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4" r:id="rId3"/>
    <p:sldId id="269" r:id="rId4"/>
    <p:sldId id="272" r:id="rId5"/>
    <p:sldId id="4608" r:id="rId6"/>
    <p:sldId id="4609" r:id="rId7"/>
    <p:sldId id="271" r:id="rId8"/>
    <p:sldId id="274" r:id="rId9"/>
    <p:sldId id="4610" r:id="rId10"/>
    <p:sldId id="4612" r:id="rId11"/>
    <p:sldId id="4613" r:id="rId12"/>
    <p:sldId id="4614" r:id="rId13"/>
    <p:sldId id="4615" r:id="rId14"/>
    <p:sldId id="4616" r:id="rId15"/>
    <p:sldId id="4620" r:id="rId16"/>
    <p:sldId id="4617" r:id="rId17"/>
    <p:sldId id="4618" r:id="rId18"/>
    <p:sldId id="4619" r:id="rId19"/>
    <p:sldId id="4621" r:id="rId20"/>
    <p:sldId id="4622" r:id="rId21"/>
    <p:sldId id="462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4660"/>
  </p:normalViewPr>
  <p:slideViewPr>
    <p:cSldViewPr snapToGrid="0">
      <p:cViewPr varScale="1">
        <p:scale>
          <a:sx n="86" d="100"/>
          <a:sy n="86" d="100"/>
        </p:scale>
        <p:origin x="33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CDA4A-0A47-402F-B200-BF630D0A53F5}" type="datetimeFigureOut">
              <a:rPr lang="zh-CN" altLang="en-US" smtClean="0"/>
              <a:t>2023/02/23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3AD867-55DD-4A49-885C-9FA5E4C6FB50}" type="slidenum">
              <a:rPr lang="zh-CN" altLang="en-US" smtClean="0"/>
              <a:t>‹#›</a:t>
            </a:fld>
            <a:endParaRPr lang="zh-CN" altLang="en-US"/>
          </a:p>
        </p:txBody>
      </p:sp>
    </p:spTree>
    <p:extLst>
      <p:ext uri="{BB962C8B-B14F-4D97-AF65-F5344CB8AC3E}">
        <p14:creationId xmlns:p14="http://schemas.microsoft.com/office/powerpoint/2010/main" val="2756854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将从以下四个方面进行分析，第一对开发环境进行基本解析，构建对环境的认识，第二会分析在日常开发学习中常常会遇到的问题，第三部分主要是实际上手去操作，通过实际部署来完成环境构建。最后我想讲一下对服务器使用的个人建议。</a:t>
            </a:r>
          </a:p>
        </p:txBody>
      </p:sp>
      <p:sp>
        <p:nvSpPr>
          <p:cNvPr id="4" name="灯片编号占位符 3"/>
          <p:cNvSpPr>
            <a:spLocks noGrp="1"/>
          </p:cNvSpPr>
          <p:nvPr>
            <p:ph type="sldNum" sz="quarter" idx="5"/>
          </p:nvPr>
        </p:nvSpPr>
        <p:spPr/>
        <p:txBody>
          <a:bodyPr/>
          <a:lstStyle/>
          <a:p>
            <a:fld id="{F1794C83-807E-46E4-A153-F7D87B48B6AF}" type="slidenum">
              <a:rPr lang="zh-CN" altLang="en-US" smtClean="0"/>
              <a:t>2</a:t>
            </a:fld>
            <a:endParaRPr lang="zh-CN" altLang="en-US"/>
          </a:p>
        </p:txBody>
      </p:sp>
    </p:spTree>
    <p:extLst>
      <p:ext uri="{BB962C8B-B14F-4D97-AF65-F5344CB8AC3E}">
        <p14:creationId xmlns:p14="http://schemas.microsoft.com/office/powerpoint/2010/main" val="416536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首先我们需要了解环境有哪些构成</a:t>
            </a:r>
          </a:p>
        </p:txBody>
      </p:sp>
      <p:sp>
        <p:nvSpPr>
          <p:cNvPr id="4" name="灯片编号占位符 3"/>
          <p:cNvSpPr>
            <a:spLocks noGrp="1"/>
          </p:cNvSpPr>
          <p:nvPr>
            <p:ph type="sldNum" sz="quarter" idx="5"/>
          </p:nvPr>
        </p:nvSpPr>
        <p:spPr/>
        <p:txBody>
          <a:bodyPr/>
          <a:lstStyle/>
          <a:p>
            <a:fld id="{F1794C83-807E-46E4-A153-F7D87B48B6AF}" type="slidenum">
              <a:rPr lang="zh-CN" altLang="en-US" smtClean="0"/>
              <a:t>3</a:t>
            </a:fld>
            <a:endParaRPr lang="zh-CN" altLang="en-US"/>
          </a:p>
        </p:txBody>
      </p:sp>
    </p:spTree>
    <p:extLst>
      <p:ext uri="{BB962C8B-B14F-4D97-AF65-F5344CB8AC3E}">
        <p14:creationId xmlns:p14="http://schemas.microsoft.com/office/powerpoint/2010/main" val="2115263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常来说，深度学习使用的都是英伟达显卡，因此对于深度学习来说，软件层面主要有这四个主要组成部分，我简称为四大件。显卡驱动是显卡能够调用的基本，然后是英伟达官方提供的并行计算库。这两个是我们较少去关注和改动的部分。之后的包管理工具和深度学习框架是我们经常会去修改和安装的部分。后面也是着重对这两部分的配置进行实际的操作和演示。</a:t>
            </a:r>
          </a:p>
        </p:txBody>
      </p:sp>
      <p:sp>
        <p:nvSpPr>
          <p:cNvPr id="4" name="灯片编号占位符 3"/>
          <p:cNvSpPr>
            <a:spLocks noGrp="1"/>
          </p:cNvSpPr>
          <p:nvPr>
            <p:ph type="sldNum" sz="quarter" idx="5"/>
          </p:nvPr>
        </p:nvSpPr>
        <p:spPr/>
        <p:txBody>
          <a:bodyPr/>
          <a:lstStyle/>
          <a:p>
            <a:fld id="{F1794C83-807E-46E4-A153-F7D87B48B6AF}" type="slidenum">
              <a:rPr lang="zh-CN" altLang="en-US" smtClean="0"/>
              <a:t>4</a:t>
            </a:fld>
            <a:endParaRPr lang="zh-CN" altLang="en-US"/>
          </a:p>
        </p:txBody>
      </p:sp>
    </p:spTree>
    <p:extLst>
      <p:ext uri="{BB962C8B-B14F-4D97-AF65-F5344CB8AC3E}">
        <p14:creationId xmlns:p14="http://schemas.microsoft.com/office/powerpoint/2010/main" val="2570988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现在对四大件之间的关系进行梳理，显卡是进行并行计算的基础，但想要设备识别显卡需要打上显卡驱动，并行计算库主要包括基本框架</a:t>
            </a:r>
            <a:r>
              <a:rPr lang="en-US" altLang="zh-CN" dirty="0" err="1"/>
              <a:t>cuda</a:t>
            </a:r>
            <a:r>
              <a:rPr lang="zh-CN" altLang="en-US" dirty="0"/>
              <a:t>和用于深度学习加速的</a:t>
            </a:r>
            <a:r>
              <a:rPr lang="en-US" altLang="zh-CN" dirty="0" err="1"/>
              <a:t>cudnn</a:t>
            </a:r>
            <a:r>
              <a:rPr lang="zh-CN" altLang="en-US" dirty="0"/>
              <a:t>。并行计算库在设备上可以存在多个，通过在路径中指定就可以进行切换，例如修改</a:t>
            </a:r>
            <a:r>
              <a:rPr lang="en-US" altLang="zh-CN" dirty="0" err="1"/>
              <a:t>bashrc</a:t>
            </a:r>
            <a:r>
              <a:rPr lang="zh-CN" altLang="en-US" dirty="0"/>
              <a:t>或</a:t>
            </a:r>
            <a:r>
              <a:rPr lang="en-US" altLang="zh-CN" dirty="0" err="1"/>
              <a:t>zshrc</a:t>
            </a:r>
            <a:r>
              <a:rPr lang="zh-CN" altLang="en-US" dirty="0"/>
              <a:t>文件。这三个组成了较底层的部分，底层上是环境中用户常用的部分，最基本的是</a:t>
            </a:r>
            <a:r>
              <a:rPr lang="en-US" altLang="zh-CN" dirty="0"/>
              <a:t>python</a:t>
            </a:r>
            <a:r>
              <a:rPr lang="zh-CN" altLang="en-US" dirty="0"/>
              <a:t>环境，</a:t>
            </a:r>
            <a:r>
              <a:rPr lang="en-US" altLang="zh-CN" dirty="0"/>
              <a:t>python</a:t>
            </a:r>
            <a:r>
              <a:rPr lang="zh-CN" altLang="en-US" dirty="0"/>
              <a:t>环境中包含一些预置的基本库。深度学习框架如</a:t>
            </a:r>
            <a:r>
              <a:rPr lang="en-US" altLang="zh-CN" dirty="0" err="1"/>
              <a:t>pytorch</a:t>
            </a:r>
            <a:r>
              <a:rPr lang="zh-CN" altLang="en-US" dirty="0"/>
              <a:t>等都会被包含在</a:t>
            </a:r>
            <a:r>
              <a:rPr lang="en-US" altLang="zh-CN" dirty="0" err="1"/>
              <a:t>pythoon</a:t>
            </a:r>
            <a:r>
              <a:rPr lang="zh-CN" altLang="en-US" dirty="0"/>
              <a:t>环境中。在安装深度学习框架时，常常会同时安装</a:t>
            </a:r>
            <a:r>
              <a:rPr lang="en-US" altLang="zh-CN" dirty="0" err="1"/>
              <a:t>cuda</a:t>
            </a:r>
            <a:r>
              <a:rPr lang="en-US" altLang="zh-CN" dirty="0"/>
              <a:t>-toolkit</a:t>
            </a:r>
            <a:r>
              <a:rPr lang="zh-CN" altLang="en-US" dirty="0"/>
              <a:t>，它可以被理解为精简版的并行计算库。此外我们还会安装一些其他辅助库或者自行编译的库。这些库都是由包管理工具进行安装和卸载，也就是</a:t>
            </a:r>
            <a:r>
              <a:rPr lang="en-US" altLang="zh-CN" dirty="0"/>
              <a:t>pip</a:t>
            </a:r>
            <a:r>
              <a:rPr lang="zh-CN" altLang="en-US" dirty="0"/>
              <a:t>和</a:t>
            </a:r>
            <a:r>
              <a:rPr lang="en-US" altLang="zh-CN" dirty="0" err="1"/>
              <a:t>conda</a:t>
            </a:r>
            <a:r>
              <a:rPr lang="zh-CN" altLang="en-US" dirty="0"/>
              <a:t>，而</a:t>
            </a:r>
            <a:r>
              <a:rPr lang="en-US" altLang="zh-CN" dirty="0" err="1"/>
              <a:t>conda</a:t>
            </a:r>
            <a:r>
              <a:rPr lang="zh-CN" altLang="en-US" dirty="0"/>
              <a:t>还能对</a:t>
            </a:r>
            <a:r>
              <a:rPr lang="en-US" altLang="zh-CN" dirty="0"/>
              <a:t>python</a:t>
            </a:r>
            <a:r>
              <a:rPr lang="zh-CN" altLang="en-US" dirty="0"/>
              <a:t>环境进行管理。这样就产生了从上到下的依赖关系，这种依赖关系导致环境配置和安装变的复杂。需要特别说明的是，</a:t>
            </a:r>
            <a:r>
              <a:rPr lang="en-US" altLang="zh-CN" dirty="0" err="1"/>
              <a:t>Conda</a:t>
            </a:r>
            <a:r>
              <a:rPr lang="zh-CN" altLang="en-US" dirty="0"/>
              <a:t>与</a:t>
            </a:r>
            <a:r>
              <a:rPr lang="en-US" altLang="zh-CN" dirty="0"/>
              <a:t>anaconda</a:t>
            </a:r>
            <a:r>
              <a:rPr lang="zh-CN" altLang="en-US" dirty="0"/>
              <a:t>存在区别，</a:t>
            </a:r>
            <a:r>
              <a:rPr lang="en-US" altLang="zh-CN" dirty="0" err="1"/>
              <a:t>conda</a:t>
            </a:r>
            <a:r>
              <a:rPr lang="zh-CN" altLang="en-US" dirty="0"/>
              <a:t>是</a:t>
            </a:r>
            <a:r>
              <a:rPr lang="en-US" altLang="zh-CN" dirty="0"/>
              <a:t>anaconda</a:t>
            </a:r>
            <a:r>
              <a:rPr lang="zh-CN" altLang="en-US" dirty="0"/>
              <a:t>的子集。另外</a:t>
            </a:r>
            <a:r>
              <a:rPr lang="en-US" altLang="zh-CN" dirty="0"/>
              <a:t>python</a:t>
            </a:r>
            <a:r>
              <a:rPr lang="zh-CN" altLang="en-US" dirty="0"/>
              <a:t>环境中的</a:t>
            </a:r>
            <a:r>
              <a:rPr lang="en-US" altLang="zh-CN" dirty="0" err="1"/>
              <a:t>cuda</a:t>
            </a:r>
            <a:r>
              <a:rPr lang="en-US" altLang="zh-CN" dirty="0"/>
              <a:t>-toolkit</a:t>
            </a:r>
            <a:r>
              <a:rPr lang="zh-CN" altLang="en-US" dirty="0"/>
              <a:t>和底层的并行计算库也有区别，通常来说，底层的并行计算库的优先级要更高，并且当需要编译自定义的库时，通常需要用到底层的并行计算库。</a:t>
            </a:r>
            <a:endParaRPr lang="en-US" altLang="zh-CN" dirty="0"/>
          </a:p>
        </p:txBody>
      </p:sp>
      <p:sp>
        <p:nvSpPr>
          <p:cNvPr id="4" name="灯片编号占位符 3"/>
          <p:cNvSpPr>
            <a:spLocks noGrp="1"/>
          </p:cNvSpPr>
          <p:nvPr>
            <p:ph type="sldNum" sz="quarter" idx="5"/>
          </p:nvPr>
        </p:nvSpPr>
        <p:spPr/>
        <p:txBody>
          <a:bodyPr/>
          <a:lstStyle/>
          <a:p>
            <a:fld id="{F1794C83-807E-46E4-A153-F7D87B48B6AF}" type="slidenum">
              <a:rPr lang="zh-CN" altLang="en-US" smtClean="0"/>
              <a:t>5</a:t>
            </a:fld>
            <a:endParaRPr lang="zh-CN" altLang="en-US"/>
          </a:p>
        </p:txBody>
      </p:sp>
    </p:spTree>
    <p:extLst>
      <p:ext uri="{BB962C8B-B14F-4D97-AF65-F5344CB8AC3E}">
        <p14:creationId xmlns:p14="http://schemas.microsoft.com/office/powerpoint/2010/main" val="2272264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既然环境构成复杂，那么就需要讲一下在环境配置中经常会碰到的问题。</a:t>
            </a:r>
          </a:p>
        </p:txBody>
      </p:sp>
      <p:sp>
        <p:nvSpPr>
          <p:cNvPr id="4" name="灯片编号占位符 3"/>
          <p:cNvSpPr>
            <a:spLocks noGrp="1"/>
          </p:cNvSpPr>
          <p:nvPr>
            <p:ph type="sldNum" sz="quarter" idx="5"/>
          </p:nvPr>
        </p:nvSpPr>
        <p:spPr/>
        <p:txBody>
          <a:bodyPr/>
          <a:lstStyle/>
          <a:p>
            <a:fld id="{F1794C83-807E-46E4-A153-F7D87B48B6AF}" type="slidenum">
              <a:rPr lang="zh-CN" altLang="en-US" smtClean="0"/>
              <a:t>7</a:t>
            </a:fld>
            <a:endParaRPr lang="zh-CN" altLang="en-US"/>
          </a:p>
        </p:txBody>
      </p:sp>
    </p:spTree>
    <p:extLst>
      <p:ext uri="{BB962C8B-B14F-4D97-AF65-F5344CB8AC3E}">
        <p14:creationId xmlns:p14="http://schemas.microsoft.com/office/powerpoint/2010/main" val="2559314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一般对环境的主要要求就是稳定、可复用、易构建。但是随着代码对库的需求不断增加的情况下，环境会越来越复杂，很容易产生版本冲突，导致代码不能正常运行。而且有一些</a:t>
            </a:r>
            <a:r>
              <a:rPr lang="en-US" altLang="zh-CN" dirty="0"/>
              <a:t>c</a:t>
            </a:r>
            <a:r>
              <a:rPr lang="zh-CN" altLang="en-US" dirty="0"/>
              <a:t>或</a:t>
            </a:r>
            <a:r>
              <a:rPr lang="en-US" altLang="zh-CN" dirty="0" err="1"/>
              <a:t>c++</a:t>
            </a:r>
            <a:r>
              <a:rPr lang="zh-CN" altLang="en-US" dirty="0"/>
              <a:t>依赖需要通过</a:t>
            </a:r>
            <a:r>
              <a:rPr lang="en-US" altLang="zh-CN" dirty="0"/>
              <a:t>apt</a:t>
            </a:r>
            <a:r>
              <a:rPr lang="zh-CN" altLang="en-US" dirty="0"/>
              <a:t>安装，普通用户缺少</a:t>
            </a:r>
            <a:r>
              <a:rPr lang="en-US" altLang="zh-CN" dirty="0"/>
              <a:t>root</a:t>
            </a:r>
            <a:r>
              <a:rPr lang="zh-CN" altLang="en-US" dirty="0"/>
              <a:t>权限，只能源码编译，非常麻烦。再者就是经过一段时间后，想要重新复用环境，却发现环境丢失，或有在多台服务器上复制环境的需求，就很难保持环境一致，这会使得代码难以复现。最后就是一些常用的软件比如</a:t>
            </a:r>
            <a:r>
              <a:rPr lang="en-US" altLang="zh-CN" dirty="0"/>
              <a:t>git</a:t>
            </a:r>
            <a:r>
              <a:rPr lang="zh-CN" altLang="en-US" dirty="0"/>
              <a:t>、</a:t>
            </a:r>
            <a:r>
              <a:rPr lang="en-US" altLang="zh-CN" dirty="0" err="1"/>
              <a:t>cmake</a:t>
            </a:r>
            <a:r>
              <a:rPr lang="zh-CN" altLang="en-US" dirty="0"/>
              <a:t>、</a:t>
            </a:r>
            <a:r>
              <a:rPr lang="en-US" altLang="zh-CN" dirty="0"/>
              <a:t>g++</a:t>
            </a:r>
            <a:r>
              <a:rPr lang="zh-CN" altLang="en-US" dirty="0"/>
              <a:t>等需要</a:t>
            </a:r>
            <a:r>
              <a:rPr lang="en-US" altLang="zh-CN" dirty="0"/>
              <a:t>root</a:t>
            </a:r>
            <a:r>
              <a:rPr lang="zh-CN" altLang="en-US" dirty="0"/>
              <a:t>权限，导致普通用户没法直接安装。这些问题都会影响开发进度。</a:t>
            </a:r>
          </a:p>
        </p:txBody>
      </p:sp>
      <p:sp>
        <p:nvSpPr>
          <p:cNvPr id="4" name="灯片编号占位符 3"/>
          <p:cNvSpPr>
            <a:spLocks noGrp="1"/>
          </p:cNvSpPr>
          <p:nvPr>
            <p:ph type="sldNum" sz="quarter" idx="5"/>
          </p:nvPr>
        </p:nvSpPr>
        <p:spPr/>
        <p:txBody>
          <a:bodyPr/>
          <a:lstStyle/>
          <a:p>
            <a:fld id="{F1794C83-807E-46E4-A153-F7D87B48B6AF}" type="slidenum">
              <a:rPr lang="zh-CN" altLang="en-US" smtClean="0"/>
              <a:t>8</a:t>
            </a:fld>
            <a:endParaRPr lang="zh-CN" altLang="en-US"/>
          </a:p>
        </p:txBody>
      </p:sp>
    </p:spTree>
    <p:extLst>
      <p:ext uri="{BB962C8B-B14F-4D97-AF65-F5344CB8AC3E}">
        <p14:creationId xmlns:p14="http://schemas.microsoft.com/office/powerpoint/2010/main" val="325798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62DF3-D0FA-1F81-6046-FEE5CB33553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1CCA452-C254-A807-DCD6-163ACC9973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A55FE47-63A7-8923-C2C4-CFAB26940956}"/>
              </a:ext>
            </a:extLst>
          </p:cNvPr>
          <p:cNvSpPr>
            <a:spLocks noGrp="1"/>
          </p:cNvSpPr>
          <p:nvPr>
            <p:ph type="dt" sz="half" idx="10"/>
          </p:nvPr>
        </p:nvSpPr>
        <p:spPr/>
        <p:txBody>
          <a:bodyPr/>
          <a:lstStyle/>
          <a:p>
            <a:fld id="{008FAC44-F836-4193-9058-317540618FA0}" type="datetimeFigureOut">
              <a:rPr lang="zh-CN" altLang="en-US" smtClean="0"/>
              <a:t>2023/02/23</a:t>
            </a:fld>
            <a:endParaRPr lang="zh-CN" altLang="en-US"/>
          </a:p>
        </p:txBody>
      </p:sp>
      <p:sp>
        <p:nvSpPr>
          <p:cNvPr id="5" name="页脚占位符 4">
            <a:extLst>
              <a:ext uri="{FF2B5EF4-FFF2-40B4-BE49-F238E27FC236}">
                <a16:creationId xmlns:a16="http://schemas.microsoft.com/office/drawing/2014/main" id="{9027A4B1-899F-EA8A-8BAB-81A19EFA81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5D56C4-8632-4CCA-FBE7-BCBC529B1A67}"/>
              </a:ext>
            </a:extLst>
          </p:cNvPr>
          <p:cNvSpPr>
            <a:spLocks noGrp="1"/>
          </p:cNvSpPr>
          <p:nvPr>
            <p:ph type="sldNum" sz="quarter" idx="12"/>
          </p:nvPr>
        </p:nvSpPr>
        <p:spPr/>
        <p:txBody>
          <a:bodyPr/>
          <a:lstStyle/>
          <a:p>
            <a:fld id="{4C143517-320E-40F0-9619-A82FE4A20F4F}" type="slidenum">
              <a:rPr lang="zh-CN" altLang="en-US" smtClean="0"/>
              <a:t>‹#›</a:t>
            </a:fld>
            <a:endParaRPr lang="zh-CN" altLang="en-US"/>
          </a:p>
        </p:txBody>
      </p:sp>
    </p:spTree>
    <p:extLst>
      <p:ext uri="{BB962C8B-B14F-4D97-AF65-F5344CB8AC3E}">
        <p14:creationId xmlns:p14="http://schemas.microsoft.com/office/powerpoint/2010/main" val="4259562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9814E-5E05-29C1-294A-1BB6064D22E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DD6D0FC-87FF-3245-4FB3-2E50F02C74F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DED6C5-4ABC-D49B-88D9-ED9E0ED03BAC}"/>
              </a:ext>
            </a:extLst>
          </p:cNvPr>
          <p:cNvSpPr>
            <a:spLocks noGrp="1"/>
          </p:cNvSpPr>
          <p:nvPr>
            <p:ph type="dt" sz="half" idx="10"/>
          </p:nvPr>
        </p:nvSpPr>
        <p:spPr/>
        <p:txBody>
          <a:bodyPr/>
          <a:lstStyle/>
          <a:p>
            <a:fld id="{008FAC44-F836-4193-9058-317540618FA0}" type="datetimeFigureOut">
              <a:rPr lang="zh-CN" altLang="en-US" smtClean="0"/>
              <a:t>2023/02/23</a:t>
            </a:fld>
            <a:endParaRPr lang="zh-CN" altLang="en-US"/>
          </a:p>
        </p:txBody>
      </p:sp>
      <p:sp>
        <p:nvSpPr>
          <p:cNvPr id="5" name="页脚占位符 4">
            <a:extLst>
              <a:ext uri="{FF2B5EF4-FFF2-40B4-BE49-F238E27FC236}">
                <a16:creationId xmlns:a16="http://schemas.microsoft.com/office/drawing/2014/main" id="{777CB52E-1BF5-5A70-87E6-0421D3D6A6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0C6240-E939-6FCC-2E67-E3BB0941B233}"/>
              </a:ext>
            </a:extLst>
          </p:cNvPr>
          <p:cNvSpPr>
            <a:spLocks noGrp="1"/>
          </p:cNvSpPr>
          <p:nvPr>
            <p:ph type="sldNum" sz="quarter" idx="12"/>
          </p:nvPr>
        </p:nvSpPr>
        <p:spPr/>
        <p:txBody>
          <a:bodyPr/>
          <a:lstStyle/>
          <a:p>
            <a:fld id="{4C143517-320E-40F0-9619-A82FE4A20F4F}" type="slidenum">
              <a:rPr lang="zh-CN" altLang="en-US" smtClean="0"/>
              <a:t>‹#›</a:t>
            </a:fld>
            <a:endParaRPr lang="zh-CN" altLang="en-US"/>
          </a:p>
        </p:txBody>
      </p:sp>
    </p:spTree>
    <p:extLst>
      <p:ext uri="{BB962C8B-B14F-4D97-AF65-F5344CB8AC3E}">
        <p14:creationId xmlns:p14="http://schemas.microsoft.com/office/powerpoint/2010/main" val="334177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30619F7-4E28-811E-9B1D-6E8D744532E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228BD1E-9401-32F7-927D-7E300606952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E7B6BF-4728-23EE-442F-5810199233B3}"/>
              </a:ext>
            </a:extLst>
          </p:cNvPr>
          <p:cNvSpPr>
            <a:spLocks noGrp="1"/>
          </p:cNvSpPr>
          <p:nvPr>
            <p:ph type="dt" sz="half" idx="10"/>
          </p:nvPr>
        </p:nvSpPr>
        <p:spPr/>
        <p:txBody>
          <a:bodyPr/>
          <a:lstStyle/>
          <a:p>
            <a:fld id="{008FAC44-F836-4193-9058-317540618FA0}" type="datetimeFigureOut">
              <a:rPr lang="zh-CN" altLang="en-US" smtClean="0"/>
              <a:t>2023/02/23</a:t>
            </a:fld>
            <a:endParaRPr lang="zh-CN" altLang="en-US"/>
          </a:p>
        </p:txBody>
      </p:sp>
      <p:sp>
        <p:nvSpPr>
          <p:cNvPr id="5" name="页脚占位符 4">
            <a:extLst>
              <a:ext uri="{FF2B5EF4-FFF2-40B4-BE49-F238E27FC236}">
                <a16:creationId xmlns:a16="http://schemas.microsoft.com/office/drawing/2014/main" id="{B26F96A2-3BC4-8BE5-CAB9-C6579A6BCE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BC7AAD-A6B8-462C-3D14-892643DDA76F}"/>
              </a:ext>
            </a:extLst>
          </p:cNvPr>
          <p:cNvSpPr>
            <a:spLocks noGrp="1"/>
          </p:cNvSpPr>
          <p:nvPr>
            <p:ph type="sldNum" sz="quarter" idx="12"/>
          </p:nvPr>
        </p:nvSpPr>
        <p:spPr/>
        <p:txBody>
          <a:bodyPr/>
          <a:lstStyle/>
          <a:p>
            <a:fld id="{4C143517-320E-40F0-9619-A82FE4A20F4F}" type="slidenum">
              <a:rPr lang="zh-CN" altLang="en-US" smtClean="0"/>
              <a:t>‹#›</a:t>
            </a:fld>
            <a:endParaRPr lang="zh-CN" altLang="en-US"/>
          </a:p>
        </p:txBody>
      </p:sp>
    </p:spTree>
    <p:extLst>
      <p:ext uri="{BB962C8B-B14F-4D97-AF65-F5344CB8AC3E}">
        <p14:creationId xmlns:p14="http://schemas.microsoft.com/office/powerpoint/2010/main" val="1700263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2EA106-DAB5-FE95-9B87-6D641B6031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7184AA-258E-4E4F-5701-B39A62317DE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BA77A5-E94D-01E8-5385-94CF177DCC72}"/>
              </a:ext>
            </a:extLst>
          </p:cNvPr>
          <p:cNvSpPr>
            <a:spLocks noGrp="1"/>
          </p:cNvSpPr>
          <p:nvPr>
            <p:ph type="dt" sz="half" idx="10"/>
          </p:nvPr>
        </p:nvSpPr>
        <p:spPr/>
        <p:txBody>
          <a:bodyPr/>
          <a:lstStyle/>
          <a:p>
            <a:fld id="{008FAC44-F836-4193-9058-317540618FA0}" type="datetimeFigureOut">
              <a:rPr lang="zh-CN" altLang="en-US" smtClean="0"/>
              <a:t>2023/02/23</a:t>
            </a:fld>
            <a:endParaRPr lang="zh-CN" altLang="en-US"/>
          </a:p>
        </p:txBody>
      </p:sp>
      <p:sp>
        <p:nvSpPr>
          <p:cNvPr id="5" name="页脚占位符 4">
            <a:extLst>
              <a:ext uri="{FF2B5EF4-FFF2-40B4-BE49-F238E27FC236}">
                <a16:creationId xmlns:a16="http://schemas.microsoft.com/office/drawing/2014/main" id="{1B5975D1-BC89-4B2C-0FFD-A71BA34BEC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2A5BA7-8EE6-53A3-A50A-06F7EB0D9A3F}"/>
              </a:ext>
            </a:extLst>
          </p:cNvPr>
          <p:cNvSpPr>
            <a:spLocks noGrp="1"/>
          </p:cNvSpPr>
          <p:nvPr>
            <p:ph type="sldNum" sz="quarter" idx="12"/>
          </p:nvPr>
        </p:nvSpPr>
        <p:spPr/>
        <p:txBody>
          <a:bodyPr/>
          <a:lstStyle/>
          <a:p>
            <a:fld id="{4C143517-320E-40F0-9619-A82FE4A20F4F}" type="slidenum">
              <a:rPr lang="zh-CN" altLang="en-US" smtClean="0"/>
              <a:t>‹#›</a:t>
            </a:fld>
            <a:endParaRPr lang="zh-CN" altLang="en-US"/>
          </a:p>
        </p:txBody>
      </p:sp>
    </p:spTree>
    <p:extLst>
      <p:ext uri="{BB962C8B-B14F-4D97-AF65-F5344CB8AC3E}">
        <p14:creationId xmlns:p14="http://schemas.microsoft.com/office/powerpoint/2010/main" val="393582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0DEDE-1447-0DB9-5E90-0ED910FA096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AE80A86-CEA3-1D3D-7763-266386C06B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C111F92-596F-23AA-BF3D-AC77820D72A6}"/>
              </a:ext>
            </a:extLst>
          </p:cNvPr>
          <p:cNvSpPr>
            <a:spLocks noGrp="1"/>
          </p:cNvSpPr>
          <p:nvPr>
            <p:ph type="dt" sz="half" idx="10"/>
          </p:nvPr>
        </p:nvSpPr>
        <p:spPr/>
        <p:txBody>
          <a:bodyPr/>
          <a:lstStyle/>
          <a:p>
            <a:fld id="{008FAC44-F836-4193-9058-317540618FA0}" type="datetimeFigureOut">
              <a:rPr lang="zh-CN" altLang="en-US" smtClean="0"/>
              <a:t>2023/02/23</a:t>
            </a:fld>
            <a:endParaRPr lang="zh-CN" altLang="en-US"/>
          </a:p>
        </p:txBody>
      </p:sp>
      <p:sp>
        <p:nvSpPr>
          <p:cNvPr id="5" name="页脚占位符 4">
            <a:extLst>
              <a:ext uri="{FF2B5EF4-FFF2-40B4-BE49-F238E27FC236}">
                <a16:creationId xmlns:a16="http://schemas.microsoft.com/office/drawing/2014/main" id="{1A525ACE-681A-A03C-9B85-2052EC6016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19E6D4-1C1C-20A7-65E4-8B7B5307D3C1}"/>
              </a:ext>
            </a:extLst>
          </p:cNvPr>
          <p:cNvSpPr>
            <a:spLocks noGrp="1"/>
          </p:cNvSpPr>
          <p:nvPr>
            <p:ph type="sldNum" sz="quarter" idx="12"/>
          </p:nvPr>
        </p:nvSpPr>
        <p:spPr/>
        <p:txBody>
          <a:bodyPr/>
          <a:lstStyle/>
          <a:p>
            <a:fld id="{4C143517-320E-40F0-9619-A82FE4A20F4F}" type="slidenum">
              <a:rPr lang="zh-CN" altLang="en-US" smtClean="0"/>
              <a:t>‹#›</a:t>
            </a:fld>
            <a:endParaRPr lang="zh-CN" altLang="en-US"/>
          </a:p>
        </p:txBody>
      </p:sp>
    </p:spTree>
    <p:extLst>
      <p:ext uri="{BB962C8B-B14F-4D97-AF65-F5344CB8AC3E}">
        <p14:creationId xmlns:p14="http://schemas.microsoft.com/office/powerpoint/2010/main" val="2051994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EFD8C-6A1A-1EBE-7C5A-6C954916EA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B080D7-59B8-FA40-707F-A68ED4B66D1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611FDB6-6A07-95D5-B79A-F5ABA858FAA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ACD3DF1-1A1A-CF59-994C-990194138E0F}"/>
              </a:ext>
            </a:extLst>
          </p:cNvPr>
          <p:cNvSpPr>
            <a:spLocks noGrp="1"/>
          </p:cNvSpPr>
          <p:nvPr>
            <p:ph type="dt" sz="half" idx="10"/>
          </p:nvPr>
        </p:nvSpPr>
        <p:spPr/>
        <p:txBody>
          <a:bodyPr/>
          <a:lstStyle/>
          <a:p>
            <a:fld id="{008FAC44-F836-4193-9058-317540618FA0}" type="datetimeFigureOut">
              <a:rPr lang="zh-CN" altLang="en-US" smtClean="0"/>
              <a:t>2023/02/23</a:t>
            </a:fld>
            <a:endParaRPr lang="zh-CN" altLang="en-US"/>
          </a:p>
        </p:txBody>
      </p:sp>
      <p:sp>
        <p:nvSpPr>
          <p:cNvPr id="6" name="页脚占位符 5">
            <a:extLst>
              <a:ext uri="{FF2B5EF4-FFF2-40B4-BE49-F238E27FC236}">
                <a16:creationId xmlns:a16="http://schemas.microsoft.com/office/drawing/2014/main" id="{D1AD30E8-3EC1-53B7-8608-76E155F788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2E577C-E4A3-D578-E098-0E3A90E8DFB9}"/>
              </a:ext>
            </a:extLst>
          </p:cNvPr>
          <p:cNvSpPr>
            <a:spLocks noGrp="1"/>
          </p:cNvSpPr>
          <p:nvPr>
            <p:ph type="sldNum" sz="quarter" idx="12"/>
          </p:nvPr>
        </p:nvSpPr>
        <p:spPr/>
        <p:txBody>
          <a:bodyPr/>
          <a:lstStyle/>
          <a:p>
            <a:fld id="{4C143517-320E-40F0-9619-A82FE4A20F4F}" type="slidenum">
              <a:rPr lang="zh-CN" altLang="en-US" smtClean="0"/>
              <a:t>‹#›</a:t>
            </a:fld>
            <a:endParaRPr lang="zh-CN" altLang="en-US"/>
          </a:p>
        </p:txBody>
      </p:sp>
    </p:spTree>
    <p:extLst>
      <p:ext uri="{BB962C8B-B14F-4D97-AF65-F5344CB8AC3E}">
        <p14:creationId xmlns:p14="http://schemas.microsoft.com/office/powerpoint/2010/main" val="55596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6E386-519E-797A-7EFA-48D5A0E214F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B879323-927F-E85C-CB01-24F3E4384C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732507E-4505-CEAA-B79B-ACEA724DB16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7A07804-D988-6BDD-5CED-7C29C244EF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1A321E9-1C1D-B96F-CED5-EEDFF67708A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2D8DE5E-4289-6B89-587F-DB0D02C72389}"/>
              </a:ext>
            </a:extLst>
          </p:cNvPr>
          <p:cNvSpPr>
            <a:spLocks noGrp="1"/>
          </p:cNvSpPr>
          <p:nvPr>
            <p:ph type="dt" sz="half" idx="10"/>
          </p:nvPr>
        </p:nvSpPr>
        <p:spPr/>
        <p:txBody>
          <a:bodyPr/>
          <a:lstStyle/>
          <a:p>
            <a:fld id="{008FAC44-F836-4193-9058-317540618FA0}" type="datetimeFigureOut">
              <a:rPr lang="zh-CN" altLang="en-US" smtClean="0"/>
              <a:t>2023/02/23</a:t>
            </a:fld>
            <a:endParaRPr lang="zh-CN" altLang="en-US"/>
          </a:p>
        </p:txBody>
      </p:sp>
      <p:sp>
        <p:nvSpPr>
          <p:cNvPr id="8" name="页脚占位符 7">
            <a:extLst>
              <a:ext uri="{FF2B5EF4-FFF2-40B4-BE49-F238E27FC236}">
                <a16:creationId xmlns:a16="http://schemas.microsoft.com/office/drawing/2014/main" id="{34DAFE5B-6678-E929-1715-E640371F693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A563672-5199-CC78-21EA-AB0F60F278E0}"/>
              </a:ext>
            </a:extLst>
          </p:cNvPr>
          <p:cNvSpPr>
            <a:spLocks noGrp="1"/>
          </p:cNvSpPr>
          <p:nvPr>
            <p:ph type="sldNum" sz="quarter" idx="12"/>
          </p:nvPr>
        </p:nvSpPr>
        <p:spPr/>
        <p:txBody>
          <a:bodyPr/>
          <a:lstStyle/>
          <a:p>
            <a:fld id="{4C143517-320E-40F0-9619-A82FE4A20F4F}" type="slidenum">
              <a:rPr lang="zh-CN" altLang="en-US" smtClean="0"/>
              <a:t>‹#›</a:t>
            </a:fld>
            <a:endParaRPr lang="zh-CN" altLang="en-US"/>
          </a:p>
        </p:txBody>
      </p:sp>
    </p:spTree>
    <p:extLst>
      <p:ext uri="{BB962C8B-B14F-4D97-AF65-F5344CB8AC3E}">
        <p14:creationId xmlns:p14="http://schemas.microsoft.com/office/powerpoint/2010/main" val="657599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283EC-75B4-9C7B-DE68-7C2BAA50A78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2564D72-0B3A-6295-5507-77D9D2771AC6}"/>
              </a:ext>
            </a:extLst>
          </p:cNvPr>
          <p:cNvSpPr>
            <a:spLocks noGrp="1"/>
          </p:cNvSpPr>
          <p:nvPr>
            <p:ph type="dt" sz="half" idx="10"/>
          </p:nvPr>
        </p:nvSpPr>
        <p:spPr/>
        <p:txBody>
          <a:bodyPr/>
          <a:lstStyle/>
          <a:p>
            <a:fld id="{008FAC44-F836-4193-9058-317540618FA0}" type="datetimeFigureOut">
              <a:rPr lang="zh-CN" altLang="en-US" smtClean="0"/>
              <a:t>2023/02/23</a:t>
            </a:fld>
            <a:endParaRPr lang="zh-CN" altLang="en-US"/>
          </a:p>
        </p:txBody>
      </p:sp>
      <p:sp>
        <p:nvSpPr>
          <p:cNvPr id="4" name="页脚占位符 3">
            <a:extLst>
              <a:ext uri="{FF2B5EF4-FFF2-40B4-BE49-F238E27FC236}">
                <a16:creationId xmlns:a16="http://schemas.microsoft.com/office/drawing/2014/main" id="{DB5F2BBD-1118-50CA-E6AF-59DA141E29A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4C0E46F-A1BE-5E6E-56B8-9E4C3829B92B}"/>
              </a:ext>
            </a:extLst>
          </p:cNvPr>
          <p:cNvSpPr>
            <a:spLocks noGrp="1"/>
          </p:cNvSpPr>
          <p:nvPr>
            <p:ph type="sldNum" sz="quarter" idx="12"/>
          </p:nvPr>
        </p:nvSpPr>
        <p:spPr/>
        <p:txBody>
          <a:bodyPr/>
          <a:lstStyle/>
          <a:p>
            <a:fld id="{4C143517-320E-40F0-9619-A82FE4A20F4F}" type="slidenum">
              <a:rPr lang="zh-CN" altLang="en-US" smtClean="0"/>
              <a:t>‹#›</a:t>
            </a:fld>
            <a:endParaRPr lang="zh-CN" altLang="en-US"/>
          </a:p>
        </p:txBody>
      </p:sp>
    </p:spTree>
    <p:extLst>
      <p:ext uri="{BB962C8B-B14F-4D97-AF65-F5344CB8AC3E}">
        <p14:creationId xmlns:p14="http://schemas.microsoft.com/office/powerpoint/2010/main" val="210741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AE5034A-0019-9B86-1892-34D5D9FC2751}"/>
              </a:ext>
            </a:extLst>
          </p:cNvPr>
          <p:cNvSpPr>
            <a:spLocks noGrp="1"/>
          </p:cNvSpPr>
          <p:nvPr>
            <p:ph type="dt" sz="half" idx="10"/>
          </p:nvPr>
        </p:nvSpPr>
        <p:spPr/>
        <p:txBody>
          <a:bodyPr/>
          <a:lstStyle/>
          <a:p>
            <a:fld id="{008FAC44-F836-4193-9058-317540618FA0}" type="datetimeFigureOut">
              <a:rPr lang="zh-CN" altLang="en-US" smtClean="0"/>
              <a:t>2023/02/23</a:t>
            </a:fld>
            <a:endParaRPr lang="zh-CN" altLang="en-US"/>
          </a:p>
        </p:txBody>
      </p:sp>
      <p:sp>
        <p:nvSpPr>
          <p:cNvPr id="3" name="页脚占位符 2">
            <a:extLst>
              <a:ext uri="{FF2B5EF4-FFF2-40B4-BE49-F238E27FC236}">
                <a16:creationId xmlns:a16="http://schemas.microsoft.com/office/drawing/2014/main" id="{CBF23267-7421-8CE9-A6D4-B9C07B42BF4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9C81B0C-ACEC-EEBE-C9EA-9C19AC9CCA60}"/>
              </a:ext>
            </a:extLst>
          </p:cNvPr>
          <p:cNvSpPr>
            <a:spLocks noGrp="1"/>
          </p:cNvSpPr>
          <p:nvPr>
            <p:ph type="sldNum" sz="quarter" idx="12"/>
          </p:nvPr>
        </p:nvSpPr>
        <p:spPr/>
        <p:txBody>
          <a:bodyPr/>
          <a:lstStyle/>
          <a:p>
            <a:fld id="{4C143517-320E-40F0-9619-A82FE4A20F4F}" type="slidenum">
              <a:rPr lang="zh-CN" altLang="en-US" smtClean="0"/>
              <a:t>‹#›</a:t>
            </a:fld>
            <a:endParaRPr lang="zh-CN" altLang="en-US"/>
          </a:p>
        </p:txBody>
      </p:sp>
    </p:spTree>
    <p:extLst>
      <p:ext uri="{BB962C8B-B14F-4D97-AF65-F5344CB8AC3E}">
        <p14:creationId xmlns:p14="http://schemas.microsoft.com/office/powerpoint/2010/main" val="176242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B9B37-2D7C-D0E7-B459-AFF565E6AA6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33C7CCD-600B-FC84-4ECB-A3180619CA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0DFF3D5-68E5-A51D-5BD5-98236C593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0DE239-C091-D2B9-0FE3-289706076E73}"/>
              </a:ext>
            </a:extLst>
          </p:cNvPr>
          <p:cNvSpPr>
            <a:spLocks noGrp="1"/>
          </p:cNvSpPr>
          <p:nvPr>
            <p:ph type="dt" sz="half" idx="10"/>
          </p:nvPr>
        </p:nvSpPr>
        <p:spPr/>
        <p:txBody>
          <a:bodyPr/>
          <a:lstStyle/>
          <a:p>
            <a:fld id="{008FAC44-F836-4193-9058-317540618FA0}" type="datetimeFigureOut">
              <a:rPr lang="zh-CN" altLang="en-US" smtClean="0"/>
              <a:t>2023/02/23</a:t>
            </a:fld>
            <a:endParaRPr lang="zh-CN" altLang="en-US"/>
          </a:p>
        </p:txBody>
      </p:sp>
      <p:sp>
        <p:nvSpPr>
          <p:cNvPr id="6" name="页脚占位符 5">
            <a:extLst>
              <a:ext uri="{FF2B5EF4-FFF2-40B4-BE49-F238E27FC236}">
                <a16:creationId xmlns:a16="http://schemas.microsoft.com/office/drawing/2014/main" id="{692E7ADC-0699-41AF-AF50-CF1C583687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87FA64-35F3-95B2-40C0-B8FA5C33E58C}"/>
              </a:ext>
            </a:extLst>
          </p:cNvPr>
          <p:cNvSpPr>
            <a:spLocks noGrp="1"/>
          </p:cNvSpPr>
          <p:nvPr>
            <p:ph type="sldNum" sz="quarter" idx="12"/>
          </p:nvPr>
        </p:nvSpPr>
        <p:spPr/>
        <p:txBody>
          <a:bodyPr/>
          <a:lstStyle/>
          <a:p>
            <a:fld id="{4C143517-320E-40F0-9619-A82FE4A20F4F}" type="slidenum">
              <a:rPr lang="zh-CN" altLang="en-US" smtClean="0"/>
              <a:t>‹#›</a:t>
            </a:fld>
            <a:endParaRPr lang="zh-CN" altLang="en-US"/>
          </a:p>
        </p:txBody>
      </p:sp>
    </p:spTree>
    <p:extLst>
      <p:ext uri="{BB962C8B-B14F-4D97-AF65-F5344CB8AC3E}">
        <p14:creationId xmlns:p14="http://schemas.microsoft.com/office/powerpoint/2010/main" val="1929147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47E9D-2EE8-4639-5014-074AF7EB2C8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BC755F3-B4E8-24C5-9217-54FFB9E2BD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7BF3BB8-B67B-9D8A-CB91-1605C1342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9F32F5D-BB77-7137-0F64-CB20B36DBA0C}"/>
              </a:ext>
            </a:extLst>
          </p:cNvPr>
          <p:cNvSpPr>
            <a:spLocks noGrp="1"/>
          </p:cNvSpPr>
          <p:nvPr>
            <p:ph type="dt" sz="half" idx="10"/>
          </p:nvPr>
        </p:nvSpPr>
        <p:spPr/>
        <p:txBody>
          <a:bodyPr/>
          <a:lstStyle/>
          <a:p>
            <a:fld id="{008FAC44-F836-4193-9058-317540618FA0}" type="datetimeFigureOut">
              <a:rPr lang="zh-CN" altLang="en-US" smtClean="0"/>
              <a:t>2023/02/23</a:t>
            </a:fld>
            <a:endParaRPr lang="zh-CN" altLang="en-US"/>
          </a:p>
        </p:txBody>
      </p:sp>
      <p:sp>
        <p:nvSpPr>
          <p:cNvPr id="6" name="页脚占位符 5">
            <a:extLst>
              <a:ext uri="{FF2B5EF4-FFF2-40B4-BE49-F238E27FC236}">
                <a16:creationId xmlns:a16="http://schemas.microsoft.com/office/drawing/2014/main" id="{317685BC-FE48-EF7A-32F7-AF75493286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F6EEEC-2D19-28DE-80B5-6EB56BC3BDF2}"/>
              </a:ext>
            </a:extLst>
          </p:cNvPr>
          <p:cNvSpPr>
            <a:spLocks noGrp="1"/>
          </p:cNvSpPr>
          <p:nvPr>
            <p:ph type="sldNum" sz="quarter" idx="12"/>
          </p:nvPr>
        </p:nvSpPr>
        <p:spPr/>
        <p:txBody>
          <a:bodyPr/>
          <a:lstStyle/>
          <a:p>
            <a:fld id="{4C143517-320E-40F0-9619-A82FE4A20F4F}" type="slidenum">
              <a:rPr lang="zh-CN" altLang="en-US" smtClean="0"/>
              <a:t>‹#›</a:t>
            </a:fld>
            <a:endParaRPr lang="zh-CN" altLang="en-US"/>
          </a:p>
        </p:txBody>
      </p:sp>
    </p:spTree>
    <p:extLst>
      <p:ext uri="{BB962C8B-B14F-4D97-AF65-F5344CB8AC3E}">
        <p14:creationId xmlns:p14="http://schemas.microsoft.com/office/powerpoint/2010/main" val="3940892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264D0D-C345-13A2-512C-07CC464E2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B4AAF51-50F5-2C4F-C654-034BC8AA32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9D7264-0633-B617-289E-8286966527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8FAC44-F836-4193-9058-317540618FA0}" type="datetimeFigureOut">
              <a:rPr lang="zh-CN" altLang="en-US" smtClean="0"/>
              <a:t>2023/02/23</a:t>
            </a:fld>
            <a:endParaRPr lang="zh-CN" altLang="en-US"/>
          </a:p>
        </p:txBody>
      </p:sp>
      <p:sp>
        <p:nvSpPr>
          <p:cNvPr id="5" name="页脚占位符 4">
            <a:extLst>
              <a:ext uri="{FF2B5EF4-FFF2-40B4-BE49-F238E27FC236}">
                <a16:creationId xmlns:a16="http://schemas.microsoft.com/office/drawing/2014/main" id="{7D224B9A-1111-F0FD-1DFE-2280A624E1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ADF58E5-87F8-5584-663E-462C424490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143517-320E-40F0-9619-A82FE4A20F4F}" type="slidenum">
              <a:rPr lang="zh-CN" altLang="en-US" smtClean="0"/>
              <a:t>‹#›</a:t>
            </a:fld>
            <a:endParaRPr lang="zh-CN" altLang="en-US"/>
          </a:p>
        </p:txBody>
      </p:sp>
    </p:spTree>
    <p:extLst>
      <p:ext uri="{BB962C8B-B14F-4D97-AF65-F5344CB8AC3E}">
        <p14:creationId xmlns:p14="http://schemas.microsoft.com/office/powerpoint/2010/main" val="2165407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76B1BF62-BEEC-8AA2-1C17-1DF3B8EDD387}"/>
              </a:ext>
            </a:extLst>
          </p:cNvPr>
          <p:cNvGrpSpPr/>
          <p:nvPr/>
        </p:nvGrpSpPr>
        <p:grpSpPr>
          <a:xfrm>
            <a:off x="1936648" y="626504"/>
            <a:ext cx="7763915" cy="1028760"/>
            <a:chOff x="4424678" y="3941994"/>
            <a:chExt cx="7763915" cy="1028760"/>
          </a:xfrm>
        </p:grpSpPr>
        <p:grpSp>
          <p:nvGrpSpPr>
            <p:cNvPr id="11" name="组合 10">
              <a:extLst>
                <a:ext uri="{FF2B5EF4-FFF2-40B4-BE49-F238E27FC236}">
                  <a16:creationId xmlns:a16="http://schemas.microsoft.com/office/drawing/2014/main" id="{444B2F4B-322D-342A-1494-1F9DEE1722B5}"/>
                </a:ext>
              </a:extLst>
            </p:cNvPr>
            <p:cNvGrpSpPr/>
            <p:nvPr/>
          </p:nvGrpSpPr>
          <p:grpSpPr>
            <a:xfrm>
              <a:off x="4424678" y="4259880"/>
              <a:ext cx="601428" cy="646332"/>
              <a:chOff x="1676408" y="3802380"/>
              <a:chExt cx="1741923" cy="1871980"/>
            </a:xfrm>
            <a:effectLst>
              <a:glow rad="254000">
                <a:schemeClr val="accent3">
                  <a:satMod val="175000"/>
                  <a:alpha val="40000"/>
                </a:schemeClr>
              </a:glow>
            </a:effectLst>
          </p:grpSpPr>
          <p:sp>
            <p:nvSpPr>
              <p:cNvPr id="15" name="平行四边形 14">
                <a:extLst>
                  <a:ext uri="{FF2B5EF4-FFF2-40B4-BE49-F238E27FC236}">
                    <a16:creationId xmlns:a16="http://schemas.microsoft.com/office/drawing/2014/main" id="{70E0B2E2-10C0-2620-4D22-FA84EAD036AB}"/>
                  </a:ext>
                </a:extLst>
              </p:cNvPr>
              <p:cNvSpPr/>
              <p:nvPr/>
            </p:nvSpPr>
            <p:spPr>
              <a:xfrm rot="16200000">
                <a:off x="1474813" y="4903809"/>
                <a:ext cx="972146" cy="568955"/>
              </a:xfrm>
              <a:prstGeom prst="parallelogram">
                <a:avLst>
                  <a:gd name="adj" fmla="val 49412"/>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a:extLst>
                  <a:ext uri="{FF2B5EF4-FFF2-40B4-BE49-F238E27FC236}">
                    <a16:creationId xmlns:a16="http://schemas.microsoft.com/office/drawing/2014/main" id="{F4D5E4AA-29DC-C559-745C-6F9B0C2267F7}"/>
                  </a:ext>
                </a:extLst>
              </p:cNvPr>
              <p:cNvSpPr/>
              <p:nvPr/>
            </p:nvSpPr>
            <p:spPr>
              <a:xfrm rot="16200000">
                <a:off x="2020223" y="4146200"/>
                <a:ext cx="610299" cy="566420"/>
              </a:xfrm>
              <a:prstGeom prst="parallelogram">
                <a:avLst>
                  <a:gd name="adj" fmla="val 49412"/>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836F7C0D-C1BF-A85E-CB2A-B7012DA6CBD4}"/>
                  </a:ext>
                </a:extLst>
              </p:cNvPr>
              <p:cNvSpPr/>
              <p:nvPr/>
            </p:nvSpPr>
            <p:spPr>
              <a:xfrm rot="1593422">
                <a:off x="1742797" y="4590367"/>
                <a:ext cx="804229" cy="258392"/>
              </a:xfrm>
              <a:prstGeom prst="parallelogram">
                <a:avLst>
                  <a:gd name="adj" fmla="val 72128"/>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a:extLst>
                  <a:ext uri="{FF2B5EF4-FFF2-40B4-BE49-F238E27FC236}">
                    <a16:creationId xmlns:a16="http://schemas.microsoft.com/office/drawing/2014/main" id="{707885F2-E468-1C39-3A3C-EBBE33019A90}"/>
                  </a:ext>
                </a:extLst>
              </p:cNvPr>
              <p:cNvSpPr/>
              <p:nvPr/>
            </p:nvSpPr>
            <p:spPr>
              <a:xfrm>
                <a:off x="2087880" y="3802380"/>
                <a:ext cx="1104900" cy="54483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2D61A099-84D3-037D-1711-9273519A3C35}"/>
                  </a:ext>
                </a:extLst>
              </p:cNvPr>
              <p:cNvGrpSpPr/>
              <p:nvPr/>
            </p:nvGrpSpPr>
            <p:grpSpPr>
              <a:xfrm>
                <a:off x="2101687" y="4301903"/>
                <a:ext cx="1316644" cy="1208613"/>
                <a:chOff x="2101687" y="4301903"/>
                <a:chExt cx="1316644" cy="1208613"/>
              </a:xfrm>
            </p:grpSpPr>
            <p:sp>
              <p:nvSpPr>
                <p:cNvPr id="20" name="平行四边形 19">
                  <a:extLst>
                    <a:ext uri="{FF2B5EF4-FFF2-40B4-BE49-F238E27FC236}">
                      <a16:creationId xmlns:a16="http://schemas.microsoft.com/office/drawing/2014/main" id="{5A7E0DE0-F769-9846-9BCB-6BD70137AF61}"/>
                    </a:ext>
                  </a:extLst>
                </p:cNvPr>
                <p:cNvSpPr/>
                <p:nvPr/>
              </p:nvSpPr>
              <p:spPr>
                <a:xfrm rot="19985564">
                  <a:off x="2482371" y="4301903"/>
                  <a:ext cx="935960" cy="630675"/>
                </a:xfrm>
                <a:prstGeom prst="parallelogram">
                  <a:avLst>
                    <a:gd name="adj" fmla="val 5023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a:extLst>
                    <a:ext uri="{FF2B5EF4-FFF2-40B4-BE49-F238E27FC236}">
                      <a16:creationId xmlns:a16="http://schemas.microsoft.com/office/drawing/2014/main" id="{36AE04D2-12EC-3FE9-9DCA-F001994895AF}"/>
                    </a:ext>
                  </a:extLst>
                </p:cNvPr>
                <p:cNvSpPr/>
                <p:nvPr/>
              </p:nvSpPr>
              <p:spPr>
                <a:xfrm rot="19985564">
                  <a:off x="2101687" y="4879841"/>
                  <a:ext cx="957168" cy="630675"/>
                </a:xfrm>
                <a:prstGeom prst="parallelogram">
                  <a:avLst>
                    <a:gd name="adj" fmla="val 5023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1">
              <a:extLst>
                <a:ext uri="{FF2B5EF4-FFF2-40B4-BE49-F238E27FC236}">
                  <a16:creationId xmlns:a16="http://schemas.microsoft.com/office/drawing/2014/main" id="{0D54E274-4704-3D10-3D48-8B90156447ED}"/>
                </a:ext>
              </a:extLst>
            </p:cNvPr>
            <p:cNvGrpSpPr/>
            <p:nvPr/>
          </p:nvGrpSpPr>
          <p:grpSpPr>
            <a:xfrm>
              <a:off x="5162310" y="3941994"/>
              <a:ext cx="7026283" cy="1028760"/>
              <a:chOff x="5284857" y="3788137"/>
              <a:chExt cx="7026283" cy="1028760"/>
            </a:xfrm>
          </p:grpSpPr>
          <p:sp>
            <p:nvSpPr>
              <p:cNvPr id="13" name="文本框 12">
                <a:extLst>
                  <a:ext uri="{FF2B5EF4-FFF2-40B4-BE49-F238E27FC236}">
                    <a16:creationId xmlns:a16="http://schemas.microsoft.com/office/drawing/2014/main" id="{61E57383-CAEA-8E50-C806-6A3CCFAB2454}"/>
                  </a:ext>
                </a:extLst>
              </p:cNvPr>
              <p:cNvSpPr txBox="1"/>
              <p:nvPr/>
            </p:nvSpPr>
            <p:spPr>
              <a:xfrm>
                <a:off x="5284857" y="3788137"/>
                <a:ext cx="7026283" cy="769441"/>
              </a:xfrm>
              <a:prstGeom prst="rect">
                <a:avLst/>
              </a:prstGeom>
              <a:noFill/>
            </p:spPr>
            <p:txBody>
              <a:bodyPr wrap="none" rtlCol="0">
                <a:spAutoFit/>
              </a:bodyPr>
              <a:lstStyle/>
              <a:p>
                <a:pPr algn="ctr"/>
                <a:r>
                  <a:rPr lang="en-US" altLang="zh-CN" sz="4400">
                    <a:latin typeface="霞鹜文楷" panose="02020500000000000000" pitchFamily="18" charset="-122"/>
                    <a:ea typeface="霞鹜文楷" panose="02020500000000000000" pitchFamily="18" charset="-122"/>
                  </a:rPr>
                  <a:t>IIPL</a:t>
                </a:r>
                <a:r>
                  <a:rPr lang="zh-CN" altLang="en-US" sz="4400">
                    <a:latin typeface="霞鹜文楷" panose="02020500000000000000" pitchFamily="18" charset="-122"/>
                    <a:ea typeface="霞鹜文楷" panose="02020500000000000000" pitchFamily="18" charset="-122"/>
                  </a:rPr>
                  <a:t>三维视觉组</a:t>
                </a:r>
                <a:r>
                  <a:rPr lang="en-US" altLang="zh-CN" sz="4400">
                    <a:latin typeface="霞鹜文楷" panose="02020500000000000000" pitchFamily="18" charset="-122"/>
                    <a:ea typeface="霞鹜文楷" panose="02020500000000000000" pitchFamily="18" charset="-122"/>
                  </a:rPr>
                  <a:t>-</a:t>
                </a:r>
                <a:r>
                  <a:rPr lang="zh-CN" altLang="en-US" sz="4400">
                    <a:latin typeface="霞鹜文楷" panose="02020500000000000000" pitchFamily="18" charset="-122"/>
                    <a:ea typeface="霞鹜文楷" panose="02020500000000000000" pitchFamily="18" charset="-122"/>
                  </a:rPr>
                  <a:t>技术分享会</a:t>
                </a:r>
                <a:endParaRPr lang="en-US" altLang="zh-CN" sz="4400">
                  <a:latin typeface="霞鹜文楷" panose="02020500000000000000" pitchFamily="18" charset="-122"/>
                  <a:ea typeface="霞鹜文楷" panose="02020500000000000000" pitchFamily="18" charset="-122"/>
                </a:endParaRPr>
              </a:p>
            </p:txBody>
          </p:sp>
          <p:sp>
            <p:nvSpPr>
              <p:cNvPr id="14" name="文本框 13">
                <a:extLst>
                  <a:ext uri="{FF2B5EF4-FFF2-40B4-BE49-F238E27FC236}">
                    <a16:creationId xmlns:a16="http://schemas.microsoft.com/office/drawing/2014/main" id="{BC83AF2B-1F21-F28E-CD6C-FC2A26472D87}"/>
                  </a:ext>
                </a:extLst>
              </p:cNvPr>
              <p:cNvSpPr txBox="1"/>
              <p:nvPr/>
            </p:nvSpPr>
            <p:spPr>
              <a:xfrm>
                <a:off x="5502229" y="4447565"/>
                <a:ext cx="6155574" cy="369332"/>
              </a:xfrm>
              <a:prstGeom prst="rect">
                <a:avLst/>
              </a:prstGeom>
              <a:noFill/>
            </p:spPr>
            <p:txBody>
              <a:bodyPr wrap="square" rtlCol="0">
                <a:spAutoFit/>
              </a:bodyPr>
              <a:lstStyle/>
              <a:p>
                <a:pPr algn="ctr"/>
                <a:r>
                  <a:rPr lang="en-US" altLang="zh-CN">
                    <a:latin typeface="Comic Sans MS" panose="030F0702030302020204" pitchFamily="66" charset="0"/>
                  </a:rPr>
                  <a:t>IIPL-3D-Vision Group Tech Sharing Meeting</a:t>
                </a:r>
              </a:p>
            </p:txBody>
          </p:sp>
        </p:grpSp>
      </p:grpSp>
      <p:sp>
        <p:nvSpPr>
          <p:cNvPr id="23" name="文本框 22">
            <a:extLst>
              <a:ext uri="{FF2B5EF4-FFF2-40B4-BE49-F238E27FC236}">
                <a16:creationId xmlns:a16="http://schemas.microsoft.com/office/drawing/2014/main" id="{4F0CCD6D-9301-6D1B-1692-EC069A1BEBF5}"/>
              </a:ext>
            </a:extLst>
          </p:cNvPr>
          <p:cNvSpPr txBox="1"/>
          <p:nvPr/>
        </p:nvSpPr>
        <p:spPr>
          <a:xfrm>
            <a:off x="4399137" y="2782669"/>
            <a:ext cx="3140603" cy="646331"/>
          </a:xfrm>
          <a:prstGeom prst="rect">
            <a:avLst/>
          </a:prstGeom>
          <a:noFill/>
        </p:spPr>
        <p:txBody>
          <a:bodyPr wrap="none" rtlCol="0">
            <a:spAutoFit/>
          </a:bodyPr>
          <a:lstStyle/>
          <a:p>
            <a:pPr algn="ctr"/>
            <a:r>
              <a:rPr lang="en-US" altLang="zh-CN" sz="3600">
                <a:latin typeface="霞鹜文楷" panose="02020500000000000000" pitchFamily="18" charset="-122"/>
                <a:ea typeface="霞鹜文楷" panose="02020500000000000000" pitchFamily="18" charset="-122"/>
              </a:rPr>
              <a:t>CUDA&amp;cudnn</a:t>
            </a:r>
          </a:p>
        </p:txBody>
      </p:sp>
      <p:sp>
        <p:nvSpPr>
          <p:cNvPr id="25" name="文本框 24">
            <a:extLst>
              <a:ext uri="{FF2B5EF4-FFF2-40B4-BE49-F238E27FC236}">
                <a16:creationId xmlns:a16="http://schemas.microsoft.com/office/drawing/2014/main" id="{90088ED9-1227-759A-F4CA-80FCF2D1C258}"/>
              </a:ext>
            </a:extLst>
          </p:cNvPr>
          <p:cNvSpPr txBox="1"/>
          <p:nvPr/>
        </p:nvSpPr>
        <p:spPr>
          <a:xfrm>
            <a:off x="1185802" y="3488439"/>
            <a:ext cx="9820396" cy="464807"/>
          </a:xfrm>
          <a:prstGeom prst="rect">
            <a:avLst/>
          </a:prstGeom>
          <a:noFill/>
        </p:spPr>
        <p:txBody>
          <a:bodyPr wrap="square" rtlCol="0">
            <a:spAutoFit/>
          </a:bodyPr>
          <a:lstStyle/>
          <a:p>
            <a:pPr algn="ctr">
              <a:lnSpc>
                <a:spcPct val="150000"/>
              </a:lnSpc>
            </a:pPr>
            <a:r>
              <a:rPr lang="zh-CN" altLang="en-US">
                <a:latin typeface="Comic Sans MS" panose="030F0702030302020204" pitchFamily="66" charset="0"/>
              </a:rPr>
              <a:t>经验</a:t>
            </a:r>
            <a:r>
              <a:rPr lang="zh-CN" altLang="en-US" dirty="0">
                <a:latin typeface="Comic Sans MS" panose="030F0702030302020204" pitchFamily="66" charset="0"/>
              </a:rPr>
              <a:t>分享与</a:t>
            </a:r>
            <a:r>
              <a:rPr lang="zh-CN" altLang="en-US">
                <a:latin typeface="Comic Sans MS" panose="030F0702030302020204" pitchFamily="66" charset="0"/>
              </a:rPr>
              <a:t>总结，搞清楚</a:t>
            </a:r>
            <a:r>
              <a:rPr lang="en-US" altLang="zh-CN">
                <a:latin typeface="Comic Sans MS" panose="030F0702030302020204" pitchFamily="66" charset="0"/>
              </a:rPr>
              <a:t>/usr/local/cuda,</a:t>
            </a:r>
            <a:r>
              <a:rPr lang="zh-CN" altLang="en-US">
                <a:latin typeface="Comic Sans MS" panose="030F0702030302020204" pitchFamily="66" charset="0"/>
              </a:rPr>
              <a:t> </a:t>
            </a:r>
            <a:r>
              <a:rPr lang="en-US" altLang="zh-CN">
                <a:latin typeface="Comic Sans MS" panose="030F0702030302020204" pitchFamily="66" charset="0"/>
              </a:rPr>
              <a:t>cudatoolkit</a:t>
            </a:r>
            <a:r>
              <a:rPr lang="zh-CN" altLang="en-US">
                <a:latin typeface="Comic Sans MS" panose="030F0702030302020204" pitchFamily="66" charset="0"/>
              </a:rPr>
              <a:t>等等的区别</a:t>
            </a:r>
            <a:endParaRPr lang="zh-CN" altLang="en-US" dirty="0">
              <a:latin typeface="Comic Sans MS" panose="030F0702030302020204" pitchFamily="66" charset="0"/>
            </a:endParaRPr>
          </a:p>
        </p:txBody>
      </p:sp>
      <p:sp>
        <p:nvSpPr>
          <p:cNvPr id="26" name="文本框 25">
            <a:extLst>
              <a:ext uri="{FF2B5EF4-FFF2-40B4-BE49-F238E27FC236}">
                <a16:creationId xmlns:a16="http://schemas.microsoft.com/office/drawing/2014/main" id="{C5826D37-0AFE-F03C-C285-BDB92C760C1F}"/>
              </a:ext>
            </a:extLst>
          </p:cNvPr>
          <p:cNvSpPr txBox="1"/>
          <p:nvPr/>
        </p:nvSpPr>
        <p:spPr>
          <a:xfrm>
            <a:off x="5021384" y="4503867"/>
            <a:ext cx="214923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汇报</a:t>
            </a:r>
            <a:r>
              <a:rPr lang="zh-CN" altLang="en-US" sz="2000">
                <a:latin typeface="微软雅黑" panose="020B0503020204020204" pitchFamily="34" charset="-122"/>
                <a:ea typeface="微软雅黑" panose="020B0503020204020204" pitchFamily="34" charset="-122"/>
              </a:rPr>
              <a:t>人：任浩帆</a:t>
            </a:r>
            <a:endParaRPr lang="zh-CN" altLang="en-US" sz="2000"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71C2437E-CF4D-0E34-3C30-18D4902C8556}"/>
              </a:ext>
            </a:extLst>
          </p:cNvPr>
          <p:cNvSpPr txBox="1"/>
          <p:nvPr/>
        </p:nvSpPr>
        <p:spPr>
          <a:xfrm>
            <a:off x="1185802" y="5298219"/>
            <a:ext cx="9820396" cy="418897"/>
          </a:xfrm>
          <a:prstGeom prst="rect">
            <a:avLst/>
          </a:prstGeom>
          <a:noFill/>
        </p:spPr>
        <p:txBody>
          <a:bodyPr wrap="square" rtlCol="0">
            <a:spAutoFit/>
          </a:bodyPr>
          <a:lstStyle/>
          <a:p>
            <a:pPr algn="ctr">
              <a:lnSpc>
                <a:spcPct val="150000"/>
              </a:lnSpc>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2023.02.24</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02037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E9B5168-869F-06F4-9A64-BBD3C99589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49527" y="1446759"/>
            <a:ext cx="6175532" cy="4770312"/>
          </a:xfrm>
          <a:prstGeom prst="rect">
            <a:avLst/>
          </a:prstGeom>
          <a:noFill/>
          <a:ln>
            <a:noFill/>
          </a:ln>
        </p:spPr>
      </p:pic>
      <p:sp>
        <p:nvSpPr>
          <p:cNvPr id="13" name="矩形 12">
            <a:extLst>
              <a:ext uri="{FF2B5EF4-FFF2-40B4-BE49-F238E27FC236}">
                <a16:creationId xmlns:a16="http://schemas.microsoft.com/office/drawing/2014/main" id="{2FBE24E3-0377-D27B-461F-5F0436184A9F}"/>
              </a:ext>
            </a:extLst>
          </p:cNvPr>
          <p:cNvSpPr/>
          <p:nvPr/>
        </p:nvSpPr>
        <p:spPr>
          <a:xfrm flipV="1">
            <a:off x="9595744" y="1856229"/>
            <a:ext cx="1481328" cy="283465"/>
          </a:xfrm>
          <a:prstGeom prst="rect">
            <a:avLst/>
          </a:prstGeom>
          <a:noFill/>
          <a:ln w="57150">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B925F7B8-4A1D-5B4D-7839-DAE4F3D32FEE}"/>
              </a:ext>
            </a:extLst>
          </p:cNvPr>
          <p:cNvSpPr/>
          <p:nvPr/>
        </p:nvSpPr>
        <p:spPr>
          <a:xfrm flipV="1">
            <a:off x="5349527" y="5126733"/>
            <a:ext cx="1481328" cy="283465"/>
          </a:xfrm>
          <a:prstGeom prst="rect">
            <a:avLst/>
          </a:prstGeom>
          <a:noFill/>
          <a:ln w="57150">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2CB70CEF-0A52-8470-C2C1-9A7812198964}"/>
              </a:ext>
            </a:extLst>
          </p:cNvPr>
          <p:cNvSpPr/>
          <p:nvPr/>
        </p:nvSpPr>
        <p:spPr>
          <a:xfrm flipV="1">
            <a:off x="5349527" y="1446758"/>
            <a:ext cx="1301849" cy="201169"/>
          </a:xfrm>
          <a:prstGeom prst="rect">
            <a:avLst/>
          </a:prstGeom>
          <a:noFill/>
          <a:ln w="57150">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5DBA9FE6-3531-8676-F113-8EAB0170492C}"/>
              </a:ext>
            </a:extLst>
          </p:cNvPr>
          <p:cNvSpPr/>
          <p:nvPr/>
        </p:nvSpPr>
        <p:spPr>
          <a:xfrm flipV="1">
            <a:off x="7187824" y="5784131"/>
            <a:ext cx="1941576" cy="267186"/>
          </a:xfrm>
          <a:prstGeom prst="rect">
            <a:avLst/>
          </a:prstGeom>
          <a:noFill/>
          <a:ln w="57150">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8" name="Picture 12">
            <a:extLst>
              <a:ext uri="{FF2B5EF4-FFF2-40B4-BE49-F238E27FC236}">
                <a16:creationId xmlns:a16="http://schemas.microsoft.com/office/drawing/2014/main" id="{943F1214-59DA-7423-AE2E-BD3ECB99B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90" y="352337"/>
            <a:ext cx="10125075" cy="942975"/>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a:extLst>
              <a:ext uri="{FF2B5EF4-FFF2-40B4-BE49-F238E27FC236}">
                <a16:creationId xmlns:a16="http://schemas.microsoft.com/office/drawing/2014/main" id="{85821B2B-F15F-1CC4-CCBB-2D1DCF3325E5}"/>
              </a:ext>
            </a:extLst>
          </p:cNvPr>
          <p:cNvSpPr/>
          <p:nvPr/>
        </p:nvSpPr>
        <p:spPr>
          <a:xfrm flipV="1">
            <a:off x="7077456" y="503784"/>
            <a:ext cx="3255264" cy="32004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F36384C6-A6B5-4E31-4E99-2EAD5F4180C9}"/>
              </a:ext>
            </a:extLst>
          </p:cNvPr>
          <p:cNvSpPr/>
          <p:nvPr/>
        </p:nvSpPr>
        <p:spPr>
          <a:xfrm>
            <a:off x="114258" y="2607197"/>
            <a:ext cx="5139160" cy="1643605"/>
          </a:xfrm>
          <a:prstGeom prst="roundRect">
            <a:avLst>
              <a:gd name="adj" fmla="val 8216"/>
            </a:avLst>
          </a:prstGeom>
          <a:solidFill>
            <a:srgbClr val="FFD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2" name="椭圆 21">
            <a:extLst>
              <a:ext uri="{FF2B5EF4-FFF2-40B4-BE49-F238E27FC236}">
                <a16:creationId xmlns:a16="http://schemas.microsoft.com/office/drawing/2014/main" id="{87D95FC5-304A-97FA-CC9C-6944A7B0EAB3}"/>
              </a:ext>
            </a:extLst>
          </p:cNvPr>
          <p:cNvSpPr/>
          <p:nvPr/>
        </p:nvSpPr>
        <p:spPr>
          <a:xfrm>
            <a:off x="392050" y="3060056"/>
            <a:ext cx="737886" cy="7378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3" name="AutoShape 112">
            <a:extLst>
              <a:ext uri="{FF2B5EF4-FFF2-40B4-BE49-F238E27FC236}">
                <a16:creationId xmlns:a16="http://schemas.microsoft.com/office/drawing/2014/main" id="{00AF9BE2-5A6A-B03C-306D-C12BD3AC6CD9}"/>
              </a:ext>
            </a:extLst>
          </p:cNvPr>
          <p:cNvSpPr>
            <a:spLocks/>
          </p:cNvSpPr>
          <p:nvPr/>
        </p:nvSpPr>
        <p:spPr bwMode="auto">
          <a:xfrm>
            <a:off x="560657" y="3245661"/>
            <a:ext cx="366050" cy="36667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707E84"/>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nvGrpSpPr>
          <p:cNvPr id="24" name="组合 23">
            <a:extLst>
              <a:ext uri="{FF2B5EF4-FFF2-40B4-BE49-F238E27FC236}">
                <a16:creationId xmlns:a16="http://schemas.microsoft.com/office/drawing/2014/main" id="{836F341F-2563-2BE9-1EA3-61C984B4593F}"/>
              </a:ext>
            </a:extLst>
          </p:cNvPr>
          <p:cNvGrpSpPr/>
          <p:nvPr/>
        </p:nvGrpSpPr>
        <p:grpSpPr>
          <a:xfrm>
            <a:off x="1226045" y="2858896"/>
            <a:ext cx="3923199" cy="1122857"/>
            <a:chOff x="482600" y="4270710"/>
            <a:chExt cx="3923199" cy="1122857"/>
          </a:xfrm>
        </p:grpSpPr>
        <p:sp>
          <p:nvSpPr>
            <p:cNvPr id="25" name="文本框 24">
              <a:extLst>
                <a:ext uri="{FF2B5EF4-FFF2-40B4-BE49-F238E27FC236}">
                  <a16:creationId xmlns:a16="http://schemas.microsoft.com/office/drawing/2014/main" id="{B99749DD-4A40-DE44-40C6-F9043BCE8522}"/>
                </a:ext>
              </a:extLst>
            </p:cNvPr>
            <p:cNvSpPr txBox="1"/>
            <p:nvPr/>
          </p:nvSpPr>
          <p:spPr>
            <a:xfrm>
              <a:off x="482600" y="4618290"/>
              <a:ext cx="3923199" cy="775277"/>
            </a:xfrm>
            <a:prstGeom prst="rect">
              <a:avLst/>
            </a:prstGeom>
            <a:noFill/>
            <a:ln>
              <a:noFill/>
            </a:ln>
          </p:spPr>
          <p:txBody>
            <a:bodyPr wrap="square" rtlCol="0">
              <a:spAutoFit/>
            </a:bodyPr>
            <a:lstStyle/>
            <a:p>
              <a:pPr>
                <a:lnSpc>
                  <a:spcPct val="200000"/>
                </a:lnSpc>
              </a:pPr>
              <a:r>
                <a:rPr lang="zh-CN" altLang="en-US" sz="1200">
                  <a:latin typeface="微软雅黑" panose="020B0503020204020204" pitchFamily="34" charset="-122"/>
                  <a:ea typeface="微软雅黑" panose="020B0503020204020204" pitchFamily="34" charset="-122"/>
                </a:rPr>
                <a:t>认为</a:t>
              </a:r>
              <a:r>
                <a:rPr lang="en-US" altLang="zh-CN" sz="1200">
                  <a:latin typeface="微软雅黑" panose="020B0503020204020204" pitchFamily="34" charset="-122"/>
                  <a:ea typeface="微软雅黑" panose="020B0503020204020204" pitchFamily="34" charset="-122"/>
                </a:rPr>
                <a:t>nvidia-smi</a:t>
              </a:r>
              <a:r>
                <a:rPr lang="zh-CN" altLang="en-US" sz="1200">
                  <a:latin typeface="微软雅黑" panose="020B0503020204020204" pitchFamily="34" charset="-122"/>
                  <a:ea typeface="微软雅黑" panose="020B0503020204020204" pitchFamily="34" charset="-122"/>
                </a:rPr>
                <a:t>输出的版本是</a:t>
              </a:r>
              <a:r>
                <a:rPr lang="en-US" altLang="zh-CN" sz="1200">
                  <a:latin typeface="微软雅黑" panose="020B0503020204020204" pitchFamily="34" charset="-122"/>
                  <a:ea typeface="微软雅黑" panose="020B0503020204020204" pitchFamily="34" charset="-122"/>
                </a:rPr>
                <a:t>CUDA</a:t>
              </a:r>
              <a:r>
                <a:rPr lang="zh-CN" altLang="en-US" sz="1200">
                  <a:latin typeface="微软雅黑" panose="020B0503020204020204" pitchFamily="34" charset="-122"/>
                  <a:ea typeface="微软雅黑" panose="020B0503020204020204" pitchFamily="34" charset="-122"/>
                </a:rPr>
                <a:t>版本。</a:t>
              </a:r>
              <a:endParaRPr lang="en-US" altLang="zh-CN" sz="1200">
                <a:latin typeface="微软雅黑" panose="020B0503020204020204" pitchFamily="34" charset="-122"/>
                <a:ea typeface="微软雅黑" panose="020B0503020204020204" pitchFamily="34" charset="-122"/>
              </a:endParaRPr>
            </a:p>
            <a:p>
              <a:pPr>
                <a:lnSpc>
                  <a:spcPct val="200000"/>
                </a:lnSpc>
              </a:pPr>
              <a:r>
                <a:rPr lang="zh-CN" altLang="en-US" sz="1200">
                  <a:latin typeface="微软雅黑" panose="020B0503020204020204" pitchFamily="34" charset="-122"/>
                  <a:ea typeface="微软雅黑" panose="020B0503020204020204" pitchFamily="34" charset="-122"/>
                </a:rPr>
                <a:t>认为</a:t>
              </a:r>
              <a:r>
                <a:rPr lang="en-US" altLang="zh-CN" sz="1200">
                  <a:latin typeface="微软雅黑" panose="020B0503020204020204" pitchFamily="34" charset="-122"/>
                  <a:ea typeface="微软雅黑" panose="020B0503020204020204" pitchFamily="34" charset="-122"/>
                </a:rPr>
                <a:t>/usr/local/cuda</a:t>
              </a:r>
              <a:r>
                <a:rPr lang="zh-CN" altLang="en-US" sz="1200">
                  <a:latin typeface="微软雅黑" panose="020B0503020204020204" pitchFamily="34" charset="-122"/>
                  <a:ea typeface="微软雅黑" panose="020B0503020204020204" pitchFamily="34" charset="-122"/>
                </a:rPr>
                <a:t>的版本是</a:t>
              </a:r>
              <a:r>
                <a:rPr lang="en-US" altLang="zh-CN" sz="1200">
                  <a:latin typeface="微软雅黑" panose="020B0503020204020204" pitchFamily="34" charset="-122"/>
                  <a:ea typeface="微软雅黑" panose="020B0503020204020204" pitchFamily="34" charset="-122"/>
                </a:rPr>
                <a:t>pytorch</a:t>
              </a:r>
              <a:r>
                <a:rPr lang="zh-CN" altLang="en-US" sz="1200">
                  <a:latin typeface="微软雅黑" panose="020B0503020204020204" pitchFamily="34" charset="-122"/>
                  <a:ea typeface="微软雅黑" panose="020B0503020204020204" pitchFamily="34" charset="-122"/>
                </a:rPr>
                <a:t>的</a:t>
              </a:r>
              <a:r>
                <a:rPr lang="en-US" altLang="zh-CN" sz="1200">
                  <a:latin typeface="微软雅黑" panose="020B0503020204020204" pitchFamily="34" charset="-122"/>
                  <a:ea typeface="微软雅黑" panose="020B0503020204020204" pitchFamily="34" charset="-122"/>
                </a:rPr>
                <a:t>CUDA</a:t>
              </a:r>
              <a:r>
                <a:rPr lang="zh-CN" altLang="en-US" sz="1200">
                  <a:latin typeface="微软雅黑" panose="020B0503020204020204" pitchFamily="34" charset="-122"/>
                  <a:ea typeface="微软雅黑" panose="020B0503020204020204" pitchFamily="34" charset="-122"/>
                </a:rPr>
                <a:t>版本。</a:t>
              </a:r>
              <a:endParaRPr lang="en-US" altLang="zh-CN" sz="120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C845C0E2-A993-1DC8-F668-83DBBB2E165D}"/>
                </a:ext>
              </a:extLst>
            </p:cNvPr>
            <p:cNvSpPr txBox="1"/>
            <p:nvPr/>
          </p:nvSpPr>
          <p:spPr>
            <a:xfrm>
              <a:off x="482602" y="4270710"/>
              <a:ext cx="2186256" cy="400110"/>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rPr>
                <a:t>混淆</a:t>
              </a:r>
              <a:r>
                <a:rPr lang="en-US" altLang="zh-CN" sz="2000">
                  <a:latin typeface="微软雅黑" panose="020B0503020204020204" pitchFamily="34" charset="-122"/>
                  <a:ea typeface="微软雅黑" panose="020B0503020204020204" pitchFamily="34" charset="-122"/>
                </a:rPr>
                <a:t>CUDA</a:t>
              </a:r>
              <a:r>
                <a:rPr lang="zh-CN" altLang="en-US" sz="2000">
                  <a:latin typeface="微软雅黑" panose="020B0503020204020204" pitchFamily="34" charset="-122"/>
                  <a:ea typeface="微软雅黑" panose="020B0503020204020204" pitchFamily="34" charset="-122"/>
                </a:rPr>
                <a:t>版本</a:t>
              </a:r>
              <a:endParaRPr lang="zh-CN" altLang="en-US" sz="20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5620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92F9729-3C54-F7CE-A261-65FDB35DB7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8417" y="2388016"/>
            <a:ext cx="8786005" cy="3231549"/>
          </a:xfrm>
          <a:prstGeom prst="rect">
            <a:avLst/>
          </a:prstGeom>
          <a:noFill/>
          <a:ln>
            <a:noFill/>
          </a:ln>
        </p:spPr>
      </p:pic>
      <p:sp>
        <p:nvSpPr>
          <p:cNvPr id="4" name="文本框 3">
            <a:extLst>
              <a:ext uri="{FF2B5EF4-FFF2-40B4-BE49-F238E27FC236}">
                <a16:creationId xmlns:a16="http://schemas.microsoft.com/office/drawing/2014/main" id="{C9578AAE-0790-F521-33F4-630C67C6C7DC}"/>
              </a:ext>
            </a:extLst>
          </p:cNvPr>
          <p:cNvSpPr txBox="1"/>
          <p:nvPr/>
        </p:nvSpPr>
        <p:spPr>
          <a:xfrm>
            <a:off x="2038417" y="5877887"/>
            <a:ext cx="8786005" cy="369332"/>
          </a:xfrm>
          <a:prstGeom prst="rect">
            <a:avLst/>
          </a:prstGeom>
          <a:noFill/>
        </p:spPr>
        <p:txBody>
          <a:bodyPr wrap="square">
            <a:spAutoFit/>
          </a:bodyPr>
          <a:lstStyle/>
          <a:p>
            <a:r>
              <a:rPr lang="zh-CN" altLang="en-US">
                <a:effectLst/>
              </a:rPr>
              <a:t>那么这个</a:t>
            </a:r>
            <a:r>
              <a:rPr lang="en-US" altLang="zh-CN">
                <a:effectLst/>
              </a:rPr>
              <a:t>cudatookit10.2 </a:t>
            </a:r>
            <a:r>
              <a:rPr lang="zh-CN" altLang="en-US">
                <a:effectLst/>
              </a:rPr>
              <a:t>和</a:t>
            </a:r>
            <a:r>
              <a:rPr lang="en-US" altLang="zh-CN">
                <a:effectLst/>
              </a:rPr>
              <a:t>nvidia-smi</a:t>
            </a:r>
            <a:r>
              <a:rPr lang="zh-CN" altLang="en-US">
                <a:effectLst/>
              </a:rPr>
              <a:t>的</a:t>
            </a:r>
            <a:r>
              <a:rPr lang="en-US" altLang="zh-CN">
                <a:effectLst/>
              </a:rPr>
              <a:t>11.7 </a:t>
            </a:r>
            <a:r>
              <a:rPr lang="zh-CN" altLang="en-US">
                <a:effectLst/>
              </a:rPr>
              <a:t>以及 </a:t>
            </a:r>
            <a:r>
              <a:rPr lang="en-US" altLang="zh-CN">
                <a:effectLst/>
              </a:rPr>
              <a:t>nvcc -V </a:t>
            </a:r>
            <a:r>
              <a:rPr lang="zh-CN" altLang="en-US">
                <a:effectLst/>
              </a:rPr>
              <a:t>的</a:t>
            </a:r>
            <a:r>
              <a:rPr lang="en-US" altLang="zh-CN">
                <a:effectLst/>
              </a:rPr>
              <a:t>11.4</a:t>
            </a:r>
            <a:r>
              <a:rPr lang="zh-CN" altLang="en-US">
                <a:effectLst/>
              </a:rPr>
              <a:t>三者有什么区别呢？</a:t>
            </a:r>
          </a:p>
        </p:txBody>
      </p:sp>
      <p:sp>
        <p:nvSpPr>
          <p:cNvPr id="5" name="矩形: 圆角 4">
            <a:extLst>
              <a:ext uri="{FF2B5EF4-FFF2-40B4-BE49-F238E27FC236}">
                <a16:creationId xmlns:a16="http://schemas.microsoft.com/office/drawing/2014/main" id="{14ECF220-689B-16AE-A087-BEAEC89AB48E}"/>
              </a:ext>
            </a:extLst>
          </p:cNvPr>
          <p:cNvSpPr/>
          <p:nvPr/>
        </p:nvSpPr>
        <p:spPr>
          <a:xfrm>
            <a:off x="158647" y="343391"/>
            <a:ext cx="5139160" cy="1643605"/>
          </a:xfrm>
          <a:prstGeom prst="roundRect">
            <a:avLst>
              <a:gd name="adj" fmla="val 8216"/>
            </a:avLst>
          </a:prstGeom>
          <a:solidFill>
            <a:srgbClr val="FFD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6" name="椭圆 5">
            <a:extLst>
              <a:ext uri="{FF2B5EF4-FFF2-40B4-BE49-F238E27FC236}">
                <a16:creationId xmlns:a16="http://schemas.microsoft.com/office/drawing/2014/main" id="{F1858204-0412-8A88-85B6-A987FD0FB134}"/>
              </a:ext>
            </a:extLst>
          </p:cNvPr>
          <p:cNvSpPr/>
          <p:nvPr/>
        </p:nvSpPr>
        <p:spPr>
          <a:xfrm>
            <a:off x="436439" y="796250"/>
            <a:ext cx="737886" cy="7378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7" name="AutoShape 112">
            <a:extLst>
              <a:ext uri="{FF2B5EF4-FFF2-40B4-BE49-F238E27FC236}">
                <a16:creationId xmlns:a16="http://schemas.microsoft.com/office/drawing/2014/main" id="{01F07D86-5DD5-56A6-444E-437EDDAC6C16}"/>
              </a:ext>
            </a:extLst>
          </p:cNvPr>
          <p:cNvSpPr>
            <a:spLocks/>
          </p:cNvSpPr>
          <p:nvPr/>
        </p:nvSpPr>
        <p:spPr bwMode="auto">
          <a:xfrm>
            <a:off x="605046" y="981855"/>
            <a:ext cx="366050" cy="36667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707E84"/>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0FCFFB42-E76C-9389-5A4C-55F56163C950}"/>
              </a:ext>
            </a:extLst>
          </p:cNvPr>
          <p:cNvGrpSpPr/>
          <p:nvPr/>
        </p:nvGrpSpPr>
        <p:grpSpPr>
          <a:xfrm>
            <a:off x="1270434" y="595090"/>
            <a:ext cx="3923199" cy="1122857"/>
            <a:chOff x="482600" y="4270710"/>
            <a:chExt cx="3923199" cy="1122857"/>
          </a:xfrm>
        </p:grpSpPr>
        <p:sp>
          <p:nvSpPr>
            <p:cNvPr id="9" name="文本框 8">
              <a:extLst>
                <a:ext uri="{FF2B5EF4-FFF2-40B4-BE49-F238E27FC236}">
                  <a16:creationId xmlns:a16="http://schemas.microsoft.com/office/drawing/2014/main" id="{66512A49-060B-DEA1-BDE6-2A51BA467636}"/>
                </a:ext>
              </a:extLst>
            </p:cNvPr>
            <p:cNvSpPr txBox="1"/>
            <p:nvPr/>
          </p:nvSpPr>
          <p:spPr>
            <a:xfrm>
              <a:off x="482600" y="4618290"/>
              <a:ext cx="3923199" cy="775277"/>
            </a:xfrm>
            <a:prstGeom prst="rect">
              <a:avLst/>
            </a:prstGeom>
            <a:noFill/>
            <a:ln>
              <a:noFill/>
            </a:ln>
          </p:spPr>
          <p:txBody>
            <a:bodyPr wrap="square" rtlCol="0">
              <a:spAutoFit/>
            </a:bodyPr>
            <a:lstStyle/>
            <a:p>
              <a:pPr>
                <a:lnSpc>
                  <a:spcPct val="200000"/>
                </a:lnSpc>
              </a:pPr>
              <a:r>
                <a:rPr lang="zh-CN" altLang="en-US" sz="1200">
                  <a:latin typeface="微软雅黑" panose="020B0503020204020204" pitchFamily="34" charset="-122"/>
                  <a:ea typeface="微软雅黑" panose="020B0503020204020204" pitchFamily="34" charset="-122"/>
                </a:rPr>
                <a:t>认为</a:t>
              </a:r>
              <a:r>
                <a:rPr lang="en-US" altLang="zh-CN" sz="1200">
                  <a:latin typeface="微软雅黑" panose="020B0503020204020204" pitchFamily="34" charset="-122"/>
                  <a:ea typeface="微软雅黑" panose="020B0503020204020204" pitchFamily="34" charset="-122"/>
                </a:rPr>
                <a:t>nvidia-smi</a:t>
              </a:r>
              <a:r>
                <a:rPr lang="zh-CN" altLang="en-US" sz="1200">
                  <a:latin typeface="微软雅黑" panose="020B0503020204020204" pitchFamily="34" charset="-122"/>
                  <a:ea typeface="微软雅黑" panose="020B0503020204020204" pitchFamily="34" charset="-122"/>
                </a:rPr>
                <a:t>输出的版本是</a:t>
              </a:r>
              <a:r>
                <a:rPr lang="en-US" altLang="zh-CN" sz="1200">
                  <a:latin typeface="微软雅黑" panose="020B0503020204020204" pitchFamily="34" charset="-122"/>
                  <a:ea typeface="微软雅黑" panose="020B0503020204020204" pitchFamily="34" charset="-122"/>
                </a:rPr>
                <a:t>CUDA</a:t>
              </a:r>
              <a:r>
                <a:rPr lang="zh-CN" altLang="en-US" sz="1200">
                  <a:latin typeface="微软雅黑" panose="020B0503020204020204" pitchFamily="34" charset="-122"/>
                  <a:ea typeface="微软雅黑" panose="020B0503020204020204" pitchFamily="34" charset="-122"/>
                </a:rPr>
                <a:t>版本。</a:t>
              </a:r>
              <a:endParaRPr lang="en-US" altLang="zh-CN" sz="1200">
                <a:latin typeface="微软雅黑" panose="020B0503020204020204" pitchFamily="34" charset="-122"/>
                <a:ea typeface="微软雅黑" panose="020B0503020204020204" pitchFamily="34" charset="-122"/>
              </a:endParaRPr>
            </a:p>
            <a:p>
              <a:pPr>
                <a:lnSpc>
                  <a:spcPct val="200000"/>
                </a:lnSpc>
              </a:pPr>
              <a:r>
                <a:rPr lang="zh-CN" altLang="en-US" sz="1200">
                  <a:latin typeface="微软雅黑" panose="020B0503020204020204" pitchFamily="34" charset="-122"/>
                  <a:ea typeface="微软雅黑" panose="020B0503020204020204" pitchFamily="34" charset="-122"/>
                </a:rPr>
                <a:t>认为</a:t>
              </a:r>
              <a:r>
                <a:rPr lang="en-US" altLang="zh-CN" sz="1200">
                  <a:latin typeface="微软雅黑" panose="020B0503020204020204" pitchFamily="34" charset="-122"/>
                  <a:ea typeface="微软雅黑" panose="020B0503020204020204" pitchFamily="34" charset="-122"/>
                </a:rPr>
                <a:t>/usr/local/cuda</a:t>
              </a:r>
              <a:r>
                <a:rPr lang="zh-CN" altLang="en-US" sz="1200">
                  <a:latin typeface="微软雅黑" panose="020B0503020204020204" pitchFamily="34" charset="-122"/>
                  <a:ea typeface="微软雅黑" panose="020B0503020204020204" pitchFamily="34" charset="-122"/>
                </a:rPr>
                <a:t>的版本是</a:t>
              </a:r>
              <a:r>
                <a:rPr lang="en-US" altLang="zh-CN" sz="1200">
                  <a:latin typeface="微软雅黑" panose="020B0503020204020204" pitchFamily="34" charset="-122"/>
                  <a:ea typeface="微软雅黑" panose="020B0503020204020204" pitchFamily="34" charset="-122"/>
                </a:rPr>
                <a:t>pytorch</a:t>
              </a:r>
              <a:r>
                <a:rPr lang="zh-CN" altLang="en-US" sz="1200">
                  <a:latin typeface="微软雅黑" panose="020B0503020204020204" pitchFamily="34" charset="-122"/>
                  <a:ea typeface="微软雅黑" panose="020B0503020204020204" pitchFamily="34" charset="-122"/>
                </a:rPr>
                <a:t>的</a:t>
              </a:r>
              <a:r>
                <a:rPr lang="en-US" altLang="zh-CN" sz="1200">
                  <a:latin typeface="微软雅黑" panose="020B0503020204020204" pitchFamily="34" charset="-122"/>
                  <a:ea typeface="微软雅黑" panose="020B0503020204020204" pitchFamily="34" charset="-122"/>
                </a:rPr>
                <a:t>CUDA</a:t>
              </a:r>
              <a:r>
                <a:rPr lang="zh-CN" altLang="en-US" sz="1200">
                  <a:latin typeface="微软雅黑" panose="020B0503020204020204" pitchFamily="34" charset="-122"/>
                  <a:ea typeface="微软雅黑" panose="020B0503020204020204" pitchFamily="34" charset="-122"/>
                </a:rPr>
                <a:t>版本。</a:t>
              </a:r>
              <a:endParaRPr lang="en-US" altLang="zh-CN" sz="120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BFE5DEB-2870-DE1D-C2AE-77B30527E173}"/>
                </a:ext>
              </a:extLst>
            </p:cNvPr>
            <p:cNvSpPr txBox="1"/>
            <p:nvPr/>
          </p:nvSpPr>
          <p:spPr>
            <a:xfrm>
              <a:off x="482602" y="4270710"/>
              <a:ext cx="2186256" cy="400110"/>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rPr>
                <a:t>混淆</a:t>
              </a:r>
              <a:r>
                <a:rPr lang="en-US" altLang="zh-CN" sz="2000">
                  <a:latin typeface="微软雅黑" panose="020B0503020204020204" pitchFamily="34" charset="-122"/>
                  <a:ea typeface="微软雅黑" panose="020B0503020204020204" pitchFamily="34" charset="-122"/>
                </a:rPr>
                <a:t>CUDA</a:t>
              </a:r>
              <a:r>
                <a:rPr lang="zh-CN" altLang="en-US" sz="2000">
                  <a:latin typeface="微软雅黑" panose="020B0503020204020204" pitchFamily="34" charset="-122"/>
                  <a:ea typeface="微软雅黑" panose="020B0503020204020204" pitchFamily="34" charset="-122"/>
                </a:rPr>
                <a:t>版本</a:t>
              </a:r>
              <a:endParaRPr lang="zh-CN" altLang="en-US" sz="20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262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0B1B6CA-F201-3819-5DDC-17BC5B23043F}"/>
              </a:ext>
            </a:extLst>
          </p:cNvPr>
          <p:cNvSpPr>
            <a:spLocks noChangeArrowheads="1"/>
          </p:cNvSpPr>
          <p:nvPr/>
        </p:nvSpPr>
        <p:spPr bwMode="auto">
          <a:xfrm>
            <a:off x="822325" y="1055953"/>
            <a:ext cx="681789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pytorch</a:t>
            </a:r>
            <a:r>
              <a:rPr kumimoji="0" lang="zh-CN" altLang="en-US" sz="24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实际只需要</a:t>
            </a:r>
            <a:r>
              <a:rPr kumimoji="0" lang="en-US" altLang="zh-CN" sz="24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cuda</a:t>
            </a:r>
            <a:r>
              <a:rPr kumimoji="0" lang="zh-CN" altLang="en-US" sz="24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的链接文件，即</a:t>
            </a:r>
            <a:r>
              <a:rPr kumimoji="0" lang="en-US" altLang="zh-CN" sz="24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.so</a:t>
            </a:r>
            <a:r>
              <a:rPr kumimoji="0" lang="zh-CN" altLang="en-US" sz="24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文件，</a:t>
            </a:r>
            <a:endParaRPr kumimoji="0" lang="en-US" altLang="zh-CN" sz="24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这些链接文件就都包含的</a:t>
            </a:r>
            <a:r>
              <a:rPr kumimoji="0" lang="en-US" altLang="zh-CN" sz="24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cudatookkit</a:t>
            </a:r>
            <a:r>
              <a:rPr kumimoji="0" lang="zh-CN" altLang="en-US" sz="24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里面。</a:t>
            </a:r>
            <a:endParaRPr kumimoji="0" lang="en-US" altLang="zh-CN" sz="24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并不需要</a:t>
            </a:r>
            <a:r>
              <a:rPr kumimoji="0" lang="en-US" altLang="zh-CN" sz="24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cuda</a:t>
            </a:r>
            <a:r>
              <a:rPr kumimoji="0" lang="zh-CN" altLang="en-US" sz="24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的头文件等其他东西，如下所示</a:t>
            </a:r>
            <a:endParaRPr kumimoji="0" lang="zh-CN"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3600" b="0" i="0" u="none" strike="noStrike" cap="none" normalizeH="0" baseline="0">
              <a:ln>
                <a:noFill/>
              </a:ln>
              <a:solidFill>
                <a:schemeClr val="tx1"/>
              </a:solidFill>
              <a:effectLst/>
              <a:latin typeface="Arial" panose="020B0604020202020204" pitchFamily="34" charset="0"/>
            </a:endParaRPr>
          </a:p>
        </p:txBody>
      </p:sp>
      <p:pic>
        <p:nvPicPr>
          <p:cNvPr id="1025" name="图片 3">
            <a:extLst>
              <a:ext uri="{FF2B5EF4-FFF2-40B4-BE49-F238E27FC236}">
                <a16:creationId xmlns:a16="http://schemas.microsoft.com/office/drawing/2014/main" id="{DA9A53D0-B360-818F-2F27-72DE96B89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152" y="2462874"/>
            <a:ext cx="11525695" cy="166536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F65E9FDD-8508-EAB2-1B4D-F5BCE13953B7}"/>
              </a:ext>
            </a:extLst>
          </p:cNvPr>
          <p:cNvSpPr txBox="1"/>
          <p:nvPr/>
        </p:nvSpPr>
        <p:spPr>
          <a:xfrm>
            <a:off x="822324" y="4430375"/>
            <a:ext cx="10433939" cy="707886"/>
          </a:xfrm>
          <a:prstGeom prst="rect">
            <a:avLst/>
          </a:prstGeom>
          <a:noFill/>
        </p:spPr>
        <p:txBody>
          <a:bodyPr wrap="square">
            <a:spAutoFit/>
          </a:bodyPr>
          <a:lstStyle/>
          <a:p>
            <a:r>
              <a:rPr lang="zh-CN" altLang="en-US" sz="2000">
                <a:effectLst/>
              </a:rPr>
              <a:t>所以我们如果想让使用</a:t>
            </a:r>
            <a:r>
              <a:rPr lang="en-US" altLang="zh-CN" sz="2000">
                <a:effectLst/>
              </a:rPr>
              <a:t>pytorch-cuda</a:t>
            </a:r>
            <a:r>
              <a:rPr lang="zh-CN" altLang="en-US" sz="2000">
                <a:effectLst/>
              </a:rPr>
              <a:t>版本，我们实际上不需要</a:t>
            </a:r>
            <a:r>
              <a:rPr lang="en-US" altLang="zh-CN" sz="2000">
                <a:effectLst/>
              </a:rPr>
              <a:t>/usr/local/cuda</a:t>
            </a:r>
            <a:r>
              <a:rPr lang="zh-CN" altLang="en-US" sz="2000">
                <a:effectLst/>
              </a:rPr>
              <a:t>。只需要在安装驱动的前提下，在</a:t>
            </a:r>
            <a:r>
              <a:rPr lang="en-US" altLang="zh-CN" sz="2000">
                <a:effectLst/>
              </a:rPr>
              <a:t>python</a:t>
            </a:r>
            <a:r>
              <a:rPr lang="zh-CN" altLang="en-US" sz="2000">
                <a:effectLst/>
              </a:rPr>
              <a:t>里面安装</a:t>
            </a:r>
            <a:r>
              <a:rPr lang="en-US" altLang="zh-CN" sz="2000">
                <a:effectLst/>
              </a:rPr>
              <a:t>cudatookit</a:t>
            </a:r>
            <a:r>
              <a:rPr lang="zh-CN" altLang="en-US" sz="2000">
                <a:effectLst/>
              </a:rPr>
              <a:t>即可。</a:t>
            </a:r>
          </a:p>
        </p:txBody>
      </p:sp>
      <p:sp>
        <p:nvSpPr>
          <p:cNvPr id="7" name="文本框 6">
            <a:extLst>
              <a:ext uri="{FF2B5EF4-FFF2-40B4-BE49-F238E27FC236}">
                <a16:creationId xmlns:a16="http://schemas.microsoft.com/office/drawing/2014/main" id="{F681453D-39FF-39FE-2B2D-86BA49D663E4}"/>
              </a:ext>
            </a:extLst>
          </p:cNvPr>
          <p:cNvSpPr txBox="1"/>
          <p:nvPr/>
        </p:nvSpPr>
        <p:spPr>
          <a:xfrm>
            <a:off x="822324" y="5201882"/>
            <a:ext cx="6094520" cy="1200329"/>
          </a:xfrm>
          <a:prstGeom prst="rect">
            <a:avLst/>
          </a:prstGeom>
          <a:noFill/>
        </p:spPr>
        <p:txBody>
          <a:bodyPr wrap="square">
            <a:spAutoFit/>
          </a:bodyPr>
          <a:lstStyle/>
          <a:p>
            <a:r>
              <a:rPr lang="zh-CN" altLang="en-US">
                <a:solidFill>
                  <a:srgbClr val="FF0000"/>
                </a:solidFill>
                <a:effectLst/>
              </a:rPr>
              <a:t>但是有一种情况例外</a:t>
            </a:r>
            <a:r>
              <a:rPr lang="zh-CN" altLang="en-US">
                <a:effectLst/>
              </a:rPr>
              <a:t>，就是你要用</a:t>
            </a:r>
            <a:r>
              <a:rPr lang="en-US" altLang="zh-CN">
                <a:effectLst/>
              </a:rPr>
              <a:t>C++ CUDA </a:t>
            </a:r>
            <a:r>
              <a:rPr lang="zh-CN" altLang="en-US">
                <a:effectLst/>
              </a:rPr>
              <a:t>编写核函数给</a:t>
            </a:r>
            <a:r>
              <a:rPr lang="en-US" altLang="zh-CN">
                <a:effectLst/>
              </a:rPr>
              <a:t>pytorch</a:t>
            </a:r>
            <a:r>
              <a:rPr lang="zh-CN" altLang="en-US">
                <a:effectLst/>
              </a:rPr>
              <a:t>当做</a:t>
            </a:r>
            <a:r>
              <a:rPr lang="en-US" altLang="zh-CN"/>
              <a:t>extension</a:t>
            </a:r>
            <a:r>
              <a:rPr lang="zh-CN" altLang="en-US">
                <a:effectLst/>
              </a:rPr>
              <a:t>。这种情况下就需要</a:t>
            </a:r>
            <a:r>
              <a:rPr lang="en-US" altLang="zh-CN">
                <a:effectLst/>
              </a:rPr>
              <a:t>/usr/local/cuda</a:t>
            </a:r>
            <a:r>
              <a:rPr lang="zh-CN" altLang="en-US">
                <a:effectLst/>
              </a:rPr>
              <a:t>以及</a:t>
            </a:r>
            <a:r>
              <a:rPr lang="en-US" altLang="zh-CN">
                <a:effectLst/>
              </a:rPr>
              <a:t>nvcc</a:t>
            </a:r>
            <a:r>
              <a:rPr lang="zh-CN" altLang="en-US">
                <a:effectLst/>
              </a:rPr>
              <a:t>，</a:t>
            </a:r>
            <a:r>
              <a:rPr lang="en-US" altLang="zh-CN">
                <a:effectLst/>
              </a:rPr>
              <a:t>cudatookit</a:t>
            </a:r>
            <a:r>
              <a:rPr lang="zh-CN" altLang="en-US">
                <a:effectLst/>
              </a:rPr>
              <a:t>，而且后面两个版本很多时候需要保持严格一致。</a:t>
            </a:r>
          </a:p>
        </p:txBody>
      </p:sp>
    </p:spTree>
    <p:extLst>
      <p:ext uri="{BB962C8B-B14F-4D97-AF65-F5344CB8AC3E}">
        <p14:creationId xmlns:p14="http://schemas.microsoft.com/office/powerpoint/2010/main" val="251856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6BA8FD1E-1DA4-1821-0A78-88C76C225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017" y="2010702"/>
            <a:ext cx="9249011" cy="16651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C08375AE-D82E-5BBF-2CAE-2DD3EEE407B3}"/>
              </a:ext>
            </a:extLst>
          </p:cNvPr>
          <p:cNvSpPr>
            <a:spLocks noChangeArrowheads="1"/>
          </p:cNvSpPr>
          <p:nvPr/>
        </p:nvSpPr>
        <p:spPr bwMode="auto">
          <a:xfrm>
            <a:off x="1305017" y="1251751"/>
            <a:ext cx="127414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054" name="Picture 6">
            <a:extLst>
              <a:ext uri="{FF2B5EF4-FFF2-40B4-BE49-F238E27FC236}">
                <a16:creationId xmlns:a16="http://schemas.microsoft.com/office/drawing/2014/main" id="{FCB47FCF-C553-5F3D-02D3-1E7FFAF94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5017" y="4389120"/>
            <a:ext cx="10718871" cy="12974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97E727BE-2CB5-845F-779E-54121F574A34}"/>
              </a:ext>
            </a:extLst>
          </p:cNvPr>
          <p:cNvSpPr>
            <a:spLocks noChangeArrowheads="1"/>
          </p:cNvSpPr>
          <p:nvPr/>
        </p:nvSpPr>
        <p:spPr bwMode="auto">
          <a:xfrm>
            <a:off x="1305017" y="4389119"/>
            <a:ext cx="128634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a:extLst>
              <a:ext uri="{FF2B5EF4-FFF2-40B4-BE49-F238E27FC236}">
                <a16:creationId xmlns:a16="http://schemas.microsoft.com/office/drawing/2014/main" id="{6D329B7A-2B88-61E9-C640-2E58A622B736}"/>
              </a:ext>
            </a:extLst>
          </p:cNvPr>
          <p:cNvSpPr txBox="1"/>
          <p:nvPr/>
        </p:nvSpPr>
        <p:spPr>
          <a:xfrm>
            <a:off x="1305017" y="1041205"/>
            <a:ext cx="7082028" cy="646331"/>
          </a:xfrm>
          <a:prstGeom prst="rect">
            <a:avLst/>
          </a:prstGeom>
          <a:noFill/>
        </p:spPr>
        <p:txBody>
          <a:bodyPr wrap="square">
            <a:spAutoFit/>
          </a:bodyPr>
          <a:lstStyle/>
          <a:p>
            <a:r>
              <a:rPr lang="en-US" altLang="zh-CN"/>
              <a:t>c</a:t>
            </a:r>
            <a:r>
              <a:rPr lang="en-US" altLang="zh-CN">
                <a:effectLst/>
              </a:rPr>
              <a:t>udnn </a:t>
            </a:r>
            <a:r>
              <a:rPr lang="zh-CN" altLang="en-US">
                <a:effectLst/>
              </a:rPr>
              <a:t>是一些链接文件，你可以理解成是为了给</a:t>
            </a:r>
            <a:r>
              <a:rPr lang="en-US" altLang="zh-CN">
                <a:effectLst/>
              </a:rPr>
              <a:t>cuda</a:t>
            </a:r>
            <a:r>
              <a:rPr lang="zh-CN" altLang="en-US">
                <a:effectLst/>
              </a:rPr>
              <a:t>计算加速的东西。同样的我们也可以用以下命令查看</a:t>
            </a:r>
            <a:r>
              <a:rPr lang="en-US" altLang="zh-CN">
                <a:effectLst/>
              </a:rPr>
              <a:t>/usr/local/cuda</a:t>
            </a:r>
            <a:r>
              <a:rPr lang="zh-CN" altLang="en-US">
                <a:effectLst/>
              </a:rPr>
              <a:t>的</a:t>
            </a:r>
            <a:r>
              <a:rPr lang="en-US" altLang="zh-CN">
                <a:effectLst/>
              </a:rPr>
              <a:t>cudnn</a:t>
            </a:r>
            <a:r>
              <a:rPr lang="zh-CN" altLang="en-US">
                <a:effectLst/>
              </a:rPr>
              <a:t>：</a:t>
            </a:r>
          </a:p>
        </p:txBody>
      </p:sp>
      <p:sp>
        <p:nvSpPr>
          <p:cNvPr id="9" name="文本框 8">
            <a:extLst>
              <a:ext uri="{FF2B5EF4-FFF2-40B4-BE49-F238E27FC236}">
                <a16:creationId xmlns:a16="http://schemas.microsoft.com/office/drawing/2014/main" id="{86B9FE34-2443-EF25-D93E-76AE7D672B2E}"/>
              </a:ext>
            </a:extLst>
          </p:cNvPr>
          <p:cNvSpPr txBox="1"/>
          <p:nvPr/>
        </p:nvSpPr>
        <p:spPr>
          <a:xfrm>
            <a:off x="1200150" y="3835121"/>
            <a:ext cx="7082028" cy="369332"/>
          </a:xfrm>
          <a:prstGeom prst="rect">
            <a:avLst/>
          </a:prstGeom>
          <a:noFill/>
        </p:spPr>
        <p:txBody>
          <a:bodyPr wrap="square">
            <a:spAutoFit/>
          </a:bodyPr>
          <a:lstStyle/>
          <a:p>
            <a:r>
              <a:rPr lang="zh-CN" altLang="en-US">
                <a:effectLst/>
              </a:rPr>
              <a:t>以及</a:t>
            </a:r>
            <a:r>
              <a:rPr lang="en-US" altLang="zh-CN">
                <a:effectLst/>
              </a:rPr>
              <a:t>pytorch</a:t>
            </a:r>
            <a:r>
              <a:rPr lang="zh-CN" altLang="en-US">
                <a:effectLst/>
              </a:rPr>
              <a:t>的</a:t>
            </a:r>
            <a:r>
              <a:rPr lang="en-US" altLang="zh-CN">
                <a:effectLst/>
              </a:rPr>
              <a:t>cuda</a:t>
            </a:r>
            <a:r>
              <a:rPr lang="zh-CN" altLang="en-US">
                <a:effectLst/>
              </a:rPr>
              <a:t>环境的</a:t>
            </a:r>
            <a:r>
              <a:rPr lang="en-US" altLang="zh-CN">
                <a:effectLst/>
              </a:rPr>
              <a:t>cudnn</a:t>
            </a:r>
          </a:p>
        </p:txBody>
      </p:sp>
    </p:spTree>
    <p:extLst>
      <p:ext uri="{BB962C8B-B14F-4D97-AF65-F5344CB8AC3E}">
        <p14:creationId xmlns:p14="http://schemas.microsoft.com/office/powerpoint/2010/main" val="102673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5C5312E-1705-F71D-2C14-5EF5C0E4CD6C}"/>
              </a:ext>
            </a:extLst>
          </p:cNvPr>
          <p:cNvPicPr>
            <a:picLocks noChangeAspect="1"/>
          </p:cNvPicPr>
          <p:nvPr/>
        </p:nvPicPr>
        <p:blipFill>
          <a:blip r:embed="rId2"/>
          <a:stretch>
            <a:fillRect/>
          </a:stretch>
        </p:blipFill>
        <p:spPr>
          <a:xfrm>
            <a:off x="1618314" y="64400"/>
            <a:ext cx="7871916" cy="6433685"/>
          </a:xfrm>
          <a:prstGeom prst="rect">
            <a:avLst/>
          </a:prstGeom>
        </p:spPr>
      </p:pic>
      <p:pic>
        <p:nvPicPr>
          <p:cNvPr id="8" name="图片 7">
            <a:extLst>
              <a:ext uri="{FF2B5EF4-FFF2-40B4-BE49-F238E27FC236}">
                <a16:creationId xmlns:a16="http://schemas.microsoft.com/office/drawing/2014/main" id="{949591A5-0F77-7455-6FEB-27B098449D0B}"/>
              </a:ext>
            </a:extLst>
          </p:cNvPr>
          <p:cNvPicPr>
            <a:picLocks noChangeAspect="1"/>
          </p:cNvPicPr>
          <p:nvPr/>
        </p:nvPicPr>
        <p:blipFill>
          <a:blip r:embed="rId3"/>
          <a:stretch>
            <a:fillRect/>
          </a:stretch>
        </p:blipFill>
        <p:spPr>
          <a:xfrm>
            <a:off x="934810" y="1458786"/>
            <a:ext cx="9032875" cy="3805673"/>
          </a:xfrm>
          <a:prstGeom prst="rect">
            <a:avLst/>
          </a:prstGeom>
        </p:spPr>
      </p:pic>
    </p:spTree>
    <p:extLst>
      <p:ext uri="{BB962C8B-B14F-4D97-AF65-F5344CB8AC3E}">
        <p14:creationId xmlns:p14="http://schemas.microsoft.com/office/powerpoint/2010/main" val="147663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BCBFE55A-304A-9158-22D3-F0EF42126C74}"/>
              </a:ext>
            </a:extLst>
          </p:cNvPr>
          <p:cNvSpPr/>
          <p:nvPr/>
        </p:nvSpPr>
        <p:spPr>
          <a:xfrm>
            <a:off x="245204" y="655438"/>
            <a:ext cx="5139160" cy="1643605"/>
          </a:xfrm>
          <a:prstGeom prst="roundRect">
            <a:avLst>
              <a:gd name="adj" fmla="val 8216"/>
            </a:avLst>
          </a:prstGeom>
          <a:solidFill>
            <a:srgbClr val="FFD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CBDD2EBC-52D8-5B30-1A49-C47EC9B08B71}"/>
              </a:ext>
            </a:extLst>
          </p:cNvPr>
          <p:cNvSpPr/>
          <p:nvPr/>
        </p:nvSpPr>
        <p:spPr>
          <a:xfrm>
            <a:off x="433501" y="1108297"/>
            <a:ext cx="737886" cy="7378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C4A4B5B5-88A0-7726-81DE-7F64BBC9F6D6}"/>
              </a:ext>
            </a:extLst>
          </p:cNvPr>
          <p:cNvGrpSpPr/>
          <p:nvPr/>
        </p:nvGrpSpPr>
        <p:grpSpPr>
          <a:xfrm>
            <a:off x="619419" y="1294215"/>
            <a:ext cx="366050" cy="366050"/>
            <a:chOff x="3868099" y="5741049"/>
            <a:chExt cx="366050" cy="366050"/>
          </a:xfrm>
        </p:grpSpPr>
        <p:sp>
          <p:nvSpPr>
            <p:cNvPr id="5" name="AutoShape 123">
              <a:extLst>
                <a:ext uri="{FF2B5EF4-FFF2-40B4-BE49-F238E27FC236}">
                  <a16:creationId xmlns:a16="http://schemas.microsoft.com/office/drawing/2014/main" id="{F0A9CA5B-653D-E256-C750-6A3FF85DFF05}"/>
                </a:ext>
              </a:extLst>
            </p:cNvPr>
            <p:cNvSpPr>
              <a:spLocks/>
            </p:cNvSpPr>
            <p:nvPr/>
          </p:nvSpPr>
          <p:spPr bwMode="auto">
            <a:xfrm>
              <a:off x="3868099" y="5741049"/>
              <a:ext cx="366050"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rgbClr val="707E84"/>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6" name="AutoShape 124">
              <a:extLst>
                <a:ext uri="{FF2B5EF4-FFF2-40B4-BE49-F238E27FC236}">
                  <a16:creationId xmlns:a16="http://schemas.microsoft.com/office/drawing/2014/main" id="{A41048A8-60AB-B216-5CDF-D02FEA214ED3}"/>
                </a:ext>
              </a:extLst>
            </p:cNvPr>
            <p:cNvSpPr>
              <a:spLocks/>
            </p:cNvSpPr>
            <p:nvPr/>
          </p:nvSpPr>
          <p:spPr bwMode="auto">
            <a:xfrm>
              <a:off x="3971344" y="5843668"/>
              <a:ext cx="160186" cy="160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rgbClr val="707E84"/>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7" name="AutoShape 125">
              <a:extLst>
                <a:ext uri="{FF2B5EF4-FFF2-40B4-BE49-F238E27FC236}">
                  <a16:creationId xmlns:a16="http://schemas.microsoft.com/office/drawing/2014/main" id="{3210B213-B3C0-BBEC-9F10-F9DF25E4EA3A}"/>
                </a:ext>
              </a:extLst>
            </p:cNvPr>
            <p:cNvSpPr>
              <a:spLocks/>
            </p:cNvSpPr>
            <p:nvPr/>
          </p:nvSpPr>
          <p:spPr bwMode="auto">
            <a:xfrm>
              <a:off x="4005134" y="5878083"/>
              <a:ext cx="91982" cy="91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rgbClr val="707E84"/>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grpSp>
        <p:nvGrpSpPr>
          <p:cNvPr id="8" name="组合 7">
            <a:extLst>
              <a:ext uri="{FF2B5EF4-FFF2-40B4-BE49-F238E27FC236}">
                <a16:creationId xmlns:a16="http://schemas.microsoft.com/office/drawing/2014/main" id="{00345003-8BA1-B75C-BCEA-346BEC6AE56A}"/>
              </a:ext>
            </a:extLst>
          </p:cNvPr>
          <p:cNvGrpSpPr/>
          <p:nvPr/>
        </p:nvGrpSpPr>
        <p:grpSpPr>
          <a:xfrm>
            <a:off x="1356991" y="915242"/>
            <a:ext cx="3923199" cy="1122857"/>
            <a:chOff x="482600" y="4270710"/>
            <a:chExt cx="3923199" cy="1122857"/>
          </a:xfrm>
        </p:grpSpPr>
        <p:sp>
          <p:nvSpPr>
            <p:cNvPr id="9" name="文本框 8">
              <a:extLst>
                <a:ext uri="{FF2B5EF4-FFF2-40B4-BE49-F238E27FC236}">
                  <a16:creationId xmlns:a16="http://schemas.microsoft.com/office/drawing/2014/main" id="{3F4C03AE-926F-07B5-1C3E-C609581A54B1}"/>
                </a:ext>
              </a:extLst>
            </p:cNvPr>
            <p:cNvSpPr txBox="1"/>
            <p:nvPr/>
          </p:nvSpPr>
          <p:spPr>
            <a:xfrm>
              <a:off x="482600" y="4618290"/>
              <a:ext cx="3923199" cy="775277"/>
            </a:xfrm>
            <a:prstGeom prst="rect">
              <a:avLst/>
            </a:prstGeom>
            <a:noFill/>
            <a:ln>
              <a:noFill/>
            </a:ln>
          </p:spPr>
          <p:txBody>
            <a:bodyPr wrap="square" rtlCol="0">
              <a:spAutoFit/>
            </a:bodyPr>
            <a:lstStyle/>
            <a:p>
              <a:pPr>
                <a:lnSpc>
                  <a:spcPct val="200000"/>
                </a:lnSpc>
              </a:pPr>
              <a:r>
                <a:rPr lang="zh-CN" altLang="en-US" sz="1200">
                  <a:latin typeface="微软雅黑" panose="020B0503020204020204" pitchFamily="34" charset="-122"/>
                  <a:ea typeface="微软雅黑" panose="020B0503020204020204" pitchFamily="34" charset="-122"/>
                </a:rPr>
                <a:t>编译</a:t>
              </a:r>
              <a:r>
                <a:rPr lang="en-US" altLang="zh-CN" sz="1200">
                  <a:latin typeface="微软雅黑" panose="020B0503020204020204" pitchFamily="34" charset="-122"/>
                  <a:ea typeface="微软雅黑" panose="020B0503020204020204" pitchFamily="34" charset="-122"/>
                </a:rPr>
                <a:t>custom</a:t>
              </a:r>
              <a:r>
                <a:rPr lang="zh-CN" altLang="en-US" sz="1200">
                  <a:latin typeface="微软雅黑" panose="020B0503020204020204" pitchFamily="34" charset="-122"/>
                  <a:ea typeface="微软雅黑" panose="020B0503020204020204" pitchFamily="34" charset="-122"/>
                </a:rPr>
                <a:t>算子，需要保证</a:t>
              </a:r>
              <a:r>
                <a:rPr lang="en-US" altLang="zh-CN" sz="1200">
                  <a:latin typeface="微软雅黑" panose="020B0503020204020204" pitchFamily="34" charset="-122"/>
                  <a:ea typeface="微软雅黑" panose="020B0503020204020204" pitchFamily="34" charset="-122"/>
                </a:rPr>
                <a:t>CUDA runtime version</a:t>
              </a:r>
              <a:r>
                <a:rPr lang="zh-CN" altLang="en-US" sz="1200">
                  <a:latin typeface="微软雅黑" panose="020B0503020204020204" pitchFamily="34" charset="-122"/>
                  <a:ea typeface="微软雅黑" panose="020B0503020204020204" pitchFamily="34" charset="-122"/>
                </a:rPr>
                <a:t>与</a:t>
              </a:r>
              <a:r>
                <a:rPr lang="en-US" altLang="zh-CN" sz="1200">
                  <a:latin typeface="微软雅黑" panose="020B0503020204020204" pitchFamily="34" charset="-122"/>
                  <a:ea typeface="微软雅黑" panose="020B0503020204020204" pitchFamily="34" charset="-122"/>
                </a:rPr>
                <a:t>cudatookit</a:t>
              </a:r>
              <a:r>
                <a:rPr lang="zh-CN" altLang="en-US" sz="1200">
                  <a:latin typeface="微软雅黑" panose="020B0503020204020204" pitchFamily="34" charset="-122"/>
                  <a:ea typeface="微软雅黑" panose="020B0503020204020204" pitchFamily="34" charset="-122"/>
                </a:rPr>
                <a:t>保持一致。</a:t>
              </a:r>
              <a:endParaRPr lang="zh-CN" altLang="en-US" sz="12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9F2A8591-96D2-38F6-12EC-FB3B3FEDD151}"/>
                </a:ext>
              </a:extLst>
            </p:cNvPr>
            <p:cNvSpPr txBox="1"/>
            <p:nvPr/>
          </p:nvSpPr>
          <p:spPr>
            <a:xfrm>
              <a:off x="482601" y="4270710"/>
              <a:ext cx="2498905" cy="400110"/>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rPr>
                <a:t>编译</a:t>
              </a:r>
              <a:r>
                <a:rPr lang="en-US" altLang="zh-CN" sz="2000">
                  <a:latin typeface="微软雅黑" panose="020B0503020204020204" pitchFamily="34" charset="-122"/>
                  <a:ea typeface="微软雅黑" panose="020B0503020204020204" pitchFamily="34" charset="-122"/>
                </a:rPr>
                <a:t>custom</a:t>
              </a:r>
              <a:r>
                <a:rPr lang="zh-CN" altLang="en-US" sz="2000">
                  <a:latin typeface="微软雅黑" panose="020B0503020204020204" pitchFamily="34" charset="-122"/>
                  <a:ea typeface="微软雅黑" panose="020B0503020204020204" pitchFamily="34" charset="-122"/>
                </a:rPr>
                <a:t>算子</a:t>
              </a:r>
              <a:endParaRPr lang="zh-CN" altLang="en-US" sz="2000" dirty="0">
                <a:latin typeface="微软雅黑" panose="020B0503020204020204" pitchFamily="34" charset="-122"/>
                <a:ea typeface="微软雅黑" panose="020B0503020204020204" pitchFamily="34" charset="-122"/>
              </a:endParaRPr>
            </a:p>
          </p:txBody>
        </p:sp>
      </p:grpSp>
      <p:sp>
        <p:nvSpPr>
          <p:cNvPr id="11" name="文本框 10">
            <a:extLst>
              <a:ext uri="{FF2B5EF4-FFF2-40B4-BE49-F238E27FC236}">
                <a16:creationId xmlns:a16="http://schemas.microsoft.com/office/drawing/2014/main" id="{128275DA-EA2A-9A38-E406-A73BB487B2D4}"/>
              </a:ext>
            </a:extLst>
          </p:cNvPr>
          <p:cNvSpPr txBox="1"/>
          <p:nvPr/>
        </p:nvSpPr>
        <p:spPr>
          <a:xfrm>
            <a:off x="813542" y="3039594"/>
            <a:ext cx="6094520" cy="1754326"/>
          </a:xfrm>
          <a:prstGeom prst="rect">
            <a:avLst/>
          </a:prstGeom>
          <a:noFill/>
        </p:spPr>
        <p:txBody>
          <a:bodyPr wrap="square">
            <a:spAutoFit/>
          </a:bodyPr>
          <a:lstStyle/>
          <a:p>
            <a:r>
              <a:rPr lang="zh-CN" altLang="en-US">
                <a:solidFill>
                  <a:srgbClr val="FF0000"/>
                </a:solidFill>
                <a:effectLst/>
              </a:rPr>
              <a:t>但是有一种情况例外</a:t>
            </a:r>
            <a:r>
              <a:rPr lang="zh-CN" altLang="en-US">
                <a:effectLst/>
              </a:rPr>
              <a:t>，</a:t>
            </a:r>
            <a:endParaRPr lang="en-US" altLang="zh-CN">
              <a:effectLst/>
            </a:endParaRPr>
          </a:p>
          <a:p>
            <a:r>
              <a:rPr lang="zh-CN" altLang="en-US">
                <a:effectLst/>
              </a:rPr>
              <a:t>就是你要用</a:t>
            </a:r>
            <a:r>
              <a:rPr lang="en-US" altLang="zh-CN">
                <a:effectLst/>
              </a:rPr>
              <a:t>C++ CUDA </a:t>
            </a:r>
            <a:r>
              <a:rPr lang="zh-CN" altLang="en-US">
                <a:effectLst/>
              </a:rPr>
              <a:t>编写核函数</a:t>
            </a:r>
            <a:endParaRPr lang="en-US" altLang="zh-CN">
              <a:effectLst/>
            </a:endParaRPr>
          </a:p>
          <a:p>
            <a:r>
              <a:rPr lang="zh-CN" altLang="en-US">
                <a:effectLst/>
              </a:rPr>
              <a:t>给</a:t>
            </a:r>
            <a:r>
              <a:rPr lang="en-US" altLang="zh-CN">
                <a:effectLst/>
              </a:rPr>
              <a:t>pytorch</a:t>
            </a:r>
            <a:r>
              <a:rPr lang="zh-CN" altLang="en-US">
                <a:effectLst/>
              </a:rPr>
              <a:t>当做</a:t>
            </a:r>
            <a:r>
              <a:rPr lang="en-US" altLang="zh-CN"/>
              <a:t>extension</a:t>
            </a:r>
            <a:r>
              <a:rPr lang="zh-CN" altLang="en-US">
                <a:effectLst/>
              </a:rPr>
              <a:t>。</a:t>
            </a:r>
            <a:endParaRPr lang="en-US" altLang="zh-CN">
              <a:effectLst/>
            </a:endParaRPr>
          </a:p>
          <a:p>
            <a:r>
              <a:rPr lang="zh-CN" altLang="en-US">
                <a:effectLst/>
              </a:rPr>
              <a:t>这种情况下就需要</a:t>
            </a:r>
            <a:r>
              <a:rPr lang="en-US" altLang="zh-CN">
                <a:effectLst/>
              </a:rPr>
              <a:t>/usr/local/cuda</a:t>
            </a:r>
            <a:r>
              <a:rPr lang="zh-CN" altLang="en-US">
                <a:effectLst/>
              </a:rPr>
              <a:t>以及</a:t>
            </a:r>
            <a:r>
              <a:rPr lang="en-US" altLang="zh-CN">
                <a:effectLst/>
              </a:rPr>
              <a:t>nvcc</a:t>
            </a:r>
            <a:r>
              <a:rPr lang="zh-CN" altLang="en-US">
                <a:effectLst/>
              </a:rPr>
              <a:t>，</a:t>
            </a:r>
            <a:endParaRPr lang="en-US" altLang="zh-CN">
              <a:effectLst/>
            </a:endParaRPr>
          </a:p>
          <a:p>
            <a:r>
              <a:rPr lang="en-US" altLang="zh-CN">
                <a:effectLst/>
              </a:rPr>
              <a:t>cudatookit</a:t>
            </a:r>
            <a:r>
              <a:rPr lang="zh-CN" altLang="en-US">
                <a:effectLst/>
              </a:rPr>
              <a:t>，</a:t>
            </a:r>
            <a:endParaRPr lang="en-US" altLang="zh-CN">
              <a:effectLst/>
            </a:endParaRPr>
          </a:p>
          <a:p>
            <a:r>
              <a:rPr lang="zh-CN" altLang="en-US">
                <a:effectLst/>
              </a:rPr>
              <a:t>而且后面两个版本很多时候需要保持严格一致。</a:t>
            </a:r>
          </a:p>
        </p:txBody>
      </p:sp>
      <p:sp>
        <p:nvSpPr>
          <p:cNvPr id="12" name="矩形 11">
            <a:extLst>
              <a:ext uri="{FF2B5EF4-FFF2-40B4-BE49-F238E27FC236}">
                <a16:creationId xmlns:a16="http://schemas.microsoft.com/office/drawing/2014/main" id="{296CABF3-7D3C-CB1B-BEDD-7DAC1FB9DE1A}"/>
              </a:ext>
            </a:extLst>
          </p:cNvPr>
          <p:cNvSpPr/>
          <p:nvPr/>
        </p:nvSpPr>
        <p:spPr>
          <a:xfrm>
            <a:off x="7814708" y="2107048"/>
            <a:ext cx="2035930" cy="538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/usr/local/cuda</a:t>
            </a:r>
            <a:endParaRPr lang="zh-CN" altLang="en-US"/>
          </a:p>
        </p:txBody>
      </p:sp>
      <p:sp>
        <p:nvSpPr>
          <p:cNvPr id="13" name="矩形 12">
            <a:extLst>
              <a:ext uri="{FF2B5EF4-FFF2-40B4-BE49-F238E27FC236}">
                <a16:creationId xmlns:a16="http://schemas.microsoft.com/office/drawing/2014/main" id="{D87B72B9-246A-7511-90B2-9470EBB52C3F}"/>
              </a:ext>
            </a:extLst>
          </p:cNvPr>
          <p:cNvSpPr/>
          <p:nvPr/>
        </p:nvSpPr>
        <p:spPr>
          <a:xfrm>
            <a:off x="6018637" y="4045275"/>
            <a:ext cx="2346664" cy="659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CUDA runtime (nvcc)</a:t>
            </a:r>
            <a:endParaRPr lang="zh-CN" altLang="en-US"/>
          </a:p>
          <a:p>
            <a:pPr algn="ctr"/>
            <a:r>
              <a:rPr lang="en-US" altLang="zh-CN"/>
              <a:t>version</a:t>
            </a:r>
            <a:endParaRPr lang="zh-CN" altLang="en-US"/>
          </a:p>
        </p:txBody>
      </p:sp>
      <p:sp>
        <p:nvSpPr>
          <p:cNvPr id="14" name="矩形 13">
            <a:extLst>
              <a:ext uri="{FF2B5EF4-FFF2-40B4-BE49-F238E27FC236}">
                <a16:creationId xmlns:a16="http://schemas.microsoft.com/office/drawing/2014/main" id="{8C46FF87-A1BF-F17D-4383-7ED219BA2C04}"/>
              </a:ext>
            </a:extLst>
          </p:cNvPr>
          <p:cNvSpPr/>
          <p:nvPr/>
        </p:nvSpPr>
        <p:spPr>
          <a:xfrm>
            <a:off x="9822541" y="4045276"/>
            <a:ext cx="2035930" cy="659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cudatookit</a:t>
            </a:r>
            <a:endParaRPr lang="zh-CN" altLang="en-US"/>
          </a:p>
        </p:txBody>
      </p:sp>
      <p:cxnSp>
        <p:nvCxnSpPr>
          <p:cNvPr id="16" name="直接连接符 15">
            <a:extLst>
              <a:ext uri="{FF2B5EF4-FFF2-40B4-BE49-F238E27FC236}">
                <a16:creationId xmlns:a16="http://schemas.microsoft.com/office/drawing/2014/main" id="{3B294754-1873-B992-ABAB-A666EB4604BB}"/>
              </a:ext>
            </a:extLst>
          </p:cNvPr>
          <p:cNvCxnSpPr>
            <a:cxnSpLocks/>
            <a:stCxn id="12" idx="1"/>
          </p:cNvCxnSpPr>
          <p:nvPr/>
        </p:nvCxnSpPr>
        <p:spPr>
          <a:xfrm flipH="1">
            <a:off x="7022237" y="2376297"/>
            <a:ext cx="792471" cy="1762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7A04094-A76F-20CF-4FAB-7394B345AA94}"/>
              </a:ext>
            </a:extLst>
          </p:cNvPr>
          <p:cNvCxnSpPr>
            <a:cxnSpLocks/>
            <a:stCxn id="12" idx="3"/>
            <a:endCxn id="14" idx="0"/>
          </p:cNvCxnSpPr>
          <p:nvPr/>
        </p:nvCxnSpPr>
        <p:spPr>
          <a:xfrm>
            <a:off x="9850638" y="2376297"/>
            <a:ext cx="989868" cy="1668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0AB5355A-AFF8-4E3C-4DC5-6E6A8F726B15}"/>
              </a:ext>
            </a:extLst>
          </p:cNvPr>
          <p:cNvCxnSpPr>
            <a:cxnSpLocks/>
            <a:stCxn id="13" idx="3"/>
            <a:endCxn id="14" idx="1"/>
          </p:cNvCxnSpPr>
          <p:nvPr/>
        </p:nvCxnSpPr>
        <p:spPr>
          <a:xfrm>
            <a:off x="8365301" y="4375209"/>
            <a:ext cx="1457240"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41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00D3185-9F84-CACA-2BD8-4410BDF47733}"/>
              </a:ext>
            </a:extLst>
          </p:cNvPr>
          <p:cNvSpPr txBox="1"/>
          <p:nvPr/>
        </p:nvSpPr>
        <p:spPr>
          <a:xfrm>
            <a:off x="375821" y="221509"/>
            <a:ext cx="6094520" cy="1754326"/>
          </a:xfrm>
          <a:prstGeom prst="rect">
            <a:avLst/>
          </a:prstGeom>
          <a:noFill/>
        </p:spPr>
        <p:txBody>
          <a:bodyPr wrap="square">
            <a:spAutoFit/>
          </a:bodyPr>
          <a:lstStyle/>
          <a:p>
            <a:r>
              <a:rPr lang="zh-CN" altLang="en-US">
                <a:solidFill>
                  <a:srgbClr val="FF0000"/>
                </a:solidFill>
                <a:effectLst/>
              </a:rPr>
              <a:t>但是有一种情况例外</a:t>
            </a:r>
            <a:r>
              <a:rPr lang="zh-CN" altLang="en-US">
                <a:effectLst/>
              </a:rPr>
              <a:t>，</a:t>
            </a:r>
            <a:endParaRPr lang="en-US" altLang="zh-CN">
              <a:effectLst/>
            </a:endParaRPr>
          </a:p>
          <a:p>
            <a:r>
              <a:rPr lang="zh-CN" altLang="en-US">
                <a:effectLst/>
              </a:rPr>
              <a:t>就是你要用</a:t>
            </a:r>
            <a:r>
              <a:rPr lang="en-US" altLang="zh-CN">
                <a:effectLst/>
              </a:rPr>
              <a:t>C++ CUDA </a:t>
            </a:r>
            <a:r>
              <a:rPr lang="zh-CN" altLang="en-US">
                <a:effectLst/>
              </a:rPr>
              <a:t>编写核函数</a:t>
            </a:r>
            <a:endParaRPr lang="en-US" altLang="zh-CN">
              <a:effectLst/>
            </a:endParaRPr>
          </a:p>
          <a:p>
            <a:r>
              <a:rPr lang="zh-CN" altLang="en-US">
                <a:effectLst/>
              </a:rPr>
              <a:t>给</a:t>
            </a:r>
            <a:r>
              <a:rPr lang="en-US" altLang="zh-CN">
                <a:effectLst/>
              </a:rPr>
              <a:t>pytorch</a:t>
            </a:r>
            <a:r>
              <a:rPr lang="zh-CN" altLang="en-US">
                <a:effectLst/>
              </a:rPr>
              <a:t>当做</a:t>
            </a:r>
            <a:r>
              <a:rPr lang="en-US" altLang="zh-CN"/>
              <a:t>extension</a:t>
            </a:r>
            <a:r>
              <a:rPr lang="zh-CN" altLang="en-US">
                <a:effectLst/>
              </a:rPr>
              <a:t>。</a:t>
            </a:r>
            <a:endParaRPr lang="en-US" altLang="zh-CN">
              <a:effectLst/>
            </a:endParaRPr>
          </a:p>
          <a:p>
            <a:r>
              <a:rPr lang="zh-CN" altLang="en-US">
                <a:effectLst/>
              </a:rPr>
              <a:t>这种情况下就需要</a:t>
            </a:r>
            <a:r>
              <a:rPr lang="en-US" altLang="zh-CN">
                <a:effectLst/>
              </a:rPr>
              <a:t>/usr/local/cuda</a:t>
            </a:r>
            <a:r>
              <a:rPr lang="zh-CN" altLang="en-US">
                <a:effectLst/>
              </a:rPr>
              <a:t>以及</a:t>
            </a:r>
            <a:r>
              <a:rPr lang="en-US" altLang="zh-CN">
                <a:effectLst/>
              </a:rPr>
              <a:t>nvcc</a:t>
            </a:r>
            <a:r>
              <a:rPr lang="zh-CN" altLang="en-US">
                <a:effectLst/>
              </a:rPr>
              <a:t>，</a:t>
            </a:r>
            <a:endParaRPr lang="en-US" altLang="zh-CN">
              <a:effectLst/>
            </a:endParaRPr>
          </a:p>
          <a:p>
            <a:r>
              <a:rPr lang="en-US" altLang="zh-CN">
                <a:effectLst/>
              </a:rPr>
              <a:t>cudatookit</a:t>
            </a:r>
            <a:r>
              <a:rPr lang="zh-CN" altLang="en-US">
                <a:effectLst/>
              </a:rPr>
              <a:t>，</a:t>
            </a:r>
            <a:endParaRPr lang="en-US" altLang="zh-CN">
              <a:effectLst/>
            </a:endParaRPr>
          </a:p>
          <a:p>
            <a:r>
              <a:rPr lang="zh-CN" altLang="en-US">
                <a:effectLst/>
              </a:rPr>
              <a:t>而且后面两个版本很多时候需要保持严格一致。</a:t>
            </a:r>
          </a:p>
        </p:txBody>
      </p:sp>
      <p:pic>
        <p:nvPicPr>
          <p:cNvPr id="8" name="图片 7">
            <a:extLst>
              <a:ext uri="{FF2B5EF4-FFF2-40B4-BE49-F238E27FC236}">
                <a16:creationId xmlns:a16="http://schemas.microsoft.com/office/drawing/2014/main" id="{766D19A1-24A3-4359-CCA2-CE665208548A}"/>
              </a:ext>
            </a:extLst>
          </p:cNvPr>
          <p:cNvPicPr>
            <a:picLocks noChangeAspect="1"/>
          </p:cNvPicPr>
          <p:nvPr/>
        </p:nvPicPr>
        <p:blipFill>
          <a:blip r:embed="rId2"/>
          <a:stretch>
            <a:fillRect/>
          </a:stretch>
        </p:blipFill>
        <p:spPr>
          <a:xfrm>
            <a:off x="334392" y="2273954"/>
            <a:ext cx="6321911" cy="2770950"/>
          </a:xfrm>
          <a:prstGeom prst="rect">
            <a:avLst/>
          </a:prstGeom>
        </p:spPr>
      </p:pic>
      <p:grpSp>
        <p:nvGrpSpPr>
          <p:cNvPr id="28" name="组合 27">
            <a:extLst>
              <a:ext uri="{FF2B5EF4-FFF2-40B4-BE49-F238E27FC236}">
                <a16:creationId xmlns:a16="http://schemas.microsoft.com/office/drawing/2014/main" id="{E8F40166-9106-A018-BD2C-BC58CAF8E96E}"/>
              </a:ext>
            </a:extLst>
          </p:cNvPr>
          <p:cNvGrpSpPr/>
          <p:nvPr/>
        </p:nvGrpSpPr>
        <p:grpSpPr>
          <a:xfrm>
            <a:off x="877360" y="407408"/>
            <a:ext cx="5891991" cy="6062640"/>
            <a:chOff x="877360" y="407408"/>
            <a:chExt cx="5891991" cy="6062640"/>
          </a:xfrm>
        </p:grpSpPr>
        <p:pic>
          <p:nvPicPr>
            <p:cNvPr id="10" name="图片 9">
              <a:extLst>
                <a:ext uri="{FF2B5EF4-FFF2-40B4-BE49-F238E27FC236}">
                  <a16:creationId xmlns:a16="http://schemas.microsoft.com/office/drawing/2014/main" id="{DD146767-CB89-34EF-5032-7F3673D34F7F}"/>
                </a:ext>
              </a:extLst>
            </p:cNvPr>
            <p:cNvPicPr>
              <a:picLocks noChangeAspect="1"/>
            </p:cNvPicPr>
            <p:nvPr/>
          </p:nvPicPr>
          <p:blipFill>
            <a:blip r:embed="rId3"/>
            <a:stretch>
              <a:fillRect/>
            </a:stretch>
          </p:blipFill>
          <p:spPr>
            <a:xfrm>
              <a:off x="2022410" y="426864"/>
              <a:ext cx="4717939" cy="6043184"/>
            </a:xfrm>
            <a:prstGeom prst="rect">
              <a:avLst/>
            </a:prstGeom>
          </p:spPr>
        </p:pic>
        <p:grpSp>
          <p:nvGrpSpPr>
            <p:cNvPr id="27" name="组合 26">
              <a:extLst>
                <a:ext uri="{FF2B5EF4-FFF2-40B4-BE49-F238E27FC236}">
                  <a16:creationId xmlns:a16="http://schemas.microsoft.com/office/drawing/2014/main" id="{419B8529-696E-56F7-7151-404E605652A6}"/>
                </a:ext>
              </a:extLst>
            </p:cNvPr>
            <p:cNvGrpSpPr/>
            <p:nvPr/>
          </p:nvGrpSpPr>
          <p:grpSpPr>
            <a:xfrm>
              <a:off x="877360" y="407408"/>
              <a:ext cx="5891991" cy="6043184"/>
              <a:chOff x="877360" y="407408"/>
              <a:chExt cx="5891991" cy="6043184"/>
            </a:xfrm>
          </p:grpSpPr>
          <p:sp>
            <p:nvSpPr>
              <p:cNvPr id="12" name="矩形 11">
                <a:extLst>
                  <a:ext uri="{FF2B5EF4-FFF2-40B4-BE49-F238E27FC236}">
                    <a16:creationId xmlns:a16="http://schemas.microsoft.com/office/drawing/2014/main" id="{BFC767D3-77A0-E2FC-D68E-AD9DAF7C4E68}"/>
                  </a:ext>
                </a:extLst>
              </p:cNvPr>
              <p:cNvSpPr/>
              <p:nvPr/>
            </p:nvSpPr>
            <p:spPr>
              <a:xfrm>
                <a:off x="877360" y="4709082"/>
                <a:ext cx="520484" cy="32142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0EE139C7-B9D7-5F2D-E1DB-7A9AF2054E1B}"/>
                  </a:ext>
                </a:extLst>
              </p:cNvPr>
              <p:cNvCxnSpPr>
                <a:cxnSpLocks/>
                <a:stCxn id="12" idx="0"/>
                <a:endCxn id="24" idx="1"/>
              </p:cNvCxnSpPr>
              <p:nvPr/>
            </p:nvCxnSpPr>
            <p:spPr>
              <a:xfrm flipV="1">
                <a:off x="1137602" y="3429000"/>
                <a:ext cx="861216" cy="1280082"/>
              </a:xfrm>
              <a:prstGeom prst="line">
                <a:avLst/>
              </a:prstGeom>
              <a:ln w="38100">
                <a:solidFill>
                  <a:srgbClr val="00B050"/>
                </a:solidFill>
              </a:ln>
            </p:spPr>
            <p:style>
              <a:lnRef idx="3">
                <a:schemeClr val="accent6"/>
              </a:lnRef>
              <a:fillRef idx="0">
                <a:schemeClr val="accent6"/>
              </a:fillRef>
              <a:effectRef idx="2">
                <a:schemeClr val="accent6"/>
              </a:effectRef>
              <a:fontRef idx="minor">
                <a:schemeClr val="tx1"/>
              </a:fontRef>
            </p:style>
          </p:cxnSp>
          <p:sp>
            <p:nvSpPr>
              <p:cNvPr id="24" name="矩形 23">
                <a:extLst>
                  <a:ext uri="{FF2B5EF4-FFF2-40B4-BE49-F238E27FC236}">
                    <a16:creationId xmlns:a16="http://schemas.microsoft.com/office/drawing/2014/main" id="{3B060046-4792-17FA-E8A6-5F8994AA0F7E}"/>
                  </a:ext>
                </a:extLst>
              </p:cNvPr>
              <p:cNvSpPr/>
              <p:nvPr/>
            </p:nvSpPr>
            <p:spPr>
              <a:xfrm>
                <a:off x="1998818" y="407408"/>
                <a:ext cx="4770533" cy="6043184"/>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2" name="组合 21">
            <a:extLst>
              <a:ext uri="{FF2B5EF4-FFF2-40B4-BE49-F238E27FC236}">
                <a16:creationId xmlns:a16="http://schemas.microsoft.com/office/drawing/2014/main" id="{934F60BF-44B9-23AE-9439-6D885F348E1A}"/>
              </a:ext>
            </a:extLst>
          </p:cNvPr>
          <p:cNvGrpSpPr/>
          <p:nvPr/>
        </p:nvGrpSpPr>
        <p:grpSpPr>
          <a:xfrm>
            <a:off x="3072098" y="202053"/>
            <a:ext cx="8475810" cy="3591734"/>
            <a:chOff x="3072098" y="202053"/>
            <a:chExt cx="8475810" cy="3591734"/>
          </a:xfrm>
        </p:grpSpPr>
        <p:grpSp>
          <p:nvGrpSpPr>
            <p:cNvPr id="19" name="组合 18">
              <a:extLst>
                <a:ext uri="{FF2B5EF4-FFF2-40B4-BE49-F238E27FC236}">
                  <a16:creationId xmlns:a16="http://schemas.microsoft.com/office/drawing/2014/main" id="{E11C7473-DD6C-CEA6-A958-13E3FAA5953E}"/>
                </a:ext>
              </a:extLst>
            </p:cNvPr>
            <p:cNvGrpSpPr/>
            <p:nvPr/>
          </p:nvGrpSpPr>
          <p:grpSpPr>
            <a:xfrm>
              <a:off x="3072098" y="202053"/>
              <a:ext cx="8475810" cy="3591734"/>
              <a:chOff x="3072098" y="202053"/>
              <a:chExt cx="8475810" cy="3591734"/>
            </a:xfrm>
          </p:grpSpPr>
          <p:pic>
            <p:nvPicPr>
              <p:cNvPr id="6" name="图片 5">
                <a:extLst>
                  <a:ext uri="{FF2B5EF4-FFF2-40B4-BE49-F238E27FC236}">
                    <a16:creationId xmlns:a16="http://schemas.microsoft.com/office/drawing/2014/main" id="{EFC7F00E-AC47-8F2F-3824-E6EEE1E921A2}"/>
                  </a:ext>
                </a:extLst>
              </p:cNvPr>
              <p:cNvPicPr>
                <a:picLocks noChangeAspect="1"/>
              </p:cNvPicPr>
              <p:nvPr/>
            </p:nvPicPr>
            <p:blipFill>
              <a:blip r:embed="rId4"/>
              <a:stretch>
                <a:fillRect/>
              </a:stretch>
            </p:blipFill>
            <p:spPr>
              <a:xfrm>
                <a:off x="7957848" y="221509"/>
                <a:ext cx="3566469" cy="3109229"/>
              </a:xfrm>
              <a:prstGeom prst="rect">
                <a:avLst/>
              </a:prstGeom>
            </p:spPr>
          </p:pic>
          <p:sp>
            <p:nvSpPr>
              <p:cNvPr id="17" name="矩形 16">
                <a:extLst>
                  <a:ext uri="{FF2B5EF4-FFF2-40B4-BE49-F238E27FC236}">
                    <a16:creationId xmlns:a16="http://schemas.microsoft.com/office/drawing/2014/main" id="{656E950D-9DBA-566C-38D0-D059625B8558}"/>
                  </a:ext>
                </a:extLst>
              </p:cNvPr>
              <p:cNvSpPr/>
              <p:nvPr/>
            </p:nvSpPr>
            <p:spPr>
              <a:xfrm>
                <a:off x="3072098" y="2918298"/>
                <a:ext cx="2363822" cy="8754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4D39169-02D6-B34F-D161-5BB8F8E93372}"/>
                  </a:ext>
                </a:extLst>
              </p:cNvPr>
              <p:cNvSpPr/>
              <p:nvPr/>
            </p:nvSpPr>
            <p:spPr>
              <a:xfrm>
                <a:off x="7981440" y="202053"/>
                <a:ext cx="3566468" cy="31286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1" name="直接连接符 20">
              <a:extLst>
                <a:ext uri="{FF2B5EF4-FFF2-40B4-BE49-F238E27FC236}">
                  <a16:creationId xmlns:a16="http://schemas.microsoft.com/office/drawing/2014/main" id="{E0634909-B863-90FE-83CB-57BBCE6FDC4F}"/>
                </a:ext>
              </a:extLst>
            </p:cNvPr>
            <p:cNvCxnSpPr>
              <a:stCxn id="17" idx="0"/>
              <a:endCxn id="18" idx="1"/>
            </p:cNvCxnSpPr>
            <p:nvPr/>
          </p:nvCxnSpPr>
          <p:spPr>
            <a:xfrm flipV="1">
              <a:off x="4254009" y="1766396"/>
              <a:ext cx="3727431" cy="11519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30" name="图片 29">
            <a:extLst>
              <a:ext uri="{FF2B5EF4-FFF2-40B4-BE49-F238E27FC236}">
                <a16:creationId xmlns:a16="http://schemas.microsoft.com/office/drawing/2014/main" id="{6310F9D0-8F59-5654-064D-A45169AA4B82}"/>
              </a:ext>
            </a:extLst>
          </p:cNvPr>
          <p:cNvPicPr>
            <a:picLocks noChangeAspect="1"/>
          </p:cNvPicPr>
          <p:nvPr/>
        </p:nvPicPr>
        <p:blipFill>
          <a:blip r:embed="rId5"/>
          <a:stretch>
            <a:fillRect/>
          </a:stretch>
        </p:blipFill>
        <p:spPr>
          <a:xfrm>
            <a:off x="7251129" y="3529782"/>
            <a:ext cx="4674481" cy="3127482"/>
          </a:xfrm>
          <a:prstGeom prst="rect">
            <a:avLst/>
          </a:prstGeom>
        </p:spPr>
      </p:pic>
    </p:spTree>
    <p:extLst>
      <p:ext uri="{BB962C8B-B14F-4D97-AF65-F5344CB8AC3E}">
        <p14:creationId xmlns:p14="http://schemas.microsoft.com/office/powerpoint/2010/main" val="231613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DE91674-02A5-CB4B-23F4-679F6C40ED4D}"/>
              </a:ext>
            </a:extLst>
          </p:cNvPr>
          <p:cNvPicPr>
            <a:picLocks noChangeAspect="1"/>
          </p:cNvPicPr>
          <p:nvPr/>
        </p:nvPicPr>
        <p:blipFill>
          <a:blip r:embed="rId2"/>
          <a:stretch>
            <a:fillRect/>
          </a:stretch>
        </p:blipFill>
        <p:spPr>
          <a:xfrm>
            <a:off x="219919" y="46205"/>
            <a:ext cx="6707622" cy="6707622"/>
          </a:xfrm>
          <a:prstGeom prst="rect">
            <a:avLst/>
          </a:prstGeom>
        </p:spPr>
      </p:pic>
      <p:pic>
        <p:nvPicPr>
          <p:cNvPr id="3" name="图片 2">
            <a:extLst>
              <a:ext uri="{FF2B5EF4-FFF2-40B4-BE49-F238E27FC236}">
                <a16:creationId xmlns:a16="http://schemas.microsoft.com/office/drawing/2014/main" id="{A0929D39-BCFC-0CFB-DEA2-4431883DFFAE}"/>
              </a:ext>
            </a:extLst>
          </p:cNvPr>
          <p:cNvPicPr>
            <a:picLocks noChangeAspect="1"/>
          </p:cNvPicPr>
          <p:nvPr/>
        </p:nvPicPr>
        <p:blipFill>
          <a:blip r:embed="rId3"/>
          <a:stretch>
            <a:fillRect/>
          </a:stretch>
        </p:blipFill>
        <p:spPr>
          <a:xfrm>
            <a:off x="7122180" y="1865259"/>
            <a:ext cx="4674481" cy="3127482"/>
          </a:xfrm>
          <a:prstGeom prst="rect">
            <a:avLst/>
          </a:prstGeom>
        </p:spPr>
      </p:pic>
      <p:sp>
        <p:nvSpPr>
          <p:cNvPr id="8" name="矩形 7">
            <a:extLst>
              <a:ext uri="{FF2B5EF4-FFF2-40B4-BE49-F238E27FC236}">
                <a16:creationId xmlns:a16="http://schemas.microsoft.com/office/drawing/2014/main" id="{A2EE78C6-A22E-5B30-1596-4E92769CD92F}"/>
              </a:ext>
            </a:extLst>
          </p:cNvPr>
          <p:cNvSpPr/>
          <p:nvPr/>
        </p:nvSpPr>
        <p:spPr>
          <a:xfrm>
            <a:off x="3722451" y="742133"/>
            <a:ext cx="2373549" cy="60116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E71E2C27-BFDA-DCCE-9E17-10350075E66C}"/>
              </a:ext>
            </a:extLst>
          </p:cNvPr>
          <p:cNvSpPr/>
          <p:nvPr/>
        </p:nvSpPr>
        <p:spPr>
          <a:xfrm>
            <a:off x="7046314" y="3206187"/>
            <a:ext cx="2702596" cy="7292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4805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B8C249E-FE81-807D-8CBB-D7BA0BD0F6B2}"/>
              </a:ext>
            </a:extLst>
          </p:cNvPr>
          <p:cNvSpPr txBox="1"/>
          <p:nvPr/>
        </p:nvSpPr>
        <p:spPr>
          <a:xfrm flipH="1">
            <a:off x="674704" y="1095938"/>
            <a:ext cx="5548544" cy="369332"/>
          </a:xfrm>
          <a:prstGeom prst="rect">
            <a:avLst/>
          </a:prstGeom>
          <a:noFill/>
        </p:spPr>
        <p:txBody>
          <a:bodyPr wrap="square" rtlCol="0">
            <a:spAutoFit/>
          </a:bodyPr>
          <a:lstStyle/>
          <a:p>
            <a:r>
              <a:rPr lang="en-US" altLang="zh-CN"/>
              <a:t>A example:</a:t>
            </a:r>
            <a:r>
              <a:rPr lang="zh-CN" altLang="en-US"/>
              <a:t> </a:t>
            </a:r>
            <a:r>
              <a:rPr lang="en-US" altLang="zh-CN"/>
              <a:t>customed</a:t>
            </a:r>
            <a:r>
              <a:rPr lang="zh-CN" altLang="en-US"/>
              <a:t> </a:t>
            </a:r>
            <a:r>
              <a:rPr lang="en-US" altLang="zh-CN"/>
              <a:t>CUDA</a:t>
            </a:r>
            <a:r>
              <a:rPr lang="zh-CN" altLang="en-US"/>
              <a:t> </a:t>
            </a:r>
            <a:r>
              <a:rPr lang="en-US" altLang="zh-CN"/>
              <a:t>extension</a:t>
            </a:r>
            <a:r>
              <a:rPr lang="zh-CN" altLang="en-US"/>
              <a:t> </a:t>
            </a:r>
            <a:r>
              <a:rPr lang="en-US" altLang="zh-CN"/>
              <a:t>for</a:t>
            </a:r>
            <a:r>
              <a:rPr lang="zh-CN" altLang="en-US"/>
              <a:t> </a:t>
            </a:r>
            <a:r>
              <a:rPr lang="en-US" altLang="zh-CN"/>
              <a:t>pytorch</a:t>
            </a:r>
            <a:endParaRPr lang="zh-CN" altLang="en-US"/>
          </a:p>
        </p:txBody>
      </p:sp>
      <p:pic>
        <p:nvPicPr>
          <p:cNvPr id="4" name="图片 3">
            <a:extLst>
              <a:ext uri="{FF2B5EF4-FFF2-40B4-BE49-F238E27FC236}">
                <a16:creationId xmlns:a16="http://schemas.microsoft.com/office/drawing/2014/main" id="{52599F47-4F03-87A0-ED42-697239E4B1F3}"/>
              </a:ext>
            </a:extLst>
          </p:cNvPr>
          <p:cNvPicPr>
            <a:picLocks noChangeAspect="1"/>
          </p:cNvPicPr>
          <p:nvPr/>
        </p:nvPicPr>
        <p:blipFill>
          <a:blip r:embed="rId2"/>
          <a:stretch>
            <a:fillRect/>
          </a:stretch>
        </p:blipFill>
        <p:spPr>
          <a:xfrm>
            <a:off x="1070847" y="1712247"/>
            <a:ext cx="4163028" cy="2517507"/>
          </a:xfrm>
          <a:prstGeom prst="rect">
            <a:avLst/>
          </a:prstGeom>
        </p:spPr>
      </p:pic>
      <p:grpSp>
        <p:nvGrpSpPr>
          <p:cNvPr id="20" name="组合 19">
            <a:extLst>
              <a:ext uri="{FF2B5EF4-FFF2-40B4-BE49-F238E27FC236}">
                <a16:creationId xmlns:a16="http://schemas.microsoft.com/office/drawing/2014/main" id="{5AE252B7-FCC1-005C-057D-777BBAD221A3}"/>
              </a:ext>
            </a:extLst>
          </p:cNvPr>
          <p:cNvGrpSpPr/>
          <p:nvPr/>
        </p:nvGrpSpPr>
        <p:grpSpPr>
          <a:xfrm>
            <a:off x="6096000" y="2018272"/>
            <a:ext cx="5839834" cy="2598095"/>
            <a:chOff x="5761184" y="1396835"/>
            <a:chExt cx="5839834" cy="2598095"/>
          </a:xfrm>
        </p:grpSpPr>
        <p:sp>
          <p:nvSpPr>
            <p:cNvPr id="14" name="矩形 13">
              <a:extLst>
                <a:ext uri="{FF2B5EF4-FFF2-40B4-BE49-F238E27FC236}">
                  <a16:creationId xmlns:a16="http://schemas.microsoft.com/office/drawing/2014/main" id="{F0079CEF-A3C0-D02A-1D7C-65829CAD5E3E}"/>
                </a:ext>
              </a:extLst>
            </p:cNvPr>
            <p:cNvSpPr/>
            <p:nvPr/>
          </p:nvSpPr>
          <p:spPr>
            <a:xfrm>
              <a:off x="7557255" y="1396835"/>
              <a:ext cx="2035930" cy="538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/usr/local/cuda</a:t>
              </a:r>
              <a:endParaRPr lang="zh-CN" altLang="en-US"/>
            </a:p>
          </p:txBody>
        </p:sp>
        <p:sp>
          <p:nvSpPr>
            <p:cNvPr id="15" name="矩形 14">
              <a:extLst>
                <a:ext uri="{FF2B5EF4-FFF2-40B4-BE49-F238E27FC236}">
                  <a16:creationId xmlns:a16="http://schemas.microsoft.com/office/drawing/2014/main" id="{B6678CEA-6C17-1770-9C43-F39B478ABDD7}"/>
                </a:ext>
              </a:extLst>
            </p:cNvPr>
            <p:cNvSpPr/>
            <p:nvPr/>
          </p:nvSpPr>
          <p:spPr>
            <a:xfrm>
              <a:off x="5761184" y="3335062"/>
              <a:ext cx="2346664" cy="659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CUDA runtime (nvcc)</a:t>
              </a:r>
              <a:endParaRPr lang="zh-CN" altLang="en-US"/>
            </a:p>
            <a:p>
              <a:pPr algn="ctr"/>
              <a:r>
                <a:rPr lang="en-US" altLang="zh-CN"/>
                <a:t>version</a:t>
              </a:r>
              <a:endParaRPr lang="zh-CN" altLang="en-US"/>
            </a:p>
          </p:txBody>
        </p:sp>
        <p:sp>
          <p:nvSpPr>
            <p:cNvPr id="16" name="矩形 15">
              <a:extLst>
                <a:ext uri="{FF2B5EF4-FFF2-40B4-BE49-F238E27FC236}">
                  <a16:creationId xmlns:a16="http://schemas.microsoft.com/office/drawing/2014/main" id="{AA857595-2850-C172-B016-E349C161165C}"/>
                </a:ext>
              </a:extLst>
            </p:cNvPr>
            <p:cNvSpPr/>
            <p:nvPr/>
          </p:nvSpPr>
          <p:spPr>
            <a:xfrm>
              <a:off x="9565088" y="3335063"/>
              <a:ext cx="2035930" cy="659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cudatookit</a:t>
              </a:r>
              <a:endParaRPr lang="zh-CN" altLang="en-US"/>
            </a:p>
          </p:txBody>
        </p:sp>
        <p:cxnSp>
          <p:nvCxnSpPr>
            <p:cNvPr id="17" name="直接连接符 16">
              <a:extLst>
                <a:ext uri="{FF2B5EF4-FFF2-40B4-BE49-F238E27FC236}">
                  <a16:creationId xmlns:a16="http://schemas.microsoft.com/office/drawing/2014/main" id="{35CACDB8-47BD-C3BB-B646-8813351AD7D0}"/>
                </a:ext>
              </a:extLst>
            </p:cNvPr>
            <p:cNvCxnSpPr>
              <a:cxnSpLocks/>
              <a:stCxn id="14" idx="1"/>
            </p:cNvCxnSpPr>
            <p:nvPr/>
          </p:nvCxnSpPr>
          <p:spPr>
            <a:xfrm flipH="1">
              <a:off x="6764784" y="1666084"/>
              <a:ext cx="792471" cy="1762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C695C60-3BD6-8638-5186-8080C6BAC9E8}"/>
                </a:ext>
              </a:extLst>
            </p:cNvPr>
            <p:cNvCxnSpPr>
              <a:cxnSpLocks/>
              <a:stCxn id="14" idx="3"/>
              <a:endCxn id="16" idx="0"/>
            </p:cNvCxnSpPr>
            <p:nvPr/>
          </p:nvCxnSpPr>
          <p:spPr>
            <a:xfrm>
              <a:off x="9593185" y="1666084"/>
              <a:ext cx="989868" cy="1668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D501B23-7EAF-8BEE-5351-3361B542F528}"/>
                </a:ext>
              </a:extLst>
            </p:cNvPr>
            <p:cNvCxnSpPr>
              <a:cxnSpLocks/>
              <a:stCxn id="15" idx="3"/>
              <a:endCxn id="16" idx="1"/>
            </p:cNvCxnSpPr>
            <p:nvPr/>
          </p:nvCxnSpPr>
          <p:spPr>
            <a:xfrm>
              <a:off x="8107848" y="3664996"/>
              <a:ext cx="1457240" cy="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4474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C5977799-CFCC-412E-DACD-B9C29BC6106E}"/>
              </a:ext>
            </a:extLst>
          </p:cNvPr>
          <p:cNvSpPr/>
          <p:nvPr/>
        </p:nvSpPr>
        <p:spPr>
          <a:xfrm>
            <a:off x="530412" y="311083"/>
            <a:ext cx="5139160" cy="1643605"/>
          </a:xfrm>
          <a:prstGeom prst="roundRect">
            <a:avLst>
              <a:gd name="adj" fmla="val 8216"/>
            </a:avLst>
          </a:prstGeom>
          <a:solidFill>
            <a:srgbClr val="FFD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6B7CB2DF-3833-F438-3860-1FD9017734E8}"/>
              </a:ext>
            </a:extLst>
          </p:cNvPr>
          <p:cNvSpPr/>
          <p:nvPr/>
        </p:nvSpPr>
        <p:spPr>
          <a:xfrm>
            <a:off x="714916" y="781558"/>
            <a:ext cx="737886" cy="7378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 name="AutoShape 59">
            <a:extLst>
              <a:ext uri="{FF2B5EF4-FFF2-40B4-BE49-F238E27FC236}">
                <a16:creationId xmlns:a16="http://schemas.microsoft.com/office/drawing/2014/main" id="{09E54788-1910-C3FB-E182-FBB1B325B86C}"/>
              </a:ext>
            </a:extLst>
          </p:cNvPr>
          <p:cNvSpPr>
            <a:spLocks/>
          </p:cNvSpPr>
          <p:nvPr/>
        </p:nvSpPr>
        <p:spPr bwMode="auto">
          <a:xfrm>
            <a:off x="811026" y="967789"/>
            <a:ext cx="366676" cy="36605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707E84"/>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0A929437-A1FF-549F-C69A-038C28517F95}"/>
              </a:ext>
            </a:extLst>
          </p:cNvPr>
          <p:cNvGrpSpPr/>
          <p:nvPr/>
        </p:nvGrpSpPr>
        <p:grpSpPr>
          <a:xfrm>
            <a:off x="1637306" y="580398"/>
            <a:ext cx="3923199" cy="1122857"/>
            <a:chOff x="482600" y="4270710"/>
            <a:chExt cx="3923199" cy="1122857"/>
          </a:xfrm>
        </p:grpSpPr>
        <p:sp>
          <p:nvSpPr>
            <p:cNvPr id="6" name="文本框 5">
              <a:extLst>
                <a:ext uri="{FF2B5EF4-FFF2-40B4-BE49-F238E27FC236}">
                  <a16:creationId xmlns:a16="http://schemas.microsoft.com/office/drawing/2014/main" id="{81FECBFC-E234-4FD0-9EB8-3382D21ADAD4}"/>
                </a:ext>
              </a:extLst>
            </p:cNvPr>
            <p:cNvSpPr txBox="1"/>
            <p:nvPr/>
          </p:nvSpPr>
          <p:spPr>
            <a:xfrm>
              <a:off x="482600" y="4618290"/>
              <a:ext cx="3923199" cy="775277"/>
            </a:xfrm>
            <a:prstGeom prst="rect">
              <a:avLst/>
            </a:prstGeom>
            <a:noFill/>
            <a:ln>
              <a:noFill/>
            </a:ln>
          </p:spPr>
          <p:txBody>
            <a:bodyPr wrap="square" rtlCol="0">
              <a:spAutoFit/>
            </a:bodyPr>
            <a:lstStyle/>
            <a:p>
              <a:pPr>
                <a:lnSpc>
                  <a:spcPct val="200000"/>
                </a:lnSpc>
              </a:pPr>
              <a:r>
                <a:rPr lang="zh-CN" altLang="en-US" sz="1200" dirty="0">
                  <a:latin typeface="微软雅黑" panose="020B0503020204020204" pitchFamily="34" charset="-122"/>
                  <a:ea typeface="微软雅黑" panose="020B0503020204020204" pitchFamily="34" charset="-122"/>
                </a:rPr>
                <a:t>普通用户缺少</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root</a:t>
              </a:r>
              <a:r>
                <a:rPr lang="zh-CN" altLang="en-US" sz="1200" dirty="0">
                  <a:latin typeface="微软雅黑" panose="020B0503020204020204" pitchFamily="34" charset="-122"/>
                  <a:ea typeface="微软雅黑" panose="020B0503020204020204" pitchFamily="34" charset="-122"/>
                </a:rPr>
                <a:t>权限，不能通过</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apt</a:t>
              </a:r>
              <a:r>
                <a:rPr lang="zh-CN" altLang="en-US" sz="1200" dirty="0">
                  <a:latin typeface="微软雅黑" panose="020B0503020204020204" pitchFamily="34" charset="-122"/>
                  <a:ea typeface="微软雅黑" panose="020B0503020204020204" pitchFamily="34" charset="-122"/>
                </a:rPr>
                <a:t>快速安装需要的额外依赖，往往只能通过源码编译，效率低下</a:t>
              </a:r>
            </a:p>
          </p:txBody>
        </p:sp>
        <p:sp>
          <p:nvSpPr>
            <p:cNvPr id="7" name="文本框 6">
              <a:extLst>
                <a:ext uri="{FF2B5EF4-FFF2-40B4-BE49-F238E27FC236}">
                  <a16:creationId xmlns:a16="http://schemas.microsoft.com/office/drawing/2014/main" id="{F168A062-C996-2321-868B-A4C1DB587F47}"/>
                </a:ext>
              </a:extLst>
            </p:cNvPr>
            <p:cNvSpPr txBox="1"/>
            <p:nvPr/>
          </p:nvSpPr>
          <p:spPr>
            <a:xfrm>
              <a:off x="482602" y="4270710"/>
              <a:ext cx="3538372" cy="400110"/>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rPr>
                <a:t>非</a:t>
              </a:r>
              <a:r>
                <a:rPr lang="en-US" altLang="zh-CN" sz="2000">
                  <a:latin typeface="微软雅黑" panose="020B0503020204020204" pitchFamily="34" charset="-122"/>
                  <a:ea typeface="微软雅黑" panose="020B0503020204020204" pitchFamily="34" charset="-122"/>
                </a:rPr>
                <a:t>root</a:t>
              </a:r>
              <a:r>
                <a:rPr lang="zh-CN" altLang="en-US" sz="2000">
                  <a:latin typeface="微软雅黑" panose="020B0503020204020204" pitchFamily="34" charset="-122"/>
                  <a:ea typeface="微软雅黑" panose="020B0503020204020204" pitchFamily="34" charset="-122"/>
                </a:rPr>
                <a:t>用户修改</a:t>
              </a:r>
              <a:r>
                <a:rPr lang="en-US" altLang="zh-CN" sz="2000">
                  <a:latin typeface="微软雅黑" panose="020B0503020204020204" pitchFamily="34" charset="-122"/>
                  <a:ea typeface="微软雅黑" panose="020B0503020204020204" pitchFamily="34" charset="-122"/>
                </a:rPr>
                <a:t>CUDA</a:t>
              </a:r>
              <a:r>
                <a:rPr lang="zh-CN" altLang="en-US" sz="2000">
                  <a:latin typeface="微软雅黑" panose="020B0503020204020204" pitchFamily="34" charset="-122"/>
                  <a:ea typeface="微软雅黑" panose="020B0503020204020204" pitchFamily="34" charset="-122"/>
                </a:rPr>
                <a:t>版本</a:t>
              </a:r>
              <a:endParaRPr lang="zh-CN" altLang="en-US" sz="2000" dirty="0">
                <a:latin typeface="微软雅黑" panose="020B0503020204020204" pitchFamily="34" charset="-122"/>
                <a:ea typeface="微软雅黑" panose="020B0503020204020204" pitchFamily="34" charset="-122"/>
              </a:endParaRPr>
            </a:p>
          </p:txBody>
        </p:sp>
      </p:grpSp>
      <p:grpSp>
        <p:nvGrpSpPr>
          <p:cNvPr id="8" name="组合 7">
            <a:extLst>
              <a:ext uri="{FF2B5EF4-FFF2-40B4-BE49-F238E27FC236}">
                <a16:creationId xmlns:a16="http://schemas.microsoft.com/office/drawing/2014/main" id="{A466C0D1-11CA-CB1A-DA2B-26E08C55151C}"/>
              </a:ext>
            </a:extLst>
          </p:cNvPr>
          <p:cNvGrpSpPr/>
          <p:nvPr/>
        </p:nvGrpSpPr>
        <p:grpSpPr>
          <a:xfrm>
            <a:off x="6096000" y="2018272"/>
            <a:ext cx="5839834" cy="2598095"/>
            <a:chOff x="5761184" y="1396835"/>
            <a:chExt cx="5839834" cy="2598095"/>
          </a:xfrm>
        </p:grpSpPr>
        <p:sp>
          <p:nvSpPr>
            <p:cNvPr id="9" name="矩形 8">
              <a:extLst>
                <a:ext uri="{FF2B5EF4-FFF2-40B4-BE49-F238E27FC236}">
                  <a16:creationId xmlns:a16="http://schemas.microsoft.com/office/drawing/2014/main" id="{C0BD60B1-C3A2-AA1A-27B1-EA6B33EAAAC0}"/>
                </a:ext>
              </a:extLst>
            </p:cNvPr>
            <p:cNvSpPr/>
            <p:nvPr/>
          </p:nvSpPr>
          <p:spPr>
            <a:xfrm>
              <a:off x="7557255" y="1396835"/>
              <a:ext cx="2035930" cy="53849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/usr/local/cuda</a:t>
              </a:r>
              <a:endParaRPr lang="zh-CN" altLang="en-US"/>
            </a:p>
          </p:txBody>
        </p:sp>
        <p:sp>
          <p:nvSpPr>
            <p:cNvPr id="10" name="矩形 9">
              <a:extLst>
                <a:ext uri="{FF2B5EF4-FFF2-40B4-BE49-F238E27FC236}">
                  <a16:creationId xmlns:a16="http://schemas.microsoft.com/office/drawing/2014/main" id="{E3F594C6-89E3-7DDB-1BD0-37FCE0925944}"/>
                </a:ext>
              </a:extLst>
            </p:cNvPr>
            <p:cNvSpPr/>
            <p:nvPr/>
          </p:nvSpPr>
          <p:spPr>
            <a:xfrm>
              <a:off x="5761184" y="3335062"/>
              <a:ext cx="2346664" cy="65986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CUDA runtime (nvcc)</a:t>
              </a:r>
              <a:endParaRPr lang="zh-CN" altLang="en-US"/>
            </a:p>
            <a:p>
              <a:pPr algn="ctr"/>
              <a:r>
                <a:rPr lang="en-US" altLang="zh-CN"/>
                <a:t>version</a:t>
              </a:r>
              <a:endParaRPr lang="zh-CN" altLang="en-US"/>
            </a:p>
          </p:txBody>
        </p:sp>
        <p:sp>
          <p:nvSpPr>
            <p:cNvPr id="11" name="矩形 10">
              <a:extLst>
                <a:ext uri="{FF2B5EF4-FFF2-40B4-BE49-F238E27FC236}">
                  <a16:creationId xmlns:a16="http://schemas.microsoft.com/office/drawing/2014/main" id="{4CAB886E-A6D9-9692-E0F1-3273AFB98B37}"/>
                </a:ext>
              </a:extLst>
            </p:cNvPr>
            <p:cNvSpPr/>
            <p:nvPr/>
          </p:nvSpPr>
          <p:spPr>
            <a:xfrm>
              <a:off x="9565088" y="3335063"/>
              <a:ext cx="2035930" cy="659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cudatookit</a:t>
              </a:r>
              <a:endParaRPr lang="zh-CN" altLang="en-US"/>
            </a:p>
          </p:txBody>
        </p:sp>
        <p:cxnSp>
          <p:nvCxnSpPr>
            <p:cNvPr id="12" name="直接连接符 11">
              <a:extLst>
                <a:ext uri="{FF2B5EF4-FFF2-40B4-BE49-F238E27FC236}">
                  <a16:creationId xmlns:a16="http://schemas.microsoft.com/office/drawing/2014/main" id="{8604B0BD-D9E9-FC02-3CAF-6FE79359AE7A}"/>
                </a:ext>
              </a:extLst>
            </p:cNvPr>
            <p:cNvCxnSpPr>
              <a:cxnSpLocks/>
              <a:stCxn id="9" idx="1"/>
              <a:endCxn id="10" idx="0"/>
            </p:cNvCxnSpPr>
            <p:nvPr/>
          </p:nvCxnSpPr>
          <p:spPr>
            <a:xfrm flipH="1">
              <a:off x="6934516" y="1666084"/>
              <a:ext cx="622739" cy="1668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0403AB48-A42E-749B-CC71-897BA2A407A9}"/>
                </a:ext>
              </a:extLst>
            </p:cNvPr>
            <p:cNvCxnSpPr>
              <a:cxnSpLocks/>
              <a:stCxn id="9" idx="3"/>
              <a:endCxn id="11" idx="0"/>
            </p:cNvCxnSpPr>
            <p:nvPr/>
          </p:nvCxnSpPr>
          <p:spPr>
            <a:xfrm>
              <a:off x="9593185" y="1666084"/>
              <a:ext cx="989868" cy="1668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DA06C6E-6F22-FCFF-9535-613E621DE99C}"/>
                </a:ext>
              </a:extLst>
            </p:cNvPr>
            <p:cNvCxnSpPr>
              <a:cxnSpLocks/>
              <a:stCxn id="10" idx="3"/>
              <a:endCxn id="11" idx="1"/>
            </p:cNvCxnSpPr>
            <p:nvPr/>
          </p:nvCxnSpPr>
          <p:spPr>
            <a:xfrm>
              <a:off x="8107848" y="3664996"/>
              <a:ext cx="1457240" cy="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6223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D4B64A1-6CAD-6EA4-A5EA-1D8EBEB24C50}"/>
              </a:ext>
            </a:extLst>
          </p:cNvPr>
          <p:cNvSpPr txBox="1"/>
          <p:nvPr/>
        </p:nvSpPr>
        <p:spPr>
          <a:xfrm>
            <a:off x="8654579" y="655525"/>
            <a:ext cx="3537421" cy="769441"/>
          </a:xfrm>
          <a:prstGeom prst="rect">
            <a:avLst/>
          </a:prstGeom>
          <a:noFill/>
        </p:spPr>
        <p:txBody>
          <a:bodyPr vert="horz" wrap="square" rtlCol="0">
            <a:spAutoFit/>
          </a:bodyPr>
          <a:lstStyle/>
          <a:p>
            <a:r>
              <a:rPr lang="en-US" altLang="zh-CN" sz="4400" dirty="0">
                <a:latin typeface="微软雅黑" panose="020B0503020204020204" pitchFamily="34" charset="-122"/>
                <a:ea typeface="微软雅黑" panose="020B0503020204020204" pitchFamily="34" charset="-122"/>
                <a:cs typeface="Times New Roman" panose="02020603050405020304" pitchFamily="18" charset="0"/>
              </a:rPr>
              <a:t>CONTENTS</a:t>
            </a:r>
            <a:endParaRPr lang="zh-CN" altLang="en-US" sz="4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AEF3F194-1B3D-5913-781B-AB62E997C576}"/>
              </a:ext>
            </a:extLst>
          </p:cNvPr>
          <p:cNvSpPr txBox="1"/>
          <p:nvPr/>
        </p:nvSpPr>
        <p:spPr>
          <a:xfrm>
            <a:off x="2382792" y="2723410"/>
            <a:ext cx="2735895"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环境构成</a:t>
            </a:r>
          </a:p>
        </p:txBody>
      </p:sp>
      <p:sp>
        <p:nvSpPr>
          <p:cNvPr id="5" name="文本框 4">
            <a:extLst>
              <a:ext uri="{FF2B5EF4-FFF2-40B4-BE49-F238E27FC236}">
                <a16:creationId xmlns:a16="http://schemas.microsoft.com/office/drawing/2014/main" id="{484BACDA-5048-29AC-F2EA-8EE4A9DA1AD4}"/>
              </a:ext>
            </a:extLst>
          </p:cNvPr>
          <p:cNvSpPr txBox="1"/>
          <p:nvPr/>
        </p:nvSpPr>
        <p:spPr>
          <a:xfrm>
            <a:off x="6726192" y="2692508"/>
            <a:ext cx="2735895"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常见问题</a:t>
            </a:r>
          </a:p>
        </p:txBody>
      </p:sp>
      <p:sp>
        <p:nvSpPr>
          <p:cNvPr id="8" name="文本框 7">
            <a:extLst>
              <a:ext uri="{FF2B5EF4-FFF2-40B4-BE49-F238E27FC236}">
                <a16:creationId xmlns:a16="http://schemas.microsoft.com/office/drawing/2014/main" id="{61D0F3F4-7344-56E9-DF8D-417801F3BFF2}"/>
              </a:ext>
            </a:extLst>
          </p:cNvPr>
          <p:cNvSpPr txBox="1"/>
          <p:nvPr/>
        </p:nvSpPr>
        <p:spPr>
          <a:xfrm>
            <a:off x="2382791" y="3331539"/>
            <a:ext cx="2464304" cy="418897"/>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对环境的基本认识</a:t>
            </a:r>
          </a:p>
        </p:txBody>
      </p:sp>
      <p:sp>
        <p:nvSpPr>
          <p:cNvPr id="10" name="文本框 9">
            <a:extLst>
              <a:ext uri="{FF2B5EF4-FFF2-40B4-BE49-F238E27FC236}">
                <a16:creationId xmlns:a16="http://schemas.microsoft.com/office/drawing/2014/main" id="{E32FE8E3-DEB9-A730-571F-E0AE5F64A1B6}"/>
              </a:ext>
            </a:extLst>
          </p:cNvPr>
          <p:cNvSpPr txBox="1"/>
          <p:nvPr/>
        </p:nvSpPr>
        <p:spPr>
          <a:xfrm>
            <a:off x="6726192" y="3310757"/>
            <a:ext cx="2464304" cy="418191"/>
          </a:xfrm>
          <a:prstGeom prst="rect">
            <a:avLst/>
          </a:prstGeom>
          <a:noFill/>
        </p:spPr>
        <p:txBody>
          <a:bodyPr wrap="square" rtlCol="0">
            <a:spAutoFit/>
          </a:bodyPr>
          <a:lstStyle/>
          <a:p>
            <a:pPr>
              <a:lnSpc>
                <a:spcPct val="150000"/>
              </a:lnSpc>
            </a:pPr>
            <a:r>
              <a:rPr lang="en-US" altLang="zh-CN" sz="1600">
                <a:latin typeface="微软雅黑" panose="020B0503020204020204" pitchFamily="34" charset="-122"/>
                <a:ea typeface="微软雅黑" panose="020B0503020204020204" pitchFamily="34" charset="-122"/>
              </a:rPr>
              <a:t>CUDA driver &amp; runtime</a:t>
            </a:r>
            <a:endParaRPr lang="zh-CN" altLang="en-US" sz="1600"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0B9661E0-839F-E1D0-E11F-082B76CF7157}"/>
              </a:ext>
            </a:extLst>
          </p:cNvPr>
          <p:cNvSpPr txBox="1"/>
          <p:nvPr/>
        </p:nvSpPr>
        <p:spPr>
          <a:xfrm>
            <a:off x="1235556" y="2287706"/>
            <a:ext cx="1331031" cy="1862048"/>
          </a:xfrm>
          <a:prstGeom prst="rect">
            <a:avLst/>
          </a:prstGeom>
          <a:noFill/>
        </p:spPr>
        <p:txBody>
          <a:bodyPr wrap="square" rtlCol="0">
            <a:spAutoFit/>
          </a:bodyPr>
          <a:lstStyle/>
          <a:p>
            <a:r>
              <a:rPr lang="en-US" altLang="zh-CN" sz="11500" dirty="0">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115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4" name="直接连接符 13">
            <a:extLst>
              <a:ext uri="{FF2B5EF4-FFF2-40B4-BE49-F238E27FC236}">
                <a16:creationId xmlns:a16="http://schemas.microsoft.com/office/drawing/2014/main" id="{16789842-B0E7-D212-1D6C-8D70CD8F7698}"/>
              </a:ext>
            </a:extLst>
          </p:cNvPr>
          <p:cNvCxnSpPr/>
          <p:nvPr/>
        </p:nvCxnSpPr>
        <p:spPr>
          <a:xfrm>
            <a:off x="1316942" y="4149754"/>
            <a:ext cx="3830320" cy="0"/>
          </a:xfrm>
          <a:prstGeom prst="line">
            <a:avLst/>
          </a:prstGeom>
          <a:ln w="28575">
            <a:solidFill>
              <a:srgbClr val="5E5E5E"/>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28584F8-D22B-8B9D-DF8F-FB966FEC973D}"/>
              </a:ext>
            </a:extLst>
          </p:cNvPr>
          <p:cNvSpPr txBox="1"/>
          <p:nvPr/>
        </p:nvSpPr>
        <p:spPr>
          <a:xfrm>
            <a:off x="5395161" y="2287706"/>
            <a:ext cx="1331031" cy="1862048"/>
          </a:xfrm>
          <a:prstGeom prst="rect">
            <a:avLst/>
          </a:prstGeom>
          <a:noFill/>
        </p:spPr>
        <p:txBody>
          <a:bodyPr wrap="square" rtlCol="0">
            <a:spAutoFit/>
          </a:bodyPr>
          <a:lstStyle/>
          <a:p>
            <a:r>
              <a:rPr lang="en-US" altLang="zh-CN" sz="11500" dirty="0">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115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6" name="直接连接符 15">
            <a:extLst>
              <a:ext uri="{FF2B5EF4-FFF2-40B4-BE49-F238E27FC236}">
                <a16:creationId xmlns:a16="http://schemas.microsoft.com/office/drawing/2014/main" id="{19A35601-65A0-0845-B34C-6D946FC71835}"/>
              </a:ext>
            </a:extLst>
          </p:cNvPr>
          <p:cNvCxnSpPr/>
          <p:nvPr/>
        </p:nvCxnSpPr>
        <p:spPr>
          <a:xfrm>
            <a:off x="5631767" y="4154834"/>
            <a:ext cx="3830320" cy="0"/>
          </a:xfrm>
          <a:prstGeom prst="line">
            <a:avLst/>
          </a:prstGeom>
          <a:ln w="28575">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ED4FB2D-7E6C-E2FC-9AB4-5BB28B9670FF}"/>
              </a:ext>
            </a:extLst>
          </p:cNvPr>
          <p:cNvCxnSpPr>
            <a:cxnSpLocks/>
          </p:cNvCxnSpPr>
          <p:nvPr/>
        </p:nvCxnSpPr>
        <p:spPr>
          <a:xfrm>
            <a:off x="10093124" y="1637716"/>
            <a:ext cx="1526140" cy="0"/>
          </a:xfrm>
          <a:prstGeom prst="line">
            <a:avLst/>
          </a:prstGeom>
          <a:ln w="28575">
            <a:solidFill>
              <a:srgbClr val="FFA3B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021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404D914E-A5CC-D8B3-A555-178F823C7FA3}"/>
              </a:ext>
            </a:extLst>
          </p:cNvPr>
          <p:cNvSpPr/>
          <p:nvPr/>
        </p:nvSpPr>
        <p:spPr>
          <a:xfrm>
            <a:off x="406126" y="371868"/>
            <a:ext cx="5139160" cy="1643605"/>
          </a:xfrm>
          <a:prstGeom prst="roundRect">
            <a:avLst>
              <a:gd name="adj" fmla="val 8216"/>
            </a:avLst>
          </a:prstGeom>
          <a:solidFill>
            <a:srgbClr val="FFD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253DCD98-FA23-0FA1-862B-DC51B74E1536}"/>
              </a:ext>
            </a:extLst>
          </p:cNvPr>
          <p:cNvSpPr/>
          <p:nvPr/>
        </p:nvSpPr>
        <p:spPr>
          <a:xfrm>
            <a:off x="501135" y="842343"/>
            <a:ext cx="737886" cy="7378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 name="Freeform 293">
            <a:extLst>
              <a:ext uri="{FF2B5EF4-FFF2-40B4-BE49-F238E27FC236}">
                <a16:creationId xmlns:a16="http://schemas.microsoft.com/office/drawing/2014/main" id="{EEDFB8EC-58FB-FB81-2619-4F355557BF18}"/>
              </a:ext>
            </a:extLst>
          </p:cNvPr>
          <p:cNvSpPr>
            <a:spLocks noEditPoints="1"/>
          </p:cNvSpPr>
          <p:nvPr/>
        </p:nvSpPr>
        <p:spPr bwMode="auto">
          <a:xfrm>
            <a:off x="718775" y="1043243"/>
            <a:ext cx="302606" cy="335460"/>
          </a:xfrm>
          <a:custGeom>
            <a:avLst/>
            <a:gdLst>
              <a:gd name="T0" fmla="*/ 174 w 178"/>
              <a:gd name="T1" fmla="*/ 73 h 196"/>
              <a:gd name="T2" fmla="*/ 153 w 178"/>
              <a:gd name="T3" fmla="*/ 36 h 196"/>
              <a:gd name="T4" fmla="*/ 110 w 178"/>
              <a:gd name="T5" fmla="*/ 11 h 196"/>
              <a:gd name="T6" fmla="*/ 67 w 178"/>
              <a:gd name="T7" fmla="*/ 11 h 196"/>
              <a:gd name="T8" fmla="*/ 24 w 178"/>
              <a:gd name="T9" fmla="*/ 36 h 196"/>
              <a:gd name="T10" fmla="*/ 3 w 178"/>
              <a:gd name="T11" fmla="*/ 73 h 196"/>
              <a:gd name="T12" fmla="*/ 3 w 178"/>
              <a:gd name="T13" fmla="*/ 123 h 196"/>
              <a:gd name="T14" fmla="*/ 24 w 178"/>
              <a:gd name="T15" fmla="*/ 159 h 196"/>
              <a:gd name="T16" fmla="*/ 68 w 178"/>
              <a:gd name="T17" fmla="*/ 184 h 196"/>
              <a:gd name="T18" fmla="*/ 110 w 178"/>
              <a:gd name="T19" fmla="*/ 184 h 196"/>
              <a:gd name="T20" fmla="*/ 153 w 178"/>
              <a:gd name="T21" fmla="*/ 160 h 196"/>
              <a:gd name="T22" fmla="*/ 174 w 178"/>
              <a:gd name="T23" fmla="*/ 123 h 196"/>
              <a:gd name="T24" fmla="*/ 76 w 178"/>
              <a:gd name="T25" fmla="*/ 176 h 196"/>
              <a:gd name="T26" fmla="*/ 89 w 178"/>
              <a:gd name="T27" fmla="*/ 147 h 196"/>
              <a:gd name="T28" fmla="*/ 101 w 178"/>
              <a:gd name="T29" fmla="*/ 176 h 196"/>
              <a:gd name="T30" fmla="*/ 101 w 178"/>
              <a:gd name="T31" fmla="*/ 19 h 196"/>
              <a:gd name="T32" fmla="*/ 89 w 178"/>
              <a:gd name="T33" fmla="*/ 49 h 196"/>
              <a:gd name="T34" fmla="*/ 76 w 178"/>
              <a:gd name="T35" fmla="*/ 19 h 196"/>
              <a:gd name="T36" fmla="*/ 133 w 178"/>
              <a:gd name="T37" fmla="*/ 91 h 196"/>
              <a:gd name="T38" fmla="*/ 136 w 178"/>
              <a:gd name="T39" fmla="*/ 103 h 196"/>
              <a:gd name="T40" fmla="*/ 133 w 178"/>
              <a:gd name="T41" fmla="*/ 98 h 196"/>
              <a:gd name="T42" fmla="*/ 131 w 178"/>
              <a:gd name="T43" fmla="*/ 73 h 196"/>
              <a:gd name="T44" fmla="*/ 150 w 178"/>
              <a:gd name="T45" fmla="*/ 48 h 196"/>
              <a:gd name="T46" fmla="*/ 163 w 178"/>
              <a:gd name="T47" fmla="*/ 70 h 196"/>
              <a:gd name="T48" fmla="*/ 131 w 178"/>
              <a:gd name="T49" fmla="*/ 73 h 196"/>
              <a:gd name="T50" fmla="*/ 73 w 178"/>
              <a:gd name="T51" fmla="*/ 125 h 196"/>
              <a:gd name="T52" fmla="*/ 58 w 178"/>
              <a:gd name="T53" fmla="*/ 98 h 196"/>
              <a:gd name="T54" fmla="*/ 73 w 178"/>
              <a:gd name="T55" fmla="*/ 71 h 196"/>
              <a:gd name="T56" fmla="*/ 104 w 178"/>
              <a:gd name="T57" fmla="*/ 71 h 196"/>
              <a:gd name="T58" fmla="*/ 120 w 178"/>
              <a:gd name="T59" fmla="*/ 98 h 196"/>
              <a:gd name="T60" fmla="*/ 104 w 178"/>
              <a:gd name="T61" fmla="*/ 125 h 196"/>
              <a:gd name="T62" fmla="*/ 111 w 178"/>
              <a:gd name="T63" fmla="*/ 60 h 196"/>
              <a:gd name="T64" fmla="*/ 115 w 178"/>
              <a:gd name="T65" fmla="*/ 52 h 196"/>
              <a:gd name="T66" fmla="*/ 111 w 178"/>
              <a:gd name="T67" fmla="*/ 60 h 196"/>
              <a:gd name="T68" fmla="*/ 73 w 178"/>
              <a:gd name="T69" fmla="*/ 56 h 196"/>
              <a:gd name="T70" fmla="*/ 60 w 178"/>
              <a:gd name="T71" fmla="*/ 64 h 196"/>
              <a:gd name="T72" fmla="*/ 45 w 178"/>
              <a:gd name="T73" fmla="*/ 105 h 196"/>
              <a:gd name="T74" fmla="*/ 45 w 178"/>
              <a:gd name="T75" fmla="*/ 90 h 196"/>
              <a:gd name="T76" fmla="*/ 45 w 178"/>
              <a:gd name="T77" fmla="*/ 105 h 196"/>
              <a:gd name="T78" fmla="*/ 46 w 178"/>
              <a:gd name="T79" fmla="*/ 73 h 196"/>
              <a:gd name="T80" fmla="*/ 14 w 178"/>
              <a:gd name="T81" fmla="*/ 70 h 196"/>
              <a:gd name="T82" fmla="*/ 27 w 178"/>
              <a:gd name="T83" fmla="*/ 48 h 196"/>
              <a:gd name="T84" fmla="*/ 50 w 178"/>
              <a:gd name="T85" fmla="*/ 49 h 196"/>
              <a:gd name="T86" fmla="*/ 27 w 178"/>
              <a:gd name="T87" fmla="*/ 107 h 196"/>
              <a:gd name="T88" fmla="*/ 50 w 178"/>
              <a:gd name="T89" fmla="*/ 147 h 196"/>
              <a:gd name="T90" fmla="*/ 14 w 178"/>
              <a:gd name="T91" fmla="*/ 141 h 196"/>
              <a:gd name="T92" fmla="*/ 67 w 178"/>
              <a:gd name="T93" fmla="*/ 136 h 196"/>
              <a:gd name="T94" fmla="*/ 62 w 178"/>
              <a:gd name="T95" fmla="*/ 143 h 196"/>
              <a:gd name="T96" fmla="*/ 67 w 178"/>
              <a:gd name="T97" fmla="*/ 136 h 196"/>
              <a:gd name="T98" fmla="*/ 104 w 178"/>
              <a:gd name="T99" fmla="*/ 140 h 196"/>
              <a:gd name="T100" fmla="*/ 117 w 178"/>
              <a:gd name="T101" fmla="*/ 132 h 196"/>
              <a:gd name="T102" fmla="*/ 127 w 178"/>
              <a:gd name="T103" fmla="*/ 147 h 196"/>
              <a:gd name="T104" fmla="*/ 150 w 178"/>
              <a:gd name="T105" fmla="*/ 107 h 196"/>
              <a:gd name="T106" fmla="*/ 164 w 178"/>
              <a:gd name="T107" fmla="*/ 141 h 196"/>
              <a:gd name="T108" fmla="*/ 144 w 178"/>
              <a:gd name="T109" fmla="*/ 149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8" h="196">
                <a:moveTo>
                  <a:pt x="159" y="98"/>
                </a:moveTo>
                <a:cubicBezTo>
                  <a:pt x="166" y="89"/>
                  <a:pt x="171" y="81"/>
                  <a:pt x="174" y="73"/>
                </a:cubicBezTo>
                <a:cubicBezTo>
                  <a:pt x="178" y="64"/>
                  <a:pt x="178" y="55"/>
                  <a:pt x="174" y="49"/>
                </a:cubicBezTo>
                <a:cubicBezTo>
                  <a:pt x="170" y="42"/>
                  <a:pt x="163" y="38"/>
                  <a:pt x="153" y="36"/>
                </a:cubicBezTo>
                <a:cubicBezTo>
                  <a:pt x="145" y="35"/>
                  <a:pt x="135" y="35"/>
                  <a:pt x="124" y="37"/>
                </a:cubicBezTo>
                <a:cubicBezTo>
                  <a:pt x="120" y="27"/>
                  <a:pt x="115" y="18"/>
                  <a:pt x="110" y="11"/>
                </a:cubicBezTo>
                <a:cubicBezTo>
                  <a:pt x="103" y="4"/>
                  <a:pt x="96" y="0"/>
                  <a:pt x="89" y="0"/>
                </a:cubicBezTo>
                <a:cubicBezTo>
                  <a:pt x="81" y="0"/>
                  <a:pt x="74" y="4"/>
                  <a:pt x="67" y="11"/>
                </a:cubicBezTo>
                <a:cubicBezTo>
                  <a:pt x="62" y="18"/>
                  <a:pt x="57" y="27"/>
                  <a:pt x="54" y="37"/>
                </a:cubicBezTo>
                <a:cubicBezTo>
                  <a:pt x="43" y="35"/>
                  <a:pt x="33" y="35"/>
                  <a:pt x="24" y="36"/>
                </a:cubicBezTo>
                <a:cubicBezTo>
                  <a:pt x="14" y="38"/>
                  <a:pt x="7" y="42"/>
                  <a:pt x="4" y="49"/>
                </a:cubicBezTo>
                <a:cubicBezTo>
                  <a:pt x="0" y="55"/>
                  <a:pt x="0" y="64"/>
                  <a:pt x="3" y="73"/>
                </a:cubicBezTo>
                <a:cubicBezTo>
                  <a:pt x="6" y="81"/>
                  <a:pt x="12" y="89"/>
                  <a:pt x="19" y="98"/>
                </a:cubicBezTo>
                <a:cubicBezTo>
                  <a:pt x="12" y="106"/>
                  <a:pt x="6" y="115"/>
                  <a:pt x="3" y="123"/>
                </a:cubicBezTo>
                <a:cubicBezTo>
                  <a:pt x="0" y="132"/>
                  <a:pt x="0" y="140"/>
                  <a:pt x="4" y="147"/>
                </a:cubicBezTo>
                <a:cubicBezTo>
                  <a:pt x="7" y="154"/>
                  <a:pt x="14" y="158"/>
                  <a:pt x="24" y="159"/>
                </a:cubicBezTo>
                <a:cubicBezTo>
                  <a:pt x="33" y="161"/>
                  <a:pt x="43" y="160"/>
                  <a:pt x="54" y="158"/>
                </a:cubicBezTo>
                <a:cubicBezTo>
                  <a:pt x="58" y="169"/>
                  <a:pt x="62" y="178"/>
                  <a:pt x="68" y="184"/>
                </a:cubicBezTo>
                <a:cubicBezTo>
                  <a:pt x="74" y="192"/>
                  <a:pt x="81" y="196"/>
                  <a:pt x="89" y="196"/>
                </a:cubicBezTo>
                <a:cubicBezTo>
                  <a:pt x="96" y="196"/>
                  <a:pt x="103" y="192"/>
                  <a:pt x="110" y="184"/>
                </a:cubicBezTo>
                <a:cubicBezTo>
                  <a:pt x="115" y="178"/>
                  <a:pt x="120" y="169"/>
                  <a:pt x="124" y="158"/>
                </a:cubicBezTo>
                <a:cubicBezTo>
                  <a:pt x="135" y="160"/>
                  <a:pt x="145" y="161"/>
                  <a:pt x="153" y="160"/>
                </a:cubicBezTo>
                <a:cubicBezTo>
                  <a:pt x="163" y="158"/>
                  <a:pt x="170" y="154"/>
                  <a:pt x="174" y="147"/>
                </a:cubicBezTo>
                <a:cubicBezTo>
                  <a:pt x="178" y="140"/>
                  <a:pt x="178" y="132"/>
                  <a:pt x="174" y="123"/>
                </a:cubicBezTo>
                <a:cubicBezTo>
                  <a:pt x="171" y="115"/>
                  <a:pt x="166" y="106"/>
                  <a:pt x="159" y="98"/>
                </a:cubicBezTo>
                <a:close/>
                <a:moveTo>
                  <a:pt x="76" y="176"/>
                </a:moveTo>
                <a:cubicBezTo>
                  <a:pt x="72" y="171"/>
                  <a:pt x="69" y="164"/>
                  <a:pt x="66" y="155"/>
                </a:cubicBezTo>
                <a:cubicBezTo>
                  <a:pt x="74" y="153"/>
                  <a:pt x="81" y="150"/>
                  <a:pt x="89" y="147"/>
                </a:cubicBezTo>
                <a:cubicBezTo>
                  <a:pt x="96" y="151"/>
                  <a:pt x="104" y="153"/>
                  <a:pt x="112" y="155"/>
                </a:cubicBezTo>
                <a:cubicBezTo>
                  <a:pt x="109" y="164"/>
                  <a:pt x="105" y="171"/>
                  <a:pt x="101" y="176"/>
                </a:cubicBezTo>
                <a:cubicBezTo>
                  <a:pt x="93" y="187"/>
                  <a:pt x="84" y="187"/>
                  <a:pt x="76" y="176"/>
                </a:cubicBezTo>
                <a:close/>
                <a:moveTo>
                  <a:pt x="101" y="19"/>
                </a:moveTo>
                <a:cubicBezTo>
                  <a:pt x="105" y="25"/>
                  <a:pt x="109" y="32"/>
                  <a:pt x="112" y="40"/>
                </a:cubicBezTo>
                <a:cubicBezTo>
                  <a:pt x="104" y="42"/>
                  <a:pt x="97" y="45"/>
                  <a:pt x="89" y="49"/>
                </a:cubicBezTo>
                <a:cubicBezTo>
                  <a:pt x="81" y="45"/>
                  <a:pt x="73" y="42"/>
                  <a:pt x="66" y="40"/>
                </a:cubicBezTo>
                <a:cubicBezTo>
                  <a:pt x="69" y="32"/>
                  <a:pt x="72" y="25"/>
                  <a:pt x="76" y="19"/>
                </a:cubicBezTo>
                <a:cubicBezTo>
                  <a:pt x="84" y="8"/>
                  <a:pt x="93" y="8"/>
                  <a:pt x="101" y="19"/>
                </a:cubicBezTo>
                <a:close/>
                <a:moveTo>
                  <a:pt x="133" y="91"/>
                </a:moveTo>
                <a:cubicBezTo>
                  <a:pt x="136" y="93"/>
                  <a:pt x="139" y="96"/>
                  <a:pt x="141" y="98"/>
                </a:cubicBezTo>
                <a:cubicBezTo>
                  <a:pt x="139" y="100"/>
                  <a:pt x="138" y="101"/>
                  <a:pt x="136" y="103"/>
                </a:cubicBezTo>
                <a:cubicBezTo>
                  <a:pt x="135" y="104"/>
                  <a:pt x="134" y="105"/>
                  <a:pt x="133" y="106"/>
                </a:cubicBezTo>
                <a:cubicBezTo>
                  <a:pt x="133" y="103"/>
                  <a:pt x="133" y="100"/>
                  <a:pt x="133" y="98"/>
                </a:cubicBezTo>
                <a:cubicBezTo>
                  <a:pt x="133" y="96"/>
                  <a:pt x="133" y="93"/>
                  <a:pt x="133" y="91"/>
                </a:cubicBezTo>
                <a:close/>
                <a:moveTo>
                  <a:pt x="131" y="73"/>
                </a:moveTo>
                <a:cubicBezTo>
                  <a:pt x="130" y="65"/>
                  <a:pt x="129" y="57"/>
                  <a:pt x="127" y="49"/>
                </a:cubicBezTo>
                <a:cubicBezTo>
                  <a:pt x="136" y="47"/>
                  <a:pt x="144" y="47"/>
                  <a:pt x="150" y="48"/>
                </a:cubicBezTo>
                <a:cubicBezTo>
                  <a:pt x="157" y="48"/>
                  <a:pt x="162" y="51"/>
                  <a:pt x="164" y="54"/>
                </a:cubicBezTo>
                <a:cubicBezTo>
                  <a:pt x="166" y="58"/>
                  <a:pt x="166" y="63"/>
                  <a:pt x="163" y="70"/>
                </a:cubicBezTo>
                <a:cubicBezTo>
                  <a:pt x="160" y="76"/>
                  <a:pt x="156" y="82"/>
                  <a:pt x="150" y="89"/>
                </a:cubicBezTo>
                <a:cubicBezTo>
                  <a:pt x="144" y="83"/>
                  <a:pt x="138" y="78"/>
                  <a:pt x="131" y="73"/>
                </a:cubicBezTo>
                <a:close/>
                <a:moveTo>
                  <a:pt x="89" y="133"/>
                </a:moveTo>
                <a:cubicBezTo>
                  <a:pt x="83" y="131"/>
                  <a:pt x="78" y="128"/>
                  <a:pt x="73" y="125"/>
                </a:cubicBezTo>
                <a:cubicBezTo>
                  <a:pt x="67" y="121"/>
                  <a:pt x="62" y="118"/>
                  <a:pt x="58" y="115"/>
                </a:cubicBezTo>
                <a:cubicBezTo>
                  <a:pt x="58" y="110"/>
                  <a:pt x="58" y="104"/>
                  <a:pt x="58" y="98"/>
                </a:cubicBezTo>
                <a:cubicBezTo>
                  <a:pt x="58" y="91"/>
                  <a:pt x="58" y="85"/>
                  <a:pt x="58" y="80"/>
                </a:cubicBezTo>
                <a:cubicBezTo>
                  <a:pt x="63" y="77"/>
                  <a:pt x="68" y="74"/>
                  <a:pt x="73" y="71"/>
                </a:cubicBezTo>
                <a:cubicBezTo>
                  <a:pt x="78" y="68"/>
                  <a:pt x="83" y="65"/>
                  <a:pt x="89" y="63"/>
                </a:cubicBezTo>
                <a:cubicBezTo>
                  <a:pt x="94" y="65"/>
                  <a:pt x="99" y="68"/>
                  <a:pt x="104" y="71"/>
                </a:cubicBezTo>
                <a:cubicBezTo>
                  <a:pt x="109" y="74"/>
                  <a:pt x="114" y="77"/>
                  <a:pt x="119" y="80"/>
                </a:cubicBezTo>
                <a:cubicBezTo>
                  <a:pt x="120" y="85"/>
                  <a:pt x="120" y="91"/>
                  <a:pt x="120" y="98"/>
                </a:cubicBezTo>
                <a:cubicBezTo>
                  <a:pt x="120" y="104"/>
                  <a:pt x="120" y="110"/>
                  <a:pt x="119" y="115"/>
                </a:cubicBezTo>
                <a:cubicBezTo>
                  <a:pt x="115" y="118"/>
                  <a:pt x="110" y="122"/>
                  <a:pt x="104" y="125"/>
                </a:cubicBezTo>
                <a:cubicBezTo>
                  <a:pt x="99" y="128"/>
                  <a:pt x="94" y="131"/>
                  <a:pt x="89" y="133"/>
                </a:cubicBezTo>
                <a:close/>
                <a:moveTo>
                  <a:pt x="111" y="60"/>
                </a:moveTo>
                <a:cubicBezTo>
                  <a:pt x="109" y="59"/>
                  <a:pt x="107" y="57"/>
                  <a:pt x="104" y="56"/>
                </a:cubicBezTo>
                <a:cubicBezTo>
                  <a:pt x="108" y="55"/>
                  <a:pt x="112" y="53"/>
                  <a:pt x="115" y="52"/>
                </a:cubicBezTo>
                <a:cubicBezTo>
                  <a:pt x="116" y="56"/>
                  <a:pt x="117" y="60"/>
                  <a:pt x="117" y="64"/>
                </a:cubicBezTo>
                <a:cubicBezTo>
                  <a:pt x="115" y="62"/>
                  <a:pt x="113" y="61"/>
                  <a:pt x="111" y="60"/>
                </a:cubicBezTo>
                <a:close/>
                <a:moveTo>
                  <a:pt x="62" y="52"/>
                </a:moveTo>
                <a:cubicBezTo>
                  <a:pt x="66" y="53"/>
                  <a:pt x="70" y="55"/>
                  <a:pt x="73" y="56"/>
                </a:cubicBezTo>
                <a:cubicBezTo>
                  <a:pt x="71" y="57"/>
                  <a:pt x="69" y="59"/>
                  <a:pt x="67" y="60"/>
                </a:cubicBezTo>
                <a:cubicBezTo>
                  <a:pt x="65" y="61"/>
                  <a:pt x="62" y="62"/>
                  <a:pt x="60" y="64"/>
                </a:cubicBezTo>
                <a:cubicBezTo>
                  <a:pt x="61" y="60"/>
                  <a:pt x="62" y="56"/>
                  <a:pt x="62" y="52"/>
                </a:cubicBezTo>
                <a:close/>
                <a:moveTo>
                  <a:pt x="45" y="105"/>
                </a:moveTo>
                <a:cubicBezTo>
                  <a:pt x="42" y="103"/>
                  <a:pt x="39" y="100"/>
                  <a:pt x="36" y="98"/>
                </a:cubicBezTo>
                <a:cubicBezTo>
                  <a:pt x="39" y="95"/>
                  <a:pt x="42" y="93"/>
                  <a:pt x="45" y="90"/>
                </a:cubicBezTo>
                <a:cubicBezTo>
                  <a:pt x="45" y="93"/>
                  <a:pt x="45" y="95"/>
                  <a:pt x="45" y="98"/>
                </a:cubicBezTo>
                <a:cubicBezTo>
                  <a:pt x="45" y="100"/>
                  <a:pt x="45" y="103"/>
                  <a:pt x="45" y="105"/>
                </a:cubicBezTo>
                <a:close/>
                <a:moveTo>
                  <a:pt x="50" y="49"/>
                </a:moveTo>
                <a:cubicBezTo>
                  <a:pt x="48" y="57"/>
                  <a:pt x="47" y="65"/>
                  <a:pt x="46" y="73"/>
                </a:cubicBezTo>
                <a:cubicBezTo>
                  <a:pt x="39" y="78"/>
                  <a:pt x="33" y="84"/>
                  <a:pt x="27" y="89"/>
                </a:cubicBezTo>
                <a:cubicBezTo>
                  <a:pt x="21" y="82"/>
                  <a:pt x="17" y="76"/>
                  <a:pt x="14" y="70"/>
                </a:cubicBezTo>
                <a:cubicBezTo>
                  <a:pt x="12" y="63"/>
                  <a:pt x="11" y="58"/>
                  <a:pt x="14" y="55"/>
                </a:cubicBezTo>
                <a:cubicBezTo>
                  <a:pt x="16" y="51"/>
                  <a:pt x="20" y="48"/>
                  <a:pt x="27" y="48"/>
                </a:cubicBezTo>
                <a:cubicBezTo>
                  <a:pt x="29" y="47"/>
                  <a:pt x="31" y="47"/>
                  <a:pt x="34" y="47"/>
                </a:cubicBezTo>
                <a:cubicBezTo>
                  <a:pt x="39" y="47"/>
                  <a:pt x="44" y="48"/>
                  <a:pt x="50" y="49"/>
                </a:cubicBezTo>
                <a:close/>
                <a:moveTo>
                  <a:pt x="14" y="126"/>
                </a:moveTo>
                <a:cubicBezTo>
                  <a:pt x="17" y="120"/>
                  <a:pt x="21" y="114"/>
                  <a:pt x="27" y="107"/>
                </a:cubicBezTo>
                <a:cubicBezTo>
                  <a:pt x="33" y="112"/>
                  <a:pt x="39" y="118"/>
                  <a:pt x="46" y="123"/>
                </a:cubicBezTo>
                <a:cubicBezTo>
                  <a:pt x="47" y="131"/>
                  <a:pt x="48" y="139"/>
                  <a:pt x="50" y="147"/>
                </a:cubicBezTo>
                <a:cubicBezTo>
                  <a:pt x="41" y="148"/>
                  <a:pt x="34" y="149"/>
                  <a:pt x="27" y="148"/>
                </a:cubicBezTo>
                <a:cubicBezTo>
                  <a:pt x="20" y="147"/>
                  <a:pt x="16" y="145"/>
                  <a:pt x="14" y="141"/>
                </a:cubicBezTo>
                <a:cubicBezTo>
                  <a:pt x="11" y="137"/>
                  <a:pt x="12" y="132"/>
                  <a:pt x="14" y="126"/>
                </a:cubicBezTo>
                <a:close/>
                <a:moveTo>
                  <a:pt x="67" y="136"/>
                </a:moveTo>
                <a:cubicBezTo>
                  <a:pt x="69" y="137"/>
                  <a:pt x="71" y="138"/>
                  <a:pt x="73" y="140"/>
                </a:cubicBezTo>
                <a:cubicBezTo>
                  <a:pt x="70" y="141"/>
                  <a:pt x="66" y="142"/>
                  <a:pt x="62" y="143"/>
                </a:cubicBezTo>
                <a:cubicBezTo>
                  <a:pt x="62" y="140"/>
                  <a:pt x="61" y="136"/>
                  <a:pt x="60" y="132"/>
                </a:cubicBezTo>
                <a:cubicBezTo>
                  <a:pt x="62" y="134"/>
                  <a:pt x="64" y="135"/>
                  <a:pt x="67" y="136"/>
                </a:cubicBezTo>
                <a:close/>
                <a:moveTo>
                  <a:pt x="115" y="143"/>
                </a:moveTo>
                <a:cubicBezTo>
                  <a:pt x="112" y="142"/>
                  <a:pt x="108" y="141"/>
                  <a:pt x="104" y="140"/>
                </a:cubicBezTo>
                <a:cubicBezTo>
                  <a:pt x="106" y="139"/>
                  <a:pt x="109" y="137"/>
                  <a:pt x="111" y="136"/>
                </a:cubicBezTo>
                <a:cubicBezTo>
                  <a:pt x="113" y="135"/>
                  <a:pt x="115" y="133"/>
                  <a:pt x="117" y="132"/>
                </a:cubicBezTo>
                <a:cubicBezTo>
                  <a:pt x="117" y="136"/>
                  <a:pt x="116" y="140"/>
                  <a:pt x="115" y="143"/>
                </a:cubicBezTo>
                <a:close/>
                <a:moveTo>
                  <a:pt x="127" y="147"/>
                </a:moveTo>
                <a:cubicBezTo>
                  <a:pt x="129" y="139"/>
                  <a:pt x="130" y="131"/>
                  <a:pt x="131" y="123"/>
                </a:cubicBezTo>
                <a:cubicBezTo>
                  <a:pt x="138" y="118"/>
                  <a:pt x="144" y="112"/>
                  <a:pt x="150" y="107"/>
                </a:cubicBezTo>
                <a:cubicBezTo>
                  <a:pt x="156" y="114"/>
                  <a:pt x="160" y="120"/>
                  <a:pt x="163" y="126"/>
                </a:cubicBezTo>
                <a:cubicBezTo>
                  <a:pt x="166" y="133"/>
                  <a:pt x="166" y="137"/>
                  <a:pt x="164" y="141"/>
                </a:cubicBezTo>
                <a:cubicBezTo>
                  <a:pt x="162" y="145"/>
                  <a:pt x="157" y="147"/>
                  <a:pt x="150" y="148"/>
                </a:cubicBezTo>
                <a:cubicBezTo>
                  <a:pt x="148" y="148"/>
                  <a:pt x="146" y="149"/>
                  <a:pt x="144" y="149"/>
                </a:cubicBezTo>
                <a:cubicBezTo>
                  <a:pt x="139" y="149"/>
                  <a:pt x="133" y="148"/>
                  <a:pt x="127" y="147"/>
                </a:cubicBezTo>
                <a:close/>
              </a:path>
            </a:pathLst>
          </a:custGeom>
          <a:solidFill>
            <a:srgbClr val="707E84"/>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F6400FA1-9C14-3789-91E7-AAE5353724FC}"/>
              </a:ext>
            </a:extLst>
          </p:cNvPr>
          <p:cNvGrpSpPr/>
          <p:nvPr/>
        </p:nvGrpSpPr>
        <p:grpSpPr>
          <a:xfrm>
            <a:off x="1513020" y="649288"/>
            <a:ext cx="3923199" cy="753525"/>
            <a:chOff x="482600" y="4270710"/>
            <a:chExt cx="3923199" cy="753525"/>
          </a:xfrm>
        </p:grpSpPr>
        <p:sp>
          <p:nvSpPr>
            <p:cNvPr id="6" name="文本框 5">
              <a:extLst>
                <a:ext uri="{FF2B5EF4-FFF2-40B4-BE49-F238E27FC236}">
                  <a16:creationId xmlns:a16="http://schemas.microsoft.com/office/drawing/2014/main" id="{0F2FB9D8-9343-33C6-FFD8-A7DA600C22FE}"/>
                </a:ext>
              </a:extLst>
            </p:cNvPr>
            <p:cNvSpPr txBox="1"/>
            <p:nvPr/>
          </p:nvSpPr>
          <p:spPr>
            <a:xfrm>
              <a:off x="482600" y="4618290"/>
              <a:ext cx="3923199" cy="405945"/>
            </a:xfrm>
            <a:prstGeom prst="rect">
              <a:avLst/>
            </a:prstGeom>
            <a:noFill/>
            <a:ln>
              <a:noFill/>
            </a:ln>
          </p:spPr>
          <p:txBody>
            <a:bodyPr wrap="square" rtlCol="0">
              <a:spAutoFit/>
            </a:bodyPr>
            <a:lstStyle/>
            <a:p>
              <a:pPr>
                <a:lnSpc>
                  <a:spcPct val="200000"/>
                </a:lnSpc>
              </a:pPr>
              <a:r>
                <a:rPr lang="zh-CN" altLang="en-US" sz="1200">
                  <a:latin typeface="微软雅黑" panose="020B0503020204020204" pitchFamily="34" charset="-122"/>
                  <a:ea typeface="微软雅黑" panose="020B0503020204020204" pitchFamily="34" charset="-122"/>
                </a:rPr>
                <a:t>如何正确的查看</a:t>
              </a:r>
              <a:r>
                <a:rPr lang="en-US" altLang="zh-CN" sz="1200">
                  <a:latin typeface="微软雅黑" panose="020B0503020204020204" pitchFamily="34" charset="-122"/>
                  <a:ea typeface="微软雅黑" panose="020B0503020204020204" pitchFamily="34" charset="-122"/>
                </a:rPr>
                <a:t>GPU</a:t>
              </a:r>
              <a:r>
                <a:rPr lang="zh-CN" altLang="en-US" sz="1200">
                  <a:latin typeface="微软雅黑" panose="020B0503020204020204" pitchFamily="34" charset="-122"/>
                  <a:ea typeface="微软雅黑" panose="020B0503020204020204" pitchFamily="34" charset="-122"/>
                </a:rPr>
                <a:t>的运行情况。</a:t>
              </a:r>
              <a:endParaRPr lang="zh-CN" altLang="en-US" sz="12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F82D4234-39B1-9EDA-B2E3-05249656F892}"/>
                </a:ext>
              </a:extLst>
            </p:cNvPr>
            <p:cNvSpPr txBox="1"/>
            <p:nvPr/>
          </p:nvSpPr>
          <p:spPr>
            <a:xfrm>
              <a:off x="482601" y="4270710"/>
              <a:ext cx="3800803" cy="400110"/>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rPr>
                <a:t>缺少查看</a:t>
              </a:r>
              <a:r>
                <a:rPr lang="en-US" altLang="zh-CN" sz="2000">
                  <a:latin typeface="微软雅黑" panose="020B0503020204020204" pitchFamily="34" charset="-122"/>
                  <a:ea typeface="微软雅黑" panose="020B0503020204020204" pitchFamily="34" charset="-122"/>
                </a:rPr>
                <a:t>GPU</a:t>
              </a:r>
              <a:r>
                <a:rPr lang="zh-CN" altLang="en-US" sz="2000">
                  <a:latin typeface="微软雅黑" panose="020B0503020204020204" pitchFamily="34" charset="-122"/>
                  <a:ea typeface="微软雅黑" panose="020B0503020204020204" pitchFamily="34" charset="-122"/>
                </a:rPr>
                <a:t>运行状况的意识</a:t>
              </a:r>
              <a:endParaRPr lang="zh-CN" altLang="en-US" sz="2000" dirty="0">
                <a:latin typeface="微软雅黑" panose="020B0503020204020204" pitchFamily="34" charset="-122"/>
                <a:ea typeface="微软雅黑" panose="020B0503020204020204" pitchFamily="34" charset="-122"/>
              </a:endParaRPr>
            </a:p>
          </p:txBody>
        </p:sp>
      </p:grpSp>
      <p:pic>
        <p:nvPicPr>
          <p:cNvPr id="9" name="图片 8">
            <a:extLst>
              <a:ext uri="{FF2B5EF4-FFF2-40B4-BE49-F238E27FC236}">
                <a16:creationId xmlns:a16="http://schemas.microsoft.com/office/drawing/2014/main" id="{9FA4EB0E-493E-73E4-87C0-2E615BE2CB09}"/>
              </a:ext>
            </a:extLst>
          </p:cNvPr>
          <p:cNvPicPr>
            <a:picLocks noChangeAspect="1"/>
          </p:cNvPicPr>
          <p:nvPr/>
        </p:nvPicPr>
        <p:blipFill>
          <a:blip r:embed="rId2"/>
          <a:stretch>
            <a:fillRect/>
          </a:stretch>
        </p:blipFill>
        <p:spPr>
          <a:xfrm>
            <a:off x="3626423" y="2401363"/>
            <a:ext cx="3837726" cy="988702"/>
          </a:xfrm>
          <a:prstGeom prst="rect">
            <a:avLst/>
          </a:prstGeom>
        </p:spPr>
      </p:pic>
      <p:sp>
        <p:nvSpPr>
          <p:cNvPr id="10" name="文本框 9">
            <a:extLst>
              <a:ext uri="{FF2B5EF4-FFF2-40B4-BE49-F238E27FC236}">
                <a16:creationId xmlns:a16="http://schemas.microsoft.com/office/drawing/2014/main" id="{C38A8EA9-515F-3277-BAE0-FB813079D102}"/>
              </a:ext>
            </a:extLst>
          </p:cNvPr>
          <p:cNvSpPr txBox="1"/>
          <p:nvPr/>
        </p:nvSpPr>
        <p:spPr>
          <a:xfrm>
            <a:off x="870078" y="2485948"/>
            <a:ext cx="1513556" cy="1200329"/>
          </a:xfrm>
          <a:prstGeom prst="rect">
            <a:avLst/>
          </a:prstGeom>
          <a:noFill/>
        </p:spPr>
        <p:txBody>
          <a:bodyPr wrap="none" rtlCol="0">
            <a:spAutoFit/>
          </a:bodyPr>
          <a:lstStyle/>
          <a:p>
            <a:pPr marL="285750" indent="-285750">
              <a:buFont typeface="Arial" panose="020B0604020202020204" pitchFamily="34" charset="0"/>
              <a:buChar char="•"/>
            </a:pPr>
            <a:r>
              <a:rPr lang="en-US" altLang="zh-CN"/>
              <a:t>nvidia-smi</a:t>
            </a:r>
          </a:p>
          <a:p>
            <a:pPr marL="285750" indent="-285750">
              <a:buFont typeface="Arial" panose="020B0604020202020204" pitchFamily="34" charset="0"/>
              <a:buChar char="•"/>
            </a:pPr>
            <a:r>
              <a:rPr lang="en-US" altLang="zh-CN"/>
              <a:t>nvtop</a:t>
            </a:r>
          </a:p>
          <a:p>
            <a:pPr marL="285750" indent="-285750">
              <a:buFont typeface="Arial" panose="020B0604020202020204" pitchFamily="34" charset="0"/>
              <a:buChar char="•"/>
            </a:pPr>
            <a:r>
              <a:rPr lang="en-US" altLang="zh-CN"/>
              <a:t>nvitop</a:t>
            </a:r>
          </a:p>
          <a:p>
            <a:pPr marL="285750" indent="-285750">
              <a:buFont typeface="Arial" panose="020B0604020202020204" pitchFamily="34" charset="0"/>
              <a:buChar char="•"/>
            </a:pPr>
            <a:endParaRPr lang="zh-CN" altLang="en-US"/>
          </a:p>
        </p:txBody>
      </p:sp>
    </p:spTree>
    <p:extLst>
      <p:ext uri="{BB962C8B-B14F-4D97-AF65-F5344CB8AC3E}">
        <p14:creationId xmlns:p14="http://schemas.microsoft.com/office/powerpoint/2010/main" val="339127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B2DF8BE-14F3-884A-1926-F02D92B4EFC0}"/>
              </a:ext>
            </a:extLst>
          </p:cNvPr>
          <p:cNvSpPr txBox="1"/>
          <p:nvPr/>
        </p:nvSpPr>
        <p:spPr>
          <a:xfrm>
            <a:off x="4734890" y="2875002"/>
            <a:ext cx="2722220" cy="1107996"/>
          </a:xfrm>
          <a:prstGeom prst="rect">
            <a:avLst/>
          </a:prstGeom>
          <a:noFill/>
        </p:spPr>
        <p:txBody>
          <a:bodyPr wrap="none" rtlCol="0">
            <a:spAutoFit/>
          </a:bodyPr>
          <a:lstStyle/>
          <a:p>
            <a:r>
              <a:rPr lang="en-US" altLang="zh-CN" sz="6600"/>
              <a:t>Thanks</a:t>
            </a:r>
            <a:endParaRPr lang="zh-CN" altLang="en-US" sz="6600"/>
          </a:p>
        </p:txBody>
      </p:sp>
    </p:spTree>
    <p:extLst>
      <p:ext uri="{BB962C8B-B14F-4D97-AF65-F5344CB8AC3E}">
        <p14:creationId xmlns:p14="http://schemas.microsoft.com/office/powerpoint/2010/main" val="75875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7902A1-F0C9-41CF-7A98-A1B4B3B2ED04}"/>
              </a:ext>
            </a:extLst>
          </p:cNvPr>
          <p:cNvSpPr txBox="1"/>
          <p:nvPr/>
        </p:nvSpPr>
        <p:spPr>
          <a:xfrm>
            <a:off x="1012813" y="2498412"/>
            <a:ext cx="1680236" cy="1446550"/>
          </a:xfrm>
          <a:prstGeom prst="rect">
            <a:avLst/>
          </a:prstGeom>
          <a:noFill/>
        </p:spPr>
        <p:txBody>
          <a:bodyPr wrap="square" rtlCol="0">
            <a:spAutoFit/>
          </a:bodyPr>
          <a:lstStyle/>
          <a:p>
            <a:r>
              <a:rPr lang="en-US" altLang="zh-CN" sz="8800" dirty="0">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8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16E52D25-4787-6222-81C7-6C3616A99C43}"/>
              </a:ext>
            </a:extLst>
          </p:cNvPr>
          <p:cNvSpPr txBox="1"/>
          <p:nvPr/>
        </p:nvSpPr>
        <p:spPr>
          <a:xfrm>
            <a:off x="2826445" y="2498412"/>
            <a:ext cx="6193569" cy="769441"/>
          </a:xfrm>
          <a:prstGeom prst="rect">
            <a:avLst/>
          </a:prstGeom>
          <a:noFill/>
        </p:spPr>
        <p:txBody>
          <a:bodyPr wrap="square" rtlCol="0">
            <a:spAutoFit/>
          </a:bodyPr>
          <a:lstStyle/>
          <a:p>
            <a:r>
              <a:rPr lang="zh-CN" altLang="en-US" sz="4400" dirty="0">
                <a:latin typeface="微软雅黑" panose="020B0503020204020204" pitchFamily="34" charset="-122"/>
                <a:ea typeface="微软雅黑" panose="020B0503020204020204" pitchFamily="34" charset="-122"/>
              </a:rPr>
              <a:t>环境构成</a:t>
            </a:r>
          </a:p>
        </p:txBody>
      </p:sp>
      <p:sp>
        <p:nvSpPr>
          <p:cNvPr id="7" name="文本框 6">
            <a:extLst>
              <a:ext uri="{FF2B5EF4-FFF2-40B4-BE49-F238E27FC236}">
                <a16:creationId xmlns:a16="http://schemas.microsoft.com/office/drawing/2014/main" id="{0AC02BFD-C88F-9A16-4FB1-A9D869E66F39}"/>
              </a:ext>
            </a:extLst>
          </p:cNvPr>
          <p:cNvSpPr txBox="1"/>
          <p:nvPr/>
        </p:nvSpPr>
        <p:spPr>
          <a:xfrm>
            <a:off x="2826445" y="3235145"/>
            <a:ext cx="6326965" cy="418897"/>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对环境的基本认识</a:t>
            </a:r>
          </a:p>
        </p:txBody>
      </p:sp>
    </p:spTree>
    <p:extLst>
      <p:ext uri="{BB962C8B-B14F-4D97-AF65-F5344CB8AC3E}">
        <p14:creationId xmlns:p14="http://schemas.microsoft.com/office/powerpoint/2010/main" val="3997705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VIDIA Resizable Bar">
            <a:extLst>
              <a:ext uri="{FF2B5EF4-FFF2-40B4-BE49-F238E27FC236}">
                <a16:creationId xmlns:a16="http://schemas.microsoft.com/office/drawing/2014/main" id="{C9BC9E01-F79D-4462-6B54-93512D89E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415" y="1302349"/>
            <a:ext cx="2163231" cy="1215048"/>
          </a:xfrm>
          <a:prstGeom prst="rect">
            <a:avLst/>
          </a:prstGeom>
          <a:solidFill>
            <a:srgbClr val="D9FF73"/>
          </a:solidFill>
        </p:spPr>
      </p:pic>
      <p:sp>
        <p:nvSpPr>
          <p:cNvPr id="6" name="文本框 5">
            <a:extLst>
              <a:ext uri="{FF2B5EF4-FFF2-40B4-BE49-F238E27FC236}">
                <a16:creationId xmlns:a16="http://schemas.microsoft.com/office/drawing/2014/main" id="{98BE95BA-77CB-62EA-4BB8-685AAE669F22}"/>
              </a:ext>
            </a:extLst>
          </p:cNvPr>
          <p:cNvSpPr txBox="1"/>
          <p:nvPr/>
        </p:nvSpPr>
        <p:spPr>
          <a:xfrm>
            <a:off x="3230239" y="2591375"/>
            <a:ext cx="1733991" cy="338554"/>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显卡驱动</a:t>
            </a:r>
          </a:p>
        </p:txBody>
      </p:sp>
      <p:pic>
        <p:nvPicPr>
          <p:cNvPr id="1028" name="Picture 4" descr="Installing CUDA and cuDNN on Windows | by Ankit Kumar Singh | Analytics  Vidhya | Medium">
            <a:extLst>
              <a:ext uri="{FF2B5EF4-FFF2-40B4-BE49-F238E27FC236}">
                <a16:creationId xmlns:a16="http://schemas.microsoft.com/office/drawing/2014/main" id="{29643BF5-AA0F-BF48-2CC0-83CF6B2D16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0180" y="1085918"/>
            <a:ext cx="2551198" cy="1410762"/>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BDAC3353-BE5D-0869-62E2-DDA2AEB8C510}"/>
              </a:ext>
            </a:extLst>
          </p:cNvPr>
          <p:cNvSpPr txBox="1"/>
          <p:nvPr/>
        </p:nvSpPr>
        <p:spPr>
          <a:xfrm>
            <a:off x="6819388" y="2422487"/>
            <a:ext cx="1971013" cy="584775"/>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并行计算库</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Cuda</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Cudnn</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30" name="Picture 6" descr="Anaconda (Python distribution) - Wikipedia">
            <a:extLst>
              <a:ext uri="{FF2B5EF4-FFF2-40B4-BE49-F238E27FC236}">
                <a16:creationId xmlns:a16="http://schemas.microsoft.com/office/drawing/2014/main" id="{3270521D-1C3D-6753-8D19-35BAB61BCA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7428" y="4271278"/>
            <a:ext cx="1335676" cy="663638"/>
          </a:xfrm>
          <a:prstGeom prst="rect">
            <a:avLst/>
          </a:prstGeom>
          <a:solidFill>
            <a:srgbClr val="3EB049"/>
          </a:solidFill>
        </p:spPr>
      </p:pic>
      <p:sp>
        <p:nvSpPr>
          <p:cNvPr id="9" name="文本框 8">
            <a:extLst>
              <a:ext uri="{FF2B5EF4-FFF2-40B4-BE49-F238E27FC236}">
                <a16:creationId xmlns:a16="http://schemas.microsoft.com/office/drawing/2014/main" id="{EAE176AA-81D1-59D9-00B1-476CA2327E95}"/>
              </a:ext>
            </a:extLst>
          </p:cNvPr>
          <p:cNvSpPr txBox="1"/>
          <p:nvPr/>
        </p:nvSpPr>
        <p:spPr>
          <a:xfrm>
            <a:off x="3181161" y="5088882"/>
            <a:ext cx="1733991" cy="584775"/>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包管理工具</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conda</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pip)</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32" name="Picture 8" descr="文件, 类型, pip 图标在vscode">
            <a:extLst>
              <a:ext uri="{FF2B5EF4-FFF2-40B4-BE49-F238E27FC236}">
                <a16:creationId xmlns:a16="http://schemas.microsoft.com/office/drawing/2014/main" id="{DF237129-1E46-6D39-B6CE-84AF0272C0A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1110" b="21218"/>
          <a:stretch/>
        </p:blipFill>
        <p:spPr bwMode="auto">
          <a:xfrm>
            <a:off x="4253272" y="4273182"/>
            <a:ext cx="1236644" cy="713201"/>
          </a:xfrm>
          <a:prstGeom prst="rect">
            <a:avLst/>
          </a:prstGeom>
          <a:solidFill>
            <a:srgbClr val="3673A6"/>
          </a:solidFill>
        </p:spPr>
      </p:pic>
      <p:pic>
        <p:nvPicPr>
          <p:cNvPr id="1034" name="Picture 10" descr="PyTorch源码解析与实践（1）：数据加载Dataset，Sampler与DataLoader - 知乎">
            <a:extLst>
              <a:ext uri="{FF2B5EF4-FFF2-40B4-BE49-F238E27FC236}">
                <a16:creationId xmlns:a16="http://schemas.microsoft.com/office/drawing/2014/main" id="{EE48E9DE-A95D-F278-DB72-50FFB47AEF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8513" y="4470343"/>
            <a:ext cx="1131550" cy="734088"/>
          </a:xfrm>
          <a:prstGeom prst="rect">
            <a:avLst/>
          </a:prstGeom>
          <a:solidFill>
            <a:srgbClr val="EE4C2C"/>
          </a:solidFill>
        </p:spPr>
      </p:pic>
      <p:pic>
        <p:nvPicPr>
          <p:cNvPr id="1036" name="Picture 12" descr="TensorFlow - 维基百科，自由的百科全书">
            <a:extLst>
              <a:ext uri="{FF2B5EF4-FFF2-40B4-BE49-F238E27FC236}">
                <a16:creationId xmlns:a16="http://schemas.microsoft.com/office/drawing/2014/main" id="{127EB16F-C2C0-5AA0-7034-B239D01F9E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8759" y="4271278"/>
            <a:ext cx="1477771" cy="94661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4E88DC4-CE49-B28E-6ECC-FEDFCC3761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9274" y="3976003"/>
            <a:ext cx="1133475" cy="590550"/>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a:extLst>
              <a:ext uri="{FF2B5EF4-FFF2-40B4-BE49-F238E27FC236}">
                <a16:creationId xmlns:a16="http://schemas.microsoft.com/office/drawing/2014/main" id="{BEC40039-ED8A-769A-6A66-34AE7F30FC3A}"/>
              </a:ext>
            </a:extLst>
          </p:cNvPr>
          <p:cNvSpPr txBox="1"/>
          <p:nvPr/>
        </p:nvSpPr>
        <p:spPr>
          <a:xfrm>
            <a:off x="6937898" y="5288536"/>
            <a:ext cx="1733991" cy="338554"/>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深度学习框架</a:t>
            </a:r>
          </a:p>
        </p:txBody>
      </p:sp>
      <p:sp>
        <p:nvSpPr>
          <p:cNvPr id="3" name="文本框 2">
            <a:extLst>
              <a:ext uri="{FF2B5EF4-FFF2-40B4-BE49-F238E27FC236}">
                <a16:creationId xmlns:a16="http://schemas.microsoft.com/office/drawing/2014/main" id="{F223BA39-FFF8-36F6-2682-A72973BCA57E}"/>
              </a:ext>
            </a:extLst>
          </p:cNvPr>
          <p:cNvSpPr txBox="1"/>
          <p:nvPr/>
        </p:nvSpPr>
        <p:spPr>
          <a:xfrm>
            <a:off x="1483781" y="218199"/>
            <a:ext cx="3886382" cy="584775"/>
          </a:xfrm>
          <a:prstGeom prst="rect">
            <a:avLst/>
          </a:prstGeom>
          <a:noFill/>
        </p:spPr>
        <p:txBody>
          <a:bodyPr wrap="square" rtlCol="0">
            <a:spAutoFit/>
          </a:bodyPr>
          <a:lstStyle/>
          <a:p>
            <a:r>
              <a:rPr lang="zh-CN" altLang="en-US" sz="3200">
                <a:latin typeface="微软雅黑" panose="020B0503020204020204" pitchFamily="34" charset="-122"/>
                <a:ea typeface="微软雅黑" panose="020B0503020204020204" pitchFamily="34" charset="-122"/>
              </a:rPr>
              <a:t>四大件</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4110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30"/>
                                        </p:tgtEl>
                                        <p:attrNameLst>
                                          <p:attrName>style.visibility</p:attrName>
                                        </p:attrNameLst>
                                      </p:cBhvr>
                                      <p:to>
                                        <p:strVal val="visible"/>
                                      </p:to>
                                    </p:set>
                                    <p:animEffect transition="in" filter="fade">
                                      <p:cBhvr>
                                        <p:cTn id="23" dur="500"/>
                                        <p:tgtEl>
                                          <p:spTgt spid="10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032"/>
                                        </p:tgtEl>
                                        <p:attrNameLst>
                                          <p:attrName>style.visibility</p:attrName>
                                        </p:attrNameLst>
                                      </p:cBhvr>
                                      <p:to>
                                        <p:strVal val="visible"/>
                                      </p:to>
                                    </p:set>
                                    <p:animEffect transition="in" filter="fade">
                                      <p:cBhvr>
                                        <p:cTn id="29" dur="500"/>
                                        <p:tgtEl>
                                          <p:spTgt spid="1032"/>
                                        </p:tgtEl>
                                      </p:cBhvr>
                                    </p:animEffect>
                                  </p:childTnLst>
                                </p:cTn>
                              </p:par>
                              <p:par>
                                <p:cTn id="30" presetID="10" presetClass="entr" presetSubtype="0" fill="hold" nodeType="withEffect">
                                  <p:stCondLst>
                                    <p:cond delay="0"/>
                                  </p:stCondLst>
                                  <p:childTnLst>
                                    <p:set>
                                      <p:cBhvr>
                                        <p:cTn id="31" dur="1" fill="hold">
                                          <p:stCondLst>
                                            <p:cond delay="0"/>
                                          </p:stCondLst>
                                        </p:cTn>
                                        <p:tgtEl>
                                          <p:spTgt spid="1034"/>
                                        </p:tgtEl>
                                        <p:attrNameLst>
                                          <p:attrName>style.visibility</p:attrName>
                                        </p:attrNameLst>
                                      </p:cBhvr>
                                      <p:to>
                                        <p:strVal val="visible"/>
                                      </p:to>
                                    </p:set>
                                    <p:animEffect transition="in" filter="fade">
                                      <p:cBhvr>
                                        <p:cTn id="32" dur="500"/>
                                        <p:tgtEl>
                                          <p:spTgt spid="1034"/>
                                        </p:tgtEl>
                                      </p:cBhvr>
                                    </p:animEffect>
                                  </p:childTnLst>
                                </p:cTn>
                              </p:par>
                              <p:par>
                                <p:cTn id="33" presetID="10" presetClass="entr" presetSubtype="0" fill="hold" nodeType="withEffect">
                                  <p:stCondLst>
                                    <p:cond delay="0"/>
                                  </p:stCondLst>
                                  <p:childTnLst>
                                    <p:set>
                                      <p:cBhvr>
                                        <p:cTn id="34" dur="1" fill="hold">
                                          <p:stCondLst>
                                            <p:cond delay="0"/>
                                          </p:stCondLst>
                                        </p:cTn>
                                        <p:tgtEl>
                                          <p:spTgt spid="1036"/>
                                        </p:tgtEl>
                                        <p:attrNameLst>
                                          <p:attrName>style.visibility</p:attrName>
                                        </p:attrNameLst>
                                      </p:cBhvr>
                                      <p:to>
                                        <p:strVal val="visible"/>
                                      </p:to>
                                    </p:set>
                                    <p:animEffect transition="in" filter="fade">
                                      <p:cBhvr>
                                        <p:cTn id="35" dur="500"/>
                                        <p:tgtEl>
                                          <p:spTgt spid="1036"/>
                                        </p:tgtEl>
                                      </p:cBhvr>
                                    </p:animEffect>
                                  </p:childTnLst>
                                </p:cTn>
                              </p:par>
                              <p:par>
                                <p:cTn id="36" presetID="10" presetClass="entr" presetSubtype="0" fill="hold" nodeType="withEffect">
                                  <p:stCondLst>
                                    <p:cond delay="0"/>
                                  </p:stCondLst>
                                  <p:childTnLst>
                                    <p:set>
                                      <p:cBhvr>
                                        <p:cTn id="37" dur="1" fill="hold">
                                          <p:stCondLst>
                                            <p:cond delay="0"/>
                                          </p:stCondLst>
                                        </p:cTn>
                                        <p:tgtEl>
                                          <p:spTgt spid="1038"/>
                                        </p:tgtEl>
                                        <p:attrNameLst>
                                          <p:attrName>style.visibility</p:attrName>
                                        </p:attrNameLst>
                                      </p:cBhvr>
                                      <p:to>
                                        <p:strVal val="visible"/>
                                      </p:to>
                                    </p:set>
                                    <p:animEffect transition="in" filter="fade">
                                      <p:cBhvr>
                                        <p:cTn id="38" dur="500"/>
                                        <p:tgtEl>
                                          <p:spTgt spid="103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39C0CB9-A5B4-6CD0-34CE-152D59CF5D6C}"/>
              </a:ext>
            </a:extLst>
          </p:cNvPr>
          <p:cNvSpPr txBox="1"/>
          <p:nvPr/>
        </p:nvSpPr>
        <p:spPr>
          <a:xfrm>
            <a:off x="1483781" y="218199"/>
            <a:ext cx="388638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四大件之间的关系</a:t>
            </a:r>
          </a:p>
        </p:txBody>
      </p:sp>
      <p:sp>
        <p:nvSpPr>
          <p:cNvPr id="10" name="立方体 9">
            <a:extLst>
              <a:ext uri="{FF2B5EF4-FFF2-40B4-BE49-F238E27FC236}">
                <a16:creationId xmlns:a16="http://schemas.microsoft.com/office/drawing/2014/main" id="{28646834-6905-7EFF-7E46-3621E8EC4216}"/>
              </a:ext>
            </a:extLst>
          </p:cNvPr>
          <p:cNvSpPr/>
          <p:nvPr/>
        </p:nvSpPr>
        <p:spPr>
          <a:xfrm>
            <a:off x="2848986" y="4923388"/>
            <a:ext cx="6061585" cy="1566980"/>
          </a:xfrm>
          <a:prstGeom prst="cube">
            <a:avLst>
              <a:gd name="adj" fmla="val 63123"/>
            </a:avLst>
          </a:prstGeom>
          <a:solidFill>
            <a:srgbClr val="766C6A"/>
          </a:solidFill>
          <a:ln>
            <a:solidFill>
              <a:schemeClr val="tx1">
                <a:lumMod val="50000"/>
                <a:lumOff val="50000"/>
              </a:schemeClr>
            </a:solidFill>
          </a:ln>
          <a:scene3d>
            <a:camera prst="orthographicFront"/>
            <a:lightRig rig="chilly"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显卡</a:t>
            </a:r>
          </a:p>
        </p:txBody>
      </p:sp>
      <p:sp>
        <p:nvSpPr>
          <p:cNvPr id="3" name="立方体 2">
            <a:extLst>
              <a:ext uri="{FF2B5EF4-FFF2-40B4-BE49-F238E27FC236}">
                <a16:creationId xmlns:a16="http://schemas.microsoft.com/office/drawing/2014/main" id="{B9071A04-58E5-1B34-6B5D-0470247C89CB}"/>
              </a:ext>
            </a:extLst>
          </p:cNvPr>
          <p:cNvSpPr/>
          <p:nvPr/>
        </p:nvSpPr>
        <p:spPr>
          <a:xfrm>
            <a:off x="2848986" y="4351992"/>
            <a:ext cx="6061585" cy="1566980"/>
          </a:xfrm>
          <a:prstGeom prst="cube">
            <a:avLst>
              <a:gd name="adj" fmla="val 63123"/>
            </a:avLst>
          </a:prstGeom>
          <a:solidFill>
            <a:srgbClr val="7EC54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显卡驱动</a:t>
            </a:r>
          </a:p>
        </p:txBody>
      </p:sp>
      <p:sp>
        <p:nvSpPr>
          <p:cNvPr id="5" name="立方体 4">
            <a:extLst>
              <a:ext uri="{FF2B5EF4-FFF2-40B4-BE49-F238E27FC236}">
                <a16:creationId xmlns:a16="http://schemas.microsoft.com/office/drawing/2014/main" id="{517E9EF2-5357-CF86-5B0B-E6A7825E7AD9}"/>
              </a:ext>
            </a:extLst>
          </p:cNvPr>
          <p:cNvSpPr/>
          <p:nvPr/>
        </p:nvSpPr>
        <p:spPr>
          <a:xfrm>
            <a:off x="2848984" y="3907960"/>
            <a:ext cx="3320745" cy="1431840"/>
          </a:xfrm>
          <a:prstGeom prst="cube">
            <a:avLst>
              <a:gd name="adj" fmla="val 69754"/>
            </a:avLst>
          </a:prstGeom>
          <a:solidFill>
            <a:srgbClr val="D5FF5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并行计算库</a:t>
            </a:r>
            <a:r>
              <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箭头: 虚尾 13">
            <a:extLst>
              <a:ext uri="{FF2B5EF4-FFF2-40B4-BE49-F238E27FC236}">
                <a16:creationId xmlns:a16="http://schemas.microsoft.com/office/drawing/2014/main" id="{31C48A10-CEFC-3168-C304-879EDCB85CA0}"/>
              </a:ext>
            </a:extLst>
          </p:cNvPr>
          <p:cNvSpPr/>
          <p:nvPr/>
        </p:nvSpPr>
        <p:spPr>
          <a:xfrm rot="5400000">
            <a:off x="5310526" y="3628991"/>
            <a:ext cx="638262" cy="557939"/>
          </a:xfrm>
          <a:prstGeom prst="stripedRightArrow">
            <a:avLst>
              <a:gd name="adj1" fmla="val 50000"/>
              <a:gd name="adj2" fmla="val 42362"/>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5" name="立方体 14">
            <a:extLst>
              <a:ext uri="{FF2B5EF4-FFF2-40B4-BE49-F238E27FC236}">
                <a16:creationId xmlns:a16="http://schemas.microsoft.com/office/drawing/2014/main" id="{1D26B64B-35FF-4BA4-CA46-E5CD99FAF86C}"/>
              </a:ext>
            </a:extLst>
          </p:cNvPr>
          <p:cNvSpPr/>
          <p:nvPr/>
        </p:nvSpPr>
        <p:spPr>
          <a:xfrm>
            <a:off x="2848985" y="2068036"/>
            <a:ext cx="2646000" cy="1431840"/>
          </a:xfrm>
          <a:prstGeom prst="cube">
            <a:avLst>
              <a:gd name="adj" fmla="val 69754"/>
            </a:avLst>
          </a:prstGeom>
          <a:solidFill>
            <a:srgbClr val="3673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dirty="0">
                <a:solidFill>
                  <a:schemeClr val="bg1"/>
                </a:solidFill>
                <a:latin typeface="微软雅黑" panose="020B0503020204020204" pitchFamily="34" charset="-122"/>
                <a:ea typeface="微软雅黑" panose="020B0503020204020204" pitchFamily="34" charset="-122"/>
              </a:rPr>
              <a:t>环境</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立方体 15">
            <a:extLst>
              <a:ext uri="{FF2B5EF4-FFF2-40B4-BE49-F238E27FC236}">
                <a16:creationId xmlns:a16="http://schemas.microsoft.com/office/drawing/2014/main" id="{01267BF7-442D-4705-0EAE-58462CE89354}"/>
              </a:ext>
            </a:extLst>
          </p:cNvPr>
          <p:cNvSpPr/>
          <p:nvPr/>
        </p:nvSpPr>
        <p:spPr>
          <a:xfrm>
            <a:off x="4585627" y="2068036"/>
            <a:ext cx="2646000" cy="1431840"/>
          </a:xfrm>
          <a:prstGeom prst="cube">
            <a:avLst>
              <a:gd name="adj" fmla="val 69754"/>
            </a:avLst>
          </a:prstGeom>
          <a:solidFill>
            <a:srgbClr val="3673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dirty="0">
                <a:solidFill>
                  <a:schemeClr val="bg1"/>
                </a:solidFill>
                <a:latin typeface="微软雅黑" panose="020B0503020204020204" pitchFamily="34" charset="-122"/>
                <a:ea typeface="微软雅黑" panose="020B0503020204020204" pitchFamily="34" charset="-122"/>
              </a:rPr>
              <a:t>环境</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立方体 19">
            <a:extLst>
              <a:ext uri="{FF2B5EF4-FFF2-40B4-BE49-F238E27FC236}">
                <a16:creationId xmlns:a16="http://schemas.microsoft.com/office/drawing/2014/main" id="{B85BA654-3CE7-C463-52CE-0C9539678DC9}"/>
              </a:ext>
            </a:extLst>
          </p:cNvPr>
          <p:cNvSpPr/>
          <p:nvPr/>
        </p:nvSpPr>
        <p:spPr>
          <a:xfrm>
            <a:off x="3257598" y="1862195"/>
            <a:ext cx="1209370" cy="777747"/>
          </a:xfrm>
          <a:prstGeom prst="cube">
            <a:avLst>
              <a:gd name="adj" fmla="val 473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1" name="立方体 20">
            <a:extLst>
              <a:ext uri="{FF2B5EF4-FFF2-40B4-BE49-F238E27FC236}">
                <a16:creationId xmlns:a16="http://schemas.microsoft.com/office/drawing/2014/main" id="{95B75825-3EE1-8811-5FD7-70D913D7C51C}"/>
              </a:ext>
            </a:extLst>
          </p:cNvPr>
          <p:cNvSpPr/>
          <p:nvPr/>
        </p:nvSpPr>
        <p:spPr>
          <a:xfrm>
            <a:off x="4112317" y="1862195"/>
            <a:ext cx="1168009" cy="758264"/>
          </a:xfrm>
          <a:prstGeom prst="cube">
            <a:avLst>
              <a:gd name="adj" fmla="val 473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7" name="立方体 16">
            <a:extLst>
              <a:ext uri="{FF2B5EF4-FFF2-40B4-BE49-F238E27FC236}">
                <a16:creationId xmlns:a16="http://schemas.microsoft.com/office/drawing/2014/main" id="{6264A847-2DAD-AB34-2B0D-0F215E7C271F}"/>
              </a:ext>
            </a:extLst>
          </p:cNvPr>
          <p:cNvSpPr/>
          <p:nvPr/>
        </p:nvSpPr>
        <p:spPr>
          <a:xfrm>
            <a:off x="6312213" y="2068036"/>
            <a:ext cx="2646000" cy="1431840"/>
          </a:xfrm>
          <a:prstGeom prst="cube">
            <a:avLst>
              <a:gd name="adj" fmla="val 69754"/>
            </a:avLst>
          </a:prstGeom>
          <a:solidFill>
            <a:srgbClr val="3673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dirty="0">
                <a:solidFill>
                  <a:schemeClr val="bg1"/>
                </a:solidFill>
                <a:latin typeface="微软雅黑" panose="020B0503020204020204" pitchFamily="34" charset="-122"/>
                <a:ea typeface="微软雅黑" panose="020B0503020204020204" pitchFamily="34" charset="-122"/>
              </a:rPr>
              <a:t>环境</a:t>
            </a:r>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立方体 18">
            <a:extLst>
              <a:ext uri="{FF2B5EF4-FFF2-40B4-BE49-F238E27FC236}">
                <a16:creationId xmlns:a16="http://schemas.microsoft.com/office/drawing/2014/main" id="{2D8D104F-CB85-B6BE-790B-321F6B6B0ABF}"/>
              </a:ext>
            </a:extLst>
          </p:cNvPr>
          <p:cNvSpPr/>
          <p:nvPr/>
        </p:nvSpPr>
        <p:spPr>
          <a:xfrm>
            <a:off x="2848984" y="2178320"/>
            <a:ext cx="1480303" cy="895221"/>
          </a:xfrm>
          <a:prstGeom prst="cube">
            <a:avLst>
              <a:gd name="adj" fmla="val 47371"/>
            </a:avLst>
          </a:prstGeom>
          <a:solidFill>
            <a:srgbClr val="EE4C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2" name="立方体 21">
            <a:extLst>
              <a:ext uri="{FF2B5EF4-FFF2-40B4-BE49-F238E27FC236}">
                <a16:creationId xmlns:a16="http://schemas.microsoft.com/office/drawing/2014/main" id="{C13AE60E-C165-314C-D8A4-3B0651DCF943}"/>
              </a:ext>
            </a:extLst>
          </p:cNvPr>
          <p:cNvSpPr/>
          <p:nvPr/>
        </p:nvSpPr>
        <p:spPr>
          <a:xfrm>
            <a:off x="5022411" y="1853497"/>
            <a:ext cx="1209370" cy="777747"/>
          </a:xfrm>
          <a:prstGeom prst="cube">
            <a:avLst>
              <a:gd name="adj" fmla="val 473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1D847C7B-AA71-4EEF-1AA8-EC8C2C4644DF}"/>
              </a:ext>
            </a:extLst>
          </p:cNvPr>
          <p:cNvSpPr txBox="1"/>
          <p:nvPr/>
        </p:nvSpPr>
        <p:spPr>
          <a:xfrm>
            <a:off x="3043802" y="2068036"/>
            <a:ext cx="1001073" cy="646331"/>
          </a:xfrm>
          <a:prstGeom prst="rect">
            <a:avLst/>
          </a:prstGeom>
          <a:noFill/>
          <a:scene3d>
            <a:camera prst="perspectiveRelaxedModerately"/>
            <a:lightRig rig="threePt" dir="t"/>
          </a:scene3d>
        </p:spPr>
        <p:txBody>
          <a:bodyPr wrap="square" rtlCol="0">
            <a:spAutoFit/>
          </a:bodyPr>
          <a:lstStyle/>
          <a:p>
            <a:pPr algn="ctr"/>
            <a:r>
              <a:rPr lang="zh-CN" altLang="en-US" i="1" dirty="0">
                <a:latin typeface="微软雅黑" panose="020B0503020204020204" pitchFamily="34" charset="-122"/>
                <a:ea typeface="微软雅黑" panose="020B0503020204020204" pitchFamily="34" charset="-122"/>
              </a:rPr>
              <a:t>深度学习框架</a:t>
            </a:r>
          </a:p>
        </p:txBody>
      </p:sp>
      <p:sp>
        <p:nvSpPr>
          <p:cNvPr id="27" name="文本框 26">
            <a:extLst>
              <a:ext uri="{FF2B5EF4-FFF2-40B4-BE49-F238E27FC236}">
                <a16:creationId xmlns:a16="http://schemas.microsoft.com/office/drawing/2014/main" id="{08CF3DB6-A586-0497-7D88-9EF411EB5B59}"/>
              </a:ext>
            </a:extLst>
          </p:cNvPr>
          <p:cNvSpPr txBox="1"/>
          <p:nvPr/>
        </p:nvSpPr>
        <p:spPr>
          <a:xfrm>
            <a:off x="3369895" y="1820920"/>
            <a:ext cx="1001073" cy="369332"/>
          </a:xfrm>
          <a:prstGeom prst="rect">
            <a:avLst/>
          </a:prstGeom>
          <a:noFill/>
          <a:scene3d>
            <a:camera prst="perspectiveRelaxedModerately"/>
            <a:lightRig rig="threePt" dir="t"/>
          </a:scene3d>
        </p:spPr>
        <p:txBody>
          <a:bodyPr wrap="square" rtlCol="0">
            <a:spAutoFit/>
          </a:bodyPr>
          <a:lstStyle/>
          <a:p>
            <a:pPr algn="ctr"/>
            <a:r>
              <a:rPr lang="zh-CN" altLang="en-US" i="1" dirty="0">
                <a:latin typeface="微软雅黑" panose="020B0503020204020204" pitchFamily="34" charset="-122"/>
                <a:ea typeface="微软雅黑" panose="020B0503020204020204" pitchFamily="34" charset="-122"/>
              </a:rPr>
              <a:t>基本库</a:t>
            </a:r>
          </a:p>
        </p:txBody>
      </p:sp>
      <p:sp>
        <p:nvSpPr>
          <p:cNvPr id="28" name="文本框 27">
            <a:extLst>
              <a:ext uri="{FF2B5EF4-FFF2-40B4-BE49-F238E27FC236}">
                <a16:creationId xmlns:a16="http://schemas.microsoft.com/office/drawing/2014/main" id="{8627C4D7-5919-69C3-2198-5C58A98243D9}"/>
              </a:ext>
            </a:extLst>
          </p:cNvPr>
          <p:cNvSpPr txBox="1"/>
          <p:nvPr/>
        </p:nvSpPr>
        <p:spPr>
          <a:xfrm>
            <a:off x="4198467" y="1820920"/>
            <a:ext cx="1001073" cy="369332"/>
          </a:xfrm>
          <a:prstGeom prst="rect">
            <a:avLst/>
          </a:prstGeom>
          <a:noFill/>
          <a:scene3d>
            <a:camera prst="perspectiveRelaxedModerately"/>
            <a:lightRig rig="threePt" dir="t"/>
          </a:scene3d>
        </p:spPr>
        <p:txBody>
          <a:bodyPr wrap="square" rtlCol="0">
            <a:spAutoFit/>
          </a:bodyPr>
          <a:lstStyle/>
          <a:p>
            <a:pPr algn="ctr"/>
            <a:r>
              <a:rPr lang="zh-CN" altLang="en-US" i="1" dirty="0">
                <a:latin typeface="微软雅黑" panose="020B0503020204020204" pitchFamily="34" charset="-122"/>
                <a:ea typeface="微软雅黑" panose="020B0503020204020204" pitchFamily="34" charset="-122"/>
              </a:rPr>
              <a:t>其他库</a:t>
            </a:r>
            <a:endParaRPr lang="en-US" altLang="zh-CN" i="1" dirty="0">
              <a:latin typeface="微软雅黑" panose="020B0503020204020204" pitchFamily="34" charset="-122"/>
              <a:ea typeface="微软雅黑" panose="020B0503020204020204" pitchFamily="34" charset="-122"/>
            </a:endParaRPr>
          </a:p>
        </p:txBody>
      </p:sp>
      <p:sp>
        <p:nvSpPr>
          <p:cNvPr id="34" name="立方体 33">
            <a:extLst>
              <a:ext uri="{FF2B5EF4-FFF2-40B4-BE49-F238E27FC236}">
                <a16:creationId xmlns:a16="http://schemas.microsoft.com/office/drawing/2014/main" id="{CD010D9E-7B6C-CDE4-1F0A-F45D0281195A}"/>
              </a:ext>
            </a:extLst>
          </p:cNvPr>
          <p:cNvSpPr/>
          <p:nvPr/>
        </p:nvSpPr>
        <p:spPr>
          <a:xfrm>
            <a:off x="6744435" y="1835806"/>
            <a:ext cx="1209370" cy="777747"/>
          </a:xfrm>
          <a:prstGeom prst="cube">
            <a:avLst>
              <a:gd name="adj" fmla="val 473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6" name="立方体 35">
            <a:extLst>
              <a:ext uri="{FF2B5EF4-FFF2-40B4-BE49-F238E27FC236}">
                <a16:creationId xmlns:a16="http://schemas.microsoft.com/office/drawing/2014/main" id="{45347423-54AE-949F-F8BE-922F2E57D3FD}"/>
              </a:ext>
            </a:extLst>
          </p:cNvPr>
          <p:cNvSpPr/>
          <p:nvPr/>
        </p:nvSpPr>
        <p:spPr>
          <a:xfrm>
            <a:off x="7572611" y="1832355"/>
            <a:ext cx="1319682" cy="723168"/>
          </a:xfrm>
          <a:prstGeom prst="cube">
            <a:avLst>
              <a:gd name="adj" fmla="val 59655"/>
            </a:avLst>
          </a:prstGeom>
          <a:solidFill>
            <a:srgbClr val="D5FF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7" name="立方体 36">
            <a:extLst>
              <a:ext uri="{FF2B5EF4-FFF2-40B4-BE49-F238E27FC236}">
                <a16:creationId xmlns:a16="http://schemas.microsoft.com/office/drawing/2014/main" id="{3F808329-3F41-583B-2ECF-969528A40D2A}"/>
              </a:ext>
            </a:extLst>
          </p:cNvPr>
          <p:cNvSpPr/>
          <p:nvPr/>
        </p:nvSpPr>
        <p:spPr>
          <a:xfrm>
            <a:off x="6319804" y="2165942"/>
            <a:ext cx="1480303" cy="895221"/>
          </a:xfrm>
          <a:prstGeom prst="cube">
            <a:avLst>
              <a:gd name="adj" fmla="val 47371"/>
            </a:avLst>
          </a:prstGeom>
          <a:solidFill>
            <a:srgbClr val="EE4C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B3F71091-B632-B9AD-0FE8-9A026AC77879}"/>
              </a:ext>
            </a:extLst>
          </p:cNvPr>
          <p:cNvSpPr txBox="1"/>
          <p:nvPr/>
        </p:nvSpPr>
        <p:spPr>
          <a:xfrm>
            <a:off x="6514622" y="2055658"/>
            <a:ext cx="1001073" cy="646331"/>
          </a:xfrm>
          <a:prstGeom prst="rect">
            <a:avLst/>
          </a:prstGeom>
          <a:noFill/>
          <a:scene3d>
            <a:camera prst="perspectiveRelaxedModerately"/>
            <a:lightRig rig="threePt" dir="t"/>
          </a:scene3d>
        </p:spPr>
        <p:txBody>
          <a:bodyPr wrap="square" rtlCol="0">
            <a:spAutoFit/>
          </a:bodyPr>
          <a:lstStyle/>
          <a:p>
            <a:pPr algn="ctr"/>
            <a:r>
              <a:rPr lang="zh-CN" altLang="en-US" i="1" dirty="0">
                <a:latin typeface="微软雅黑" panose="020B0503020204020204" pitchFamily="34" charset="-122"/>
                <a:ea typeface="微软雅黑" panose="020B0503020204020204" pitchFamily="34" charset="-122"/>
              </a:rPr>
              <a:t>深度学习框架</a:t>
            </a:r>
          </a:p>
        </p:txBody>
      </p:sp>
      <p:sp>
        <p:nvSpPr>
          <p:cNvPr id="41" name="文本框 40">
            <a:extLst>
              <a:ext uri="{FF2B5EF4-FFF2-40B4-BE49-F238E27FC236}">
                <a16:creationId xmlns:a16="http://schemas.microsoft.com/office/drawing/2014/main" id="{85F9F71B-C3B0-831E-7D9D-326FBDF128B6}"/>
              </a:ext>
            </a:extLst>
          </p:cNvPr>
          <p:cNvSpPr txBox="1"/>
          <p:nvPr/>
        </p:nvSpPr>
        <p:spPr>
          <a:xfrm>
            <a:off x="5092706" y="1832354"/>
            <a:ext cx="1001073" cy="369332"/>
          </a:xfrm>
          <a:prstGeom prst="rect">
            <a:avLst/>
          </a:prstGeom>
          <a:noFill/>
          <a:scene3d>
            <a:camera prst="perspectiveRelaxedModerately"/>
            <a:lightRig rig="threePt" dir="t"/>
          </a:scene3d>
        </p:spPr>
        <p:txBody>
          <a:bodyPr wrap="square" rtlCol="0">
            <a:spAutoFit/>
          </a:bodyPr>
          <a:lstStyle/>
          <a:p>
            <a:pPr algn="ctr"/>
            <a:r>
              <a:rPr lang="zh-CN" altLang="en-US" i="1" dirty="0">
                <a:latin typeface="微软雅黑" panose="020B0503020204020204" pitchFamily="34" charset="-122"/>
                <a:ea typeface="微软雅黑" panose="020B0503020204020204" pitchFamily="34" charset="-122"/>
              </a:rPr>
              <a:t>基本库</a:t>
            </a:r>
          </a:p>
        </p:txBody>
      </p:sp>
      <p:sp>
        <p:nvSpPr>
          <p:cNvPr id="42" name="文本框 41">
            <a:extLst>
              <a:ext uri="{FF2B5EF4-FFF2-40B4-BE49-F238E27FC236}">
                <a16:creationId xmlns:a16="http://schemas.microsoft.com/office/drawing/2014/main" id="{C427A956-12E0-0E3F-74B4-0B4741E7FBAB}"/>
              </a:ext>
            </a:extLst>
          </p:cNvPr>
          <p:cNvSpPr txBox="1"/>
          <p:nvPr/>
        </p:nvSpPr>
        <p:spPr>
          <a:xfrm>
            <a:off x="6827491" y="1820920"/>
            <a:ext cx="1001073" cy="369332"/>
          </a:xfrm>
          <a:prstGeom prst="rect">
            <a:avLst/>
          </a:prstGeom>
          <a:noFill/>
          <a:scene3d>
            <a:camera prst="perspectiveRelaxedModerately"/>
            <a:lightRig rig="threePt" dir="t"/>
          </a:scene3d>
        </p:spPr>
        <p:txBody>
          <a:bodyPr wrap="square" rtlCol="0">
            <a:spAutoFit/>
          </a:bodyPr>
          <a:lstStyle/>
          <a:p>
            <a:pPr algn="ctr"/>
            <a:r>
              <a:rPr lang="zh-CN" altLang="en-US" i="1" dirty="0">
                <a:latin typeface="微软雅黑" panose="020B0503020204020204" pitchFamily="34" charset="-122"/>
                <a:ea typeface="微软雅黑" panose="020B0503020204020204" pitchFamily="34" charset="-122"/>
              </a:rPr>
              <a:t>基本库</a:t>
            </a:r>
          </a:p>
        </p:txBody>
      </p:sp>
      <p:sp>
        <p:nvSpPr>
          <p:cNvPr id="44" name="文本框 43">
            <a:extLst>
              <a:ext uri="{FF2B5EF4-FFF2-40B4-BE49-F238E27FC236}">
                <a16:creationId xmlns:a16="http://schemas.microsoft.com/office/drawing/2014/main" id="{E9935135-C355-74FC-0B27-1EA526E571B5}"/>
              </a:ext>
            </a:extLst>
          </p:cNvPr>
          <p:cNvSpPr txBox="1"/>
          <p:nvPr/>
        </p:nvSpPr>
        <p:spPr>
          <a:xfrm>
            <a:off x="7737262" y="1734184"/>
            <a:ext cx="1001073" cy="646331"/>
          </a:xfrm>
          <a:prstGeom prst="rect">
            <a:avLst/>
          </a:prstGeom>
          <a:noFill/>
          <a:scene3d>
            <a:camera prst="perspectiveRelaxedModerately"/>
            <a:lightRig rig="threePt" dir="t"/>
          </a:scene3d>
        </p:spPr>
        <p:txBody>
          <a:bodyPr wrap="square" rtlCol="0">
            <a:spAutoFit/>
          </a:bodyPr>
          <a:lstStyle/>
          <a:p>
            <a:pPr algn="ctr"/>
            <a:r>
              <a:rPr lang="en-US" altLang="zh-CN" i="1" dirty="0" err="1">
                <a:latin typeface="微软雅黑" panose="020B0503020204020204" pitchFamily="34" charset="-122"/>
                <a:ea typeface="微软雅黑" panose="020B0503020204020204" pitchFamily="34" charset="-122"/>
                <a:cs typeface="Times New Roman" panose="02020603050405020304" pitchFamily="18" charset="0"/>
              </a:rPr>
              <a:t>Cuda</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-toolkit</a:t>
            </a:r>
            <a:endParaRPr lang="zh-CN" altLang="en-US" i="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平行四边形 46">
            <a:extLst>
              <a:ext uri="{FF2B5EF4-FFF2-40B4-BE49-F238E27FC236}">
                <a16:creationId xmlns:a16="http://schemas.microsoft.com/office/drawing/2014/main" id="{C9297398-B70C-09C6-E3A2-43F1BBAD460E}"/>
              </a:ext>
            </a:extLst>
          </p:cNvPr>
          <p:cNvSpPr/>
          <p:nvPr/>
        </p:nvSpPr>
        <p:spPr>
          <a:xfrm>
            <a:off x="3243526" y="3907527"/>
            <a:ext cx="1748339" cy="598652"/>
          </a:xfrm>
          <a:prstGeom prst="parallelogram">
            <a:avLst>
              <a:gd name="adj" fmla="val 100367"/>
            </a:avLst>
          </a:prstGeom>
          <a:solidFill>
            <a:srgbClr val="D5FF5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文本框 47">
            <a:extLst>
              <a:ext uri="{FF2B5EF4-FFF2-40B4-BE49-F238E27FC236}">
                <a16:creationId xmlns:a16="http://schemas.microsoft.com/office/drawing/2014/main" id="{DF14E4E6-5925-D6AC-C1EC-FA99D72FB881}"/>
              </a:ext>
            </a:extLst>
          </p:cNvPr>
          <p:cNvSpPr txBox="1"/>
          <p:nvPr/>
        </p:nvSpPr>
        <p:spPr>
          <a:xfrm>
            <a:off x="3584554" y="3979429"/>
            <a:ext cx="1001073" cy="369332"/>
          </a:xfrm>
          <a:prstGeom prst="rect">
            <a:avLst/>
          </a:prstGeom>
          <a:noFill/>
          <a:scene3d>
            <a:camera prst="perspectiveRelaxedModerately"/>
            <a:lightRig rig="threePt" dir="t"/>
          </a:scene3d>
        </p:spPr>
        <p:txBody>
          <a:bodyPr wrap="square" rtlCol="0">
            <a:spAutoFit/>
          </a:bodyPr>
          <a:lstStyle/>
          <a:p>
            <a:pPr algn="ctr"/>
            <a:r>
              <a:rPr lang="en-US" altLang="zh-CN" i="1" dirty="0" err="1">
                <a:latin typeface="微软雅黑" panose="020B0503020204020204" pitchFamily="34" charset="-122"/>
                <a:ea typeface="微软雅黑" panose="020B0503020204020204" pitchFamily="34" charset="-122"/>
                <a:cs typeface="Times New Roman" panose="02020603050405020304" pitchFamily="18" charset="0"/>
              </a:rPr>
              <a:t>Cudnn</a:t>
            </a:r>
            <a:endParaRPr lang="zh-CN" altLang="en-US" i="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1" name="文本框 50">
            <a:extLst>
              <a:ext uri="{FF2B5EF4-FFF2-40B4-BE49-F238E27FC236}">
                <a16:creationId xmlns:a16="http://schemas.microsoft.com/office/drawing/2014/main" id="{CE0241F1-05FA-49B2-24F8-5D19364094C4}"/>
              </a:ext>
            </a:extLst>
          </p:cNvPr>
          <p:cNvSpPr txBox="1"/>
          <p:nvPr/>
        </p:nvSpPr>
        <p:spPr>
          <a:xfrm>
            <a:off x="4388706" y="4422545"/>
            <a:ext cx="1001073" cy="369332"/>
          </a:xfrm>
          <a:prstGeom prst="rect">
            <a:avLst/>
          </a:prstGeom>
          <a:noFill/>
          <a:scene3d>
            <a:camera prst="perspectiveRelaxedModerately"/>
            <a:lightRig rig="threePt" dir="t"/>
          </a:scene3d>
        </p:spPr>
        <p:txBody>
          <a:bodyPr wrap="square" rtlCol="0">
            <a:spAutoFit/>
          </a:bodyPr>
          <a:lstStyle/>
          <a:p>
            <a:pPr algn="ctr"/>
            <a:r>
              <a:rPr lang="en-US" altLang="zh-CN" i="1" dirty="0" err="1">
                <a:latin typeface="微软雅黑" panose="020B0503020204020204" pitchFamily="34" charset="-122"/>
                <a:ea typeface="微软雅黑" panose="020B0503020204020204" pitchFamily="34" charset="-122"/>
                <a:cs typeface="Times New Roman" panose="02020603050405020304" pitchFamily="18" charset="0"/>
              </a:rPr>
              <a:t>Cuda</a:t>
            </a:r>
            <a:endParaRPr lang="en-US" altLang="zh-CN" i="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2" name="立方体 51">
            <a:extLst>
              <a:ext uri="{FF2B5EF4-FFF2-40B4-BE49-F238E27FC236}">
                <a16:creationId xmlns:a16="http://schemas.microsoft.com/office/drawing/2014/main" id="{6D275A54-3177-0D8C-4722-1BA280134D0E}"/>
              </a:ext>
            </a:extLst>
          </p:cNvPr>
          <p:cNvSpPr/>
          <p:nvPr/>
        </p:nvSpPr>
        <p:spPr>
          <a:xfrm>
            <a:off x="5589978" y="3903086"/>
            <a:ext cx="3320745" cy="1431840"/>
          </a:xfrm>
          <a:prstGeom prst="cube">
            <a:avLst>
              <a:gd name="adj" fmla="val 69754"/>
            </a:avLst>
          </a:prstGeom>
          <a:solidFill>
            <a:srgbClr val="D5FF5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并行计算库</a:t>
            </a:r>
            <a:r>
              <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3" name="平行四边形 52">
            <a:extLst>
              <a:ext uri="{FF2B5EF4-FFF2-40B4-BE49-F238E27FC236}">
                <a16:creationId xmlns:a16="http://schemas.microsoft.com/office/drawing/2014/main" id="{8837C8BA-4AD8-90E3-94B7-5333CF34F9F8}"/>
              </a:ext>
            </a:extLst>
          </p:cNvPr>
          <p:cNvSpPr/>
          <p:nvPr/>
        </p:nvSpPr>
        <p:spPr>
          <a:xfrm>
            <a:off x="5984520" y="3902653"/>
            <a:ext cx="1748339" cy="598652"/>
          </a:xfrm>
          <a:prstGeom prst="parallelogram">
            <a:avLst>
              <a:gd name="adj" fmla="val 100367"/>
            </a:avLst>
          </a:prstGeom>
          <a:solidFill>
            <a:srgbClr val="D5FF5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67C8A006-1229-56C9-D402-A3093D4CDD33}"/>
              </a:ext>
            </a:extLst>
          </p:cNvPr>
          <p:cNvSpPr txBox="1"/>
          <p:nvPr/>
        </p:nvSpPr>
        <p:spPr>
          <a:xfrm>
            <a:off x="6325548" y="3974555"/>
            <a:ext cx="1001073" cy="369332"/>
          </a:xfrm>
          <a:prstGeom prst="rect">
            <a:avLst/>
          </a:prstGeom>
          <a:noFill/>
          <a:scene3d>
            <a:camera prst="perspectiveRelaxedModerately"/>
            <a:lightRig rig="threePt" dir="t"/>
          </a:scene3d>
        </p:spPr>
        <p:txBody>
          <a:bodyPr wrap="square" rtlCol="0">
            <a:spAutoFit/>
          </a:bodyPr>
          <a:lstStyle/>
          <a:p>
            <a:pPr algn="ctr"/>
            <a:r>
              <a:rPr lang="en-US" altLang="zh-CN" i="1" dirty="0" err="1">
                <a:latin typeface="微软雅黑" panose="020B0503020204020204" pitchFamily="34" charset="-122"/>
                <a:ea typeface="微软雅黑" panose="020B0503020204020204" pitchFamily="34" charset="-122"/>
                <a:cs typeface="Times New Roman" panose="02020603050405020304" pitchFamily="18" charset="0"/>
              </a:rPr>
              <a:t>Cudnn</a:t>
            </a:r>
            <a:endParaRPr lang="zh-CN" altLang="en-US" i="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5" name="文本框 54">
            <a:extLst>
              <a:ext uri="{FF2B5EF4-FFF2-40B4-BE49-F238E27FC236}">
                <a16:creationId xmlns:a16="http://schemas.microsoft.com/office/drawing/2014/main" id="{175A4CE3-57CC-94DD-0377-01158AB30B5D}"/>
              </a:ext>
            </a:extLst>
          </p:cNvPr>
          <p:cNvSpPr txBox="1"/>
          <p:nvPr/>
        </p:nvSpPr>
        <p:spPr>
          <a:xfrm>
            <a:off x="7129700" y="4417671"/>
            <a:ext cx="1001073" cy="369332"/>
          </a:xfrm>
          <a:prstGeom prst="rect">
            <a:avLst/>
          </a:prstGeom>
          <a:noFill/>
          <a:scene3d>
            <a:camera prst="perspectiveRelaxedModerately"/>
            <a:lightRig rig="threePt" dir="t"/>
          </a:scene3d>
        </p:spPr>
        <p:txBody>
          <a:bodyPr wrap="square" rtlCol="0">
            <a:spAutoFit/>
          </a:bodyPr>
          <a:lstStyle/>
          <a:p>
            <a:pPr algn="ctr"/>
            <a:r>
              <a:rPr lang="en-US" altLang="zh-CN" i="1" dirty="0" err="1">
                <a:latin typeface="微软雅黑" panose="020B0503020204020204" pitchFamily="34" charset="-122"/>
                <a:ea typeface="微软雅黑" panose="020B0503020204020204" pitchFamily="34" charset="-122"/>
                <a:cs typeface="Times New Roman" panose="02020603050405020304" pitchFamily="18" charset="0"/>
              </a:rPr>
              <a:t>Cuda</a:t>
            </a:r>
            <a:endParaRPr lang="en-US" altLang="zh-CN" i="1"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F5C6CF9E-3B06-0B2D-EA1D-945C15FC6919}"/>
              </a:ext>
            </a:extLst>
          </p:cNvPr>
          <p:cNvCxnSpPr>
            <a:cxnSpLocks/>
          </p:cNvCxnSpPr>
          <p:nvPr/>
        </p:nvCxnSpPr>
        <p:spPr>
          <a:xfrm>
            <a:off x="8658337" y="2201686"/>
            <a:ext cx="1185621" cy="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332DFD38-FAA7-28FC-D02B-4A2003A22D4D}"/>
              </a:ext>
            </a:extLst>
          </p:cNvPr>
          <p:cNvCxnSpPr>
            <a:cxnSpLocks/>
          </p:cNvCxnSpPr>
          <p:nvPr/>
        </p:nvCxnSpPr>
        <p:spPr>
          <a:xfrm>
            <a:off x="7629753" y="2650205"/>
            <a:ext cx="2294964" cy="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79CFEAE-5D53-6F72-CD74-53BF05663948}"/>
              </a:ext>
            </a:extLst>
          </p:cNvPr>
          <p:cNvCxnSpPr>
            <a:cxnSpLocks/>
          </p:cNvCxnSpPr>
          <p:nvPr/>
        </p:nvCxnSpPr>
        <p:spPr>
          <a:xfrm>
            <a:off x="7479191" y="1590795"/>
            <a:ext cx="2384139" cy="1656"/>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177FD0A-2D28-1F6B-69D5-8FF68B835BE6}"/>
              </a:ext>
            </a:extLst>
          </p:cNvPr>
          <p:cNvCxnSpPr>
            <a:cxnSpLocks/>
          </p:cNvCxnSpPr>
          <p:nvPr/>
        </p:nvCxnSpPr>
        <p:spPr>
          <a:xfrm rot="16200000">
            <a:off x="7326369" y="1743617"/>
            <a:ext cx="305645" cy="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337FC8B1-D42B-1046-ED46-E032FCC2D8CE}"/>
              </a:ext>
            </a:extLst>
          </p:cNvPr>
          <p:cNvSpPr txBox="1"/>
          <p:nvPr/>
        </p:nvSpPr>
        <p:spPr>
          <a:xfrm>
            <a:off x="9662745" y="1668831"/>
            <a:ext cx="1748339" cy="369332"/>
          </a:xfrm>
          <a:prstGeom prst="rect">
            <a:avLst/>
          </a:prstGeom>
          <a:noFill/>
        </p:spPr>
        <p:txBody>
          <a:bodyPr wrap="square">
            <a:spAutoFit/>
          </a:bodyPr>
          <a:lstStyle/>
          <a:p>
            <a:pPr algn="ctr"/>
            <a:r>
              <a:rPr lang="zh-CN" altLang="en-US" sz="1800" dirty="0">
                <a:latin typeface="微软雅黑" panose="020B0503020204020204" pitchFamily="34" charset="-122"/>
                <a:ea typeface="微软雅黑" panose="020B0503020204020204" pitchFamily="34" charset="-122"/>
              </a:rPr>
              <a:t>包管理工具</a:t>
            </a:r>
            <a:endParaRPr lang="en-US" altLang="zh-CN" sz="1800" dirty="0">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DA829904-0077-C0F4-7D38-3BD26DAC1FD9}"/>
              </a:ext>
            </a:extLst>
          </p:cNvPr>
          <p:cNvSpPr txBox="1"/>
          <p:nvPr/>
        </p:nvSpPr>
        <p:spPr>
          <a:xfrm>
            <a:off x="9662745" y="1955550"/>
            <a:ext cx="1791023" cy="369332"/>
          </a:xfrm>
          <a:prstGeom prst="rect">
            <a:avLst/>
          </a:prstGeom>
          <a:noFill/>
        </p:spPr>
        <p:txBody>
          <a:bodyPr wrap="square">
            <a:spAutoFit/>
          </a:bodyPr>
          <a:lstStyle/>
          <a:p>
            <a:pPr algn="ct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pip</a:t>
            </a:r>
            <a:endParaRPr lang="zh-CN" altLang="en-US" dirty="0">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5F5BD935-6FE3-54DA-FB90-C7E0146E7388}"/>
              </a:ext>
            </a:extLst>
          </p:cNvPr>
          <p:cNvSpPr txBox="1"/>
          <p:nvPr/>
        </p:nvSpPr>
        <p:spPr>
          <a:xfrm>
            <a:off x="10066279" y="2327497"/>
            <a:ext cx="983954" cy="369332"/>
          </a:xfrm>
          <a:prstGeom prst="rect">
            <a:avLst/>
          </a:prstGeom>
          <a:noFill/>
        </p:spPr>
        <p:txBody>
          <a:bodyPr wrap="square">
            <a:spAutoFit/>
          </a:bodyPr>
          <a:lstStyle/>
          <a:p>
            <a:pPr algn="ctr"/>
            <a:r>
              <a:rPr lang="en-US" altLang="zh-CN" sz="1800" dirty="0" err="1">
                <a:latin typeface="微软雅黑" panose="020B0503020204020204" pitchFamily="34" charset="-122"/>
                <a:ea typeface="微软雅黑" panose="020B0503020204020204" pitchFamily="34" charset="-122"/>
                <a:cs typeface="Times New Roman" panose="02020603050405020304" pitchFamily="18" charset="0"/>
              </a:rPr>
              <a:t>conda</a:t>
            </a:r>
            <a:endParaRPr lang="zh-CN" altLang="en-US" dirty="0">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5D1E5A48-0F07-FFB8-7E94-FE00A2DFE84D}"/>
              </a:ext>
            </a:extLst>
          </p:cNvPr>
          <p:cNvSpPr/>
          <p:nvPr/>
        </p:nvSpPr>
        <p:spPr>
          <a:xfrm>
            <a:off x="9871016" y="1383224"/>
            <a:ext cx="1356098" cy="147621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矩形: 圆角 48">
            <a:extLst>
              <a:ext uri="{FF2B5EF4-FFF2-40B4-BE49-F238E27FC236}">
                <a16:creationId xmlns:a16="http://schemas.microsoft.com/office/drawing/2014/main" id="{196B7CBB-9BE4-926A-F2BD-9BDE5CD2AE6C}"/>
              </a:ext>
            </a:extLst>
          </p:cNvPr>
          <p:cNvSpPr/>
          <p:nvPr/>
        </p:nvSpPr>
        <p:spPr>
          <a:xfrm>
            <a:off x="10117680" y="2382181"/>
            <a:ext cx="915103" cy="296608"/>
          </a:xfrm>
          <a:prstGeom prst="roundRect">
            <a:avLst/>
          </a:prstGeom>
          <a:noFill/>
          <a:ln w="19050">
            <a:solidFill>
              <a:srgbClr val="3EB04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56" name="连接符: 肘形 55">
            <a:extLst>
              <a:ext uri="{FF2B5EF4-FFF2-40B4-BE49-F238E27FC236}">
                <a16:creationId xmlns:a16="http://schemas.microsoft.com/office/drawing/2014/main" id="{A6E312DC-57B1-75BA-F1FC-E30D0A2D9CC9}"/>
              </a:ext>
            </a:extLst>
          </p:cNvPr>
          <p:cNvCxnSpPr>
            <a:endCxn id="43" idx="2"/>
          </p:cNvCxnSpPr>
          <p:nvPr/>
        </p:nvCxnSpPr>
        <p:spPr>
          <a:xfrm flipV="1">
            <a:off x="8232452" y="2696829"/>
            <a:ext cx="2325804" cy="329215"/>
          </a:xfrm>
          <a:prstGeom prst="bentConnector2">
            <a:avLst/>
          </a:prstGeom>
          <a:ln w="19050">
            <a:solidFill>
              <a:srgbClr val="3EB049"/>
            </a:solidFill>
            <a:prstDash val="dash"/>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07A1923A-6DF4-5B21-C0ED-2E07B4BB28DE}"/>
              </a:ext>
            </a:extLst>
          </p:cNvPr>
          <p:cNvSpPr txBox="1"/>
          <p:nvPr/>
        </p:nvSpPr>
        <p:spPr>
          <a:xfrm>
            <a:off x="8475024" y="3184759"/>
            <a:ext cx="3613816" cy="369332"/>
          </a:xfrm>
          <a:prstGeom prst="rect">
            <a:avLst/>
          </a:prstGeom>
          <a:noFill/>
        </p:spPr>
        <p:txBody>
          <a:bodyPr wrap="square">
            <a:spAutoFit/>
          </a:bodyPr>
          <a:lstStyle/>
          <a:p>
            <a:pPr algn="ct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Anaconda ≈ </a:t>
            </a:r>
            <a:r>
              <a:rPr lang="en-US" altLang="zh-CN" sz="1800" dirty="0" err="1">
                <a:latin typeface="微软雅黑" panose="020B0503020204020204" pitchFamily="34" charset="-122"/>
                <a:ea typeface="微软雅黑" panose="020B0503020204020204" pitchFamily="34" charset="-122"/>
                <a:cs typeface="Times New Roman" panose="02020603050405020304" pitchFamily="18" charset="0"/>
              </a:rPr>
              <a:t>conda</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 </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库 </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工具</a:t>
            </a:r>
            <a:endParaRPr lang="zh-CN" altLang="en-US" dirty="0">
              <a:latin typeface="微软雅黑" panose="020B0503020204020204" pitchFamily="34" charset="-122"/>
              <a:ea typeface="微软雅黑" panose="020B0503020204020204" pitchFamily="34" charset="-122"/>
            </a:endParaRPr>
          </a:p>
        </p:txBody>
      </p:sp>
      <p:cxnSp>
        <p:nvCxnSpPr>
          <p:cNvPr id="60" name="直接连接符 59">
            <a:extLst>
              <a:ext uri="{FF2B5EF4-FFF2-40B4-BE49-F238E27FC236}">
                <a16:creationId xmlns:a16="http://schemas.microsoft.com/office/drawing/2014/main" id="{D1194640-0052-D747-4184-79F087F7D527}"/>
              </a:ext>
            </a:extLst>
          </p:cNvPr>
          <p:cNvCxnSpPr>
            <a:cxnSpLocks/>
          </p:cNvCxnSpPr>
          <p:nvPr/>
        </p:nvCxnSpPr>
        <p:spPr>
          <a:xfrm>
            <a:off x="8348543" y="4651220"/>
            <a:ext cx="131420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AC4AE952-1E82-7599-0B1F-62F7D072566C}"/>
              </a:ext>
            </a:extLst>
          </p:cNvPr>
          <p:cNvSpPr txBox="1"/>
          <p:nvPr/>
        </p:nvSpPr>
        <p:spPr>
          <a:xfrm>
            <a:off x="9281436" y="4466554"/>
            <a:ext cx="2000992" cy="369332"/>
          </a:xfrm>
          <a:prstGeom prst="rect">
            <a:avLst/>
          </a:prstGeom>
          <a:noFill/>
        </p:spPr>
        <p:txBody>
          <a:bodyPr wrap="square">
            <a:spAutoFit/>
          </a:bodyPr>
          <a:lstStyle/>
          <a:p>
            <a:pPr algn="ct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路径指定</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2" name="左大括号 61">
            <a:extLst>
              <a:ext uri="{FF2B5EF4-FFF2-40B4-BE49-F238E27FC236}">
                <a16:creationId xmlns:a16="http://schemas.microsoft.com/office/drawing/2014/main" id="{53270F14-A9BB-0F6E-84DC-DA4ED3B792F2}"/>
              </a:ext>
            </a:extLst>
          </p:cNvPr>
          <p:cNvSpPr/>
          <p:nvPr/>
        </p:nvSpPr>
        <p:spPr>
          <a:xfrm>
            <a:off x="2381785" y="1524000"/>
            <a:ext cx="349323" cy="1969252"/>
          </a:xfrm>
          <a:prstGeom prst="leftBrac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3" name="文本框 62">
            <a:extLst>
              <a:ext uri="{FF2B5EF4-FFF2-40B4-BE49-F238E27FC236}">
                <a16:creationId xmlns:a16="http://schemas.microsoft.com/office/drawing/2014/main" id="{A0BF1ACE-6E9C-8FF1-1E59-FABAAA89A3BA}"/>
              </a:ext>
            </a:extLst>
          </p:cNvPr>
          <p:cNvSpPr txBox="1"/>
          <p:nvPr/>
        </p:nvSpPr>
        <p:spPr>
          <a:xfrm>
            <a:off x="1202543" y="2309183"/>
            <a:ext cx="1236369" cy="369332"/>
          </a:xfrm>
          <a:prstGeom prst="rect">
            <a:avLst/>
          </a:prstGeom>
          <a:noFill/>
        </p:spPr>
        <p:txBody>
          <a:bodyPr wrap="square">
            <a:spAutoFit/>
          </a:bodyPr>
          <a:lstStyle/>
          <a:p>
            <a:pPr algn="ct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用户常用</a:t>
            </a:r>
            <a:endParaRPr lang="zh-CN" altLang="en-US" dirty="0">
              <a:latin typeface="微软雅黑" panose="020B0503020204020204" pitchFamily="34" charset="-122"/>
              <a:ea typeface="微软雅黑" panose="020B0503020204020204" pitchFamily="34" charset="-122"/>
            </a:endParaRPr>
          </a:p>
        </p:txBody>
      </p:sp>
      <p:sp>
        <p:nvSpPr>
          <p:cNvPr id="64" name="左大括号 63">
            <a:extLst>
              <a:ext uri="{FF2B5EF4-FFF2-40B4-BE49-F238E27FC236}">
                <a16:creationId xmlns:a16="http://schemas.microsoft.com/office/drawing/2014/main" id="{888C8129-8F1D-28AE-2CB2-1C0C6C992321}"/>
              </a:ext>
            </a:extLst>
          </p:cNvPr>
          <p:cNvSpPr/>
          <p:nvPr/>
        </p:nvSpPr>
        <p:spPr>
          <a:xfrm>
            <a:off x="2397919" y="3974555"/>
            <a:ext cx="349323" cy="2515813"/>
          </a:xfrm>
          <a:prstGeom prst="leftBrac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5" name="文本框 64">
            <a:extLst>
              <a:ext uri="{FF2B5EF4-FFF2-40B4-BE49-F238E27FC236}">
                <a16:creationId xmlns:a16="http://schemas.microsoft.com/office/drawing/2014/main" id="{B22879B6-5C89-B6BC-90A9-248469523986}"/>
              </a:ext>
            </a:extLst>
          </p:cNvPr>
          <p:cNvSpPr txBox="1"/>
          <p:nvPr/>
        </p:nvSpPr>
        <p:spPr>
          <a:xfrm>
            <a:off x="1202543" y="5047795"/>
            <a:ext cx="1236369"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底层</a:t>
            </a:r>
            <a:endParaRPr lang="zh-CN" altLang="en-US" dirty="0">
              <a:latin typeface="微软雅黑" panose="020B0503020204020204" pitchFamily="34" charset="-122"/>
              <a:ea typeface="微软雅黑" panose="020B0503020204020204" pitchFamily="34" charset="-122"/>
            </a:endParaRPr>
          </a:p>
        </p:txBody>
      </p:sp>
      <p:sp>
        <p:nvSpPr>
          <p:cNvPr id="68" name="文本框 67">
            <a:extLst>
              <a:ext uri="{FF2B5EF4-FFF2-40B4-BE49-F238E27FC236}">
                <a16:creationId xmlns:a16="http://schemas.microsoft.com/office/drawing/2014/main" id="{DBF105BE-B62C-7CE2-0F02-3B24BDB8561F}"/>
              </a:ext>
            </a:extLst>
          </p:cNvPr>
          <p:cNvSpPr txBox="1"/>
          <p:nvPr/>
        </p:nvSpPr>
        <p:spPr>
          <a:xfrm>
            <a:off x="8958213" y="4897873"/>
            <a:ext cx="2735258"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优先级高于</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Cuda</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-toolkit</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0" name="文本框 69">
            <a:extLst>
              <a:ext uri="{FF2B5EF4-FFF2-40B4-BE49-F238E27FC236}">
                <a16:creationId xmlns:a16="http://schemas.microsoft.com/office/drawing/2014/main" id="{F4D2AC5A-E67E-D8B8-52A9-D0E4E0A5E29B}"/>
              </a:ext>
            </a:extLst>
          </p:cNvPr>
          <p:cNvSpPr txBox="1"/>
          <p:nvPr/>
        </p:nvSpPr>
        <p:spPr>
          <a:xfrm>
            <a:off x="9531361" y="5266703"/>
            <a:ext cx="1693546"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编译自定义库</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1" name="箭头: 燕尾形 70">
            <a:extLst>
              <a:ext uri="{FF2B5EF4-FFF2-40B4-BE49-F238E27FC236}">
                <a16:creationId xmlns:a16="http://schemas.microsoft.com/office/drawing/2014/main" id="{3A3C0A44-823B-C91D-D937-721B7FE73A8E}"/>
              </a:ext>
            </a:extLst>
          </p:cNvPr>
          <p:cNvSpPr/>
          <p:nvPr/>
        </p:nvSpPr>
        <p:spPr>
          <a:xfrm rot="5400000">
            <a:off x="-853517" y="3450109"/>
            <a:ext cx="3331241" cy="834395"/>
          </a:xfrm>
          <a:prstGeom prst="notchedRightArrow">
            <a:avLst/>
          </a:prstGeom>
          <a:ln w="19050">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2058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fade">
                                      <p:cBhvr>
                                        <p:cTn id="20" dur="500"/>
                                        <p:tgtEl>
                                          <p:spTgt spid="5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childTnLst>
                                </p:cTn>
                              </p:par>
                              <p:par>
                                <p:cTn id="48" presetID="10" presetClass="entr" presetSubtype="0" fill="hold" nodeType="with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fade">
                                      <p:cBhvr>
                                        <p:cTn id="50" dur="500"/>
                                        <p:tgtEl>
                                          <p:spTgt spid="6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500"/>
                                        <p:tgtEl>
                                          <p:spTgt spid="6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fade">
                                      <p:cBhvr>
                                        <p:cTn id="63" dur="500"/>
                                        <p:tgtEl>
                                          <p:spTgt spid="6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fade">
                                      <p:cBhvr>
                                        <p:cTn id="66" dur="500"/>
                                        <p:tgtEl>
                                          <p:spTgt spid="6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500"/>
                                        <p:tgtEl>
                                          <p:spTgt spid="1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500"/>
                                        <p:tgtEl>
                                          <p:spTgt spid="1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500"/>
                                        <p:tgtEl>
                                          <p:spTgt spid="2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500"/>
                                        <p:tgtEl>
                                          <p:spTgt spid="2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500"/>
                                        <p:tgtEl>
                                          <p:spTgt spid="2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fade">
                                      <p:cBhvr>
                                        <p:cTn id="94" dur="500"/>
                                        <p:tgtEl>
                                          <p:spTgt spid="3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fade">
                                      <p:cBhvr>
                                        <p:cTn id="97" dur="500"/>
                                        <p:tgtEl>
                                          <p:spTgt spid="4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fade">
                                      <p:cBhvr>
                                        <p:cTn id="102" dur="500"/>
                                        <p:tgtEl>
                                          <p:spTgt spid="1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fade">
                                      <p:cBhvr>
                                        <p:cTn id="105" dur="500"/>
                                        <p:tgtEl>
                                          <p:spTgt spid="2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500"/>
                                        <p:tgtEl>
                                          <p:spTgt spid="3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fade">
                                      <p:cBhvr>
                                        <p:cTn id="111" dur="500"/>
                                        <p:tgtEl>
                                          <p:spTgt spid="38"/>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36"/>
                                        </p:tgtEl>
                                        <p:attrNameLst>
                                          <p:attrName>style.visibility</p:attrName>
                                        </p:attrNameLst>
                                      </p:cBhvr>
                                      <p:to>
                                        <p:strVal val="visible"/>
                                      </p:to>
                                    </p:set>
                                    <p:animEffect transition="in" filter="fade">
                                      <p:cBhvr>
                                        <p:cTn id="116" dur="500"/>
                                        <p:tgtEl>
                                          <p:spTgt spid="3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4"/>
                                        </p:tgtEl>
                                        <p:attrNameLst>
                                          <p:attrName>style.visibility</p:attrName>
                                        </p:attrNameLst>
                                      </p:cBhvr>
                                      <p:to>
                                        <p:strVal val="visible"/>
                                      </p:to>
                                    </p:set>
                                    <p:animEffect transition="in" filter="fade">
                                      <p:cBhvr>
                                        <p:cTn id="119" dur="500"/>
                                        <p:tgtEl>
                                          <p:spTgt spid="44"/>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21"/>
                                        </p:tgtEl>
                                        <p:attrNameLst>
                                          <p:attrName>style.visibility</p:attrName>
                                        </p:attrNameLst>
                                      </p:cBhvr>
                                      <p:to>
                                        <p:strVal val="visible"/>
                                      </p:to>
                                    </p:set>
                                    <p:animEffect transition="in" filter="fade">
                                      <p:cBhvr>
                                        <p:cTn id="124" dur="500"/>
                                        <p:tgtEl>
                                          <p:spTgt spid="21"/>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fade">
                                      <p:cBhvr>
                                        <p:cTn id="127" dur="500"/>
                                        <p:tgtEl>
                                          <p:spTgt spid="28"/>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12"/>
                                        </p:tgtEl>
                                        <p:attrNameLst>
                                          <p:attrName>style.visibility</p:attrName>
                                        </p:attrNameLst>
                                      </p:cBhvr>
                                      <p:to>
                                        <p:strVal val="visible"/>
                                      </p:to>
                                    </p:set>
                                    <p:animEffect transition="in" filter="fade">
                                      <p:cBhvr>
                                        <p:cTn id="132" dur="500"/>
                                        <p:tgtEl>
                                          <p:spTgt spid="12"/>
                                        </p:tgtEl>
                                      </p:cBhvr>
                                    </p:animEffect>
                                  </p:childTnLst>
                                </p:cTn>
                              </p:par>
                              <p:par>
                                <p:cTn id="133" presetID="10" presetClass="entr" presetSubtype="0" fill="hold" nodeType="withEffect">
                                  <p:stCondLst>
                                    <p:cond delay="0"/>
                                  </p:stCondLst>
                                  <p:childTnLst>
                                    <p:set>
                                      <p:cBhvr>
                                        <p:cTn id="134" dur="1" fill="hold">
                                          <p:stCondLst>
                                            <p:cond delay="0"/>
                                          </p:stCondLst>
                                        </p:cTn>
                                        <p:tgtEl>
                                          <p:spTgt spid="18"/>
                                        </p:tgtEl>
                                        <p:attrNameLst>
                                          <p:attrName>style.visibility</p:attrName>
                                        </p:attrNameLst>
                                      </p:cBhvr>
                                      <p:to>
                                        <p:strVal val="visible"/>
                                      </p:to>
                                    </p:set>
                                    <p:animEffect transition="in" filter="fade">
                                      <p:cBhvr>
                                        <p:cTn id="135" dur="500"/>
                                        <p:tgtEl>
                                          <p:spTgt spid="18"/>
                                        </p:tgtEl>
                                      </p:cBhvr>
                                    </p:animEffect>
                                  </p:childTnLst>
                                </p:cTn>
                              </p:par>
                              <p:par>
                                <p:cTn id="136" presetID="10" presetClass="entr" presetSubtype="0" fill="hold" nodeType="withEffect">
                                  <p:stCondLst>
                                    <p:cond delay="0"/>
                                  </p:stCondLst>
                                  <p:childTnLst>
                                    <p:set>
                                      <p:cBhvr>
                                        <p:cTn id="137" dur="1" fill="hold">
                                          <p:stCondLst>
                                            <p:cond delay="0"/>
                                          </p:stCondLst>
                                        </p:cTn>
                                        <p:tgtEl>
                                          <p:spTgt spid="7"/>
                                        </p:tgtEl>
                                        <p:attrNameLst>
                                          <p:attrName>style.visibility</p:attrName>
                                        </p:attrNameLst>
                                      </p:cBhvr>
                                      <p:to>
                                        <p:strVal val="visible"/>
                                      </p:to>
                                    </p:set>
                                    <p:animEffect transition="in" filter="fade">
                                      <p:cBhvr>
                                        <p:cTn id="138" dur="500"/>
                                        <p:tgtEl>
                                          <p:spTgt spid="7"/>
                                        </p:tgtEl>
                                      </p:cBhvr>
                                    </p:animEffect>
                                  </p:childTnLst>
                                </p:cTn>
                              </p:par>
                              <p:par>
                                <p:cTn id="139" presetID="10" presetClass="entr" presetSubtype="0" fill="hold" nodeType="withEffect">
                                  <p:stCondLst>
                                    <p:cond delay="0"/>
                                  </p:stCondLst>
                                  <p:childTnLst>
                                    <p:set>
                                      <p:cBhvr>
                                        <p:cTn id="140" dur="1" fill="hold">
                                          <p:stCondLst>
                                            <p:cond delay="0"/>
                                          </p:stCondLst>
                                        </p:cTn>
                                        <p:tgtEl>
                                          <p:spTgt spid="9"/>
                                        </p:tgtEl>
                                        <p:attrNameLst>
                                          <p:attrName>style.visibility</p:attrName>
                                        </p:attrNameLst>
                                      </p:cBhvr>
                                      <p:to>
                                        <p:strVal val="visible"/>
                                      </p:to>
                                    </p:set>
                                    <p:animEffect transition="in" filter="fade">
                                      <p:cBhvr>
                                        <p:cTn id="141" dur="500"/>
                                        <p:tgtEl>
                                          <p:spTgt spid="9"/>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5"/>
                                        </p:tgtEl>
                                        <p:attrNameLst>
                                          <p:attrName>style.visibility</p:attrName>
                                        </p:attrNameLst>
                                      </p:cBhvr>
                                      <p:to>
                                        <p:strVal val="visible"/>
                                      </p:to>
                                    </p:set>
                                    <p:animEffect transition="in" filter="fade">
                                      <p:cBhvr>
                                        <p:cTn id="144" dur="500"/>
                                        <p:tgtEl>
                                          <p:spTgt spid="45"/>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30"/>
                                        </p:tgtEl>
                                        <p:attrNameLst>
                                          <p:attrName>style.visibility</p:attrName>
                                        </p:attrNameLst>
                                      </p:cBhvr>
                                      <p:to>
                                        <p:strVal val="visible"/>
                                      </p:to>
                                    </p:set>
                                    <p:animEffect transition="in" filter="fade">
                                      <p:cBhvr>
                                        <p:cTn id="147" dur="500"/>
                                        <p:tgtEl>
                                          <p:spTgt spid="30"/>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39"/>
                                        </p:tgtEl>
                                        <p:attrNameLst>
                                          <p:attrName>style.visibility</p:attrName>
                                        </p:attrNameLst>
                                      </p:cBhvr>
                                      <p:to>
                                        <p:strVal val="visible"/>
                                      </p:to>
                                    </p:set>
                                    <p:animEffect transition="in" filter="fade">
                                      <p:cBhvr>
                                        <p:cTn id="150" dur="500"/>
                                        <p:tgtEl>
                                          <p:spTgt spid="39"/>
                                        </p:tgtEl>
                                      </p:cBhvr>
                                    </p:animEffect>
                                  </p:childTnLst>
                                </p:cTn>
                              </p:par>
                              <p:par>
                                <p:cTn id="151" presetID="10" presetClass="entr" presetSubtype="0" fill="hold" grpId="0" nodeType="withEffect">
                                  <p:stCondLst>
                                    <p:cond delay="0"/>
                                  </p:stCondLst>
                                  <p:iterate type="lt">
                                    <p:tmPct val="0"/>
                                  </p:iterate>
                                  <p:childTnLst>
                                    <p:set>
                                      <p:cBhvr>
                                        <p:cTn id="152" dur="1" fill="hold">
                                          <p:stCondLst>
                                            <p:cond delay="0"/>
                                          </p:stCondLst>
                                        </p:cTn>
                                        <p:tgtEl>
                                          <p:spTgt spid="43"/>
                                        </p:tgtEl>
                                        <p:attrNameLst>
                                          <p:attrName>style.visibility</p:attrName>
                                        </p:attrNameLst>
                                      </p:cBhvr>
                                      <p:to>
                                        <p:strVal val="visible"/>
                                      </p:to>
                                    </p:set>
                                    <p:animEffect transition="in" filter="fade">
                                      <p:cBhvr>
                                        <p:cTn id="153" dur="500"/>
                                        <p:tgtEl>
                                          <p:spTgt spid="43"/>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56"/>
                                        </p:tgtEl>
                                        <p:attrNameLst>
                                          <p:attrName>style.visibility</p:attrName>
                                        </p:attrNameLst>
                                      </p:cBhvr>
                                      <p:to>
                                        <p:strVal val="visible"/>
                                      </p:to>
                                    </p:set>
                                    <p:animEffect transition="in" filter="fade">
                                      <p:cBhvr>
                                        <p:cTn id="158" dur="500"/>
                                        <p:tgtEl>
                                          <p:spTgt spid="56"/>
                                        </p:tgtEl>
                                      </p:cBhvr>
                                    </p:animEffect>
                                  </p:childTnLst>
                                </p:cTn>
                              </p:par>
                              <p:par>
                                <p:cTn id="159" presetID="3" presetClass="emph" presetSubtype="2" fill="hold" grpId="1" nodeType="withEffect">
                                  <p:stCondLst>
                                    <p:cond delay="0"/>
                                  </p:stCondLst>
                                  <p:iterate type="lt">
                                    <p:tmPct val="0"/>
                                  </p:iterate>
                                  <p:childTnLst>
                                    <p:animClr clrSpc="rgb" dir="cw">
                                      <p:cBhvr override="childStyle">
                                        <p:cTn id="160" dur="2000" fill="hold"/>
                                        <p:tgtEl>
                                          <p:spTgt spid="43"/>
                                        </p:tgtEl>
                                        <p:attrNameLst>
                                          <p:attrName>style.color</p:attrName>
                                        </p:attrNameLst>
                                      </p:cBhvr>
                                      <p:to>
                                        <a:schemeClr val="accent2"/>
                                      </p:to>
                                    </p:animClr>
                                  </p:childTnLst>
                                </p:cTn>
                              </p:par>
                              <p:par>
                                <p:cTn id="161" presetID="10" presetClass="entr" presetSubtype="0" fill="hold" grpId="0" nodeType="withEffect">
                                  <p:stCondLst>
                                    <p:cond delay="0"/>
                                  </p:stCondLst>
                                  <p:childTnLst>
                                    <p:set>
                                      <p:cBhvr>
                                        <p:cTn id="162" dur="1" fill="hold">
                                          <p:stCondLst>
                                            <p:cond delay="0"/>
                                          </p:stCondLst>
                                        </p:cTn>
                                        <p:tgtEl>
                                          <p:spTgt spid="49"/>
                                        </p:tgtEl>
                                        <p:attrNameLst>
                                          <p:attrName>style.visibility</p:attrName>
                                        </p:attrNameLst>
                                      </p:cBhvr>
                                      <p:to>
                                        <p:strVal val="visible"/>
                                      </p:to>
                                    </p:set>
                                    <p:animEffect transition="in" filter="fade">
                                      <p:cBhvr>
                                        <p:cTn id="163" dur="500"/>
                                        <p:tgtEl>
                                          <p:spTgt spid="49"/>
                                        </p:tgtEl>
                                      </p:cBhvr>
                                    </p:animEffect>
                                  </p:childTnLst>
                                </p:cTn>
                              </p:par>
                            </p:childTnLst>
                          </p:cTn>
                        </p:par>
                      </p:childTnLst>
                    </p:cTn>
                  </p:par>
                  <p:par>
                    <p:cTn id="164" fill="hold">
                      <p:stCondLst>
                        <p:cond delay="indefinite"/>
                      </p:stCondLst>
                      <p:childTnLst>
                        <p:par>
                          <p:cTn id="165" fill="hold">
                            <p:stCondLst>
                              <p:cond delay="0"/>
                            </p:stCondLst>
                            <p:childTnLst>
                              <p:par>
                                <p:cTn id="166" presetID="47" presetClass="entr" presetSubtype="0" fill="hold" grpId="0" nodeType="clickEffect">
                                  <p:stCondLst>
                                    <p:cond delay="0"/>
                                  </p:stCondLst>
                                  <p:childTnLst>
                                    <p:set>
                                      <p:cBhvr>
                                        <p:cTn id="167" dur="1" fill="hold">
                                          <p:stCondLst>
                                            <p:cond delay="0"/>
                                          </p:stCondLst>
                                        </p:cTn>
                                        <p:tgtEl>
                                          <p:spTgt spid="14"/>
                                        </p:tgtEl>
                                        <p:attrNameLst>
                                          <p:attrName>style.visibility</p:attrName>
                                        </p:attrNameLst>
                                      </p:cBhvr>
                                      <p:to>
                                        <p:strVal val="visible"/>
                                      </p:to>
                                    </p:set>
                                    <p:animEffect transition="in" filter="fade">
                                      <p:cBhvr>
                                        <p:cTn id="168" dur="1000"/>
                                        <p:tgtEl>
                                          <p:spTgt spid="14"/>
                                        </p:tgtEl>
                                      </p:cBhvr>
                                    </p:animEffect>
                                    <p:anim calcmode="lin" valueType="num">
                                      <p:cBhvr>
                                        <p:cTn id="169" dur="1000" fill="hold"/>
                                        <p:tgtEl>
                                          <p:spTgt spid="14"/>
                                        </p:tgtEl>
                                        <p:attrNameLst>
                                          <p:attrName>ppt_x</p:attrName>
                                        </p:attrNameLst>
                                      </p:cBhvr>
                                      <p:tavLst>
                                        <p:tav tm="0">
                                          <p:val>
                                            <p:strVal val="#ppt_x"/>
                                          </p:val>
                                        </p:tav>
                                        <p:tav tm="100000">
                                          <p:val>
                                            <p:strVal val="#ppt_x"/>
                                          </p:val>
                                        </p:tav>
                                      </p:tavLst>
                                    </p:anim>
                                    <p:anim calcmode="lin" valueType="num">
                                      <p:cBhvr>
                                        <p:cTn id="170" dur="1000" fill="hold"/>
                                        <p:tgtEl>
                                          <p:spTgt spid="14"/>
                                        </p:tgtEl>
                                        <p:attrNameLst>
                                          <p:attrName>ppt_y</p:attrName>
                                        </p:attrNameLst>
                                      </p:cBhvr>
                                      <p:tavLst>
                                        <p:tav tm="0">
                                          <p:val>
                                            <p:strVal val="#ppt_y-.1"/>
                                          </p:val>
                                        </p:tav>
                                        <p:tav tm="100000">
                                          <p:val>
                                            <p:strVal val="#ppt_y"/>
                                          </p:val>
                                        </p:tav>
                                      </p:tavLst>
                                    </p:anim>
                                  </p:childTnLst>
                                </p:cTn>
                              </p:par>
                              <p:par>
                                <p:cTn id="171" presetID="47" presetClass="entr" presetSubtype="0" fill="hold" grpId="0" nodeType="withEffect">
                                  <p:stCondLst>
                                    <p:cond delay="0"/>
                                  </p:stCondLst>
                                  <p:childTnLst>
                                    <p:set>
                                      <p:cBhvr>
                                        <p:cTn id="172" dur="1" fill="hold">
                                          <p:stCondLst>
                                            <p:cond delay="0"/>
                                          </p:stCondLst>
                                        </p:cTn>
                                        <p:tgtEl>
                                          <p:spTgt spid="71"/>
                                        </p:tgtEl>
                                        <p:attrNameLst>
                                          <p:attrName>style.visibility</p:attrName>
                                        </p:attrNameLst>
                                      </p:cBhvr>
                                      <p:to>
                                        <p:strVal val="visible"/>
                                      </p:to>
                                    </p:set>
                                    <p:animEffect transition="in" filter="fade">
                                      <p:cBhvr>
                                        <p:cTn id="173" dur="1000"/>
                                        <p:tgtEl>
                                          <p:spTgt spid="71"/>
                                        </p:tgtEl>
                                      </p:cBhvr>
                                    </p:animEffect>
                                    <p:anim calcmode="lin" valueType="num">
                                      <p:cBhvr>
                                        <p:cTn id="174" dur="1000" fill="hold"/>
                                        <p:tgtEl>
                                          <p:spTgt spid="71"/>
                                        </p:tgtEl>
                                        <p:attrNameLst>
                                          <p:attrName>ppt_x</p:attrName>
                                        </p:attrNameLst>
                                      </p:cBhvr>
                                      <p:tavLst>
                                        <p:tav tm="0">
                                          <p:val>
                                            <p:strVal val="#ppt_x"/>
                                          </p:val>
                                        </p:tav>
                                        <p:tav tm="100000">
                                          <p:val>
                                            <p:strVal val="#ppt_x"/>
                                          </p:val>
                                        </p:tav>
                                      </p:tavLst>
                                    </p:anim>
                                    <p:anim calcmode="lin" valueType="num">
                                      <p:cBhvr>
                                        <p:cTn id="175"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58"/>
                                        </p:tgtEl>
                                        <p:attrNameLst>
                                          <p:attrName>style.visibility</p:attrName>
                                        </p:attrNameLst>
                                      </p:cBhvr>
                                      <p:to>
                                        <p:strVal val="visible"/>
                                      </p:to>
                                    </p:set>
                                    <p:animEffect transition="in" filter="fade">
                                      <p:cBhvr>
                                        <p:cTn id="180" dur="500"/>
                                        <p:tgtEl>
                                          <p:spTgt spid="58"/>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grpId="0" nodeType="clickEffect">
                                  <p:stCondLst>
                                    <p:cond delay="0"/>
                                  </p:stCondLst>
                                  <p:childTnLst>
                                    <p:set>
                                      <p:cBhvr>
                                        <p:cTn id="184" dur="1" fill="hold">
                                          <p:stCondLst>
                                            <p:cond delay="0"/>
                                          </p:stCondLst>
                                        </p:cTn>
                                        <p:tgtEl>
                                          <p:spTgt spid="68"/>
                                        </p:tgtEl>
                                        <p:attrNameLst>
                                          <p:attrName>style.visibility</p:attrName>
                                        </p:attrNameLst>
                                      </p:cBhvr>
                                      <p:to>
                                        <p:strVal val="visible"/>
                                      </p:to>
                                    </p:set>
                                    <p:animEffect transition="in" filter="fade">
                                      <p:cBhvr>
                                        <p:cTn id="185" dur="500"/>
                                        <p:tgtEl>
                                          <p:spTgt spid="68"/>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70"/>
                                        </p:tgtEl>
                                        <p:attrNameLst>
                                          <p:attrName>style.visibility</p:attrName>
                                        </p:attrNameLst>
                                      </p:cBhvr>
                                      <p:to>
                                        <p:strVal val="visible"/>
                                      </p:to>
                                    </p:set>
                                    <p:animEffect transition="in" filter="fade">
                                      <p:cBhvr>
                                        <p:cTn id="18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5" grpId="0" animBg="1"/>
      <p:bldP spid="14" grpId="0" animBg="1"/>
      <p:bldP spid="15" grpId="0" animBg="1"/>
      <p:bldP spid="16" grpId="0" animBg="1"/>
      <p:bldP spid="20" grpId="0" animBg="1"/>
      <p:bldP spid="21" grpId="0" animBg="1"/>
      <p:bldP spid="17" grpId="0" animBg="1"/>
      <p:bldP spid="19" grpId="0" animBg="1"/>
      <p:bldP spid="22" grpId="0" animBg="1"/>
      <p:bldP spid="24" grpId="0"/>
      <p:bldP spid="27" grpId="0"/>
      <p:bldP spid="28" grpId="0"/>
      <p:bldP spid="34" grpId="0" animBg="1"/>
      <p:bldP spid="36" grpId="0" animBg="1"/>
      <p:bldP spid="37" grpId="0" animBg="1"/>
      <p:bldP spid="38" grpId="0"/>
      <p:bldP spid="41" grpId="0"/>
      <p:bldP spid="42" grpId="0"/>
      <p:bldP spid="44" grpId="0"/>
      <p:bldP spid="47" grpId="0" animBg="1"/>
      <p:bldP spid="48" grpId="0"/>
      <p:bldP spid="51" grpId="0"/>
      <p:bldP spid="52" grpId="0" animBg="1"/>
      <p:bldP spid="53" grpId="0" animBg="1"/>
      <p:bldP spid="54" grpId="0"/>
      <p:bldP spid="55" grpId="0"/>
      <p:bldP spid="30" grpId="0"/>
      <p:bldP spid="39" grpId="0"/>
      <p:bldP spid="43" grpId="0"/>
      <p:bldP spid="43" grpId="1"/>
      <p:bldP spid="45" grpId="0" animBg="1"/>
      <p:bldP spid="49" grpId="0" animBg="1"/>
      <p:bldP spid="58" grpId="0"/>
      <p:bldP spid="61" grpId="0"/>
      <p:bldP spid="62" grpId="0" animBg="1"/>
      <p:bldP spid="63" grpId="0"/>
      <p:bldP spid="64" grpId="0" animBg="1"/>
      <p:bldP spid="65" grpId="0"/>
      <p:bldP spid="68" grpId="0"/>
      <p:bldP spid="70" grpId="0"/>
      <p:bldP spid="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C8B9720-7E35-586F-A116-3FBAAADFF0E3}"/>
              </a:ext>
            </a:extLst>
          </p:cNvPr>
          <p:cNvPicPr>
            <a:picLocks noChangeAspect="1"/>
          </p:cNvPicPr>
          <p:nvPr/>
        </p:nvPicPr>
        <p:blipFill>
          <a:blip r:embed="rId2"/>
          <a:stretch>
            <a:fillRect/>
          </a:stretch>
        </p:blipFill>
        <p:spPr>
          <a:xfrm>
            <a:off x="140676" y="1493803"/>
            <a:ext cx="12139759" cy="3640905"/>
          </a:xfrm>
          <a:prstGeom prst="rect">
            <a:avLst/>
          </a:prstGeom>
        </p:spPr>
      </p:pic>
    </p:spTree>
    <p:extLst>
      <p:ext uri="{BB962C8B-B14F-4D97-AF65-F5344CB8AC3E}">
        <p14:creationId xmlns:p14="http://schemas.microsoft.com/office/powerpoint/2010/main" val="4035298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7902A1-F0C9-41CF-7A98-A1B4B3B2ED04}"/>
              </a:ext>
            </a:extLst>
          </p:cNvPr>
          <p:cNvSpPr txBox="1"/>
          <p:nvPr/>
        </p:nvSpPr>
        <p:spPr>
          <a:xfrm>
            <a:off x="1012813" y="2498412"/>
            <a:ext cx="1567655" cy="1446550"/>
          </a:xfrm>
          <a:prstGeom prst="rect">
            <a:avLst/>
          </a:prstGeom>
          <a:noFill/>
        </p:spPr>
        <p:txBody>
          <a:bodyPr wrap="square" rtlCol="0">
            <a:spAutoFit/>
          </a:bodyPr>
          <a:lstStyle/>
          <a:p>
            <a:r>
              <a:rPr lang="en-US" altLang="zh-CN" sz="8800" dirty="0">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8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16E52D25-4787-6222-81C7-6C3616A99C43}"/>
              </a:ext>
            </a:extLst>
          </p:cNvPr>
          <p:cNvSpPr txBox="1"/>
          <p:nvPr/>
        </p:nvSpPr>
        <p:spPr>
          <a:xfrm>
            <a:off x="2826445" y="2498412"/>
            <a:ext cx="4650801" cy="769441"/>
          </a:xfrm>
          <a:prstGeom prst="rect">
            <a:avLst/>
          </a:prstGeom>
          <a:noFill/>
        </p:spPr>
        <p:txBody>
          <a:bodyPr wrap="square" rtlCol="0">
            <a:spAutoFit/>
          </a:bodyPr>
          <a:lstStyle/>
          <a:p>
            <a:r>
              <a:rPr lang="zh-CN" altLang="en-US" sz="4400" dirty="0">
                <a:latin typeface="微软雅黑" panose="020B0503020204020204" pitchFamily="34" charset="-122"/>
                <a:ea typeface="微软雅黑" panose="020B0503020204020204" pitchFamily="34" charset="-122"/>
              </a:rPr>
              <a:t>常见问题</a:t>
            </a:r>
          </a:p>
        </p:txBody>
      </p:sp>
      <p:sp>
        <p:nvSpPr>
          <p:cNvPr id="7" name="文本框 6">
            <a:extLst>
              <a:ext uri="{FF2B5EF4-FFF2-40B4-BE49-F238E27FC236}">
                <a16:creationId xmlns:a16="http://schemas.microsoft.com/office/drawing/2014/main" id="{0AC02BFD-C88F-9A16-4FB1-A9D869E66F39}"/>
              </a:ext>
            </a:extLst>
          </p:cNvPr>
          <p:cNvSpPr txBox="1"/>
          <p:nvPr/>
        </p:nvSpPr>
        <p:spPr>
          <a:xfrm>
            <a:off x="2826445" y="3235145"/>
            <a:ext cx="6326965" cy="418191"/>
          </a:xfrm>
          <a:prstGeom prst="rect">
            <a:avLst/>
          </a:prstGeom>
          <a:noFill/>
        </p:spPr>
        <p:txBody>
          <a:bodyPr wrap="square" rtlCol="0">
            <a:spAutoFit/>
          </a:bodyPr>
          <a:lstStyle/>
          <a:p>
            <a:pPr>
              <a:lnSpc>
                <a:spcPct val="150000"/>
              </a:lnSpc>
            </a:pPr>
            <a:r>
              <a:rPr lang="en-US" altLang="zh-CN" sz="1600">
                <a:latin typeface="微软雅黑" panose="020B0503020204020204" pitchFamily="34" charset="-122"/>
                <a:ea typeface="微软雅黑" panose="020B0503020204020204" pitchFamily="34" charset="-122"/>
              </a:rPr>
              <a:t>CUDA driver &amp; CUDA</a:t>
            </a:r>
            <a:r>
              <a:rPr lang="zh-CN" altLang="en-US" sz="1600">
                <a:latin typeface="微软雅黑" panose="020B0503020204020204" pitchFamily="34" charset="-122"/>
                <a:ea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rPr>
              <a:t>runtime.</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8153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39C0CB9-A5B4-6CD0-34CE-152D59CF5D6C}"/>
              </a:ext>
            </a:extLst>
          </p:cNvPr>
          <p:cNvSpPr txBox="1"/>
          <p:nvPr/>
        </p:nvSpPr>
        <p:spPr>
          <a:xfrm>
            <a:off x="1483781" y="218199"/>
            <a:ext cx="2735895"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常见问题</a:t>
            </a:r>
          </a:p>
        </p:txBody>
      </p:sp>
      <p:sp>
        <p:nvSpPr>
          <p:cNvPr id="3" name="矩形: 圆角 2">
            <a:extLst>
              <a:ext uri="{FF2B5EF4-FFF2-40B4-BE49-F238E27FC236}">
                <a16:creationId xmlns:a16="http://schemas.microsoft.com/office/drawing/2014/main" id="{A9E6B442-371A-DC38-9FFD-11F12C8E3C94}"/>
              </a:ext>
            </a:extLst>
          </p:cNvPr>
          <p:cNvSpPr/>
          <p:nvPr/>
        </p:nvSpPr>
        <p:spPr>
          <a:xfrm>
            <a:off x="671332" y="2175255"/>
            <a:ext cx="5139160" cy="1643605"/>
          </a:xfrm>
          <a:prstGeom prst="roundRect">
            <a:avLst>
              <a:gd name="adj" fmla="val 8216"/>
            </a:avLst>
          </a:prstGeom>
          <a:solidFill>
            <a:srgbClr val="FFD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5" name="矩形: 圆角 4">
            <a:extLst>
              <a:ext uri="{FF2B5EF4-FFF2-40B4-BE49-F238E27FC236}">
                <a16:creationId xmlns:a16="http://schemas.microsoft.com/office/drawing/2014/main" id="{2BF9F464-27A0-0C03-7A36-B65B1541EC39}"/>
              </a:ext>
            </a:extLst>
          </p:cNvPr>
          <p:cNvSpPr/>
          <p:nvPr/>
        </p:nvSpPr>
        <p:spPr>
          <a:xfrm>
            <a:off x="6238755" y="2157639"/>
            <a:ext cx="5139160" cy="1643605"/>
          </a:xfrm>
          <a:prstGeom prst="roundRect">
            <a:avLst>
              <a:gd name="adj" fmla="val 8216"/>
            </a:avLst>
          </a:prstGeom>
          <a:solidFill>
            <a:srgbClr val="FFD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id="{91050337-A661-822B-8388-08AD9F5715FF}"/>
              </a:ext>
            </a:extLst>
          </p:cNvPr>
          <p:cNvSpPr/>
          <p:nvPr/>
        </p:nvSpPr>
        <p:spPr>
          <a:xfrm>
            <a:off x="671332" y="4020451"/>
            <a:ext cx="5139160" cy="1643605"/>
          </a:xfrm>
          <a:prstGeom prst="roundRect">
            <a:avLst>
              <a:gd name="adj" fmla="val 8216"/>
            </a:avLst>
          </a:prstGeom>
          <a:solidFill>
            <a:srgbClr val="FFD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7A63D65E-D462-4EC1-4889-3F7E5E119569}"/>
              </a:ext>
            </a:extLst>
          </p:cNvPr>
          <p:cNvSpPr/>
          <p:nvPr/>
        </p:nvSpPr>
        <p:spPr>
          <a:xfrm>
            <a:off x="6238755" y="4002835"/>
            <a:ext cx="5139160" cy="1643605"/>
          </a:xfrm>
          <a:prstGeom prst="roundRect">
            <a:avLst>
              <a:gd name="adj" fmla="val 8216"/>
            </a:avLst>
          </a:prstGeom>
          <a:solidFill>
            <a:srgbClr val="FFD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758E6215-BEE6-2648-DEC8-F89DBA4D4681}"/>
              </a:ext>
            </a:extLst>
          </p:cNvPr>
          <p:cNvSpPr/>
          <p:nvPr/>
        </p:nvSpPr>
        <p:spPr>
          <a:xfrm>
            <a:off x="949124" y="2628114"/>
            <a:ext cx="737886" cy="7378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a16="http://schemas.microsoft.com/office/drawing/2014/main" id="{C74466AF-39C8-9553-D622-2B5FC1BF163E}"/>
              </a:ext>
            </a:extLst>
          </p:cNvPr>
          <p:cNvSpPr/>
          <p:nvPr/>
        </p:nvSpPr>
        <p:spPr>
          <a:xfrm>
            <a:off x="859629" y="4473310"/>
            <a:ext cx="737886" cy="7378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E277B913-2E5E-6C6A-50E1-6E7772B466E1}"/>
              </a:ext>
            </a:extLst>
          </p:cNvPr>
          <p:cNvSpPr/>
          <p:nvPr/>
        </p:nvSpPr>
        <p:spPr>
          <a:xfrm>
            <a:off x="6423259" y="2628114"/>
            <a:ext cx="737886" cy="7378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1" name="椭圆 10">
            <a:extLst>
              <a:ext uri="{FF2B5EF4-FFF2-40B4-BE49-F238E27FC236}">
                <a16:creationId xmlns:a16="http://schemas.microsoft.com/office/drawing/2014/main" id="{EA103CBC-F5B6-CD45-C47C-42346F51494A}"/>
              </a:ext>
            </a:extLst>
          </p:cNvPr>
          <p:cNvSpPr/>
          <p:nvPr/>
        </p:nvSpPr>
        <p:spPr>
          <a:xfrm>
            <a:off x="6333764" y="4473310"/>
            <a:ext cx="737886" cy="7378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2" name="AutoShape 112">
            <a:extLst>
              <a:ext uri="{FF2B5EF4-FFF2-40B4-BE49-F238E27FC236}">
                <a16:creationId xmlns:a16="http://schemas.microsoft.com/office/drawing/2014/main" id="{70F37FF7-79AF-2ED3-850E-8FB3352BDC89}"/>
              </a:ext>
            </a:extLst>
          </p:cNvPr>
          <p:cNvSpPr>
            <a:spLocks/>
          </p:cNvSpPr>
          <p:nvPr/>
        </p:nvSpPr>
        <p:spPr bwMode="auto">
          <a:xfrm>
            <a:off x="1117731" y="2813719"/>
            <a:ext cx="366050" cy="36667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707E84"/>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13" name="AutoShape 59">
            <a:extLst>
              <a:ext uri="{FF2B5EF4-FFF2-40B4-BE49-F238E27FC236}">
                <a16:creationId xmlns:a16="http://schemas.microsoft.com/office/drawing/2014/main" id="{3CB8A6B5-A814-F63A-4481-9807BA59FE7A}"/>
              </a:ext>
            </a:extLst>
          </p:cNvPr>
          <p:cNvSpPr>
            <a:spLocks/>
          </p:cNvSpPr>
          <p:nvPr/>
        </p:nvSpPr>
        <p:spPr bwMode="auto">
          <a:xfrm>
            <a:off x="6519369" y="2814345"/>
            <a:ext cx="366676" cy="36605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707E84"/>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7ADBB3D6-F793-F3B2-97FF-72D0FE54CFEA}"/>
              </a:ext>
            </a:extLst>
          </p:cNvPr>
          <p:cNvGrpSpPr/>
          <p:nvPr/>
        </p:nvGrpSpPr>
        <p:grpSpPr>
          <a:xfrm>
            <a:off x="1045547" y="4659228"/>
            <a:ext cx="366050" cy="366050"/>
            <a:chOff x="3868099" y="5741049"/>
            <a:chExt cx="366050" cy="366050"/>
          </a:xfrm>
        </p:grpSpPr>
        <p:sp>
          <p:nvSpPr>
            <p:cNvPr id="15" name="AutoShape 123">
              <a:extLst>
                <a:ext uri="{FF2B5EF4-FFF2-40B4-BE49-F238E27FC236}">
                  <a16:creationId xmlns:a16="http://schemas.microsoft.com/office/drawing/2014/main" id="{B49CF754-A31F-583E-5AF9-87796C238B15}"/>
                </a:ext>
              </a:extLst>
            </p:cNvPr>
            <p:cNvSpPr>
              <a:spLocks/>
            </p:cNvSpPr>
            <p:nvPr/>
          </p:nvSpPr>
          <p:spPr bwMode="auto">
            <a:xfrm>
              <a:off x="3868099" y="5741049"/>
              <a:ext cx="366050"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rgbClr val="707E84"/>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16" name="AutoShape 124">
              <a:extLst>
                <a:ext uri="{FF2B5EF4-FFF2-40B4-BE49-F238E27FC236}">
                  <a16:creationId xmlns:a16="http://schemas.microsoft.com/office/drawing/2014/main" id="{E822C7EA-88DA-A02B-295D-118F0D628973}"/>
                </a:ext>
              </a:extLst>
            </p:cNvPr>
            <p:cNvSpPr>
              <a:spLocks/>
            </p:cNvSpPr>
            <p:nvPr/>
          </p:nvSpPr>
          <p:spPr bwMode="auto">
            <a:xfrm>
              <a:off x="3971344" y="5843668"/>
              <a:ext cx="160186" cy="160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rgbClr val="707E84"/>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17" name="AutoShape 125">
              <a:extLst>
                <a:ext uri="{FF2B5EF4-FFF2-40B4-BE49-F238E27FC236}">
                  <a16:creationId xmlns:a16="http://schemas.microsoft.com/office/drawing/2014/main" id="{0591B923-9166-8FFE-B0A0-8F0C12E4B323}"/>
                </a:ext>
              </a:extLst>
            </p:cNvPr>
            <p:cNvSpPr>
              <a:spLocks/>
            </p:cNvSpPr>
            <p:nvPr/>
          </p:nvSpPr>
          <p:spPr bwMode="auto">
            <a:xfrm>
              <a:off x="4005134" y="5878083"/>
              <a:ext cx="91982" cy="91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rgbClr val="707E84"/>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sp>
        <p:nvSpPr>
          <p:cNvPr id="18" name="Freeform 293">
            <a:extLst>
              <a:ext uri="{FF2B5EF4-FFF2-40B4-BE49-F238E27FC236}">
                <a16:creationId xmlns:a16="http://schemas.microsoft.com/office/drawing/2014/main" id="{C15249D1-0997-1395-EEA5-03D520FF351F}"/>
              </a:ext>
            </a:extLst>
          </p:cNvPr>
          <p:cNvSpPr>
            <a:spLocks noEditPoints="1"/>
          </p:cNvSpPr>
          <p:nvPr/>
        </p:nvSpPr>
        <p:spPr bwMode="auto">
          <a:xfrm>
            <a:off x="6551404" y="4674210"/>
            <a:ext cx="302606" cy="335460"/>
          </a:xfrm>
          <a:custGeom>
            <a:avLst/>
            <a:gdLst>
              <a:gd name="T0" fmla="*/ 174 w 178"/>
              <a:gd name="T1" fmla="*/ 73 h 196"/>
              <a:gd name="T2" fmla="*/ 153 w 178"/>
              <a:gd name="T3" fmla="*/ 36 h 196"/>
              <a:gd name="T4" fmla="*/ 110 w 178"/>
              <a:gd name="T5" fmla="*/ 11 h 196"/>
              <a:gd name="T6" fmla="*/ 67 w 178"/>
              <a:gd name="T7" fmla="*/ 11 h 196"/>
              <a:gd name="T8" fmla="*/ 24 w 178"/>
              <a:gd name="T9" fmla="*/ 36 h 196"/>
              <a:gd name="T10" fmla="*/ 3 w 178"/>
              <a:gd name="T11" fmla="*/ 73 h 196"/>
              <a:gd name="T12" fmla="*/ 3 w 178"/>
              <a:gd name="T13" fmla="*/ 123 h 196"/>
              <a:gd name="T14" fmla="*/ 24 w 178"/>
              <a:gd name="T15" fmla="*/ 159 h 196"/>
              <a:gd name="T16" fmla="*/ 68 w 178"/>
              <a:gd name="T17" fmla="*/ 184 h 196"/>
              <a:gd name="T18" fmla="*/ 110 w 178"/>
              <a:gd name="T19" fmla="*/ 184 h 196"/>
              <a:gd name="T20" fmla="*/ 153 w 178"/>
              <a:gd name="T21" fmla="*/ 160 h 196"/>
              <a:gd name="T22" fmla="*/ 174 w 178"/>
              <a:gd name="T23" fmla="*/ 123 h 196"/>
              <a:gd name="T24" fmla="*/ 76 w 178"/>
              <a:gd name="T25" fmla="*/ 176 h 196"/>
              <a:gd name="T26" fmla="*/ 89 w 178"/>
              <a:gd name="T27" fmla="*/ 147 h 196"/>
              <a:gd name="T28" fmla="*/ 101 w 178"/>
              <a:gd name="T29" fmla="*/ 176 h 196"/>
              <a:gd name="T30" fmla="*/ 101 w 178"/>
              <a:gd name="T31" fmla="*/ 19 h 196"/>
              <a:gd name="T32" fmla="*/ 89 w 178"/>
              <a:gd name="T33" fmla="*/ 49 h 196"/>
              <a:gd name="T34" fmla="*/ 76 w 178"/>
              <a:gd name="T35" fmla="*/ 19 h 196"/>
              <a:gd name="T36" fmla="*/ 133 w 178"/>
              <a:gd name="T37" fmla="*/ 91 h 196"/>
              <a:gd name="T38" fmla="*/ 136 w 178"/>
              <a:gd name="T39" fmla="*/ 103 h 196"/>
              <a:gd name="T40" fmla="*/ 133 w 178"/>
              <a:gd name="T41" fmla="*/ 98 h 196"/>
              <a:gd name="T42" fmla="*/ 131 w 178"/>
              <a:gd name="T43" fmla="*/ 73 h 196"/>
              <a:gd name="T44" fmla="*/ 150 w 178"/>
              <a:gd name="T45" fmla="*/ 48 h 196"/>
              <a:gd name="T46" fmla="*/ 163 w 178"/>
              <a:gd name="T47" fmla="*/ 70 h 196"/>
              <a:gd name="T48" fmla="*/ 131 w 178"/>
              <a:gd name="T49" fmla="*/ 73 h 196"/>
              <a:gd name="T50" fmla="*/ 73 w 178"/>
              <a:gd name="T51" fmla="*/ 125 h 196"/>
              <a:gd name="T52" fmla="*/ 58 w 178"/>
              <a:gd name="T53" fmla="*/ 98 h 196"/>
              <a:gd name="T54" fmla="*/ 73 w 178"/>
              <a:gd name="T55" fmla="*/ 71 h 196"/>
              <a:gd name="T56" fmla="*/ 104 w 178"/>
              <a:gd name="T57" fmla="*/ 71 h 196"/>
              <a:gd name="T58" fmla="*/ 120 w 178"/>
              <a:gd name="T59" fmla="*/ 98 h 196"/>
              <a:gd name="T60" fmla="*/ 104 w 178"/>
              <a:gd name="T61" fmla="*/ 125 h 196"/>
              <a:gd name="T62" fmla="*/ 111 w 178"/>
              <a:gd name="T63" fmla="*/ 60 h 196"/>
              <a:gd name="T64" fmla="*/ 115 w 178"/>
              <a:gd name="T65" fmla="*/ 52 h 196"/>
              <a:gd name="T66" fmla="*/ 111 w 178"/>
              <a:gd name="T67" fmla="*/ 60 h 196"/>
              <a:gd name="T68" fmla="*/ 73 w 178"/>
              <a:gd name="T69" fmla="*/ 56 h 196"/>
              <a:gd name="T70" fmla="*/ 60 w 178"/>
              <a:gd name="T71" fmla="*/ 64 h 196"/>
              <a:gd name="T72" fmla="*/ 45 w 178"/>
              <a:gd name="T73" fmla="*/ 105 h 196"/>
              <a:gd name="T74" fmla="*/ 45 w 178"/>
              <a:gd name="T75" fmla="*/ 90 h 196"/>
              <a:gd name="T76" fmla="*/ 45 w 178"/>
              <a:gd name="T77" fmla="*/ 105 h 196"/>
              <a:gd name="T78" fmla="*/ 46 w 178"/>
              <a:gd name="T79" fmla="*/ 73 h 196"/>
              <a:gd name="T80" fmla="*/ 14 w 178"/>
              <a:gd name="T81" fmla="*/ 70 h 196"/>
              <a:gd name="T82" fmla="*/ 27 w 178"/>
              <a:gd name="T83" fmla="*/ 48 h 196"/>
              <a:gd name="T84" fmla="*/ 50 w 178"/>
              <a:gd name="T85" fmla="*/ 49 h 196"/>
              <a:gd name="T86" fmla="*/ 27 w 178"/>
              <a:gd name="T87" fmla="*/ 107 h 196"/>
              <a:gd name="T88" fmla="*/ 50 w 178"/>
              <a:gd name="T89" fmla="*/ 147 h 196"/>
              <a:gd name="T90" fmla="*/ 14 w 178"/>
              <a:gd name="T91" fmla="*/ 141 h 196"/>
              <a:gd name="T92" fmla="*/ 67 w 178"/>
              <a:gd name="T93" fmla="*/ 136 h 196"/>
              <a:gd name="T94" fmla="*/ 62 w 178"/>
              <a:gd name="T95" fmla="*/ 143 h 196"/>
              <a:gd name="T96" fmla="*/ 67 w 178"/>
              <a:gd name="T97" fmla="*/ 136 h 196"/>
              <a:gd name="T98" fmla="*/ 104 w 178"/>
              <a:gd name="T99" fmla="*/ 140 h 196"/>
              <a:gd name="T100" fmla="*/ 117 w 178"/>
              <a:gd name="T101" fmla="*/ 132 h 196"/>
              <a:gd name="T102" fmla="*/ 127 w 178"/>
              <a:gd name="T103" fmla="*/ 147 h 196"/>
              <a:gd name="T104" fmla="*/ 150 w 178"/>
              <a:gd name="T105" fmla="*/ 107 h 196"/>
              <a:gd name="T106" fmla="*/ 164 w 178"/>
              <a:gd name="T107" fmla="*/ 141 h 196"/>
              <a:gd name="T108" fmla="*/ 144 w 178"/>
              <a:gd name="T109" fmla="*/ 149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8" h="196">
                <a:moveTo>
                  <a:pt x="159" y="98"/>
                </a:moveTo>
                <a:cubicBezTo>
                  <a:pt x="166" y="89"/>
                  <a:pt x="171" y="81"/>
                  <a:pt x="174" y="73"/>
                </a:cubicBezTo>
                <a:cubicBezTo>
                  <a:pt x="178" y="64"/>
                  <a:pt x="178" y="55"/>
                  <a:pt x="174" y="49"/>
                </a:cubicBezTo>
                <a:cubicBezTo>
                  <a:pt x="170" y="42"/>
                  <a:pt x="163" y="38"/>
                  <a:pt x="153" y="36"/>
                </a:cubicBezTo>
                <a:cubicBezTo>
                  <a:pt x="145" y="35"/>
                  <a:pt x="135" y="35"/>
                  <a:pt x="124" y="37"/>
                </a:cubicBezTo>
                <a:cubicBezTo>
                  <a:pt x="120" y="27"/>
                  <a:pt x="115" y="18"/>
                  <a:pt x="110" y="11"/>
                </a:cubicBezTo>
                <a:cubicBezTo>
                  <a:pt x="103" y="4"/>
                  <a:pt x="96" y="0"/>
                  <a:pt x="89" y="0"/>
                </a:cubicBezTo>
                <a:cubicBezTo>
                  <a:pt x="81" y="0"/>
                  <a:pt x="74" y="4"/>
                  <a:pt x="67" y="11"/>
                </a:cubicBezTo>
                <a:cubicBezTo>
                  <a:pt x="62" y="18"/>
                  <a:pt x="57" y="27"/>
                  <a:pt x="54" y="37"/>
                </a:cubicBezTo>
                <a:cubicBezTo>
                  <a:pt x="43" y="35"/>
                  <a:pt x="33" y="35"/>
                  <a:pt x="24" y="36"/>
                </a:cubicBezTo>
                <a:cubicBezTo>
                  <a:pt x="14" y="38"/>
                  <a:pt x="7" y="42"/>
                  <a:pt x="4" y="49"/>
                </a:cubicBezTo>
                <a:cubicBezTo>
                  <a:pt x="0" y="55"/>
                  <a:pt x="0" y="64"/>
                  <a:pt x="3" y="73"/>
                </a:cubicBezTo>
                <a:cubicBezTo>
                  <a:pt x="6" y="81"/>
                  <a:pt x="12" y="89"/>
                  <a:pt x="19" y="98"/>
                </a:cubicBezTo>
                <a:cubicBezTo>
                  <a:pt x="12" y="106"/>
                  <a:pt x="6" y="115"/>
                  <a:pt x="3" y="123"/>
                </a:cubicBezTo>
                <a:cubicBezTo>
                  <a:pt x="0" y="132"/>
                  <a:pt x="0" y="140"/>
                  <a:pt x="4" y="147"/>
                </a:cubicBezTo>
                <a:cubicBezTo>
                  <a:pt x="7" y="154"/>
                  <a:pt x="14" y="158"/>
                  <a:pt x="24" y="159"/>
                </a:cubicBezTo>
                <a:cubicBezTo>
                  <a:pt x="33" y="161"/>
                  <a:pt x="43" y="160"/>
                  <a:pt x="54" y="158"/>
                </a:cubicBezTo>
                <a:cubicBezTo>
                  <a:pt x="58" y="169"/>
                  <a:pt x="62" y="178"/>
                  <a:pt x="68" y="184"/>
                </a:cubicBezTo>
                <a:cubicBezTo>
                  <a:pt x="74" y="192"/>
                  <a:pt x="81" y="196"/>
                  <a:pt x="89" y="196"/>
                </a:cubicBezTo>
                <a:cubicBezTo>
                  <a:pt x="96" y="196"/>
                  <a:pt x="103" y="192"/>
                  <a:pt x="110" y="184"/>
                </a:cubicBezTo>
                <a:cubicBezTo>
                  <a:pt x="115" y="178"/>
                  <a:pt x="120" y="169"/>
                  <a:pt x="124" y="158"/>
                </a:cubicBezTo>
                <a:cubicBezTo>
                  <a:pt x="135" y="160"/>
                  <a:pt x="145" y="161"/>
                  <a:pt x="153" y="160"/>
                </a:cubicBezTo>
                <a:cubicBezTo>
                  <a:pt x="163" y="158"/>
                  <a:pt x="170" y="154"/>
                  <a:pt x="174" y="147"/>
                </a:cubicBezTo>
                <a:cubicBezTo>
                  <a:pt x="178" y="140"/>
                  <a:pt x="178" y="132"/>
                  <a:pt x="174" y="123"/>
                </a:cubicBezTo>
                <a:cubicBezTo>
                  <a:pt x="171" y="115"/>
                  <a:pt x="166" y="106"/>
                  <a:pt x="159" y="98"/>
                </a:cubicBezTo>
                <a:close/>
                <a:moveTo>
                  <a:pt x="76" y="176"/>
                </a:moveTo>
                <a:cubicBezTo>
                  <a:pt x="72" y="171"/>
                  <a:pt x="69" y="164"/>
                  <a:pt x="66" y="155"/>
                </a:cubicBezTo>
                <a:cubicBezTo>
                  <a:pt x="74" y="153"/>
                  <a:pt x="81" y="150"/>
                  <a:pt x="89" y="147"/>
                </a:cubicBezTo>
                <a:cubicBezTo>
                  <a:pt x="96" y="151"/>
                  <a:pt x="104" y="153"/>
                  <a:pt x="112" y="155"/>
                </a:cubicBezTo>
                <a:cubicBezTo>
                  <a:pt x="109" y="164"/>
                  <a:pt x="105" y="171"/>
                  <a:pt x="101" y="176"/>
                </a:cubicBezTo>
                <a:cubicBezTo>
                  <a:pt x="93" y="187"/>
                  <a:pt x="84" y="187"/>
                  <a:pt x="76" y="176"/>
                </a:cubicBezTo>
                <a:close/>
                <a:moveTo>
                  <a:pt x="101" y="19"/>
                </a:moveTo>
                <a:cubicBezTo>
                  <a:pt x="105" y="25"/>
                  <a:pt x="109" y="32"/>
                  <a:pt x="112" y="40"/>
                </a:cubicBezTo>
                <a:cubicBezTo>
                  <a:pt x="104" y="42"/>
                  <a:pt x="97" y="45"/>
                  <a:pt x="89" y="49"/>
                </a:cubicBezTo>
                <a:cubicBezTo>
                  <a:pt x="81" y="45"/>
                  <a:pt x="73" y="42"/>
                  <a:pt x="66" y="40"/>
                </a:cubicBezTo>
                <a:cubicBezTo>
                  <a:pt x="69" y="32"/>
                  <a:pt x="72" y="25"/>
                  <a:pt x="76" y="19"/>
                </a:cubicBezTo>
                <a:cubicBezTo>
                  <a:pt x="84" y="8"/>
                  <a:pt x="93" y="8"/>
                  <a:pt x="101" y="19"/>
                </a:cubicBezTo>
                <a:close/>
                <a:moveTo>
                  <a:pt x="133" y="91"/>
                </a:moveTo>
                <a:cubicBezTo>
                  <a:pt x="136" y="93"/>
                  <a:pt x="139" y="96"/>
                  <a:pt x="141" y="98"/>
                </a:cubicBezTo>
                <a:cubicBezTo>
                  <a:pt x="139" y="100"/>
                  <a:pt x="138" y="101"/>
                  <a:pt x="136" y="103"/>
                </a:cubicBezTo>
                <a:cubicBezTo>
                  <a:pt x="135" y="104"/>
                  <a:pt x="134" y="105"/>
                  <a:pt x="133" y="106"/>
                </a:cubicBezTo>
                <a:cubicBezTo>
                  <a:pt x="133" y="103"/>
                  <a:pt x="133" y="100"/>
                  <a:pt x="133" y="98"/>
                </a:cubicBezTo>
                <a:cubicBezTo>
                  <a:pt x="133" y="96"/>
                  <a:pt x="133" y="93"/>
                  <a:pt x="133" y="91"/>
                </a:cubicBezTo>
                <a:close/>
                <a:moveTo>
                  <a:pt x="131" y="73"/>
                </a:moveTo>
                <a:cubicBezTo>
                  <a:pt x="130" y="65"/>
                  <a:pt x="129" y="57"/>
                  <a:pt x="127" y="49"/>
                </a:cubicBezTo>
                <a:cubicBezTo>
                  <a:pt x="136" y="47"/>
                  <a:pt x="144" y="47"/>
                  <a:pt x="150" y="48"/>
                </a:cubicBezTo>
                <a:cubicBezTo>
                  <a:pt x="157" y="48"/>
                  <a:pt x="162" y="51"/>
                  <a:pt x="164" y="54"/>
                </a:cubicBezTo>
                <a:cubicBezTo>
                  <a:pt x="166" y="58"/>
                  <a:pt x="166" y="63"/>
                  <a:pt x="163" y="70"/>
                </a:cubicBezTo>
                <a:cubicBezTo>
                  <a:pt x="160" y="76"/>
                  <a:pt x="156" y="82"/>
                  <a:pt x="150" y="89"/>
                </a:cubicBezTo>
                <a:cubicBezTo>
                  <a:pt x="144" y="83"/>
                  <a:pt x="138" y="78"/>
                  <a:pt x="131" y="73"/>
                </a:cubicBezTo>
                <a:close/>
                <a:moveTo>
                  <a:pt x="89" y="133"/>
                </a:moveTo>
                <a:cubicBezTo>
                  <a:pt x="83" y="131"/>
                  <a:pt x="78" y="128"/>
                  <a:pt x="73" y="125"/>
                </a:cubicBezTo>
                <a:cubicBezTo>
                  <a:pt x="67" y="121"/>
                  <a:pt x="62" y="118"/>
                  <a:pt x="58" y="115"/>
                </a:cubicBezTo>
                <a:cubicBezTo>
                  <a:pt x="58" y="110"/>
                  <a:pt x="58" y="104"/>
                  <a:pt x="58" y="98"/>
                </a:cubicBezTo>
                <a:cubicBezTo>
                  <a:pt x="58" y="91"/>
                  <a:pt x="58" y="85"/>
                  <a:pt x="58" y="80"/>
                </a:cubicBezTo>
                <a:cubicBezTo>
                  <a:pt x="63" y="77"/>
                  <a:pt x="68" y="74"/>
                  <a:pt x="73" y="71"/>
                </a:cubicBezTo>
                <a:cubicBezTo>
                  <a:pt x="78" y="68"/>
                  <a:pt x="83" y="65"/>
                  <a:pt x="89" y="63"/>
                </a:cubicBezTo>
                <a:cubicBezTo>
                  <a:pt x="94" y="65"/>
                  <a:pt x="99" y="68"/>
                  <a:pt x="104" y="71"/>
                </a:cubicBezTo>
                <a:cubicBezTo>
                  <a:pt x="109" y="74"/>
                  <a:pt x="114" y="77"/>
                  <a:pt x="119" y="80"/>
                </a:cubicBezTo>
                <a:cubicBezTo>
                  <a:pt x="120" y="85"/>
                  <a:pt x="120" y="91"/>
                  <a:pt x="120" y="98"/>
                </a:cubicBezTo>
                <a:cubicBezTo>
                  <a:pt x="120" y="104"/>
                  <a:pt x="120" y="110"/>
                  <a:pt x="119" y="115"/>
                </a:cubicBezTo>
                <a:cubicBezTo>
                  <a:pt x="115" y="118"/>
                  <a:pt x="110" y="122"/>
                  <a:pt x="104" y="125"/>
                </a:cubicBezTo>
                <a:cubicBezTo>
                  <a:pt x="99" y="128"/>
                  <a:pt x="94" y="131"/>
                  <a:pt x="89" y="133"/>
                </a:cubicBezTo>
                <a:close/>
                <a:moveTo>
                  <a:pt x="111" y="60"/>
                </a:moveTo>
                <a:cubicBezTo>
                  <a:pt x="109" y="59"/>
                  <a:pt x="107" y="57"/>
                  <a:pt x="104" y="56"/>
                </a:cubicBezTo>
                <a:cubicBezTo>
                  <a:pt x="108" y="55"/>
                  <a:pt x="112" y="53"/>
                  <a:pt x="115" y="52"/>
                </a:cubicBezTo>
                <a:cubicBezTo>
                  <a:pt x="116" y="56"/>
                  <a:pt x="117" y="60"/>
                  <a:pt x="117" y="64"/>
                </a:cubicBezTo>
                <a:cubicBezTo>
                  <a:pt x="115" y="62"/>
                  <a:pt x="113" y="61"/>
                  <a:pt x="111" y="60"/>
                </a:cubicBezTo>
                <a:close/>
                <a:moveTo>
                  <a:pt x="62" y="52"/>
                </a:moveTo>
                <a:cubicBezTo>
                  <a:pt x="66" y="53"/>
                  <a:pt x="70" y="55"/>
                  <a:pt x="73" y="56"/>
                </a:cubicBezTo>
                <a:cubicBezTo>
                  <a:pt x="71" y="57"/>
                  <a:pt x="69" y="59"/>
                  <a:pt x="67" y="60"/>
                </a:cubicBezTo>
                <a:cubicBezTo>
                  <a:pt x="65" y="61"/>
                  <a:pt x="62" y="62"/>
                  <a:pt x="60" y="64"/>
                </a:cubicBezTo>
                <a:cubicBezTo>
                  <a:pt x="61" y="60"/>
                  <a:pt x="62" y="56"/>
                  <a:pt x="62" y="52"/>
                </a:cubicBezTo>
                <a:close/>
                <a:moveTo>
                  <a:pt x="45" y="105"/>
                </a:moveTo>
                <a:cubicBezTo>
                  <a:pt x="42" y="103"/>
                  <a:pt x="39" y="100"/>
                  <a:pt x="36" y="98"/>
                </a:cubicBezTo>
                <a:cubicBezTo>
                  <a:pt x="39" y="95"/>
                  <a:pt x="42" y="93"/>
                  <a:pt x="45" y="90"/>
                </a:cubicBezTo>
                <a:cubicBezTo>
                  <a:pt x="45" y="93"/>
                  <a:pt x="45" y="95"/>
                  <a:pt x="45" y="98"/>
                </a:cubicBezTo>
                <a:cubicBezTo>
                  <a:pt x="45" y="100"/>
                  <a:pt x="45" y="103"/>
                  <a:pt x="45" y="105"/>
                </a:cubicBezTo>
                <a:close/>
                <a:moveTo>
                  <a:pt x="50" y="49"/>
                </a:moveTo>
                <a:cubicBezTo>
                  <a:pt x="48" y="57"/>
                  <a:pt x="47" y="65"/>
                  <a:pt x="46" y="73"/>
                </a:cubicBezTo>
                <a:cubicBezTo>
                  <a:pt x="39" y="78"/>
                  <a:pt x="33" y="84"/>
                  <a:pt x="27" y="89"/>
                </a:cubicBezTo>
                <a:cubicBezTo>
                  <a:pt x="21" y="82"/>
                  <a:pt x="17" y="76"/>
                  <a:pt x="14" y="70"/>
                </a:cubicBezTo>
                <a:cubicBezTo>
                  <a:pt x="12" y="63"/>
                  <a:pt x="11" y="58"/>
                  <a:pt x="14" y="55"/>
                </a:cubicBezTo>
                <a:cubicBezTo>
                  <a:pt x="16" y="51"/>
                  <a:pt x="20" y="48"/>
                  <a:pt x="27" y="48"/>
                </a:cubicBezTo>
                <a:cubicBezTo>
                  <a:pt x="29" y="47"/>
                  <a:pt x="31" y="47"/>
                  <a:pt x="34" y="47"/>
                </a:cubicBezTo>
                <a:cubicBezTo>
                  <a:pt x="39" y="47"/>
                  <a:pt x="44" y="48"/>
                  <a:pt x="50" y="49"/>
                </a:cubicBezTo>
                <a:close/>
                <a:moveTo>
                  <a:pt x="14" y="126"/>
                </a:moveTo>
                <a:cubicBezTo>
                  <a:pt x="17" y="120"/>
                  <a:pt x="21" y="114"/>
                  <a:pt x="27" y="107"/>
                </a:cubicBezTo>
                <a:cubicBezTo>
                  <a:pt x="33" y="112"/>
                  <a:pt x="39" y="118"/>
                  <a:pt x="46" y="123"/>
                </a:cubicBezTo>
                <a:cubicBezTo>
                  <a:pt x="47" y="131"/>
                  <a:pt x="48" y="139"/>
                  <a:pt x="50" y="147"/>
                </a:cubicBezTo>
                <a:cubicBezTo>
                  <a:pt x="41" y="148"/>
                  <a:pt x="34" y="149"/>
                  <a:pt x="27" y="148"/>
                </a:cubicBezTo>
                <a:cubicBezTo>
                  <a:pt x="20" y="147"/>
                  <a:pt x="16" y="145"/>
                  <a:pt x="14" y="141"/>
                </a:cubicBezTo>
                <a:cubicBezTo>
                  <a:pt x="11" y="137"/>
                  <a:pt x="12" y="132"/>
                  <a:pt x="14" y="126"/>
                </a:cubicBezTo>
                <a:close/>
                <a:moveTo>
                  <a:pt x="67" y="136"/>
                </a:moveTo>
                <a:cubicBezTo>
                  <a:pt x="69" y="137"/>
                  <a:pt x="71" y="138"/>
                  <a:pt x="73" y="140"/>
                </a:cubicBezTo>
                <a:cubicBezTo>
                  <a:pt x="70" y="141"/>
                  <a:pt x="66" y="142"/>
                  <a:pt x="62" y="143"/>
                </a:cubicBezTo>
                <a:cubicBezTo>
                  <a:pt x="62" y="140"/>
                  <a:pt x="61" y="136"/>
                  <a:pt x="60" y="132"/>
                </a:cubicBezTo>
                <a:cubicBezTo>
                  <a:pt x="62" y="134"/>
                  <a:pt x="64" y="135"/>
                  <a:pt x="67" y="136"/>
                </a:cubicBezTo>
                <a:close/>
                <a:moveTo>
                  <a:pt x="115" y="143"/>
                </a:moveTo>
                <a:cubicBezTo>
                  <a:pt x="112" y="142"/>
                  <a:pt x="108" y="141"/>
                  <a:pt x="104" y="140"/>
                </a:cubicBezTo>
                <a:cubicBezTo>
                  <a:pt x="106" y="139"/>
                  <a:pt x="109" y="137"/>
                  <a:pt x="111" y="136"/>
                </a:cubicBezTo>
                <a:cubicBezTo>
                  <a:pt x="113" y="135"/>
                  <a:pt x="115" y="133"/>
                  <a:pt x="117" y="132"/>
                </a:cubicBezTo>
                <a:cubicBezTo>
                  <a:pt x="117" y="136"/>
                  <a:pt x="116" y="140"/>
                  <a:pt x="115" y="143"/>
                </a:cubicBezTo>
                <a:close/>
                <a:moveTo>
                  <a:pt x="127" y="147"/>
                </a:moveTo>
                <a:cubicBezTo>
                  <a:pt x="129" y="139"/>
                  <a:pt x="130" y="131"/>
                  <a:pt x="131" y="123"/>
                </a:cubicBezTo>
                <a:cubicBezTo>
                  <a:pt x="138" y="118"/>
                  <a:pt x="144" y="112"/>
                  <a:pt x="150" y="107"/>
                </a:cubicBezTo>
                <a:cubicBezTo>
                  <a:pt x="156" y="114"/>
                  <a:pt x="160" y="120"/>
                  <a:pt x="163" y="126"/>
                </a:cubicBezTo>
                <a:cubicBezTo>
                  <a:pt x="166" y="133"/>
                  <a:pt x="166" y="137"/>
                  <a:pt x="164" y="141"/>
                </a:cubicBezTo>
                <a:cubicBezTo>
                  <a:pt x="162" y="145"/>
                  <a:pt x="157" y="147"/>
                  <a:pt x="150" y="148"/>
                </a:cubicBezTo>
                <a:cubicBezTo>
                  <a:pt x="148" y="148"/>
                  <a:pt x="146" y="149"/>
                  <a:pt x="144" y="149"/>
                </a:cubicBezTo>
                <a:cubicBezTo>
                  <a:pt x="139" y="149"/>
                  <a:pt x="133" y="148"/>
                  <a:pt x="127" y="147"/>
                </a:cubicBezTo>
                <a:close/>
              </a:path>
            </a:pathLst>
          </a:custGeom>
          <a:solidFill>
            <a:srgbClr val="707E84"/>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7B4F5DB7-42E1-37F7-E86A-6B3E94018865}"/>
              </a:ext>
            </a:extLst>
          </p:cNvPr>
          <p:cNvGrpSpPr/>
          <p:nvPr/>
        </p:nvGrpSpPr>
        <p:grpSpPr>
          <a:xfrm>
            <a:off x="1783119" y="2426954"/>
            <a:ext cx="3923199" cy="1122857"/>
            <a:chOff x="482600" y="4270710"/>
            <a:chExt cx="3923199" cy="1122857"/>
          </a:xfrm>
        </p:grpSpPr>
        <p:sp>
          <p:nvSpPr>
            <p:cNvPr id="20" name="文本框 19">
              <a:extLst>
                <a:ext uri="{FF2B5EF4-FFF2-40B4-BE49-F238E27FC236}">
                  <a16:creationId xmlns:a16="http://schemas.microsoft.com/office/drawing/2014/main" id="{1DB6832C-82D5-DB00-BF7E-5851ECC58531}"/>
                </a:ext>
              </a:extLst>
            </p:cNvPr>
            <p:cNvSpPr txBox="1"/>
            <p:nvPr/>
          </p:nvSpPr>
          <p:spPr>
            <a:xfrm>
              <a:off x="482600" y="4618290"/>
              <a:ext cx="3923199" cy="775277"/>
            </a:xfrm>
            <a:prstGeom prst="rect">
              <a:avLst/>
            </a:prstGeom>
            <a:noFill/>
            <a:ln>
              <a:noFill/>
            </a:ln>
          </p:spPr>
          <p:txBody>
            <a:bodyPr wrap="square" rtlCol="0">
              <a:spAutoFit/>
            </a:bodyPr>
            <a:lstStyle/>
            <a:p>
              <a:pPr>
                <a:lnSpc>
                  <a:spcPct val="200000"/>
                </a:lnSpc>
              </a:pPr>
              <a:r>
                <a:rPr lang="zh-CN" altLang="en-US" sz="1200">
                  <a:latin typeface="微软雅黑" panose="020B0503020204020204" pitchFamily="34" charset="-122"/>
                  <a:ea typeface="微软雅黑" panose="020B0503020204020204" pitchFamily="34" charset="-122"/>
                </a:rPr>
                <a:t>认为</a:t>
              </a:r>
              <a:r>
                <a:rPr lang="en-US" altLang="zh-CN" sz="1200">
                  <a:latin typeface="微软雅黑" panose="020B0503020204020204" pitchFamily="34" charset="-122"/>
                  <a:ea typeface="微软雅黑" panose="020B0503020204020204" pitchFamily="34" charset="-122"/>
                </a:rPr>
                <a:t>nvidia-smi</a:t>
              </a:r>
              <a:r>
                <a:rPr lang="zh-CN" altLang="en-US" sz="1200">
                  <a:latin typeface="微软雅黑" panose="020B0503020204020204" pitchFamily="34" charset="-122"/>
                  <a:ea typeface="微软雅黑" panose="020B0503020204020204" pitchFamily="34" charset="-122"/>
                </a:rPr>
                <a:t>输出的版本是</a:t>
              </a:r>
              <a:r>
                <a:rPr lang="en-US" altLang="zh-CN" sz="1200">
                  <a:latin typeface="微软雅黑" panose="020B0503020204020204" pitchFamily="34" charset="-122"/>
                  <a:ea typeface="微软雅黑" panose="020B0503020204020204" pitchFamily="34" charset="-122"/>
                </a:rPr>
                <a:t>CUDA</a:t>
              </a:r>
              <a:r>
                <a:rPr lang="zh-CN" altLang="en-US" sz="1200">
                  <a:latin typeface="微软雅黑" panose="020B0503020204020204" pitchFamily="34" charset="-122"/>
                  <a:ea typeface="微软雅黑" panose="020B0503020204020204" pitchFamily="34" charset="-122"/>
                </a:rPr>
                <a:t>版本。</a:t>
              </a:r>
              <a:endParaRPr lang="en-US" altLang="zh-CN" sz="1200">
                <a:latin typeface="微软雅黑" panose="020B0503020204020204" pitchFamily="34" charset="-122"/>
                <a:ea typeface="微软雅黑" panose="020B0503020204020204" pitchFamily="34" charset="-122"/>
              </a:endParaRPr>
            </a:p>
            <a:p>
              <a:pPr>
                <a:lnSpc>
                  <a:spcPct val="200000"/>
                </a:lnSpc>
              </a:pPr>
              <a:r>
                <a:rPr lang="zh-CN" altLang="en-US" sz="1200">
                  <a:latin typeface="微软雅黑" panose="020B0503020204020204" pitchFamily="34" charset="-122"/>
                  <a:ea typeface="微软雅黑" panose="020B0503020204020204" pitchFamily="34" charset="-122"/>
                </a:rPr>
                <a:t>认为</a:t>
              </a:r>
              <a:r>
                <a:rPr lang="en-US" altLang="zh-CN" sz="1200">
                  <a:latin typeface="微软雅黑" panose="020B0503020204020204" pitchFamily="34" charset="-122"/>
                  <a:ea typeface="微软雅黑" panose="020B0503020204020204" pitchFamily="34" charset="-122"/>
                </a:rPr>
                <a:t>/usr/local/cuda</a:t>
              </a:r>
              <a:r>
                <a:rPr lang="zh-CN" altLang="en-US" sz="1200">
                  <a:latin typeface="微软雅黑" panose="020B0503020204020204" pitchFamily="34" charset="-122"/>
                  <a:ea typeface="微软雅黑" panose="020B0503020204020204" pitchFamily="34" charset="-122"/>
                </a:rPr>
                <a:t>的版本是</a:t>
              </a:r>
              <a:r>
                <a:rPr lang="en-US" altLang="zh-CN" sz="1200">
                  <a:latin typeface="微软雅黑" panose="020B0503020204020204" pitchFamily="34" charset="-122"/>
                  <a:ea typeface="微软雅黑" panose="020B0503020204020204" pitchFamily="34" charset="-122"/>
                </a:rPr>
                <a:t>pytorch</a:t>
              </a:r>
              <a:r>
                <a:rPr lang="zh-CN" altLang="en-US" sz="1200">
                  <a:latin typeface="微软雅黑" panose="020B0503020204020204" pitchFamily="34" charset="-122"/>
                  <a:ea typeface="微软雅黑" panose="020B0503020204020204" pitchFamily="34" charset="-122"/>
                </a:rPr>
                <a:t>的</a:t>
              </a:r>
              <a:r>
                <a:rPr lang="en-US" altLang="zh-CN" sz="1200">
                  <a:latin typeface="微软雅黑" panose="020B0503020204020204" pitchFamily="34" charset="-122"/>
                  <a:ea typeface="微软雅黑" panose="020B0503020204020204" pitchFamily="34" charset="-122"/>
                </a:rPr>
                <a:t>CUDA</a:t>
              </a:r>
              <a:r>
                <a:rPr lang="zh-CN" altLang="en-US" sz="1200">
                  <a:latin typeface="微软雅黑" panose="020B0503020204020204" pitchFamily="34" charset="-122"/>
                  <a:ea typeface="微软雅黑" panose="020B0503020204020204" pitchFamily="34" charset="-122"/>
                </a:rPr>
                <a:t>版本。</a:t>
              </a:r>
              <a:endParaRPr lang="en-US" altLang="zh-CN" sz="120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88663FB4-A3F6-808A-5DC0-5D4A6374CC39}"/>
                </a:ext>
              </a:extLst>
            </p:cNvPr>
            <p:cNvSpPr txBox="1"/>
            <p:nvPr/>
          </p:nvSpPr>
          <p:spPr>
            <a:xfrm>
              <a:off x="482602" y="4270710"/>
              <a:ext cx="2186256" cy="400110"/>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rPr>
                <a:t>混淆</a:t>
              </a:r>
              <a:r>
                <a:rPr lang="en-US" altLang="zh-CN" sz="2000">
                  <a:latin typeface="微软雅黑" panose="020B0503020204020204" pitchFamily="34" charset="-122"/>
                  <a:ea typeface="微软雅黑" panose="020B0503020204020204" pitchFamily="34" charset="-122"/>
                </a:rPr>
                <a:t>CUDA</a:t>
              </a:r>
              <a:r>
                <a:rPr lang="zh-CN" altLang="en-US" sz="2000">
                  <a:latin typeface="微软雅黑" panose="020B0503020204020204" pitchFamily="34" charset="-122"/>
                  <a:ea typeface="微软雅黑" panose="020B0503020204020204" pitchFamily="34" charset="-122"/>
                </a:rPr>
                <a:t>版本</a:t>
              </a:r>
              <a:endParaRPr lang="zh-CN" altLang="en-US" sz="2000" dirty="0">
                <a:latin typeface="微软雅黑" panose="020B0503020204020204" pitchFamily="34" charset="-122"/>
                <a:ea typeface="微软雅黑" panose="020B0503020204020204" pitchFamily="34" charset="-122"/>
              </a:endParaRPr>
            </a:p>
          </p:txBody>
        </p:sp>
      </p:grpSp>
      <p:grpSp>
        <p:nvGrpSpPr>
          <p:cNvPr id="22" name="组合 21">
            <a:extLst>
              <a:ext uri="{FF2B5EF4-FFF2-40B4-BE49-F238E27FC236}">
                <a16:creationId xmlns:a16="http://schemas.microsoft.com/office/drawing/2014/main" id="{6680F95E-FC4B-3158-4EF9-DA62A0F21274}"/>
              </a:ext>
            </a:extLst>
          </p:cNvPr>
          <p:cNvGrpSpPr/>
          <p:nvPr/>
        </p:nvGrpSpPr>
        <p:grpSpPr>
          <a:xfrm>
            <a:off x="1783119" y="4280255"/>
            <a:ext cx="3923199" cy="1122857"/>
            <a:chOff x="482600" y="4270710"/>
            <a:chExt cx="3923199" cy="1122857"/>
          </a:xfrm>
        </p:grpSpPr>
        <p:sp>
          <p:nvSpPr>
            <p:cNvPr id="23" name="文本框 22">
              <a:extLst>
                <a:ext uri="{FF2B5EF4-FFF2-40B4-BE49-F238E27FC236}">
                  <a16:creationId xmlns:a16="http://schemas.microsoft.com/office/drawing/2014/main" id="{EA117A04-6BD9-06D7-2599-E26FD463714A}"/>
                </a:ext>
              </a:extLst>
            </p:cNvPr>
            <p:cNvSpPr txBox="1"/>
            <p:nvPr/>
          </p:nvSpPr>
          <p:spPr>
            <a:xfrm>
              <a:off x="482600" y="4618290"/>
              <a:ext cx="3923199" cy="775277"/>
            </a:xfrm>
            <a:prstGeom prst="rect">
              <a:avLst/>
            </a:prstGeom>
            <a:noFill/>
            <a:ln>
              <a:noFill/>
            </a:ln>
          </p:spPr>
          <p:txBody>
            <a:bodyPr wrap="square" rtlCol="0">
              <a:spAutoFit/>
            </a:bodyPr>
            <a:lstStyle/>
            <a:p>
              <a:pPr>
                <a:lnSpc>
                  <a:spcPct val="200000"/>
                </a:lnSpc>
              </a:pPr>
              <a:r>
                <a:rPr lang="zh-CN" altLang="en-US" sz="1200">
                  <a:latin typeface="微软雅黑" panose="020B0503020204020204" pitchFamily="34" charset="-122"/>
                  <a:ea typeface="微软雅黑" panose="020B0503020204020204" pitchFamily="34" charset="-122"/>
                </a:rPr>
                <a:t>编译</a:t>
              </a:r>
              <a:r>
                <a:rPr lang="en-US" altLang="zh-CN" sz="1200">
                  <a:latin typeface="微软雅黑" panose="020B0503020204020204" pitchFamily="34" charset="-122"/>
                  <a:ea typeface="微软雅黑" panose="020B0503020204020204" pitchFamily="34" charset="-122"/>
                </a:rPr>
                <a:t>custom</a:t>
              </a:r>
              <a:r>
                <a:rPr lang="zh-CN" altLang="en-US" sz="1200">
                  <a:latin typeface="微软雅黑" panose="020B0503020204020204" pitchFamily="34" charset="-122"/>
                  <a:ea typeface="微软雅黑" panose="020B0503020204020204" pitchFamily="34" charset="-122"/>
                </a:rPr>
                <a:t>算子，需要保证</a:t>
              </a:r>
              <a:r>
                <a:rPr lang="en-US" altLang="zh-CN" sz="1200">
                  <a:latin typeface="微软雅黑" panose="020B0503020204020204" pitchFamily="34" charset="-122"/>
                  <a:ea typeface="微软雅黑" panose="020B0503020204020204" pitchFamily="34" charset="-122"/>
                </a:rPr>
                <a:t>CUDA runtime version</a:t>
              </a:r>
              <a:r>
                <a:rPr lang="zh-CN" altLang="en-US" sz="1200">
                  <a:latin typeface="微软雅黑" panose="020B0503020204020204" pitchFamily="34" charset="-122"/>
                  <a:ea typeface="微软雅黑" panose="020B0503020204020204" pitchFamily="34" charset="-122"/>
                </a:rPr>
                <a:t>与</a:t>
              </a:r>
              <a:r>
                <a:rPr lang="en-US" altLang="zh-CN" sz="1200">
                  <a:latin typeface="微软雅黑" panose="020B0503020204020204" pitchFamily="34" charset="-122"/>
                  <a:ea typeface="微软雅黑" panose="020B0503020204020204" pitchFamily="34" charset="-122"/>
                </a:rPr>
                <a:t>cudatookit</a:t>
              </a:r>
              <a:r>
                <a:rPr lang="zh-CN" altLang="en-US" sz="1200">
                  <a:latin typeface="微软雅黑" panose="020B0503020204020204" pitchFamily="34" charset="-122"/>
                  <a:ea typeface="微软雅黑" panose="020B0503020204020204" pitchFamily="34" charset="-122"/>
                </a:rPr>
                <a:t>保持一致。</a:t>
              </a:r>
              <a:endParaRPr lang="zh-CN" altLang="en-US" sz="1200"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D532F1AD-D6FA-FDEA-8444-D373DD6FF56F}"/>
                </a:ext>
              </a:extLst>
            </p:cNvPr>
            <p:cNvSpPr txBox="1"/>
            <p:nvPr/>
          </p:nvSpPr>
          <p:spPr>
            <a:xfrm>
              <a:off x="482601" y="4270710"/>
              <a:ext cx="2498905" cy="400110"/>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rPr>
                <a:t>编译</a:t>
              </a:r>
              <a:r>
                <a:rPr lang="en-US" altLang="zh-CN" sz="2000">
                  <a:latin typeface="微软雅黑" panose="020B0503020204020204" pitchFamily="34" charset="-122"/>
                  <a:ea typeface="微软雅黑" panose="020B0503020204020204" pitchFamily="34" charset="-122"/>
                </a:rPr>
                <a:t>custom</a:t>
              </a:r>
              <a:r>
                <a:rPr lang="zh-CN" altLang="en-US" sz="2000">
                  <a:latin typeface="微软雅黑" panose="020B0503020204020204" pitchFamily="34" charset="-122"/>
                  <a:ea typeface="微软雅黑" panose="020B0503020204020204" pitchFamily="34" charset="-122"/>
                </a:rPr>
                <a:t>算子</a:t>
              </a:r>
              <a:endParaRPr lang="zh-CN" altLang="en-US" sz="2000" dirty="0">
                <a:latin typeface="微软雅黑" panose="020B0503020204020204" pitchFamily="34" charset="-122"/>
                <a:ea typeface="微软雅黑" panose="020B0503020204020204" pitchFamily="34" charset="-122"/>
              </a:endParaRPr>
            </a:p>
          </p:txBody>
        </p:sp>
      </p:grpSp>
      <p:grpSp>
        <p:nvGrpSpPr>
          <p:cNvPr id="25" name="组合 24">
            <a:extLst>
              <a:ext uri="{FF2B5EF4-FFF2-40B4-BE49-F238E27FC236}">
                <a16:creationId xmlns:a16="http://schemas.microsoft.com/office/drawing/2014/main" id="{81B4C149-C9CF-A705-01AC-0B0BC182D9A4}"/>
              </a:ext>
            </a:extLst>
          </p:cNvPr>
          <p:cNvGrpSpPr/>
          <p:nvPr/>
        </p:nvGrpSpPr>
        <p:grpSpPr>
          <a:xfrm>
            <a:off x="7345649" y="2426954"/>
            <a:ext cx="3923199" cy="1122857"/>
            <a:chOff x="482600" y="4270710"/>
            <a:chExt cx="3923199" cy="1122857"/>
          </a:xfrm>
        </p:grpSpPr>
        <p:sp>
          <p:nvSpPr>
            <p:cNvPr id="26" name="文本框 25">
              <a:extLst>
                <a:ext uri="{FF2B5EF4-FFF2-40B4-BE49-F238E27FC236}">
                  <a16:creationId xmlns:a16="http://schemas.microsoft.com/office/drawing/2014/main" id="{5A851808-850C-C8DF-F654-94A853C394CB}"/>
                </a:ext>
              </a:extLst>
            </p:cNvPr>
            <p:cNvSpPr txBox="1"/>
            <p:nvPr/>
          </p:nvSpPr>
          <p:spPr>
            <a:xfrm>
              <a:off x="482600" y="4618290"/>
              <a:ext cx="3923199" cy="775277"/>
            </a:xfrm>
            <a:prstGeom prst="rect">
              <a:avLst/>
            </a:prstGeom>
            <a:noFill/>
            <a:ln>
              <a:noFill/>
            </a:ln>
          </p:spPr>
          <p:txBody>
            <a:bodyPr wrap="square" rtlCol="0">
              <a:spAutoFit/>
            </a:bodyPr>
            <a:lstStyle/>
            <a:p>
              <a:pPr>
                <a:lnSpc>
                  <a:spcPct val="200000"/>
                </a:lnSpc>
              </a:pPr>
              <a:r>
                <a:rPr lang="zh-CN" altLang="en-US" sz="1200" dirty="0">
                  <a:latin typeface="微软雅黑" panose="020B0503020204020204" pitchFamily="34" charset="-122"/>
                  <a:ea typeface="微软雅黑" panose="020B0503020204020204" pitchFamily="34" charset="-122"/>
                </a:rPr>
                <a:t>普通用户缺少</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root</a:t>
              </a:r>
              <a:r>
                <a:rPr lang="zh-CN" altLang="en-US" sz="1200" dirty="0">
                  <a:latin typeface="微软雅黑" panose="020B0503020204020204" pitchFamily="34" charset="-122"/>
                  <a:ea typeface="微软雅黑" panose="020B0503020204020204" pitchFamily="34" charset="-122"/>
                </a:rPr>
                <a:t>权限，不能通过</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apt</a:t>
              </a:r>
              <a:r>
                <a:rPr lang="zh-CN" altLang="en-US" sz="1200" dirty="0">
                  <a:latin typeface="微软雅黑" panose="020B0503020204020204" pitchFamily="34" charset="-122"/>
                  <a:ea typeface="微软雅黑" panose="020B0503020204020204" pitchFamily="34" charset="-122"/>
                </a:rPr>
                <a:t>快速安装需要的额外依赖，往往只能通过源码编译，效率低下</a:t>
              </a:r>
            </a:p>
          </p:txBody>
        </p:sp>
        <p:sp>
          <p:nvSpPr>
            <p:cNvPr id="27" name="文本框 26">
              <a:extLst>
                <a:ext uri="{FF2B5EF4-FFF2-40B4-BE49-F238E27FC236}">
                  <a16:creationId xmlns:a16="http://schemas.microsoft.com/office/drawing/2014/main" id="{3BC5C6AD-9EBE-F6C8-0DDC-346E85939B06}"/>
                </a:ext>
              </a:extLst>
            </p:cNvPr>
            <p:cNvSpPr txBox="1"/>
            <p:nvPr/>
          </p:nvSpPr>
          <p:spPr>
            <a:xfrm>
              <a:off x="482602" y="4270710"/>
              <a:ext cx="3538372" cy="400110"/>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rPr>
                <a:t>非</a:t>
              </a:r>
              <a:r>
                <a:rPr lang="en-US" altLang="zh-CN" sz="2000">
                  <a:latin typeface="微软雅黑" panose="020B0503020204020204" pitchFamily="34" charset="-122"/>
                  <a:ea typeface="微软雅黑" panose="020B0503020204020204" pitchFamily="34" charset="-122"/>
                </a:rPr>
                <a:t>root</a:t>
              </a:r>
              <a:r>
                <a:rPr lang="zh-CN" altLang="en-US" sz="2000">
                  <a:latin typeface="微软雅黑" panose="020B0503020204020204" pitchFamily="34" charset="-122"/>
                  <a:ea typeface="微软雅黑" panose="020B0503020204020204" pitchFamily="34" charset="-122"/>
                </a:rPr>
                <a:t>用户修改</a:t>
              </a:r>
              <a:r>
                <a:rPr lang="en-US" altLang="zh-CN" sz="2000">
                  <a:latin typeface="微软雅黑" panose="020B0503020204020204" pitchFamily="34" charset="-122"/>
                  <a:ea typeface="微软雅黑" panose="020B0503020204020204" pitchFamily="34" charset="-122"/>
                </a:rPr>
                <a:t>CUDA</a:t>
              </a:r>
              <a:r>
                <a:rPr lang="zh-CN" altLang="en-US" sz="2000">
                  <a:latin typeface="微软雅黑" panose="020B0503020204020204" pitchFamily="34" charset="-122"/>
                  <a:ea typeface="微软雅黑" panose="020B0503020204020204" pitchFamily="34" charset="-122"/>
                </a:rPr>
                <a:t>版本</a:t>
              </a:r>
              <a:endParaRPr lang="zh-CN" altLang="en-US" sz="2000" dirty="0">
                <a:latin typeface="微软雅黑" panose="020B0503020204020204" pitchFamily="34" charset="-122"/>
                <a:ea typeface="微软雅黑" panose="020B0503020204020204" pitchFamily="34" charset="-122"/>
              </a:endParaRPr>
            </a:p>
          </p:txBody>
        </p:sp>
      </p:grpSp>
      <p:grpSp>
        <p:nvGrpSpPr>
          <p:cNvPr id="28" name="组合 27">
            <a:extLst>
              <a:ext uri="{FF2B5EF4-FFF2-40B4-BE49-F238E27FC236}">
                <a16:creationId xmlns:a16="http://schemas.microsoft.com/office/drawing/2014/main" id="{381C8A46-C655-F711-383C-BED4BE45C9ED}"/>
              </a:ext>
            </a:extLst>
          </p:cNvPr>
          <p:cNvGrpSpPr/>
          <p:nvPr/>
        </p:nvGrpSpPr>
        <p:grpSpPr>
          <a:xfrm>
            <a:off x="7345649" y="4280255"/>
            <a:ext cx="3923199" cy="753525"/>
            <a:chOff x="482600" y="4270710"/>
            <a:chExt cx="3923199" cy="753525"/>
          </a:xfrm>
        </p:grpSpPr>
        <p:sp>
          <p:nvSpPr>
            <p:cNvPr id="29" name="文本框 28">
              <a:extLst>
                <a:ext uri="{FF2B5EF4-FFF2-40B4-BE49-F238E27FC236}">
                  <a16:creationId xmlns:a16="http://schemas.microsoft.com/office/drawing/2014/main" id="{042B2085-C1E3-D28F-F9BD-8D33D5793DA0}"/>
                </a:ext>
              </a:extLst>
            </p:cNvPr>
            <p:cNvSpPr txBox="1"/>
            <p:nvPr/>
          </p:nvSpPr>
          <p:spPr>
            <a:xfrm>
              <a:off x="482600" y="4618290"/>
              <a:ext cx="3923199" cy="405945"/>
            </a:xfrm>
            <a:prstGeom prst="rect">
              <a:avLst/>
            </a:prstGeom>
            <a:noFill/>
            <a:ln>
              <a:noFill/>
            </a:ln>
          </p:spPr>
          <p:txBody>
            <a:bodyPr wrap="square" rtlCol="0">
              <a:spAutoFit/>
            </a:bodyPr>
            <a:lstStyle/>
            <a:p>
              <a:pPr>
                <a:lnSpc>
                  <a:spcPct val="200000"/>
                </a:lnSpc>
              </a:pPr>
              <a:r>
                <a:rPr lang="zh-CN" altLang="en-US" sz="1200">
                  <a:latin typeface="微软雅黑" panose="020B0503020204020204" pitchFamily="34" charset="-122"/>
                  <a:ea typeface="微软雅黑" panose="020B0503020204020204" pitchFamily="34" charset="-122"/>
                </a:rPr>
                <a:t>如何正确的查看</a:t>
              </a:r>
              <a:r>
                <a:rPr lang="en-US" altLang="zh-CN" sz="1200">
                  <a:latin typeface="微软雅黑" panose="020B0503020204020204" pitchFamily="34" charset="-122"/>
                  <a:ea typeface="微软雅黑" panose="020B0503020204020204" pitchFamily="34" charset="-122"/>
                </a:rPr>
                <a:t>GPU</a:t>
              </a:r>
              <a:r>
                <a:rPr lang="zh-CN" altLang="en-US" sz="1200">
                  <a:latin typeface="微软雅黑" panose="020B0503020204020204" pitchFamily="34" charset="-122"/>
                  <a:ea typeface="微软雅黑" panose="020B0503020204020204" pitchFamily="34" charset="-122"/>
                </a:rPr>
                <a:t>的运行情况。</a:t>
              </a:r>
              <a:endParaRPr lang="zh-CN" altLang="en-US" sz="12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62D6D68D-ADD4-A0EC-BED0-FFDE32789D29}"/>
                </a:ext>
              </a:extLst>
            </p:cNvPr>
            <p:cNvSpPr txBox="1"/>
            <p:nvPr/>
          </p:nvSpPr>
          <p:spPr>
            <a:xfrm>
              <a:off x="482601" y="4270710"/>
              <a:ext cx="3800803" cy="400110"/>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rPr>
                <a:t>缺少查看</a:t>
              </a:r>
              <a:r>
                <a:rPr lang="en-US" altLang="zh-CN" sz="2000">
                  <a:latin typeface="微软雅黑" panose="020B0503020204020204" pitchFamily="34" charset="-122"/>
                  <a:ea typeface="微软雅黑" panose="020B0503020204020204" pitchFamily="34" charset="-122"/>
                </a:rPr>
                <a:t>GPU</a:t>
              </a:r>
              <a:r>
                <a:rPr lang="zh-CN" altLang="en-US" sz="2000">
                  <a:latin typeface="微软雅黑" panose="020B0503020204020204" pitchFamily="34" charset="-122"/>
                  <a:ea typeface="微软雅黑" panose="020B0503020204020204" pitchFamily="34" charset="-122"/>
                </a:rPr>
                <a:t>运行状况的意识</a:t>
              </a:r>
              <a:endParaRPr lang="zh-CN" altLang="en-US" sz="20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40145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10" presetClass="entr" presetSubtype="0"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91936200-34F1-6D5C-6931-04B98CFA4179}"/>
              </a:ext>
            </a:extLst>
          </p:cNvPr>
          <p:cNvSpPr/>
          <p:nvPr/>
        </p:nvSpPr>
        <p:spPr>
          <a:xfrm>
            <a:off x="342858" y="284311"/>
            <a:ext cx="5139160" cy="1643605"/>
          </a:xfrm>
          <a:prstGeom prst="roundRect">
            <a:avLst>
              <a:gd name="adj" fmla="val 8216"/>
            </a:avLst>
          </a:prstGeom>
          <a:solidFill>
            <a:srgbClr val="FFD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 name="椭圆 3">
            <a:extLst>
              <a:ext uri="{FF2B5EF4-FFF2-40B4-BE49-F238E27FC236}">
                <a16:creationId xmlns:a16="http://schemas.microsoft.com/office/drawing/2014/main" id="{CC5D84B3-5039-DB3A-7375-E250B46A6EA5}"/>
              </a:ext>
            </a:extLst>
          </p:cNvPr>
          <p:cNvSpPr/>
          <p:nvPr/>
        </p:nvSpPr>
        <p:spPr>
          <a:xfrm>
            <a:off x="620650" y="737170"/>
            <a:ext cx="737886" cy="7378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5" name="AutoShape 112">
            <a:extLst>
              <a:ext uri="{FF2B5EF4-FFF2-40B4-BE49-F238E27FC236}">
                <a16:creationId xmlns:a16="http://schemas.microsoft.com/office/drawing/2014/main" id="{2D7FE715-BF4D-5E45-23EF-CA1CBB053FBE}"/>
              </a:ext>
            </a:extLst>
          </p:cNvPr>
          <p:cNvSpPr>
            <a:spLocks/>
          </p:cNvSpPr>
          <p:nvPr/>
        </p:nvSpPr>
        <p:spPr bwMode="auto">
          <a:xfrm>
            <a:off x="789257" y="922775"/>
            <a:ext cx="366050" cy="36667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707E84"/>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id="{4BE9FBE5-0644-B1E5-85DE-EDB7611CE6D4}"/>
              </a:ext>
            </a:extLst>
          </p:cNvPr>
          <p:cNvGrpSpPr/>
          <p:nvPr/>
        </p:nvGrpSpPr>
        <p:grpSpPr>
          <a:xfrm>
            <a:off x="1454645" y="536010"/>
            <a:ext cx="3923199" cy="1122857"/>
            <a:chOff x="482600" y="4270710"/>
            <a:chExt cx="3923199" cy="1122857"/>
          </a:xfrm>
        </p:grpSpPr>
        <p:sp>
          <p:nvSpPr>
            <p:cNvPr id="7" name="文本框 6">
              <a:extLst>
                <a:ext uri="{FF2B5EF4-FFF2-40B4-BE49-F238E27FC236}">
                  <a16:creationId xmlns:a16="http://schemas.microsoft.com/office/drawing/2014/main" id="{ED80CCEA-EA77-D274-316A-E4F9460AAD5C}"/>
                </a:ext>
              </a:extLst>
            </p:cNvPr>
            <p:cNvSpPr txBox="1"/>
            <p:nvPr/>
          </p:nvSpPr>
          <p:spPr>
            <a:xfrm>
              <a:off x="482600" y="4618290"/>
              <a:ext cx="3923199" cy="775277"/>
            </a:xfrm>
            <a:prstGeom prst="rect">
              <a:avLst/>
            </a:prstGeom>
            <a:noFill/>
            <a:ln>
              <a:noFill/>
            </a:ln>
          </p:spPr>
          <p:txBody>
            <a:bodyPr wrap="square" rtlCol="0">
              <a:spAutoFit/>
            </a:bodyPr>
            <a:lstStyle/>
            <a:p>
              <a:pPr>
                <a:lnSpc>
                  <a:spcPct val="200000"/>
                </a:lnSpc>
              </a:pPr>
              <a:r>
                <a:rPr lang="zh-CN" altLang="en-US" sz="1200">
                  <a:latin typeface="微软雅黑" panose="020B0503020204020204" pitchFamily="34" charset="-122"/>
                  <a:ea typeface="微软雅黑" panose="020B0503020204020204" pitchFamily="34" charset="-122"/>
                </a:rPr>
                <a:t>认为</a:t>
              </a:r>
              <a:r>
                <a:rPr lang="en-US" altLang="zh-CN" sz="1200">
                  <a:latin typeface="微软雅黑" panose="020B0503020204020204" pitchFamily="34" charset="-122"/>
                  <a:ea typeface="微软雅黑" panose="020B0503020204020204" pitchFamily="34" charset="-122"/>
                </a:rPr>
                <a:t>nvidia-smi</a:t>
              </a:r>
              <a:r>
                <a:rPr lang="zh-CN" altLang="en-US" sz="1200">
                  <a:latin typeface="微软雅黑" panose="020B0503020204020204" pitchFamily="34" charset="-122"/>
                  <a:ea typeface="微软雅黑" panose="020B0503020204020204" pitchFamily="34" charset="-122"/>
                </a:rPr>
                <a:t>输出的版本是</a:t>
              </a:r>
              <a:r>
                <a:rPr lang="en-US" altLang="zh-CN" sz="1200">
                  <a:latin typeface="微软雅黑" panose="020B0503020204020204" pitchFamily="34" charset="-122"/>
                  <a:ea typeface="微软雅黑" panose="020B0503020204020204" pitchFamily="34" charset="-122"/>
                </a:rPr>
                <a:t>CUDA</a:t>
              </a:r>
              <a:r>
                <a:rPr lang="zh-CN" altLang="en-US" sz="1200">
                  <a:latin typeface="微软雅黑" panose="020B0503020204020204" pitchFamily="34" charset="-122"/>
                  <a:ea typeface="微软雅黑" panose="020B0503020204020204" pitchFamily="34" charset="-122"/>
                </a:rPr>
                <a:t>版本。</a:t>
              </a:r>
              <a:endParaRPr lang="en-US" altLang="zh-CN" sz="1200">
                <a:latin typeface="微软雅黑" panose="020B0503020204020204" pitchFamily="34" charset="-122"/>
                <a:ea typeface="微软雅黑" panose="020B0503020204020204" pitchFamily="34" charset="-122"/>
              </a:endParaRPr>
            </a:p>
            <a:p>
              <a:pPr>
                <a:lnSpc>
                  <a:spcPct val="200000"/>
                </a:lnSpc>
              </a:pPr>
              <a:r>
                <a:rPr lang="zh-CN" altLang="en-US" sz="1200">
                  <a:latin typeface="微软雅黑" panose="020B0503020204020204" pitchFamily="34" charset="-122"/>
                  <a:ea typeface="微软雅黑" panose="020B0503020204020204" pitchFamily="34" charset="-122"/>
                </a:rPr>
                <a:t>认为</a:t>
              </a:r>
              <a:r>
                <a:rPr lang="en-US" altLang="zh-CN" sz="1200">
                  <a:latin typeface="微软雅黑" panose="020B0503020204020204" pitchFamily="34" charset="-122"/>
                  <a:ea typeface="微软雅黑" panose="020B0503020204020204" pitchFamily="34" charset="-122"/>
                </a:rPr>
                <a:t>/usr/local/cuda</a:t>
              </a:r>
              <a:r>
                <a:rPr lang="zh-CN" altLang="en-US" sz="1200">
                  <a:latin typeface="微软雅黑" panose="020B0503020204020204" pitchFamily="34" charset="-122"/>
                  <a:ea typeface="微软雅黑" panose="020B0503020204020204" pitchFamily="34" charset="-122"/>
                </a:rPr>
                <a:t>的版本是</a:t>
              </a:r>
              <a:r>
                <a:rPr lang="en-US" altLang="zh-CN" sz="1200">
                  <a:latin typeface="微软雅黑" panose="020B0503020204020204" pitchFamily="34" charset="-122"/>
                  <a:ea typeface="微软雅黑" panose="020B0503020204020204" pitchFamily="34" charset="-122"/>
                </a:rPr>
                <a:t>pytorch</a:t>
              </a:r>
              <a:r>
                <a:rPr lang="zh-CN" altLang="en-US" sz="1200">
                  <a:latin typeface="微软雅黑" panose="020B0503020204020204" pitchFamily="34" charset="-122"/>
                  <a:ea typeface="微软雅黑" panose="020B0503020204020204" pitchFamily="34" charset="-122"/>
                </a:rPr>
                <a:t>的</a:t>
              </a:r>
              <a:r>
                <a:rPr lang="en-US" altLang="zh-CN" sz="1200">
                  <a:latin typeface="微软雅黑" panose="020B0503020204020204" pitchFamily="34" charset="-122"/>
                  <a:ea typeface="微软雅黑" panose="020B0503020204020204" pitchFamily="34" charset="-122"/>
                </a:rPr>
                <a:t>CUDA</a:t>
              </a:r>
              <a:r>
                <a:rPr lang="zh-CN" altLang="en-US" sz="1200">
                  <a:latin typeface="微软雅黑" panose="020B0503020204020204" pitchFamily="34" charset="-122"/>
                  <a:ea typeface="微软雅黑" panose="020B0503020204020204" pitchFamily="34" charset="-122"/>
                </a:rPr>
                <a:t>版本。</a:t>
              </a:r>
              <a:endParaRPr lang="en-US" altLang="zh-CN" sz="120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57300949-9E26-BB64-C18E-E4BBC588233A}"/>
                </a:ext>
              </a:extLst>
            </p:cNvPr>
            <p:cNvSpPr txBox="1"/>
            <p:nvPr/>
          </p:nvSpPr>
          <p:spPr>
            <a:xfrm>
              <a:off x="482602" y="4270710"/>
              <a:ext cx="2186256" cy="400110"/>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rPr>
                <a:t>混淆</a:t>
              </a:r>
              <a:r>
                <a:rPr lang="en-US" altLang="zh-CN" sz="2000">
                  <a:latin typeface="微软雅黑" panose="020B0503020204020204" pitchFamily="34" charset="-122"/>
                  <a:ea typeface="微软雅黑" panose="020B0503020204020204" pitchFamily="34" charset="-122"/>
                </a:rPr>
                <a:t>CUDA</a:t>
              </a:r>
              <a:r>
                <a:rPr lang="zh-CN" altLang="en-US" sz="2000">
                  <a:latin typeface="微软雅黑" panose="020B0503020204020204" pitchFamily="34" charset="-122"/>
                  <a:ea typeface="微软雅黑" panose="020B0503020204020204" pitchFamily="34" charset="-122"/>
                </a:rPr>
                <a:t>版本</a:t>
              </a:r>
              <a:endParaRPr lang="zh-CN" altLang="en-US" sz="2000" dirty="0">
                <a:latin typeface="微软雅黑" panose="020B0503020204020204" pitchFamily="34" charset="-122"/>
                <a:ea typeface="微软雅黑" panose="020B0503020204020204" pitchFamily="34" charset="-122"/>
              </a:endParaRPr>
            </a:p>
          </p:txBody>
        </p:sp>
      </p:grpSp>
      <p:pic>
        <p:nvPicPr>
          <p:cNvPr id="10" name="图片 9">
            <a:extLst>
              <a:ext uri="{FF2B5EF4-FFF2-40B4-BE49-F238E27FC236}">
                <a16:creationId xmlns:a16="http://schemas.microsoft.com/office/drawing/2014/main" id="{33FB201B-A38A-AAEB-1D40-71F7B33B06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0649" y="3057389"/>
            <a:ext cx="10762882" cy="590883"/>
          </a:xfrm>
          <a:prstGeom prst="rect">
            <a:avLst/>
          </a:prstGeom>
          <a:noFill/>
          <a:ln>
            <a:noFill/>
          </a:ln>
        </p:spPr>
      </p:pic>
      <p:pic>
        <p:nvPicPr>
          <p:cNvPr id="1034" name="Picture 10">
            <a:extLst>
              <a:ext uri="{FF2B5EF4-FFF2-40B4-BE49-F238E27FC236}">
                <a16:creationId xmlns:a16="http://schemas.microsoft.com/office/drawing/2014/main" id="{292CBA1A-9244-D728-6612-68C97500E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649" y="3639746"/>
            <a:ext cx="8073377" cy="7989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3">
            <a:extLst>
              <a:ext uri="{FF2B5EF4-FFF2-40B4-BE49-F238E27FC236}">
                <a16:creationId xmlns:a16="http://schemas.microsoft.com/office/drawing/2014/main" id="{54758DAD-08B0-091D-B2AF-C7AE53FA3102}"/>
              </a:ext>
            </a:extLst>
          </p:cNvPr>
          <p:cNvSpPr>
            <a:spLocks noChangeArrowheads="1"/>
          </p:cNvSpPr>
          <p:nvPr/>
        </p:nvSpPr>
        <p:spPr bwMode="auto">
          <a:xfrm>
            <a:off x="620649" y="48915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文本框 12">
            <a:extLst>
              <a:ext uri="{FF2B5EF4-FFF2-40B4-BE49-F238E27FC236}">
                <a16:creationId xmlns:a16="http://schemas.microsoft.com/office/drawing/2014/main" id="{B3022BDB-A2F3-B162-570C-73D519196CE5}"/>
              </a:ext>
            </a:extLst>
          </p:cNvPr>
          <p:cNvSpPr txBox="1"/>
          <p:nvPr/>
        </p:nvSpPr>
        <p:spPr>
          <a:xfrm>
            <a:off x="650650" y="2419008"/>
            <a:ext cx="1415772" cy="369332"/>
          </a:xfrm>
          <a:prstGeom prst="rect">
            <a:avLst/>
          </a:prstGeom>
          <a:noFill/>
          <a:ln w="57150">
            <a:solidFill>
              <a:srgbClr val="FF0000"/>
            </a:solidFill>
          </a:ln>
        </p:spPr>
        <p:txBody>
          <a:bodyPr wrap="none" rtlCol="0">
            <a:spAutoFit/>
          </a:bodyPr>
          <a:lstStyle/>
          <a:p>
            <a:r>
              <a:rPr lang="en-US" altLang="zh-CN">
                <a:solidFill>
                  <a:srgbClr val="FF0000"/>
                </a:solidFill>
                <a:latin typeface="Bahnschrift SemiLight Condensed" panose="020B0502040204020203" pitchFamily="34" charset="0"/>
              </a:rPr>
              <a:t>Base CUDA PATH</a:t>
            </a:r>
            <a:endParaRPr lang="zh-CN" altLang="en-US">
              <a:solidFill>
                <a:srgbClr val="FF0000"/>
              </a:solidFill>
              <a:latin typeface="Bahnschrift SemiLight Condensed" panose="020B0502040204020203" pitchFamily="34" charset="0"/>
            </a:endParaRPr>
          </a:p>
        </p:txBody>
      </p:sp>
    </p:spTree>
    <p:extLst>
      <p:ext uri="{BB962C8B-B14F-4D97-AF65-F5344CB8AC3E}">
        <p14:creationId xmlns:p14="http://schemas.microsoft.com/office/powerpoint/2010/main" val="297396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1362</Words>
  <Application>Microsoft Office PowerPoint</Application>
  <PresentationFormat>宽屏</PresentationFormat>
  <Paragraphs>129</Paragraphs>
  <Slides>21</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等线 Light</vt:lpstr>
      <vt:lpstr>微软雅黑</vt:lpstr>
      <vt:lpstr>霞鹜文楷</vt:lpstr>
      <vt:lpstr>Arial</vt:lpstr>
      <vt:lpstr>Bahnschrift SemiLight Condensed</vt:lpstr>
      <vt:lpstr>Comic Sans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haofan</dc:creator>
  <cp:lastModifiedBy>haofan</cp:lastModifiedBy>
  <cp:revision>129</cp:revision>
  <dcterms:created xsi:type="dcterms:W3CDTF">2023-02-22T14:37:25Z</dcterms:created>
  <dcterms:modified xsi:type="dcterms:W3CDTF">2023-02-23T01:02:48Z</dcterms:modified>
</cp:coreProperties>
</file>