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handoutMasterIdLst>
    <p:handoutMasterId r:id="rId11"/>
  </p:handoutMasterIdLst>
  <p:sldIdLst>
    <p:sldId id="256" r:id="rId3"/>
    <p:sldId id="257" r:id="rId4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58" autoAdjust="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368" y="-90"/>
      </p:cViewPr>
      <p:guideLst>
        <p:guide orient="horz" pos="1841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  <a:endParaRPr lang="it-IT" smtClean="0"/>
          </a:p>
          <a:p>
            <a:pPr lvl="1"/>
            <a:r>
              <a:rPr lang="it-IT" smtClean="0"/>
              <a:t>Secondo livello</a:t>
            </a:r>
            <a:endParaRPr lang="it-IT" smtClean="0"/>
          </a:p>
          <a:p>
            <a:pPr lvl="2"/>
            <a:r>
              <a:rPr lang="it-IT" smtClean="0"/>
              <a:t>Terzo livello</a:t>
            </a:r>
            <a:endParaRPr lang="it-IT" smtClean="0"/>
          </a:p>
          <a:p>
            <a:pPr lvl="3"/>
            <a:r>
              <a:rPr lang="it-IT" smtClean="0"/>
              <a:t>Quarto livello</a:t>
            </a:r>
            <a:endParaRPr lang="it-IT" smtClean="0"/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  <a:endParaRPr lang="it-IT" smtClean="0"/>
          </a:p>
          <a:p>
            <a:pPr lvl="1"/>
            <a:r>
              <a:rPr lang="it-IT" smtClean="0"/>
              <a:t>Secondo livello</a:t>
            </a:r>
            <a:endParaRPr lang="it-IT" smtClean="0"/>
          </a:p>
          <a:p>
            <a:pPr lvl="2"/>
            <a:r>
              <a:rPr lang="it-IT" smtClean="0"/>
              <a:t>Terzo livello</a:t>
            </a:r>
            <a:endParaRPr lang="it-IT" smtClean="0"/>
          </a:p>
          <a:p>
            <a:pPr lvl="3"/>
            <a:r>
              <a:rPr lang="it-IT" smtClean="0"/>
              <a:t>Quarto livello</a:t>
            </a:r>
            <a:endParaRPr lang="it-IT" smtClean="0"/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  <a:endParaRPr lang="it-IT" smtClean="0"/>
          </a:p>
          <a:p>
            <a:pPr lvl="1"/>
            <a:r>
              <a:rPr lang="it-IT" smtClean="0"/>
              <a:t>Secondo livello</a:t>
            </a:r>
            <a:endParaRPr lang="it-IT" smtClean="0"/>
          </a:p>
          <a:p>
            <a:pPr lvl="2"/>
            <a:r>
              <a:rPr lang="it-IT" smtClean="0"/>
              <a:t>Terzo livello</a:t>
            </a:r>
            <a:endParaRPr lang="it-IT" smtClean="0"/>
          </a:p>
          <a:p>
            <a:pPr lvl="3"/>
            <a:r>
              <a:rPr lang="it-IT" smtClean="0"/>
              <a:t>Quarto livello</a:t>
            </a:r>
            <a:endParaRPr lang="it-IT" smtClean="0"/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  <a:endParaRPr lang="it-IT" smtClean="0"/>
          </a:p>
          <a:p>
            <a:pPr lvl="1"/>
            <a:r>
              <a:rPr lang="it-IT" smtClean="0"/>
              <a:t>Secondo livello</a:t>
            </a:r>
            <a:endParaRPr lang="it-IT" smtClean="0"/>
          </a:p>
          <a:p>
            <a:pPr lvl="2"/>
            <a:r>
              <a:rPr lang="it-IT" smtClean="0"/>
              <a:t>Terzo livello</a:t>
            </a:r>
            <a:endParaRPr lang="it-IT" smtClean="0"/>
          </a:p>
          <a:p>
            <a:pPr lvl="3"/>
            <a:r>
              <a:rPr lang="it-IT" smtClean="0"/>
              <a:t>Quarto livello</a:t>
            </a:r>
            <a:endParaRPr lang="it-IT" smtClean="0"/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  <a:endParaRPr lang="it-IT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  <a:endParaRPr lang="it-IT" smtClean="0"/>
          </a:p>
          <a:p>
            <a:pPr lvl="1"/>
            <a:r>
              <a:rPr lang="it-IT" smtClean="0"/>
              <a:t>Secondo livello</a:t>
            </a:r>
            <a:endParaRPr lang="it-IT" smtClean="0"/>
          </a:p>
          <a:p>
            <a:pPr lvl="2"/>
            <a:r>
              <a:rPr lang="it-IT" smtClean="0"/>
              <a:t>Terzo livello</a:t>
            </a:r>
            <a:endParaRPr lang="it-IT" smtClean="0"/>
          </a:p>
          <a:p>
            <a:pPr lvl="3"/>
            <a:r>
              <a:rPr lang="it-IT" smtClean="0"/>
              <a:t>Quarto livello</a:t>
            </a:r>
            <a:endParaRPr lang="it-IT" smtClean="0"/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  <a:endParaRPr lang="it-IT" smtClean="0"/>
          </a:p>
          <a:p>
            <a:pPr lvl="1"/>
            <a:r>
              <a:rPr lang="it-IT" smtClean="0"/>
              <a:t>Secondo livello</a:t>
            </a:r>
            <a:endParaRPr lang="it-IT" smtClean="0"/>
          </a:p>
          <a:p>
            <a:pPr lvl="2"/>
            <a:r>
              <a:rPr lang="it-IT" smtClean="0"/>
              <a:t>Terzo livello</a:t>
            </a:r>
            <a:endParaRPr lang="it-IT" smtClean="0"/>
          </a:p>
          <a:p>
            <a:pPr lvl="3"/>
            <a:r>
              <a:rPr lang="it-IT" smtClean="0"/>
              <a:t>Quarto livello</a:t>
            </a:r>
            <a:endParaRPr lang="it-IT" smtClean="0"/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  <a:endParaRPr lang="it-IT" smtClean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  <a:endParaRPr lang="it-IT" smtClean="0"/>
          </a:p>
          <a:p>
            <a:pPr lvl="1"/>
            <a:r>
              <a:rPr lang="it-IT" smtClean="0"/>
              <a:t>Secondo livello</a:t>
            </a:r>
            <a:endParaRPr lang="it-IT" smtClean="0"/>
          </a:p>
          <a:p>
            <a:pPr lvl="2"/>
            <a:r>
              <a:rPr lang="it-IT" smtClean="0"/>
              <a:t>Terzo livello</a:t>
            </a:r>
            <a:endParaRPr lang="it-IT" smtClean="0"/>
          </a:p>
          <a:p>
            <a:pPr lvl="3"/>
            <a:r>
              <a:rPr lang="it-IT" smtClean="0"/>
              <a:t>Quarto livello</a:t>
            </a:r>
            <a:endParaRPr lang="it-IT" smtClean="0"/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  <a:endParaRPr lang="it-IT" smtClean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  <a:endParaRPr lang="it-IT" smtClean="0"/>
          </a:p>
          <a:p>
            <a:pPr lvl="1"/>
            <a:r>
              <a:rPr lang="it-IT" smtClean="0"/>
              <a:t>Secondo livello</a:t>
            </a:r>
            <a:endParaRPr lang="it-IT" smtClean="0"/>
          </a:p>
          <a:p>
            <a:pPr lvl="2"/>
            <a:r>
              <a:rPr lang="it-IT" smtClean="0"/>
              <a:t>Terzo livello</a:t>
            </a:r>
            <a:endParaRPr lang="it-IT" smtClean="0"/>
          </a:p>
          <a:p>
            <a:pPr lvl="3"/>
            <a:r>
              <a:rPr lang="it-IT" smtClean="0"/>
              <a:t>Quarto livello</a:t>
            </a:r>
            <a:endParaRPr lang="it-IT" smtClean="0"/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  <a:endParaRPr lang="it-IT" smtClean="0"/>
          </a:p>
          <a:p>
            <a:pPr lvl="1"/>
            <a:r>
              <a:rPr lang="it-IT" smtClean="0"/>
              <a:t>Secondo livello</a:t>
            </a:r>
            <a:endParaRPr lang="it-IT" smtClean="0"/>
          </a:p>
          <a:p>
            <a:pPr lvl="2"/>
            <a:r>
              <a:rPr lang="it-IT" smtClean="0"/>
              <a:t>Terzo livello</a:t>
            </a:r>
            <a:endParaRPr lang="it-IT" smtClean="0"/>
          </a:p>
          <a:p>
            <a:pPr lvl="3"/>
            <a:r>
              <a:rPr lang="it-IT" smtClean="0"/>
              <a:t>Quarto livello</a:t>
            </a:r>
            <a:endParaRPr lang="it-IT" smtClean="0"/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  <a:endParaRPr lang="it-IT" smtClean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  <a:endParaRPr lang="it-IT" smtClean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  <a:endParaRPr lang="it-IT" smtClean="0"/>
          </a:p>
          <a:p>
            <a:pPr lvl="1"/>
            <a:r>
              <a:rPr lang="it-IT" smtClean="0"/>
              <a:t>Secondo livello</a:t>
            </a:r>
            <a:endParaRPr lang="it-IT" smtClean="0"/>
          </a:p>
          <a:p>
            <a:pPr lvl="2"/>
            <a:r>
              <a:rPr lang="it-IT" smtClean="0"/>
              <a:t>Terzo livello</a:t>
            </a:r>
            <a:endParaRPr lang="it-IT" smtClean="0"/>
          </a:p>
          <a:p>
            <a:pPr lvl="3"/>
            <a:r>
              <a:rPr lang="it-IT" smtClean="0"/>
              <a:t>Quarto livello</a:t>
            </a:r>
            <a:endParaRPr lang="it-IT" smtClean="0"/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it-IT" dirty="0"/>
              <a:t>with joblib and numba</a:t>
            </a:r>
            <a:endParaRPr lang="en-US" alt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6297887" y="4590468"/>
            <a:ext cx="22466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it-IT" sz="1600" b="1" dirty="0" smtClean="0"/>
              <a:t>Christian Mancini</a:t>
            </a:r>
            <a:r>
              <a:rPr lang="it-IT" sz="1600" b="1" dirty="0" smtClean="0"/>
              <a:t> </a:t>
            </a:r>
            <a:endParaRPr lang="it-IT" sz="1600" b="1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279006" y="6474363"/>
            <a:ext cx="21488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Firenze, Settembre 2024</a:t>
            </a:r>
            <a:endParaRPr lang="en-US" altLang="it-IT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132793" y="2339173"/>
            <a:ext cx="441172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it-IT" sz="3200" b="1" dirty="0">
                <a:solidFill>
                  <a:schemeClr val="accent1">
                    <a:lumMod val="75000"/>
                  </a:schemeClr>
                </a:solidFill>
              </a:rPr>
              <a:t>Parallel k-means</a:t>
            </a:r>
            <a:endParaRPr lang="en-US" altLang="it-IT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 k-means</a:t>
            </a:r>
            <a:endParaRPr lang="it-IT" sz="2400" b="1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650078"/>
            <a:ext cx="7819027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/>
              <a:t>L’obbiettivo del progetto è quello di utilizzare la libreria Joblib per parallelizzare il calcolo del k-means e superare la limitazione del GIL. Oltre a joblib è stata usata anche la libreia Numba che è un compilatore Just in Time per eseguire codice su CPU o GPU. (Nel nostro caso solo CPU). La differenza è che JobLib crea processi che utilizzano l’interprete, Numba compila e poi esegue senza dover usare l’interprete.</a:t>
            </a:r>
            <a:r>
              <a:rPr lang="it-IT" sz="1400" dirty="0"/>
              <a:t>          </a:t>
            </a:r>
            <a:endParaRPr lang="it-IT" sz="1400" dirty="0"/>
          </a:p>
          <a:p>
            <a:pPr algn="just"/>
            <a:r>
              <a:rPr lang="it-IT" sz="1400" dirty="0" smtClean="0"/>
              <a:t>           </a:t>
            </a:r>
            <a:endParaRPr lang="it-IT" sz="1400" dirty="0"/>
          </a:p>
          <a:p>
            <a:pPr algn="just"/>
            <a:r>
              <a:rPr lang="it-IT" sz="1400" dirty="0" smtClean="0"/>
              <a:t>           </a:t>
            </a:r>
            <a:endParaRPr lang="it-IT" sz="1400" dirty="0"/>
          </a:p>
          <a:p>
            <a:pPr algn="just"/>
            <a:r>
              <a:rPr lang="it-IT" sz="1400" dirty="0" smtClean="0"/>
              <a:t>           </a:t>
            </a:r>
            <a:endParaRPr lang="it-IT" sz="1400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53988" y="51433"/>
            <a:ext cx="113982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Parallel k-means</a:t>
            </a:r>
            <a:endParaRPr lang="en-US" alt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32143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it-IT" sz="800" dirty="0" smtClean="0">
                <a:solidFill>
                  <a:schemeClr val="bg1"/>
                </a:solidFill>
                <a:latin typeface="Arial"/>
                <a:cs typeface="Arial"/>
              </a:rPr>
              <a:t>Firenze, Settembre 2024</a:t>
            </a:r>
            <a:endParaRPr lang="en-US" alt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t-IT" sz="24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Joblib implementazione</a:t>
            </a:r>
            <a:endParaRPr lang="en-US" altLang="it-IT" sz="2400" b="1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53988" y="51433"/>
            <a:ext cx="113982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Parallel k-means</a:t>
            </a:r>
            <a:endParaRPr lang="en-US" alt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32143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it-IT" sz="800" dirty="0" smtClean="0">
                <a:solidFill>
                  <a:schemeClr val="bg1"/>
                </a:solidFill>
                <a:latin typeface="Arial"/>
                <a:cs typeface="Arial"/>
              </a:rPr>
              <a:t>Firenze, Settembre 2024</a:t>
            </a:r>
            <a:endParaRPr lang="en-US" altLang="it-IT" dirty="0"/>
          </a:p>
        </p:txBody>
      </p:sp>
      <p:pic>
        <p:nvPicPr>
          <p:cNvPr id="4" name="Picture 3" descr="joblibImplement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6750"/>
            <a:ext cx="9144000" cy="23679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65150" y="4546600"/>
            <a:ext cx="7970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L’implementazione è la stessa di quella sequenziale. Con Joblib ciò che cambia è la chiamata della funzione.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t-IT" sz="24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Joblib implementazione</a:t>
            </a:r>
            <a:endParaRPr lang="en-US" altLang="it-IT" sz="2400" b="1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53988" y="51433"/>
            <a:ext cx="113982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Parallel k-means</a:t>
            </a:r>
            <a:endParaRPr lang="en-US" alt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32143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it-IT" sz="800" dirty="0" smtClean="0">
                <a:solidFill>
                  <a:schemeClr val="bg1"/>
                </a:solidFill>
                <a:latin typeface="Arial"/>
                <a:cs typeface="Arial"/>
              </a:rPr>
              <a:t>Firenze, Settembre 2024</a:t>
            </a:r>
            <a:endParaRPr lang="en-US" altLang="it-IT" dirty="0"/>
          </a:p>
        </p:txBody>
      </p:sp>
      <p:sp>
        <p:nvSpPr>
          <p:cNvPr id="5" name="Text Box 4"/>
          <p:cNvSpPr txBox="1"/>
          <p:nvPr/>
        </p:nvSpPr>
        <p:spPr>
          <a:xfrm>
            <a:off x="565150" y="4546600"/>
            <a:ext cx="7970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Nel metodo fit della classe kMeans viene chiamata la funzione con joblib specificando il numero di jobs. </a:t>
            </a:r>
            <a:endParaRPr lang="en-US"/>
          </a:p>
        </p:txBody>
      </p:sp>
      <p:pic>
        <p:nvPicPr>
          <p:cNvPr id="3" name="Picture 2" descr="functioncal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5935"/>
            <a:ext cx="9144000" cy="207010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411480" y="3164840"/>
            <a:ext cx="8732520" cy="67119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t-IT" sz="24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Joblib SpeedUp</a:t>
            </a:r>
            <a:endParaRPr lang="en-US" altLang="it-IT" sz="2400" b="1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53988" y="51433"/>
            <a:ext cx="113982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Parallel k-means</a:t>
            </a:r>
            <a:endParaRPr lang="en-US" alt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32143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it-IT" sz="800" dirty="0" smtClean="0">
                <a:solidFill>
                  <a:schemeClr val="bg1"/>
                </a:solidFill>
                <a:latin typeface="Arial"/>
                <a:cs typeface="Arial"/>
              </a:rPr>
              <a:t>Firenze, Settembre 2024</a:t>
            </a:r>
            <a:endParaRPr lang="en-US" altLang="it-IT" dirty="0"/>
          </a:p>
        </p:txBody>
      </p:sp>
      <p:pic>
        <p:nvPicPr>
          <p:cNvPr id="4" name="Picture 3" descr="JoblibSpeed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882775"/>
            <a:ext cx="5852160" cy="43891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329045" y="1863725"/>
            <a:ext cx="26670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Usando delle dimensioni che giustifichino l’overhead della gestione della parallelizzazione, possiamo ottenere uno speedup di 4 volte utilizzando tutti i core disponibili (in questo caso 16).</a:t>
            </a:r>
            <a:endParaRPr lang="en-US"/>
          </a:p>
          <a:p>
            <a:r>
              <a:rPr lang="en-US"/>
              <a:t>Non otteniamo però uno speedup lineare nel numero di core.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t-IT" sz="24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Numba implementazione</a:t>
            </a:r>
            <a:endParaRPr lang="en-US" altLang="it-IT" sz="2400" b="1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53988" y="51433"/>
            <a:ext cx="113982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Parallel k-means</a:t>
            </a:r>
            <a:endParaRPr lang="en-US" alt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32143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it-IT" sz="800" dirty="0" smtClean="0">
                <a:solidFill>
                  <a:schemeClr val="bg1"/>
                </a:solidFill>
                <a:latin typeface="Arial"/>
                <a:cs typeface="Arial"/>
              </a:rPr>
              <a:t>Firenze, Settembre 2024</a:t>
            </a:r>
            <a:endParaRPr lang="en-US" altLang="it-IT" dirty="0"/>
          </a:p>
        </p:txBody>
      </p:sp>
      <p:pic>
        <p:nvPicPr>
          <p:cNvPr id="3" name="Picture 2" descr="numbaImplement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3275"/>
            <a:ext cx="9144000" cy="27114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85750" y="4904105"/>
            <a:ext cx="84080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Parallelizzare con numba è molto semplice, basta decorare la funzione dichiarando che deve essere compilata e parallelizzata. La n prima del decoratore jit indica di restituire un errore se numba non riesce a compilare la funzione e di non fare il fallback su python.</a:t>
            </a:r>
            <a:br>
              <a:rPr lang="en-US"/>
            </a:br>
            <a:r>
              <a:rPr lang="en-US"/>
              <a:t>Per i for inoltre si deve usare prange al posto di range.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0" y="2073275"/>
            <a:ext cx="3142615" cy="4730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925320" y="3584575"/>
            <a:ext cx="1689735" cy="35369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t-IT" sz="24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Numba SpeedUp</a:t>
            </a:r>
            <a:endParaRPr lang="en-US" altLang="it-IT" sz="2400" b="1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53988" y="51433"/>
            <a:ext cx="113982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Parallel k-means</a:t>
            </a:r>
            <a:endParaRPr lang="en-US" alt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32143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it-IT" sz="800" dirty="0" smtClean="0">
                <a:solidFill>
                  <a:schemeClr val="bg1"/>
                </a:solidFill>
                <a:latin typeface="Arial"/>
                <a:cs typeface="Arial"/>
              </a:rPr>
              <a:t>Firenze, Settembre 2024</a:t>
            </a:r>
            <a:endParaRPr lang="en-US" altLang="it-IT" dirty="0"/>
          </a:p>
        </p:txBody>
      </p:sp>
      <p:sp>
        <p:nvSpPr>
          <p:cNvPr id="9" name="Text Box 8"/>
          <p:cNvSpPr txBox="1"/>
          <p:nvPr/>
        </p:nvSpPr>
        <p:spPr>
          <a:xfrm>
            <a:off x="6135370" y="2469515"/>
            <a:ext cx="2667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Con Numba otteniamo uno speed up decisamente maggiore, superiore a 20 volte.</a:t>
            </a:r>
            <a:endParaRPr lang="en-US"/>
          </a:p>
        </p:txBody>
      </p:sp>
      <p:pic>
        <p:nvPicPr>
          <p:cNvPr id="3" name="Picture 2" descr="numbaJoblibSpeed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" y="197739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1753</Words>
  <Application>WPS Presentation</Application>
  <PresentationFormat>Presentazione su schermo (4:3)</PresentationFormat>
  <Paragraphs>72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Arial</vt:lpstr>
      <vt:lpstr>DejaVu Sans</vt:lpstr>
      <vt:lpstr>Calibri</vt:lpstr>
      <vt:lpstr>Microsoft YaHei</vt:lpstr>
      <vt:lpstr>Droid Sans Fallback</vt:lpstr>
      <vt:lpstr>Arial Unicode MS</vt:lpstr>
      <vt:lpstr>OpenSymbol</vt:lpstr>
      <vt:lpstr>Tema di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mancio</cp:lastModifiedBy>
  <cp:revision>25</cp:revision>
  <dcterms:created xsi:type="dcterms:W3CDTF">2024-08-26T12:04:42Z</dcterms:created>
  <dcterms:modified xsi:type="dcterms:W3CDTF">2024-08-26T12:04:42Z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1033-11.1.0.11719</vt:lpwstr>
  </property>
</Properties>
</file>