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64" r:id="rId11"/>
    <p:sldId id="265" r:id="rId12"/>
    <p:sldId id="267" r:id="rId13"/>
    <p:sldId id="269" r:id="rId14"/>
    <p:sldId id="270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10097B-CB42-44E9-A177-1A0417C560F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D54CB10-2FCB-4480-8AF5-C3077089EBBA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La rete rappresenta la struttura del primo strato della corteccia visiva prefrontale di un topo</a:t>
          </a:r>
          <a:endParaRPr lang="en-US" dirty="0"/>
        </a:p>
      </dgm:t>
    </dgm:pt>
    <dgm:pt modelId="{C7B24A55-4B21-481F-8DC5-CCF66599A4EB}" type="parTrans" cxnId="{A298A3AD-14D4-415B-8060-8A08BEA80CEF}">
      <dgm:prSet/>
      <dgm:spPr/>
      <dgm:t>
        <a:bodyPr/>
        <a:lstStyle/>
        <a:p>
          <a:endParaRPr lang="en-US"/>
        </a:p>
      </dgm:t>
    </dgm:pt>
    <dgm:pt modelId="{9B6E9B7B-C243-4664-8331-CDB2847FCCEC}" type="sibTrans" cxnId="{A298A3AD-14D4-415B-8060-8A08BEA80CEF}">
      <dgm:prSet/>
      <dgm:spPr/>
      <dgm:t>
        <a:bodyPr/>
        <a:lstStyle/>
        <a:p>
          <a:endParaRPr lang="en-US"/>
        </a:p>
      </dgm:t>
    </dgm:pt>
    <dgm:pt modelId="{736749E4-FBDA-43D7-A8C2-84D67897F682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Dati sperimentali dal paper di </a:t>
          </a:r>
          <a:r>
            <a:rPr lang="it-IT" i="1"/>
            <a:t>Bock D. et al. (2011), </a:t>
          </a:r>
          <a:r>
            <a:rPr lang="it-IT"/>
            <a:t>al fine di comprendere meglio la struttura neuronale</a:t>
          </a:r>
          <a:endParaRPr lang="en-US"/>
        </a:p>
      </dgm:t>
    </dgm:pt>
    <dgm:pt modelId="{0A32E13A-524E-4632-9CCC-D09354F72D5B}" type="parTrans" cxnId="{73AC2EF3-EF60-4AA0-8297-FCB0880D94A9}">
      <dgm:prSet/>
      <dgm:spPr/>
      <dgm:t>
        <a:bodyPr/>
        <a:lstStyle/>
        <a:p>
          <a:endParaRPr lang="en-US"/>
        </a:p>
      </dgm:t>
    </dgm:pt>
    <dgm:pt modelId="{7177E156-01C1-4AA0-A019-5F5C674A4E00}" type="sibTrans" cxnId="{73AC2EF3-EF60-4AA0-8297-FCB0880D94A9}">
      <dgm:prSet/>
      <dgm:spPr/>
      <dgm:t>
        <a:bodyPr/>
        <a:lstStyle/>
        <a:p>
          <a:endParaRPr lang="en-US"/>
        </a:p>
      </dgm:t>
    </dgm:pt>
    <dgm:pt modelId="{2C275207-7B0D-4EB1-8A4B-2849A3EB3B45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I ricercatori stimolano dei neuroni, detti </a:t>
          </a:r>
          <a:r>
            <a:rPr lang="it-IT" b="1" dirty="0">
              <a:solidFill>
                <a:schemeClr val="accent2">
                  <a:lumMod val="75000"/>
                </a:schemeClr>
              </a:solidFill>
            </a:rPr>
            <a:t>piramidali</a:t>
          </a:r>
          <a:r>
            <a:rPr lang="it-IT" b="1" dirty="0"/>
            <a:t>,</a:t>
          </a:r>
          <a:r>
            <a:rPr lang="it-IT" dirty="0"/>
            <a:t> e controllano se, dopo la sinapsi con un altro neurone, quest'ultimo tende a </a:t>
          </a:r>
          <a:r>
            <a:rPr lang="it-IT" b="1" dirty="0">
              <a:solidFill>
                <a:schemeClr val="accent3"/>
              </a:solidFill>
            </a:rPr>
            <a:t>promuovere</a:t>
          </a:r>
          <a:r>
            <a:rPr lang="it-IT" dirty="0"/>
            <a:t> o </a:t>
          </a:r>
          <a:r>
            <a:rPr lang="it-IT" b="1" dirty="0">
              <a:solidFill>
                <a:srgbClr val="FF0000"/>
              </a:solidFill>
            </a:rPr>
            <a:t>inibire</a:t>
          </a:r>
          <a:r>
            <a:rPr lang="it-IT" dirty="0"/>
            <a:t> l'attività cerebrale</a:t>
          </a:r>
          <a:endParaRPr lang="en-US" dirty="0"/>
        </a:p>
      </dgm:t>
    </dgm:pt>
    <dgm:pt modelId="{3703715F-96AD-435A-B751-3B1E3674C8BC}" type="parTrans" cxnId="{05EC5CAF-8D9D-4777-9D33-4CFCE2EF62CC}">
      <dgm:prSet/>
      <dgm:spPr/>
      <dgm:t>
        <a:bodyPr/>
        <a:lstStyle/>
        <a:p>
          <a:endParaRPr lang="en-US"/>
        </a:p>
      </dgm:t>
    </dgm:pt>
    <dgm:pt modelId="{7F810DB5-0C53-4E23-A8BC-24C7D7994026}" type="sibTrans" cxnId="{05EC5CAF-8D9D-4777-9D33-4CFCE2EF62CC}">
      <dgm:prSet/>
      <dgm:spPr/>
      <dgm:t>
        <a:bodyPr/>
        <a:lstStyle/>
        <a:p>
          <a:endParaRPr lang="en-US"/>
        </a:p>
      </dgm:t>
    </dgm:pt>
    <dgm:pt modelId="{547EF1A9-FDD7-4691-B6C0-FDD2F67E033C}" type="pres">
      <dgm:prSet presAssocID="{4510097B-CB42-44E9-A177-1A0417C560F8}" presName="root" presStyleCnt="0">
        <dgm:presLayoutVars>
          <dgm:dir/>
          <dgm:resizeHandles val="exact"/>
        </dgm:presLayoutVars>
      </dgm:prSet>
      <dgm:spPr/>
    </dgm:pt>
    <dgm:pt modelId="{D582CE88-BD64-47A8-98B4-1BF3E098F150}" type="pres">
      <dgm:prSet presAssocID="{0D54CB10-2FCB-4480-8AF5-C3077089EBBA}" presName="compNode" presStyleCnt="0"/>
      <dgm:spPr/>
    </dgm:pt>
    <dgm:pt modelId="{46D5D4A7-A40C-48E2-8EFD-E0CE225320BF}" type="pres">
      <dgm:prSet presAssocID="{0D54CB10-2FCB-4480-8AF5-C3077089EBBA}" presName="bgRect" presStyleLbl="bgShp" presStyleIdx="0" presStyleCnt="3" custLinFactNeighborX="1191" custLinFactNeighborY="-38818"/>
      <dgm:spPr/>
    </dgm:pt>
    <dgm:pt modelId="{67B96FCD-A0A7-4369-AEA1-28E55BF7260C}" type="pres">
      <dgm:prSet presAssocID="{0D54CB10-2FCB-4480-8AF5-C3077089EBB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po"/>
        </a:ext>
      </dgm:extLst>
    </dgm:pt>
    <dgm:pt modelId="{C811D965-85EC-4ECE-A047-FB78D545DA52}" type="pres">
      <dgm:prSet presAssocID="{0D54CB10-2FCB-4480-8AF5-C3077089EBBA}" presName="spaceRect" presStyleCnt="0"/>
      <dgm:spPr/>
    </dgm:pt>
    <dgm:pt modelId="{2D90F56D-1C59-4018-BAB0-484EA0AD91D1}" type="pres">
      <dgm:prSet presAssocID="{0D54CB10-2FCB-4480-8AF5-C3077089EBBA}" presName="parTx" presStyleLbl="revTx" presStyleIdx="0" presStyleCnt="3">
        <dgm:presLayoutVars>
          <dgm:chMax val="0"/>
          <dgm:chPref val="0"/>
        </dgm:presLayoutVars>
      </dgm:prSet>
      <dgm:spPr/>
    </dgm:pt>
    <dgm:pt modelId="{09C1698C-856E-4671-84E7-77CE6A6C7C8F}" type="pres">
      <dgm:prSet presAssocID="{9B6E9B7B-C243-4664-8331-CDB2847FCCEC}" presName="sibTrans" presStyleCnt="0"/>
      <dgm:spPr/>
    </dgm:pt>
    <dgm:pt modelId="{EE430DCC-00C3-4E0C-992A-9D5EFEB1E277}" type="pres">
      <dgm:prSet presAssocID="{736749E4-FBDA-43D7-A8C2-84D67897F682}" presName="compNode" presStyleCnt="0"/>
      <dgm:spPr/>
    </dgm:pt>
    <dgm:pt modelId="{73E4D5AD-3DBD-4D85-BA86-3F1260EACAF1}" type="pres">
      <dgm:prSet presAssocID="{736749E4-FBDA-43D7-A8C2-84D67897F682}" presName="bgRect" presStyleLbl="bgShp" presStyleIdx="1" presStyleCnt="3"/>
      <dgm:spPr/>
    </dgm:pt>
    <dgm:pt modelId="{36D68C8F-7774-497E-9DAE-FC87B7831663}" type="pres">
      <dgm:prSet presAssocID="{736749E4-FBDA-43D7-A8C2-84D67897F68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ervello"/>
        </a:ext>
      </dgm:extLst>
    </dgm:pt>
    <dgm:pt modelId="{82938D4F-5D96-48C9-8EC5-2B9D718736B0}" type="pres">
      <dgm:prSet presAssocID="{736749E4-FBDA-43D7-A8C2-84D67897F682}" presName="spaceRect" presStyleCnt="0"/>
      <dgm:spPr/>
    </dgm:pt>
    <dgm:pt modelId="{ADD29701-0D36-40E6-B2E2-C17B5FE5F71C}" type="pres">
      <dgm:prSet presAssocID="{736749E4-FBDA-43D7-A8C2-84D67897F682}" presName="parTx" presStyleLbl="revTx" presStyleIdx="1" presStyleCnt="3">
        <dgm:presLayoutVars>
          <dgm:chMax val="0"/>
          <dgm:chPref val="0"/>
        </dgm:presLayoutVars>
      </dgm:prSet>
      <dgm:spPr/>
    </dgm:pt>
    <dgm:pt modelId="{D85AF5FF-7EFC-4508-ABF6-202F31D1D13E}" type="pres">
      <dgm:prSet presAssocID="{7177E156-01C1-4AA0-A019-5F5C674A4E00}" presName="sibTrans" presStyleCnt="0"/>
      <dgm:spPr/>
    </dgm:pt>
    <dgm:pt modelId="{4E43A588-5852-41A1-94FF-20C8587EF9B0}" type="pres">
      <dgm:prSet presAssocID="{2C275207-7B0D-4EB1-8A4B-2849A3EB3B45}" presName="compNode" presStyleCnt="0"/>
      <dgm:spPr/>
    </dgm:pt>
    <dgm:pt modelId="{01F97C62-0EAD-4B1C-8C84-188375AF84ED}" type="pres">
      <dgm:prSet presAssocID="{2C275207-7B0D-4EB1-8A4B-2849A3EB3B45}" presName="bgRect" presStyleLbl="bgShp" presStyleIdx="2" presStyleCnt="3" custLinFactNeighborX="-325" custLinFactNeighborY="-347"/>
      <dgm:spPr/>
    </dgm:pt>
    <dgm:pt modelId="{D05DF380-C38C-4027-9461-F524AD873F4C}" type="pres">
      <dgm:prSet presAssocID="{2C275207-7B0D-4EB1-8A4B-2849A3EB3B4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FCD7B8D7-9161-43FE-95A7-906D32ED1A21}" type="pres">
      <dgm:prSet presAssocID="{2C275207-7B0D-4EB1-8A4B-2849A3EB3B45}" presName="spaceRect" presStyleCnt="0"/>
      <dgm:spPr/>
    </dgm:pt>
    <dgm:pt modelId="{7C3098D4-FEF1-41B0-90D4-6A811A325F38}" type="pres">
      <dgm:prSet presAssocID="{2C275207-7B0D-4EB1-8A4B-2849A3EB3B4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298A3AD-14D4-415B-8060-8A08BEA80CEF}" srcId="{4510097B-CB42-44E9-A177-1A0417C560F8}" destId="{0D54CB10-2FCB-4480-8AF5-C3077089EBBA}" srcOrd="0" destOrd="0" parTransId="{C7B24A55-4B21-481F-8DC5-CCF66599A4EB}" sibTransId="{9B6E9B7B-C243-4664-8331-CDB2847FCCEC}"/>
    <dgm:cxn modelId="{05EC5CAF-8D9D-4777-9D33-4CFCE2EF62CC}" srcId="{4510097B-CB42-44E9-A177-1A0417C560F8}" destId="{2C275207-7B0D-4EB1-8A4B-2849A3EB3B45}" srcOrd="2" destOrd="0" parTransId="{3703715F-96AD-435A-B751-3B1E3674C8BC}" sibTransId="{7F810DB5-0C53-4E23-A8BC-24C7D7994026}"/>
    <dgm:cxn modelId="{2B8DE2B3-5864-4FC6-8D3F-B7449FE5947D}" type="presOf" srcId="{2C275207-7B0D-4EB1-8A4B-2849A3EB3B45}" destId="{7C3098D4-FEF1-41B0-90D4-6A811A325F38}" srcOrd="0" destOrd="0" presId="urn:microsoft.com/office/officeart/2018/2/layout/IconVerticalSolidList"/>
    <dgm:cxn modelId="{C72F4FBC-3018-485A-9A5A-2A4B13CCB63D}" type="presOf" srcId="{0D54CB10-2FCB-4480-8AF5-C3077089EBBA}" destId="{2D90F56D-1C59-4018-BAB0-484EA0AD91D1}" srcOrd="0" destOrd="0" presId="urn:microsoft.com/office/officeart/2018/2/layout/IconVerticalSolidList"/>
    <dgm:cxn modelId="{E43AF2E1-F1B1-4297-B360-DFD7A8A0F307}" type="presOf" srcId="{4510097B-CB42-44E9-A177-1A0417C560F8}" destId="{547EF1A9-FDD7-4691-B6C0-FDD2F67E033C}" srcOrd="0" destOrd="0" presId="urn:microsoft.com/office/officeart/2018/2/layout/IconVerticalSolidList"/>
    <dgm:cxn modelId="{DF5503E2-F02D-46BC-90DE-3DB3DCBC3B38}" type="presOf" srcId="{736749E4-FBDA-43D7-A8C2-84D67897F682}" destId="{ADD29701-0D36-40E6-B2E2-C17B5FE5F71C}" srcOrd="0" destOrd="0" presId="urn:microsoft.com/office/officeart/2018/2/layout/IconVerticalSolidList"/>
    <dgm:cxn modelId="{73AC2EF3-EF60-4AA0-8297-FCB0880D94A9}" srcId="{4510097B-CB42-44E9-A177-1A0417C560F8}" destId="{736749E4-FBDA-43D7-A8C2-84D67897F682}" srcOrd="1" destOrd="0" parTransId="{0A32E13A-524E-4632-9CCC-D09354F72D5B}" sibTransId="{7177E156-01C1-4AA0-A019-5F5C674A4E00}"/>
    <dgm:cxn modelId="{37B8FBC9-EC54-4F3C-A6E0-2D81ED23A6AB}" type="presParOf" srcId="{547EF1A9-FDD7-4691-B6C0-FDD2F67E033C}" destId="{D582CE88-BD64-47A8-98B4-1BF3E098F150}" srcOrd="0" destOrd="0" presId="urn:microsoft.com/office/officeart/2018/2/layout/IconVerticalSolidList"/>
    <dgm:cxn modelId="{ABD3A217-792F-4711-B2ED-CEA33893E8AC}" type="presParOf" srcId="{D582CE88-BD64-47A8-98B4-1BF3E098F150}" destId="{46D5D4A7-A40C-48E2-8EFD-E0CE225320BF}" srcOrd="0" destOrd="0" presId="urn:microsoft.com/office/officeart/2018/2/layout/IconVerticalSolidList"/>
    <dgm:cxn modelId="{2F7EDE6E-F2F8-401E-94B9-81241654EE44}" type="presParOf" srcId="{D582CE88-BD64-47A8-98B4-1BF3E098F150}" destId="{67B96FCD-A0A7-4369-AEA1-28E55BF7260C}" srcOrd="1" destOrd="0" presId="urn:microsoft.com/office/officeart/2018/2/layout/IconVerticalSolidList"/>
    <dgm:cxn modelId="{ACD420AF-D5E2-4C39-9078-6AB7A47F6495}" type="presParOf" srcId="{D582CE88-BD64-47A8-98B4-1BF3E098F150}" destId="{C811D965-85EC-4ECE-A047-FB78D545DA52}" srcOrd="2" destOrd="0" presId="urn:microsoft.com/office/officeart/2018/2/layout/IconVerticalSolidList"/>
    <dgm:cxn modelId="{3F89C58D-7B86-439B-B19A-F66C2E432F1B}" type="presParOf" srcId="{D582CE88-BD64-47A8-98B4-1BF3E098F150}" destId="{2D90F56D-1C59-4018-BAB0-484EA0AD91D1}" srcOrd="3" destOrd="0" presId="urn:microsoft.com/office/officeart/2018/2/layout/IconVerticalSolidList"/>
    <dgm:cxn modelId="{717953F3-7A42-4F79-8DAA-3394A185C8EC}" type="presParOf" srcId="{547EF1A9-FDD7-4691-B6C0-FDD2F67E033C}" destId="{09C1698C-856E-4671-84E7-77CE6A6C7C8F}" srcOrd="1" destOrd="0" presId="urn:microsoft.com/office/officeart/2018/2/layout/IconVerticalSolidList"/>
    <dgm:cxn modelId="{411D65B3-DE5C-498C-8053-A82974BC287F}" type="presParOf" srcId="{547EF1A9-FDD7-4691-B6C0-FDD2F67E033C}" destId="{EE430DCC-00C3-4E0C-992A-9D5EFEB1E277}" srcOrd="2" destOrd="0" presId="urn:microsoft.com/office/officeart/2018/2/layout/IconVerticalSolidList"/>
    <dgm:cxn modelId="{4D6B34F8-1596-4386-9459-E31E513B41AE}" type="presParOf" srcId="{EE430DCC-00C3-4E0C-992A-9D5EFEB1E277}" destId="{73E4D5AD-3DBD-4D85-BA86-3F1260EACAF1}" srcOrd="0" destOrd="0" presId="urn:microsoft.com/office/officeart/2018/2/layout/IconVerticalSolidList"/>
    <dgm:cxn modelId="{F40E2994-8589-4273-B870-D41FB470EE33}" type="presParOf" srcId="{EE430DCC-00C3-4E0C-992A-9D5EFEB1E277}" destId="{36D68C8F-7774-497E-9DAE-FC87B7831663}" srcOrd="1" destOrd="0" presId="urn:microsoft.com/office/officeart/2018/2/layout/IconVerticalSolidList"/>
    <dgm:cxn modelId="{851855BF-38E3-4FCC-A65E-771A7ADD4EE9}" type="presParOf" srcId="{EE430DCC-00C3-4E0C-992A-9D5EFEB1E277}" destId="{82938D4F-5D96-48C9-8EC5-2B9D718736B0}" srcOrd="2" destOrd="0" presId="urn:microsoft.com/office/officeart/2018/2/layout/IconVerticalSolidList"/>
    <dgm:cxn modelId="{D8332595-6B73-4AF2-8763-699B178C281A}" type="presParOf" srcId="{EE430DCC-00C3-4E0C-992A-9D5EFEB1E277}" destId="{ADD29701-0D36-40E6-B2E2-C17B5FE5F71C}" srcOrd="3" destOrd="0" presId="urn:microsoft.com/office/officeart/2018/2/layout/IconVerticalSolidList"/>
    <dgm:cxn modelId="{7A9EBE22-2628-4D4F-AED5-EF62117A564B}" type="presParOf" srcId="{547EF1A9-FDD7-4691-B6C0-FDD2F67E033C}" destId="{D85AF5FF-7EFC-4508-ABF6-202F31D1D13E}" srcOrd="3" destOrd="0" presId="urn:microsoft.com/office/officeart/2018/2/layout/IconVerticalSolidList"/>
    <dgm:cxn modelId="{FD7A5E84-B789-4432-9787-72CB24CFDFD6}" type="presParOf" srcId="{547EF1A9-FDD7-4691-B6C0-FDD2F67E033C}" destId="{4E43A588-5852-41A1-94FF-20C8587EF9B0}" srcOrd="4" destOrd="0" presId="urn:microsoft.com/office/officeart/2018/2/layout/IconVerticalSolidList"/>
    <dgm:cxn modelId="{64BADA60-264A-40F8-9975-FCBA04C998E3}" type="presParOf" srcId="{4E43A588-5852-41A1-94FF-20C8587EF9B0}" destId="{01F97C62-0EAD-4B1C-8C84-188375AF84ED}" srcOrd="0" destOrd="0" presId="urn:microsoft.com/office/officeart/2018/2/layout/IconVerticalSolidList"/>
    <dgm:cxn modelId="{86BCC68D-45C1-4503-8FB5-33E09F0FDA8A}" type="presParOf" srcId="{4E43A588-5852-41A1-94FF-20C8587EF9B0}" destId="{D05DF380-C38C-4027-9461-F524AD873F4C}" srcOrd="1" destOrd="0" presId="urn:microsoft.com/office/officeart/2018/2/layout/IconVerticalSolidList"/>
    <dgm:cxn modelId="{76AC7B58-6F92-4B1F-9B67-A993D3459DE5}" type="presParOf" srcId="{4E43A588-5852-41A1-94FF-20C8587EF9B0}" destId="{FCD7B8D7-9161-43FE-95A7-906D32ED1A21}" srcOrd="2" destOrd="0" presId="urn:microsoft.com/office/officeart/2018/2/layout/IconVerticalSolidList"/>
    <dgm:cxn modelId="{D5F52B41-363E-4640-8148-08D758A306B1}" type="presParOf" srcId="{4E43A588-5852-41A1-94FF-20C8587EF9B0}" destId="{7C3098D4-FEF1-41B0-90D4-6A811A325F3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C1D37E-46FF-4E61-8941-AA67B679306F}" type="doc">
      <dgm:prSet loTypeId="urn:microsoft.com/office/officeart/2008/layout/LinedList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A015A71-2178-4B59-9D7C-E43FF60BD216}">
      <dgm:prSet/>
      <dgm:spPr/>
      <dgm:t>
        <a:bodyPr/>
        <a:lstStyle/>
        <a:p>
          <a:r>
            <a:rPr lang="it-IT" dirty="0"/>
            <a:t>Assumere che le sinapsi avvengano con la stessa probabilità in tutta la rete è </a:t>
          </a:r>
          <a:r>
            <a:rPr lang="it-IT" b="1" dirty="0">
              <a:solidFill>
                <a:schemeClr val="tx1"/>
              </a:solidFill>
            </a:rPr>
            <a:t>riduttivo</a:t>
          </a:r>
          <a:endParaRPr lang="en-US" b="1" dirty="0">
            <a:solidFill>
              <a:schemeClr val="tx1"/>
            </a:solidFill>
          </a:endParaRPr>
        </a:p>
      </dgm:t>
    </dgm:pt>
    <dgm:pt modelId="{1FEA4D40-D073-4F44-8A37-20D86E075C42}" type="parTrans" cxnId="{65EA9714-92CB-47B2-A1B3-DD9305DFE6AC}">
      <dgm:prSet/>
      <dgm:spPr/>
      <dgm:t>
        <a:bodyPr/>
        <a:lstStyle/>
        <a:p>
          <a:endParaRPr lang="en-US"/>
        </a:p>
      </dgm:t>
    </dgm:pt>
    <dgm:pt modelId="{DA9D9739-7262-41C3-9D57-7920FA07E786}" type="sibTrans" cxnId="{65EA9714-92CB-47B2-A1B3-DD9305DFE6AC}">
      <dgm:prSet phldrT="1" phldr="0"/>
      <dgm:spPr/>
      <dgm:t>
        <a:bodyPr/>
        <a:lstStyle/>
        <a:p>
          <a:endParaRPr lang="en-US"/>
        </a:p>
      </dgm:t>
    </dgm:pt>
    <dgm:pt modelId="{1C222ED6-FADA-4A41-AEF0-3987151929FC}">
      <dgm:prSet/>
      <dgm:spPr/>
      <dgm:t>
        <a:bodyPr/>
        <a:lstStyle/>
        <a:p>
          <a:r>
            <a:rPr lang="it-IT" dirty="0"/>
            <a:t>Abbiamo costruito vari modelli aumentandone gradualmente la complessità, al fine di catturare la dinamica reale delle relazioni tra neuroni</a:t>
          </a:r>
          <a:endParaRPr lang="en-US" dirty="0"/>
        </a:p>
      </dgm:t>
    </dgm:pt>
    <dgm:pt modelId="{C6AE63D1-2906-425A-BBE1-FE705A77C136}" type="parTrans" cxnId="{FFDE43FA-BE76-40AA-9D52-7E61619C4288}">
      <dgm:prSet/>
      <dgm:spPr/>
      <dgm:t>
        <a:bodyPr/>
        <a:lstStyle/>
        <a:p>
          <a:endParaRPr lang="en-US"/>
        </a:p>
      </dgm:t>
    </dgm:pt>
    <dgm:pt modelId="{4E98A59D-04CA-4362-BE7D-2CE401F3D190}" type="sibTrans" cxnId="{FFDE43FA-BE76-40AA-9D52-7E61619C4288}">
      <dgm:prSet phldrT="2" phldr="0"/>
      <dgm:spPr/>
      <dgm:t>
        <a:bodyPr/>
        <a:lstStyle/>
        <a:p>
          <a:endParaRPr lang="en-US"/>
        </a:p>
      </dgm:t>
    </dgm:pt>
    <dgm:pt modelId="{B9751F17-793D-4BFF-8241-DD10D0C7FF52}">
      <dgm:prSet/>
      <dgm:spPr/>
      <dgm:t>
        <a:bodyPr/>
        <a:lstStyle/>
        <a:p>
          <a:r>
            <a:rPr lang="it-IT" dirty="0"/>
            <a:t>Abbiamo confrontato i modelli in base alla bontà dell’adattamento, selezionando quelli con </a:t>
          </a:r>
          <a:r>
            <a:rPr lang="it-IT" b="1" dirty="0">
              <a:solidFill>
                <a:srgbClr val="00B050"/>
              </a:solidFill>
            </a:rPr>
            <a:t>BIC</a:t>
          </a:r>
          <a:r>
            <a:rPr lang="it-IT" dirty="0">
              <a:solidFill>
                <a:srgbClr val="00B050"/>
              </a:solidFill>
            </a:rPr>
            <a:t> </a:t>
          </a:r>
          <a:r>
            <a:rPr lang="it-IT" b="1" dirty="0">
              <a:solidFill>
                <a:srgbClr val="00B050"/>
              </a:solidFill>
            </a:rPr>
            <a:t>minore</a:t>
          </a:r>
          <a:endParaRPr lang="en-US" b="1" dirty="0">
            <a:solidFill>
              <a:srgbClr val="00B050"/>
            </a:solidFill>
          </a:endParaRPr>
        </a:p>
      </dgm:t>
    </dgm:pt>
    <dgm:pt modelId="{0065C4DF-ACAB-4E50-952B-6F05C11DF45F}" type="parTrans" cxnId="{BFCDDB71-A169-484E-AAD1-F6BF2E4B4684}">
      <dgm:prSet/>
      <dgm:spPr/>
      <dgm:t>
        <a:bodyPr/>
        <a:lstStyle/>
        <a:p>
          <a:endParaRPr lang="en-US"/>
        </a:p>
      </dgm:t>
    </dgm:pt>
    <dgm:pt modelId="{DCD2AE92-375B-40A9-8521-241D2C28B12B}" type="sibTrans" cxnId="{BFCDDB71-A169-484E-AAD1-F6BF2E4B4684}">
      <dgm:prSet phldrT="3" phldr="0"/>
      <dgm:spPr/>
      <dgm:t>
        <a:bodyPr/>
        <a:lstStyle/>
        <a:p>
          <a:endParaRPr lang="en-US"/>
        </a:p>
      </dgm:t>
    </dgm:pt>
    <dgm:pt modelId="{1558667C-514C-4C5D-B1DA-F8D88CFC0EFC}" type="pres">
      <dgm:prSet presAssocID="{0EC1D37E-46FF-4E61-8941-AA67B679306F}" presName="vert0" presStyleCnt="0">
        <dgm:presLayoutVars>
          <dgm:dir/>
          <dgm:animOne val="branch"/>
          <dgm:animLvl val="lvl"/>
        </dgm:presLayoutVars>
      </dgm:prSet>
      <dgm:spPr/>
    </dgm:pt>
    <dgm:pt modelId="{96A2E94D-D524-4821-AECF-119123033DD1}" type="pres">
      <dgm:prSet presAssocID="{6A015A71-2178-4B59-9D7C-E43FF60BD216}" presName="thickLine" presStyleLbl="alignNode1" presStyleIdx="0" presStyleCnt="3"/>
      <dgm:spPr/>
    </dgm:pt>
    <dgm:pt modelId="{9793EC84-B3E7-4891-A333-802F7C7124DB}" type="pres">
      <dgm:prSet presAssocID="{6A015A71-2178-4B59-9D7C-E43FF60BD216}" presName="horz1" presStyleCnt="0"/>
      <dgm:spPr/>
    </dgm:pt>
    <dgm:pt modelId="{5DFD6F8D-C883-43C3-8878-9725694B5AEE}" type="pres">
      <dgm:prSet presAssocID="{6A015A71-2178-4B59-9D7C-E43FF60BD216}" presName="tx1" presStyleLbl="revTx" presStyleIdx="0" presStyleCnt="3"/>
      <dgm:spPr/>
    </dgm:pt>
    <dgm:pt modelId="{379804A6-2B8B-4A8E-A4A3-D8EEBE3C6FA3}" type="pres">
      <dgm:prSet presAssocID="{6A015A71-2178-4B59-9D7C-E43FF60BD216}" presName="vert1" presStyleCnt="0"/>
      <dgm:spPr/>
    </dgm:pt>
    <dgm:pt modelId="{C4115DF4-3FE5-4702-B509-3DD309E8EC06}" type="pres">
      <dgm:prSet presAssocID="{1C222ED6-FADA-4A41-AEF0-3987151929FC}" presName="thickLine" presStyleLbl="alignNode1" presStyleIdx="1" presStyleCnt="3"/>
      <dgm:spPr/>
    </dgm:pt>
    <dgm:pt modelId="{85F9B296-1E6D-498E-BE2E-F71444DE188A}" type="pres">
      <dgm:prSet presAssocID="{1C222ED6-FADA-4A41-AEF0-3987151929FC}" presName="horz1" presStyleCnt="0"/>
      <dgm:spPr/>
    </dgm:pt>
    <dgm:pt modelId="{62AC6417-4AC7-47B1-8BA6-4B53A2C7E1DF}" type="pres">
      <dgm:prSet presAssocID="{1C222ED6-FADA-4A41-AEF0-3987151929FC}" presName="tx1" presStyleLbl="revTx" presStyleIdx="1" presStyleCnt="3"/>
      <dgm:spPr/>
    </dgm:pt>
    <dgm:pt modelId="{A0512ED4-C70C-49DF-81B2-D5E2E1BFC0D5}" type="pres">
      <dgm:prSet presAssocID="{1C222ED6-FADA-4A41-AEF0-3987151929FC}" presName="vert1" presStyleCnt="0"/>
      <dgm:spPr/>
    </dgm:pt>
    <dgm:pt modelId="{D5ED5284-2419-4B05-88E9-53437322BEEC}" type="pres">
      <dgm:prSet presAssocID="{B9751F17-793D-4BFF-8241-DD10D0C7FF52}" presName="thickLine" presStyleLbl="alignNode1" presStyleIdx="2" presStyleCnt="3"/>
      <dgm:spPr/>
    </dgm:pt>
    <dgm:pt modelId="{AB50DB98-D658-4717-BD11-875A25E2094C}" type="pres">
      <dgm:prSet presAssocID="{B9751F17-793D-4BFF-8241-DD10D0C7FF52}" presName="horz1" presStyleCnt="0"/>
      <dgm:spPr/>
    </dgm:pt>
    <dgm:pt modelId="{38A9BE28-AAA3-4676-94ED-320DDBFFA287}" type="pres">
      <dgm:prSet presAssocID="{B9751F17-793D-4BFF-8241-DD10D0C7FF52}" presName="tx1" presStyleLbl="revTx" presStyleIdx="2" presStyleCnt="3"/>
      <dgm:spPr/>
    </dgm:pt>
    <dgm:pt modelId="{11741E25-277D-4A01-8ADE-70DCA69000E8}" type="pres">
      <dgm:prSet presAssocID="{B9751F17-793D-4BFF-8241-DD10D0C7FF52}" presName="vert1" presStyleCnt="0"/>
      <dgm:spPr/>
    </dgm:pt>
  </dgm:ptLst>
  <dgm:cxnLst>
    <dgm:cxn modelId="{6BF24E0E-5EB1-4380-B35D-66C490793785}" type="presOf" srcId="{0EC1D37E-46FF-4E61-8941-AA67B679306F}" destId="{1558667C-514C-4C5D-B1DA-F8D88CFC0EFC}" srcOrd="0" destOrd="0" presId="urn:microsoft.com/office/officeart/2008/layout/LinedList"/>
    <dgm:cxn modelId="{65EA9714-92CB-47B2-A1B3-DD9305DFE6AC}" srcId="{0EC1D37E-46FF-4E61-8941-AA67B679306F}" destId="{6A015A71-2178-4B59-9D7C-E43FF60BD216}" srcOrd="0" destOrd="0" parTransId="{1FEA4D40-D073-4F44-8A37-20D86E075C42}" sibTransId="{DA9D9739-7262-41C3-9D57-7920FA07E786}"/>
    <dgm:cxn modelId="{9F221830-936D-4DED-B5FE-3C8D06B33FDA}" type="presOf" srcId="{B9751F17-793D-4BFF-8241-DD10D0C7FF52}" destId="{38A9BE28-AAA3-4676-94ED-320DDBFFA287}" srcOrd="0" destOrd="0" presId="urn:microsoft.com/office/officeart/2008/layout/LinedList"/>
    <dgm:cxn modelId="{61C31260-DA68-4EBF-846E-3F76FCBB1053}" type="presOf" srcId="{1C222ED6-FADA-4A41-AEF0-3987151929FC}" destId="{62AC6417-4AC7-47B1-8BA6-4B53A2C7E1DF}" srcOrd="0" destOrd="0" presId="urn:microsoft.com/office/officeart/2008/layout/LinedList"/>
    <dgm:cxn modelId="{BFCDDB71-A169-484E-AAD1-F6BF2E4B4684}" srcId="{0EC1D37E-46FF-4E61-8941-AA67B679306F}" destId="{B9751F17-793D-4BFF-8241-DD10D0C7FF52}" srcOrd="2" destOrd="0" parTransId="{0065C4DF-ACAB-4E50-952B-6F05C11DF45F}" sibTransId="{DCD2AE92-375B-40A9-8521-241D2C28B12B}"/>
    <dgm:cxn modelId="{3942C896-FA3E-489C-AC8B-E9B734731CF3}" type="presOf" srcId="{6A015A71-2178-4B59-9D7C-E43FF60BD216}" destId="{5DFD6F8D-C883-43C3-8878-9725694B5AEE}" srcOrd="0" destOrd="0" presId="urn:microsoft.com/office/officeart/2008/layout/LinedList"/>
    <dgm:cxn modelId="{FFDE43FA-BE76-40AA-9D52-7E61619C4288}" srcId="{0EC1D37E-46FF-4E61-8941-AA67B679306F}" destId="{1C222ED6-FADA-4A41-AEF0-3987151929FC}" srcOrd="1" destOrd="0" parTransId="{C6AE63D1-2906-425A-BBE1-FE705A77C136}" sibTransId="{4E98A59D-04CA-4362-BE7D-2CE401F3D190}"/>
    <dgm:cxn modelId="{F560A636-2645-433F-9FFA-DBEEA8EB968E}" type="presParOf" srcId="{1558667C-514C-4C5D-B1DA-F8D88CFC0EFC}" destId="{96A2E94D-D524-4821-AECF-119123033DD1}" srcOrd="0" destOrd="0" presId="urn:microsoft.com/office/officeart/2008/layout/LinedList"/>
    <dgm:cxn modelId="{B5977BA9-271F-45CE-80EC-6714485496DA}" type="presParOf" srcId="{1558667C-514C-4C5D-B1DA-F8D88CFC0EFC}" destId="{9793EC84-B3E7-4891-A333-802F7C7124DB}" srcOrd="1" destOrd="0" presId="urn:microsoft.com/office/officeart/2008/layout/LinedList"/>
    <dgm:cxn modelId="{8BF4BC51-C278-4B1B-853F-FA1185D50F65}" type="presParOf" srcId="{9793EC84-B3E7-4891-A333-802F7C7124DB}" destId="{5DFD6F8D-C883-43C3-8878-9725694B5AEE}" srcOrd="0" destOrd="0" presId="urn:microsoft.com/office/officeart/2008/layout/LinedList"/>
    <dgm:cxn modelId="{6AA43A69-7769-4A26-8F0F-BDAABF0ABCBC}" type="presParOf" srcId="{9793EC84-B3E7-4891-A333-802F7C7124DB}" destId="{379804A6-2B8B-4A8E-A4A3-D8EEBE3C6FA3}" srcOrd="1" destOrd="0" presId="urn:microsoft.com/office/officeart/2008/layout/LinedList"/>
    <dgm:cxn modelId="{C67ABBF1-C693-42EB-8D2C-EC55D9718EFB}" type="presParOf" srcId="{1558667C-514C-4C5D-B1DA-F8D88CFC0EFC}" destId="{C4115DF4-3FE5-4702-B509-3DD309E8EC06}" srcOrd="2" destOrd="0" presId="urn:microsoft.com/office/officeart/2008/layout/LinedList"/>
    <dgm:cxn modelId="{3DEA80B9-C31B-4F80-BB60-1E0CBD8420FF}" type="presParOf" srcId="{1558667C-514C-4C5D-B1DA-F8D88CFC0EFC}" destId="{85F9B296-1E6D-498E-BE2E-F71444DE188A}" srcOrd="3" destOrd="0" presId="urn:microsoft.com/office/officeart/2008/layout/LinedList"/>
    <dgm:cxn modelId="{A528799D-7588-46DF-A302-93A50CB9D584}" type="presParOf" srcId="{85F9B296-1E6D-498E-BE2E-F71444DE188A}" destId="{62AC6417-4AC7-47B1-8BA6-4B53A2C7E1DF}" srcOrd="0" destOrd="0" presId="urn:microsoft.com/office/officeart/2008/layout/LinedList"/>
    <dgm:cxn modelId="{66D3357A-2E96-4099-870F-81B49E589DE3}" type="presParOf" srcId="{85F9B296-1E6D-498E-BE2E-F71444DE188A}" destId="{A0512ED4-C70C-49DF-81B2-D5E2E1BFC0D5}" srcOrd="1" destOrd="0" presId="urn:microsoft.com/office/officeart/2008/layout/LinedList"/>
    <dgm:cxn modelId="{01C339FE-7009-4FEE-8DCE-3617E9185CD8}" type="presParOf" srcId="{1558667C-514C-4C5D-B1DA-F8D88CFC0EFC}" destId="{D5ED5284-2419-4B05-88E9-53437322BEEC}" srcOrd="4" destOrd="0" presId="urn:microsoft.com/office/officeart/2008/layout/LinedList"/>
    <dgm:cxn modelId="{B61F8198-EA1D-43FD-9CA3-457B5AC7E0AC}" type="presParOf" srcId="{1558667C-514C-4C5D-B1DA-F8D88CFC0EFC}" destId="{AB50DB98-D658-4717-BD11-875A25E2094C}" srcOrd="5" destOrd="0" presId="urn:microsoft.com/office/officeart/2008/layout/LinedList"/>
    <dgm:cxn modelId="{56FF1F70-B797-4472-B0F0-90B573F00CF5}" type="presParOf" srcId="{AB50DB98-D658-4717-BD11-875A25E2094C}" destId="{38A9BE28-AAA3-4676-94ED-320DDBFFA287}" srcOrd="0" destOrd="0" presId="urn:microsoft.com/office/officeart/2008/layout/LinedList"/>
    <dgm:cxn modelId="{95A38BF5-3BC3-41F7-904F-2FADEC3F394F}" type="presParOf" srcId="{AB50DB98-D658-4717-BD11-875A25E2094C}" destId="{11741E25-277D-4A01-8ADE-70DCA69000E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D5D4A7-A40C-48E2-8EFD-E0CE225320BF}">
      <dsp:nvSpPr>
        <dsp:cNvPr id="0" name=""/>
        <dsp:cNvSpPr/>
      </dsp:nvSpPr>
      <dsp:spPr>
        <a:xfrm>
          <a:off x="0" y="0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B96FCD-A0A7-4369-AEA1-28E55BF7260C}">
      <dsp:nvSpPr>
        <dsp:cNvPr id="0" name=""/>
        <dsp:cNvSpPr/>
      </dsp:nvSpPr>
      <dsp:spPr>
        <a:xfrm>
          <a:off x="482961" y="359909"/>
          <a:ext cx="878111" cy="8781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90F56D-1C59-4018-BAB0-484EA0AD91D1}">
      <dsp:nvSpPr>
        <dsp:cNvPr id="0" name=""/>
        <dsp:cNvSpPr/>
      </dsp:nvSpPr>
      <dsp:spPr>
        <a:xfrm>
          <a:off x="1844034" y="682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La rete rappresenta la struttura del primo strato della corteccia visiva prefrontale di un topo</a:t>
          </a:r>
          <a:endParaRPr lang="en-US" sz="1600" kern="1200" dirty="0"/>
        </a:p>
      </dsp:txBody>
      <dsp:txXfrm>
        <a:off x="1844034" y="682"/>
        <a:ext cx="4401230" cy="1596566"/>
      </dsp:txXfrm>
    </dsp:sp>
    <dsp:sp modelId="{73E4D5AD-3DBD-4D85-BA86-3F1260EACAF1}">
      <dsp:nvSpPr>
        <dsp:cNvPr id="0" name=""/>
        <dsp:cNvSpPr/>
      </dsp:nvSpPr>
      <dsp:spPr>
        <a:xfrm>
          <a:off x="0" y="1996390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D68C8F-7774-497E-9DAE-FC87B7831663}">
      <dsp:nvSpPr>
        <dsp:cNvPr id="0" name=""/>
        <dsp:cNvSpPr/>
      </dsp:nvSpPr>
      <dsp:spPr>
        <a:xfrm>
          <a:off x="482961" y="2355617"/>
          <a:ext cx="878111" cy="8781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D29701-0D36-40E6-B2E2-C17B5FE5F71C}">
      <dsp:nvSpPr>
        <dsp:cNvPr id="0" name=""/>
        <dsp:cNvSpPr/>
      </dsp:nvSpPr>
      <dsp:spPr>
        <a:xfrm>
          <a:off x="1844034" y="1996390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/>
            <a:t>Dati sperimentali dal paper di </a:t>
          </a:r>
          <a:r>
            <a:rPr lang="it-IT" sz="1600" i="1" kern="1200"/>
            <a:t>Bock D. et al. (2011), </a:t>
          </a:r>
          <a:r>
            <a:rPr lang="it-IT" sz="1600" kern="1200"/>
            <a:t>al fine di comprendere meglio la struttura neuronale</a:t>
          </a:r>
          <a:endParaRPr lang="en-US" sz="1600" kern="1200"/>
        </a:p>
      </dsp:txBody>
      <dsp:txXfrm>
        <a:off x="1844034" y="1996390"/>
        <a:ext cx="4401230" cy="1596566"/>
      </dsp:txXfrm>
    </dsp:sp>
    <dsp:sp modelId="{01F97C62-0EAD-4B1C-8C84-188375AF84ED}">
      <dsp:nvSpPr>
        <dsp:cNvPr id="0" name=""/>
        <dsp:cNvSpPr/>
      </dsp:nvSpPr>
      <dsp:spPr>
        <a:xfrm>
          <a:off x="0" y="3986558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5DF380-C38C-4027-9461-F524AD873F4C}">
      <dsp:nvSpPr>
        <dsp:cNvPr id="0" name=""/>
        <dsp:cNvSpPr/>
      </dsp:nvSpPr>
      <dsp:spPr>
        <a:xfrm>
          <a:off x="482961" y="4351325"/>
          <a:ext cx="878111" cy="8781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3098D4-FEF1-41B0-90D4-6A811A325F38}">
      <dsp:nvSpPr>
        <dsp:cNvPr id="0" name=""/>
        <dsp:cNvSpPr/>
      </dsp:nvSpPr>
      <dsp:spPr>
        <a:xfrm>
          <a:off x="1844034" y="3992098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I ricercatori stimolano dei neuroni, detti </a:t>
          </a:r>
          <a:r>
            <a:rPr lang="it-IT" sz="1600" b="1" kern="1200" dirty="0">
              <a:solidFill>
                <a:schemeClr val="accent2">
                  <a:lumMod val="75000"/>
                </a:schemeClr>
              </a:solidFill>
            </a:rPr>
            <a:t>piramidali</a:t>
          </a:r>
          <a:r>
            <a:rPr lang="it-IT" sz="1600" b="1" kern="1200" dirty="0"/>
            <a:t>,</a:t>
          </a:r>
          <a:r>
            <a:rPr lang="it-IT" sz="1600" kern="1200" dirty="0"/>
            <a:t> e controllano se, dopo la sinapsi con un altro neurone, quest'ultimo tende a </a:t>
          </a:r>
          <a:r>
            <a:rPr lang="it-IT" sz="1600" b="1" kern="1200" dirty="0">
              <a:solidFill>
                <a:schemeClr val="accent3"/>
              </a:solidFill>
            </a:rPr>
            <a:t>promuovere</a:t>
          </a:r>
          <a:r>
            <a:rPr lang="it-IT" sz="1600" kern="1200" dirty="0"/>
            <a:t> o </a:t>
          </a:r>
          <a:r>
            <a:rPr lang="it-IT" sz="1600" b="1" kern="1200" dirty="0">
              <a:solidFill>
                <a:srgbClr val="FF0000"/>
              </a:solidFill>
            </a:rPr>
            <a:t>inibire</a:t>
          </a:r>
          <a:r>
            <a:rPr lang="it-IT" sz="1600" kern="1200" dirty="0"/>
            <a:t> l'attività cerebrale</a:t>
          </a:r>
          <a:endParaRPr lang="en-US" sz="1600" kern="1200" dirty="0"/>
        </a:p>
      </dsp:txBody>
      <dsp:txXfrm>
        <a:off x="1844034" y="3992098"/>
        <a:ext cx="4401230" cy="15965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A2E94D-D524-4821-AECF-119123033DD1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DFD6F8D-C883-43C3-8878-9725694B5AEE}">
      <dsp:nvSpPr>
        <dsp:cNvPr id="0" name=""/>
        <dsp:cNvSpPr/>
      </dsp:nvSpPr>
      <dsp:spPr>
        <a:xfrm>
          <a:off x="0" y="212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 dirty="0"/>
            <a:t>Assumere che le sinapsi avvengano con la stessa probabilità in tutta la rete è </a:t>
          </a:r>
          <a:r>
            <a:rPr lang="it-IT" sz="2900" b="1" kern="1200" dirty="0">
              <a:solidFill>
                <a:schemeClr val="tx1"/>
              </a:solidFill>
            </a:rPr>
            <a:t>riduttivo</a:t>
          </a:r>
          <a:endParaRPr lang="en-US" sz="2900" b="1" kern="1200" dirty="0">
            <a:solidFill>
              <a:schemeClr val="tx1"/>
            </a:solidFill>
          </a:endParaRPr>
        </a:p>
      </dsp:txBody>
      <dsp:txXfrm>
        <a:off x="0" y="2124"/>
        <a:ext cx="10515600" cy="1449029"/>
      </dsp:txXfrm>
    </dsp:sp>
    <dsp:sp modelId="{C4115DF4-3FE5-4702-B509-3DD309E8EC06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gradFill rotWithShape="0">
          <a:gsLst>
            <a:gs pos="0">
              <a:schemeClr val="accent2">
                <a:hueOff val="3221807"/>
                <a:satOff val="-9246"/>
                <a:lumOff val="-148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221807"/>
                <a:satOff val="-9246"/>
                <a:lumOff val="-148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221807"/>
                <a:satOff val="-9246"/>
                <a:lumOff val="-148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2AC6417-4AC7-47B1-8BA6-4B53A2C7E1DF}">
      <dsp:nvSpPr>
        <dsp:cNvPr id="0" name=""/>
        <dsp:cNvSpPr/>
      </dsp:nvSpPr>
      <dsp:spPr>
        <a:xfrm>
          <a:off x="0" y="145115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 dirty="0"/>
            <a:t>Abbiamo costruito vari modelli aumentandone gradualmente la complessità, al fine di catturare la dinamica reale delle relazioni tra neuroni</a:t>
          </a:r>
          <a:endParaRPr lang="en-US" sz="2900" kern="1200" dirty="0"/>
        </a:p>
      </dsp:txBody>
      <dsp:txXfrm>
        <a:off x="0" y="1451154"/>
        <a:ext cx="10515600" cy="1449029"/>
      </dsp:txXfrm>
    </dsp:sp>
    <dsp:sp modelId="{D5ED5284-2419-4B05-88E9-53437322BEEC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8A9BE28-AAA3-4676-94ED-320DDBFFA287}">
      <dsp:nvSpPr>
        <dsp:cNvPr id="0" name=""/>
        <dsp:cNvSpPr/>
      </dsp:nvSpPr>
      <dsp:spPr>
        <a:xfrm>
          <a:off x="0" y="2900183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 dirty="0"/>
            <a:t>Abbiamo confrontato i modelli in base alla bontà dell’adattamento, selezionando quelli con </a:t>
          </a:r>
          <a:r>
            <a:rPr lang="it-IT" sz="2900" b="1" kern="1200" dirty="0">
              <a:solidFill>
                <a:srgbClr val="00B050"/>
              </a:solidFill>
            </a:rPr>
            <a:t>BIC</a:t>
          </a:r>
          <a:r>
            <a:rPr lang="it-IT" sz="2900" kern="1200" dirty="0">
              <a:solidFill>
                <a:srgbClr val="00B050"/>
              </a:solidFill>
            </a:rPr>
            <a:t> </a:t>
          </a:r>
          <a:r>
            <a:rPr lang="it-IT" sz="2900" b="1" kern="1200" dirty="0">
              <a:solidFill>
                <a:srgbClr val="00B050"/>
              </a:solidFill>
            </a:rPr>
            <a:t>minore</a:t>
          </a:r>
          <a:endParaRPr lang="en-US" sz="2900" b="1" kern="1200" dirty="0">
            <a:solidFill>
              <a:srgbClr val="00B050"/>
            </a:solidFill>
          </a:endParaRPr>
        </a:p>
      </dsp:txBody>
      <dsp:txXfrm>
        <a:off x="0" y="2900183"/>
        <a:ext cx="10515600" cy="14490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8AFCD7-39DF-43F4-BD03-048B5250C7C6}" type="datetimeFigureOut">
              <a:rPr lang="it-IT" smtClean="0"/>
              <a:t>28/05/2024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0FF921-F559-4156-9791-651BCDE82BF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7129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69F8EC-C96D-FCEE-55CE-95EEBABA6F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9D8BAD9-7D70-B4C3-8007-7E7EBF2F0E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56CEDBF-25B0-EFBA-D668-DA7AC5B42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FE29-AC1D-448D-8ED3-307CF7B18392}" type="datetime1">
              <a:rPr lang="it-IT" smtClean="0"/>
              <a:t>28/05/2024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2815875-C173-4A67-A99B-CD2851637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AB5B1E6-2CAD-C1C6-F048-99455B075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6F32-BEB4-4EC1-8DB4-054A39EDAE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1523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8BC207-66EF-6F61-B861-07FEB1A33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3DA7A97-5979-01C3-37FC-113C4C8386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0460083-475C-73B6-A192-852F05403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813C4-083E-4DBA-AF42-9B9EC5079E9B}" type="datetime1">
              <a:rPr lang="it-IT" smtClean="0"/>
              <a:t>28/05/2024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77F1C0C-EDD5-8E31-F3D4-0484A2B07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0CE8F92-92B3-A899-2AA2-2C652CC6E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6F32-BEB4-4EC1-8DB4-054A39EDAE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7132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6BC2717-9630-C45D-82B5-23A2C63DA0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B5B8E9C-CEB8-966A-4D97-37B93114D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083C064-B6FA-728F-9F75-8141B118F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122C-64DC-42D3-B013-FB235AA621B3}" type="datetime1">
              <a:rPr lang="it-IT" smtClean="0"/>
              <a:t>28/05/2024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06C750E-42D7-24C9-BA6F-3A1B6C7C7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AC172F3-1281-E7FC-951A-A1EF24B2B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6F32-BEB4-4EC1-8DB4-054A39EDAE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7416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392DC0-340A-CD73-DA16-E74D339B0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D91DAC6-F970-903D-876C-5DFFD3452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C7CF0AD-5DFE-924E-9157-005E497F1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272F6-C081-44C3-920B-E7808086619F}" type="datetime1">
              <a:rPr lang="it-IT" smtClean="0"/>
              <a:t>28/05/2024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52C2C89-D8DE-A482-0D2B-6AF9586D9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BF041E7-E26E-1B82-020A-8C40E3747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6F32-BEB4-4EC1-8DB4-054A39EDAE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1652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490BD6-3DFD-9883-03AA-E051C38ED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0753001-26CF-415F-D829-7B6FF04E9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BBFDE4-2E7D-CACD-2A65-BEDA0DF24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7BC9D-D85B-400F-A9D1-56CB34C9A3CA}" type="datetime1">
              <a:rPr lang="it-IT" smtClean="0"/>
              <a:t>28/05/2024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9C945D5-8467-E11E-6B33-A5DE67711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F7DDF34-31E6-E6AE-B570-16E869D5C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6F32-BEB4-4EC1-8DB4-054A39EDAE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1974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356F53-5552-AF08-1761-BC3F20EE8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C880BB8-75F8-DEA8-38EC-4853EF3A4B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1EFE2ED-0CA8-46B1-A2DE-31B8223C0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285FDAE-4C83-F780-0B63-DF6AA4AB2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C914A-A020-4762-BAA9-E47D3D8F2E1E}" type="datetime1">
              <a:rPr lang="it-IT" smtClean="0"/>
              <a:t>28/05/2024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1065E0A-9448-A6F8-3A81-A1AC705C2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BB65E17-732A-16CE-764F-E82466BD5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6F32-BEB4-4EC1-8DB4-054A39EDAE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1190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980860-D0A6-E83E-D184-58AFE00DF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7FBCACB-A237-6A23-F57F-E896F95FF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B0A478A-4728-F876-DD21-1466BE577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A6D38DD-106B-4B85-2877-8572ADE984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8970A44-EF3E-5CCE-20F2-99C16C27CE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127C001-D865-BD6C-FACF-62EF95FE1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C5B5B-69FF-48FC-AA1C-FDB6B0D9C6CD}" type="datetime1">
              <a:rPr lang="it-IT" smtClean="0"/>
              <a:t>28/05/2024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648AC20-97E4-459C-EFC5-51722C9B3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FA1C1A0-E368-55C5-7C67-EB6E94BFC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6F32-BEB4-4EC1-8DB4-054A39EDAE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7146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0ADAF0-F6B2-E002-64B1-C11F75C6E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35594E1-D643-8EEC-DBE5-F62B9513A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1BDA-A2A0-4746-8BC4-918B3FA30F66}" type="datetime1">
              <a:rPr lang="it-IT" smtClean="0"/>
              <a:t>28/05/2024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378FF96-564B-132B-7D3A-5A0F2D2BD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DAD9689-5556-0058-168F-1FA122547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6F32-BEB4-4EC1-8DB4-054A39EDAE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8936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6897FF1-CD2D-5464-FDDF-8551F1E30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3F47-6DA7-4CE9-AC00-82F1398484FB}" type="datetime1">
              <a:rPr lang="it-IT" smtClean="0"/>
              <a:t>28/05/2024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F83A0A8-35A4-CAE3-F584-7566BE492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A28E51D-A872-1A9B-D201-C22D7CB10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6F32-BEB4-4EC1-8DB4-054A39EDAE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7790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E22B07-D729-9BA2-FD9B-BB06EE364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5E51E9-81A1-BF2C-211A-368D31F91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AA72FEB-3E3A-4DCE-57B3-2830610B1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77366F5-5F11-4FE2-A29F-425B0301D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2F25-976D-4B31-9548-8E1F9EDC0B75}" type="datetime1">
              <a:rPr lang="it-IT" smtClean="0"/>
              <a:t>28/05/2024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68362E9-7FCB-2E57-9BF2-8CA2FDA2C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B67BAB5-CDB0-87F8-EC2E-776196AE4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6F32-BEB4-4EC1-8DB4-054A39EDAE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6477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46E176-40C1-DD0D-B40F-3143B1494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F25CEE3-EBB1-1D81-3DDC-9160B82273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F45E439-2F03-2F64-31FD-678CDA9DE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57BD14E-7D6A-745C-79DD-6DA673AF2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A118-3229-4D52-9FB2-4F651C855EE7}" type="datetime1">
              <a:rPr lang="it-IT" smtClean="0"/>
              <a:t>28/05/2024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9295F33-0A04-BF09-55A4-F4E0EE63C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8488F2E-394D-0677-19E0-903C2CCF3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6F32-BEB4-4EC1-8DB4-054A39EDAE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7822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8AD6E8A-D398-4638-7BF4-5F60317C6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7DB1A1D-4840-AC7E-F1F1-4D2E933D2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182619C-2712-DE1B-0C35-E2B76BB765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D07F2D-E4F5-4A1F-8445-DDF458B7F68E}" type="datetime1">
              <a:rPr lang="it-IT" smtClean="0"/>
              <a:t>28/05/2024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659EC62-29EE-A2CB-69FF-615887F758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194F9A1-BFF9-B0F1-50D0-C6B2F51165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AC6F32-BEB4-4EC1-8DB4-054A39EDAE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3932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Neuron system in 3D rendering">
            <a:extLst>
              <a:ext uri="{FF2B5EF4-FFF2-40B4-BE49-F238E27FC236}">
                <a16:creationId xmlns:a16="http://schemas.microsoft.com/office/drawing/2014/main" id="{3D8A8A06-D73E-D043-EB5C-0BE5C0BC45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74" r="-1" b="-1"/>
          <a:stretch/>
        </p:blipFill>
        <p:spPr>
          <a:xfrm>
            <a:off x="2522358" y="10"/>
            <a:ext cx="9669642" cy="6857990"/>
          </a:xfrm>
          <a:prstGeom prst="rect">
            <a:avLst/>
          </a:prstGeom>
        </p:spPr>
      </p:pic>
      <p:sp>
        <p:nvSpPr>
          <p:cNvPr id="21" name="Rectangle 17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2CFD8BE-8194-5B0C-386D-1B7D3ED69F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228" y="743447"/>
            <a:ext cx="397338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5200"/>
              <a:t>Analysis of visual cortical neurons of mice</a:t>
            </a:r>
            <a:endParaRPr lang="it-IT" sz="520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FF37608-FCF0-2396-CE1A-A428E24984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229" y="4629234"/>
            <a:ext cx="3973386" cy="1485319"/>
          </a:xfrm>
          <a:noFill/>
        </p:spPr>
        <p:txBody>
          <a:bodyPr>
            <a:normAutofit/>
          </a:bodyPr>
          <a:lstStyle/>
          <a:p>
            <a:pPr algn="l"/>
            <a:r>
              <a:rPr lang="it-IT" sz="2000" dirty="0"/>
              <a:t>Cristian Bargiacchi &amp; Christian Mancini</a:t>
            </a:r>
          </a:p>
          <a:p>
            <a:pPr algn="l"/>
            <a:r>
              <a:rPr lang="it-IT" sz="1800" dirty="0"/>
              <a:t>Statistical Analysis of Network Data – A.A. 2023/2024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0C6D40B-52A8-1EED-3F86-61FEE67D4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6F32-BEB4-4EC1-8DB4-054A39EDAE9F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752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mmagine che contiene Policromia, modello&#10;&#10;Descrizione generata automaticamente">
            <a:extLst>
              <a:ext uri="{FF2B5EF4-FFF2-40B4-BE49-F238E27FC236}">
                <a16:creationId xmlns:a16="http://schemas.microsoft.com/office/drawing/2014/main" id="{F99C334B-29C6-11D2-5E11-B65EBF03F6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9091" t="9871" b="1352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61E145F-20B8-C6C3-FB30-F0FCD4293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/>
              <a:t>Scelta del modello</a:t>
            </a:r>
            <a:endParaRPr lang="it-IT" dirty="0"/>
          </a:p>
        </p:txBody>
      </p:sp>
      <p:graphicFrame>
        <p:nvGraphicFramePr>
          <p:cNvPr id="13" name="Segnaposto contenuto 2">
            <a:extLst>
              <a:ext uri="{FF2B5EF4-FFF2-40B4-BE49-F238E27FC236}">
                <a16:creationId xmlns:a16="http://schemas.microsoft.com/office/drawing/2014/main" id="{5F2D6529-B192-918F-8C65-3A8D91053C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674102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E093ED3-642A-549C-9DA0-5464CA5F6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6F32-BEB4-4EC1-8DB4-054A39EDAE9F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8910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740816E-FCA9-3F09-AD8F-A24968A09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Tabella BIC riassuntiva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3ACD2388-A293-5A06-FB22-B97309F6EB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0894" y="2354239"/>
            <a:ext cx="9870211" cy="3948085"/>
          </a:xfrm>
          <a:prstGeom prst="rect">
            <a:avLst/>
          </a:prstGeo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FD7F817-D09C-CCC6-6632-F17808732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CAC6F32-BEB4-4EC1-8DB4-054A39EDAE9F}" type="slidenum">
              <a:rPr lang="en-US" sz="100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 sz="10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348EACC1-8E50-82EF-13E7-3DAE04E01B52}"/>
              </a:ext>
            </a:extLst>
          </p:cNvPr>
          <p:cNvSpPr/>
          <p:nvPr/>
        </p:nvSpPr>
        <p:spPr>
          <a:xfrm>
            <a:off x="4716173" y="5617824"/>
            <a:ext cx="853440" cy="2641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16B4C7C8-A990-2118-F00A-18BAA5A8E4B7}"/>
              </a:ext>
            </a:extLst>
          </p:cNvPr>
          <p:cNvSpPr/>
          <p:nvPr/>
        </p:nvSpPr>
        <p:spPr>
          <a:xfrm>
            <a:off x="4701062" y="5353664"/>
            <a:ext cx="853440" cy="26416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8067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916FF00-754A-4B0A-DFCA-858390861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Markov model senza 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triangoli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- 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Risultati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90BA323-606E-B6F4-C69C-9564E9DA68C5}"/>
              </a:ext>
            </a:extLst>
          </p:cNvPr>
          <p:cNvSpPr txBox="1"/>
          <p:nvPr/>
        </p:nvSpPr>
        <p:spPr>
          <a:xfrm>
            <a:off x="-1632772" y="6141345"/>
            <a:ext cx="8426823" cy="397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16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’***’p&lt;0.001, ’**’ p&lt;0.01, ’*’ p&lt;0.05 ,’ ’p&lt; 1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DE8F8D4-29BB-7BBC-7E7C-11825022B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CAC6F32-BEB4-4EC1-8DB4-054A39EDAE9F}" type="slidenum">
              <a:rPr lang="en-US" sz="100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 sz="1000">
              <a:solidFill>
                <a:schemeClr val="tx1">
                  <a:tint val="75000"/>
                </a:schemeClr>
              </a:solidFill>
            </a:endParaRPr>
          </a:p>
        </p:txBody>
      </p:sp>
      <p:graphicFrame>
        <p:nvGraphicFramePr>
          <p:cNvPr id="5" name="Segnaposto contenuto 4">
            <a:extLst>
              <a:ext uri="{FF2B5EF4-FFF2-40B4-BE49-F238E27FC236}">
                <a16:creationId xmlns:a16="http://schemas.microsoft.com/office/drawing/2014/main" id="{EB25189E-0B6F-BA1B-D62A-FD17E8224D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2054442"/>
              </p:ext>
            </p:extLst>
          </p:nvPr>
        </p:nvGraphicFramePr>
        <p:xfrm>
          <a:off x="723900" y="2597430"/>
          <a:ext cx="10744200" cy="3461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9693">
                  <a:extLst>
                    <a:ext uri="{9D8B030D-6E8A-4147-A177-3AD203B41FA5}">
                      <a16:colId xmlns:a16="http://schemas.microsoft.com/office/drawing/2014/main" val="2465990435"/>
                    </a:ext>
                  </a:extLst>
                </a:gridCol>
                <a:gridCol w="3204507">
                  <a:extLst>
                    <a:ext uri="{9D8B030D-6E8A-4147-A177-3AD203B41FA5}">
                      <a16:colId xmlns:a16="http://schemas.microsoft.com/office/drawing/2014/main" val="2810028105"/>
                    </a:ext>
                  </a:extLst>
                </a:gridCol>
              </a:tblGrid>
              <a:tr h="576951">
                <a:tc>
                  <a:txBody>
                    <a:bodyPr/>
                    <a:lstStyle/>
                    <a:p>
                      <a:pPr algn="ctr"/>
                      <a:r>
                        <a:rPr lang="it-IT" sz="2600" b="1"/>
                        <a:t>Variabile</a:t>
                      </a:r>
                    </a:p>
                  </a:txBody>
                  <a:tcPr marL="131125" marR="131125" marT="65563" marB="655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600" b="1"/>
                        <a:t>Parametro</a:t>
                      </a:r>
                    </a:p>
                  </a:txBody>
                  <a:tcPr marL="131125" marR="131125" marT="65563" marB="65563"/>
                </a:tc>
                <a:extLst>
                  <a:ext uri="{0D108BD9-81ED-4DB2-BD59-A6C34878D82A}">
                    <a16:rowId xmlns:a16="http://schemas.microsoft.com/office/drawing/2014/main" val="1152031263"/>
                  </a:ext>
                </a:extLst>
              </a:tr>
              <a:tr h="576951">
                <a:tc>
                  <a:txBody>
                    <a:bodyPr/>
                    <a:lstStyle/>
                    <a:p>
                      <a:pPr algn="just"/>
                      <a:r>
                        <a:rPr lang="it-IT" sz="2600" b="0"/>
                        <a:t>Edges</a:t>
                      </a:r>
                    </a:p>
                  </a:txBody>
                  <a:tcPr marL="131125" marR="131125" marT="65563" marB="65563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it-IT" sz="2600" b="0"/>
                        <a:t>-2.728 ***</a:t>
                      </a:r>
                    </a:p>
                  </a:txBody>
                  <a:tcPr marL="131125" marR="131125" marT="65563" marB="65563"/>
                </a:tc>
                <a:extLst>
                  <a:ext uri="{0D108BD9-81ED-4DB2-BD59-A6C34878D82A}">
                    <a16:rowId xmlns:a16="http://schemas.microsoft.com/office/drawing/2014/main" val="3039372045"/>
                  </a:ext>
                </a:extLst>
              </a:tr>
              <a:tr h="576951">
                <a:tc>
                  <a:txBody>
                    <a:bodyPr/>
                    <a:lstStyle/>
                    <a:p>
                      <a:pPr algn="just"/>
                      <a:r>
                        <a:rPr lang="it-IT" sz="2600" b="0"/>
                        <a:t>Tipo 1 – Binary (Effetto principale)</a:t>
                      </a:r>
                    </a:p>
                  </a:txBody>
                  <a:tcPr marL="131125" marR="131125" marT="65563" marB="65563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it-IT" sz="2600" b="0"/>
                        <a:t>3.027 ***</a:t>
                      </a:r>
                    </a:p>
                  </a:txBody>
                  <a:tcPr marL="131125" marR="131125" marT="65563" marB="65563"/>
                </a:tc>
                <a:extLst>
                  <a:ext uri="{0D108BD9-81ED-4DB2-BD59-A6C34878D82A}">
                    <a16:rowId xmlns:a16="http://schemas.microsoft.com/office/drawing/2014/main" val="3755936523"/>
                  </a:ext>
                </a:extLst>
              </a:tr>
              <a:tr h="576951">
                <a:tc>
                  <a:txBody>
                    <a:bodyPr/>
                    <a:lstStyle/>
                    <a:p>
                      <a:pPr algn="just"/>
                      <a:r>
                        <a:rPr lang="it-IT" sz="2600" b="0"/>
                        <a:t>Tipo 1 – Binary (Omofilia)</a:t>
                      </a:r>
                    </a:p>
                  </a:txBody>
                  <a:tcPr marL="131125" marR="131125" marT="65563" marB="65563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it-IT" sz="2600" b="0"/>
                        <a:t>-2.737 ***</a:t>
                      </a:r>
                    </a:p>
                  </a:txBody>
                  <a:tcPr marL="131125" marR="131125" marT="65563" marB="65563"/>
                </a:tc>
                <a:extLst>
                  <a:ext uri="{0D108BD9-81ED-4DB2-BD59-A6C34878D82A}">
                    <a16:rowId xmlns:a16="http://schemas.microsoft.com/office/drawing/2014/main" val="3798794641"/>
                  </a:ext>
                </a:extLst>
              </a:tr>
              <a:tr h="576951">
                <a:tc>
                  <a:txBody>
                    <a:bodyPr/>
                    <a:lstStyle/>
                    <a:p>
                      <a:pPr algn="just"/>
                      <a:r>
                        <a:rPr lang="it-IT" sz="2600" b="0"/>
                        <a:t>Tipo 2 – Binary (Effetto principale)</a:t>
                      </a:r>
                    </a:p>
                  </a:txBody>
                  <a:tcPr marL="131125" marR="131125" marT="65563" marB="65563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it-IT" sz="2600" b="0"/>
                        <a:t>-1.075 ***</a:t>
                      </a:r>
                    </a:p>
                  </a:txBody>
                  <a:tcPr marL="131125" marR="131125" marT="65563" marB="65563"/>
                </a:tc>
                <a:extLst>
                  <a:ext uri="{0D108BD9-81ED-4DB2-BD59-A6C34878D82A}">
                    <a16:rowId xmlns:a16="http://schemas.microsoft.com/office/drawing/2014/main" val="1899593341"/>
                  </a:ext>
                </a:extLst>
              </a:tr>
              <a:tr h="576951">
                <a:tc>
                  <a:txBody>
                    <a:bodyPr/>
                    <a:lstStyle/>
                    <a:p>
                      <a:pPr algn="just"/>
                      <a:r>
                        <a:rPr lang="it-IT" sz="2600" b="0"/>
                        <a:t>Stelle in entrata (2)</a:t>
                      </a:r>
                    </a:p>
                  </a:txBody>
                  <a:tcPr marL="131125" marR="131125" marT="65563" marB="65563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it-IT" sz="2600" b="0"/>
                        <a:t>-3.305 ***</a:t>
                      </a:r>
                    </a:p>
                  </a:txBody>
                  <a:tcPr marL="131125" marR="131125" marT="65563" marB="65563"/>
                </a:tc>
                <a:extLst>
                  <a:ext uri="{0D108BD9-81ED-4DB2-BD59-A6C34878D82A}">
                    <a16:rowId xmlns:a16="http://schemas.microsoft.com/office/drawing/2014/main" val="2598691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4977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93648D6-83CA-7D37-98A5-FFC0278F9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it-IT"/>
              <a:t>Interpretazione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8D9DF0C-EB37-1B30-C8B5-FF1F3EE14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501031"/>
            <a:ext cx="7813926" cy="3917773"/>
          </a:xfrm>
        </p:spPr>
        <p:txBody>
          <a:bodyPr>
            <a:normAutofit/>
          </a:bodyPr>
          <a:lstStyle/>
          <a:p>
            <a:r>
              <a:rPr lang="it-IT" sz="2400" dirty="0"/>
              <a:t>Il modello cattura la propensione a non formare legami tra due neuroni</a:t>
            </a:r>
          </a:p>
          <a:p>
            <a:r>
              <a:rPr lang="it-IT" sz="2400" dirty="0"/>
              <a:t>Essere un </a:t>
            </a:r>
            <a:r>
              <a:rPr lang="it-IT" sz="2400" b="1" dirty="0">
                <a:solidFill>
                  <a:schemeClr val="accent2"/>
                </a:solidFill>
              </a:rPr>
              <a:t>neurone piramidale </a:t>
            </a:r>
            <a:r>
              <a:rPr lang="it-IT" sz="2400" dirty="0"/>
              <a:t>aumenta la propensione a formare legami rispetto a non esserlo</a:t>
            </a:r>
          </a:p>
          <a:p>
            <a:r>
              <a:rPr lang="it-IT" sz="2400" dirty="0"/>
              <a:t>C’è una repulsione nel formare legami con neuroni dello stesso tipo, secondo la classificazione funzionale</a:t>
            </a:r>
          </a:p>
          <a:p>
            <a:r>
              <a:rPr lang="it-IT" sz="2400" dirty="0"/>
              <a:t>I </a:t>
            </a:r>
            <a:r>
              <a:rPr lang="it-IT" sz="2400" b="1" dirty="0">
                <a:solidFill>
                  <a:srgbClr val="FF0000"/>
                </a:solidFill>
              </a:rPr>
              <a:t>neuroni inibitori </a:t>
            </a:r>
            <a:r>
              <a:rPr lang="it-IT" sz="2400" dirty="0"/>
              <a:t>tendono a formare meno legami rispetto a quelli </a:t>
            </a:r>
            <a:r>
              <a:rPr lang="it-IT" sz="2400" b="1" dirty="0">
                <a:solidFill>
                  <a:schemeClr val="accent3"/>
                </a:solidFill>
              </a:rPr>
              <a:t>eccitatori</a:t>
            </a:r>
          </a:p>
          <a:p>
            <a:endParaRPr lang="it-IT" sz="2400" dirty="0"/>
          </a:p>
          <a:p>
            <a:endParaRPr lang="it-IT" sz="2000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0073402-928F-5D3A-8A9D-11F6AC08A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CAC6F32-BEB4-4EC1-8DB4-054A39EDAE9F}" type="slidenum">
              <a:rPr lang="it-IT" sz="1000"/>
              <a:pPr>
                <a:spcAft>
                  <a:spcPts val="600"/>
                </a:spcAft>
              </a:pPr>
              <a:t>13</a:t>
            </a:fld>
            <a:endParaRPr lang="it-IT" sz="1000"/>
          </a:p>
        </p:txBody>
      </p:sp>
    </p:spTree>
    <p:extLst>
      <p:ext uri="{BB962C8B-B14F-4D97-AF65-F5344CB8AC3E}">
        <p14:creationId xmlns:p14="http://schemas.microsoft.com/office/powerpoint/2010/main" val="1241603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35A1B8-1E5B-BA51-E17C-2D96FD79B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3740"/>
          </a:xfrm>
        </p:spPr>
        <p:txBody>
          <a:bodyPr/>
          <a:lstStyle/>
          <a:p>
            <a:r>
              <a:rPr lang="it-IT" dirty="0"/>
              <a:t>Valutazione modello scelto</a:t>
            </a:r>
          </a:p>
        </p:txBody>
      </p:sp>
      <p:pic>
        <p:nvPicPr>
          <p:cNvPr id="5" name="Segnaposto contenuto 4" descr="Immagine che contiene testo, diagramma, schermata, Piano&#10;&#10;Descrizione generata automaticamente">
            <a:extLst>
              <a:ext uri="{FF2B5EF4-FFF2-40B4-BE49-F238E27FC236}">
                <a16:creationId xmlns:a16="http://schemas.microsoft.com/office/drawing/2014/main" id="{B2D0422A-9431-9C27-C058-251224ECBC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442" y="1140239"/>
            <a:ext cx="9987116" cy="5398673"/>
          </a:xfrm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ECA6FCE-C229-42F3-28B9-5BDD2B54C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6F32-BEB4-4EC1-8DB4-054A39EDAE9F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8257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481B6C9-352C-20FC-135E-B3A7C4A16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it-IT" dirty="0"/>
              <a:t>Conclusioni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223959-EC9C-1F16-34D8-00AF2875F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074" y="2185427"/>
            <a:ext cx="6330566" cy="4412017"/>
          </a:xfrm>
        </p:spPr>
        <p:txBody>
          <a:bodyPr>
            <a:normAutofit/>
          </a:bodyPr>
          <a:lstStyle/>
          <a:p>
            <a:r>
              <a:rPr lang="it-IT" sz="2200" dirty="0"/>
              <a:t>Come noto prima dell’approfondimento, la rete neurale del topo è </a:t>
            </a:r>
            <a:r>
              <a:rPr lang="it-IT" sz="2200" b="1" dirty="0"/>
              <a:t>molto sparsa</a:t>
            </a:r>
            <a:r>
              <a:rPr lang="it-IT" sz="2200" dirty="0"/>
              <a:t>, e i pochi segnali partono dai neuroni piramidali</a:t>
            </a:r>
          </a:p>
          <a:p>
            <a:r>
              <a:rPr lang="it-IT" sz="2200" dirty="0"/>
              <a:t>Con gli strumenti attuali, non riusciamo a catturare la struttura a </a:t>
            </a:r>
            <a:r>
              <a:rPr lang="it-IT" sz="2200" b="1" dirty="0"/>
              <a:t>stella in uscita </a:t>
            </a:r>
            <a:r>
              <a:rPr lang="it-IT" sz="2200" dirty="0"/>
              <a:t>per problemi di </a:t>
            </a:r>
            <a:r>
              <a:rPr lang="it-IT" sz="2200" i="1" dirty="0" err="1"/>
              <a:t>degeneracy</a:t>
            </a:r>
            <a:endParaRPr lang="it-IT" sz="2200" i="1" dirty="0"/>
          </a:p>
          <a:p>
            <a:r>
              <a:rPr lang="it-IT" sz="2200" dirty="0"/>
              <a:t>Da ciò consegue che il modello non è ancora coerente con la variabilità di </a:t>
            </a:r>
            <a:r>
              <a:rPr lang="it-IT" sz="2200" b="1" dirty="0"/>
              <a:t>grado in uscita </a:t>
            </a:r>
            <a:r>
              <a:rPr lang="it-IT" sz="2200" dirty="0"/>
              <a:t>osservata</a:t>
            </a:r>
          </a:p>
          <a:p>
            <a:r>
              <a:rPr lang="it-IT" sz="2200" dirty="0"/>
              <a:t>Siamo riusciti a cogliere la variabilità del </a:t>
            </a:r>
            <a:r>
              <a:rPr lang="it-IT" sz="2200" b="1" dirty="0"/>
              <a:t>grado in entrata</a:t>
            </a:r>
            <a:r>
              <a:rPr lang="it-IT" sz="2200" dirty="0"/>
              <a:t>, come prefissato</a:t>
            </a:r>
          </a:p>
          <a:p>
            <a:pPr marL="0" indent="0">
              <a:buNone/>
            </a:pPr>
            <a:endParaRPr lang="it-IT" sz="2000" dirty="0"/>
          </a:p>
        </p:txBody>
      </p:sp>
      <p:pic>
        <p:nvPicPr>
          <p:cNvPr id="8" name="Graphic 7" descr="Topo">
            <a:extLst>
              <a:ext uri="{FF2B5EF4-FFF2-40B4-BE49-F238E27FC236}">
                <a16:creationId xmlns:a16="http://schemas.microsoft.com/office/drawing/2014/main" id="{337C8FF9-2B28-0715-EB58-9844F4B0C6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35662" y="2184914"/>
            <a:ext cx="3755915" cy="3755915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40B005E-C41C-95A2-06A7-4D17338AC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CAC6F32-BEB4-4EC1-8DB4-054A39EDAE9F}" type="slidenum">
              <a:rPr lang="it-IT" sz="1000"/>
              <a:pPr>
                <a:spcAft>
                  <a:spcPts val="600"/>
                </a:spcAft>
              </a:pPr>
              <a:t>15</a:t>
            </a:fld>
            <a:endParaRPr lang="it-IT" sz="1000" dirty="0"/>
          </a:p>
        </p:txBody>
      </p:sp>
    </p:spTree>
    <p:extLst>
      <p:ext uri="{BB962C8B-B14F-4D97-AF65-F5344CB8AC3E}">
        <p14:creationId xmlns:p14="http://schemas.microsoft.com/office/powerpoint/2010/main" val="2930151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9590331-6D0E-7A21-8ED5-861420D30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Stochastic Block Model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E8FE3D6-3C63-8B54-DCBB-08A786BBE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587" y="2514340"/>
            <a:ext cx="8276026" cy="3320031"/>
          </a:xfrm>
        </p:spPr>
        <p:txBody>
          <a:bodyPr anchor="ctr">
            <a:normAutofit/>
          </a:bodyPr>
          <a:lstStyle/>
          <a:p>
            <a:r>
              <a:rPr lang="it-IT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Nella parte conclusiva, proviamo ad investigare la presenza di </a:t>
            </a:r>
            <a:r>
              <a:rPr lang="it-IT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cluster</a:t>
            </a:r>
            <a:r>
              <a:rPr lang="it-IT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come unica discriminante per la formazione di sinapsi</a:t>
            </a:r>
          </a:p>
          <a:p>
            <a:r>
              <a:rPr lang="it-IT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Dalla teoria sappiamo già che l’attributo funzionale determina univocamente la propensione a fare legami</a:t>
            </a:r>
          </a:p>
          <a:p>
            <a:r>
              <a:rPr lang="it-IT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Ci aspettiamo dunque risultati coerenti in questo senso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A4A5E4D-6890-277B-9FED-C9DDCC16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CAC6F32-BEB4-4EC1-8DB4-054A39EDAE9F}" type="slidenum">
              <a:rPr lang="it-IT" sz="1000"/>
              <a:pPr>
                <a:spcAft>
                  <a:spcPts val="600"/>
                </a:spcAft>
              </a:pPr>
              <a:t>16</a:t>
            </a:fld>
            <a:endParaRPr lang="it-IT" sz="1000"/>
          </a:p>
        </p:txBody>
      </p:sp>
    </p:spTree>
    <p:extLst>
      <p:ext uri="{BB962C8B-B14F-4D97-AF65-F5344CB8AC3E}">
        <p14:creationId xmlns:p14="http://schemas.microsoft.com/office/powerpoint/2010/main" val="474872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D11852DE-25A3-B5AA-DE1A-D7651427B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140355"/>
            <a:ext cx="5291666" cy="4577290"/>
          </a:xfrm>
          <a:prstGeom prst="rect">
            <a:avLst/>
          </a:prstGeom>
        </p:spPr>
      </p:pic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E5A2C3BC-4E2D-0E17-7F3E-4074539C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57985" y="843280"/>
            <a:ext cx="7134015" cy="5513070"/>
          </a:xfrm>
          <a:prstGeom prst="rect">
            <a:avLst/>
          </a:prstGeo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47DB84F-2470-6E76-507A-12C3911DB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CAC6F32-BEB4-4EC1-8DB4-054A39EDAE9F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163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423512-CFF5-B80E-1C54-486D250F2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45" y="1837502"/>
            <a:ext cx="12103510" cy="502049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it-IT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GRAZIE PER L’ATTENZIONE!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811362B-F5DE-7F06-1F56-C7FE27DD9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CAC6F32-BEB4-4EC1-8DB4-054A39EDAE9F}" type="slidenum">
              <a:rPr lang="it-IT" sz="1000"/>
              <a:pPr>
                <a:spcAft>
                  <a:spcPts val="600"/>
                </a:spcAft>
              </a:pPr>
              <a:t>18</a:t>
            </a:fld>
            <a:endParaRPr lang="it-IT" sz="1000"/>
          </a:p>
        </p:txBody>
      </p:sp>
    </p:spTree>
    <p:extLst>
      <p:ext uri="{BB962C8B-B14F-4D97-AF65-F5344CB8AC3E}">
        <p14:creationId xmlns:p14="http://schemas.microsoft.com/office/powerpoint/2010/main" val="1001699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99926A7-A90C-2D8E-CA97-1562F26F0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it-IT" sz="5600"/>
              <a:t>Introduzione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Segnaposto contenuto 2">
            <a:extLst>
              <a:ext uri="{FF2B5EF4-FFF2-40B4-BE49-F238E27FC236}">
                <a16:creationId xmlns:a16="http://schemas.microsoft.com/office/drawing/2014/main" id="{7EB1A8A7-CCCE-D910-BF53-267C072F01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0171860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0CAB7832-2B95-7708-F7AE-BEEFC61E1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6F32-BEB4-4EC1-8DB4-054A39EDAE9F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5232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2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6495019-8D86-61C2-5B0F-6C828E028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it-IT" dirty="0"/>
              <a:t>Classificazione dei neuroni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39961F-AE54-0B04-75D8-1534E7AEF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4606"/>
            <a:ext cx="5021826" cy="41023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800" dirty="0"/>
              <a:t>I neuroni presenti nella rete possono essere di tre tipi:</a:t>
            </a:r>
          </a:p>
          <a:p>
            <a:r>
              <a:rPr lang="it-IT" sz="1800" b="1" dirty="0"/>
              <a:t>Neuroni sotto microscopia elettronica (EM)</a:t>
            </a:r>
          </a:p>
          <a:p>
            <a:pPr marL="0" indent="0">
              <a:buNone/>
            </a:pPr>
            <a:r>
              <a:rPr lang="it-IT" sz="1800" dirty="0"/>
              <a:t>Sono i neuroni «sotto osservazione»: osservati attraverso tecnica che permette di avere rappresentazione tridimensionale del corpo cellulare</a:t>
            </a:r>
          </a:p>
          <a:p>
            <a:r>
              <a:rPr lang="it-IT" sz="1800" b="1" dirty="0"/>
              <a:t>Frammenti dendritici</a:t>
            </a:r>
          </a:p>
          <a:p>
            <a:pPr marL="0" indent="0">
              <a:buNone/>
            </a:pPr>
            <a:r>
              <a:rPr lang="it-IT" sz="1800" dirty="0"/>
              <a:t>Parte di un neurone sotto osservazione (si prendono dei frammenti poiché sono troppi)</a:t>
            </a:r>
          </a:p>
          <a:p>
            <a:r>
              <a:rPr lang="it-IT" sz="1800" b="1" dirty="0"/>
              <a:t>Piramidali</a:t>
            </a:r>
          </a:p>
          <a:p>
            <a:pPr marL="0" indent="0">
              <a:buNone/>
            </a:pPr>
            <a:r>
              <a:rPr lang="it-IT" sz="1800" dirty="0"/>
              <a:t>Particolari tipi di neurone da cui partono tutti gli stimoli</a:t>
            </a:r>
          </a:p>
          <a:p>
            <a:pPr marL="0" indent="0">
              <a:buNone/>
            </a:pPr>
            <a:endParaRPr lang="it-IT" sz="1600" dirty="0"/>
          </a:p>
        </p:txBody>
      </p:sp>
      <p:pic>
        <p:nvPicPr>
          <p:cNvPr id="18" name="Picture 4" descr="Primo piano di una cellula nervosa">
            <a:extLst>
              <a:ext uri="{FF2B5EF4-FFF2-40B4-BE49-F238E27FC236}">
                <a16:creationId xmlns:a16="http://schemas.microsoft.com/office/drawing/2014/main" id="{D0266578-6948-45AC-C9B5-467B458F2C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01DB92F-BFB9-ACA8-4C40-CA5658876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6F32-BEB4-4EC1-8DB4-054A39EDAE9F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8130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560AFAAC-EA6C-45A9-9E03-C9C9F0193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4" descr="Cellule nervose del cervello umano">
            <a:extLst>
              <a:ext uri="{FF2B5EF4-FFF2-40B4-BE49-F238E27FC236}">
                <a16:creationId xmlns:a16="http://schemas.microsoft.com/office/drawing/2014/main" id="{5B9DC0E8-2CF7-35DD-1856-FB6F08D7FA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068"/>
          <a:stretch/>
        </p:blipFill>
        <p:spPr>
          <a:xfrm>
            <a:off x="4883022" y="10"/>
            <a:ext cx="7308978" cy="6857990"/>
          </a:xfrm>
          <a:custGeom>
            <a:avLst/>
            <a:gdLst/>
            <a:ahLst/>
            <a:cxnLst/>
            <a:rect l="l" t="t" r="r" b="b"/>
            <a:pathLst>
              <a:path w="7308978" h="6858000">
                <a:moveTo>
                  <a:pt x="0" y="0"/>
                </a:moveTo>
                <a:lnTo>
                  <a:pt x="7308978" y="0"/>
                </a:lnTo>
                <a:lnTo>
                  <a:pt x="7308978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8" y="4741056"/>
                  <a:pt x="1212978" y="3429000"/>
                </a:cubicBezTo>
                <a:cubicBezTo>
                  <a:pt x="1212978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41" name="Freeform: Shape 40">
            <a:extLst>
              <a:ext uri="{FF2B5EF4-FFF2-40B4-BE49-F238E27FC236}">
                <a16:creationId xmlns:a16="http://schemas.microsoft.com/office/drawing/2014/main" id="{83549E37-C86B-4401-90BD-D8BF83859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3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3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3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3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3" name="Freeform: Shape 42">
            <a:extLst>
              <a:ext uri="{FF2B5EF4-FFF2-40B4-BE49-F238E27FC236}">
                <a16:creationId xmlns:a16="http://schemas.microsoft.com/office/drawing/2014/main" id="{8A17784E-76D8-4521-A77D-0D2EBB923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6857" cy="6858000"/>
          </a:xfrm>
          <a:custGeom>
            <a:avLst/>
            <a:gdLst>
              <a:gd name="connsiteX0" fmla="*/ 0 w 6086857"/>
              <a:gd name="connsiteY0" fmla="*/ 0 h 6858000"/>
              <a:gd name="connsiteX1" fmla="*/ 4873879 w 6086857"/>
              <a:gd name="connsiteY1" fmla="*/ 0 h 6858000"/>
              <a:gd name="connsiteX2" fmla="*/ 4936862 w 6086857"/>
              <a:gd name="connsiteY2" fmla="*/ 69271 h 6858000"/>
              <a:gd name="connsiteX3" fmla="*/ 6086857 w 6086857"/>
              <a:gd name="connsiteY3" fmla="*/ 3429000 h 6858000"/>
              <a:gd name="connsiteX4" fmla="*/ 4936862 w 6086857"/>
              <a:gd name="connsiteY4" fmla="*/ 6788730 h 6858000"/>
              <a:gd name="connsiteX5" fmla="*/ 4873879 w 6086857"/>
              <a:gd name="connsiteY5" fmla="*/ 6858000 h 6858000"/>
              <a:gd name="connsiteX6" fmla="*/ 0 w 608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6857" h="6858000">
                <a:moveTo>
                  <a:pt x="0" y="0"/>
                </a:moveTo>
                <a:lnTo>
                  <a:pt x="4873879" y="0"/>
                </a:lnTo>
                <a:lnTo>
                  <a:pt x="4936862" y="69271"/>
                </a:lnTo>
                <a:cubicBezTo>
                  <a:pt x="5647388" y="929100"/>
                  <a:pt x="6086857" y="2116944"/>
                  <a:pt x="6086857" y="3429000"/>
                </a:cubicBezTo>
                <a:cubicBezTo>
                  <a:pt x="6086857" y="4741056"/>
                  <a:pt x="5647388" y="5928900"/>
                  <a:pt x="4936862" y="6788730"/>
                </a:cubicBezTo>
                <a:lnTo>
                  <a:pt x="487387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2E5C3EB-A208-BEE0-0653-D4DA12A36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856488"/>
            <a:ext cx="4992624" cy="1243584"/>
          </a:xfrm>
        </p:spPr>
        <p:txBody>
          <a:bodyPr anchor="ctr">
            <a:normAutofit/>
          </a:bodyPr>
          <a:lstStyle/>
          <a:p>
            <a:r>
              <a:rPr lang="it-IT" sz="3400"/>
              <a:t>Criterio di classificazione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0036C6B-F09C-4EAB-AE02-8D056EE74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325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C8D5885-2804-4D3C-BE31-902E4D32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769" y="2195336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Segnaposto contenuto 2">
            <a:extLst>
              <a:ext uri="{FF2B5EF4-FFF2-40B4-BE49-F238E27FC236}">
                <a16:creationId xmlns:a16="http://schemas.microsoft.com/office/drawing/2014/main" id="{06081E4F-9BC3-8EDF-606F-AEC45E661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903" y="2522949"/>
            <a:ext cx="5445793" cy="3402363"/>
          </a:xfrm>
        </p:spPr>
        <p:txBody>
          <a:bodyPr anchor="t">
            <a:normAutofit/>
          </a:bodyPr>
          <a:lstStyle/>
          <a:p>
            <a:r>
              <a:rPr lang="it-IT" sz="1900" dirty="0"/>
              <a:t>A livello </a:t>
            </a:r>
            <a:r>
              <a:rPr lang="it-IT" sz="1900" b="1" dirty="0"/>
              <a:t>funzionale</a:t>
            </a:r>
            <a:r>
              <a:rPr lang="it-IT" sz="1900" dirty="0"/>
              <a:t>, l’unica distinzione è tra neuroni piramidali, che inviano il segnale, e non</a:t>
            </a:r>
          </a:p>
          <a:p>
            <a:r>
              <a:rPr lang="it-IT" sz="1900" dirty="0"/>
              <a:t>Neuroni EM e frammenti dendritici: entrambi sono «</a:t>
            </a:r>
            <a:r>
              <a:rPr lang="it-IT" sz="1900" b="1" dirty="0"/>
              <a:t>obbiettivi post-sinaptici</a:t>
            </a:r>
            <a:r>
              <a:rPr lang="it-IT" sz="1900" dirty="0"/>
              <a:t>», distinzione è solo riferita a metodo di osservazione</a:t>
            </a:r>
          </a:p>
          <a:p>
            <a:pPr marL="0" indent="0">
              <a:buNone/>
            </a:pPr>
            <a:endParaRPr lang="it-IT" sz="1900" dirty="0"/>
          </a:p>
          <a:p>
            <a:pPr marL="0" indent="0">
              <a:buNone/>
            </a:pPr>
            <a:r>
              <a:rPr lang="it-IT" sz="1900" i="1" dirty="0"/>
              <a:t>Mentre la funzione dei piramidali è nota a priori, l’interesse risiede nella propensione dei neuroni target a promuovere o inibire il segnale!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6848A758-1382-8AFD-B1FB-7F9B5418D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6F32-BEB4-4EC1-8DB4-054A39EDAE9F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7604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722B2DD-E14D-4972-9D98-5D6E61B1B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egnaposto contenuto 4" descr="Immagine che contiene cerchio, Policromia, luce&#10;&#10;Descrizione generata automaticamente">
            <a:extLst>
              <a:ext uri="{FF2B5EF4-FFF2-40B4-BE49-F238E27FC236}">
                <a16:creationId xmlns:a16="http://schemas.microsoft.com/office/drawing/2014/main" id="{8EF7F982-4C63-BDB0-A158-8407CBA78B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88" r="-1" b="18125"/>
          <a:stretch/>
        </p:blipFill>
        <p:spPr>
          <a:xfrm>
            <a:off x="763524" y="733986"/>
            <a:ext cx="10664952" cy="5390029"/>
          </a:xfrm>
          <a:prstGeom prst="rect">
            <a:avLst/>
          </a:prstGeom>
          <a:effectLst>
            <a:outerShdw blurRad="292100" dist="165100" dir="6000000" sx="97000" sy="97000" algn="t" rotWithShape="0">
              <a:prstClr val="black">
                <a:alpha val="35000"/>
              </a:prstClr>
            </a:outerShdw>
          </a:effectLst>
        </p:spPr>
      </p:pic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DBBC61CA-FA9E-3CCA-C3EB-DFE41E0F2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6F32-BEB4-4EC1-8DB4-054A39EDAE9F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5968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7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ente di ingrandimento che mostra prestazioni in calo">
            <a:extLst>
              <a:ext uri="{FF2B5EF4-FFF2-40B4-BE49-F238E27FC236}">
                <a16:creationId xmlns:a16="http://schemas.microsoft.com/office/drawing/2014/main" id="{DE28BC7D-6B25-A3AB-56E7-68F938973A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82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29" name="Rectangle 19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6E8320E-DA66-ABA3-E420-0390718C9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it-IT" sz="4000"/>
              <a:t>Scopo della ricerca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8A3CA34-5BEC-E2FA-145F-AEE68FF4D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3600"/>
            <a:ext cx="4294239" cy="4043363"/>
          </a:xfrm>
        </p:spPr>
        <p:txBody>
          <a:bodyPr>
            <a:normAutofit/>
          </a:bodyPr>
          <a:lstStyle/>
          <a:p>
            <a:r>
              <a:rPr lang="it-IT" sz="1900" dirty="0"/>
              <a:t>Il paper utilizza i dati per comprendere meglio la struttura della corteccia visiva</a:t>
            </a:r>
          </a:p>
          <a:p>
            <a:r>
              <a:rPr lang="it-IT" sz="1900" dirty="0"/>
              <a:t>Il nostro obbiettivo è quello di proseguire il lavoro, costruendo un modello che sia rappresentativo per la rete in questione</a:t>
            </a:r>
          </a:p>
          <a:p>
            <a:r>
              <a:rPr lang="it-IT" sz="1900" dirty="0"/>
              <a:t>In particolare, cerchiamo di comprendere la variabilità nella regolarizzazione dell’attività neuronale da parte dei target</a:t>
            </a:r>
          </a:p>
          <a:p>
            <a:endParaRPr lang="it-IT" sz="1900" dirty="0"/>
          </a:p>
          <a:p>
            <a:endParaRPr lang="it-IT" sz="19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3A0FB50-7B18-A2A1-345C-8762C474D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6F32-BEB4-4EC1-8DB4-054A39EDAE9F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291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3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963EE69-A102-7C8F-E4BC-598C76E23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it-IT" sz="5400" dirty="0"/>
              <a:t>Analisi descrittiva</a:t>
            </a:r>
          </a:p>
        </p:txBody>
      </p:sp>
      <p:pic>
        <p:nvPicPr>
          <p:cNvPr id="5" name="Picture 4" descr="Sfondo astratto di rete su rosa">
            <a:extLst>
              <a:ext uri="{FF2B5EF4-FFF2-40B4-BE49-F238E27FC236}">
                <a16:creationId xmlns:a16="http://schemas.microsoft.com/office/drawing/2014/main" id="{AC77FF12-67EF-49E3-3485-CCD7D6FE26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71" r="20998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6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egnaposto contenuto 2">
            <a:extLst>
              <a:ext uri="{FF2B5EF4-FFF2-40B4-BE49-F238E27FC236}">
                <a16:creationId xmlns:a16="http://schemas.microsoft.com/office/drawing/2014/main" id="{E5D212E6-ED06-B918-A01F-0357C2425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 lnSpcReduction="10000"/>
          </a:bodyPr>
          <a:lstStyle/>
          <a:p>
            <a:r>
              <a:rPr lang="it-IT" sz="2000" dirty="0"/>
              <a:t>Rete di </a:t>
            </a:r>
            <a:r>
              <a:rPr lang="it-IT" sz="2000" b="1" dirty="0"/>
              <a:t>195 neuroni </a:t>
            </a:r>
            <a:r>
              <a:rPr lang="it-IT" sz="2000" dirty="0"/>
              <a:t>(di cui 15 piramidali), </a:t>
            </a:r>
            <a:r>
              <a:rPr lang="it-IT" sz="2000" b="1" dirty="0"/>
              <a:t>214 sinapsi</a:t>
            </a:r>
          </a:p>
          <a:p>
            <a:r>
              <a:rPr lang="it-IT" sz="2000" dirty="0"/>
              <a:t>Il grafo è </a:t>
            </a:r>
            <a:r>
              <a:rPr lang="it-IT" sz="2000" b="1" dirty="0"/>
              <a:t>molto sparso</a:t>
            </a:r>
            <a:r>
              <a:rPr lang="it-IT" sz="2000" dirty="0"/>
              <a:t>: la probabilità di osservare un legame tra due nodi scelti casualmente è dello 0.57% (</a:t>
            </a:r>
            <a:r>
              <a:rPr lang="el-GR" sz="2000" dirty="0"/>
              <a:t>ρ</a:t>
            </a:r>
            <a:r>
              <a:rPr lang="it-IT" sz="2000" dirty="0"/>
              <a:t>=0.057)</a:t>
            </a:r>
          </a:p>
          <a:p>
            <a:r>
              <a:rPr lang="it-IT" sz="2000" dirty="0"/>
              <a:t>Non si osservano connessioni reciproche tra due neuroni, in quanto il segnale si propaga solo in avanti</a:t>
            </a:r>
          </a:p>
          <a:p>
            <a:r>
              <a:rPr lang="it-IT" sz="2000" dirty="0"/>
              <a:t>Sulla base della classificazione precedente, è evidente che neuroni dello stesso tipo non sono collegati. Siamo davanti a un caso di </a:t>
            </a:r>
            <a:r>
              <a:rPr lang="it-IT" sz="2000" b="1" dirty="0"/>
              <a:t>disassortative mixing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A615160-1486-2942-ECF8-831864A5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6F32-BEB4-4EC1-8DB4-054A39EDAE9F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3015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9C3C864-C625-4883-B868-9A4C470F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291" y="3296652"/>
            <a:ext cx="12202113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71D0B7F-3387-18B3-8D2B-E6E992EDC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955" y="911665"/>
            <a:ext cx="9875259" cy="1752857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0BF67BE-EEC2-5B14-E995-4168E267D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041" y="3884452"/>
            <a:ext cx="10652760" cy="2851628"/>
          </a:xfrm>
        </p:spPr>
        <p:txBody>
          <a:bodyPr anchor="ctr">
            <a:normAutofit/>
          </a:bodyPr>
          <a:lstStyle/>
          <a:p>
            <a:r>
              <a:rPr lang="it-IT" sz="2000" dirty="0"/>
              <a:t>Le statistiche nodali ci portano ad affermare che la rete è </a:t>
            </a:r>
            <a:r>
              <a:rPr lang="it-IT" sz="2000" b="1" dirty="0"/>
              <a:t>bilanciata</a:t>
            </a:r>
            <a:r>
              <a:rPr lang="it-IT" sz="2000" dirty="0"/>
              <a:t>: non esistono quindi nodi più importanti di altri</a:t>
            </a:r>
          </a:p>
          <a:p>
            <a:r>
              <a:rPr lang="it-IT" sz="2000" dirty="0"/>
              <a:t>Tra le statistiche utilizzate, quella più informativa ai fini della nostra ricerca è la </a:t>
            </a:r>
            <a:r>
              <a:rPr lang="it-IT" sz="2000" b="1" dirty="0"/>
              <a:t>in-degree </a:t>
            </a:r>
            <a:r>
              <a:rPr lang="it-IT" sz="2000" b="1" dirty="0" err="1"/>
              <a:t>centrality</a:t>
            </a:r>
            <a:endParaRPr lang="it-IT" sz="2000" b="1" dirty="0"/>
          </a:p>
          <a:p>
            <a:r>
              <a:rPr lang="it-IT" sz="2000" dirty="0"/>
              <a:t>Essa mostra un grado massimo in entrata uguale a 4 (relativamente basso), e i nodi più «centrali» sono </a:t>
            </a:r>
            <a:r>
              <a:rPr lang="it-IT" sz="2000" b="1" dirty="0"/>
              <a:t>inibitori</a:t>
            </a:r>
          </a:p>
          <a:p>
            <a:r>
              <a:rPr lang="it-IT" sz="2000" dirty="0"/>
              <a:t>L’indice di centralizzazione mostra una rete senza nodi dominanti in entrata (</a:t>
            </a:r>
            <a:r>
              <a:rPr lang="it-IT" sz="2000" i="1" dirty="0"/>
              <a:t>CI = 0.015</a:t>
            </a:r>
            <a:r>
              <a:rPr lang="it-IT" sz="2000" dirty="0"/>
              <a:t>)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911A6E7D-2260-FE00-A55E-685FA4460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6F32-BEB4-4EC1-8DB4-054A39EDAE9F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7106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2A888F-3306-FEE4-A77A-087DA7B1F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16" y="127821"/>
            <a:ext cx="10515600" cy="1325563"/>
          </a:xfrm>
        </p:spPr>
        <p:txBody>
          <a:bodyPr/>
          <a:lstStyle/>
          <a:p>
            <a:pPr algn="ctr"/>
            <a:r>
              <a:rPr lang="it-IT" dirty="0"/>
              <a:t>Simulazione con SRG</a:t>
            </a:r>
          </a:p>
        </p:txBody>
      </p:sp>
      <p:pic>
        <p:nvPicPr>
          <p:cNvPr id="5" name="Segnaposto contenuto 4" descr="Immagine che contiene testo, diagramma, Disegno tecnico, schizzo&#10;&#10;Descrizione generata automaticamente">
            <a:extLst>
              <a:ext uri="{FF2B5EF4-FFF2-40B4-BE49-F238E27FC236}">
                <a16:creationId xmlns:a16="http://schemas.microsoft.com/office/drawing/2014/main" id="{BD8867E8-B0C3-623E-5B99-6D23228419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7" y="1207578"/>
            <a:ext cx="12137063" cy="5522601"/>
          </a:xfrm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0A50E73-F6EF-6955-0932-4554A3B02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6F32-BEB4-4EC1-8DB4-054A39EDAE9F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33217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762</Words>
  <Application>Microsoft Office PowerPoint</Application>
  <PresentationFormat>Widescreen</PresentationFormat>
  <Paragraphs>87</Paragraphs>
  <Slides>18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3" baseType="lpstr">
      <vt:lpstr>Aptos</vt:lpstr>
      <vt:lpstr>Aptos Display</vt:lpstr>
      <vt:lpstr>Arial</vt:lpstr>
      <vt:lpstr>Calibri</vt:lpstr>
      <vt:lpstr>Tema di Office</vt:lpstr>
      <vt:lpstr>Analysis of visual cortical neurons of mice</vt:lpstr>
      <vt:lpstr>Introduzione</vt:lpstr>
      <vt:lpstr>Classificazione dei neuroni</vt:lpstr>
      <vt:lpstr>Criterio di classificazione</vt:lpstr>
      <vt:lpstr>Presentazione standard di PowerPoint</vt:lpstr>
      <vt:lpstr>Scopo della ricerca</vt:lpstr>
      <vt:lpstr>Analisi descrittiva</vt:lpstr>
      <vt:lpstr>Presentazione standard di PowerPoint</vt:lpstr>
      <vt:lpstr>Simulazione con SRG</vt:lpstr>
      <vt:lpstr>Scelta del modello</vt:lpstr>
      <vt:lpstr>Tabella BIC riassuntiva</vt:lpstr>
      <vt:lpstr>Markov model senza triangoli - Risultati</vt:lpstr>
      <vt:lpstr>Interpretazione</vt:lpstr>
      <vt:lpstr>Valutazione modello scelto</vt:lpstr>
      <vt:lpstr>Conclusioni</vt:lpstr>
      <vt:lpstr>Stochastic Block Model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visual cortical neurons of mice</dc:title>
  <dc:creator>Cristian Bargiacchi</dc:creator>
  <cp:lastModifiedBy>Cristian Bargiacchi</cp:lastModifiedBy>
  <cp:revision>6</cp:revision>
  <dcterms:created xsi:type="dcterms:W3CDTF">2024-05-23T14:11:55Z</dcterms:created>
  <dcterms:modified xsi:type="dcterms:W3CDTF">2024-05-28T10:36:53Z</dcterms:modified>
</cp:coreProperties>
</file>