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1d519ac3d_0_1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1d519ac3d_0_1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1d519ac3d_0_1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1d519ac3d_0_1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e1d519ac3d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e1d519ac3d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1d519ac3d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1d519ac3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1d519ac3d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1d519ac3d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1d519ac3d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1d519ac3d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1d519ac3d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1d519ac3d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e1d519ac3d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e1d519ac3d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e1d519ac3d_0_1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e1d519ac3d_0_1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e1f320c65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e1f320c65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e1d519ac3d_0_1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e1d519ac3d_0_1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e1f320c65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e1f320c65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1d519ac3d_0_1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1d519ac3d_0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1d519ac3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1d519ac3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e1d519ac3d_0_1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e1d519ac3d_0_1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1d519ac3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1d519ac3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1d519ac3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1d519ac3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e1d519ac3d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e1d519ac3d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e1d519ac3d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e1d519ac3d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e1d519ac3d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e1d519ac3d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2.jpg"/><Relationship Id="rId5" Type="http://schemas.openxmlformats.org/officeDocument/2006/relationships/image" Target="../media/image17.jpg"/><Relationship Id="rId6"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12.png"/><Relationship Id="rId5"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10.jpg"/><Relationship Id="rId5" Type="http://schemas.openxmlformats.org/officeDocument/2006/relationships/image" Target="../media/image8.jpg"/><Relationship Id="rId6"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5.jpg"/><Relationship Id="rId5"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4807925"/>
            <a:ext cx="9144000" cy="3354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nvSpPr>
        <p:spPr>
          <a:xfrm>
            <a:off x="2319750" y="1041025"/>
            <a:ext cx="45045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100">
                <a:solidFill>
                  <a:srgbClr val="056DA2"/>
                </a:solidFill>
                <a:latin typeface="Times New Roman"/>
                <a:ea typeface="Times New Roman"/>
                <a:cs typeface="Times New Roman"/>
                <a:sym typeface="Times New Roman"/>
              </a:rPr>
              <a:t>NOBANNO</a:t>
            </a:r>
            <a:endParaRPr b="1" sz="3100">
              <a:solidFill>
                <a:srgbClr val="056DA2"/>
              </a:solidFill>
              <a:latin typeface="Times New Roman"/>
              <a:ea typeface="Times New Roman"/>
              <a:cs typeface="Times New Roman"/>
              <a:sym typeface="Times New Roman"/>
            </a:endParaRPr>
          </a:p>
          <a:p>
            <a:pPr indent="0" lvl="0" marL="0" rtl="0" algn="ctr">
              <a:spcBef>
                <a:spcPts val="0"/>
              </a:spcBef>
              <a:spcAft>
                <a:spcPts val="0"/>
              </a:spcAft>
              <a:buNone/>
            </a:pPr>
            <a:r>
              <a:rPr lang="en" sz="1500">
                <a:solidFill>
                  <a:schemeClr val="dk1"/>
                </a:solidFill>
                <a:latin typeface="Times New Roman"/>
                <a:ea typeface="Times New Roman"/>
                <a:cs typeface="Times New Roman"/>
                <a:sym typeface="Times New Roman"/>
              </a:rPr>
              <a:t>An Android App for Rice Plant Disease Recognition</a:t>
            </a:r>
            <a:r>
              <a:rPr lang="en" sz="1500">
                <a:solidFill>
                  <a:srgbClr val="056DA2"/>
                </a:solidFill>
                <a:latin typeface="Times New Roman"/>
                <a:ea typeface="Times New Roman"/>
                <a:cs typeface="Times New Roman"/>
                <a:sym typeface="Times New Roman"/>
              </a:rPr>
              <a:t> </a:t>
            </a:r>
            <a:endParaRPr sz="1500">
              <a:solidFill>
                <a:srgbClr val="056DA2"/>
              </a:solidFill>
              <a:latin typeface="Times New Roman"/>
              <a:ea typeface="Times New Roman"/>
              <a:cs typeface="Times New Roman"/>
              <a:sym typeface="Times New Roman"/>
            </a:endParaRPr>
          </a:p>
        </p:txBody>
      </p:sp>
      <p:sp>
        <p:nvSpPr>
          <p:cNvPr id="56" name="Google Shape;56;p13"/>
          <p:cNvSpPr txBox="1"/>
          <p:nvPr/>
        </p:nvSpPr>
        <p:spPr>
          <a:xfrm>
            <a:off x="2842350" y="387200"/>
            <a:ext cx="3459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t>CSE 3200 - System Development Project</a:t>
            </a:r>
            <a:endParaRPr sz="1300"/>
          </a:p>
        </p:txBody>
      </p:sp>
      <p:sp>
        <p:nvSpPr>
          <p:cNvPr id="57" name="Google Shape;57;p13"/>
          <p:cNvSpPr txBox="1"/>
          <p:nvPr/>
        </p:nvSpPr>
        <p:spPr>
          <a:xfrm>
            <a:off x="1061225" y="2533575"/>
            <a:ext cx="2714100" cy="167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000">
                <a:solidFill>
                  <a:srgbClr val="056DA2"/>
                </a:solidFill>
                <a:latin typeface="Times New Roman"/>
                <a:ea typeface="Times New Roman"/>
                <a:cs typeface="Times New Roman"/>
                <a:sym typeface="Times New Roman"/>
              </a:rPr>
              <a:t>Prepared By:</a:t>
            </a:r>
            <a:endParaRPr b="1" sz="1000">
              <a:solidFill>
                <a:srgbClr val="056DA2"/>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Tahsin Mahmud</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Roll:1707019</a:t>
            </a:r>
            <a:endParaRPr sz="13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MD.Tamim Hossain</a:t>
            </a:r>
            <a:endParaRPr sz="1300">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300">
                <a:latin typeface="Times New Roman"/>
                <a:ea typeface="Times New Roman"/>
                <a:cs typeface="Times New Roman"/>
                <a:sym typeface="Times New Roman"/>
              </a:rPr>
              <a:t>Roll:1707020</a:t>
            </a:r>
            <a:endParaRPr sz="1300">
              <a:latin typeface="Times New Roman"/>
              <a:ea typeface="Times New Roman"/>
              <a:cs typeface="Times New Roman"/>
              <a:sym typeface="Times New Roman"/>
            </a:endParaRPr>
          </a:p>
        </p:txBody>
      </p:sp>
      <p:sp>
        <p:nvSpPr>
          <p:cNvPr id="58" name="Google Shape;58;p13"/>
          <p:cNvSpPr txBox="1"/>
          <p:nvPr/>
        </p:nvSpPr>
        <p:spPr>
          <a:xfrm>
            <a:off x="3988300" y="2571750"/>
            <a:ext cx="4355400" cy="1512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000">
                <a:solidFill>
                  <a:srgbClr val="056DA2"/>
                </a:solidFill>
                <a:latin typeface="Times New Roman"/>
                <a:ea typeface="Times New Roman"/>
                <a:cs typeface="Times New Roman"/>
                <a:sym typeface="Times New Roman"/>
              </a:rPr>
              <a:t>Supervisor:</a:t>
            </a:r>
            <a:endParaRPr b="1" sz="1000">
              <a:solidFill>
                <a:srgbClr val="056DA2"/>
              </a:solidFill>
              <a:latin typeface="Times New Roman"/>
              <a:ea typeface="Times New Roman"/>
              <a:cs typeface="Times New Roman"/>
              <a:sym typeface="Times New Roman"/>
            </a:endParaRPr>
          </a:p>
          <a:p>
            <a:pPr indent="0" lvl="0" marL="0" rtl="0" algn="r">
              <a:spcBef>
                <a:spcPts val="0"/>
              </a:spcBef>
              <a:spcAft>
                <a:spcPts val="0"/>
              </a:spcAft>
              <a:buNone/>
            </a:pPr>
            <a:r>
              <a:t/>
            </a:r>
            <a:endParaRPr/>
          </a:p>
          <a:p>
            <a:pPr indent="0" lvl="0" marL="457200" rtl="0" algn="r">
              <a:lnSpc>
                <a:spcPct val="115000"/>
              </a:lnSpc>
              <a:spcBef>
                <a:spcPts val="0"/>
              </a:spcBef>
              <a:spcAft>
                <a:spcPts val="0"/>
              </a:spcAft>
              <a:buNone/>
            </a:pPr>
            <a:r>
              <a:rPr lang="en">
                <a:latin typeface="Times New Roman"/>
                <a:ea typeface="Times New Roman"/>
                <a:cs typeface="Times New Roman"/>
                <a:sym typeface="Times New Roman"/>
              </a:rPr>
              <a:t>Jakaria Rabbi</a:t>
            </a:r>
            <a:endParaRPr>
              <a:latin typeface="Times New Roman"/>
              <a:ea typeface="Times New Roman"/>
              <a:cs typeface="Times New Roman"/>
              <a:sym typeface="Times New Roman"/>
            </a:endParaRPr>
          </a:p>
          <a:p>
            <a:pPr indent="0" lvl="0" marL="457200" rtl="0" algn="r">
              <a:lnSpc>
                <a:spcPct val="115000"/>
              </a:lnSpc>
              <a:spcBef>
                <a:spcPts val="0"/>
              </a:spcBef>
              <a:spcAft>
                <a:spcPts val="0"/>
              </a:spcAft>
              <a:buNone/>
            </a:pPr>
            <a:r>
              <a:rPr lang="en">
                <a:latin typeface="Times New Roman"/>
                <a:ea typeface="Times New Roman"/>
                <a:cs typeface="Times New Roman"/>
                <a:sym typeface="Times New Roman"/>
              </a:rPr>
              <a:t>Assistant Professor</a:t>
            </a:r>
            <a:endParaRPr>
              <a:latin typeface="Times New Roman"/>
              <a:ea typeface="Times New Roman"/>
              <a:cs typeface="Times New Roman"/>
              <a:sym typeface="Times New Roman"/>
            </a:endParaRPr>
          </a:p>
          <a:p>
            <a:pPr indent="0" lvl="0" marL="457200" rtl="0" algn="r">
              <a:lnSpc>
                <a:spcPct val="115000"/>
              </a:lnSpc>
              <a:spcBef>
                <a:spcPts val="0"/>
              </a:spcBef>
              <a:spcAft>
                <a:spcPts val="0"/>
              </a:spcAft>
              <a:buNone/>
            </a:pPr>
            <a:r>
              <a:rPr lang="en">
                <a:latin typeface="Times New Roman"/>
                <a:ea typeface="Times New Roman"/>
                <a:cs typeface="Times New Roman"/>
                <a:sym typeface="Times New Roman"/>
              </a:rPr>
              <a:t>Department of Computer Science and Engineering</a:t>
            </a:r>
            <a:endParaRPr>
              <a:latin typeface="Times New Roman"/>
              <a:ea typeface="Times New Roman"/>
              <a:cs typeface="Times New Roman"/>
              <a:sym typeface="Times New Roman"/>
            </a:endParaRPr>
          </a:p>
          <a:p>
            <a:pPr indent="0" lvl="0" marL="457200" rtl="0" algn="r">
              <a:lnSpc>
                <a:spcPct val="115000"/>
              </a:lnSpc>
              <a:spcBef>
                <a:spcPts val="0"/>
              </a:spcBef>
              <a:spcAft>
                <a:spcPts val="0"/>
              </a:spcAft>
              <a:buNone/>
            </a:pPr>
            <a:r>
              <a:rPr lang="en">
                <a:latin typeface="Times New Roman"/>
                <a:ea typeface="Times New Roman"/>
                <a:cs typeface="Times New Roman"/>
                <a:sym typeface="Times New Roman"/>
              </a:rPr>
              <a:t>Khulna University of Engineering &amp; Technology</a:t>
            </a:r>
            <a:endParaRPr>
              <a:latin typeface="Times New Roman"/>
              <a:ea typeface="Times New Roman"/>
              <a:cs typeface="Times New Roman"/>
              <a:sym typeface="Times New Roman"/>
            </a:endParaRPr>
          </a:p>
        </p:txBody>
      </p:sp>
      <p:sp>
        <p:nvSpPr>
          <p:cNvPr id="59" name="Google Shape;59;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22"/>
          <p:cNvSpPr txBox="1"/>
          <p:nvPr>
            <p:ph type="title"/>
          </p:nvPr>
        </p:nvSpPr>
        <p:spPr>
          <a:xfrm>
            <a:off x="2241400" y="310800"/>
            <a:ext cx="409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Data Collection</a:t>
            </a:r>
            <a:endParaRPr sz="3020">
              <a:solidFill>
                <a:srgbClr val="056DA2"/>
              </a:solidFill>
              <a:latin typeface="Times New Roman"/>
              <a:ea typeface="Times New Roman"/>
              <a:cs typeface="Times New Roman"/>
              <a:sym typeface="Times New Roman"/>
            </a:endParaRPr>
          </a:p>
        </p:txBody>
      </p:sp>
      <p:sp>
        <p:nvSpPr>
          <p:cNvPr id="153" name="Google Shape;153;p22"/>
          <p:cNvSpPr txBox="1"/>
          <p:nvPr/>
        </p:nvSpPr>
        <p:spPr>
          <a:xfrm>
            <a:off x="787900" y="1311100"/>
            <a:ext cx="7005900" cy="1041000"/>
          </a:xfrm>
          <a:prstGeom prst="rect">
            <a:avLst/>
          </a:prstGeom>
          <a:noFill/>
          <a:ln>
            <a:noFill/>
          </a:ln>
        </p:spPr>
        <p:txBody>
          <a:bodyPr anchorCtr="0" anchor="t" bIns="91425" lIns="91425" spcFirstLastPara="1" rIns="91425" wrap="square" tIns="91425">
            <a:spAutoFit/>
          </a:bodyPr>
          <a:lstStyle/>
          <a:p>
            <a:pPr indent="-307975" lvl="0" marL="457200" rtl="0" algn="just">
              <a:lnSpc>
                <a:spcPct val="115000"/>
              </a:lnSpc>
              <a:spcBef>
                <a:spcPts val="0"/>
              </a:spcBef>
              <a:spcAft>
                <a:spcPts val="0"/>
              </a:spcAft>
              <a:buClr>
                <a:schemeClr val="dk1"/>
              </a:buClr>
              <a:buSzPts val="1250"/>
              <a:buFont typeface="Times New Roman"/>
              <a:buChar char="❏"/>
            </a:pPr>
            <a:r>
              <a:rPr lang="en" sz="1250">
                <a:solidFill>
                  <a:schemeClr val="dk1"/>
                </a:solidFill>
                <a:latin typeface="Times New Roman"/>
                <a:ea typeface="Times New Roman"/>
                <a:cs typeface="Times New Roman"/>
                <a:sym typeface="Times New Roman"/>
              </a:rPr>
              <a:t>Artificial rice leaf images were obtained through Kaggle and comprised of a total of </a:t>
            </a:r>
            <a:r>
              <a:rPr b="1" lang="en" sz="1250">
                <a:solidFill>
                  <a:schemeClr val="dk1"/>
                </a:solidFill>
                <a:latin typeface="Times New Roman"/>
                <a:ea typeface="Times New Roman"/>
                <a:cs typeface="Times New Roman"/>
                <a:sym typeface="Times New Roman"/>
              </a:rPr>
              <a:t>3355</a:t>
            </a:r>
            <a:r>
              <a:rPr lang="en" sz="1250">
                <a:solidFill>
                  <a:schemeClr val="dk1"/>
                </a:solidFill>
                <a:latin typeface="Times New Roman"/>
                <a:ea typeface="Times New Roman"/>
                <a:cs typeface="Times New Roman"/>
                <a:sym typeface="Times New Roman"/>
              </a:rPr>
              <a:t> images belonging to four different classes i.e. Healthy, Hispa (pest), Brown Spot and Leaf Blast (diseases). This was an ideal data set as the images had a clean background and there was only one leaf per image</a:t>
            </a:r>
            <a:endParaRPr sz="1250">
              <a:latin typeface="Times New Roman"/>
              <a:ea typeface="Times New Roman"/>
              <a:cs typeface="Times New Roman"/>
              <a:sym typeface="Times New Roman"/>
            </a:endParaRPr>
          </a:p>
        </p:txBody>
      </p:sp>
      <p:pic>
        <p:nvPicPr>
          <p:cNvPr id="154" name="Google Shape;154;p22"/>
          <p:cNvPicPr preferRelativeResize="0"/>
          <p:nvPr/>
        </p:nvPicPr>
        <p:blipFill>
          <a:blip r:embed="rId3">
            <a:alphaModFix/>
          </a:blip>
          <a:stretch>
            <a:fillRect/>
          </a:stretch>
        </p:blipFill>
        <p:spPr>
          <a:xfrm>
            <a:off x="1304275" y="2703500"/>
            <a:ext cx="1247775" cy="1247775"/>
          </a:xfrm>
          <a:prstGeom prst="rect">
            <a:avLst/>
          </a:prstGeom>
          <a:noFill/>
          <a:ln>
            <a:noFill/>
          </a:ln>
        </p:spPr>
      </p:pic>
      <p:pic>
        <p:nvPicPr>
          <p:cNvPr id="155" name="Google Shape;155;p22"/>
          <p:cNvPicPr preferRelativeResize="0"/>
          <p:nvPr/>
        </p:nvPicPr>
        <p:blipFill>
          <a:blip r:embed="rId4">
            <a:alphaModFix/>
          </a:blip>
          <a:stretch>
            <a:fillRect/>
          </a:stretch>
        </p:blipFill>
        <p:spPr>
          <a:xfrm>
            <a:off x="3002900" y="2670163"/>
            <a:ext cx="1314450" cy="1314450"/>
          </a:xfrm>
          <a:prstGeom prst="rect">
            <a:avLst/>
          </a:prstGeom>
          <a:noFill/>
          <a:ln>
            <a:noFill/>
          </a:ln>
        </p:spPr>
      </p:pic>
      <p:pic>
        <p:nvPicPr>
          <p:cNvPr id="156" name="Google Shape;156;p22"/>
          <p:cNvPicPr preferRelativeResize="0"/>
          <p:nvPr/>
        </p:nvPicPr>
        <p:blipFill>
          <a:blip r:embed="rId5">
            <a:alphaModFix/>
          </a:blip>
          <a:stretch>
            <a:fillRect/>
          </a:stretch>
        </p:blipFill>
        <p:spPr>
          <a:xfrm>
            <a:off x="4841750" y="2670163"/>
            <a:ext cx="1247775" cy="1247775"/>
          </a:xfrm>
          <a:prstGeom prst="rect">
            <a:avLst/>
          </a:prstGeom>
          <a:noFill/>
          <a:ln>
            <a:noFill/>
          </a:ln>
        </p:spPr>
      </p:pic>
      <p:pic>
        <p:nvPicPr>
          <p:cNvPr id="157" name="Google Shape;157;p22"/>
          <p:cNvPicPr preferRelativeResize="0"/>
          <p:nvPr/>
        </p:nvPicPr>
        <p:blipFill>
          <a:blip r:embed="rId6">
            <a:alphaModFix/>
          </a:blip>
          <a:stretch>
            <a:fillRect/>
          </a:stretch>
        </p:blipFill>
        <p:spPr>
          <a:xfrm>
            <a:off x="6613925" y="2670175"/>
            <a:ext cx="1247775" cy="1247775"/>
          </a:xfrm>
          <a:prstGeom prst="rect">
            <a:avLst/>
          </a:prstGeom>
          <a:noFill/>
          <a:ln>
            <a:noFill/>
          </a:ln>
        </p:spPr>
      </p:pic>
      <p:sp>
        <p:nvSpPr>
          <p:cNvPr id="158" name="Google Shape;158;p22"/>
          <p:cNvSpPr txBox="1"/>
          <p:nvPr/>
        </p:nvSpPr>
        <p:spPr>
          <a:xfrm>
            <a:off x="2421600" y="4388425"/>
            <a:ext cx="43008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Times New Roman"/>
                <a:ea typeface="Times New Roman"/>
                <a:cs typeface="Times New Roman"/>
                <a:sym typeface="Times New Roman"/>
              </a:rPr>
              <a:t>Fig 2 (a) Healthy, (b) Brown Spot, (c) Hispa, (d) Leaf Blast</a:t>
            </a:r>
            <a:endParaRPr/>
          </a:p>
        </p:txBody>
      </p:sp>
      <p:sp>
        <p:nvSpPr>
          <p:cNvPr id="159" name="Google Shape;159;p22"/>
          <p:cNvSpPr txBox="1"/>
          <p:nvPr/>
        </p:nvSpPr>
        <p:spPr>
          <a:xfrm>
            <a:off x="1679463" y="3958225"/>
            <a:ext cx="49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(a)</a:t>
            </a:r>
            <a:endParaRPr sz="1100">
              <a:latin typeface="Times New Roman"/>
              <a:ea typeface="Times New Roman"/>
              <a:cs typeface="Times New Roman"/>
              <a:sym typeface="Times New Roman"/>
            </a:endParaRPr>
          </a:p>
        </p:txBody>
      </p:sp>
      <p:sp>
        <p:nvSpPr>
          <p:cNvPr id="160" name="Google Shape;160;p22"/>
          <p:cNvSpPr txBox="1"/>
          <p:nvPr/>
        </p:nvSpPr>
        <p:spPr>
          <a:xfrm>
            <a:off x="3411413" y="4009525"/>
            <a:ext cx="49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(b)</a:t>
            </a:r>
            <a:endParaRPr sz="1100">
              <a:latin typeface="Times New Roman"/>
              <a:ea typeface="Times New Roman"/>
              <a:cs typeface="Times New Roman"/>
              <a:sym typeface="Times New Roman"/>
            </a:endParaRPr>
          </a:p>
        </p:txBody>
      </p:sp>
      <p:sp>
        <p:nvSpPr>
          <p:cNvPr id="161" name="Google Shape;161;p22"/>
          <p:cNvSpPr txBox="1"/>
          <p:nvPr/>
        </p:nvSpPr>
        <p:spPr>
          <a:xfrm>
            <a:off x="5274888" y="3917950"/>
            <a:ext cx="49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(c)</a:t>
            </a:r>
            <a:endParaRPr sz="1100">
              <a:latin typeface="Times New Roman"/>
              <a:ea typeface="Times New Roman"/>
              <a:cs typeface="Times New Roman"/>
              <a:sym typeface="Times New Roman"/>
            </a:endParaRPr>
          </a:p>
        </p:txBody>
      </p:sp>
      <p:sp>
        <p:nvSpPr>
          <p:cNvPr id="162" name="Google Shape;162;p22"/>
          <p:cNvSpPr txBox="1"/>
          <p:nvPr/>
        </p:nvSpPr>
        <p:spPr>
          <a:xfrm>
            <a:off x="7051563" y="3917950"/>
            <a:ext cx="497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(d)</a:t>
            </a:r>
            <a:endParaRPr sz="1100">
              <a:latin typeface="Times New Roman"/>
              <a:ea typeface="Times New Roman"/>
              <a:cs typeface="Times New Roman"/>
              <a:sym typeface="Times New Roman"/>
            </a:endParaRPr>
          </a:p>
        </p:txBody>
      </p:sp>
      <p:sp>
        <p:nvSpPr>
          <p:cNvPr id="163" name="Google Shape;163;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2"/>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3"/>
          <p:cNvPicPr preferRelativeResize="0"/>
          <p:nvPr/>
        </p:nvPicPr>
        <p:blipFill>
          <a:blip r:embed="rId3">
            <a:alphaModFix/>
          </a:blip>
          <a:stretch>
            <a:fillRect/>
          </a:stretch>
        </p:blipFill>
        <p:spPr>
          <a:xfrm>
            <a:off x="2609562" y="1747575"/>
            <a:ext cx="3878700" cy="1508825"/>
          </a:xfrm>
          <a:prstGeom prst="rect">
            <a:avLst/>
          </a:prstGeom>
          <a:noFill/>
          <a:ln>
            <a:noFill/>
          </a:ln>
        </p:spPr>
      </p:pic>
      <p:pic>
        <p:nvPicPr>
          <p:cNvPr id="170" name="Google Shape;170;p23"/>
          <p:cNvPicPr preferRelativeResize="0"/>
          <p:nvPr/>
        </p:nvPicPr>
        <p:blipFill>
          <a:blip r:embed="rId4">
            <a:alphaModFix/>
          </a:blip>
          <a:stretch>
            <a:fillRect/>
          </a:stretch>
        </p:blipFill>
        <p:spPr>
          <a:xfrm rot="5400000">
            <a:off x="6172151" y="1839700"/>
            <a:ext cx="3056524" cy="1343974"/>
          </a:xfrm>
          <a:prstGeom prst="rect">
            <a:avLst/>
          </a:prstGeom>
          <a:noFill/>
          <a:ln>
            <a:noFill/>
          </a:ln>
        </p:spPr>
      </p:pic>
      <p:sp>
        <p:nvSpPr>
          <p:cNvPr id="171" name="Google Shape;171;p23"/>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3"/>
          <p:cNvSpPr txBox="1"/>
          <p:nvPr>
            <p:ph type="title"/>
          </p:nvPr>
        </p:nvSpPr>
        <p:spPr>
          <a:xfrm>
            <a:off x="2241400" y="310800"/>
            <a:ext cx="409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Classification</a:t>
            </a:r>
            <a:endParaRPr sz="3020">
              <a:solidFill>
                <a:srgbClr val="056DA2"/>
              </a:solidFill>
              <a:latin typeface="Times New Roman"/>
              <a:ea typeface="Times New Roman"/>
              <a:cs typeface="Times New Roman"/>
              <a:sym typeface="Times New Roman"/>
            </a:endParaRPr>
          </a:p>
        </p:txBody>
      </p:sp>
      <p:sp>
        <p:nvSpPr>
          <p:cNvPr id="173" name="Google Shape;173;p23"/>
          <p:cNvSpPr txBox="1"/>
          <p:nvPr/>
        </p:nvSpPr>
        <p:spPr>
          <a:xfrm>
            <a:off x="887550" y="3913775"/>
            <a:ext cx="209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74" name="Google Shape;174;p23"/>
          <p:cNvPicPr preferRelativeResize="0"/>
          <p:nvPr/>
        </p:nvPicPr>
        <p:blipFill>
          <a:blip r:embed="rId5">
            <a:alphaModFix/>
          </a:blip>
          <a:stretch>
            <a:fillRect/>
          </a:stretch>
        </p:blipFill>
        <p:spPr>
          <a:xfrm rot="5400000">
            <a:off x="-283188" y="1953738"/>
            <a:ext cx="3373451" cy="1331725"/>
          </a:xfrm>
          <a:prstGeom prst="rect">
            <a:avLst/>
          </a:prstGeom>
          <a:noFill/>
          <a:ln>
            <a:noFill/>
          </a:ln>
        </p:spPr>
      </p:pic>
      <p:sp>
        <p:nvSpPr>
          <p:cNvPr id="175" name="Google Shape;175;p23"/>
          <p:cNvSpPr txBox="1"/>
          <p:nvPr/>
        </p:nvSpPr>
        <p:spPr>
          <a:xfrm>
            <a:off x="407425" y="4250400"/>
            <a:ext cx="234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(a) MobileNet Architecture </a:t>
            </a:r>
            <a:endParaRPr sz="1100">
              <a:latin typeface="Times New Roman"/>
              <a:ea typeface="Times New Roman"/>
              <a:cs typeface="Times New Roman"/>
              <a:sym typeface="Times New Roman"/>
            </a:endParaRPr>
          </a:p>
        </p:txBody>
      </p:sp>
      <p:sp>
        <p:nvSpPr>
          <p:cNvPr id="176" name="Google Shape;176;p23"/>
          <p:cNvSpPr txBox="1"/>
          <p:nvPr/>
        </p:nvSpPr>
        <p:spPr>
          <a:xfrm>
            <a:off x="3617850" y="4250400"/>
            <a:ext cx="19083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(b)InceptionV3 Architecture</a:t>
            </a:r>
            <a:endParaRPr sz="1100">
              <a:latin typeface="Times New Roman"/>
              <a:ea typeface="Times New Roman"/>
              <a:cs typeface="Times New Roman"/>
              <a:sym typeface="Times New Roman"/>
            </a:endParaRPr>
          </a:p>
        </p:txBody>
      </p:sp>
      <p:sp>
        <p:nvSpPr>
          <p:cNvPr id="177" name="Google Shape;177;p23"/>
          <p:cNvSpPr txBox="1"/>
          <p:nvPr/>
        </p:nvSpPr>
        <p:spPr>
          <a:xfrm>
            <a:off x="7008763" y="4227300"/>
            <a:ext cx="158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r>
              <a:rPr lang="en" sz="1100">
                <a:latin typeface="Times New Roman"/>
                <a:ea typeface="Times New Roman"/>
                <a:cs typeface="Times New Roman"/>
                <a:sym typeface="Times New Roman"/>
              </a:rPr>
              <a:t>c) VGG16 Architecture</a:t>
            </a:r>
            <a:endParaRPr sz="1100">
              <a:latin typeface="Times New Roman"/>
              <a:ea typeface="Times New Roman"/>
              <a:cs typeface="Times New Roman"/>
              <a:sym typeface="Times New Roman"/>
            </a:endParaRPr>
          </a:p>
        </p:txBody>
      </p:sp>
      <p:sp>
        <p:nvSpPr>
          <p:cNvPr id="178" name="Google Shape;178;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9" name="Google Shape;179;p23"/>
          <p:cNvSpPr txBox="1"/>
          <p:nvPr/>
        </p:nvSpPr>
        <p:spPr>
          <a:xfrm>
            <a:off x="145875" y="4675375"/>
            <a:ext cx="1255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4"/>
          <p:cNvSpPr txBox="1"/>
          <p:nvPr>
            <p:ph type="title"/>
          </p:nvPr>
        </p:nvSpPr>
        <p:spPr>
          <a:xfrm>
            <a:off x="2237775" y="357875"/>
            <a:ext cx="399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Overview of the System</a:t>
            </a:r>
            <a:endParaRPr sz="3020">
              <a:solidFill>
                <a:srgbClr val="056DA2"/>
              </a:solidFill>
              <a:latin typeface="Times New Roman"/>
              <a:ea typeface="Times New Roman"/>
              <a:cs typeface="Times New Roman"/>
              <a:sym typeface="Times New Roman"/>
            </a:endParaRPr>
          </a:p>
        </p:txBody>
      </p:sp>
      <p:sp>
        <p:nvSpPr>
          <p:cNvPr id="185" name="Google Shape;185;p24"/>
          <p:cNvSpPr txBox="1"/>
          <p:nvPr>
            <p:ph idx="1" type="body"/>
          </p:nvPr>
        </p:nvSpPr>
        <p:spPr>
          <a:xfrm>
            <a:off x="972900" y="1422500"/>
            <a:ext cx="7198200" cy="2752800"/>
          </a:xfrm>
          <a:prstGeom prst="rect">
            <a:avLst/>
          </a:prstGeom>
        </p:spPr>
        <p:txBody>
          <a:bodyPr anchorCtr="0" anchor="t" bIns="91425" lIns="91425" spcFirstLastPara="1" rIns="91425" wrap="square" tIns="91425">
            <a:normAutofit fontScale="92500" lnSpcReduction="20000"/>
          </a:bodyPr>
          <a:lstStyle/>
          <a:p>
            <a:pPr indent="-316706" lvl="0" marL="457200" rtl="0" algn="just">
              <a:spcBef>
                <a:spcPts val="0"/>
              </a:spcBef>
              <a:spcAft>
                <a:spcPts val="0"/>
              </a:spcAft>
              <a:buClr>
                <a:schemeClr val="dk1"/>
              </a:buClr>
              <a:buSzPct val="100000"/>
              <a:buFont typeface="Times New Roman"/>
              <a:buChar char="❏"/>
            </a:pPr>
            <a:r>
              <a:rPr lang="en" sz="1500">
                <a:solidFill>
                  <a:schemeClr val="dk1"/>
                </a:solidFill>
                <a:latin typeface="Times New Roman"/>
                <a:ea typeface="Times New Roman"/>
                <a:cs typeface="Times New Roman"/>
                <a:sym typeface="Times New Roman"/>
              </a:rPr>
              <a:t>We used Keras framework with tensorflow backend to train our models with our training set. </a:t>
            </a:r>
            <a:endParaRPr sz="15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16706" lvl="0" marL="457200" rtl="0" algn="just">
              <a:spcBef>
                <a:spcPts val="0"/>
              </a:spcBef>
              <a:spcAft>
                <a:spcPts val="0"/>
              </a:spcAft>
              <a:buClr>
                <a:schemeClr val="dk1"/>
              </a:buClr>
              <a:buSzPct val="100000"/>
              <a:buFont typeface="Times New Roman"/>
              <a:buChar char="❏"/>
            </a:pPr>
            <a:r>
              <a:rPr lang="en" sz="1500">
                <a:solidFill>
                  <a:schemeClr val="dk1"/>
                </a:solidFill>
                <a:latin typeface="Times New Roman"/>
                <a:ea typeface="Times New Roman"/>
                <a:cs typeface="Times New Roman"/>
                <a:sym typeface="Times New Roman"/>
              </a:rPr>
              <a:t>After each epoch of training, we evaluated the performance of the model on our validation. set. </a:t>
            </a:r>
            <a:endParaRPr sz="15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16706" lvl="0" marL="457200" rtl="0" algn="just">
              <a:spcBef>
                <a:spcPts val="0"/>
              </a:spcBef>
              <a:spcAft>
                <a:spcPts val="0"/>
              </a:spcAft>
              <a:buClr>
                <a:schemeClr val="dk1"/>
              </a:buClr>
              <a:buSzPct val="100000"/>
              <a:buFont typeface="Times New Roman"/>
              <a:buChar char="❏"/>
            </a:pPr>
            <a:r>
              <a:rPr lang="en" sz="1500">
                <a:solidFill>
                  <a:schemeClr val="dk1"/>
                </a:solidFill>
                <a:latin typeface="Times New Roman"/>
                <a:ea typeface="Times New Roman"/>
                <a:cs typeface="Times New Roman"/>
                <a:sym typeface="Times New Roman"/>
              </a:rPr>
              <a:t>If the validation accuracy exceeded the best validation accuracy we had got so far, we saved this model. In this way, we always saved the model with the best validation accuracy so far during training. </a:t>
            </a:r>
            <a:endParaRPr sz="1500">
              <a:solidFill>
                <a:schemeClr val="dk1"/>
              </a:solidFill>
              <a:latin typeface="Times New Roman"/>
              <a:ea typeface="Times New Roman"/>
              <a:cs typeface="Times New Roman"/>
              <a:sym typeface="Times New Roman"/>
            </a:endParaRPr>
          </a:p>
          <a:p>
            <a:pPr indent="0" lvl="0" marL="914400" rtl="0" algn="just">
              <a:spcBef>
                <a:spcPts val="0"/>
              </a:spcBef>
              <a:spcAft>
                <a:spcPts val="0"/>
              </a:spcAft>
              <a:buNone/>
            </a:pPr>
            <a:r>
              <a:t/>
            </a:r>
            <a:endParaRPr sz="1500">
              <a:solidFill>
                <a:schemeClr val="dk1"/>
              </a:solidFill>
              <a:latin typeface="Times New Roman"/>
              <a:ea typeface="Times New Roman"/>
              <a:cs typeface="Times New Roman"/>
              <a:sym typeface="Times New Roman"/>
            </a:endParaRPr>
          </a:p>
          <a:p>
            <a:pPr indent="-316706" lvl="0" marL="457200" rtl="0" algn="just">
              <a:spcBef>
                <a:spcPts val="0"/>
              </a:spcBef>
              <a:spcAft>
                <a:spcPts val="0"/>
              </a:spcAft>
              <a:buClr>
                <a:schemeClr val="dk1"/>
              </a:buClr>
              <a:buSzPct val="100000"/>
              <a:buFont typeface="Times New Roman"/>
              <a:buChar char="❏"/>
            </a:pPr>
            <a:r>
              <a:rPr lang="en" sz="1500">
                <a:solidFill>
                  <a:schemeClr val="dk1"/>
                </a:solidFill>
                <a:latin typeface="Times New Roman"/>
                <a:ea typeface="Times New Roman"/>
                <a:cs typeface="Times New Roman"/>
                <a:sym typeface="Times New Roman"/>
              </a:rPr>
              <a:t>After training for 40 epochs, we stopped training and evaluated the performance of the model on our test set.</a:t>
            </a:r>
            <a:endParaRPr sz="15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86" name="Google Shape;186;p24"/>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8" name="Google Shape;188;p24"/>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5"/>
          <p:cNvSpPr txBox="1"/>
          <p:nvPr>
            <p:ph type="title"/>
          </p:nvPr>
        </p:nvSpPr>
        <p:spPr>
          <a:xfrm>
            <a:off x="2254525" y="285425"/>
            <a:ext cx="182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Analysis</a:t>
            </a:r>
            <a:endParaRPr sz="3020">
              <a:solidFill>
                <a:srgbClr val="056DA2"/>
              </a:solidFill>
              <a:latin typeface="Times New Roman"/>
              <a:ea typeface="Times New Roman"/>
              <a:cs typeface="Times New Roman"/>
              <a:sym typeface="Times New Roman"/>
            </a:endParaRPr>
          </a:p>
        </p:txBody>
      </p:sp>
      <p:sp>
        <p:nvSpPr>
          <p:cNvPr id="194" name="Google Shape;194;p25"/>
          <p:cNvSpPr txBox="1"/>
          <p:nvPr>
            <p:ph idx="1" type="body"/>
          </p:nvPr>
        </p:nvSpPr>
        <p:spPr>
          <a:xfrm>
            <a:off x="1740150" y="1580575"/>
            <a:ext cx="5663700" cy="34164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We have used four models (Keras CNN, InceptionV3, MobilenetV2 and VGG16)</a:t>
            </a:r>
            <a:endParaRPr sz="13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Compared the accuracy of the models. </a:t>
            </a:r>
            <a:endParaRPr sz="13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Then converted the model with the highest accuracy into tensorflow lite model. Then deployed the model into an android application. </a:t>
            </a:r>
            <a:endParaRPr sz="1300">
              <a:solidFill>
                <a:schemeClr val="dk1"/>
              </a:solidFill>
              <a:latin typeface="Times New Roman"/>
              <a:ea typeface="Times New Roman"/>
              <a:cs typeface="Times New Roman"/>
              <a:sym typeface="Times New Roman"/>
            </a:endParaRPr>
          </a:p>
        </p:txBody>
      </p:sp>
      <p:sp>
        <p:nvSpPr>
          <p:cNvPr id="195" name="Google Shape;195;p25"/>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25"/>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26" title="Points scored"/>
          <p:cNvPicPr preferRelativeResize="0"/>
          <p:nvPr/>
        </p:nvPicPr>
        <p:blipFill>
          <a:blip r:embed="rId3">
            <a:alphaModFix/>
          </a:blip>
          <a:stretch>
            <a:fillRect/>
          </a:stretch>
        </p:blipFill>
        <p:spPr>
          <a:xfrm>
            <a:off x="1313138" y="978725"/>
            <a:ext cx="6517725" cy="4030151"/>
          </a:xfrm>
          <a:prstGeom prst="rect">
            <a:avLst/>
          </a:prstGeom>
          <a:noFill/>
          <a:ln>
            <a:noFill/>
          </a:ln>
        </p:spPr>
      </p:pic>
      <p:sp>
        <p:nvSpPr>
          <p:cNvPr id="203" name="Google Shape;203;p26"/>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ph type="title"/>
          </p:nvPr>
        </p:nvSpPr>
        <p:spPr>
          <a:xfrm>
            <a:off x="2237775" y="253625"/>
            <a:ext cx="399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Results</a:t>
            </a:r>
            <a:endParaRPr sz="3020">
              <a:solidFill>
                <a:srgbClr val="056DA2"/>
              </a:solidFill>
              <a:latin typeface="Times New Roman"/>
              <a:ea typeface="Times New Roman"/>
              <a:cs typeface="Times New Roman"/>
              <a:sym typeface="Times New Roman"/>
            </a:endParaRPr>
          </a:p>
        </p:txBody>
      </p:sp>
      <p:sp>
        <p:nvSpPr>
          <p:cNvPr id="205" name="Google Shape;205;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26"/>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7"/>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7"/>
          <p:cNvSpPr txBox="1"/>
          <p:nvPr>
            <p:ph type="title"/>
          </p:nvPr>
        </p:nvSpPr>
        <p:spPr>
          <a:xfrm>
            <a:off x="2237775" y="88975"/>
            <a:ext cx="4282200" cy="95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Training &amp; Validation Accuracy &amp; Loss</a:t>
            </a:r>
            <a:endParaRPr sz="3020">
              <a:solidFill>
                <a:srgbClr val="056DA2"/>
              </a:solidFill>
              <a:latin typeface="Times New Roman"/>
              <a:ea typeface="Times New Roman"/>
              <a:cs typeface="Times New Roman"/>
              <a:sym typeface="Times New Roman"/>
            </a:endParaRPr>
          </a:p>
        </p:txBody>
      </p:sp>
      <p:pic>
        <p:nvPicPr>
          <p:cNvPr id="213" name="Google Shape;213;p27"/>
          <p:cNvPicPr preferRelativeResize="0"/>
          <p:nvPr/>
        </p:nvPicPr>
        <p:blipFill>
          <a:blip r:embed="rId3">
            <a:alphaModFix/>
          </a:blip>
          <a:stretch>
            <a:fillRect/>
          </a:stretch>
        </p:blipFill>
        <p:spPr>
          <a:xfrm>
            <a:off x="1568062" y="1541075"/>
            <a:ext cx="6007875" cy="2838775"/>
          </a:xfrm>
          <a:prstGeom prst="rect">
            <a:avLst/>
          </a:prstGeom>
          <a:noFill/>
          <a:ln>
            <a:noFill/>
          </a:ln>
        </p:spPr>
      </p:pic>
      <p:sp>
        <p:nvSpPr>
          <p:cNvPr id="214" name="Google Shape;214;p27"/>
          <p:cNvSpPr txBox="1"/>
          <p:nvPr/>
        </p:nvSpPr>
        <p:spPr>
          <a:xfrm>
            <a:off x="1926538" y="4490550"/>
            <a:ext cx="289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Fig 4: Training &amp; Validation Accuracy</a:t>
            </a:r>
            <a:endParaRPr sz="1100">
              <a:latin typeface="Times New Roman"/>
              <a:ea typeface="Times New Roman"/>
              <a:cs typeface="Times New Roman"/>
              <a:sym typeface="Times New Roman"/>
            </a:endParaRPr>
          </a:p>
        </p:txBody>
      </p:sp>
      <p:sp>
        <p:nvSpPr>
          <p:cNvPr id="215" name="Google Shape;215;p27"/>
          <p:cNvSpPr txBox="1"/>
          <p:nvPr/>
        </p:nvSpPr>
        <p:spPr>
          <a:xfrm>
            <a:off x="5200613" y="4490550"/>
            <a:ext cx="289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Fig 6: Training &amp; Validation Loss</a:t>
            </a:r>
            <a:endParaRPr sz="1100">
              <a:latin typeface="Times New Roman"/>
              <a:ea typeface="Times New Roman"/>
              <a:cs typeface="Times New Roman"/>
              <a:sym typeface="Times New Roman"/>
            </a:endParaRPr>
          </a:p>
        </p:txBody>
      </p:sp>
      <p:sp>
        <p:nvSpPr>
          <p:cNvPr id="216" name="Google Shape;21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7" name="Google Shape;217;p27"/>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8"/>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23" name="Google Shape;223;p28"/>
          <p:cNvPicPr preferRelativeResize="0"/>
          <p:nvPr/>
        </p:nvPicPr>
        <p:blipFill>
          <a:blip r:embed="rId3">
            <a:alphaModFix/>
          </a:blip>
          <a:stretch>
            <a:fillRect/>
          </a:stretch>
        </p:blipFill>
        <p:spPr>
          <a:xfrm>
            <a:off x="328500" y="2266425"/>
            <a:ext cx="8601825" cy="610650"/>
          </a:xfrm>
          <a:prstGeom prst="rect">
            <a:avLst/>
          </a:prstGeom>
          <a:noFill/>
          <a:ln>
            <a:noFill/>
          </a:ln>
        </p:spPr>
      </p:pic>
      <p:sp>
        <p:nvSpPr>
          <p:cNvPr id="224" name="Google Shape;224;p28"/>
          <p:cNvSpPr txBox="1"/>
          <p:nvPr>
            <p:ph type="title"/>
          </p:nvPr>
        </p:nvSpPr>
        <p:spPr>
          <a:xfrm>
            <a:off x="2254525" y="285425"/>
            <a:ext cx="207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App Design</a:t>
            </a:r>
            <a:endParaRPr sz="3020">
              <a:solidFill>
                <a:srgbClr val="056DA2"/>
              </a:solidFill>
              <a:latin typeface="Times New Roman"/>
              <a:ea typeface="Times New Roman"/>
              <a:cs typeface="Times New Roman"/>
              <a:sym typeface="Times New Roman"/>
            </a:endParaRPr>
          </a:p>
        </p:txBody>
      </p:sp>
      <p:sp>
        <p:nvSpPr>
          <p:cNvPr id="225" name="Google Shape;225;p28"/>
          <p:cNvSpPr txBox="1"/>
          <p:nvPr/>
        </p:nvSpPr>
        <p:spPr>
          <a:xfrm>
            <a:off x="3181313" y="3351175"/>
            <a:ext cx="28962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latin typeface="Times New Roman"/>
                <a:ea typeface="Times New Roman"/>
                <a:cs typeface="Times New Roman"/>
                <a:sym typeface="Times New Roman"/>
              </a:rPr>
              <a:t>Fig 4: Block Diagram of Android Application</a:t>
            </a:r>
            <a:endParaRPr sz="1100">
              <a:latin typeface="Times New Roman"/>
              <a:ea typeface="Times New Roman"/>
              <a:cs typeface="Times New Roman"/>
              <a:sym typeface="Times New Roman"/>
            </a:endParaRPr>
          </a:p>
        </p:txBody>
      </p:sp>
      <p:sp>
        <p:nvSpPr>
          <p:cNvPr id="226" name="Google Shape;22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27" name="Google Shape;227;p28"/>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2337975" y="313300"/>
            <a:ext cx="5078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App Features</a:t>
            </a:r>
            <a:endParaRPr sz="3020">
              <a:solidFill>
                <a:srgbClr val="056DA2"/>
              </a:solidFill>
              <a:latin typeface="Times New Roman"/>
              <a:ea typeface="Times New Roman"/>
              <a:cs typeface="Times New Roman"/>
              <a:sym typeface="Times New Roman"/>
            </a:endParaRPr>
          </a:p>
        </p:txBody>
      </p:sp>
      <p:sp>
        <p:nvSpPr>
          <p:cNvPr id="233" name="Google Shape;233;p29"/>
          <p:cNvSpPr txBox="1"/>
          <p:nvPr>
            <p:ph idx="1" type="body"/>
          </p:nvPr>
        </p:nvSpPr>
        <p:spPr>
          <a:xfrm>
            <a:off x="1526100" y="1442250"/>
            <a:ext cx="6091800" cy="2884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Detects three different diseases ( Hispa, Leaf Blast, Brown Spot). </a:t>
            </a:r>
            <a:endParaRPr sz="14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Can detect healthy crops without any disease. </a:t>
            </a:r>
            <a:endParaRPr sz="14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Gives demonstration and an idea of after effects of the detected disease. </a:t>
            </a:r>
            <a:endParaRPr sz="14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Gives primary treatment for the detected disease.</a:t>
            </a:r>
            <a:endParaRPr sz="1400">
              <a:solidFill>
                <a:schemeClr val="dk1"/>
              </a:solidFill>
              <a:latin typeface="Times New Roman"/>
              <a:ea typeface="Times New Roman"/>
              <a:cs typeface="Times New Roman"/>
              <a:sym typeface="Times New Roman"/>
            </a:endParaRPr>
          </a:p>
        </p:txBody>
      </p:sp>
      <p:sp>
        <p:nvSpPr>
          <p:cNvPr id="234" name="Google Shape;234;p29"/>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6" name="Google Shape;236;p29"/>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pic>
        <p:nvPicPr>
          <p:cNvPr id="241" name="Google Shape;241;p30"/>
          <p:cNvPicPr preferRelativeResize="0"/>
          <p:nvPr/>
        </p:nvPicPr>
        <p:blipFill rotWithShape="1">
          <a:blip r:embed="rId3">
            <a:alphaModFix/>
          </a:blip>
          <a:srcRect b="5904" l="0" r="0" t="3401"/>
          <a:stretch/>
        </p:blipFill>
        <p:spPr>
          <a:xfrm>
            <a:off x="2761743" y="1467000"/>
            <a:ext cx="1570653" cy="3026562"/>
          </a:xfrm>
          <a:prstGeom prst="rect">
            <a:avLst/>
          </a:prstGeom>
          <a:noFill/>
          <a:ln>
            <a:noFill/>
          </a:ln>
        </p:spPr>
      </p:pic>
      <p:pic>
        <p:nvPicPr>
          <p:cNvPr id="242" name="Google Shape;242;p30"/>
          <p:cNvPicPr preferRelativeResize="0"/>
          <p:nvPr/>
        </p:nvPicPr>
        <p:blipFill rotWithShape="1">
          <a:blip r:embed="rId4">
            <a:alphaModFix/>
          </a:blip>
          <a:srcRect b="5205" l="0" r="0" t="4272"/>
          <a:stretch/>
        </p:blipFill>
        <p:spPr>
          <a:xfrm>
            <a:off x="5054880" y="1471347"/>
            <a:ext cx="1508932" cy="3017868"/>
          </a:xfrm>
          <a:prstGeom prst="rect">
            <a:avLst/>
          </a:prstGeom>
          <a:noFill/>
          <a:ln>
            <a:noFill/>
          </a:ln>
        </p:spPr>
      </p:pic>
      <p:pic>
        <p:nvPicPr>
          <p:cNvPr id="243" name="Google Shape;243;p30"/>
          <p:cNvPicPr preferRelativeResize="0"/>
          <p:nvPr/>
        </p:nvPicPr>
        <p:blipFill rotWithShape="1">
          <a:blip r:embed="rId5">
            <a:alphaModFix/>
          </a:blip>
          <a:srcRect b="5813" l="0" r="0" t="3211"/>
          <a:stretch/>
        </p:blipFill>
        <p:spPr>
          <a:xfrm>
            <a:off x="7195995" y="1467000"/>
            <a:ext cx="1503430" cy="3026562"/>
          </a:xfrm>
          <a:prstGeom prst="rect">
            <a:avLst/>
          </a:prstGeom>
          <a:noFill/>
          <a:ln>
            <a:noFill/>
          </a:ln>
        </p:spPr>
      </p:pic>
      <p:pic>
        <p:nvPicPr>
          <p:cNvPr id="244" name="Google Shape;244;p30"/>
          <p:cNvPicPr preferRelativeResize="0"/>
          <p:nvPr/>
        </p:nvPicPr>
        <p:blipFill rotWithShape="1">
          <a:blip r:embed="rId6">
            <a:alphaModFix/>
          </a:blip>
          <a:srcRect b="5551" l="0" r="0" t="3885"/>
          <a:stretch/>
        </p:blipFill>
        <p:spPr>
          <a:xfrm>
            <a:off x="569850" y="1464869"/>
            <a:ext cx="1508931" cy="3030818"/>
          </a:xfrm>
          <a:prstGeom prst="rect">
            <a:avLst/>
          </a:prstGeom>
          <a:noFill/>
          <a:ln>
            <a:noFill/>
          </a:ln>
        </p:spPr>
      </p:pic>
      <p:sp>
        <p:nvSpPr>
          <p:cNvPr id="245" name="Google Shape;245;p30"/>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txBox="1"/>
          <p:nvPr>
            <p:ph type="title"/>
          </p:nvPr>
        </p:nvSpPr>
        <p:spPr>
          <a:xfrm>
            <a:off x="2237775" y="253625"/>
            <a:ext cx="3992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App Layout</a:t>
            </a:r>
            <a:endParaRPr sz="3020">
              <a:solidFill>
                <a:srgbClr val="056DA2"/>
              </a:solidFill>
              <a:latin typeface="Times New Roman"/>
              <a:ea typeface="Times New Roman"/>
              <a:cs typeface="Times New Roman"/>
              <a:sym typeface="Times New Roman"/>
            </a:endParaRPr>
          </a:p>
        </p:txBody>
      </p:sp>
      <p:sp>
        <p:nvSpPr>
          <p:cNvPr id="247" name="Google Shape;247;p30"/>
          <p:cNvSpPr/>
          <p:nvPr/>
        </p:nvSpPr>
        <p:spPr>
          <a:xfrm>
            <a:off x="2226475" y="2775050"/>
            <a:ext cx="371400" cy="221700"/>
          </a:xfrm>
          <a:prstGeom prst="rightArrow">
            <a:avLst>
              <a:gd fmla="val 50000" name="adj1"/>
              <a:gd fmla="val 50000" name="adj2"/>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30"/>
          <p:cNvSpPr/>
          <p:nvPr/>
        </p:nvSpPr>
        <p:spPr>
          <a:xfrm>
            <a:off x="4507938" y="2775050"/>
            <a:ext cx="371400" cy="221700"/>
          </a:xfrm>
          <a:prstGeom prst="rightArrow">
            <a:avLst>
              <a:gd fmla="val 50000" name="adj1"/>
              <a:gd fmla="val 50000" name="adj2"/>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0"/>
          <p:cNvSpPr/>
          <p:nvPr/>
        </p:nvSpPr>
        <p:spPr>
          <a:xfrm>
            <a:off x="6739325" y="2775050"/>
            <a:ext cx="371400" cy="221700"/>
          </a:xfrm>
          <a:prstGeom prst="rightArrow">
            <a:avLst>
              <a:gd fmla="val 50000" name="adj1"/>
              <a:gd fmla="val 50000" name="adj2"/>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0"/>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2296800" y="262750"/>
            <a:ext cx="33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rPr>
              <a:t>Limitations</a:t>
            </a:r>
            <a:endParaRPr sz="3020">
              <a:solidFill>
                <a:srgbClr val="056DA2"/>
              </a:solidFill>
            </a:endParaRPr>
          </a:p>
        </p:txBody>
      </p:sp>
      <p:sp>
        <p:nvSpPr>
          <p:cNvPr id="257" name="Google Shape;257;p31"/>
          <p:cNvSpPr txBox="1"/>
          <p:nvPr>
            <p:ph idx="1" type="body"/>
          </p:nvPr>
        </p:nvSpPr>
        <p:spPr>
          <a:xfrm>
            <a:off x="1312825" y="1355425"/>
            <a:ext cx="6824100" cy="2733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This application can only detect three rice plant diseases ( Leaf Blast, Brown Spot and Hispa)</a:t>
            </a:r>
            <a:endParaRPr sz="13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Only provides primary treatments of the diseases.</a:t>
            </a:r>
            <a:endParaRPr sz="13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Doesn’t give information about weather.</a:t>
            </a:r>
            <a:endParaRPr sz="13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Doesn’t give information about production of crops.</a:t>
            </a:r>
            <a:endParaRPr sz="1300">
              <a:solidFill>
                <a:schemeClr val="dk1"/>
              </a:solidFill>
              <a:latin typeface="Times New Roman"/>
              <a:ea typeface="Times New Roman"/>
              <a:cs typeface="Times New Roman"/>
              <a:sym typeface="Times New Roman"/>
            </a:endParaRPr>
          </a:p>
        </p:txBody>
      </p:sp>
      <p:sp>
        <p:nvSpPr>
          <p:cNvPr id="258" name="Google Shape;25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1"/>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
        <p:nvSpPr>
          <p:cNvPr id="260" name="Google Shape;260;p31"/>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ph idx="4294967295" type="title"/>
          </p:nvPr>
        </p:nvSpPr>
        <p:spPr>
          <a:xfrm>
            <a:off x="2238575" y="274975"/>
            <a:ext cx="816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Outline</a:t>
            </a:r>
            <a:endParaRPr sz="3020">
              <a:solidFill>
                <a:srgbClr val="056DA2"/>
              </a:solidFill>
              <a:latin typeface="Times New Roman"/>
              <a:ea typeface="Times New Roman"/>
              <a:cs typeface="Times New Roman"/>
              <a:sym typeface="Times New Roman"/>
            </a:endParaRPr>
          </a:p>
        </p:txBody>
      </p:sp>
      <p:sp>
        <p:nvSpPr>
          <p:cNvPr id="66" name="Google Shape;66;p14"/>
          <p:cNvSpPr/>
          <p:nvPr/>
        </p:nvSpPr>
        <p:spPr>
          <a:xfrm>
            <a:off x="0" y="48632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txBox="1"/>
          <p:nvPr/>
        </p:nvSpPr>
        <p:spPr>
          <a:xfrm>
            <a:off x="2486150" y="989375"/>
            <a:ext cx="3570600" cy="4802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Objectives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Scope of Study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Data Collection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Classification</a:t>
            </a:r>
            <a:endParaRPr sz="1500">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Overview of the System</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Analysis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App Design</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Training Accuracy &amp; Validation &amp; Loss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App Features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App Layout</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Limitations</a:t>
            </a:r>
            <a:endParaRPr>
              <a:latin typeface="Times New Roman"/>
              <a:ea typeface="Times New Roman"/>
              <a:cs typeface="Times New Roman"/>
              <a:sym typeface="Times New Roman"/>
            </a:endParaRPr>
          </a:p>
          <a:p>
            <a:pPr indent="-317500" lvl="0" marL="457200" rtl="0" algn="l">
              <a:spcBef>
                <a:spcPts val="0"/>
              </a:spcBef>
              <a:spcAft>
                <a:spcPts val="0"/>
              </a:spcAft>
              <a:buSzPts val="1400"/>
              <a:buFont typeface="Times New Roman"/>
              <a:buChar char="❏"/>
            </a:pPr>
            <a:r>
              <a:rPr lang="en">
                <a:latin typeface="Times New Roman"/>
                <a:ea typeface="Times New Roman"/>
                <a:cs typeface="Times New Roman"/>
                <a:sym typeface="Times New Roman"/>
              </a:rPr>
              <a:t>Reference</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idx="1" type="body"/>
          </p:nvPr>
        </p:nvSpPr>
        <p:spPr>
          <a:xfrm>
            <a:off x="1174225" y="1246825"/>
            <a:ext cx="7134000" cy="3416400"/>
          </a:xfrm>
          <a:prstGeom prst="rect">
            <a:avLst/>
          </a:prstGeom>
        </p:spPr>
        <p:txBody>
          <a:bodyPr anchorCtr="0" anchor="t" bIns="91425" lIns="91425" spcFirstLastPara="1" rIns="91425" wrap="square" tIns="91425">
            <a:normAutofit lnSpcReduction="20000"/>
          </a:bodyPr>
          <a:lstStyle/>
          <a:p>
            <a:pPr indent="-317500" lvl="0" marL="457200" rtl="0" algn="just">
              <a:lnSpc>
                <a:spcPct val="9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J. S. S. Phadikar, ”Rice disease identification using pattern recognition techniques.,” in Proceedings of the IEEE International Conference on Computer and Information Technology (ICCIT), Khulna, Bangladesh, 2008. </a:t>
            </a:r>
            <a:endParaRPr sz="1400">
              <a:solidFill>
                <a:schemeClr val="dk1"/>
              </a:solidFill>
              <a:latin typeface="Times New Roman"/>
              <a:ea typeface="Times New Roman"/>
              <a:cs typeface="Times New Roman"/>
              <a:sym typeface="Times New Roman"/>
            </a:endParaRPr>
          </a:p>
          <a:p>
            <a:pPr indent="0" lvl="0" marL="457200" rtl="0" algn="just">
              <a:lnSpc>
                <a:spcPct val="95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lnSpc>
                <a:spcPct val="95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Syeda Airas Burhan, Dr. Sidra Minhas, Dr.Amara Tariq , “Comparative Study Of Deep Learning Algorithms For Disease And Pest Detection In Rice Crops” </a:t>
            </a:r>
            <a:endParaRPr sz="1400">
              <a:solidFill>
                <a:schemeClr val="dk1"/>
              </a:solidFill>
              <a:latin typeface="Times New Roman"/>
              <a:ea typeface="Times New Roman"/>
              <a:cs typeface="Times New Roman"/>
              <a:sym typeface="Times New Roman"/>
            </a:endParaRPr>
          </a:p>
          <a:p>
            <a:pPr indent="0" lvl="0" marL="457200" rtl="0" algn="just">
              <a:lnSpc>
                <a:spcPct val="95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lnSpc>
                <a:spcPct val="95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Preetom Saha Arko, Mohammed Eunus Ali, Sajid Hasan Apon “Identification and Recognition of Rice Diseases and Pests Using Convolutional Neural Networks” </a:t>
            </a:r>
            <a:endParaRPr sz="1400">
              <a:solidFill>
                <a:schemeClr val="dk1"/>
              </a:solidFill>
              <a:latin typeface="Times New Roman"/>
              <a:ea typeface="Times New Roman"/>
              <a:cs typeface="Times New Roman"/>
              <a:sym typeface="Times New Roman"/>
            </a:endParaRPr>
          </a:p>
          <a:p>
            <a:pPr indent="0" lvl="0" marL="457200" rtl="0" algn="just">
              <a:lnSpc>
                <a:spcPct val="95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317500" lvl="0" marL="457200" rtl="0" algn="just">
              <a:lnSpc>
                <a:spcPct val="95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Kawcher Ahmed, Tasmia Rahman Shahidi, Syed Md. Irfanul Alam and Sifat Momen “Rice Leaf Disease Detection Using Machine Learning Techniques” in Proceedings of the 2019 International Conference on Sustainable Technologies for Industry</a:t>
            </a:r>
            <a:endParaRPr sz="1400">
              <a:solidFill>
                <a:schemeClr val="dk1"/>
              </a:solidFill>
              <a:latin typeface="Times New Roman"/>
              <a:ea typeface="Times New Roman"/>
              <a:cs typeface="Times New Roman"/>
              <a:sym typeface="Times New Roman"/>
            </a:endParaRPr>
          </a:p>
        </p:txBody>
      </p:sp>
      <p:sp>
        <p:nvSpPr>
          <p:cNvPr id="266" name="Google Shape;26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7" name="Google Shape;267;p32"/>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
        <p:nvSpPr>
          <p:cNvPr id="268" name="Google Shape;268;p32"/>
          <p:cNvSpPr txBox="1"/>
          <p:nvPr>
            <p:ph type="title"/>
          </p:nvPr>
        </p:nvSpPr>
        <p:spPr>
          <a:xfrm>
            <a:off x="2296800" y="262750"/>
            <a:ext cx="3373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rPr>
              <a:t>Reference</a:t>
            </a:r>
            <a:endParaRPr sz="3020">
              <a:solidFill>
                <a:srgbClr val="056DA2"/>
              </a:solidFill>
            </a:endParaRPr>
          </a:p>
        </p:txBody>
      </p:sp>
      <p:sp>
        <p:nvSpPr>
          <p:cNvPr id="269" name="Google Shape;269;p32"/>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33"/>
          <p:cNvSpPr/>
          <p:nvPr/>
        </p:nvSpPr>
        <p:spPr>
          <a:xfrm>
            <a:off x="0" y="4807925"/>
            <a:ext cx="9144000" cy="3354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3"/>
          <p:cNvSpPr txBox="1"/>
          <p:nvPr/>
        </p:nvSpPr>
        <p:spPr>
          <a:xfrm>
            <a:off x="2609100" y="1509450"/>
            <a:ext cx="39258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900">
                <a:solidFill>
                  <a:srgbClr val="056DA2"/>
                </a:solidFill>
                <a:latin typeface="Times New Roman"/>
                <a:ea typeface="Times New Roman"/>
                <a:cs typeface="Times New Roman"/>
                <a:sym typeface="Times New Roman"/>
              </a:rPr>
              <a:t>THANK YOU</a:t>
            </a:r>
            <a:endParaRPr sz="4900">
              <a:solidFill>
                <a:srgbClr val="056DA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15"/>
          <p:cNvSpPr txBox="1"/>
          <p:nvPr>
            <p:ph type="title"/>
          </p:nvPr>
        </p:nvSpPr>
        <p:spPr>
          <a:xfrm>
            <a:off x="2238575" y="274975"/>
            <a:ext cx="816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Motivation</a:t>
            </a:r>
            <a:endParaRPr sz="3020">
              <a:solidFill>
                <a:srgbClr val="056DA2"/>
              </a:solidFill>
              <a:latin typeface="Times New Roman"/>
              <a:ea typeface="Times New Roman"/>
              <a:cs typeface="Times New Roman"/>
              <a:sym typeface="Times New Roman"/>
            </a:endParaRPr>
          </a:p>
        </p:txBody>
      </p:sp>
      <p:sp>
        <p:nvSpPr>
          <p:cNvPr id="73" name="Google Shape;73;p15"/>
          <p:cNvSpPr txBox="1"/>
          <p:nvPr>
            <p:ph idx="1" type="body"/>
          </p:nvPr>
        </p:nvSpPr>
        <p:spPr>
          <a:xfrm>
            <a:off x="1129525" y="1171275"/>
            <a:ext cx="7416000" cy="33081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lang="en" sz="1290">
                <a:solidFill>
                  <a:schemeClr val="dk1"/>
                </a:solidFill>
                <a:latin typeface="Times New Roman"/>
                <a:ea typeface="Times New Roman"/>
                <a:cs typeface="Times New Roman"/>
                <a:sym typeface="Times New Roman"/>
              </a:rPr>
              <a:t>Bangladesh is well known for agricultural production</a:t>
            </a:r>
            <a:r>
              <a:rPr lang="en" sz="1290">
                <a:solidFill>
                  <a:schemeClr val="dk1"/>
                </a:solidFill>
                <a:latin typeface="Times New Roman"/>
                <a:ea typeface="Times New Roman"/>
                <a:cs typeface="Times New Roman"/>
                <a:sym typeface="Times New Roman"/>
              </a:rPr>
              <a:t>.</a:t>
            </a:r>
            <a:endParaRPr sz="129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rPr lang="en" sz="1290">
                <a:solidFill>
                  <a:schemeClr val="dk1"/>
                </a:solidFill>
                <a:latin typeface="Times New Roman"/>
                <a:ea typeface="Times New Roman"/>
                <a:cs typeface="Times New Roman"/>
                <a:sym typeface="Times New Roman"/>
              </a:rPr>
              <a:t>Farmers of our country cultivate different varieties of crops and rice is one of them.</a:t>
            </a:r>
            <a:endParaRPr sz="129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935"/>
              <a:buNone/>
            </a:pPr>
            <a:r>
              <a:rPr lang="en" sz="1290">
                <a:solidFill>
                  <a:schemeClr val="dk1"/>
                </a:solidFill>
                <a:latin typeface="Times New Roman"/>
                <a:ea typeface="Times New Roman"/>
                <a:cs typeface="Times New Roman"/>
                <a:sym typeface="Times New Roman"/>
              </a:rPr>
              <a:t>Rice is the main food of Ban</a:t>
            </a:r>
            <a:r>
              <a:rPr lang="en" sz="1290">
                <a:solidFill>
                  <a:schemeClr val="dk1"/>
                </a:solidFill>
                <a:latin typeface="Times New Roman"/>
                <a:ea typeface="Times New Roman"/>
                <a:cs typeface="Times New Roman"/>
                <a:sym typeface="Times New Roman"/>
              </a:rPr>
              <a:t>gladesh.The large part of our economy is directly or indirectly dependent on rice.</a:t>
            </a:r>
            <a:endParaRPr sz="129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935"/>
              <a:buNone/>
            </a:pPr>
            <a:r>
              <a:rPr lang="en" sz="1290">
                <a:solidFill>
                  <a:schemeClr val="dk1"/>
                </a:solidFill>
                <a:latin typeface="Times New Roman"/>
                <a:ea typeface="Times New Roman"/>
                <a:cs typeface="Times New Roman"/>
                <a:sym typeface="Times New Roman"/>
              </a:rPr>
              <a:t>Rice sector contributes one-half of the agricultural GDP and one-sixth of the national income in Bangladesh.</a:t>
            </a:r>
            <a:endParaRPr sz="129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935"/>
              <a:buNone/>
            </a:pPr>
            <a:r>
              <a:rPr lang="en" sz="1290">
                <a:solidFill>
                  <a:schemeClr val="dk1"/>
                </a:solidFill>
                <a:latin typeface="Times New Roman"/>
                <a:ea typeface="Times New Roman"/>
                <a:cs typeface="Times New Roman"/>
                <a:sym typeface="Times New Roman"/>
              </a:rPr>
              <a:t>Disease is one of the main problems in rice cultivation of Bangladesh.</a:t>
            </a:r>
            <a:endParaRPr sz="129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935"/>
              <a:buNone/>
            </a:pPr>
            <a:r>
              <a:rPr lang="en" sz="1290">
                <a:solidFill>
                  <a:schemeClr val="dk1"/>
                </a:solidFill>
                <a:latin typeface="Times New Roman"/>
                <a:ea typeface="Times New Roman"/>
                <a:cs typeface="Times New Roman"/>
                <a:sym typeface="Times New Roman"/>
              </a:rPr>
              <a:t>25 % of yield crops are destroyed due to diseases.</a:t>
            </a:r>
            <a:endParaRPr sz="129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935"/>
              <a:buNone/>
            </a:pPr>
            <a:r>
              <a:rPr lang="en" sz="1290">
                <a:solidFill>
                  <a:schemeClr val="dk1"/>
                </a:solidFill>
                <a:latin typeface="Times New Roman"/>
                <a:ea typeface="Times New Roman"/>
                <a:cs typeface="Times New Roman"/>
                <a:sym typeface="Times New Roman"/>
              </a:rPr>
              <a:t>This can be reduced if farmers can detect the affected crops quickly and take necessary measures.</a:t>
            </a:r>
            <a:endParaRPr sz="1290">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SzPts val="935"/>
              <a:buNone/>
            </a:pPr>
            <a:r>
              <a:rPr lang="en" sz="1290">
                <a:solidFill>
                  <a:schemeClr val="dk1"/>
                </a:solidFill>
                <a:latin typeface="Times New Roman"/>
                <a:ea typeface="Times New Roman"/>
                <a:cs typeface="Times New Roman"/>
                <a:sym typeface="Times New Roman"/>
              </a:rPr>
              <a:t>We have built an Android Application which will detect the disease of affected crop and give primary treatments. </a:t>
            </a:r>
            <a:endParaRPr sz="1290">
              <a:solidFill>
                <a:schemeClr val="dk1"/>
              </a:solidFill>
              <a:latin typeface="Times New Roman"/>
              <a:ea typeface="Times New Roman"/>
              <a:cs typeface="Times New Roman"/>
              <a:sym typeface="Times New Roman"/>
            </a:endParaRPr>
          </a:p>
          <a:p>
            <a:pPr indent="0" lvl="0" marL="457200" rtl="0" algn="l">
              <a:lnSpc>
                <a:spcPct val="105000"/>
              </a:lnSpc>
              <a:spcBef>
                <a:spcPts val="1200"/>
              </a:spcBef>
              <a:spcAft>
                <a:spcPts val="1200"/>
              </a:spcAft>
              <a:buSzPts val="865"/>
              <a:buNone/>
            </a:pPr>
            <a:r>
              <a:t/>
            </a:r>
            <a:endParaRPr sz="1415"/>
          </a:p>
        </p:txBody>
      </p:sp>
      <p:sp>
        <p:nvSpPr>
          <p:cNvPr id="74" name="Google Shape;74;p15"/>
          <p:cNvSpPr/>
          <p:nvPr/>
        </p:nvSpPr>
        <p:spPr>
          <a:xfrm>
            <a:off x="0" y="48632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6" name="Google Shape;76;p15"/>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
        <p:nvSpPr>
          <p:cNvPr id="77" name="Google Shape;77;p15"/>
          <p:cNvSpPr/>
          <p:nvPr/>
        </p:nvSpPr>
        <p:spPr>
          <a:xfrm>
            <a:off x="1043550" y="1338225"/>
            <a:ext cx="76200" cy="76200"/>
          </a:xfrm>
          <a:prstGeom prst="bevel">
            <a:avLst>
              <a:gd fmla="val 12500" name="adj"/>
            </a:avLst>
          </a:prstGeom>
          <a:solidFill>
            <a:srgbClr val="056D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1043550" y="1674525"/>
            <a:ext cx="76200" cy="76200"/>
          </a:xfrm>
          <a:prstGeom prst="bevel">
            <a:avLst>
              <a:gd fmla="val 125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p:nvPr/>
        </p:nvSpPr>
        <p:spPr>
          <a:xfrm>
            <a:off x="1043550" y="2044625"/>
            <a:ext cx="76200" cy="76200"/>
          </a:xfrm>
          <a:prstGeom prst="bevel">
            <a:avLst>
              <a:gd fmla="val 125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p:nvPr/>
        </p:nvSpPr>
        <p:spPr>
          <a:xfrm>
            <a:off x="1043550" y="2414725"/>
            <a:ext cx="76200" cy="76200"/>
          </a:xfrm>
          <a:prstGeom prst="bevel">
            <a:avLst>
              <a:gd fmla="val 125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5"/>
          <p:cNvSpPr/>
          <p:nvPr/>
        </p:nvSpPr>
        <p:spPr>
          <a:xfrm>
            <a:off x="1043550" y="2751025"/>
            <a:ext cx="76200" cy="76200"/>
          </a:xfrm>
          <a:prstGeom prst="bevel">
            <a:avLst>
              <a:gd fmla="val 125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5"/>
          <p:cNvSpPr/>
          <p:nvPr/>
        </p:nvSpPr>
        <p:spPr>
          <a:xfrm>
            <a:off x="1043550" y="3121300"/>
            <a:ext cx="76200" cy="76200"/>
          </a:xfrm>
          <a:prstGeom prst="bevel">
            <a:avLst>
              <a:gd fmla="val 125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1043550" y="3491575"/>
            <a:ext cx="76200" cy="76200"/>
          </a:xfrm>
          <a:prstGeom prst="bevel">
            <a:avLst>
              <a:gd fmla="val 125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5"/>
          <p:cNvSpPr/>
          <p:nvPr/>
        </p:nvSpPr>
        <p:spPr>
          <a:xfrm>
            <a:off x="1043550" y="3827875"/>
            <a:ext cx="76200" cy="76200"/>
          </a:xfrm>
          <a:prstGeom prst="bevel">
            <a:avLst>
              <a:gd fmla="val 125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2306150" y="310825"/>
            <a:ext cx="48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Problem Statement</a:t>
            </a:r>
            <a:endParaRPr sz="3020">
              <a:solidFill>
                <a:srgbClr val="056DA2"/>
              </a:solidFill>
              <a:latin typeface="Times New Roman"/>
              <a:ea typeface="Times New Roman"/>
              <a:cs typeface="Times New Roman"/>
              <a:sym typeface="Times New Roman"/>
            </a:endParaRPr>
          </a:p>
        </p:txBody>
      </p:sp>
      <p:sp>
        <p:nvSpPr>
          <p:cNvPr id="90" name="Google Shape;90;p16"/>
          <p:cNvSpPr txBox="1"/>
          <p:nvPr>
            <p:ph idx="1" type="body"/>
          </p:nvPr>
        </p:nvSpPr>
        <p:spPr>
          <a:xfrm>
            <a:off x="855950" y="1038175"/>
            <a:ext cx="7772400" cy="3863400"/>
          </a:xfrm>
          <a:prstGeom prst="rect">
            <a:avLst/>
          </a:prstGeom>
        </p:spPr>
        <p:txBody>
          <a:bodyPr anchorCtr="0" anchor="t" bIns="91425" lIns="91425" spcFirstLastPara="1" rIns="91425" wrap="square" tIns="91425">
            <a:noAutofit/>
          </a:bodyPr>
          <a:lstStyle/>
          <a:p>
            <a:pPr indent="-305030" lvl="0" marL="457200" rtl="0" algn="just">
              <a:lnSpc>
                <a:spcPct val="105000"/>
              </a:lnSpc>
              <a:spcBef>
                <a:spcPts val="0"/>
              </a:spcBef>
              <a:spcAft>
                <a:spcPts val="0"/>
              </a:spcAft>
              <a:buClr>
                <a:schemeClr val="dk1"/>
              </a:buClr>
              <a:buSzPts val="1204"/>
              <a:buFont typeface="Times New Roman"/>
              <a:buChar char="❏"/>
            </a:pPr>
            <a:r>
              <a:rPr lang="en" sz="1203">
                <a:solidFill>
                  <a:schemeClr val="dk1"/>
                </a:solidFill>
                <a:latin typeface="Times New Roman"/>
                <a:ea typeface="Times New Roman"/>
                <a:cs typeface="Times New Roman"/>
                <a:sym typeface="Times New Roman"/>
              </a:rPr>
              <a:t>Two most common fungal diseases </a:t>
            </a:r>
            <a:r>
              <a:rPr b="1" lang="en" sz="1203">
                <a:solidFill>
                  <a:schemeClr val="dk1"/>
                </a:solidFill>
                <a:latin typeface="Times New Roman"/>
                <a:ea typeface="Times New Roman"/>
                <a:cs typeface="Times New Roman"/>
                <a:sym typeface="Times New Roman"/>
              </a:rPr>
              <a:t>Leaf Blast </a:t>
            </a:r>
            <a:r>
              <a:rPr lang="en" sz="1203">
                <a:solidFill>
                  <a:schemeClr val="dk1"/>
                </a:solidFill>
                <a:latin typeface="Times New Roman"/>
                <a:ea typeface="Times New Roman"/>
                <a:cs typeface="Times New Roman"/>
                <a:sym typeface="Times New Roman"/>
              </a:rPr>
              <a:t>and </a:t>
            </a:r>
            <a:r>
              <a:rPr b="1" lang="en" sz="1203">
                <a:solidFill>
                  <a:schemeClr val="dk1"/>
                </a:solidFill>
                <a:latin typeface="Times New Roman"/>
                <a:ea typeface="Times New Roman"/>
                <a:cs typeface="Times New Roman"/>
                <a:sym typeface="Times New Roman"/>
              </a:rPr>
              <a:t>Brown Spot</a:t>
            </a:r>
            <a:r>
              <a:rPr lang="en" sz="1203">
                <a:solidFill>
                  <a:schemeClr val="dk1"/>
                </a:solidFill>
                <a:latin typeface="Times New Roman"/>
                <a:ea typeface="Times New Roman"/>
                <a:cs typeface="Times New Roman"/>
                <a:sym typeface="Times New Roman"/>
              </a:rPr>
              <a:t>, and the pest </a:t>
            </a:r>
            <a:r>
              <a:rPr b="1" lang="en" sz="1203">
                <a:solidFill>
                  <a:schemeClr val="dk1"/>
                </a:solidFill>
                <a:latin typeface="Times New Roman"/>
                <a:ea typeface="Times New Roman"/>
                <a:cs typeface="Times New Roman"/>
                <a:sym typeface="Times New Roman"/>
              </a:rPr>
              <a:t>Hispa</a:t>
            </a:r>
            <a:r>
              <a:rPr lang="en" sz="1203">
                <a:solidFill>
                  <a:schemeClr val="dk1"/>
                </a:solidFill>
                <a:latin typeface="Times New Roman"/>
                <a:ea typeface="Times New Roman"/>
                <a:cs typeface="Times New Roman"/>
                <a:sym typeface="Times New Roman"/>
              </a:rPr>
              <a:t> that attacks rice crops and causes immense damage.</a:t>
            </a:r>
            <a:endParaRPr sz="1203">
              <a:solidFill>
                <a:schemeClr val="dk1"/>
              </a:solidFill>
              <a:latin typeface="Times New Roman"/>
              <a:ea typeface="Times New Roman"/>
              <a:cs typeface="Times New Roman"/>
              <a:sym typeface="Times New Roman"/>
            </a:endParaRPr>
          </a:p>
          <a:p>
            <a:pPr indent="0" lvl="0" marL="457200" rtl="0" algn="just">
              <a:lnSpc>
                <a:spcPct val="105000"/>
              </a:lnSpc>
              <a:spcBef>
                <a:spcPts val="1200"/>
              </a:spcBef>
              <a:spcAft>
                <a:spcPts val="0"/>
              </a:spcAft>
              <a:buNone/>
            </a:pPr>
            <a:r>
              <a:t/>
            </a:r>
            <a:endParaRPr sz="1203">
              <a:solidFill>
                <a:schemeClr val="dk1"/>
              </a:solidFill>
              <a:latin typeface="Times New Roman"/>
              <a:ea typeface="Times New Roman"/>
              <a:cs typeface="Times New Roman"/>
              <a:sym typeface="Times New Roman"/>
            </a:endParaRPr>
          </a:p>
          <a:p>
            <a:pPr indent="-305030" lvl="0" marL="457200" rtl="0" algn="just">
              <a:lnSpc>
                <a:spcPct val="105000"/>
              </a:lnSpc>
              <a:spcBef>
                <a:spcPts val="1200"/>
              </a:spcBef>
              <a:spcAft>
                <a:spcPts val="0"/>
              </a:spcAft>
              <a:buSzPts val="1204"/>
              <a:buFont typeface="Times New Roman"/>
              <a:buChar char="❏"/>
            </a:pPr>
            <a:r>
              <a:rPr b="1" lang="en" sz="1203">
                <a:solidFill>
                  <a:srgbClr val="056DA2"/>
                </a:solidFill>
                <a:latin typeface="Times New Roman"/>
                <a:ea typeface="Times New Roman"/>
                <a:cs typeface="Times New Roman"/>
                <a:sym typeface="Times New Roman"/>
              </a:rPr>
              <a:t>Leaf Blast</a:t>
            </a:r>
            <a:r>
              <a:rPr lang="en" sz="1203">
                <a:solidFill>
                  <a:schemeClr val="dk1"/>
                </a:solidFill>
                <a:latin typeface="Times New Roman"/>
                <a:ea typeface="Times New Roman"/>
                <a:cs typeface="Times New Roman"/>
                <a:sym typeface="Times New Roman"/>
              </a:rPr>
              <a:t> is a fungal disease that affects all parts of the rice plant like the node, neck, leaf sheath and parts of the panicle. It can attack the plant through all growth stages.It appears as whitish grey or greenish spots which then develop a necrotic border and a reddish-brown center</a:t>
            </a:r>
            <a:endParaRPr sz="1203">
              <a:solidFill>
                <a:schemeClr val="dk1"/>
              </a:solidFill>
              <a:latin typeface="Times New Roman"/>
              <a:ea typeface="Times New Roman"/>
              <a:cs typeface="Times New Roman"/>
              <a:sym typeface="Times New Roman"/>
            </a:endParaRPr>
          </a:p>
          <a:p>
            <a:pPr indent="0" lvl="0" marL="457200" rtl="0" algn="just">
              <a:lnSpc>
                <a:spcPct val="105000"/>
              </a:lnSpc>
              <a:spcBef>
                <a:spcPts val="1200"/>
              </a:spcBef>
              <a:spcAft>
                <a:spcPts val="0"/>
              </a:spcAft>
              <a:buNone/>
            </a:pPr>
            <a:r>
              <a:t/>
            </a:r>
            <a:endParaRPr sz="1203">
              <a:solidFill>
                <a:schemeClr val="dk1"/>
              </a:solidFill>
              <a:latin typeface="Times New Roman"/>
              <a:ea typeface="Times New Roman"/>
              <a:cs typeface="Times New Roman"/>
              <a:sym typeface="Times New Roman"/>
            </a:endParaRPr>
          </a:p>
          <a:p>
            <a:pPr indent="-305030" lvl="0" marL="457200" rtl="0" algn="just">
              <a:lnSpc>
                <a:spcPct val="105000"/>
              </a:lnSpc>
              <a:spcBef>
                <a:spcPts val="1200"/>
              </a:spcBef>
              <a:spcAft>
                <a:spcPts val="0"/>
              </a:spcAft>
              <a:buSzPts val="1204"/>
              <a:buFont typeface="Times New Roman"/>
              <a:buChar char="❏"/>
            </a:pPr>
            <a:r>
              <a:rPr b="1" lang="en" sz="1203">
                <a:solidFill>
                  <a:srgbClr val="056DA2"/>
                </a:solidFill>
                <a:latin typeface="Times New Roman"/>
                <a:ea typeface="Times New Roman"/>
                <a:cs typeface="Times New Roman"/>
                <a:sym typeface="Times New Roman"/>
              </a:rPr>
              <a:t>Brown Spot</a:t>
            </a:r>
            <a:r>
              <a:rPr lang="en" sz="1203">
                <a:solidFill>
                  <a:schemeClr val="dk1"/>
                </a:solidFill>
                <a:latin typeface="Times New Roman"/>
                <a:ea typeface="Times New Roman"/>
                <a:cs typeface="Times New Roman"/>
                <a:sym typeface="Times New Roman"/>
              </a:rPr>
              <a:t> is another fungal disease that attacks the leaf sheath, panicles, glumes and the coleoptile. This disease can impact the future crops as well through infected seeds.It appears as small yellow-brown lesions on the leaf and can evolve into a red bordered spot with a grey or light brown core.</a:t>
            </a:r>
            <a:endParaRPr sz="1203">
              <a:solidFill>
                <a:schemeClr val="dk1"/>
              </a:solidFill>
              <a:latin typeface="Times New Roman"/>
              <a:ea typeface="Times New Roman"/>
              <a:cs typeface="Times New Roman"/>
              <a:sym typeface="Times New Roman"/>
            </a:endParaRPr>
          </a:p>
          <a:p>
            <a:pPr indent="0" lvl="0" marL="457200" rtl="0" algn="just">
              <a:lnSpc>
                <a:spcPct val="105000"/>
              </a:lnSpc>
              <a:spcBef>
                <a:spcPts val="1200"/>
              </a:spcBef>
              <a:spcAft>
                <a:spcPts val="0"/>
              </a:spcAft>
              <a:buNone/>
            </a:pPr>
            <a:r>
              <a:t/>
            </a:r>
            <a:endParaRPr sz="1203">
              <a:solidFill>
                <a:schemeClr val="dk1"/>
              </a:solidFill>
              <a:latin typeface="Times New Roman"/>
              <a:ea typeface="Times New Roman"/>
              <a:cs typeface="Times New Roman"/>
              <a:sym typeface="Times New Roman"/>
            </a:endParaRPr>
          </a:p>
          <a:p>
            <a:pPr indent="-305030" lvl="0" marL="457200" rtl="0" algn="just">
              <a:lnSpc>
                <a:spcPct val="105000"/>
              </a:lnSpc>
              <a:spcBef>
                <a:spcPts val="1200"/>
              </a:spcBef>
              <a:spcAft>
                <a:spcPts val="0"/>
              </a:spcAft>
              <a:buClr>
                <a:schemeClr val="dk1"/>
              </a:buClr>
              <a:buSzPts val="1204"/>
              <a:buFont typeface="Times New Roman"/>
              <a:buChar char="❏"/>
            </a:pPr>
            <a:r>
              <a:rPr b="1" lang="en" sz="1203">
                <a:solidFill>
                  <a:srgbClr val="056DA2"/>
                </a:solidFill>
                <a:latin typeface="Times New Roman"/>
                <a:ea typeface="Times New Roman"/>
                <a:cs typeface="Times New Roman"/>
                <a:sym typeface="Times New Roman"/>
              </a:rPr>
              <a:t>Hispa</a:t>
            </a:r>
            <a:r>
              <a:rPr lang="en" sz="1203">
                <a:solidFill>
                  <a:schemeClr val="dk1"/>
                </a:solidFill>
                <a:latin typeface="Times New Roman"/>
                <a:ea typeface="Times New Roman"/>
                <a:cs typeface="Times New Roman"/>
                <a:sym typeface="Times New Roman"/>
              </a:rPr>
              <a:t> is not a disease but a pest. Adult Hispa is a beetle that is around 5 mm in length. It feeds by scraping the surface of the leaf as a result of which white lines appear on the leaf’s surface.</a:t>
            </a:r>
            <a:endParaRPr sz="1203">
              <a:solidFill>
                <a:schemeClr val="dk1"/>
              </a:solidFill>
              <a:latin typeface="Times New Roman"/>
              <a:ea typeface="Times New Roman"/>
              <a:cs typeface="Times New Roman"/>
              <a:sym typeface="Times New Roman"/>
            </a:endParaRPr>
          </a:p>
          <a:p>
            <a:pPr indent="0" lvl="0" marL="0" rtl="0" algn="just">
              <a:lnSpc>
                <a:spcPct val="105000"/>
              </a:lnSpc>
              <a:spcBef>
                <a:spcPts val="1200"/>
              </a:spcBef>
              <a:spcAft>
                <a:spcPts val="0"/>
              </a:spcAft>
              <a:buNone/>
            </a:pPr>
            <a:r>
              <a:t/>
            </a:r>
            <a:endParaRPr sz="1203">
              <a:solidFill>
                <a:schemeClr val="dk1"/>
              </a:solidFill>
              <a:latin typeface="Times New Roman"/>
              <a:ea typeface="Times New Roman"/>
              <a:cs typeface="Times New Roman"/>
              <a:sym typeface="Times New Roman"/>
            </a:endParaRPr>
          </a:p>
          <a:p>
            <a:pPr indent="0" lvl="0" marL="457200" rtl="0" algn="l">
              <a:lnSpc>
                <a:spcPct val="85000"/>
              </a:lnSpc>
              <a:spcBef>
                <a:spcPts val="1200"/>
              </a:spcBef>
              <a:spcAft>
                <a:spcPts val="1200"/>
              </a:spcAft>
              <a:buSzPts val="661"/>
              <a:buNone/>
            </a:pPr>
            <a:r>
              <a:t/>
            </a:r>
            <a:endParaRPr sz="1081"/>
          </a:p>
        </p:txBody>
      </p:sp>
      <p:sp>
        <p:nvSpPr>
          <p:cNvPr id="91" name="Google Shape;91;p16"/>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6"/>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7"/>
          <p:cNvPicPr preferRelativeResize="0"/>
          <p:nvPr/>
        </p:nvPicPr>
        <p:blipFill>
          <a:blip r:embed="rId3">
            <a:alphaModFix/>
          </a:blip>
          <a:stretch>
            <a:fillRect/>
          </a:stretch>
        </p:blipFill>
        <p:spPr>
          <a:xfrm>
            <a:off x="990513" y="1777538"/>
            <a:ext cx="1552575" cy="1552575"/>
          </a:xfrm>
          <a:prstGeom prst="rect">
            <a:avLst/>
          </a:prstGeom>
          <a:noFill/>
          <a:ln cap="flat" cmpd="sng" w="9525">
            <a:solidFill>
              <a:srgbClr val="056DA2"/>
            </a:solidFill>
            <a:prstDash val="solid"/>
            <a:round/>
            <a:headEnd len="sm" w="sm" type="none"/>
            <a:tailEnd len="sm" w="sm" type="none"/>
          </a:ln>
        </p:spPr>
      </p:pic>
      <p:pic>
        <p:nvPicPr>
          <p:cNvPr id="99" name="Google Shape;99;p17"/>
          <p:cNvPicPr preferRelativeResize="0"/>
          <p:nvPr/>
        </p:nvPicPr>
        <p:blipFill>
          <a:blip r:embed="rId4">
            <a:alphaModFix/>
          </a:blip>
          <a:stretch>
            <a:fillRect/>
          </a:stretch>
        </p:blipFill>
        <p:spPr>
          <a:xfrm>
            <a:off x="3805238" y="1787063"/>
            <a:ext cx="1533525" cy="1533525"/>
          </a:xfrm>
          <a:prstGeom prst="rect">
            <a:avLst/>
          </a:prstGeom>
          <a:noFill/>
          <a:ln>
            <a:noFill/>
          </a:ln>
        </p:spPr>
      </p:pic>
      <p:pic>
        <p:nvPicPr>
          <p:cNvPr id="100" name="Google Shape;100;p17"/>
          <p:cNvPicPr preferRelativeResize="0"/>
          <p:nvPr/>
        </p:nvPicPr>
        <p:blipFill>
          <a:blip r:embed="rId5">
            <a:alphaModFix/>
          </a:blip>
          <a:stretch>
            <a:fillRect/>
          </a:stretch>
        </p:blipFill>
        <p:spPr>
          <a:xfrm>
            <a:off x="6600913" y="1777525"/>
            <a:ext cx="1552575" cy="1552575"/>
          </a:xfrm>
          <a:prstGeom prst="rect">
            <a:avLst/>
          </a:prstGeom>
          <a:noFill/>
          <a:ln>
            <a:noFill/>
          </a:ln>
        </p:spPr>
      </p:pic>
      <p:sp>
        <p:nvSpPr>
          <p:cNvPr id="101" name="Google Shape;101;p17"/>
          <p:cNvSpPr txBox="1"/>
          <p:nvPr/>
        </p:nvSpPr>
        <p:spPr>
          <a:xfrm>
            <a:off x="2687688" y="3852775"/>
            <a:ext cx="3768600" cy="384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300">
                <a:solidFill>
                  <a:schemeClr val="dk1"/>
                </a:solidFill>
                <a:latin typeface="Times New Roman"/>
                <a:ea typeface="Times New Roman"/>
                <a:cs typeface="Times New Roman"/>
                <a:sym typeface="Times New Roman"/>
              </a:rPr>
              <a:t>Fig 1 (a) Leaf Blast, (b) Hispa, (c) Brown Spot</a:t>
            </a:r>
            <a:endParaRPr sz="1300">
              <a:solidFill>
                <a:schemeClr val="dk1"/>
              </a:solidFill>
              <a:latin typeface="Times New Roman"/>
              <a:ea typeface="Times New Roman"/>
              <a:cs typeface="Times New Roman"/>
              <a:sym typeface="Times New Roman"/>
            </a:endParaRPr>
          </a:p>
        </p:txBody>
      </p:sp>
      <p:sp>
        <p:nvSpPr>
          <p:cNvPr id="102" name="Google Shape;102;p17"/>
          <p:cNvSpPr txBox="1"/>
          <p:nvPr/>
        </p:nvSpPr>
        <p:spPr>
          <a:xfrm>
            <a:off x="1359563" y="3452575"/>
            <a:ext cx="8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latin typeface="Times New Roman"/>
                <a:ea typeface="Times New Roman"/>
                <a:cs typeface="Times New Roman"/>
                <a:sym typeface="Times New Roman"/>
              </a:rPr>
              <a:t>(a)</a:t>
            </a:r>
            <a:endParaRPr>
              <a:latin typeface="Times New Roman"/>
              <a:ea typeface="Times New Roman"/>
              <a:cs typeface="Times New Roman"/>
              <a:sym typeface="Times New Roman"/>
            </a:endParaRPr>
          </a:p>
        </p:txBody>
      </p:sp>
      <p:sp>
        <p:nvSpPr>
          <p:cNvPr id="103" name="Google Shape;103;p17"/>
          <p:cNvSpPr txBox="1"/>
          <p:nvPr>
            <p:ph type="title"/>
          </p:nvPr>
        </p:nvSpPr>
        <p:spPr>
          <a:xfrm>
            <a:off x="2326325" y="310825"/>
            <a:ext cx="487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Problem Statement</a:t>
            </a:r>
            <a:endParaRPr sz="3020">
              <a:solidFill>
                <a:srgbClr val="056DA2"/>
              </a:solidFill>
              <a:latin typeface="Times New Roman"/>
              <a:ea typeface="Times New Roman"/>
              <a:cs typeface="Times New Roman"/>
              <a:sym typeface="Times New Roman"/>
            </a:endParaRPr>
          </a:p>
        </p:txBody>
      </p:sp>
      <p:sp>
        <p:nvSpPr>
          <p:cNvPr id="104" name="Google Shape;104;p17"/>
          <p:cNvSpPr/>
          <p:nvPr/>
        </p:nvSpPr>
        <p:spPr>
          <a:xfrm>
            <a:off x="0" y="540100"/>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7"/>
          <p:cNvSpPr txBox="1"/>
          <p:nvPr/>
        </p:nvSpPr>
        <p:spPr>
          <a:xfrm>
            <a:off x="4164738" y="3452575"/>
            <a:ext cx="8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latin typeface="Times New Roman"/>
                <a:ea typeface="Times New Roman"/>
                <a:cs typeface="Times New Roman"/>
                <a:sym typeface="Times New Roman"/>
              </a:rPr>
              <a:t>(</a:t>
            </a:r>
            <a:r>
              <a:rPr lang="en">
                <a:latin typeface="Times New Roman"/>
                <a:ea typeface="Times New Roman"/>
                <a:cs typeface="Times New Roman"/>
                <a:sym typeface="Times New Roman"/>
              </a:rPr>
              <a:t>b)</a:t>
            </a:r>
            <a:endParaRPr>
              <a:latin typeface="Times New Roman"/>
              <a:ea typeface="Times New Roman"/>
              <a:cs typeface="Times New Roman"/>
              <a:sym typeface="Times New Roman"/>
            </a:endParaRPr>
          </a:p>
        </p:txBody>
      </p:sp>
      <p:sp>
        <p:nvSpPr>
          <p:cNvPr id="106" name="Google Shape;106;p17"/>
          <p:cNvSpPr txBox="1"/>
          <p:nvPr/>
        </p:nvSpPr>
        <p:spPr>
          <a:xfrm>
            <a:off x="6969913" y="3452575"/>
            <a:ext cx="81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    </a:t>
            </a:r>
            <a:r>
              <a:rPr lang="en">
                <a:latin typeface="Times New Roman"/>
                <a:ea typeface="Times New Roman"/>
                <a:cs typeface="Times New Roman"/>
                <a:sym typeface="Times New Roman"/>
              </a:rPr>
              <a:t>(c)</a:t>
            </a:r>
            <a:endParaRPr>
              <a:latin typeface="Times New Roman"/>
              <a:ea typeface="Times New Roman"/>
              <a:cs typeface="Times New Roman"/>
              <a:sym typeface="Times New Roman"/>
            </a:endParaRPr>
          </a:p>
        </p:txBody>
      </p:sp>
      <p:sp>
        <p:nvSpPr>
          <p:cNvPr id="107" name="Google Shape;10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7"/>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2198575" y="268100"/>
            <a:ext cx="6996900" cy="55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Objectives</a:t>
            </a:r>
            <a:endParaRPr sz="3020">
              <a:solidFill>
                <a:srgbClr val="056DA2"/>
              </a:solidFill>
              <a:latin typeface="Times New Roman"/>
              <a:ea typeface="Times New Roman"/>
              <a:cs typeface="Times New Roman"/>
              <a:sym typeface="Times New Roman"/>
            </a:endParaRPr>
          </a:p>
        </p:txBody>
      </p:sp>
      <p:sp>
        <p:nvSpPr>
          <p:cNvPr id="114" name="Google Shape;114;p18"/>
          <p:cNvSpPr/>
          <p:nvPr/>
        </p:nvSpPr>
        <p:spPr>
          <a:xfrm>
            <a:off x="0" y="48632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8"/>
          <p:cNvSpPr txBox="1"/>
          <p:nvPr/>
        </p:nvSpPr>
        <p:spPr>
          <a:xfrm>
            <a:off x="1073550" y="1409700"/>
            <a:ext cx="6651900" cy="2811000"/>
          </a:xfrm>
          <a:prstGeom prst="rect">
            <a:avLst/>
          </a:prstGeom>
          <a:noFill/>
          <a:ln>
            <a:noFill/>
          </a:ln>
        </p:spPr>
        <p:txBody>
          <a:bodyPr anchorCtr="0" anchor="t" bIns="91425" lIns="91425" spcFirstLastPara="1" rIns="91425" wrap="square" tIns="91425">
            <a:spAutoFit/>
          </a:bodyPr>
          <a:lstStyle/>
          <a:p>
            <a:pPr indent="-307975" lvl="0" marL="457200" rtl="0" algn="just">
              <a:lnSpc>
                <a:spcPct val="115000"/>
              </a:lnSpc>
              <a:spcBef>
                <a:spcPts val="0"/>
              </a:spcBef>
              <a:spcAft>
                <a:spcPts val="0"/>
              </a:spcAft>
              <a:buClr>
                <a:schemeClr val="dk1"/>
              </a:buClr>
              <a:buSzPts val="1250"/>
              <a:buFont typeface="Times New Roman"/>
              <a:buChar char="❏"/>
            </a:pPr>
            <a:r>
              <a:rPr lang="en" sz="1250">
                <a:solidFill>
                  <a:schemeClr val="dk1"/>
                </a:solidFill>
                <a:latin typeface="Times New Roman"/>
                <a:ea typeface="Times New Roman"/>
                <a:cs typeface="Times New Roman"/>
                <a:sym typeface="Times New Roman"/>
              </a:rPr>
              <a:t>Deploy modern deep learning frameworks like </a:t>
            </a:r>
            <a:r>
              <a:rPr b="1" lang="en" sz="1250">
                <a:solidFill>
                  <a:schemeClr val="dk1"/>
                </a:solidFill>
                <a:latin typeface="Times New Roman"/>
                <a:ea typeface="Times New Roman"/>
                <a:cs typeface="Times New Roman"/>
                <a:sym typeface="Times New Roman"/>
              </a:rPr>
              <a:t>MobilenetV2</a:t>
            </a:r>
            <a:r>
              <a:rPr lang="en" sz="1250">
                <a:solidFill>
                  <a:schemeClr val="dk1"/>
                </a:solidFill>
                <a:latin typeface="Times New Roman"/>
                <a:ea typeface="Times New Roman"/>
                <a:cs typeface="Times New Roman"/>
                <a:sym typeface="Times New Roman"/>
              </a:rPr>
              <a:t>, </a:t>
            </a:r>
            <a:r>
              <a:rPr b="1" lang="en" sz="1250">
                <a:solidFill>
                  <a:schemeClr val="dk1"/>
                </a:solidFill>
                <a:latin typeface="Times New Roman"/>
                <a:ea typeface="Times New Roman"/>
                <a:cs typeface="Times New Roman"/>
                <a:sym typeface="Times New Roman"/>
              </a:rPr>
              <a:t>VGG16</a:t>
            </a:r>
            <a:r>
              <a:rPr lang="en" sz="1250">
                <a:solidFill>
                  <a:schemeClr val="dk1"/>
                </a:solidFill>
                <a:latin typeface="Times New Roman"/>
                <a:ea typeface="Times New Roman"/>
                <a:cs typeface="Times New Roman"/>
                <a:sym typeface="Times New Roman"/>
              </a:rPr>
              <a:t> and </a:t>
            </a:r>
            <a:r>
              <a:rPr b="1" lang="en" sz="1250">
                <a:solidFill>
                  <a:schemeClr val="dk1"/>
                </a:solidFill>
                <a:latin typeface="Times New Roman"/>
                <a:ea typeface="Times New Roman"/>
                <a:cs typeface="Times New Roman"/>
                <a:sym typeface="Times New Roman"/>
              </a:rPr>
              <a:t>InceptionV3 </a:t>
            </a:r>
            <a:r>
              <a:rPr lang="en" sz="1250">
                <a:solidFill>
                  <a:schemeClr val="dk1"/>
                </a:solidFill>
                <a:latin typeface="Times New Roman"/>
                <a:ea typeface="Times New Roman"/>
                <a:cs typeface="Times New Roman"/>
                <a:sym typeface="Times New Roman"/>
              </a:rPr>
              <a:t>and a Keras CNN model</a:t>
            </a:r>
            <a:endParaRPr sz="125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b="1" sz="1250">
              <a:solidFill>
                <a:schemeClr val="dk1"/>
              </a:solidFill>
              <a:latin typeface="Times New Roman"/>
              <a:ea typeface="Times New Roman"/>
              <a:cs typeface="Times New Roman"/>
              <a:sym typeface="Times New Roman"/>
            </a:endParaRPr>
          </a:p>
          <a:p>
            <a:pPr indent="-307975" lvl="0" marL="457200" rtl="0" algn="just">
              <a:lnSpc>
                <a:spcPct val="115000"/>
              </a:lnSpc>
              <a:spcBef>
                <a:spcPts val="0"/>
              </a:spcBef>
              <a:spcAft>
                <a:spcPts val="0"/>
              </a:spcAft>
              <a:buClr>
                <a:schemeClr val="dk1"/>
              </a:buClr>
              <a:buSzPts val="1250"/>
              <a:buFont typeface="Times New Roman"/>
              <a:buChar char="❏"/>
            </a:pPr>
            <a:r>
              <a:rPr lang="en" sz="1250">
                <a:solidFill>
                  <a:schemeClr val="dk1"/>
                </a:solidFill>
                <a:latin typeface="Times New Roman"/>
                <a:ea typeface="Times New Roman"/>
                <a:cs typeface="Times New Roman"/>
                <a:sym typeface="Times New Roman"/>
              </a:rPr>
              <a:t>Access the huge dataset obtained from Kaggle and classify images into four categories(</a:t>
            </a:r>
            <a:r>
              <a:rPr i="1" lang="en" sz="1250">
                <a:solidFill>
                  <a:schemeClr val="dk1"/>
                </a:solidFill>
                <a:latin typeface="Times New Roman"/>
                <a:ea typeface="Times New Roman"/>
                <a:cs typeface="Times New Roman"/>
                <a:sym typeface="Times New Roman"/>
              </a:rPr>
              <a:t>Leaf Blast</a:t>
            </a:r>
            <a:r>
              <a:rPr lang="en" sz="1250">
                <a:solidFill>
                  <a:schemeClr val="dk1"/>
                </a:solidFill>
                <a:latin typeface="Times New Roman"/>
                <a:ea typeface="Times New Roman"/>
                <a:cs typeface="Times New Roman"/>
                <a:sym typeface="Times New Roman"/>
              </a:rPr>
              <a:t>, </a:t>
            </a:r>
            <a:r>
              <a:rPr i="1" lang="en" sz="1250">
                <a:solidFill>
                  <a:schemeClr val="dk1"/>
                </a:solidFill>
                <a:latin typeface="Times New Roman"/>
                <a:ea typeface="Times New Roman"/>
                <a:cs typeface="Times New Roman"/>
                <a:sym typeface="Times New Roman"/>
              </a:rPr>
              <a:t>Brown Spot</a:t>
            </a:r>
            <a:r>
              <a:rPr lang="en" sz="1250">
                <a:solidFill>
                  <a:schemeClr val="dk1"/>
                </a:solidFill>
                <a:latin typeface="Times New Roman"/>
                <a:ea typeface="Times New Roman"/>
                <a:cs typeface="Times New Roman"/>
                <a:sym typeface="Times New Roman"/>
              </a:rPr>
              <a:t>, </a:t>
            </a:r>
            <a:r>
              <a:rPr i="1" lang="en" sz="1250">
                <a:solidFill>
                  <a:schemeClr val="dk1"/>
                </a:solidFill>
                <a:latin typeface="Times New Roman"/>
                <a:ea typeface="Times New Roman"/>
                <a:cs typeface="Times New Roman"/>
                <a:sym typeface="Times New Roman"/>
              </a:rPr>
              <a:t>Healthy</a:t>
            </a:r>
            <a:r>
              <a:rPr lang="en" sz="1250">
                <a:solidFill>
                  <a:schemeClr val="dk1"/>
                </a:solidFill>
                <a:latin typeface="Times New Roman"/>
                <a:ea typeface="Times New Roman"/>
                <a:cs typeface="Times New Roman"/>
                <a:sym typeface="Times New Roman"/>
              </a:rPr>
              <a:t> , </a:t>
            </a:r>
            <a:r>
              <a:rPr i="1" lang="en" sz="1250">
                <a:solidFill>
                  <a:schemeClr val="dk1"/>
                </a:solidFill>
                <a:latin typeface="Times New Roman"/>
                <a:ea typeface="Times New Roman"/>
                <a:cs typeface="Times New Roman"/>
                <a:sym typeface="Times New Roman"/>
              </a:rPr>
              <a:t>Hispa</a:t>
            </a:r>
            <a:r>
              <a:rPr lang="en" sz="1250">
                <a:solidFill>
                  <a:schemeClr val="dk1"/>
                </a:solidFill>
                <a:latin typeface="Times New Roman"/>
                <a:ea typeface="Times New Roman"/>
                <a:cs typeface="Times New Roman"/>
                <a:sym typeface="Times New Roman"/>
              </a:rPr>
              <a:t>)</a:t>
            </a:r>
            <a:endParaRPr sz="125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50">
              <a:solidFill>
                <a:schemeClr val="dk1"/>
              </a:solidFill>
              <a:latin typeface="Times New Roman"/>
              <a:ea typeface="Times New Roman"/>
              <a:cs typeface="Times New Roman"/>
              <a:sym typeface="Times New Roman"/>
            </a:endParaRPr>
          </a:p>
          <a:p>
            <a:pPr indent="-307975" lvl="0" marL="457200" rtl="0" algn="just">
              <a:lnSpc>
                <a:spcPct val="115000"/>
              </a:lnSpc>
              <a:spcBef>
                <a:spcPts val="0"/>
              </a:spcBef>
              <a:spcAft>
                <a:spcPts val="0"/>
              </a:spcAft>
              <a:buClr>
                <a:schemeClr val="dk1"/>
              </a:buClr>
              <a:buSzPts val="1250"/>
              <a:buFont typeface="Times New Roman"/>
              <a:buChar char="❏"/>
            </a:pPr>
            <a:r>
              <a:rPr lang="en" sz="1250">
                <a:solidFill>
                  <a:schemeClr val="dk1"/>
                </a:solidFill>
                <a:latin typeface="Times New Roman"/>
                <a:ea typeface="Times New Roman"/>
                <a:cs typeface="Times New Roman"/>
                <a:sym typeface="Times New Roman"/>
              </a:rPr>
              <a:t>Build an android app by utilizing the deep learning methods to classify the diseases</a:t>
            </a:r>
            <a:endParaRPr sz="125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50">
              <a:solidFill>
                <a:schemeClr val="dk1"/>
              </a:solidFill>
              <a:latin typeface="Times New Roman"/>
              <a:ea typeface="Times New Roman"/>
              <a:cs typeface="Times New Roman"/>
              <a:sym typeface="Times New Roman"/>
            </a:endParaRPr>
          </a:p>
          <a:p>
            <a:pPr indent="-307975" lvl="0" marL="457200" rtl="0" algn="just">
              <a:lnSpc>
                <a:spcPct val="115000"/>
              </a:lnSpc>
              <a:spcBef>
                <a:spcPts val="0"/>
              </a:spcBef>
              <a:spcAft>
                <a:spcPts val="0"/>
              </a:spcAft>
              <a:buClr>
                <a:schemeClr val="dk1"/>
              </a:buClr>
              <a:buSzPts val="1250"/>
              <a:buFont typeface="Times New Roman"/>
              <a:buChar char="❏"/>
            </a:pPr>
            <a:r>
              <a:rPr lang="en" sz="1250">
                <a:solidFill>
                  <a:schemeClr val="dk1"/>
                </a:solidFill>
                <a:latin typeface="Times New Roman"/>
                <a:ea typeface="Times New Roman"/>
                <a:cs typeface="Times New Roman"/>
                <a:sym typeface="Times New Roman"/>
              </a:rPr>
              <a:t>Build a simple user interface of the app so that farmers can easily use it</a:t>
            </a:r>
            <a:endParaRPr sz="1250">
              <a:solidFill>
                <a:schemeClr val="dk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50">
              <a:solidFill>
                <a:schemeClr val="dk1"/>
              </a:solidFill>
              <a:latin typeface="Times New Roman"/>
              <a:ea typeface="Times New Roman"/>
              <a:cs typeface="Times New Roman"/>
              <a:sym typeface="Times New Roman"/>
            </a:endParaRPr>
          </a:p>
          <a:p>
            <a:pPr indent="-307975" lvl="0" marL="457200" rtl="0" algn="just">
              <a:lnSpc>
                <a:spcPct val="115000"/>
              </a:lnSpc>
              <a:spcBef>
                <a:spcPts val="0"/>
              </a:spcBef>
              <a:spcAft>
                <a:spcPts val="0"/>
              </a:spcAft>
              <a:buClr>
                <a:schemeClr val="dk1"/>
              </a:buClr>
              <a:buSzPts val="1250"/>
              <a:buFont typeface="Times New Roman"/>
              <a:buChar char="❏"/>
            </a:pPr>
            <a:r>
              <a:rPr lang="en" sz="1250">
                <a:solidFill>
                  <a:schemeClr val="dk1"/>
                </a:solidFill>
                <a:latin typeface="Times New Roman"/>
                <a:ea typeface="Times New Roman"/>
                <a:cs typeface="Times New Roman"/>
                <a:sym typeface="Times New Roman"/>
              </a:rPr>
              <a:t>Providing primary treatments and detected disease demonstration to the farmers so that they can take necessary measures before it’s too late.</a:t>
            </a:r>
            <a:endParaRPr sz="1250">
              <a:solidFill>
                <a:schemeClr val="dk1"/>
              </a:solidFill>
              <a:latin typeface="Times New Roman"/>
              <a:ea typeface="Times New Roman"/>
              <a:cs typeface="Times New Roman"/>
              <a:sym typeface="Times New Roman"/>
            </a:endParaRPr>
          </a:p>
        </p:txBody>
      </p:sp>
      <p:sp>
        <p:nvSpPr>
          <p:cNvPr id="116" name="Google Shape;11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18"/>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2386900" y="290650"/>
            <a:ext cx="3502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Scope of Study</a:t>
            </a:r>
            <a:endParaRPr sz="3020">
              <a:solidFill>
                <a:srgbClr val="056DA2"/>
              </a:solidFill>
              <a:latin typeface="Times New Roman"/>
              <a:ea typeface="Times New Roman"/>
              <a:cs typeface="Times New Roman"/>
              <a:sym typeface="Times New Roman"/>
            </a:endParaRPr>
          </a:p>
        </p:txBody>
      </p:sp>
      <p:sp>
        <p:nvSpPr>
          <p:cNvPr id="123" name="Google Shape;123;p19"/>
          <p:cNvSpPr txBox="1"/>
          <p:nvPr>
            <p:ph idx="1" type="body"/>
          </p:nvPr>
        </p:nvSpPr>
        <p:spPr>
          <a:xfrm>
            <a:off x="934575" y="1539675"/>
            <a:ext cx="7463100" cy="2003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Use other deep learning frameworks(ResNet50, ResNet50V2, AlexNet and  Vgg19) and compare the accuracy of them with the existing models.</a:t>
            </a:r>
            <a:endParaRPr sz="13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Add more diseases(Bacterial, Sheath rot , Leaf scald, Brown spot, Grain spot ) to detect more variety. </a:t>
            </a:r>
            <a:endParaRPr sz="13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SzPts val="1300"/>
              <a:buFont typeface="Times New Roman"/>
              <a:buChar char="❏"/>
            </a:pPr>
            <a:r>
              <a:rPr lang="en" sz="1300">
                <a:solidFill>
                  <a:schemeClr val="dk1"/>
                </a:solidFill>
                <a:latin typeface="Times New Roman"/>
                <a:ea typeface="Times New Roman"/>
                <a:cs typeface="Times New Roman"/>
                <a:sym typeface="Times New Roman"/>
              </a:rPr>
              <a:t>Go to an on field survey to have more practical experience of how the application is working.</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p:txBody>
      </p:sp>
      <p:sp>
        <p:nvSpPr>
          <p:cNvPr id="124" name="Google Shape;124;p19"/>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19"/>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0"/>
          <p:cNvSpPr txBox="1"/>
          <p:nvPr>
            <p:ph type="title"/>
          </p:nvPr>
        </p:nvSpPr>
        <p:spPr>
          <a:xfrm>
            <a:off x="2241400" y="310800"/>
            <a:ext cx="409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Literature Review</a:t>
            </a:r>
            <a:endParaRPr sz="3020">
              <a:solidFill>
                <a:srgbClr val="056DA2"/>
              </a:solidFill>
              <a:latin typeface="Times New Roman"/>
              <a:ea typeface="Times New Roman"/>
              <a:cs typeface="Times New Roman"/>
              <a:sym typeface="Times New Roman"/>
            </a:endParaRPr>
          </a:p>
        </p:txBody>
      </p:sp>
      <p:sp>
        <p:nvSpPr>
          <p:cNvPr id="132" name="Google Shape;132;p20"/>
          <p:cNvSpPr txBox="1"/>
          <p:nvPr>
            <p:ph idx="1" type="body"/>
          </p:nvPr>
        </p:nvSpPr>
        <p:spPr>
          <a:xfrm>
            <a:off x="623100" y="1219700"/>
            <a:ext cx="7897800" cy="3545700"/>
          </a:xfrm>
          <a:prstGeom prst="rect">
            <a:avLst/>
          </a:prstGeom>
        </p:spPr>
        <p:txBody>
          <a:bodyPr anchorCtr="0" anchor="t" bIns="91425" lIns="91425" spcFirstLastPara="1" rIns="91425" wrap="square" tIns="91425">
            <a:normAutofit/>
          </a:bodyPr>
          <a:lstStyle/>
          <a:p>
            <a:pPr indent="-307975" lvl="0" marL="457200" rtl="0" algn="l">
              <a:lnSpc>
                <a:spcPct val="115000"/>
              </a:lnSpc>
              <a:spcBef>
                <a:spcPts val="0"/>
              </a:spcBef>
              <a:spcAft>
                <a:spcPts val="0"/>
              </a:spcAft>
              <a:buClr>
                <a:schemeClr val="dk1"/>
              </a:buClr>
              <a:buSzPts val="1250"/>
              <a:buFont typeface="Times New Roman"/>
              <a:buChar char="❏"/>
            </a:pPr>
            <a:r>
              <a:rPr lang="en" sz="1250">
                <a:solidFill>
                  <a:schemeClr val="dk1"/>
                </a:solidFill>
                <a:latin typeface="Times New Roman"/>
                <a:ea typeface="Times New Roman"/>
                <a:cs typeface="Times New Roman"/>
                <a:sym typeface="Times New Roman"/>
              </a:rPr>
              <a:t>Santanu Phadik Ar and Jaya Sil aimed to detect plant diseases using Deep Learning techniques that will help the farmers to quickly and easily detect diseases which in turn would enable The farmers to take proper steps at an early stage. The highest accuracy of prediction of this model is 86.799%.</a:t>
            </a:r>
            <a:endParaRPr sz="125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250">
              <a:solidFill>
                <a:schemeClr val="dk1"/>
              </a:solidFill>
              <a:latin typeface="Times New Roman"/>
              <a:ea typeface="Times New Roman"/>
              <a:cs typeface="Times New Roman"/>
              <a:sym typeface="Times New Roman"/>
            </a:endParaRPr>
          </a:p>
          <a:p>
            <a:pPr indent="-307975" lvl="0" marL="457200" rtl="0" algn="l">
              <a:lnSpc>
                <a:spcPct val="115000"/>
              </a:lnSpc>
              <a:spcBef>
                <a:spcPts val="1200"/>
              </a:spcBef>
              <a:spcAft>
                <a:spcPts val="0"/>
              </a:spcAft>
              <a:buClr>
                <a:schemeClr val="dk1"/>
              </a:buClr>
              <a:buSzPts val="1250"/>
              <a:buFont typeface="Times New Roman"/>
              <a:buChar char="❏"/>
            </a:pPr>
            <a:r>
              <a:rPr lang="en" sz="1250">
                <a:solidFill>
                  <a:schemeClr val="dk1"/>
                </a:solidFill>
                <a:latin typeface="Times New Roman"/>
                <a:ea typeface="Times New Roman"/>
                <a:cs typeface="Times New Roman"/>
                <a:sym typeface="Times New Roman"/>
              </a:rPr>
              <a:t>A higher accuracy was found in paper where a plant disease detection model was developed using CNN. This model can identify 13 different types of diseases of plants. The final accuracy achieved from this model is 96.3%.</a:t>
            </a:r>
            <a:endParaRPr sz="1250">
              <a:solidFill>
                <a:schemeClr val="dk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t/>
            </a:r>
            <a:endParaRPr sz="1250">
              <a:solidFill>
                <a:schemeClr val="dk1"/>
              </a:solidFill>
              <a:latin typeface="Times New Roman"/>
              <a:ea typeface="Times New Roman"/>
              <a:cs typeface="Times New Roman"/>
              <a:sym typeface="Times New Roman"/>
            </a:endParaRPr>
          </a:p>
          <a:p>
            <a:pPr indent="-307975" lvl="0" marL="457200" rtl="0" algn="l">
              <a:lnSpc>
                <a:spcPct val="115000"/>
              </a:lnSpc>
              <a:spcBef>
                <a:spcPts val="1200"/>
              </a:spcBef>
              <a:spcAft>
                <a:spcPts val="0"/>
              </a:spcAft>
              <a:buClr>
                <a:schemeClr val="dk1"/>
              </a:buClr>
              <a:buSzPts val="1250"/>
              <a:buFont typeface="Times New Roman"/>
              <a:buChar char="❏"/>
            </a:pPr>
            <a:r>
              <a:rPr lang="en" sz="1250">
                <a:solidFill>
                  <a:schemeClr val="dk1"/>
                </a:solidFill>
                <a:latin typeface="Times New Roman"/>
                <a:ea typeface="Times New Roman"/>
                <a:cs typeface="Times New Roman"/>
                <a:sym typeface="Times New Roman"/>
              </a:rPr>
              <a:t>In another study , the affected parts were separated from the rice leaf surface using K-means clustering and the model was then trained with SVM using color, texture and shape as the classifying features.</a:t>
            </a:r>
            <a:endParaRPr sz="1250">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None/>
            </a:pPr>
            <a:r>
              <a:t/>
            </a:r>
            <a:endParaRPr sz="1250">
              <a:latin typeface="Times New Roman"/>
              <a:ea typeface="Times New Roman"/>
              <a:cs typeface="Times New Roman"/>
              <a:sym typeface="Times New Roman"/>
            </a:endParaRPr>
          </a:p>
          <a:p>
            <a:pPr indent="0" lvl="0" marL="457200" rtl="0" algn="l">
              <a:lnSpc>
                <a:spcPct val="95000"/>
              </a:lnSpc>
              <a:spcBef>
                <a:spcPts val="1200"/>
              </a:spcBef>
              <a:spcAft>
                <a:spcPts val="1200"/>
              </a:spcAft>
              <a:buNone/>
            </a:pPr>
            <a:r>
              <a:t/>
            </a:r>
            <a:endParaRPr/>
          </a:p>
        </p:txBody>
      </p:sp>
      <p:sp>
        <p:nvSpPr>
          <p:cNvPr id="133" name="Google Shape;133;p20"/>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0"/>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2273700" y="310575"/>
            <a:ext cx="4596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020">
                <a:solidFill>
                  <a:srgbClr val="056DA2"/>
                </a:solidFill>
                <a:latin typeface="Times New Roman"/>
                <a:ea typeface="Times New Roman"/>
                <a:cs typeface="Times New Roman"/>
                <a:sym typeface="Times New Roman"/>
              </a:rPr>
              <a:t>Methodology</a:t>
            </a:r>
            <a:endParaRPr sz="3020">
              <a:solidFill>
                <a:srgbClr val="056DA2"/>
              </a:solidFill>
              <a:latin typeface="Times New Roman"/>
              <a:ea typeface="Times New Roman"/>
              <a:cs typeface="Times New Roman"/>
              <a:sym typeface="Times New Roman"/>
            </a:endParaRPr>
          </a:p>
        </p:txBody>
      </p:sp>
      <p:sp>
        <p:nvSpPr>
          <p:cNvPr id="141" name="Google Shape;141;p21"/>
          <p:cNvSpPr/>
          <p:nvPr/>
        </p:nvSpPr>
        <p:spPr>
          <a:xfrm>
            <a:off x="0" y="533375"/>
            <a:ext cx="2163300" cy="221700"/>
          </a:xfrm>
          <a:prstGeom prst="rect">
            <a:avLst/>
          </a:prstGeom>
          <a:solidFill>
            <a:srgbClr val="056DA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1"/>
          <p:cNvPicPr preferRelativeResize="0"/>
          <p:nvPr/>
        </p:nvPicPr>
        <p:blipFill>
          <a:blip r:embed="rId3">
            <a:alphaModFix/>
          </a:blip>
          <a:stretch>
            <a:fillRect/>
          </a:stretch>
        </p:blipFill>
        <p:spPr>
          <a:xfrm>
            <a:off x="152400" y="2290975"/>
            <a:ext cx="8839200" cy="494217"/>
          </a:xfrm>
          <a:prstGeom prst="rect">
            <a:avLst/>
          </a:prstGeom>
          <a:noFill/>
          <a:ln>
            <a:noFill/>
          </a:ln>
        </p:spPr>
      </p:pic>
      <p:sp>
        <p:nvSpPr>
          <p:cNvPr id="143" name="Google Shape;143;p21"/>
          <p:cNvSpPr txBox="1"/>
          <p:nvPr/>
        </p:nvSpPr>
        <p:spPr>
          <a:xfrm>
            <a:off x="2925300" y="3225275"/>
            <a:ext cx="32934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chemeClr val="dk1"/>
                </a:solidFill>
                <a:latin typeface="Times New Roman"/>
                <a:ea typeface="Times New Roman"/>
                <a:cs typeface="Times New Roman"/>
                <a:sym typeface="Times New Roman"/>
              </a:rPr>
              <a:t>Fig 3.2 Deep Learning Block Diagram</a:t>
            </a:r>
            <a:endParaRPr/>
          </a:p>
        </p:txBody>
      </p:sp>
      <p:sp>
        <p:nvSpPr>
          <p:cNvPr id="144" name="Google Shape;144;p21"/>
          <p:cNvSpPr txBox="1"/>
          <p:nvPr/>
        </p:nvSpPr>
        <p:spPr>
          <a:xfrm>
            <a:off x="481200" y="1126925"/>
            <a:ext cx="6159300" cy="400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T</a:t>
            </a:r>
            <a:r>
              <a:rPr lang="en">
                <a:latin typeface="Times New Roman"/>
                <a:ea typeface="Times New Roman"/>
                <a:cs typeface="Times New Roman"/>
                <a:sym typeface="Times New Roman"/>
              </a:rPr>
              <a:t>he basic methodology of this project is indicated in the steps below:</a:t>
            </a:r>
            <a:endParaRPr>
              <a:latin typeface="Times New Roman"/>
              <a:ea typeface="Times New Roman"/>
              <a:cs typeface="Times New Roman"/>
              <a:sym typeface="Times New Roman"/>
            </a:endParaRPr>
          </a:p>
        </p:txBody>
      </p:sp>
      <p:sp>
        <p:nvSpPr>
          <p:cNvPr id="145" name="Google Shape;14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1"/>
          <p:cNvSpPr txBox="1"/>
          <p:nvPr/>
        </p:nvSpPr>
        <p:spPr>
          <a:xfrm>
            <a:off x="145875" y="4687525"/>
            <a:ext cx="1978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2"/>
                </a:solidFill>
                <a:latin typeface="Times New Roman"/>
                <a:ea typeface="Times New Roman"/>
                <a:cs typeface="Times New Roman"/>
                <a:sym typeface="Times New Roman"/>
              </a:rPr>
              <a:t>Date: 24.06.2021</a:t>
            </a:r>
            <a:endParaRPr sz="12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