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m 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22EC5-FEEA-1344-9493-AECFE04402A9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22A1-E9DD-FA4E-98C9-0FB66247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1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1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1B6D8-480F-744B-B99C-ECE869A5A024}" type="datetimeFigureOut">
              <a:rPr lang="en-US" smtClean="0"/>
              <a:t>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1252-6EFE-1540-B9DA-688E6564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54" y="375355"/>
            <a:ext cx="8345311" cy="2006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Dependency Analysis Between Stock Value of PepsiCo, Inc.  (PEP) and The Coca-Cola Company (KO)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75111"/>
            <a:ext cx="6400800" cy="889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Cameron </a:t>
            </a:r>
            <a:r>
              <a:rPr lang="en-US" dirty="0" err="1" smtClean="0"/>
              <a:t>Porteous</a:t>
            </a:r>
            <a:endParaRPr lang="en-US" dirty="0" smtClean="0"/>
          </a:p>
          <a:p>
            <a:r>
              <a:rPr lang="en-US" dirty="0" smtClean="0"/>
              <a:t>ACTSC445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221" y="2737554"/>
            <a:ext cx="1989667" cy="1989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00" y="2737554"/>
            <a:ext cx="1642878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199"/>
            <a:ext cx="8229600" cy="2449689"/>
          </a:xfrm>
        </p:spPr>
        <p:txBody>
          <a:bodyPr/>
          <a:lstStyle/>
          <a:p>
            <a:r>
              <a:rPr lang="en-US" dirty="0" smtClean="0"/>
              <a:t>Majority of the correlation values are positive, and the vast majority of correlation values are of magnitude &lt; 0.1</a:t>
            </a:r>
          </a:p>
          <a:p>
            <a:r>
              <a:rPr lang="en-US" dirty="0" smtClean="0"/>
              <a:t>Tails are weakly and positively correlated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409222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6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7638"/>
            <a:ext cx="8229600" cy="1143000"/>
          </a:xfrm>
        </p:spPr>
        <p:txBody>
          <a:bodyPr/>
          <a:lstStyle/>
          <a:p>
            <a:r>
              <a:rPr lang="en-US" dirty="0" smtClean="0"/>
              <a:t>Tail Dependence Study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409222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8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27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7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9335"/>
            <a:ext cx="8229600" cy="1264356"/>
          </a:xfrm>
        </p:spPr>
        <p:txBody>
          <a:bodyPr/>
          <a:lstStyle/>
          <a:p>
            <a:r>
              <a:rPr lang="en-US" dirty="0" smtClean="0"/>
              <a:t>As previously claimed, we see a weak positive correlation between Pepsi and Coke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Kendall and Spearman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corsub</a:t>
            </a:r>
            <a:r>
              <a:rPr lang="en-US" dirty="0" smtClean="0"/>
              <a:t>(r/l)(k/s</a:t>
            </a:r>
            <a:r>
              <a:rPr lang="en-US" smtClean="0"/>
              <a:t>) := </a:t>
            </a:r>
            <a:r>
              <a:rPr lang="en-US" dirty="0" smtClean="0"/>
              <a:t>(Kendall/Spearman) correlation coefficient of subset at corresponding </a:t>
            </a:r>
            <a:r>
              <a:rPr lang="en-US" dirty="0" err="1" smtClean="0"/>
              <a:t>quantile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600200"/>
            <a:ext cx="7073900" cy="3352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133" y="118194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3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Conditional Tail Prob.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conprobs</a:t>
            </a:r>
            <a:r>
              <a:rPr lang="en-US" dirty="0" smtClean="0"/>
              <a:t>(r/l) := estimated </a:t>
            </a:r>
            <a:r>
              <a:rPr lang="en-US" dirty="0" err="1" smtClean="0"/>
              <a:t>Pr</a:t>
            </a:r>
            <a:r>
              <a:rPr lang="en-US" dirty="0" smtClean="0"/>
              <a:t>(U&gt;</a:t>
            </a:r>
            <a:r>
              <a:rPr lang="en-US" dirty="0" err="1" smtClean="0"/>
              <a:t>tau|V</a:t>
            </a:r>
            <a:r>
              <a:rPr lang="en-US" dirty="0" smtClean="0"/>
              <a:t>&gt;tau)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218267"/>
            <a:ext cx="4178300" cy="2324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133" y="118194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9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Bivariate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this model, we can obtain estimates for the </a:t>
            </a:r>
            <a:r>
              <a:rPr lang="en-US" dirty="0" err="1" smtClean="0"/>
              <a:t>VaR</a:t>
            </a:r>
            <a:r>
              <a:rPr lang="en-US" dirty="0" smtClean="0"/>
              <a:t> of the portfolio 10000(</a:t>
            </a:r>
            <a:r>
              <a:rPr lang="en-US" dirty="0" err="1" smtClean="0"/>
              <a:t>e</a:t>
            </a:r>
            <a:r>
              <a:rPr lang="en-US" baseline="30000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e</a:t>
            </a:r>
            <a:r>
              <a:rPr lang="en-US" baseline="30000" dirty="0" err="1" smtClean="0"/>
              <a:t>Y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761067"/>
            <a:ext cx="28702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4691063"/>
            <a:ext cx="2679700" cy="156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199" y="409222"/>
            <a:ext cx="8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e1/e2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Copula-Based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fit a t distribution to X and 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construct the U and V as instructed: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2428522"/>
            <a:ext cx="429260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5472289"/>
            <a:ext cx="7391400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199" y="409222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f1/f2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6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3 Different Copulas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choose to fit the t copula, </a:t>
            </a:r>
            <a:r>
              <a:rPr lang="en-US" sz="2000" dirty="0" err="1" smtClean="0"/>
              <a:t>Gumbel</a:t>
            </a:r>
            <a:r>
              <a:rPr lang="en-US" sz="2000" dirty="0" smtClean="0"/>
              <a:t> copula, and Frank Copula</a:t>
            </a:r>
          </a:p>
          <a:p>
            <a:r>
              <a:rPr lang="en-US" sz="2000" dirty="0" smtClean="0"/>
              <a:t>We obtain the corresponding BIC values and fit the model with the lowest one: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44" y="2624666"/>
            <a:ext cx="5327612" cy="3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simulate (U,V) using the fitted t copula and use the t </a:t>
            </a:r>
            <a:r>
              <a:rPr lang="en-US" sz="2400" dirty="0" err="1" smtClean="0"/>
              <a:t>quantile</a:t>
            </a:r>
            <a:r>
              <a:rPr lang="en-US" sz="2400" dirty="0"/>
              <a:t> </a:t>
            </a:r>
            <a:r>
              <a:rPr lang="en-US" sz="2400" dirty="0" smtClean="0"/>
              <a:t>function to obtain values for (X,Y)</a:t>
            </a:r>
          </a:p>
          <a:p>
            <a:r>
              <a:rPr lang="en-US" sz="2400" dirty="0" smtClean="0"/>
              <a:t>We then obtain estimates for the </a:t>
            </a:r>
            <a:r>
              <a:rPr lang="en-US" sz="2400" dirty="0" err="1" smtClean="0"/>
              <a:t>VaR</a:t>
            </a:r>
            <a:r>
              <a:rPr lang="en-US" sz="2400" dirty="0" smtClean="0"/>
              <a:t> of the portfolio 10000(</a:t>
            </a:r>
            <a:r>
              <a:rPr lang="en-US" sz="2400" dirty="0" err="1" smtClean="0"/>
              <a:t>e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 + </a:t>
            </a:r>
            <a:r>
              <a:rPr lang="en-US" sz="2400" dirty="0" err="1" smtClean="0"/>
              <a:t>e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610556"/>
            <a:ext cx="8737600" cy="330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00" y="105180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X := log returns for PEP, 8 year period</a:t>
            </a:r>
          </a:p>
          <a:p>
            <a:r>
              <a:rPr lang="en-US" sz="2400" dirty="0" smtClean="0"/>
              <a:t>Y:= log returns for KO, 8 year period</a:t>
            </a:r>
          </a:p>
          <a:p>
            <a:r>
              <a:rPr lang="en-US" sz="2400" dirty="0" smtClean="0"/>
              <a:t>Both multinational beverage corporations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55" y="3197578"/>
            <a:ext cx="195580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89" y="3184878"/>
            <a:ext cx="1981200" cy="325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09222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1,a2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0"/>
            <a:ext cx="798182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199" y="409222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0"/>
            <a:ext cx="7996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3422"/>
            <a:ext cx="8229600" cy="2322689"/>
          </a:xfrm>
        </p:spPr>
        <p:txBody>
          <a:bodyPr/>
          <a:lstStyle/>
          <a:p>
            <a:r>
              <a:rPr lang="en-US" dirty="0" smtClean="0"/>
              <a:t>The stocks are likely to behave similarly since their companies share the same industry, offer similar products, and operate at a similar scale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409222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0"/>
            <a:ext cx="789870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199" y="409222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1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0"/>
            <a:ext cx="799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88"/>
            <a:ext cx="8229600" cy="4525963"/>
          </a:xfrm>
        </p:spPr>
        <p:txBody>
          <a:bodyPr/>
          <a:lstStyle/>
          <a:p>
            <a:r>
              <a:rPr lang="en-US" dirty="0" smtClean="0"/>
              <a:t>The log returns are fairly clustered with a relatively small number of outliers</a:t>
            </a:r>
          </a:p>
          <a:p>
            <a:r>
              <a:rPr lang="en-US" dirty="0" smtClean="0"/>
              <a:t>The log returns seem to be distributed symmetrically</a:t>
            </a:r>
          </a:p>
          <a:p>
            <a:r>
              <a:rPr lang="en-US" dirty="0" smtClean="0"/>
              <a:t>The QQ-plot is roughly linear, so the bivariate normal distribution is a great candidate for fitting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409222"/>
            <a:ext cx="69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2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467"/>
          </a:xfrm>
        </p:spPr>
        <p:txBody>
          <a:bodyPr>
            <a:normAutofit/>
          </a:bodyPr>
          <a:lstStyle/>
          <a:p>
            <a:r>
              <a:rPr lang="en-US" dirty="0" err="1" smtClean="0"/>
              <a:t>cor</a:t>
            </a:r>
            <a:r>
              <a:rPr lang="en-US" dirty="0" smtClean="0"/>
              <a:t>(X,Y) Pearson = </a:t>
            </a:r>
            <a:r>
              <a:rPr lang="cs-CZ" dirty="0" smtClean="0"/>
              <a:t>0.2901118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smtClean="0"/>
              <a:t>e(</a:t>
            </a:r>
            <a:r>
              <a:rPr lang="cs-CZ" dirty="0" err="1" smtClean="0"/>
              <a:t>x</a:t>
            </a:r>
            <a:r>
              <a:rPr lang="cs-CZ" dirty="0" smtClean="0"/>
              <a:t>/</a:t>
            </a:r>
            <a:r>
              <a:rPr lang="cs-CZ" dirty="0" err="1" smtClean="0"/>
              <a:t>y</a:t>
            </a:r>
            <a:r>
              <a:rPr lang="cs-CZ" dirty="0" smtClean="0"/>
              <a:t>)(</a:t>
            </a:r>
            <a:r>
              <a:rPr lang="cs-CZ" dirty="0" err="1" smtClean="0"/>
              <a:t>r</a:t>
            </a:r>
            <a:r>
              <a:rPr lang="cs-CZ" dirty="0" smtClean="0"/>
              <a:t>/l</a:t>
            </a:r>
            <a:r>
              <a:rPr lang="en-US" dirty="0" smtClean="0"/>
              <a:t>) := </a:t>
            </a:r>
            <a:r>
              <a:rPr lang="en-US" dirty="0" err="1" smtClean="0"/>
              <a:t>quantile</a:t>
            </a:r>
            <a:r>
              <a:rPr lang="en-US" dirty="0" smtClean="0"/>
              <a:t> of (X/Y) at q = tau</a:t>
            </a:r>
          </a:p>
          <a:p>
            <a:r>
              <a:rPr lang="en-US" dirty="0" err="1" smtClean="0"/>
              <a:t>corsub</a:t>
            </a:r>
            <a:r>
              <a:rPr lang="en-US" dirty="0" smtClean="0"/>
              <a:t>(r/l)p := Pearson correlation coefficient         						 of subset of (X,Y)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298700"/>
            <a:ext cx="8661400" cy="2247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199" y="409222"/>
            <a:ext cx="9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c1,c2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0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405</Words>
  <Application>Microsoft Macintosh PowerPoint</Application>
  <PresentationFormat>On-screen Show (4:3)</PresentationFormat>
  <Paragraphs>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Dependency Analysis Between Stock Value of PepsiCo, Inc.  (PEP) and The Coca-Cola Company (KO)</vt:lpstr>
      <vt:lpstr>Working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Analysis</vt:lpstr>
      <vt:lpstr>PowerPoint Presentation</vt:lpstr>
      <vt:lpstr>Tail Dependence Study</vt:lpstr>
      <vt:lpstr>PowerPoint Presentation</vt:lpstr>
      <vt:lpstr>PowerPoint Presentation</vt:lpstr>
      <vt:lpstr>Kendall and Spearman Correlation</vt:lpstr>
      <vt:lpstr>Estimating Conditional Tail Prob.</vt:lpstr>
      <vt:lpstr>Fitting the Bivariate Normal</vt:lpstr>
      <vt:lpstr>Copula-Based Model</vt:lpstr>
      <vt:lpstr>Fitting 3 Different Copulas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Analysis Between Stock Value of PepsiCo, Inc. and Coca-Cola Bottling Co. Consolidated</dc:title>
  <dc:creator>Cam </dc:creator>
  <cp:lastModifiedBy>Cam </cp:lastModifiedBy>
  <cp:revision>17</cp:revision>
  <dcterms:created xsi:type="dcterms:W3CDTF">2018-11-30T08:45:53Z</dcterms:created>
  <dcterms:modified xsi:type="dcterms:W3CDTF">2019-08-30T01:22:48Z</dcterms:modified>
</cp:coreProperties>
</file>