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7" r:id="rId6"/>
    <p:sldId id="258" r:id="rId7"/>
    <p:sldId id="260" r:id="rId8"/>
    <p:sldId id="261" r:id="rId9"/>
    <p:sldId id="262" r:id="rId10"/>
    <p:sldId id="267" r:id="rId11"/>
    <p:sldId id="263" r:id="rId12"/>
    <p:sldId id="269" r:id="rId13"/>
    <p:sldId id="264" r:id="rId14"/>
    <p:sldId id="265" r:id="rId15"/>
    <p:sldId id="270" r:id="rId16"/>
    <p:sldId id="266" r:id="rId17"/>
    <p:sldId id="271" r:id="rId18"/>
    <p:sldId id="273" r:id="rId19"/>
    <p:sldId id="274" r:id="rId20"/>
    <p:sldId id="275" r:id="rId21"/>
    <p:sldId id="276" r:id="rId22"/>
    <p:sldId id="277" r:id="rId23"/>
    <p:sldId id="278" r:id="rId24"/>
    <p:sldId id="279" r:id="rId25"/>
    <p:sldId id="280" r:id="rId26"/>
    <p:sldId id="281" r:id="rId27"/>
    <p:sldId id="283" r:id="rId2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DCA286-ABAE-431C-8D71-EBCE69126608}" v="21" dt="2024-01-09T19:37:39.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317BE2-859E-45BA-BBA6-E9E1F9133A40}"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1D7AF565-AE62-41EA-95D8-2592804EC4EC}">
      <dgm:prSet custT="1"/>
      <dgm:spPr>
        <a:gradFill flip="none" rotWithShape="1">
          <a:gsLst>
            <a:gs pos="0">
              <a:srgbClr val="FF0000"/>
            </a:gs>
            <a:gs pos="23000">
              <a:srgbClr val="FF0000"/>
            </a:gs>
            <a:gs pos="69000">
              <a:srgbClr val="FF0000"/>
            </a:gs>
            <a:gs pos="97000">
              <a:srgbClr val="FF0000"/>
            </a:gs>
          </a:gsLst>
          <a:path path="rect">
            <a:fillToRect l="100000" t="100000"/>
          </a:path>
          <a:tileRect r="-100000" b="-100000"/>
        </a:gradFill>
        <a:ln>
          <a:solidFill>
            <a:schemeClr val="tx1"/>
          </a:solidFill>
        </a:ln>
      </dgm:spPr>
      <dgm:t>
        <a:bodyPr/>
        <a:lstStyle/>
        <a:p>
          <a:pPr>
            <a:lnSpc>
              <a:spcPct val="100000"/>
            </a:lnSpc>
          </a:pPr>
          <a:r>
            <a:rPr lang="en-US" sz="2700" kern="1200" dirty="0">
              <a:solidFill>
                <a:prstClr val="white"/>
              </a:solidFill>
              <a:latin typeface="Calibri" panose="020F0502020204030204"/>
              <a:ea typeface="+mn-ea"/>
              <a:cs typeface="+mn-cs"/>
            </a:rPr>
            <a:t>In the evolving landscape of online content, YouTube stands as the main platform where videos crave attention and visibility.</a:t>
          </a:r>
        </a:p>
      </dgm:t>
    </dgm:pt>
    <dgm:pt modelId="{424A7061-79EC-451E-9BA2-855FF5083695}" type="parTrans" cxnId="{EE22D87B-74D4-4716-8CE2-91F21C8A26E0}">
      <dgm:prSet/>
      <dgm:spPr/>
      <dgm:t>
        <a:bodyPr/>
        <a:lstStyle/>
        <a:p>
          <a:endParaRPr lang="en-US"/>
        </a:p>
      </dgm:t>
    </dgm:pt>
    <dgm:pt modelId="{46B70297-13EE-4165-AFDE-D3ABCAA013A5}" type="sibTrans" cxnId="{EE22D87B-74D4-4716-8CE2-91F21C8A26E0}">
      <dgm:prSet/>
      <dgm:spPr/>
      <dgm:t>
        <a:bodyPr/>
        <a:lstStyle/>
        <a:p>
          <a:endParaRPr lang="en-US"/>
        </a:p>
      </dgm:t>
    </dgm:pt>
    <dgm:pt modelId="{665FFD21-AE48-4F3B-9933-033418DE565A}">
      <dgm:prSet custT="1"/>
      <dgm:spPr>
        <a:gradFill flip="none" rotWithShape="1">
          <a:gsLst>
            <a:gs pos="0">
              <a:srgbClr val="FF0000"/>
            </a:gs>
            <a:gs pos="23000">
              <a:srgbClr val="FF0000"/>
            </a:gs>
            <a:gs pos="69000">
              <a:srgbClr val="FF0000"/>
            </a:gs>
            <a:gs pos="97000">
              <a:srgbClr val="FF0000"/>
            </a:gs>
          </a:gsLst>
          <a:path path="rect">
            <a:fillToRect l="100000" t="100000"/>
          </a:path>
          <a:tileRect r="-100000" b="-100000"/>
        </a:gradFill>
        <a:ln w="19050" cap="flat" cmpd="sng" algn="ctr">
          <a:solidFill>
            <a:prstClr val="black"/>
          </a:solidFill>
          <a:prstDash val="solid"/>
          <a:miter lim="800000"/>
        </a:ln>
        <a:effectLst/>
      </dgm:spPr>
      <dgm:t>
        <a:bodyPr spcFirstLastPara="0" vert="horz" wrap="square" lIns="102870" tIns="102870" rIns="102870" bIns="102870" numCol="1" spcCol="1270" anchor="ctr" anchorCtr="0"/>
        <a:lstStyle/>
        <a:p>
          <a:pPr marL="0" lvl="0" indent="0" algn="l" defTabSz="1200150">
            <a:lnSpc>
              <a:spcPct val="100000"/>
            </a:lnSpc>
            <a:spcBef>
              <a:spcPct val="0"/>
            </a:spcBef>
            <a:spcAft>
              <a:spcPct val="35000"/>
            </a:spcAft>
            <a:buNone/>
          </a:pPr>
          <a:r>
            <a:rPr lang="en-US" sz="2700" kern="1200" dirty="0">
              <a:solidFill>
                <a:prstClr val="white"/>
              </a:solidFill>
              <a:latin typeface="Calibri" panose="020F0502020204030204"/>
              <a:ea typeface="+mn-ea"/>
              <a:cs typeface="+mn-cs"/>
            </a:rPr>
            <a:t>Videos that tend to be popular achieve viral status, enabling them to be part of YouTube’s Trends page for more visibility and recognition.</a:t>
          </a:r>
        </a:p>
      </dgm:t>
    </dgm:pt>
    <dgm:pt modelId="{2C63301B-DCFF-4FF0-AEB0-418A56C301F4}" type="parTrans" cxnId="{2E899ED0-0916-4589-8B47-6284BAE6C004}">
      <dgm:prSet/>
      <dgm:spPr/>
      <dgm:t>
        <a:bodyPr/>
        <a:lstStyle/>
        <a:p>
          <a:endParaRPr lang="en-US"/>
        </a:p>
      </dgm:t>
    </dgm:pt>
    <dgm:pt modelId="{9FD658E0-C3B9-40ED-9785-CBD62461A2FC}" type="sibTrans" cxnId="{2E899ED0-0916-4589-8B47-6284BAE6C004}">
      <dgm:prSet/>
      <dgm:spPr/>
      <dgm:t>
        <a:bodyPr/>
        <a:lstStyle/>
        <a:p>
          <a:endParaRPr lang="en-US"/>
        </a:p>
      </dgm:t>
    </dgm:pt>
    <dgm:pt modelId="{475B09C9-2791-42C8-8D95-B88ACE6B666F}">
      <dgm:prSet custT="1"/>
      <dgm:spPr>
        <a:gradFill flip="none" rotWithShape="1">
          <a:gsLst>
            <a:gs pos="0">
              <a:srgbClr val="FF0000"/>
            </a:gs>
            <a:gs pos="23000">
              <a:srgbClr val="FF0000"/>
            </a:gs>
            <a:gs pos="69000">
              <a:srgbClr val="FF0000"/>
            </a:gs>
            <a:gs pos="97000">
              <a:srgbClr val="FF0000"/>
            </a:gs>
          </a:gsLst>
          <a:path path="rect">
            <a:fillToRect l="100000" t="100000"/>
          </a:path>
          <a:tileRect r="-100000" b="-100000"/>
        </a:gradFill>
        <a:ln w="19050" cap="flat" cmpd="sng" algn="ctr">
          <a:solidFill>
            <a:prstClr val="black"/>
          </a:solidFill>
          <a:prstDash val="solid"/>
          <a:miter lim="800000"/>
        </a:ln>
        <a:effectLst/>
      </dgm:spPr>
      <dgm:t>
        <a:bodyPr spcFirstLastPara="0" vert="horz" wrap="square" lIns="102870" tIns="102870" rIns="102870" bIns="102870" numCol="1" spcCol="1270" anchor="ctr" anchorCtr="0"/>
        <a:lstStyle/>
        <a:p>
          <a:pPr marL="0" lvl="0" indent="0" algn="l" defTabSz="1200150">
            <a:lnSpc>
              <a:spcPct val="100000"/>
            </a:lnSpc>
            <a:spcBef>
              <a:spcPct val="0"/>
            </a:spcBef>
            <a:spcAft>
              <a:spcPct val="35000"/>
            </a:spcAft>
            <a:buNone/>
          </a:pPr>
          <a:r>
            <a:rPr lang="en-US" sz="2700" kern="1200" dirty="0">
              <a:solidFill>
                <a:prstClr val="white"/>
              </a:solidFill>
              <a:latin typeface="Calibri" panose="020F0502020204030204"/>
              <a:ea typeface="+mn-ea"/>
              <a:cs typeface="+mn-cs"/>
            </a:rPr>
            <a:t>Part of a full-time YouTube content creator’s job is to maximize potential visibility and views; hence they create strategies and content decisions.</a:t>
          </a:r>
        </a:p>
      </dgm:t>
    </dgm:pt>
    <dgm:pt modelId="{3472299F-20C0-4E54-8916-8D4EF4FD468E}" type="parTrans" cxnId="{4F84DD01-61B0-4B30-B230-9438E96D231E}">
      <dgm:prSet/>
      <dgm:spPr/>
      <dgm:t>
        <a:bodyPr/>
        <a:lstStyle/>
        <a:p>
          <a:endParaRPr lang="en-US"/>
        </a:p>
      </dgm:t>
    </dgm:pt>
    <dgm:pt modelId="{62F5D546-CB39-4A3B-ADC1-609613986BF5}" type="sibTrans" cxnId="{4F84DD01-61B0-4B30-B230-9438E96D231E}">
      <dgm:prSet/>
      <dgm:spPr/>
      <dgm:t>
        <a:bodyPr/>
        <a:lstStyle/>
        <a:p>
          <a:endParaRPr lang="en-US"/>
        </a:p>
      </dgm:t>
    </dgm:pt>
    <dgm:pt modelId="{AF5189F8-609D-4BFE-ABA6-94A4FA694F50}" type="pres">
      <dgm:prSet presAssocID="{32317BE2-859E-45BA-BBA6-E9E1F9133A40}" presName="linear" presStyleCnt="0">
        <dgm:presLayoutVars>
          <dgm:animLvl val="lvl"/>
          <dgm:resizeHandles val="exact"/>
        </dgm:presLayoutVars>
      </dgm:prSet>
      <dgm:spPr/>
    </dgm:pt>
    <dgm:pt modelId="{A89D07E3-39FC-40F9-BE44-6FB2A6EFD81E}" type="pres">
      <dgm:prSet presAssocID="{1D7AF565-AE62-41EA-95D8-2592804EC4EC}" presName="parentText" presStyleLbl="node1" presStyleIdx="0" presStyleCnt="3">
        <dgm:presLayoutVars>
          <dgm:chMax val="0"/>
          <dgm:bulletEnabled val="1"/>
        </dgm:presLayoutVars>
      </dgm:prSet>
      <dgm:spPr/>
    </dgm:pt>
    <dgm:pt modelId="{81B3B34B-35D7-4BF9-B01A-B88F9EC931C6}" type="pres">
      <dgm:prSet presAssocID="{46B70297-13EE-4165-AFDE-D3ABCAA013A5}" presName="spacer" presStyleCnt="0"/>
      <dgm:spPr/>
    </dgm:pt>
    <dgm:pt modelId="{0071CE49-C599-49EB-8B1F-02E9DAA0F7A9}" type="pres">
      <dgm:prSet presAssocID="{665FFD21-AE48-4F3B-9933-033418DE565A}" presName="parentText" presStyleLbl="node1" presStyleIdx="1" presStyleCnt="3" custLinFactY="100000" custLinFactNeighborY="162622">
        <dgm:presLayoutVars>
          <dgm:chMax val="0"/>
          <dgm:bulletEnabled val="1"/>
        </dgm:presLayoutVars>
      </dgm:prSet>
      <dgm:spPr>
        <a:xfrm>
          <a:off x="0" y="1567269"/>
          <a:ext cx="10515600" cy="1216800"/>
        </a:xfrm>
        <a:prstGeom prst="roundRect">
          <a:avLst/>
        </a:prstGeom>
      </dgm:spPr>
    </dgm:pt>
    <dgm:pt modelId="{C691AD8D-C2CA-443B-8B95-FDE3559A1F7B}" type="pres">
      <dgm:prSet presAssocID="{9FD658E0-C3B9-40ED-9785-CBD62461A2FC}" presName="spacer" presStyleCnt="0"/>
      <dgm:spPr/>
    </dgm:pt>
    <dgm:pt modelId="{26334627-D39E-4DEA-826B-7B1EAAF08A6C}" type="pres">
      <dgm:prSet presAssocID="{475B09C9-2791-42C8-8D95-B88ACE6B666F}" presName="parentText" presStyleLbl="node1" presStyleIdx="2" presStyleCnt="3" custLinFactY="-100000" custLinFactNeighborY="-101647">
        <dgm:presLayoutVars>
          <dgm:chMax val="0"/>
          <dgm:bulletEnabled val="1"/>
        </dgm:presLayoutVars>
      </dgm:prSet>
      <dgm:spPr>
        <a:xfrm>
          <a:off x="0" y="2971269"/>
          <a:ext cx="10515600" cy="1216800"/>
        </a:xfrm>
        <a:prstGeom prst="roundRect">
          <a:avLst/>
        </a:prstGeom>
      </dgm:spPr>
    </dgm:pt>
  </dgm:ptLst>
  <dgm:cxnLst>
    <dgm:cxn modelId="{4F84DD01-61B0-4B30-B230-9438E96D231E}" srcId="{32317BE2-859E-45BA-BBA6-E9E1F9133A40}" destId="{475B09C9-2791-42C8-8D95-B88ACE6B666F}" srcOrd="2" destOrd="0" parTransId="{3472299F-20C0-4E54-8916-8D4EF4FD468E}" sibTransId="{62F5D546-CB39-4A3B-ADC1-609613986BF5}"/>
    <dgm:cxn modelId="{E1E61012-F2A6-4AB0-AEBD-07EE6FC8C288}" type="presOf" srcId="{475B09C9-2791-42C8-8D95-B88ACE6B666F}" destId="{26334627-D39E-4DEA-826B-7B1EAAF08A6C}" srcOrd="0" destOrd="0" presId="urn:microsoft.com/office/officeart/2005/8/layout/vList2"/>
    <dgm:cxn modelId="{527F1940-E367-40F0-A6A7-B68117F5C5E8}" type="presOf" srcId="{1D7AF565-AE62-41EA-95D8-2592804EC4EC}" destId="{A89D07E3-39FC-40F9-BE44-6FB2A6EFD81E}" srcOrd="0" destOrd="0" presId="urn:microsoft.com/office/officeart/2005/8/layout/vList2"/>
    <dgm:cxn modelId="{3390DB5D-4FA7-4BA7-BC9B-B66F485BC681}" type="presOf" srcId="{665FFD21-AE48-4F3B-9933-033418DE565A}" destId="{0071CE49-C599-49EB-8B1F-02E9DAA0F7A9}" srcOrd="0" destOrd="0" presId="urn:microsoft.com/office/officeart/2005/8/layout/vList2"/>
    <dgm:cxn modelId="{EE22D87B-74D4-4716-8CE2-91F21C8A26E0}" srcId="{32317BE2-859E-45BA-BBA6-E9E1F9133A40}" destId="{1D7AF565-AE62-41EA-95D8-2592804EC4EC}" srcOrd="0" destOrd="0" parTransId="{424A7061-79EC-451E-9BA2-855FF5083695}" sibTransId="{46B70297-13EE-4165-AFDE-D3ABCAA013A5}"/>
    <dgm:cxn modelId="{2E899ED0-0916-4589-8B47-6284BAE6C004}" srcId="{32317BE2-859E-45BA-BBA6-E9E1F9133A40}" destId="{665FFD21-AE48-4F3B-9933-033418DE565A}" srcOrd="1" destOrd="0" parTransId="{2C63301B-DCFF-4FF0-AEB0-418A56C301F4}" sibTransId="{9FD658E0-C3B9-40ED-9785-CBD62461A2FC}"/>
    <dgm:cxn modelId="{553D02F5-903E-44BA-82EF-473CFE9F6FCD}" type="presOf" srcId="{32317BE2-859E-45BA-BBA6-E9E1F9133A40}" destId="{AF5189F8-609D-4BFE-ABA6-94A4FA694F50}" srcOrd="0" destOrd="0" presId="urn:microsoft.com/office/officeart/2005/8/layout/vList2"/>
    <dgm:cxn modelId="{2CE38E7F-D3DF-420E-A888-6BA7249D1193}" type="presParOf" srcId="{AF5189F8-609D-4BFE-ABA6-94A4FA694F50}" destId="{A89D07E3-39FC-40F9-BE44-6FB2A6EFD81E}" srcOrd="0" destOrd="0" presId="urn:microsoft.com/office/officeart/2005/8/layout/vList2"/>
    <dgm:cxn modelId="{26A340B6-2687-4BA6-B6D5-9A8626767FE2}" type="presParOf" srcId="{AF5189F8-609D-4BFE-ABA6-94A4FA694F50}" destId="{81B3B34B-35D7-4BF9-B01A-B88F9EC931C6}" srcOrd="1" destOrd="0" presId="urn:microsoft.com/office/officeart/2005/8/layout/vList2"/>
    <dgm:cxn modelId="{CEB0235A-DA14-4774-95E0-8896909B53CF}" type="presParOf" srcId="{AF5189F8-609D-4BFE-ABA6-94A4FA694F50}" destId="{0071CE49-C599-49EB-8B1F-02E9DAA0F7A9}" srcOrd="2" destOrd="0" presId="urn:microsoft.com/office/officeart/2005/8/layout/vList2"/>
    <dgm:cxn modelId="{E0D73096-28B3-4C77-AA6E-4156E3D5C0E1}" type="presParOf" srcId="{AF5189F8-609D-4BFE-ABA6-94A4FA694F50}" destId="{C691AD8D-C2CA-443B-8B95-FDE3559A1F7B}" srcOrd="3" destOrd="0" presId="urn:microsoft.com/office/officeart/2005/8/layout/vList2"/>
    <dgm:cxn modelId="{C0B7117F-746F-4698-859D-D9C6DDCDF018}" type="presParOf" srcId="{AF5189F8-609D-4BFE-ABA6-94A4FA694F50}" destId="{26334627-D39E-4DEA-826B-7B1EAAF08A6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C45B5D-E875-4B4F-B58D-4E69993D1254}"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0E0A2C04-88C6-4ED7-A752-E5249FD05BBB}">
      <dgm:prSet/>
      <dgm:spPr/>
      <dgm:t>
        <a:bodyPr/>
        <a:lstStyle/>
        <a:p>
          <a:pPr>
            <a:lnSpc>
              <a:spcPct val="100000"/>
            </a:lnSpc>
          </a:pPr>
          <a:r>
            <a:rPr lang="en-US" b="1" dirty="0"/>
            <a:t>The main goal of this study is to explore and answer questions about the important metrics, strategies, and interactions with viewers that play a role in making a video go viral.</a:t>
          </a:r>
        </a:p>
      </dgm:t>
    </dgm:pt>
    <dgm:pt modelId="{615A404E-4E7E-44D0-A9B6-9C4A830A61FB}" type="parTrans" cxnId="{B30679F5-FC8E-478B-A301-C275EF2FD3E4}">
      <dgm:prSet/>
      <dgm:spPr/>
      <dgm:t>
        <a:bodyPr/>
        <a:lstStyle/>
        <a:p>
          <a:endParaRPr lang="en-US"/>
        </a:p>
      </dgm:t>
    </dgm:pt>
    <dgm:pt modelId="{13393CF0-D3BF-484E-A579-8D0C4DA91002}" type="sibTrans" cxnId="{B30679F5-FC8E-478B-A301-C275EF2FD3E4}">
      <dgm:prSet/>
      <dgm:spPr/>
      <dgm:t>
        <a:bodyPr/>
        <a:lstStyle/>
        <a:p>
          <a:pPr>
            <a:lnSpc>
              <a:spcPct val="100000"/>
            </a:lnSpc>
          </a:pPr>
          <a:endParaRPr lang="en-US"/>
        </a:p>
      </dgm:t>
    </dgm:pt>
    <dgm:pt modelId="{900BD318-2B5A-4808-AD69-F8329F8D11D8}">
      <dgm:prSet custT="1"/>
      <dgm:spPr/>
      <dgm:t>
        <a:bodyPr/>
        <a:lstStyle/>
        <a:p>
          <a:pPr marL="0" lvl="0" indent="0" algn="l" defTabSz="488950">
            <a:lnSpc>
              <a:spcPct val="100000"/>
            </a:lnSpc>
            <a:spcBef>
              <a:spcPct val="0"/>
            </a:spcBef>
            <a:spcAft>
              <a:spcPct val="35000"/>
            </a:spcAft>
            <a:buNone/>
          </a:pPr>
          <a:r>
            <a:rPr lang="en-US" sz="1100" b="1" kern="1200" dirty="0">
              <a:solidFill>
                <a:prstClr val="black">
                  <a:hueOff val="0"/>
                  <a:satOff val="0"/>
                  <a:lumOff val="0"/>
                  <a:alphaOff val="0"/>
                </a:prstClr>
              </a:solidFill>
              <a:latin typeface="Calibri" panose="020F0502020204030204"/>
              <a:ea typeface="+mn-ea"/>
              <a:cs typeface="+mn-cs"/>
            </a:rPr>
            <a:t>To Determine what certain genres are best to be involved in to get viral status while avoiding others</a:t>
          </a:r>
        </a:p>
      </dgm:t>
    </dgm:pt>
    <dgm:pt modelId="{86D77FCE-A858-4FD5-AB8E-ADA4B1A45E12}" type="parTrans" cxnId="{70E35152-1B67-4209-B492-8AEB629979DD}">
      <dgm:prSet/>
      <dgm:spPr/>
      <dgm:t>
        <a:bodyPr/>
        <a:lstStyle/>
        <a:p>
          <a:endParaRPr lang="en-US"/>
        </a:p>
      </dgm:t>
    </dgm:pt>
    <dgm:pt modelId="{959F9AB5-C682-4A55-9B34-5D577340AC50}" type="sibTrans" cxnId="{70E35152-1B67-4209-B492-8AEB629979DD}">
      <dgm:prSet/>
      <dgm:spPr/>
      <dgm:t>
        <a:bodyPr/>
        <a:lstStyle/>
        <a:p>
          <a:pPr>
            <a:lnSpc>
              <a:spcPct val="100000"/>
            </a:lnSpc>
          </a:pPr>
          <a:endParaRPr lang="en-US"/>
        </a:p>
      </dgm:t>
    </dgm:pt>
    <dgm:pt modelId="{476A5E7B-2513-47C3-B278-451A23341222}">
      <dgm:prSet custT="1"/>
      <dgm:spPr/>
      <dgm:t>
        <a:bodyPr/>
        <a:lstStyle/>
        <a:p>
          <a:pPr marL="0" lvl="0" indent="0" algn="l" defTabSz="488950">
            <a:lnSpc>
              <a:spcPct val="100000"/>
            </a:lnSpc>
            <a:spcBef>
              <a:spcPct val="0"/>
            </a:spcBef>
            <a:spcAft>
              <a:spcPct val="35000"/>
            </a:spcAft>
            <a:buNone/>
          </a:pPr>
          <a:r>
            <a:rPr lang="en-US" sz="1100" b="1" kern="1200" dirty="0">
              <a:solidFill>
                <a:prstClr val="black">
                  <a:hueOff val="0"/>
                  <a:satOff val="0"/>
                  <a:lumOff val="0"/>
                  <a:alphaOff val="0"/>
                </a:prstClr>
              </a:solidFill>
              <a:latin typeface="Calibri" panose="020F0502020204030204"/>
              <a:ea typeface="+mn-ea"/>
              <a:cs typeface="+mn-cs"/>
            </a:rPr>
            <a:t>The motivation behind this is not just academic; it's an attempt to teach content creators with insights for a deeper understanding of the YouTube algorithm.</a:t>
          </a:r>
        </a:p>
      </dgm:t>
    </dgm:pt>
    <dgm:pt modelId="{D27F0C4B-409E-43C7-B81C-6D06452C7A48}" type="parTrans" cxnId="{E50D8FFE-0BF6-4F9B-A5ED-9D8010641C60}">
      <dgm:prSet/>
      <dgm:spPr/>
      <dgm:t>
        <a:bodyPr/>
        <a:lstStyle/>
        <a:p>
          <a:endParaRPr lang="en-US"/>
        </a:p>
      </dgm:t>
    </dgm:pt>
    <dgm:pt modelId="{CCDB38AF-76CB-4CD8-A0E1-FB2898D75748}" type="sibTrans" cxnId="{E50D8FFE-0BF6-4F9B-A5ED-9D8010641C60}">
      <dgm:prSet/>
      <dgm:spPr/>
      <dgm:t>
        <a:bodyPr/>
        <a:lstStyle/>
        <a:p>
          <a:endParaRPr lang="en-US"/>
        </a:p>
      </dgm:t>
    </dgm:pt>
    <dgm:pt modelId="{E6F7F652-6A84-4576-AB6B-563852088D5D}" type="pres">
      <dgm:prSet presAssocID="{9EC45B5D-E875-4B4F-B58D-4E69993D1254}" presName="root" presStyleCnt="0">
        <dgm:presLayoutVars>
          <dgm:dir/>
          <dgm:resizeHandles val="exact"/>
        </dgm:presLayoutVars>
      </dgm:prSet>
      <dgm:spPr/>
    </dgm:pt>
    <dgm:pt modelId="{773F3320-2446-4443-B729-506E2C87087E}" type="pres">
      <dgm:prSet presAssocID="{9EC45B5D-E875-4B4F-B58D-4E69993D1254}" presName="container" presStyleCnt="0">
        <dgm:presLayoutVars>
          <dgm:dir/>
          <dgm:resizeHandles val="exact"/>
        </dgm:presLayoutVars>
      </dgm:prSet>
      <dgm:spPr/>
    </dgm:pt>
    <dgm:pt modelId="{09B8BBCC-1D1F-416E-9387-B1701A1F79D9}" type="pres">
      <dgm:prSet presAssocID="{0E0A2C04-88C6-4ED7-A752-E5249FD05BBB}" presName="compNode" presStyleCnt="0"/>
      <dgm:spPr/>
    </dgm:pt>
    <dgm:pt modelId="{D6EE856C-A896-4D6F-8F3D-4917A043E444}" type="pres">
      <dgm:prSet presAssocID="{0E0A2C04-88C6-4ED7-A752-E5249FD05BBB}" presName="iconBgRect" presStyleLbl="bgShp" presStyleIdx="0" presStyleCnt="3"/>
      <dgm:spPr>
        <a:xfrm>
          <a:off x="82613" y="1727046"/>
          <a:ext cx="897246" cy="897246"/>
        </a:xfrm>
        <a:prstGeom prst="ellipse">
          <a:avLst/>
        </a:prstGeom>
        <a:solidFill>
          <a:srgbClr val="FF0000"/>
        </a:solidFill>
        <a:ln>
          <a:noFill/>
        </a:ln>
        <a:effectLst/>
      </dgm:spPr>
    </dgm:pt>
    <dgm:pt modelId="{42D7F42C-01D9-421D-AEB4-6F7638BB0505}" type="pres">
      <dgm:prSet presAssocID="{0E0A2C04-88C6-4ED7-A752-E5249FD05B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2CB55F40-0AD4-4B71-9FCE-FDB7676D1299}" type="pres">
      <dgm:prSet presAssocID="{0E0A2C04-88C6-4ED7-A752-E5249FD05BBB}" presName="spaceRect" presStyleCnt="0"/>
      <dgm:spPr/>
    </dgm:pt>
    <dgm:pt modelId="{C9A940A6-74DD-4B27-9412-2C9B361028BE}" type="pres">
      <dgm:prSet presAssocID="{0E0A2C04-88C6-4ED7-A752-E5249FD05BBB}" presName="textRect" presStyleLbl="revTx" presStyleIdx="0" presStyleCnt="3" custScaleX="113422">
        <dgm:presLayoutVars>
          <dgm:chMax val="1"/>
          <dgm:chPref val="1"/>
        </dgm:presLayoutVars>
      </dgm:prSet>
      <dgm:spPr/>
    </dgm:pt>
    <dgm:pt modelId="{3F325593-8A95-4850-8E25-A79CD2A462AA}" type="pres">
      <dgm:prSet presAssocID="{13393CF0-D3BF-484E-A579-8D0C4DA91002}" presName="sibTrans" presStyleLbl="sibTrans2D1" presStyleIdx="0" presStyleCnt="0"/>
      <dgm:spPr/>
    </dgm:pt>
    <dgm:pt modelId="{84AE0F87-BE63-425A-8678-9D2246ED8BFD}" type="pres">
      <dgm:prSet presAssocID="{900BD318-2B5A-4808-AD69-F8329F8D11D8}" presName="compNode" presStyleCnt="0"/>
      <dgm:spPr/>
    </dgm:pt>
    <dgm:pt modelId="{A68533DB-AB93-4624-ABF1-054E4F93DF4B}" type="pres">
      <dgm:prSet presAssocID="{900BD318-2B5A-4808-AD69-F8329F8D11D8}" presName="iconBgRect" presStyleLbl="bgShp" presStyleIdx="1" presStyleCnt="3"/>
      <dgm:spPr>
        <a:xfrm>
          <a:off x="3655575" y="1727046"/>
          <a:ext cx="897246" cy="897246"/>
        </a:xfrm>
        <a:prstGeom prst="ellipse">
          <a:avLst/>
        </a:prstGeom>
        <a:solidFill>
          <a:srgbClr val="FF0000"/>
        </a:solidFill>
        <a:ln>
          <a:noFill/>
        </a:ln>
        <a:effectLst/>
      </dgm:spPr>
    </dgm:pt>
    <dgm:pt modelId="{7C3DCC3D-D9F3-41A5-8088-B041F290D615}" type="pres">
      <dgm:prSet presAssocID="{900BD318-2B5A-4808-AD69-F8329F8D11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C3998293-4E8E-4D27-A3CF-65F810BA64FB}" type="pres">
      <dgm:prSet presAssocID="{900BD318-2B5A-4808-AD69-F8329F8D11D8}" presName="spaceRect" presStyleCnt="0"/>
      <dgm:spPr/>
    </dgm:pt>
    <dgm:pt modelId="{9FD11AB0-CBA0-469E-90DB-D0D3BFFC7F0D}" type="pres">
      <dgm:prSet presAssocID="{900BD318-2B5A-4808-AD69-F8329F8D11D8}" presName="textRect" presStyleLbl="revTx" presStyleIdx="1" presStyleCnt="3">
        <dgm:presLayoutVars>
          <dgm:chMax val="1"/>
          <dgm:chPref val="1"/>
        </dgm:presLayoutVars>
      </dgm:prSet>
      <dgm:spPr/>
    </dgm:pt>
    <dgm:pt modelId="{5936FF2B-69BC-4AC6-BF55-2D2B6F258A61}" type="pres">
      <dgm:prSet presAssocID="{959F9AB5-C682-4A55-9B34-5D577340AC50}" presName="sibTrans" presStyleLbl="sibTrans2D1" presStyleIdx="0" presStyleCnt="0"/>
      <dgm:spPr/>
    </dgm:pt>
    <dgm:pt modelId="{9BE1AD76-D310-4EF6-99CE-054B8427C290}" type="pres">
      <dgm:prSet presAssocID="{476A5E7B-2513-47C3-B278-451A23341222}" presName="compNode" presStyleCnt="0"/>
      <dgm:spPr/>
    </dgm:pt>
    <dgm:pt modelId="{EB7A0ED6-F66F-4B94-961D-ECC4CAA69667}" type="pres">
      <dgm:prSet presAssocID="{476A5E7B-2513-47C3-B278-451A23341222}" presName="iconBgRect" presStyleLbl="bgShp" presStyleIdx="2" presStyleCnt="3"/>
      <dgm:spPr>
        <a:solidFill>
          <a:srgbClr val="FF0000"/>
        </a:solidFill>
      </dgm:spPr>
    </dgm:pt>
    <dgm:pt modelId="{7C60B5C8-2CB7-428C-B6CE-17E7B7DECB4F}" type="pres">
      <dgm:prSet presAssocID="{476A5E7B-2513-47C3-B278-451A233412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3B6C7B1-7C19-416D-B737-BC252FF9980A}" type="pres">
      <dgm:prSet presAssocID="{476A5E7B-2513-47C3-B278-451A23341222}" presName="spaceRect" presStyleCnt="0"/>
      <dgm:spPr/>
    </dgm:pt>
    <dgm:pt modelId="{1E9FAC8C-69BD-4F09-B26B-B1232079C1E5}" type="pres">
      <dgm:prSet presAssocID="{476A5E7B-2513-47C3-B278-451A23341222}" presName="textRect" presStyleLbl="revTx" presStyleIdx="2" presStyleCnt="3">
        <dgm:presLayoutVars>
          <dgm:chMax val="1"/>
          <dgm:chPref val="1"/>
        </dgm:presLayoutVars>
      </dgm:prSet>
      <dgm:spPr/>
    </dgm:pt>
  </dgm:ptLst>
  <dgm:cxnLst>
    <dgm:cxn modelId="{1B0EEB0A-6F62-4CE2-88F0-C542B7377895}" type="presOf" srcId="{900BD318-2B5A-4808-AD69-F8329F8D11D8}" destId="{9FD11AB0-CBA0-469E-90DB-D0D3BFFC7F0D}" srcOrd="0" destOrd="0" presId="urn:microsoft.com/office/officeart/2018/2/layout/IconCircleList"/>
    <dgm:cxn modelId="{BD11DA26-8C30-4C65-A865-16FB6D20EFA2}" type="presOf" srcId="{476A5E7B-2513-47C3-B278-451A23341222}" destId="{1E9FAC8C-69BD-4F09-B26B-B1232079C1E5}" srcOrd="0" destOrd="0" presId="urn:microsoft.com/office/officeart/2018/2/layout/IconCircleList"/>
    <dgm:cxn modelId="{5A80692C-C810-4D90-9784-1C8F28056BE4}" type="presOf" srcId="{0E0A2C04-88C6-4ED7-A752-E5249FD05BBB}" destId="{C9A940A6-74DD-4B27-9412-2C9B361028BE}" srcOrd="0" destOrd="0" presId="urn:microsoft.com/office/officeart/2018/2/layout/IconCircleList"/>
    <dgm:cxn modelId="{1D949232-E8E5-4946-B1DF-12AEB64B620E}" type="presOf" srcId="{9EC45B5D-E875-4B4F-B58D-4E69993D1254}" destId="{E6F7F652-6A84-4576-AB6B-563852088D5D}" srcOrd="0" destOrd="0" presId="urn:microsoft.com/office/officeart/2018/2/layout/IconCircleList"/>
    <dgm:cxn modelId="{70E35152-1B67-4209-B492-8AEB629979DD}" srcId="{9EC45B5D-E875-4B4F-B58D-4E69993D1254}" destId="{900BD318-2B5A-4808-AD69-F8329F8D11D8}" srcOrd="1" destOrd="0" parTransId="{86D77FCE-A858-4FD5-AB8E-ADA4B1A45E12}" sibTransId="{959F9AB5-C682-4A55-9B34-5D577340AC50}"/>
    <dgm:cxn modelId="{A7B251A1-3E00-4E10-AE32-D1011536967D}" type="presOf" srcId="{13393CF0-D3BF-484E-A579-8D0C4DA91002}" destId="{3F325593-8A95-4850-8E25-A79CD2A462AA}" srcOrd="0" destOrd="0" presId="urn:microsoft.com/office/officeart/2018/2/layout/IconCircleList"/>
    <dgm:cxn modelId="{618C4BF5-B181-4F9C-BAC7-A9763D6C2235}" type="presOf" srcId="{959F9AB5-C682-4A55-9B34-5D577340AC50}" destId="{5936FF2B-69BC-4AC6-BF55-2D2B6F258A61}" srcOrd="0" destOrd="0" presId="urn:microsoft.com/office/officeart/2018/2/layout/IconCircleList"/>
    <dgm:cxn modelId="{B30679F5-FC8E-478B-A301-C275EF2FD3E4}" srcId="{9EC45B5D-E875-4B4F-B58D-4E69993D1254}" destId="{0E0A2C04-88C6-4ED7-A752-E5249FD05BBB}" srcOrd="0" destOrd="0" parTransId="{615A404E-4E7E-44D0-A9B6-9C4A830A61FB}" sibTransId="{13393CF0-D3BF-484E-A579-8D0C4DA91002}"/>
    <dgm:cxn modelId="{E50D8FFE-0BF6-4F9B-A5ED-9D8010641C60}" srcId="{9EC45B5D-E875-4B4F-B58D-4E69993D1254}" destId="{476A5E7B-2513-47C3-B278-451A23341222}" srcOrd="2" destOrd="0" parTransId="{D27F0C4B-409E-43C7-B81C-6D06452C7A48}" sibTransId="{CCDB38AF-76CB-4CD8-A0E1-FB2898D75748}"/>
    <dgm:cxn modelId="{1F80169A-24D3-4BB0-8387-D75558C8B8CA}" type="presParOf" srcId="{E6F7F652-6A84-4576-AB6B-563852088D5D}" destId="{773F3320-2446-4443-B729-506E2C87087E}" srcOrd="0" destOrd="0" presId="urn:microsoft.com/office/officeart/2018/2/layout/IconCircleList"/>
    <dgm:cxn modelId="{26706547-69F9-492A-B2D5-44A4206CFCC7}" type="presParOf" srcId="{773F3320-2446-4443-B729-506E2C87087E}" destId="{09B8BBCC-1D1F-416E-9387-B1701A1F79D9}" srcOrd="0" destOrd="0" presId="urn:microsoft.com/office/officeart/2018/2/layout/IconCircleList"/>
    <dgm:cxn modelId="{9E4626F1-B5A0-45C2-92C1-790E4F009EE5}" type="presParOf" srcId="{09B8BBCC-1D1F-416E-9387-B1701A1F79D9}" destId="{D6EE856C-A896-4D6F-8F3D-4917A043E444}" srcOrd="0" destOrd="0" presId="urn:microsoft.com/office/officeart/2018/2/layout/IconCircleList"/>
    <dgm:cxn modelId="{81B422C7-94E4-48B7-B92B-AF13B227C3E5}" type="presParOf" srcId="{09B8BBCC-1D1F-416E-9387-B1701A1F79D9}" destId="{42D7F42C-01D9-421D-AEB4-6F7638BB0505}" srcOrd="1" destOrd="0" presId="urn:microsoft.com/office/officeart/2018/2/layout/IconCircleList"/>
    <dgm:cxn modelId="{A2B76A2F-5E8A-4B81-A4E3-F3DADDAA7FE2}" type="presParOf" srcId="{09B8BBCC-1D1F-416E-9387-B1701A1F79D9}" destId="{2CB55F40-0AD4-4B71-9FCE-FDB7676D1299}" srcOrd="2" destOrd="0" presId="urn:microsoft.com/office/officeart/2018/2/layout/IconCircleList"/>
    <dgm:cxn modelId="{998B7A88-0093-4321-9F4B-787360F6311F}" type="presParOf" srcId="{09B8BBCC-1D1F-416E-9387-B1701A1F79D9}" destId="{C9A940A6-74DD-4B27-9412-2C9B361028BE}" srcOrd="3" destOrd="0" presId="urn:microsoft.com/office/officeart/2018/2/layout/IconCircleList"/>
    <dgm:cxn modelId="{0226EDC7-A807-4572-8B64-FFF418ECFF36}" type="presParOf" srcId="{773F3320-2446-4443-B729-506E2C87087E}" destId="{3F325593-8A95-4850-8E25-A79CD2A462AA}" srcOrd="1" destOrd="0" presId="urn:microsoft.com/office/officeart/2018/2/layout/IconCircleList"/>
    <dgm:cxn modelId="{0A7B0786-5D46-4FDB-AFDC-521D8597283E}" type="presParOf" srcId="{773F3320-2446-4443-B729-506E2C87087E}" destId="{84AE0F87-BE63-425A-8678-9D2246ED8BFD}" srcOrd="2" destOrd="0" presId="urn:microsoft.com/office/officeart/2018/2/layout/IconCircleList"/>
    <dgm:cxn modelId="{173D1DBE-3798-47D3-BAD8-024AC5A3DC08}" type="presParOf" srcId="{84AE0F87-BE63-425A-8678-9D2246ED8BFD}" destId="{A68533DB-AB93-4624-ABF1-054E4F93DF4B}" srcOrd="0" destOrd="0" presId="urn:microsoft.com/office/officeart/2018/2/layout/IconCircleList"/>
    <dgm:cxn modelId="{FD98C236-8207-4924-BC28-C112DD9FAC67}" type="presParOf" srcId="{84AE0F87-BE63-425A-8678-9D2246ED8BFD}" destId="{7C3DCC3D-D9F3-41A5-8088-B041F290D615}" srcOrd="1" destOrd="0" presId="urn:microsoft.com/office/officeart/2018/2/layout/IconCircleList"/>
    <dgm:cxn modelId="{045E9F9F-0792-4812-A017-2F2F7C735F20}" type="presParOf" srcId="{84AE0F87-BE63-425A-8678-9D2246ED8BFD}" destId="{C3998293-4E8E-4D27-A3CF-65F810BA64FB}" srcOrd="2" destOrd="0" presId="urn:microsoft.com/office/officeart/2018/2/layout/IconCircleList"/>
    <dgm:cxn modelId="{5CD76F35-5374-40DD-AE47-2BB5412FD58D}" type="presParOf" srcId="{84AE0F87-BE63-425A-8678-9D2246ED8BFD}" destId="{9FD11AB0-CBA0-469E-90DB-D0D3BFFC7F0D}" srcOrd="3" destOrd="0" presId="urn:microsoft.com/office/officeart/2018/2/layout/IconCircleList"/>
    <dgm:cxn modelId="{24FB2F98-D394-4BCA-BCD5-3ED110EBB72F}" type="presParOf" srcId="{773F3320-2446-4443-B729-506E2C87087E}" destId="{5936FF2B-69BC-4AC6-BF55-2D2B6F258A61}" srcOrd="3" destOrd="0" presId="urn:microsoft.com/office/officeart/2018/2/layout/IconCircleList"/>
    <dgm:cxn modelId="{61B92100-2661-4267-95B8-9A2CB834B771}" type="presParOf" srcId="{773F3320-2446-4443-B729-506E2C87087E}" destId="{9BE1AD76-D310-4EF6-99CE-054B8427C290}" srcOrd="4" destOrd="0" presId="urn:microsoft.com/office/officeart/2018/2/layout/IconCircleList"/>
    <dgm:cxn modelId="{9F0188E1-B19C-4694-858E-7BC30E43AAD6}" type="presParOf" srcId="{9BE1AD76-D310-4EF6-99CE-054B8427C290}" destId="{EB7A0ED6-F66F-4B94-961D-ECC4CAA69667}" srcOrd="0" destOrd="0" presId="urn:microsoft.com/office/officeart/2018/2/layout/IconCircleList"/>
    <dgm:cxn modelId="{301C3AC1-8460-4BFD-90CA-F079B170F373}" type="presParOf" srcId="{9BE1AD76-D310-4EF6-99CE-054B8427C290}" destId="{7C60B5C8-2CB7-428C-B6CE-17E7B7DECB4F}" srcOrd="1" destOrd="0" presId="urn:microsoft.com/office/officeart/2018/2/layout/IconCircleList"/>
    <dgm:cxn modelId="{74EEA4B7-812B-46B2-B70C-611156CCAF1E}" type="presParOf" srcId="{9BE1AD76-D310-4EF6-99CE-054B8427C290}" destId="{B3B6C7B1-7C19-416D-B737-BC252FF9980A}" srcOrd="2" destOrd="0" presId="urn:microsoft.com/office/officeart/2018/2/layout/IconCircleList"/>
    <dgm:cxn modelId="{7BD67D58-EC58-4122-836A-681A48F8E188}" type="presParOf" srcId="{9BE1AD76-D310-4EF6-99CE-054B8427C290}" destId="{1E9FAC8C-69BD-4F09-B26B-B1232079C1E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1CAA57-1C0A-448E-8746-85F241C86769}"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217FD625-C58F-416E-8771-D85C0DD30D4C}">
      <dgm:prSet/>
      <dgm:spPr/>
      <dgm:t>
        <a:bodyPr/>
        <a:lstStyle/>
        <a:p>
          <a:r>
            <a:rPr lang="en-US" dirty="0"/>
            <a:t>Views</a:t>
          </a:r>
        </a:p>
      </dgm:t>
    </dgm:pt>
    <dgm:pt modelId="{7E520619-7881-4B2B-A770-921A31599581}" type="parTrans" cxnId="{A2249735-94BB-42EF-945A-370FD9B09D68}">
      <dgm:prSet/>
      <dgm:spPr/>
      <dgm:t>
        <a:bodyPr/>
        <a:lstStyle/>
        <a:p>
          <a:endParaRPr lang="en-US"/>
        </a:p>
      </dgm:t>
    </dgm:pt>
    <dgm:pt modelId="{A97D9867-C283-4850-81FE-9FB89594E37C}" type="sibTrans" cxnId="{A2249735-94BB-42EF-945A-370FD9B09D68}">
      <dgm:prSet/>
      <dgm:spPr/>
      <dgm:t>
        <a:bodyPr/>
        <a:lstStyle/>
        <a:p>
          <a:endParaRPr lang="en-US"/>
        </a:p>
      </dgm:t>
    </dgm:pt>
    <dgm:pt modelId="{4FB70A43-0620-4AF4-83C7-D71A2B41C831}">
      <dgm:prSet/>
      <dgm:spPr/>
      <dgm:t>
        <a:bodyPr/>
        <a:lstStyle/>
        <a:p>
          <a:r>
            <a:rPr lang="en-US"/>
            <a:t>Likes</a:t>
          </a:r>
        </a:p>
      </dgm:t>
    </dgm:pt>
    <dgm:pt modelId="{976A4684-E68D-4E74-A68B-9C334A72D88E}" type="parTrans" cxnId="{198A3C46-1D12-49E8-9C75-B567F2725A16}">
      <dgm:prSet/>
      <dgm:spPr/>
      <dgm:t>
        <a:bodyPr/>
        <a:lstStyle/>
        <a:p>
          <a:endParaRPr lang="en-US"/>
        </a:p>
      </dgm:t>
    </dgm:pt>
    <dgm:pt modelId="{845E0D22-BB74-4E2E-AFA5-7981BA27859F}" type="sibTrans" cxnId="{198A3C46-1D12-49E8-9C75-B567F2725A16}">
      <dgm:prSet/>
      <dgm:spPr/>
      <dgm:t>
        <a:bodyPr/>
        <a:lstStyle/>
        <a:p>
          <a:endParaRPr lang="en-US"/>
        </a:p>
      </dgm:t>
    </dgm:pt>
    <dgm:pt modelId="{91A124BA-BFDC-428B-B200-D679E710021D}">
      <dgm:prSet/>
      <dgm:spPr/>
      <dgm:t>
        <a:bodyPr/>
        <a:lstStyle/>
        <a:p>
          <a:r>
            <a:rPr lang="en-US"/>
            <a:t>Dislikes</a:t>
          </a:r>
        </a:p>
      </dgm:t>
    </dgm:pt>
    <dgm:pt modelId="{8D37C3BD-A470-468D-A451-3E90FC8EABE7}" type="parTrans" cxnId="{B5A3AC63-8D0F-4DF1-A060-79E3BE80E6BB}">
      <dgm:prSet/>
      <dgm:spPr/>
      <dgm:t>
        <a:bodyPr/>
        <a:lstStyle/>
        <a:p>
          <a:endParaRPr lang="en-US"/>
        </a:p>
      </dgm:t>
    </dgm:pt>
    <dgm:pt modelId="{3A129D79-EAF4-4A56-B043-4BD80C8F9ADA}" type="sibTrans" cxnId="{B5A3AC63-8D0F-4DF1-A060-79E3BE80E6BB}">
      <dgm:prSet/>
      <dgm:spPr/>
      <dgm:t>
        <a:bodyPr/>
        <a:lstStyle/>
        <a:p>
          <a:endParaRPr lang="en-US"/>
        </a:p>
      </dgm:t>
    </dgm:pt>
    <dgm:pt modelId="{5DC6FD57-0012-4356-8466-B7FD4C3EB53E}" type="pres">
      <dgm:prSet presAssocID="{B61CAA57-1C0A-448E-8746-85F241C86769}" presName="root" presStyleCnt="0">
        <dgm:presLayoutVars>
          <dgm:dir/>
          <dgm:resizeHandles val="exact"/>
        </dgm:presLayoutVars>
      </dgm:prSet>
      <dgm:spPr/>
    </dgm:pt>
    <dgm:pt modelId="{01B37D6F-A4C6-4A0C-AB18-9B1A6E9A6C63}" type="pres">
      <dgm:prSet presAssocID="{B61CAA57-1C0A-448E-8746-85F241C86769}" presName="container" presStyleCnt="0">
        <dgm:presLayoutVars>
          <dgm:dir/>
          <dgm:resizeHandles val="exact"/>
        </dgm:presLayoutVars>
      </dgm:prSet>
      <dgm:spPr/>
    </dgm:pt>
    <dgm:pt modelId="{34EC77FD-4BAE-4AAD-8F2F-31891CC94F8B}" type="pres">
      <dgm:prSet presAssocID="{217FD625-C58F-416E-8771-D85C0DD30D4C}" presName="compNode" presStyleCnt="0"/>
      <dgm:spPr/>
    </dgm:pt>
    <dgm:pt modelId="{16C413D6-630F-4AFB-BB79-98E10E53B4D9}" type="pres">
      <dgm:prSet presAssocID="{217FD625-C58F-416E-8771-D85C0DD30D4C}" presName="iconBgRect" presStyleLbl="bgShp" presStyleIdx="0" presStyleCnt="3"/>
      <dgm:spPr>
        <a:solidFill>
          <a:schemeClr val="bg1">
            <a:lumMod val="95000"/>
            <a:hueOff val="0"/>
            <a:satOff val="0"/>
            <a:lumOff val="0"/>
          </a:schemeClr>
        </a:solidFill>
        <a:ln>
          <a:solidFill>
            <a:schemeClr val="tx1">
              <a:alpha val="34000"/>
            </a:schemeClr>
          </a:solidFill>
        </a:ln>
      </dgm:spPr>
    </dgm:pt>
    <dgm:pt modelId="{F5E2F350-27EB-4893-89FA-B196588C1571}" type="pres">
      <dgm:prSet presAssocID="{217FD625-C58F-416E-8771-D85C0DD30D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03273B77-20CF-4316-849B-C731F5FC00F0}" type="pres">
      <dgm:prSet presAssocID="{217FD625-C58F-416E-8771-D85C0DD30D4C}" presName="spaceRect" presStyleCnt="0"/>
      <dgm:spPr/>
    </dgm:pt>
    <dgm:pt modelId="{28052390-E2AC-4FD3-A1AE-6C3DB821A26F}" type="pres">
      <dgm:prSet presAssocID="{217FD625-C58F-416E-8771-D85C0DD30D4C}" presName="textRect" presStyleLbl="revTx" presStyleIdx="0" presStyleCnt="3">
        <dgm:presLayoutVars>
          <dgm:chMax val="1"/>
          <dgm:chPref val="1"/>
        </dgm:presLayoutVars>
      </dgm:prSet>
      <dgm:spPr/>
    </dgm:pt>
    <dgm:pt modelId="{B1D53B7B-9313-4139-9555-7DC5DECC4E7A}" type="pres">
      <dgm:prSet presAssocID="{A97D9867-C283-4850-81FE-9FB89594E37C}" presName="sibTrans" presStyleLbl="sibTrans2D1" presStyleIdx="0" presStyleCnt="0"/>
      <dgm:spPr/>
    </dgm:pt>
    <dgm:pt modelId="{6017A7FD-78CC-4E2F-BE83-12085F7352E8}" type="pres">
      <dgm:prSet presAssocID="{4FB70A43-0620-4AF4-83C7-D71A2B41C831}" presName="compNode" presStyleCnt="0"/>
      <dgm:spPr/>
    </dgm:pt>
    <dgm:pt modelId="{F62E88F8-840B-4F4D-AE08-ACB0D9795022}" type="pres">
      <dgm:prSet presAssocID="{4FB70A43-0620-4AF4-83C7-D71A2B41C831}" presName="iconBgRect" presStyleLbl="bgShp" presStyleIdx="1" presStyleCnt="3"/>
      <dgm:spPr>
        <a:xfrm>
          <a:off x="3655575" y="1639825"/>
          <a:ext cx="897246" cy="897246"/>
        </a:xfrm>
        <a:prstGeom prst="ellipse">
          <a:avLst/>
        </a:prstGeom>
        <a:solidFill>
          <a:prstClr val="white">
            <a:lumMod val="95000"/>
            <a:hueOff val="0"/>
            <a:satOff val="0"/>
            <a:lumOff val="0"/>
          </a:prstClr>
        </a:solidFill>
        <a:ln>
          <a:solidFill>
            <a:prstClr val="black">
              <a:alpha val="34000"/>
            </a:prstClr>
          </a:solidFill>
        </a:ln>
        <a:effectLst/>
      </dgm:spPr>
    </dgm:pt>
    <dgm:pt modelId="{F674A20F-F857-450B-AC7D-3152191BFC9C}" type="pres">
      <dgm:prSet presAssocID="{4FB70A43-0620-4AF4-83C7-D71A2B41C8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2F57D13F-81DD-4C80-AD2A-B32442B8DC5F}" type="pres">
      <dgm:prSet presAssocID="{4FB70A43-0620-4AF4-83C7-D71A2B41C831}" presName="spaceRect" presStyleCnt="0"/>
      <dgm:spPr/>
    </dgm:pt>
    <dgm:pt modelId="{A4175EA8-8B0D-4526-A42E-B1DD4AFCD865}" type="pres">
      <dgm:prSet presAssocID="{4FB70A43-0620-4AF4-83C7-D71A2B41C831}" presName="textRect" presStyleLbl="revTx" presStyleIdx="1" presStyleCnt="3">
        <dgm:presLayoutVars>
          <dgm:chMax val="1"/>
          <dgm:chPref val="1"/>
        </dgm:presLayoutVars>
      </dgm:prSet>
      <dgm:spPr/>
    </dgm:pt>
    <dgm:pt modelId="{0C2056FD-CDE7-4A75-87C4-AAEB13CC7B60}" type="pres">
      <dgm:prSet presAssocID="{845E0D22-BB74-4E2E-AFA5-7981BA27859F}" presName="sibTrans" presStyleLbl="sibTrans2D1" presStyleIdx="0" presStyleCnt="0"/>
      <dgm:spPr/>
    </dgm:pt>
    <dgm:pt modelId="{9246E620-EC46-4F7C-B974-B77D6CB0B148}" type="pres">
      <dgm:prSet presAssocID="{91A124BA-BFDC-428B-B200-D679E710021D}" presName="compNode" presStyleCnt="0"/>
      <dgm:spPr/>
    </dgm:pt>
    <dgm:pt modelId="{4D226B7A-B8AA-4722-BE90-0496251AFF7F}" type="pres">
      <dgm:prSet presAssocID="{91A124BA-BFDC-428B-B200-D679E710021D}" presName="iconBgRect" presStyleLbl="bgShp" presStyleIdx="2" presStyleCnt="3"/>
      <dgm:spPr>
        <a:xfrm>
          <a:off x="7228536" y="1639825"/>
          <a:ext cx="897246" cy="897246"/>
        </a:xfrm>
        <a:prstGeom prst="ellipse">
          <a:avLst/>
        </a:prstGeom>
        <a:solidFill>
          <a:prstClr val="white">
            <a:lumMod val="95000"/>
            <a:hueOff val="0"/>
            <a:satOff val="0"/>
            <a:lumOff val="0"/>
          </a:prstClr>
        </a:solidFill>
        <a:ln>
          <a:solidFill>
            <a:prstClr val="black">
              <a:alpha val="34000"/>
            </a:prstClr>
          </a:solidFill>
        </a:ln>
        <a:effectLst/>
      </dgm:spPr>
    </dgm:pt>
    <dgm:pt modelId="{BD8DEA48-B77A-4DC9-AE09-45B885141A3C}" type="pres">
      <dgm:prSet presAssocID="{91A124BA-BFDC-428B-B200-D679E71002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9C7F18E-D585-4B2A-917B-83A5706265C9}" type="pres">
      <dgm:prSet presAssocID="{91A124BA-BFDC-428B-B200-D679E710021D}" presName="spaceRect" presStyleCnt="0"/>
      <dgm:spPr/>
    </dgm:pt>
    <dgm:pt modelId="{4141FFBD-3F6E-462B-A9C2-8A9D79D70746}" type="pres">
      <dgm:prSet presAssocID="{91A124BA-BFDC-428B-B200-D679E710021D}" presName="textRect" presStyleLbl="revTx" presStyleIdx="2" presStyleCnt="3">
        <dgm:presLayoutVars>
          <dgm:chMax val="1"/>
          <dgm:chPref val="1"/>
        </dgm:presLayoutVars>
      </dgm:prSet>
      <dgm:spPr/>
    </dgm:pt>
  </dgm:ptLst>
  <dgm:cxnLst>
    <dgm:cxn modelId="{2E03A901-8C0A-4AD8-AC13-433F98D76E7C}" type="presOf" srcId="{4FB70A43-0620-4AF4-83C7-D71A2B41C831}" destId="{A4175EA8-8B0D-4526-A42E-B1DD4AFCD865}" srcOrd="0" destOrd="0" presId="urn:microsoft.com/office/officeart/2018/2/layout/IconCircleList"/>
    <dgm:cxn modelId="{22531E2C-7A4B-4D52-883B-526297D850B8}" type="presOf" srcId="{91A124BA-BFDC-428B-B200-D679E710021D}" destId="{4141FFBD-3F6E-462B-A9C2-8A9D79D70746}" srcOrd="0" destOrd="0" presId="urn:microsoft.com/office/officeart/2018/2/layout/IconCircleList"/>
    <dgm:cxn modelId="{A2249735-94BB-42EF-945A-370FD9B09D68}" srcId="{B61CAA57-1C0A-448E-8746-85F241C86769}" destId="{217FD625-C58F-416E-8771-D85C0DD30D4C}" srcOrd="0" destOrd="0" parTransId="{7E520619-7881-4B2B-A770-921A31599581}" sibTransId="{A97D9867-C283-4850-81FE-9FB89594E37C}"/>
    <dgm:cxn modelId="{B5A3AC63-8D0F-4DF1-A060-79E3BE80E6BB}" srcId="{B61CAA57-1C0A-448E-8746-85F241C86769}" destId="{91A124BA-BFDC-428B-B200-D679E710021D}" srcOrd="2" destOrd="0" parTransId="{8D37C3BD-A470-468D-A451-3E90FC8EABE7}" sibTransId="{3A129D79-EAF4-4A56-B043-4BD80C8F9ADA}"/>
    <dgm:cxn modelId="{198A3C46-1D12-49E8-9C75-B567F2725A16}" srcId="{B61CAA57-1C0A-448E-8746-85F241C86769}" destId="{4FB70A43-0620-4AF4-83C7-D71A2B41C831}" srcOrd="1" destOrd="0" parTransId="{976A4684-E68D-4E74-A68B-9C334A72D88E}" sibTransId="{845E0D22-BB74-4E2E-AFA5-7981BA27859F}"/>
    <dgm:cxn modelId="{14AC764C-5CAD-4FCF-9788-16D88ACC6092}" type="presOf" srcId="{217FD625-C58F-416E-8771-D85C0DD30D4C}" destId="{28052390-E2AC-4FD3-A1AE-6C3DB821A26F}" srcOrd="0" destOrd="0" presId="urn:microsoft.com/office/officeart/2018/2/layout/IconCircleList"/>
    <dgm:cxn modelId="{55FCA873-7DBA-4E48-9A9A-8708623241D4}" type="presOf" srcId="{B61CAA57-1C0A-448E-8746-85F241C86769}" destId="{5DC6FD57-0012-4356-8466-B7FD4C3EB53E}" srcOrd="0" destOrd="0" presId="urn:microsoft.com/office/officeart/2018/2/layout/IconCircleList"/>
    <dgm:cxn modelId="{0FE389D7-CD0B-4E9C-979A-48C70BDCAFE2}" type="presOf" srcId="{845E0D22-BB74-4E2E-AFA5-7981BA27859F}" destId="{0C2056FD-CDE7-4A75-87C4-AAEB13CC7B60}" srcOrd="0" destOrd="0" presId="urn:microsoft.com/office/officeart/2018/2/layout/IconCircleList"/>
    <dgm:cxn modelId="{518F8FF1-84C8-43E3-858F-CEC8811831A8}" type="presOf" srcId="{A97D9867-C283-4850-81FE-9FB89594E37C}" destId="{B1D53B7B-9313-4139-9555-7DC5DECC4E7A}" srcOrd="0" destOrd="0" presId="urn:microsoft.com/office/officeart/2018/2/layout/IconCircleList"/>
    <dgm:cxn modelId="{559096FC-2378-4641-BC88-9A0FF5B7C218}" type="presParOf" srcId="{5DC6FD57-0012-4356-8466-B7FD4C3EB53E}" destId="{01B37D6F-A4C6-4A0C-AB18-9B1A6E9A6C63}" srcOrd="0" destOrd="0" presId="urn:microsoft.com/office/officeart/2018/2/layout/IconCircleList"/>
    <dgm:cxn modelId="{7D6E7F79-B078-4792-8842-A1288D21AED2}" type="presParOf" srcId="{01B37D6F-A4C6-4A0C-AB18-9B1A6E9A6C63}" destId="{34EC77FD-4BAE-4AAD-8F2F-31891CC94F8B}" srcOrd="0" destOrd="0" presId="urn:microsoft.com/office/officeart/2018/2/layout/IconCircleList"/>
    <dgm:cxn modelId="{00F9514F-6306-438F-BFF0-65625B71ADB1}" type="presParOf" srcId="{34EC77FD-4BAE-4AAD-8F2F-31891CC94F8B}" destId="{16C413D6-630F-4AFB-BB79-98E10E53B4D9}" srcOrd="0" destOrd="0" presId="urn:microsoft.com/office/officeart/2018/2/layout/IconCircleList"/>
    <dgm:cxn modelId="{36624996-3086-4166-BD23-FBA32AD4DDFF}" type="presParOf" srcId="{34EC77FD-4BAE-4AAD-8F2F-31891CC94F8B}" destId="{F5E2F350-27EB-4893-89FA-B196588C1571}" srcOrd="1" destOrd="0" presId="urn:microsoft.com/office/officeart/2018/2/layout/IconCircleList"/>
    <dgm:cxn modelId="{9EFEDC45-7F38-4405-BF9E-B356B638EC79}" type="presParOf" srcId="{34EC77FD-4BAE-4AAD-8F2F-31891CC94F8B}" destId="{03273B77-20CF-4316-849B-C731F5FC00F0}" srcOrd="2" destOrd="0" presId="urn:microsoft.com/office/officeart/2018/2/layout/IconCircleList"/>
    <dgm:cxn modelId="{95067782-A0AA-496B-9CBA-4D89BACBB7D2}" type="presParOf" srcId="{34EC77FD-4BAE-4AAD-8F2F-31891CC94F8B}" destId="{28052390-E2AC-4FD3-A1AE-6C3DB821A26F}" srcOrd="3" destOrd="0" presId="urn:microsoft.com/office/officeart/2018/2/layout/IconCircleList"/>
    <dgm:cxn modelId="{873F7750-1091-4199-A39F-1C016DDF3E33}" type="presParOf" srcId="{01B37D6F-A4C6-4A0C-AB18-9B1A6E9A6C63}" destId="{B1D53B7B-9313-4139-9555-7DC5DECC4E7A}" srcOrd="1" destOrd="0" presId="urn:microsoft.com/office/officeart/2018/2/layout/IconCircleList"/>
    <dgm:cxn modelId="{113606B8-4A25-41E0-AE8A-74EB39737FAF}" type="presParOf" srcId="{01B37D6F-A4C6-4A0C-AB18-9B1A6E9A6C63}" destId="{6017A7FD-78CC-4E2F-BE83-12085F7352E8}" srcOrd="2" destOrd="0" presId="urn:microsoft.com/office/officeart/2018/2/layout/IconCircleList"/>
    <dgm:cxn modelId="{654DD0F9-C9D3-4063-BE9C-366CD47D9B62}" type="presParOf" srcId="{6017A7FD-78CC-4E2F-BE83-12085F7352E8}" destId="{F62E88F8-840B-4F4D-AE08-ACB0D9795022}" srcOrd="0" destOrd="0" presId="urn:microsoft.com/office/officeart/2018/2/layout/IconCircleList"/>
    <dgm:cxn modelId="{3272700F-6940-485B-928A-60E26457CC86}" type="presParOf" srcId="{6017A7FD-78CC-4E2F-BE83-12085F7352E8}" destId="{F674A20F-F857-450B-AC7D-3152191BFC9C}" srcOrd="1" destOrd="0" presId="urn:microsoft.com/office/officeart/2018/2/layout/IconCircleList"/>
    <dgm:cxn modelId="{F17C1221-3818-4D8D-8AF2-9E2E49E077B2}" type="presParOf" srcId="{6017A7FD-78CC-4E2F-BE83-12085F7352E8}" destId="{2F57D13F-81DD-4C80-AD2A-B32442B8DC5F}" srcOrd="2" destOrd="0" presId="urn:microsoft.com/office/officeart/2018/2/layout/IconCircleList"/>
    <dgm:cxn modelId="{BC758086-2956-43FA-9D93-048CBF1BEB51}" type="presParOf" srcId="{6017A7FD-78CC-4E2F-BE83-12085F7352E8}" destId="{A4175EA8-8B0D-4526-A42E-B1DD4AFCD865}" srcOrd="3" destOrd="0" presId="urn:microsoft.com/office/officeart/2018/2/layout/IconCircleList"/>
    <dgm:cxn modelId="{FEC98078-4BE6-46F4-8CB1-A87180C3FEF5}" type="presParOf" srcId="{01B37D6F-A4C6-4A0C-AB18-9B1A6E9A6C63}" destId="{0C2056FD-CDE7-4A75-87C4-AAEB13CC7B60}" srcOrd="3" destOrd="0" presId="urn:microsoft.com/office/officeart/2018/2/layout/IconCircleList"/>
    <dgm:cxn modelId="{B97972AD-4C52-4254-986F-6285A3841BC6}" type="presParOf" srcId="{01B37D6F-A4C6-4A0C-AB18-9B1A6E9A6C63}" destId="{9246E620-EC46-4F7C-B974-B77D6CB0B148}" srcOrd="4" destOrd="0" presId="urn:microsoft.com/office/officeart/2018/2/layout/IconCircleList"/>
    <dgm:cxn modelId="{94B1F6FF-A4B5-4C6D-91B1-83DCBEF2E970}" type="presParOf" srcId="{9246E620-EC46-4F7C-B974-B77D6CB0B148}" destId="{4D226B7A-B8AA-4722-BE90-0496251AFF7F}" srcOrd="0" destOrd="0" presId="urn:microsoft.com/office/officeart/2018/2/layout/IconCircleList"/>
    <dgm:cxn modelId="{73D0402E-80ED-4D0C-9BEF-FC90887E1C25}" type="presParOf" srcId="{9246E620-EC46-4F7C-B974-B77D6CB0B148}" destId="{BD8DEA48-B77A-4DC9-AE09-45B885141A3C}" srcOrd="1" destOrd="0" presId="urn:microsoft.com/office/officeart/2018/2/layout/IconCircleList"/>
    <dgm:cxn modelId="{95393DC4-DBB2-4101-BE0E-6A9C58BD6E2B}" type="presParOf" srcId="{9246E620-EC46-4F7C-B974-B77D6CB0B148}" destId="{69C7F18E-D585-4B2A-917B-83A5706265C9}" srcOrd="2" destOrd="0" presId="urn:microsoft.com/office/officeart/2018/2/layout/IconCircleList"/>
    <dgm:cxn modelId="{93180C20-7FF2-455E-8987-6B79C9B406A9}" type="presParOf" srcId="{9246E620-EC46-4F7C-B974-B77D6CB0B148}" destId="{4141FFBD-3F6E-462B-A9C2-8A9D79D70746}" srcOrd="3" destOrd="0" presId="urn:microsoft.com/office/officeart/2018/2/layout/IconCircleList"/>
  </dgm:cxnLst>
  <dgm:bg>
    <a:solidFill>
      <a:schemeClr val="bg1"/>
    </a:solid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C153C5-ED1D-42DF-B1B6-FE875AE70A44}"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E59B923E-5F26-4056-A895-D9F3E50AFC64}">
      <dgm:prSet/>
      <dgm:spPr/>
      <dgm:t>
        <a:bodyPr/>
        <a:lstStyle/>
        <a:p>
          <a:r>
            <a:rPr lang="tr-TR"/>
            <a:t>Keeping likes and dislikes or reaction in general high wil guarentee more views and a viral status.</a:t>
          </a:r>
          <a:endParaRPr lang="en-US"/>
        </a:p>
      </dgm:t>
    </dgm:pt>
    <dgm:pt modelId="{BAABE16C-2859-4DD7-8005-39120E1341CA}" type="parTrans" cxnId="{DAA6F732-2826-48E5-BEB2-8180FE9DDC3B}">
      <dgm:prSet/>
      <dgm:spPr/>
      <dgm:t>
        <a:bodyPr/>
        <a:lstStyle/>
        <a:p>
          <a:endParaRPr lang="en-US"/>
        </a:p>
      </dgm:t>
    </dgm:pt>
    <dgm:pt modelId="{BF17B213-8A1C-4A86-9E42-361ABF85DF8A}" type="sibTrans" cxnId="{DAA6F732-2826-48E5-BEB2-8180FE9DDC3B}">
      <dgm:prSet/>
      <dgm:spPr/>
      <dgm:t>
        <a:bodyPr/>
        <a:lstStyle/>
        <a:p>
          <a:endParaRPr lang="en-US"/>
        </a:p>
      </dgm:t>
    </dgm:pt>
    <dgm:pt modelId="{E3AE3AB4-0C95-40BB-944D-69476F0EB870}">
      <dgm:prSet/>
      <dgm:spPr/>
      <dgm:t>
        <a:bodyPr/>
        <a:lstStyle/>
        <a:p>
          <a:r>
            <a:rPr lang="tr-TR"/>
            <a:t>Specific tags on their own don’t grant more reaction and does not grant viral status on their own.</a:t>
          </a:r>
          <a:endParaRPr lang="en-US"/>
        </a:p>
      </dgm:t>
    </dgm:pt>
    <dgm:pt modelId="{A0840021-726E-48E4-94FA-EFFF095288BE}" type="parTrans" cxnId="{441B8EBF-9355-4E67-B1A1-AABC5860323C}">
      <dgm:prSet/>
      <dgm:spPr/>
      <dgm:t>
        <a:bodyPr/>
        <a:lstStyle/>
        <a:p>
          <a:endParaRPr lang="en-US"/>
        </a:p>
      </dgm:t>
    </dgm:pt>
    <dgm:pt modelId="{CCD61B4A-AAD3-462C-80FD-15F792787997}" type="sibTrans" cxnId="{441B8EBF-9355-4E67-B1A1-AABC5860323C}">
      <dgm:prSet/>
      <dgm:spPr/>
      <dgm:t>
        <a:bodyPr/>
        <a:lstStyle/>
        <a:p>
          <a:endParaRPr lang="en-US"/>
        </a:p>
      </dgm:t>
    </dgm:pt>
    <dgm:pt modelId="{FB8F4209-CF6B-4720-B892-55C7A195CA53}">
      <dgm:prSet/>
      <dgm:spPr/>
      <dgm:t>
        <a:bodyPr/>
        <a:lstStyle/>
        <a:p>
          <a:r>
            <a:rPr lang="tr-TR"/>
            <a:t>Specific title words on their own don’t grant more reaction and does not grant viral status on their own.</a:t>
          </a:r>
          <a:endParaRPr lang="en-US"/>
        </a:p>
      </dgm:t>
    </dgm:pt>
    <dgm:pt modelId="{4E6849DD-BE33-497E-A960-0BE7E3C0A50A}" type="parTrans" cxnId="{048A2E94-E96A-4F04-84B1-A88192A56985}">
      <dgm:prSet/>
      <dgm:spPr/>
      <dgm:t>
        <a:bodyPr/>
        <a:lstStyle/>
        <a:p>
          <a:endParaRPr lang="en-US"/>
        </a:p>
      </dgm:t>
    </dgm:pt>
    <dgm:pt modelId="{5679710D-5451-43C0-B742-D5D28A42395E}" type="sibTrans" cxnId="{048A2E94-E96A-4F04-84B1-A88192A56985}">
      <dgm:prSet/>
      <dgm:spPr/>
      <dgm:t>
        <a:bodyPr/>
        <a:lstStyle/>
        <a:p>
          <a:endParaRPr lang="en-US"/>
        </a:p>
      </dgm:t>
    </dgm:pt>
    <dgm:pt modelId="{E5AEC9FE-E642-481C-A973-5DF57B2EF243}">
      <dgm:prSet/>
      <dgm:spPr/>
      <dgm:t>
        <a:bodyPr/>
        <a:lstStyle/>
        <a:p>
          <a:r>
            <a:rPr lang="tr-TR"/>
            <a:t>Content creators in all cases should enable ratings and comments.</a:t>
          </a:r>
          <a:endParaRPr lang="en-US"/>
        </a:p>
      </dgm:t>
    </dgm:pt>
    <dgm:pt modelId="{0F291F96-0731-4517-9A14-F262981F0F62}" type="parTrans" cxnId="{3864E43B-5FC7-4F7D-8942-514BCDD6D1A9}">
      <dgm:prSet/>
      <dgm:spPr/>
      <dgm:t>
        <a:bodyPr/>
        <a:lstStyle/>
        <a:p>
          <a:endParaRPr lang="en-US"/>
        </a:p>
      </dgm:t>
    </dgm:pt>
    <dgm:pt modelId="{3B429740-4D0E-4723-8FC2-B67D0B8C4B21}" type="sibTrans" cxnId="{3864E43B-5FC7-4F7D-8942-514BCDD6D1A9}">
      <dgm:prSet/>
      <dgm:spPr/>
      <dgm:t>
        <a:bodyPr/>
        <a:lstStyle/>
        <a:p>
          <a:endParaRPr lang="en-US"/>
        </a:p>
      </dgm:t>
    </dgm:pt>
    <dgm:pt modelId="{542EA2F9-1B2B-48C4-A980-3021C4F38E8D}">
      <dgm:prSet/>
      <dgm:spPr/>
      <dgm:t>
        <a:bodyPr/>
        <a:lstStyle/>
        <a:p>
          <a:r>
            <a:rPr lang="tr-TR"/>
            <a:t>While most genres are more popular than others, </a:t>
          </a:r>
          <a:r>
            <a:rPr lang="en-US"/>
            <a:t>Non-practical </a:t>
          </a:r>
          <a:r>
            <a:rPr lang="tr-TR"/>
            <a:t>&amp; Activism, Pets &amp; Animals and Travel &amp; Events rarely get viral status and should be avoided to get it trending</a:t>
          </a:r>
          <a:endParaRPr lang="en-US"/>
        </a:p>
      </dgm:t>
    </dgm:pt>
    <dgm:pt modelId="{DEF860B0-64AC-4D7E-8A86-E836B9FBB6CB}" type="parTrans" cxnId="{72AF3802-20F2-4AE3-B2BF-59DDBC6928E6}">
      <dgm:prSet/>
      <dgm:spPr/>
      <dgm:t>
        <a:bodyPr/>
        <a:lstStyle/>
        <a:p>
          <a:endParaRPr lang="en-US"/>
        </a:p>
      </dgm:t>
    </dgm:pt>
    <dgm:pt modelId="{9A5D6F83-F638-410E-BF9D-FF2DC64A6514}" type="sibTrans" cxnId="{72AF3802-20F2-4AE3-B2BF-59DDBC6928E6}">
      <dgm:prSet/>
      <dgm:spPr/>
      <dgm:t>
        <a:bodyPr/>
        <a:lstStyle/>
        <a:p>
          <a:endParaRPr lang="en-US"/>
        </a:p>
      </dgm:t>
    </dgm:pt>
    <dgm:pt modelId="{7933E9B1-E95D-46FF-B48D-901B586FA20B}" type="pres">
      <dgm:prSet presAssocID="{9AC153C5-ED1D-42DF-B1B6-FE875AE70A44}" presName="vert0" presStyleCnt="0">
        <dgm:presLayoutVars>
          <dgm:dir/>
          <dgm:animOne val="branch"/>
          <dgm:animLvl val="lvl"/>
        </dgm:presLayoutVars>
      </dgm:prSet>
      <dgm:spPr/>
    </dgm:pt>
    <dgm:pt modelId="{E458F6A8-AD2B-4F5F-A4E6-094B689D6322}" type="pres">
      <dgm:prSet presAssocID="{E59B923E-5F26-4056-A895-D9F3E50AFC64}" presName="thickLine" presStyleLbl="alignNode1" presStyleIdx="0" presStyleCnt="5"/>
      <dgm:spPr/>
    </dgm:pt>
    <dgm:pt modelId="{7C8CDC80-A4A1-441E-B3ED-7DA1F5D68F61}" type="pres">
      <dgm:prSet presAssocID="{E59B923E-5F26-4056-A895-D9F3E50AFC64}" presName="horz1" presStyleCnt="0"/>
      <dgm:spPr/>
    </dgm:pt>
    <dgm:pt modelId="{277CC148-D26C-40DB-A6D3-0B503B42CCC1}" type="pres">
      <dgm:prSet presAssocID="{E59B923E-5F26-4056-A895-D9F3E50AFC64}" presName="tx1" presStyleLbl="revTx" presStyleIdx="0" presStyleCnt="5"/>
      <dgm:spPr/>
    </dgm:pt>
    <dgm:pt modelId="{618B7F1D-8772-4943-97AF-3DC79B603E8E}" type="pres">
      <dgm:prSet presAssocID="{E59B923E-5F26-4056-A895-D9F3E50AFC64}" presName="vert1" presStyleCnt="0"/>
      <dgm:spPr/>
    </dgm:pt>
    <dgm:pt modelId="{75C6A82C-3888-45CD-A71B-0B7184D1C490}" type="pres">
      <dgm:prSet presAssocID="{E3AE3AB4-0C95-40BB-944D-69476F0EB870}" presName="thickLine" presStyleLbl="alignNode1" presStyleIdx="1" presStyleCnt="5"/>
      <dgm:spPr/>
    </dgm:pt>
    <dgm:pt modelId="{3DADA8CC-EF2F-4687-8B24-D2A4A78585ED}" type="pres">
      <dgm:prSet presAssocID="{E3AE3AB4-0C95-40BB-944D-69476F0EB870}" presName="horz1" presStyleCnt="0"/>
      <dgm:spPr/>
    </dgm:pt>
    <dgm:pt modelId="{9A8CD628-9204-47A0-A2F0-DF3849EACBD6}" type="pres">
      <dgm:prSet presAssocID="{E3AE3AB4-0C95-40BB-944D-69476F0EB870}" presName="tx1" presStyleLbl="revTx" presStyleIdx="1" presStyleCnt="5"/>
      <dgm:spPr/>
    </dgm:pt>
    <dgm:pt modelId="{AEC66BDD-1E45-43F3-8653-8B6EF5F196FB}" type="pres">
      <dgm:prSet presAssocID="{E3AE3AB4-0C95-40BB-944D-69476F0EB870}" presName="vert1" presStyleCnt="0"/>
      <dgm:spPr/>
    </dgm:pt>
    <dgm:pt modelId="{B6F72D6A-28F2-4252-9AB9-6D2BCCCDE616}" type="pres">
      <dgm:prSet presAssocID="{FB8F4209-CF6B-4720-B892-55C7A195CA53}" presName="thickLine" presStyleLbl="alignNode1" presStyleIdx="2" presStyleCnt="5"/>
      <dgm:spPr/>
    </dgm:pt>
    <dgm:pt modelId="{2D8C1BFE-73D8-4BA1-9ABC-4EB30D90256C}" type="pres">
      <dgm:prSet presAssocID="{FB8F4209-CF6B-4720-B892-55C7A195CA53}" presName="horz1" presStyleCnt="0"/>
      <dgm:spPr/>
    </dgm:pt>
    <dgm:pt modelId="{FFA1D9FD-483E-4502-BAC4-DA2B57BB7ED1}" type="pres">
      <dgm:prSet presAssocID="{FB8F4209-CF6B-4720-B892-55C7A195CA53}" presName="tx1" presStyleLbl="revTx" presStyleIdx="2" presStyleCnt="5"/>
      <dgm:spPr/>
    </dgm:pt>
    <dgm:pt modelId="{010C81D0-8734-4EFB-9AEC-C8A05B42952A}" type="pres">
      <dgm:prSet presAssocID="{FB8F4209-CF6B-4720-B892-55C7A195CA53}" presName="vert1" presStyleCnt="0"/>
      <dgm:spPr/>
    </dgm:pt>
    <dgm:pt modelId="{E755EAC1-7D3E-4411-AFFE-450DFD83C3FA}" type="pres">
      <dgm:prSet presAssocID="{E5AEC9FE-E642-481C-A973-5DF57B2EF243}" presName="thickLine" presStyleLbl="alignNode1" presStyleIdx="3" presStyleCnt="5"/>
      <dgm:spPr/>
    </dgm:pt>
    <dgm:pt modelId="{959662B6-7856-4DCD-BEAF-0FAA4DB50CCE}" type="pres">
      <dgm:prSet presAssocID="{E5AEC9FE-E642-481C-A973-5DF57B2EF243}" presName="horz1" presStyleCnt="0"/>
      <dgm:spPr/>
    </dgm:pt>
    <dgm:pt modelId="{C47A1A91-E1F9-4B99-838C-1D6139EEAE54}" type="pres">
      <dgm:prSet presAssocID="{E5AEC9FE-E642-481C-A973-5DF57B2EF243}" presName="tx1" presStyleLbl="revTx" presStyleIdx="3" presStyleCnt="5"/>
      <dgm:spPr/>
    </dgm:pt>
    <dgm:pt modelId="{1448FD88-C71D-4B0B-B172-7F62FAC9DFF5}" type="pres">
      <dgm:prSet presAssocID="{E5AEC9FE-E642-481C-A973-5DF57B2EF243}" presName="vert1" presStyleCnt="0"/>
      <dgm:spPr/>
    </dgm:pt>
    <dgm:pt modelId="{95B94783-6B80-47C7-A68E-98DD882C6721}" type="pres">
      <dgm:prSet presAssocID="{542EA2F9-1B2B-48C4-A980-3021C4F38E8D}" presName="thickLine" presStyleLbl="alignNode1" presStyleIdx="4" presStyleCnt="5"/>
      <dgm:spPr/>
    </dgm:pt>
    <dgm:pt modelId="{0C5EA557-7BDD-44A8-8D70-B2095789D11D}" type="pres">
      <dgm:prSet presAssocID="{542EA2F9-1B2B-48C4-A980-3021C4F38E8D}" presName="horz1" presStyleCnt="0"/>
      <dgm:spPr/>
    </dgm:pt>
    <dgm:pt modelId="{DACCD6E8-E4C5-4425-A572-5B3B8D4CBA46}" type="pres">
      <dgm:prSet presAssocID="{542EA2F9-1B2B-48C4-A980-3021C4F38E8D}" presName="tx1" presStyleLbl="revTx" presStyleIdx="4" presStyleCnt="5"/>
      <dgm:spPr/>
    </dgm:pt>
    <dgm:pt modelId="{2310949D-A83C-4A7C-B7D5-89F2F638B87E}" type="pres">
      <dgm:prSet presAssocID="{542EA2F9-1B2B-48C4-A980-3021C4F38E8D}" presName="vert1" presStyleCnt="0"/>
      <dgm:spPr/>
    </dgm:pt>
  </dgm:ptLst>
  <dgm:cxnLst>
    <dgm:cxn modelId="{72AF3802-20F2-4AE3-B2BF-59DDBC6928E6}" srcId="{9AC153C5-ED1D-42DF-B1B6-FE875AE70A44}" destId="{542EA2F9-1B2B-48C4-A980-3021C4F38E8D}" srcOrd="4" destOrd="0" parTransId="{DEF860B0-64AC-4D7E-8A86-E836B9FBB6CB}" sibTransId="{9A5D6F83-F638-410E-BF9D-FF2DC64A6514}"/>
    <dgm:cxn modelId="{DAA6F732-2826-48E5-BEB2-8180FE9DDC3B}" srcId="{9AC153C5-ED1D-42DF-B1B6-FE875AE70A44}" destId="{E59B923E-5F26-4056-A895-D9F3E50AFC64}" srcOrd="0" destOrd="0" parTransId="{BAABE16C-2859-4DD7-8005-39120E1341CA}" sibTransId="{BF17B213-8A1C-4A86-9E42-361ABF85DF8A}"/>
    <dgm:cxn modelId="{0BB78B34-670F-482F-ACF5-B2593CE52659}" type="presOf" srcId="{E59B923E-5F26-4056-A895-D9F3E50AFC64}" destId="{277CC148-D26C-40DB-A6D3-0B503B42CCC1}" srcOrd="0" destOrd="0" presId="urn:microsoft.com/office/officeart/2008/layout/LinedList"/>
    <dgm:cxn modelId="{3864E43B-5FC7-4F7D-8942-514BCDD6D1A9}" srcId="{9AC153C5-ED1D-42DF-B1B6-FE875AE70A44}" destId="{E5AEC9FE-E642-481C-A973-5DF57B2EF243}" srcOrd="3" destOrd="0" parTransId="{0F291F96-0731-4517-9A14-F262981F0F62}" sibTransId="{3B429740-4D0E-4723-8FC2-B67D0B8C4B21}"/>
    <dgm:cxn modelId="{B8E91786-37AE-41EE-B223-976B56B500E4}" type="presOf" srcId="{FB8F4209-CF6B-4720-B892-55C7A195CA53}" destId="{FFA1D9FD-483E-4502-BAC4-DA2B57BB7ED1}" srcOrd="0" destOrd="0" presId="urn:microsoft.com/office/officeart/2008/layout/LinedList"/>
    <dgm:cxn modelId="{048A2E94-E96A-4F04-84B1-A88192A56985}" srcId="{9AC153C5-ED1D-42DF-B1B6-FE875AE70A44}" destId="{FB8F4209-CF6B-4720-B892-55C7A195CA53}" srcOrd="2" destOrd="0" parTransId="{4E6849DD-BE33-497E-A960-0BE7E3C0A50A}" sibTransId="{5679710D-5451-43C0-B742-D5D28A42395E}"/>
    <dgm:cxn modelId="{441B8EBF-9355-4E67-B1A1-AABC5860323C}" srcId="{9AC153C5-ED1D-42DF-B1B6-FE875AE70A44}" destId="{E3AE3AB4-0C95-40BB-944D-69476F0EB870}" srcOrd="1" destOrd="0" parTransId="{A0840021-726E-48E4-94FA-EFFF095288BE}" sibTransId="{CCD61B4A-AAD3-462C-80FD-15F792787997}"/>
    <dgm:cxn modelId="{160F76D8-70C7-4D0C-9437-DD3D17C90886}" type="presOf" srcId="{E5AEC9FE-E642-481C-A973-5DF57B2EF243}" destId="{C47A1A91-E1F9-4B99-838C-1D6139EEAE54}" srcOrd="0" destOrd="0" presId="urn:microsoft.com/office/officeart/2008/layout/LinedList"/>
    <dgm:cxn modelId="{370978D8-36C6-4A19-9DE1-9463E30645B3}" type="presOf" srcId="{542EA2F9-1B2B-48C4-A980-3021C4F38E8D}" destId="{DACCD6E8-E4C5-4425-A572-5B3B8D4CBA46}" srcOrd="0" destOrd="0" presId="urn:microsoft.com/office/officeart/2008/layout/LinedList"/>
    <dgm:cxn modelId="{0D0E29DB-BF96-4F16-A3C0-756ED53F0869}" type="presOf" srcId="{9AC153C5-ED1D-42DF-B1B6-FE875AE70A44}" destId="{7933E9B1-E95D-46FF-B48D-901B586FA20B}" srcOrd="0" destOrd="0" presId="urn:microsoft.com/office/officeart/2008/layout/LinedList"/>
    <dgm:cxn modelId="{550AECE2-E99D-4BE4-B33F-3DACE33B31FA}" type="presOf" srcId="{E3AE3AB4-0C95-40BB-944D-69476F0EB870}" destId="{9A8CD628-9204-47A0-A2F0-DF3849EACBD6}" srcOrd="0" destOrd="0" presId="urn:microsoft.com/office/officeart/2008/layout/LinedList"/>
    <dgm:cxn modelId="{4FAA8CC7-EF06-492E-8F02-DE4B4FA95FF3}" type="presParOf" srcId="{7933E9B1-E95D-46FF-B48D-901B586FA20B}" destId="{E458F6A8-AD2B-4F5F-A4E6-094B689D6322}" srcOrd="0" destOrd="0" presId="urn:microsoft.com/office/officeart/2008/layout/LinedList"/>
    <dgm:cxn modelId="{DD5C17E0-BCD7-41F3-908E-FD74D86ABF35}" type="presParOf" srcId="{7933E9B1-E95D-46FF-B48D-901B586FA20B}" destId="{7C8CDC80-A4A1-441E-B3ED-7DA1F5D68F61}" srcOrd="1" destOrd="0" presId="urn:microsoft.com/office/officeart/2008/layout/LinedList"/>
    <dgm:cxn modelId="{4F463DF3-F7D8-4B12-AC65-A22BD31E850E}" type="presParOf" srcId="{7C8CDC80-A4A1-441E-B3ED-7DA1F5D68F61}" destId="{277CC148-D26C-40DB-A6D3-0B503B42CCC1}" srcOrd="0" destOrd="0" presId="urn:microsoft.com/office/officeart/2008/layout/LinedList"/>
    <dgm:cxn modelId="{66C3BC15-3CC4-4306-AF7C-5AF424C27B89}" type="presParOf" srcId="{7C8CDC80-A4A1-441E-B3ED-7DA1F5D68F61}" destId="{618B7F1D-8772-4943-97AF-3DC79B603E8E}" srcOrd="1" destOrd="0" presId="urn:microsoft.com/office/officeart/2008/layout/LinedList"/>
    <dgm:cxn modelId="{52771768-820D-45CD-92E7-89CCB678D7D4}" type="presParOf" srcId="{7933E9B1-E95D-46FF-B48D-901B586FA20B}" destId="{75C6A82C-3888-45CD-A71B-0B7184D1C490}" srcOrd="2" destOrd="0" presId="urn:microsoft.com/office/officeart/2008/layout/LinedList"/>
    <dgm:cxn modelId="{DB89E5BA-07DD-4225-BB50-CCA3A068FE1F}" type="presParOf" srcId="{7933E9B1-E95D-46FF-B48D-901B586FA20B}" destId="{3DADA8CC-EF2F-4687-8B24-D2A4A78585ED}" srcOrd="3" destOrd="0" presId="urn:microsoft.com/office/officeart/2008/layout/LinedList"/>
    <dgm:cxn modelId="{72DD4964-519A-4747-8CB6-0F9C10BBFD99}" type="presParOf" srcId="{3DADA8CC-EF2F-4687-8B24-D2A4A78585ED}" destId="{9A8CD628-9204-47A0-A2F0-DF3849EACBD6}" srcOrd="0" destOrd="0" presId="urn:microsoft.com/office/officeart/2008/layout/LinedList"/>
    <dgm:cxn modelId="{BBBAE1B9-57AB-4504-AE98-8F55E86060C2}" type="presParOf" srcId="{3DADA8CC-EF2F-4687-8B24-D2A4A78585ED}" destId="{AEC66BDD-1E45-43F3-8653-8B6EF5F196FB}" srcOrd="1" destOrd="0" presId="urn:microsoft.com/office/officeart/2008/layout/LinedList"/>
    <dgm:cxn modelId="{08D24DE5-2648-4EC0-8818-0DF623D874FD}" type="presParOf" srcId="{7933E9B1-E95D-46FF-B48D-901B586FA20B}" destId="{B6F72D6A-28F2-4252-9AB9-6D2BCCCDE616}" srcOrd="4" destOrd="0" presId="urn:microsoft.com/office/officeart/2008/layout/LinedList"/>
    <dgm:cxn modelId="{C36C7E1E-C5B8-446E-9198-632CD34BAE98}" type="presParOf" srcId="{7933E9B1-E95D-46FF-B48D-901B586FA20B}" destId="{2D8C1BFE-73D8-4BA1-9ABC-4EB30D90256C}" srcOrd="5" destOrd="0" presId="urn:microsoft.com/office/officeart/2008/layout/LinedList"/>
    <dgm:cxn modelId="{8823ECDD-DAA6-4490-95EE-94420DD9CEC3}" type="presParOf" srcId="{2D8C1BFE-73D8-4BA1-9ABC-4EB30D90256C}" destId="{FFA1D9FD-483E-4502-BAC4-DA2B57BB7ED1}" srcOrd="0" destOrd="0" presId="urn:microsoft.com/office/officeart/2008/layout/LinedList"/>
    <dgm:cxn modelId="{DD1A0F56-BB31-468A-81A2-A5175B369D04}" type="presParOf" srcId="{2D8C1BFE-73D8-4BA1-9ABC-4EB30D90256C}" destId="{010C81D0-8734-4EFB-9AEC-C8A05B42952A}" srcOrd="1" destOrd="0" presId="urn:microsoft.com/office/officeart/2008/layout/LinedList"/>
    <dgm:cxn modelId="{9E8A6BC4-8380-4662-B46B-59D9D5B31B15}" type="presParOf" srcId="{7933E9B1-E95D-46FF-B48D-901B586FA20B}" destId="{E755EAC1-7D3E-4411-AFFE-450DFD83C3FA}" srcOrd="6" destOrd="0" presId="urn:microsoft.com/office/officeart/2008/layout/LinedList"/>
    <dgm:cxn modelId="{9DDEAB9E-944F-4D2D-9881-346040C1A496}" type="presParOf" srcId="{7933E9B1-E95D-46FF-B48D-901B586FA20B}" destId="{959662B6-7856-4DCD-BEAF-0FAA4DB50CCE}" srcOrd="7" destOrd="0" presId="urn:microsoft.com/office/officeart/2008/layout/LinedList"/>
    <dgm:cxn modelId="{7B45E58B-C7FC-40A4-A6A3-DE0EFC171C18}" type="presParOf" srcId="{959662B6-7856-4DCD-BEAF-0FAA4DB50CCE}" destId="{C47A1A91-E1F9-4B99-838C-1D6139EEAE54}" srcOrd="0" destOrd="0" presId="urn:microsoft.com/office/officeart/2008/layout/LinedList"/>
    <dgm:cxn modelId="{F2F64860-C4AE-4DBD-BB29-FB4F2740F154}" type="presParOf" srcId="{959662B6-7856-4DCD-BEAF-0FAA4DB50CCE}" destId="{1448FD88-C71D-4B0B-B172-7F62FAC9DFF5}" srcOrd="1" destOrd="0" presId="urn:microsoft.com/office/officeart/2008/layout/LinedList"/>
    <dgm:cxn modelId="{A6D96816-1FB8-4996-A27E-7CC137922A27}" type="presParOf" srcId="{7933E9B1-E95D-46FF-B48D-901B586FA20B}" destId="{95B94783-6B80-47C7-A68E-98DD882C6721}" srcOrd="8" destOrd="0" presId="urn:microsoft.com/office/officeart/2008/layout/LinedList"/>
    <dgm:cxn modelId="{2ABDC613-A7D1-499B-982C-368EA95803F1}" type="presParOf" srcId="{7933E9B1-E95D-46FF-B48D-901B586FA20B}" destId="{0C5EA557-7BDD-44A8-8D70-B2095789D11D}" srcOrd="9" destOrd="0" presId="urn:microsoft.com/office/officeart/2008/layout/LinedList"/>
    <dgm:cxn modelId="{5190B605-9B95-491A-BE6E-A0EB366D3622}" type="presParOf" srcId="{0C5EA557-7BDD-44A8-8D70-B2095789D11D}" destId="{DACCD6E8-E4C5-4425-A572-5B3B8D4CBA46}" srcOrd="0" destOrd="0" presId="urn:microsoft.com/office/officeart/2008/layout/LinedList"/>
    <dgm:cxn modelId="{D3855D3F-E104-40B4-A9C0-300D13FF694C}" type="presParOf" srcId="{0C5EA557-7BDD-44A8-8D70-B2095789D11D}" destId="{2310949D-A83C-4A7C-B7D5-89F2F638B87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D07E3-39FC-40F9-BE44-6FB2A6EFD81E}">
      <dsp:nvSpPr>
        <dsp:cNvPr id="0" name=""/>
        <dsp:cNvSpPr/>
      </dsp:nvSpPr>
      <dsp:spPr>
        <a:xfrm>
          <a:off x="0" y="163268"/>
          <a:ext cx="10515600" cy="1216800"/>
        </a:xfrm>
        <a:prstGeom prst="roundRect">
          <a:avLst/>
        </a:prstGeom>
        <a:gradFill flip="none" rotWithShape="1">
          <a:gsLst>
            <a:gs pos="0">
              <a:srgbClr val="FF0000"/>
            </a:gs>
            <a:gs pos="23000">
              <a:srgbClr val="FF0000"/>
            </a:gs>
            <a:gs pos="69000">
              <a:srgbClr val="FF0000"/>
            </a:gs>
            <a:gs pos="97000">
              <a:srgbClr val="FF0000"/>
            </a:gs>
          </a:gsLst>
          <a:path path="rect">
            <a:fillToRect l="100000" t="100000"/>
          </a:path>
          <a:tileRect r="-100000" b="-100000"/>
        </a:gra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kern="1200" dirty="0">
              <a:solidFill>
                <a:prstClr val="white"/>
              </a:solidFill>
              <a:latin typeface="Calibri" panose="020F0502020204030204"/>
              <a:ea typeface="+mn-ea"/>
              <a:cs typeface="+mn-cs"/>
            </a:rPr>
            <a:t>In the evolving landscape of online content, YouTube stands as the main platform where videos crave attention and visibility.</a:t>
          </a:r>
        </a:p>
      </dsp:txBody>
      <dsp:txXfrm>
        <a:off x="59399" y="222667"/>
        <a:ext cx="10396802" cy="1098002"/>
      </dsp:txXfrm>
    </dsp:sp>
    <dsp:sp modelId="{0071CE49-C599-49EB-8B1F-02E9DAA0F7A9}">
      <dsp:nvSpPr>
        <dsp:cNvPr id="0" name=""/>
        <dsp:cNvSpPr/>
      </dsp:nvSpPr>
      <dsp:spPr>
        <a:xfrm>
          <a:off x="0" y="3088497"/>
          <a:ext cx="10515600" cy="1216800"/>
        </a:xfrm>
        <a:prstGeom prst="roundRect">
          <a:avLst/>
        </a:prstGeom>
        <a:gradFill flip="none" rotWithShape="1">
          <a:gsLst>
            <a:gs pos="0">
              <a:srgbClr val="FF0000"/>
            </a:gs>
            <a:gs pos="23000">
              <a:srgbClr val="FF0000"/>
            </a:gs>
            <a:gs pos="69000">
              <a:srgbClr val="FF0000"/>
            </a:gs>
            <a:gs pos="97000">
              <a:srgbClr val="FF0000"/>
            </a:gs>
          </a:gsLst>
          <a:path path="rect">
            <a:fillToRect l="100000" t="100000"/>
          </a:path>
          <a:tileRect r="-100000" b="-100000"/>
        </a:gradFill>
        <a:ln w="19050" cap="flat" cmpd="sng" algn="ctr">
          <a:solidFill>
            <a:prstClr val="black"/>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kern="1200" dirty="0">
              <a:solidFill>
                <a:prstClr val="white"/>
              </a:solidFill>
              <a:latin typeface="Calibri" panose="020F0502020204030204"/>
              <a:ea typeface="+mn-ea"/>
              <a:cs typeface="+mn-cs"/>
            </a:rPr>
            <a:t>Videos that tend to be popular achieve viral status, enabling them to be part of YouTube’s Trends page for more visibility and recognition.</a:t>
          </a:r>
        </a:p>
      </dsp:txBody>
      <dsp:txXfrm>
        <a:off x="59399" y="3147896"/>
        <a:ext cx="10396802" cy="1098002"/>
      </dsp:txXfrm>
    </dsp:sp>
    <dsp:sp modelId="{26334627-D39E-4DEA-826B-7B1EAAF08A6C}">
      <dsp:nvSpPr>
        <dsp:cNvPr id="0" name=""/>
        <dsp:cNvSpPr/>
      </dsp:nvSpPr>
      <dsp:spPr>
        <a:xfrm>
          <a:off x="0" y="1564185"/>
          <a:ext cx="10515600" cy="1216800"/>
        </a:xfrm>
        <a:prstGeom prst="roundRect">
          <a:avLst/>
        </a:prstGeom>
        <a:gradFill flip="none" rotWithShape="1">
          <a:gsLst>
            <a:gs pos="0">
              <a:srgbClr val="FF0000"/>
            </a:gs>
            <a:gs pos="23000">
              <a:srgbClr val="FF0000"/>
            </a:gs>
            <a:gs pos="69000">
              <a:srgbClr val="FF0000"/>
            </a:gs>
            <a:gs pos="97000">
              <a:srgbClr val="FF0000"/>
            </a:gs>
          </a:gsLst>
          <a:path path="rect">
            <a:fillToRect l="100000" t="100000"/>
          </a:path>
          <a:tileRect r="-100000" b="-100000"/>
        </a:gradFill>
        <a:ln w="19050" cap="flat" cmpd="sng" algn="ctr">
          <a:solidFill>
            <a:prstClr val="black"/>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kern="1200" dirty="0">
              <a:solidFill>
                <a:prstClr val="white"/>
              </a:solidFill>
              <a:latin typeface="Calibri" panose="020F0502020204030204"/>
              <a:ea typeface="+mn-ea"/>
              <a:cs typeface="+mn-cs"/>
            </a:rPr>
            <a:t>Part of a full-time YouTube content creator’s job is to maximize potential visibility and views; hence they create strategies and content decisions.</a:t>
          </a:r>
        </a:p>
      </dsp:txBody>
      <dsp:txXfrm>
        <a:off x="59399" y="1623584"/>
        <a:ext cx="103968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E856C-A896-4D6F-8F3D-4917A043E444}">
      <dsp:nvSpPr>
        <dsp:cNvPr id="0" name=""/>
        <dsp:cNvSpPr/>
      </dsp:nvSpPr>
      <dsp:spPr>
        <a:xfrm>
          <a:off x="452371" y="2447979"/>
          <a:ext cx="949472" cy="949472"/>
        </a:xfrm>
        <a:prstGeom prst="ellipse">
          <a:avLst/>
        </a:prstGeom>
        <a:solidFill>
          <a:srgbClr val="FF0000"/>
        </a:solidFill>
        <a:ln>
          <a:noFill/>
        </a:ln>
        <a:effectLst/>
      </dsp:spPr>
      <dsp:style>
        <a:lnRef idx="0">
          <a:scrgbClr r="0" g="0" b="0"/>
        </a:lnRef>
        <a:fillRef idx="1">
          <a:scrgbClr r="0" g="0" b="0"/>
        </a:fillRef>
        <a:effectRef idx="0">
          <a:scrgbClr r="0" g="0" b="0"/>
        </a:effectRef>
        <a:fontRef idx="minor"/>
      </dsp:style>
    </dsp:sp>
    <dsp:sp modelId="{42D7F42C-01D9-421D-AEB4-6F7638BB0505}">
      <dsp:nvSpPr>
        <dsp:cNvPr id="0" name=""/>
        <dsp:cNvSpPr/>
      </dsp:nvSpPr>
      <dsp:spPr>
        <a:xfrm>
          <a:off x="651761" y="2647368"/>
          <a:ext cx="550693" cy="550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A940A6-74DD-4B27-9412-2C9B361028BE}">
      <dsp:nvSpPr>
        <dsp:cNvPr id="0" name=""/>
        <dsp:cNvSpPr/>
      </dsp:nvSpPr>
      <dsp:spPr>
        <a:xfrm>
          <a:off x="1455107" y="2447979"/>
          <a:ext cx="2538431" cy="949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The main goal of this study is to explore and answer questions about the important metrics, strategies, and interactions with viewers that play a role in making a video go viral.</a:t>
          </a:r>
        </a:p>
      </dsp:txBody>
      <dsp:txXfrm>
        <a:off x="1455107" y="2447979"/>
        <a:ext cx="2538431" cy="949472"/>
      </dsp:txXfrm>
    </dsp:sp>
    <dsp:sp modelId="{A68533DB-AB93-4624-ABF1-054E4F93DF4B}">
      <dsp:nvSpPr>
        <dsp:cNvPr id="0" name=""/>
        <dsp:cNvSpPr/>
      </dsp:nvSpPr>
      <dsp:spPr>
        <a:xfrm>
          <a:off x="4383501" y="2447979"/>
          <a:ext cx="949472" cy="949472"/>
        </a:xfrm>
        <a:prstGeom prst="ellipse">
          <a:avLst/>
        </a:prstGeom>
        <a:solidFill>
          <a:srgbClr val="FF0000"/>
        </a:solidFill>
        <a:ln>
          <a:noFill/>
        </a:ln>
        <a:effectLst/>
      </dsp:spPr>
      <dsp:style>
        <a:lnRef idx="0">
          <a:scrgbClr r="0" g="0" b="0"/>
        </a:lnRef>
        <a:fillRef idx="1">
          <a:scrgbClr r="0" g="0" b="0"/>
        </a:fillRef>
        <a:effectRef idx="0">
          <a:scrgbClr r="0" g="0" b="0"/>
        </a:effectRef>
        <a:fontRef idx="minor"/>
      </dsp:style>
    </dsp:sp>
    <dsp:sp modelId="{7C3DCC3D-D9F3-41A5-8088-B041F290D615}">
      <dsp:nvSpPr>
        <dsp:cNvPr id="0" name=""/>
        <dsp:cNvSpPr/>
      </dsp:nvSpPr>
      <dsp:spPr>
        <a:xfrm>
          <a:off x="4582890" y="2647368"/>
          <a:ext cx="550693" cy="550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11AB0-CBA0-469E-90DB-D0D3BFFC7F0D}">
      <dsp:nvSpPr>
        <dsp:cNvPr id="0" name=""/>
        <dsp:cNvSpPr/>
      </dsp:nvSpPr>
      <dsp:spPr>
        <a:xfrm>
          <a:off x="5536431" y="2447979"/>
          <a:ext cx="2238041" cy="949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prstClr val="black">
                  <a:hueOff val="0"/>
                  <a:satOff val="0"/>
                  <a:lumOff val="0"/>
                  <a:alphaOff val="0"/>
                </a:prstClr>
              </a:solidFill>
              <a:latin typeface="Calibri" panose="020F0502020204030204"/>
              <a:ea typeface="+mn-ea"/>
              <a:cs typeface="+mn-cs"/>
            </a:rPr>
            <a:t>To Determine what certain genres are best to be involved in to get viral status while avoiding others</a:t>
          </a:r>
        </a:p>
      </dsp:txBody>
      <dsp:txXfrm>
        <a:off x="5536431" y="2447979"/>
        <a:ext cx="2238041" cy="949472"/>
      </dsp:txXfrm>
    </dsp:sp>
    <dsp:sp modelId="{EB7A0ED6-F66F-4B94-961D-ECC4CAA69667}">
      <dsp:nvSpPr>
        <dsp:cNvPr id="0" name=""/>
        <dsp:cNvSpPr/>
      </dsp:nvSpPr>
      <dsp:spPr>
        <a:xfrm>
          <a:off x="8164435" y="2447979"/>
          <a:ext cx="949472" cy="949472"/>
        </a:xfrm>
        <a:prstGeom prst="ellipse">
          <a:avLst/>
        </a:prstGeom>
        <a:solidFill>
          <a:srgbClr val="FF0000"/>
        </a:solidFill>
        <a:ln>
          <a:noFill/>
        </a:ln>
        <a:effectLst/>
      </dsp:spPr>
      <dsp:style>
        <a:lnRef idx="0">
          <a:scrgbClr r="0" g="0" b="0"/>
        </a:lnRef>
        <a:fillRef idx="1">
          <a:scrgbClr r="0" g="0" b="0"/>
        </a:fillRef>
        <a:effectRef idx="0">
          <a:scrgbClr r="0" g="0" b="0"/>
        </a:effectRef>
        <a:fontRef idx="minor"/>
      </dsp:style>
    </dsp:sp>
    <dsp:sp modelId="{7C60B5C8-2CB7-428C-B6CE-17E7B7DECB4F}">
      <dsp:nvSpPr>
        <dsp:cNvPr id="0" name=""/>
        <dsp:cNvSpPr/>
      </dsp:nvSpPr>
      <dsp:spPr>
        <a:xfrm>
          <a:off x="8363824" y="2647368"/>
          <a:ext cx="550693" cy="5506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9FAC8C-69BD-4F09-B26B-B1232079C1E5}">
      <dsp:nvSpPr>
        <dsp:cNvPr id="0" name=""/>
        <dsp:cNvSpPr/>
      </dsp:nvSpPr>
      <dsp:spPr>
        <a:xfrm>
          <a:off x="9317366" y="2447979"/>
          <a:ext cx="2238041" cy="949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prstClr val="black">
                  <a:hueOff val="0"/>
                  <a:satOff val="0"/>
                  <a:lumOff val="0"/>
                  <a:alphaOff val="0"/>
                </a:prstClr>
              </a:solidFill>
              <a:latin typeface="Calibri" panose="020F0502020204030204"/>
              <a:ea typeface="+mn-ea"/>
              <a:cs typeface="+mn-cs"/>
            </a:rPr>
            <a:t>The motivation behind this is not just academic; it's an attempt to teach content creators with insights for a deeper understanding of the YouTube algorithm.</a:t>
          </a:r>
        </a:p>
      </dsp:txBody>
      <dsp:txXfrm>
        <a:off x="9317366" y="2447979"/>
        <a:ext cx="2238041" cy="949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413D6-630F-4AFB-BB79-98E10E53B4D9}">
      <dsp:nvSpPr>
        <dsp:cNvPr id="0" name=""/>
        <dsp:cNvSpPr/>
      </dsp:nvSpPr>
      <dsp:spPr>
        <a:xfrm>
          <a:off x="82613" y="1639825"/>
          <a:ext cx="897246" cy="897246"/>
        </a:xfrm>
        <a:prstGeom prst="ellipse">
          <a:avLst/>
        </a:prstGeom>
        <a:solidFill>
          <a:schemeClr val="bg1">
            <a:lumMod val="95000"/>
            <a:hueOff val="0"/>
            <a:satOff val="0"/>
            <a:lumOff val="0"/>
          </a:schemeClr>
        </a:solidFill>
        <a:ln>
          <a:solidFill>
            <a:schemeClr val="tx1">
              <a:alpha val="34000"/>
            </a:schemeClr>
          </a:solidFill>
        </a:ln>
        <a:effectLst/>
      </dsp:spPr>
      <dsp:style>
        <a:lnRef idx="0">
          <a:scrgbClr r="0" g="0" b="0"/>
        </a:lnRef>
        <a:fillRef idx="1">
          <a:scrgbClr r="0" g="0" b="0"/>
        </a:fillRef>
        <a:effectRef idx="0">
          <a:scrgbClr r="0" g="0" b="0"/>
        </a:effectRef>
        <a:fontRef idx="minor"/>
      </dsp:style>
    </dsp:sp>
    <dsp:sp modelId="{F5E2F350-27EB-4893-89FA-B196588C1571}">
      <dsp:nvSpPr>
        <dsp:cNvPr id="0" name=""/>
        <dsp:cNvSpPr/>
      </dsp:nvSpPr>
      <dsp:spPr>
        <a:xfrm>
          <a:off x="271034" y="182824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2390-E2AC-4FD3-A1AE-6C3DB821A26F}">
      <dsp:nvSpPr>
        <dsp:cNvPr id="0" name=""/>
        <dsp:cNvSpPr/>
      </dsp:nvSpPr>
      <dsp:spPr>
        <a:xfrm>
          <a:off x="1172126"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Views</a:t>
          </a:r>
        </a:p>
      </dsp:txBody>
      <dsp:txXfrm>
        <a:off x="1172126" y="1639825"/>
        <a:ext cx="2114937" cy="897246"/>
      </dsp:txXfrm>
    </dsp:sp>
    <dsp:sp modelId="{F62E88F8-840B-4F4D-AE08-ACB0D9795022}">
      <dsp:nvSpPr>
        <dsp:cNvPr id="0" name=""/>
        <dsp:cNvSpPr/>
      </dsp:nvSpPr>
      <dsp:spPr>
        <a:xfrm>
          <a:off x="3655575" y="1639825"/>
          <a:ext cx="897246" cy="897246"/>
        </a:xfrm>
        <a:prstGeom prst="ellipse">
          <a:avLst/>
        </a:prstGeom>
        <a:solidFill>
          <a:prstClr val="white">
            <a:lumMod val="95000"/>
            <a:hueOff val="0"/>
            <a:satOff val="0"/>
            <a:lumOff val="0"/>
          </a:prstClr>
        </a:solidFill>
        <a:ln>
          <a:solidFill>
            <a:prstClr val="black">
              <a:alpha val="34000"/>
            </a:prstClr>
          </a:solidFill>
        </a:ln>
        <a:effectLst/>
      </dsp:spPr>
      <dsp:style>
        <a:lnRef idx="0">
          <a:scrgbClr r="0" g="0" b="0"/>
        </a:lnRef>
        <a:fillRef idx="1">
          <a:scrgbClr r="0" g="0" b="0"/>
        </a:fillRef>
        <a:effectRef idx="0">
          <a:scrgbClr r="0" g="0" b="0"/>
        </a:effectRef>
        <a:fontRef idx="minor"/>
      </dsp:style>
    </dsp:sp>
    <dsp:sp modelId="{F674A20F-F857-450B-AC7D-3152191BFC9C}">
      <dsp:nvSpPr>
        <dsp:cNvPr id="0" name=""/>
        <dsp:cNvSpPr/>
      </dsp:nvSpPr>
      <dsp:spPr>
        <a:xfrm>
          <a:off x="3843996" y="182824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175EA8-8B0D-4526-A42E-B1DD4AFCD865}">
      <dsp:nvSpPr>
        <dsp:cNvPr id="0" name=""/>
        <dsp:cNvSpPr/>
      </dsp:nvSpPr>
      <dsp:spPr>
        <a:xfrm>
          <a:off x="4745088"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Likes</a:t>
          </a:r>
        </a:p>
      </dsp:txBody>
      <dsp:txXfrm>
        <a:off x="4745088" y="1639825"/>
        <a:ext cx="2114937" cy="897246"/>
      </dsp:txXfrm>
    </dsp:sp>
    <dsp:sp modelId="{4D226B7A-B8AA-4722-BE90-0496251AFF7F}">
      <dsp:nvSpPr>
        <dsp:cNvPr id="0" name=""/>
        <dsp:cNvSpPr/>
      </dsp:nvSpPr>
      <dsp:spPr>
        <a:xfrm>
          <a:off x="7228536" y="1639825"/>
          <a:ext cx="897246" cy="897246"/>
        </a:xfrm>
        <a:prstGeom prst="ellipse">
          <a:avLst/>
        </a:prstGeom>
        <a:solidFill>
          <a:prstClr val="white">
            <a:lumMod val="95000"/>
            <a:hueOff val="0"/>
            <a:satOff val="0"/>
            <a:lumOff val="0"/>
          </a:prstClr>
        </a:solidFill>
        <a:ln>
          <a:solidFill>
            <a:prstClr val="black">
              <a:alpha val="34000"/>
            </a:prstClr>
          </a:solidFill>
        </a:ln>
        <a:effectLst/>
      </dsp:spPr>
      <dsp:style>
        <a:lnRef idx="0">
          <a:scrgbClr r="0" g="0" b="0"/>
        </a:lnRef>
        <a:fillRef idx="1">
          <a:scrgbClr r="0" g="0" b="0"/>
        </a:fillRef>
        <a:effectRef idx="0">
          <a:scrgbClr r="0" g="0" b="0"/>
        </a:effectRef>
        <a:fontRef idx="minor"/>
      </dsp:style>
    </dsp:sp>
    <dsp:sp modelId="{BD8DEA48-B77A-4DC9-AE09-45B885141A3C}">
      <dsp:nvSpPr>
        <dsp:cNvPr id="0" name=""/>
        <dsp:cNvSpPr/>
      </dsp:nvSpPr>
      <dsp:spPr>
        <a:xfrm>
          <a:off x="7416958" y="182824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41FFBD-3F6E-462B-A9C2-8A9D79D70746}">
      <dsp:nvSpPr>
        <dsp:cNvPr id="0" name=""/>
        <dsp:cNvSpPr/>
      </dsp:nvSpPr>
      <dsp:spPr>
        <a:xfrm>
          <a:off x="8318049"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Dislikes</a:t>
          </a:r>
        </a:p>
      </dsp:txBody>
      <dsp:txXfrm>
        <a:off x="8318049" y="1639825"/>
        <a:ext cx="2114937" cy="897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8F6A8-AD2B-4F5F-A4E6-094B689D6322}">
      <dsp:nvSpPr>
        <dsp:cNvPr id="0" name=""/>
        <dsp:cNvSpPr/>
      </dsp:nvSpPr>
      <dsp:spPr>
        <a:xfrm>
          <a:off x="0" y="53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77CC148-D26C-40DB-A6D3-0B503B42CCC1}">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kern="1200"/>
            <a:t>Keeping likes and dislikes or reaction in general high wil guarentee more views and a viral status.</a:t>
          </a:r>
          <a:endParaRPr lang="en-US" sz="2200" kern="1200"/>
        </a:p>
      </dsp:txBody>
      <dsp:txXfrm>
        <a:off x="0" y="531"/>
        <a:ext cx="10515600" cy="870055"/>
      </dsp:txXfrm>
    </dsp:sp>
    <dsp:sp modelId="{75C6A82C-3888-45CD-A71B-0B7184D1C490}">
      <dsp:nvSpPr>
        <dsp:cNvPr id="0" name=""/>
        <dsp:cNvSpPr/>
      </dsp:nvSpPr>
      <dsp:spPr>
        <a:xfrm>
          <a:off x="0" y="870586"/>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A8CD628-9204-47A0-A2F0-DF3849EACBD6}">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kern="1200"/>
            <a:t>Specific tags on their own don’t grant more reaction and does not grant viral status on their own.</a:t>
          </a:r>
          <a:endParaRPr lang="en-US" sz="2200" kern="1200"/>
        </a:p>
      </dsp:txBody>
      <dsp:txXfrm>
        <a:off x="0" y="870586"/>
        <a:ext cx="10515600" cy="870055"/>
      </dsp:txXfrm>
    </dsp:sp>
    <dsp:sp modelId="{B6F72D6A-28F2-4252-9AB9-6D2BCCCDE616}">
      <dsp:nvSpPr>
        <dsp:cNvPr id="0" name=""/>
        <dsp:cNvSpPr/>
      </dsp:nvSpPr>
      <dsp:spPr>
        <a:xfrm>
          <a:off x="0" y="174064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FA1D9FD-483E-4502-BAC4-DA2B57BB7ED1}">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kern="1200"/>
            <a:t>Specific title words on their own don’t grant more reaction and does not grant viral status on their own.</a:t>
          </a:r>
          <a:endParaRPr lang="en-US" sz="2200" kern="1200"/>
        </a:p>
      </dsp:txBody>
      <dsp:txXfrm>
        <a:off x="0" y="1740641"/>
        <a:ext cx="10515600" cy="870055"/>
      </dsp:txXfrm>
    </dsp:sp>
    <dsp:sp modelId="{E755EAC1-7D3E-4411-AFFE-450DFD83C3FA}">
      <dsp:nvSpPr>
        <dsp:cNvPr id="0" name=""/>
        <dsp:cNvSpPr/>
      </dsp:nvSpPr>
      <dsp:spPr>
        <a:xfrm>
          <a:off x="0" y="2610696"/>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47A1A91-E1F9-4B99-838C-1D6139EEAE54}">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kern="1200"/>
            <a:t>Content creators in all cases should enable ratings and comments.</a:t>
          </a:r>
          <a:endParaRPr lang="en-US" sz="2200" kern="1200"/>
        </a:p>
      </dsp:txBody>
      <dsp:txXfrm>
        <a:off x="0" y="2610696"/>
        <a:ext cx="10515600" cy="870055"/>
      </dsp:txXfrm>
    </dsp:sp>
    <dsp:sp modelId="{95B94783-6B80-47C7-A68E-98DD882C6721}">
      <dsp:nvSpPr>
        <dsp:cNvPr id="0" name=""/>
        <dsp:cNvSpPr/>
      </dsp:nvSpPr>
      <dsp:spPr>
        <a:xfrm>
          <a:off x="0" y="348075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CCD6E8-E4C5-4425-A572-5B3B8D4CBA46}">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kern="1200"/>
            <a:t>While most genres are more popular than others, </a:t>
          </a:r>
          <a:r>
            <a:rPr lang="en-US" sz="2200" kern="1200"/>
            <a:t>Non-practical </a:t>
          </a:r>
          <a:r>
            <a:rPr lang="tr-TR" sz="2200" kern="1200"/>
            <a:t>&amp; Activism, Pets &amp; Animals and Travel &amp; Events rarely get viral status and should be avoided to get it trending</a:t>
          </a:r>
          <a:endParaRPr lang="en-US" sz="22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C4CD4-F3EC-46FB-813B-236173A314DE}" type="datetimeFigureOut">
              <a:rPr lang="en-CH" smtClean="0"/>
              <a:t>01/18/2024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0E92E-F133-4539-BA27-40BC793F813A}" type="slidenum">
              <a:rPr lang="en-CH" smtClean="0"/>
              <a:t>‹#›</a:t>
            </a:fld>
            <a:endParaRPr lang="en-CH"/>
          </a:p>
        </p:txBody>
      </p:sp>
    </p:spTree>
    <p:extLst>
      <p:ext uri="{BB962C8B-B14F-4D97-AF65-F5344CB8AC3E}">
        <p14:creationId xmlns:p14="http://schemas.microsoft.com/office/powerpoint/2010/main" val="347657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1D0E92E-F133-4539-BA27-40BC793F813A}" type="slidenum">
              <a:rPr lang="en-CH" smtClean="0"/>
              <a:t>4</a:t>
            </a:fld>
            <a:endParaRPr lang="en-CH"/>
          </a:p>
        </p:txBody>
      </p:sp>
    </p:spTree>
    <p:extLst>
      <p:ext uri="{BB962C8B-B14F-4D97-AF65-F5344CB8AC3E}">
        <p14:creationId xmlns:p14="http://schemas.microsoft.com/office/powerpoint/2010/main" val="251436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C9B1-BBFE-6A4C-C4DB-72B4D41C3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88B0B533-AF6D-3927-C44F-0928918DF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6E16DD31-1AE0-1EDD-A659-56888E99D97E}"/>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5" name="Footer Placeholder 4">
            <a:extLst>
              <a:ext uri="{FF2B5EF4-FFF2-40B4-BE49-F238E27FC236}">
                <a16:creationId xmlns:a16="http://schemas.microsoft.com/office/drawing/2014/main" id="{66EF61F7-CC40-803F-7E7C-E038374D5DC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00F7690-D3F7-71F8-97BB-71C243596001}"/>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333093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B379-8852-9A17-8FA5-ABD2129A2E64}"/>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F314A04-375C-D82F-7BD5-177EF1CE1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0379F84-E641-BC83-CDB6-24EE97F0BA66}"/>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5" name="Footer Placeholder 4">
            <a:extLst>
              <a:ext uri="{FF2B5EF4-FFF2-40B4-BE49-F238E27FC236}">
                <a16:creationId xmlns:a16="http://schemas.microsoft.com/office/drawing/2014/main" id="{CC0E99E8-4D3B-1874-58EC-A5DF67615F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D363F1F-834D-0227-5A31-E7307756396F}"/>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11644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B6935-0D91-49AD-0142-7EA6DA0BD4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A2D99192-8543-0C6A-DDD1-961BE0778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0EF1951-CC15-0670-1978-519FCE3A9E1C}"/>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5" name="Footer Placeholder 4">
            <a:extLst>
              <a:ext uri="{FF2B5EF4-FFF2-40B4-BE49-F238E27FC236}">
                <a16:creationId xmlns:a16="http://schemas.microsoft.com/office/drawing/2014/main" id="{A116D903-5656-BE8E-B899-17A653E22E6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AD1CC97-1F4E-8854-5339-ED2025C36015}"/>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1201734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8EC7-FA85-9516-0079-A919DA3B65D9}"/>
              </a:ext>
            </a:extLst>
          </p:cNvPr>
          <p:cNvSpPr>
            <a:spLocks noGrp="1"/>
          </p:cNvSpPr>
          <p:nvPr>
            <p:ph type="title"/>
          </p:nvPr>
        </p:nvSpPr>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6B78662-E789-4634-FB7F-1808A5DB956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78A7623-B39D-7025-C4CE-F3D6D8A9C1C7}"/>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5" name="Footer Placeholder 4">
            <a:extLst>
              <a:ext uri="{FF2B5EF4-FFF2-40B4-BE49-F238E27FC236}">
                <a16:creationId xmlns:a16="http://schemas.microsoft.com/office/drawing/2014/main" id="{F92E0B95-C311-0656-3ACD-2E7A36727F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667195E-4B16-3C46-1767-AFCFA6D4D339}"/>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343890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DFD0-13BD-AA34-F005-51C665488E4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D41BAE47-6147-863B-6C37-C9F057759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93B34B4-4A9D-D05D-C353-392E92EC82AA}"/>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5" name="Footer Placeholder 4">
            <a:extLst>
              <a:ext uri="{FF2B5EF4-FFF2-40B4-BE49-F238E27FC236}">
                <a16:creationId xmlns:a16="http://schemas.microsoft.com/office/drawing/2014/main" id="{A59021BF-33DF-09B9-D44D-950C4F542B5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FE807EE-85FC-D2E3-2F87-5506D50EE5EF}"/>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33895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0ADD-0004-DDCE-1453-942538A60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C5972570-9C94-D03C-2A5F-855317C49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FD0E36-67CA-67A2-893C-83EE6C8A0156}"/>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5" name="Footer Placeholder 4">
            <a:extLst>
              <a:ext uri="{FF2B5EF4-FFF2-40B4-BE49-F238E27FC236}">
                <a16:creationId xmlns:a16="http://schemas.microsoft.com/office/drawing/2014/main" id="{BA64EEE4-B2E9-25FA-2AC5-B18E2D1A9CF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AEE85D6-FAA2-EF87-DB3F-CB9CF6F431CF}"/>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100977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37FA-D323-A7AB-ED8B-727857A81146}"/>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64F24279-7E77-2273-04AD-508E31A3D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8DFA2553-C455-40B6-C920-5C9FC88A29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77277D3-E18F-2F8C-AF40-26FC9C4C987E}"/>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6" name="Footer Placeholder 5">
            <a:extLst>
              <a:ext uri="{FF2B5EF4-FFF2-40B4-BE49-F238E27FC236}">
                <a16:creationId xmlns:a16="http://schemas.microsoft.com/office/drawing/2014/main" id="{DDC65325-BB64-09DC-DD9B-6036C754A0C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7D26913-2447-112D-FA2D-C005E5729048}"/>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234091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C23F-79CE-E1EA-149D-64EA3A1888AD}"/>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6D655D6A-2BFC-2E40-BCFE-FF01AF80E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3647E-9F0F-E3FB-ECFD-D90BA9851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080857CC-A0EA-12E7-579C-0B284BD5E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B9A48-84BF-9852-F570-A442F1C7A5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F4AEF633-160D-5CE4-12B9-EB43BE3D6E22}"/>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8" name="Footer Placeholder 7">
            <a:extLst>
              <a:ext uri="{FF2B5EF4-FFF2-40B4-BE49-F238E27FC236}">
                <a16:creationId xmlns:a16="http://schemas.microsoft.com/office/drawing/2014/main" id="{8FC875A9-64C9-AD3B-E026-6EB883A956F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C4F12817-1C13-DBC4-A1F7-6AFBF18A7193}"/>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121698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2757-FAD6-B78E-A210-FA82D407D14E}"/>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7FC0C911-B689-70DF-7224-1B461694D767}"/>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4" name="Footer Placeholder 3">
            <a:extLst>
              <a:ext uri="{FF2B5EF4-FFF2-40B4-BE49-F238E27FC236}">
                <a16:creationId xmlns:a16="http://schemas.microsoft.com/office/drawing/2014/main" id="{4BA65400-9864-8004-287A-FC024D8CDB6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74FFB15-05F8-26C8-AD8D-4CC54DC06AFF}"/>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228838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1EFA3-DF8C-F3CA-469E-9462B8B43E26}"/>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3" name="Footer Placeholder 2">
            <a:extLst>
              <a:ext uri="{FF2B5EF4-FFF2-40B4-BE49-F238E27FC236}">
                <a16:creationId xmlns:a16="http://schemas.microsoft.com/office/drawing/2014/main" id="{29CFC625-E5F7-CD3B-9EF2-D6C77574DE06}"/>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B9EE147-409D-B83D-8D26-216C2C9126F0}"/>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27724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D418-D632-EB64-FAE4-AEAD8C5DA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2417A45C-732F-4FB4-853E-7536ED77A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CC106074-235A-50A4-2F4A-F83DF0362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7A0CE-9E0F-3EC1-6600-8A65C53CB2C4}"/>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6" name="Footer Placeholder 5">
            <a:extLst>
              <a:ext uri="{FF2B5EF4-FFF2-40B4-BE49-F238E27FC236}">
                <a16:creationId xmlns:a16="http://schemas.microsoft.com/office/drawing/2014/main" id="{B218550B-CE14-B8EC-F90D-7F2195FAF90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648875D-E1EE-DEA8-81E1-DB73673B8A0E}"/>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342069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A185-9492-A8D7-EC1C-870DE7437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C5220BC-CEE6-A5D3-FA36-D10E458EA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D8C0BDAB-A809-B023-B690-A1085742B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5A0FC-526E-B805-B45D-E840431D9B80}"/>
              </a:ext>
            </a:extLst>
          </p:cNvPr>
          <p:cNvSpPr>
            <a:spLocks noGrp="1"/>
          </p:cNvSpPr>
          <p:nvPr>
            <p:ph type="dt" sz="half" idx="10"/>
          </p:nvPr>
        </p:nvSpPr>
        <p:spPr/>
        <p:txBody>
          <a:bodyPr/>
          <a:lstStyle/>
          <a:p>
            <a:fld id="{352BC617-29F4-4954-8DCE-C3B009844947}" type="datetimeFigureOut">
              <a:rPr lang="en-CH" smtClean="0"/>
              <a:t>01/18/2024</a:t>
            </a:fld>
            <a:endParaRPr lang="en-CH"/>
          </a:p>
        </p:txBody>
      </p:sp>
      <p:sp>
        <p:nvSpPr>
          <p:cNvPr id="6" name="Footer Placeholder 5">
            <a:extLst>
              <a:ext uri="{FF2B5EF4-FFF2-40B4-BE49-F238E27FC236}">
                <a16:creationId xmlns:a16="http://schemas.microsoft.com/office/drawing/2014/main" id="{23193BEE-4851-C46D-0ED1-435DE95493A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46C6C0F-4D21-3147-3CEC-9DADAE39A8D0}"/>
              </a:ext>
            </a:extLst>
          </p:cNvPr>
          <p:cNvSpPr>
            <a:spLocks noGrp="1"/>
          </p:cNvSpPr>
          <p:nvPr>
            <p:ph type="sldNum" sz="quarter" idx="12"/>
          </p:nvPr>
        </p:nvSpPr>
        <p:spPr/>
        <p:txBody>
          <a:bodyPr/>
          <a:lstStyle/>
          <a:p>
            <a:fld id="{FCC2346B-B4D8-4107-816A-CF45BF3D026C}" type="slidenum">
              <a:rPr lang="en-CH" smtClean="0"/>
              <a:t>‹#›</a:t>
            </a:fld>
            <a:endParaRPr lang="en-CH"/>
          </a:p>
        </p:txBody>
      </p:sp>
    </p:spTree>
    <p:extLst>
      <p:ext uri="{BB962C8B-B14F-4D97-AF65-F5344CB8AC3E}">
        <p14:creationId xmlns:p14="http://schemas.microsoft.com/office/powerpoint/2010/main" val="158769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1A3ED-C34D-44B6-82D8-48BE6CD1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0D4FCE12-5547-68D9-A7AC-D46EC5F55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9D5C3409-1BBF-A073-54CE-97F7417FA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BC617-29F4-4954-8DCE-C3B009844947}" type="datetimeFigureOut">
              <a:rPr lang="en-CH" smtClean="0"/>
              <a:t>01/18/2024</a:t>
            </a:fld>
            <a:endParaRPr lang="en-CH"/>
          </a:p>
        </p:txBody>
      </p:sp>
      <p:sp>
        <p:nvSpPr>
          <p:cNvPr id="5" name="Footer Placeholder 4">
            <a:extLst>
              <a:ext uri="{FF2B5EF4-FFF2-40B4-BE49-F238E27FC236}">
                <a16:creationId xmlns:a16="http://schemas.microsoft.com/office/drawing/2014/main" id="{3AA75FA3-49FB-DE6B-4979-41E403A86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AAC7C5CC-2845-3252-5F04-4731EBB08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2346B-B4D8-4107-816A-CF45BF3D026C}" type="slidenum">
              <a:rPr lang="en-CH" smtClean="0"/>
              <a:t>‹#›</a:t>
            </a:fld>
            <a:endParaRPr lang="en-CH"/>
          </a:p>
        </p:txBody>
      </p:sp>
    </p:spTree>
    <p:extLst>
      <p:ext uri="{BB962C8B-B14F-4D97-AF65-F5344CB8AC3E}">
        <p14:creationId xmlns:p14="http://schemas.microsoft.com/office/powerpoint/2010/main" val="3851808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Rotinda" TargetMode="External"/><Relationship Id="rId2" Type="http://schemas.openxmlformats.org/officeDocument/2006/relationships/hyperlink" Target="https://www.linkedin.com/in/rotinda-%C3%B6n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01104-621A-4939-E0F2-9B78ABBA327B}"/>
              </a:ext>
            </a:extLst>
          </p:cNvPr>
          <p:cNvSpPr>
            <a:spLocks noGrp="1"/>
          </p:cNvSpPr>
          <p:nvPr>
            <p:ph type="ctrTitle"/>
          </p:nvPr>
        </p:nvSpPr>
        <p:spPr>
          <a:xfrm>
            <a:off x="5297593" y="607322"/>
            <a:ext cx="6251110" cy="3566160"/>
          </a:xfrm>
        </p:spPr>
        <p:txBody>
          <a:bodyPr anchor="b">
            <a:normAutofit/>
          </a:bodyPr>
          <a:lstStyle/>
          <a:p>
            <a:pPr algn="l"/>
            <a:r>
              <a:rPr lang="en-US" sz="4200" b="1" dirty="0"/>
              <a:t>Desing Applications Project:</a:t>
            </a:r>
            <a:br>
              <a:rPr lang="en-US" sz="4200" b="1" dirty="0"/>
            </a:br>
            <a:r>
              <a:rPr lang="en-US" sz="4200" b="1" dirty="0"/>
              <a:t>Correlations Between Labels and Titles of YouTube Videos</a:t>
            </a:r>
            <a:br>
              <a:rPr lang="en-US" sz="4200" b="1" dirty="0"/>
            </a:br>
            <a:br>
              <a:rPr lang="en-CH" sz="4200" b="1" dirty="0"/>
            </a:br>
            <a:endParaRPr lang="en-CH" sz="4200" b="1" dirty="0"/>
          </a:p>
        </p:txBody>
      </p:sp>
      <p:sp>
        <p:nvSpPr>
          <p:cNvPr id="3" name="Subtitle 2">
            <a:extLst>
              <a:ext uri="{FF2B5EF4-FFF2-40B4-BE49-F238E27FC236}">
                <a16:creationId xmlns:a16="http://schemas.microsoft.com/office/drawing/2014/main" id="{BA8C80F2-C1F9-08A9-58E5-8CBEFDB77974}"/>
              </a:ext>
            </a:extLst>
          </p:cNvPr>
          <p:cNvSpPr>
            <a:spLocks noGrp="1"/>
          </p:cNvSpPr>
          <p:nvPr>
            <p:ph type="subTitle" idx="1"/>
          </p:nvPr>
        </p:nvSpPr>
        <p:spPr>
          <a:xfrm>
            <a:off x="5297760" y="4636008"/>
            <a:ext cx="6251111" cy="1572768"/>
          </a:xfrm>
        </p:spPr>
        <p:txBody>
          <a:bodyPr>
            <a:normAutofit/>
          </a:bodyPr>
          <a:lstStyle/>
          <a:p>
            <a:pPr algn="l"/>
            <a:r>
              <a:rPr lang="en-US" sz="1300" b="1" cap="all" dirty="0"/>
              <a:t>By </a:t>
            </a:r>
            <a:r>
              <a:rPr lang="en-US" sz="1300" b="1" cap="all" dirty="0" err="1"/>
              <a:t>Rotinda</a:t>
            </a:r>
            <a:r>
              <a:rPr lang="en-US" sz="1300" b="1" cap="all" dirty="0"/>
              <a:t> </a:t>
            </a:r>
            <a:r>
              <a:rPr lang="en-US" sz="1300" b="1" cap="all" dirty="0" err="1"/>
              <a:t>Öner</a:t>
            </a:r>
            <a:endParaRPr lang="en-US" sz="1300" b="1" cap="all" dirty="0"/>
          </a:p>
          <a:p>
            <a:pPr algn="l"/>
            <a:r>
              <a:rPr lang="en-US" sz="1300" b="1" cap="all" dirty="0"/>
              <a:t>YILDIZ TECHNICAL UNIVERSITY</a:t>
            </a:r>
            <a:endParaRPr lang="en-CH" sz="1300" cap="all" dirty="0"/>
          </a:p>
          <a:p>
            <a:pPr algn="l"/>
            <a:r>
              <a:rPr lang="en-US" sz="1300" b="1" cap="all" dirty="0"/>
              <a:t>FACULTY OF CHEMISTRY-METALLURGICAL</a:t>
            </a:r>
            <a:endParaRPr lang="en-CH" sz="1300" cap="all" dirty="0"/>
          </a:p>
          <a:p>
            <a:pPr algn="l"/>
            <a:r>
              <a:rPr lang="en-US" sz="1300" b="1" cap="all" dirty="0"/>
              <a:t>DEPARTMENT OF MATHEMATICAL ENGINEERING</a:t>
            </a:r>
          </a:p>
          <a:p>
            <a:pPr algn="l"/>
            <a:r>
              <a:rPr lang="en-US" sz="1300" b="1" cap="all" dirty="0"/>
              <a:t>Advisor: Prof. Dr. Fatma </a:t>
            </a:r>
            <a:r>
              <a:rPr lang="en-US" sz="1300" b="1" cap="all" dirty="0" err="1"/>
              <a:t>Aydın</a:t>
            </a:r>
            <a:r>
              <a:rPr lang="en-US" sz="1300" b="1" cap="all" dirty="0"/>
              <a:t> </a:t>
            </a:r>
            <a:r>
              <a:rPr lang="en-US" sz="1300" b="1" cap="all" dirty="0" err="1"/>
              <a:t>Akgün</a:t>
            </a:r>
            <a:endParaRPr lang="en-CH" sz="1300" b="1" cap="all" dirty="0"/>
          </a:p>
          <a:p>
            <a:pPr algn="l"/>
            <a:endParaRPr lang="en-CH" sz="1300" cap="all" dirty="0"/>
          </a:p>
          <a:p>
            <a:pPr algn="l"/>
            <a:endParaRPr lang="en-CH" sz="1300" dirty="0"/>
          </a:p>
        </p:txBody>
      </p:sp>
      <p:pic>
        <p:nvPicPr>
          <p:cNvPr id="7" name="Picture 6" descr="A pile of red play buttons&#10;&#10;Description automatically generated">
            <a:extLst>
              <a:ext uri="{FF2B5EF4-FFF2-40B4-BE49-F238E27FC236}">
                <a16:creationId xmlns:a16="http://schemas.microsoft.com/office/drawing/2014/main" id="{6C865057-18CD-0D7C-B26F-8CEF419E14D2}"/>
              </a:ext>
            </a:extLst>
          </p:cNvPr>
          <p:cNvPicPr>
            <a:picLocks noChangeAspect="1"/>
          </p:cNvPicPr>
          <p:nvPr/>
        </p:nvPicPr>
        <p:blipFill rotWithShape="1">
          <a:blip r:embed="rId2">
            <a:extLst>
              <a:ext uri="{28A0092B-C50C-407E-A947-70E740481C1C}">
                <a14:useLocalDpi xmlns:a14="http://schemas.microsoft.com/office/drawing/2010/main" val="0"/>
              </a:ext>
            </a:extLst>
          </a:blip>
          <a:srcRect l="20516" r="3873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effectLst>
            <a:outerShdw blurRad="711200" dist="38100" sx="102000" sy="102000" algn="l" rotWithShape="0">
              <a:prstClr val="black">
                <a:alpha val="26000"/>
              </a:prstClr>
            </a:outerShdw>
          </a:effectLst>
        </p:spPr>
      </p:pic>
      <p:sp>
        <p:nvSpPr>
          <p:cNvPr id="1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90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BBBE79-C427-480A-88F3-4BBC7C8C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85847-62A7-51DE-08DA-FC511CFB15E8}"/>
              </a:ext>
            </a:extLst>
          </p:cNvPr>
          <p:cNvSpPr>
            <a:spLocks noGrp="1"/>
          </p:cNvSpPr>
          <p:nvPr>
            <p:ph type="title"/>
          </p:nvPr>
        </p:nvSpPr>
        <p:spPr>
          <a:xfrm>
            <a:off x="517889" y="4792935"/>
            <a:ext cx="3861960" cy="1905232"/>
          </a:xfrm>
        </p:spPr>
        <p:txBody>
          <a:bodyPr anchor="ctr">
            <a:normAutofit fontScale="90000"/>
          </a:bodyPr>
          <a:lstStyle/>
          <a:p>
            <a:r>
              <a:rPr lang="en-US" sz="3200" b="0" i="0" dirty="0">
                <a:effectLst/>
                <a:latin typeface="Söhne"/>
              </a:rPr>
              <a:t>Popular Tags’ Presence in </a:t>
            </a:r>
            <a:r>
              <a:rPr lang="tr-TR" sz="3200" b="0" i="0" dirty="0">
                <a:effectLst/>
                <a:latin typeface="Söhne"/>
              </a:rPr>
              <a:t>V</a:t>
            </a:r>
            <a:r>
              <a:rPr lang="en-US" sz="3200" b="0" i="0" dirty="0" err="1">
                <a:effectLst/>
                <a:latin typeface="Söhne"/>
              </a:rPr>
              <a:t>ideos</a:t>
            </a:r>
            <a:br>
              <a:rPr lang="en-US" sz="3200" b="0" i="0" dirty="0">
                <a:effectLst/>
                <a:latin typeface="Söhne"/>
              </a:rPr>
            </a:br>
            <a:br>
              <a:rPr lang="en-US" sz="3200" b="0" i="0" dirty="0">
                <a:effectLst/>
                <a:latin typeface="Söhne"/>
              </a:rPr>
            </a:br>
            <a:br>
              <a:rPr lang="en-US" sz="3200" b="0" i="0" dirty="0">
                <a:effectLst/>
                <a:latin typeface="Söhne"/>
              </a:rPr>
            </a:br>
            <a:endParaRPr lang="en-CH" sz="3200" dirty="0"/>
          </a:p>
        </p:txBody>
      </p:sp>
      <p:sp>
        <p:nvSpPr>
          <p:cNvPr id="44" name="Rectangle 4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ue and red bar graph&#10;&#10;Description automatically generated">
            <a:extLst>
              <a:ext uri="{FF2B5EF4-FFF2-40B4-BE49-F238E27FC236}">
                <a16:creationId xmlns:a16="http://schemas.microsoft.com/office/drawing/2014/main" id="{F9ABA5A6-5106-F216-412B-66C4C8104D0C}"/>
              </a:ext>
            </a:extLst>
          </p:cNvPr>
          <p:cNvPicPr>
            <a:picLocks noChangeAspect="1"/>
          </p:cNvPicPr>
          <p:nvPr/>
        </p:nvPicPr>
        <p:blipFill rotWithShape="1">
          <a:blip r:embed="rId2">
            <a:extLst>
              <a:ext uri="{28A0092B-C50C-407E-A947-70E740481C1C}">
                <a14:useLocalDpi xmlns:a14="http://schemas.microsoft.com/office/drawing/2010/main" val="0"/>
              </a:ext>
            </a:extLst>
          </a:blip>
          <a:srcRect r="16522" b="3"/>
          <a:stretch/>
        </p:blipFill>
        <p:spPr>
          <a:xfrm>
            <a:off x="838200" y="364143"/>
            <a:ext cx="3335789" cy="3426462"/>
          </a:xfrm>
          <a:prstGeom prst="rect">
            <a:avLst/>
          </a:prstGeom>
        </p:spPr>
      </p:pic>
      <p:pic>
        <p:nvPicPr>
          <p:cNvPr id="18" name="Picture 17" descr="A blue rectangular bar with red rectangle&#10;&#10;Description automatically generated">
            <a:extLst>
              <a:ext uri="{FF2B5EF4-FFF2-40B4-BE49-F238E27FC236}">
                <a16:creationId xmlns:a16="http://schemas.microsoft.com/office/drawing/2014/main" id="{E19F81A8-AA21-5778-B2D7-ADCB1CF13BE5}"/>
              </a:ext>
            </a:extLst>
          </p:cNvPr>
          <p:cNvPicPr>
            <a:picLocks noChangeAspect="1"/>
          </p:cNvPicPr>
          <p:nvPr/>
        </p:nvPicPr>
        <p:blipFill rotWithShape="1">
          <a:blip r:embed="rId3">
            <a:extLst>
              <a:ext uri="{28A0092B-C50C-407E-A947-70E740481C1C}">
                <a14:useLocalDpi xmlns:a14="http://schemas.microsoft.com/office/drawing/2010/main" val="0"/>
              </a:ext>
            </a:extLst>
          </a:blip>
          <a:srcRect r="17468" b="4"/>
          <a:stretch/>
        </p:blipFill>
        <p:spPr>
          <a:xfrm>
            <a:off x="4466396" y="364142"/>
            <a:ext cx="3336953" cy="3426462"/>
          </a:xfrm>
          <a:prstGeom prst="rect">
            <a:avLst/>
          </a:prstGeom>
        </p:spPr>
      </p:pic>
      <p:pic>
        <p:nvPicPr>
          <p:cNvPr id="20" name="Picture 19" descr="A blue rectangular bar graph with white text&#10;&#10;Description automatically generated">
            <a:extLst>
              <a:ext uri="{FF2B5EF4-FFF2-40B4-BE49-F238E27FC236}">
                <a16:creationId xmlns:a16="http://schemas.microsoft.com/office/drawing/2014/main" id="{CFFAC2CF-356C-31F1-F3FA-06DE3BCD5301}"/>
              </a:ext>
            </a:extLst>
          </p:cNvPr>
          <p:cNvPicPr>
            <a:picLocks noChangeAspect="1"/>
          </p:cNvPicPr>
          <p:nvPr/>
        </p:nvPicPr>
        <p:blipFill rotWithShape="1">
          <a:blip r:embed="rId4">
            <a:extLst>
              <a:ext uri="{28A0092B-C50C-407E-A947-70E740481C1C}">
                <a14:useLocalDpi xmlns:a14="http://schemas.microsoft.com/office/drawing/2010/main" val="0"/>
              </a:ext>
            </a:extLst>
          </a:blip>
          <a:srcRect r="17468" b="4"/>
          <a:stretch/>
        </p:blipFill>
        <p:spPr>
          <a:xfrm>
            <a:off x="8112381" y="380767"/>
            <a:ext cx="3336953" cy="3426462"/>
          </a:xfrm>
          <a:prstGeom prst="rect">
            <a:avLst/>
          </a:prstGeom>
        </p:spPr>
      </p:pic>
      <p:sp>
        <p:nvSpPr>
          <p:cNvPr id="39" name="Rectangle 3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7CDF7-FB49-0756-4ECF-094C8D34F072}"/>
              </a:ext>
            </a:extLst>
          </p:cNvPr>
          <p:cNvSpPr>
            <a:spLocks noGrp="1"/>
          </p:cNvSpPr>
          <p:nvPr>
            <p:ph idx="1"/>
          </p:nvPr>
        </p:nvSpPr>
        <p:spPr>
          <a:xfrm>
            <a:off x="5162719" y="4495568"/>
            <a:ext cx="6586915" cy="1905232"/>
          </a:xfrm>
        </p:spPr>
        <p:txBody>
          <a:bodyPr anchor="ctr">
            <a:normAutofit/>
          </a:bodyPr>
          <a:lstStyle/>
          <a:p>
            <a:r>
              <a:rPr lang="en-US" sz="1800" dirty="0"/>
              <a:t>The dataset was divided into three genres(Sports, People &amp; Blogs, Games), and the top 10% most frequently used tags were identified. </a:t>
            </a:r>
          </a:p>
          <a:p>
            <a:r>
              <a:rPr lang="en-US" sz="1800" dirty="0"/>
              <a:t>The analysis confirmed that these popular tags were consistently present in all videos across the three genres.</a:t>
            </a:r>
            <a:endParaRPr lang="en-CH" sz="1800" dirty="0"/>
          </a:p>
        </p:txBody>
      </p:sp>
    </p:spTree>
    <p:extLst>
      <p:ext uri="{BB962C8B-B14F-4D97-AF65-F5344CB8AC3E}">
        <p14:creationId xmlns:p14="http://schemas.microsoft.com/office/powerpoint/2010/main" val="64428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A1E7F7-6574-4CA0-7C7C-9C4C55728740}"/>
              </a:ext>
            </a:extLst>
          </p:cNvPr>
          <p:cNvSpPr>
            <a:spLocks noGrp="1"/>
          </p:cNvSpPr>
          <p:nvPr>
            <p:ph type="title"/>
          </p:nvPr>
        </p:nvSpPr>
        <p:spPr>
          <a:xfrm>
            <a:off x="1051560" y="586822"/>
            <a:ext cx="3657600" cy="1645920"/>
          </a:xfrm>
        </p:spPr>
        <p:txBody>
          <a:bodyPr>
            <a:normAutofit/>
          </a:bodyPr>
          <a:lstStyle/>
          <a:p>
            <a:r>
              <a:rPr lang="en-US" sz="3200" dirty="0"/>
              <a:t>Correlations Between Tags and Reactions</a:t>
            </a:r>
            <a:endParaRPr lang="en-CH" sz="3200" dirty="0"/>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5565A8-0D08-8482-5241-763B04653773}"/>
              </a:ext>
            </a:extLst>
          </p:cNvPr>
          <p:cNvSpPr>
            <a:spLocks noGrp="1"/>
          </p:cNvSpPr>
          <p:nvPr>
            <p:ph idx="1"/>
          </p:nvPr>
        </p:nvSpPr>
        <p:spPr>
          <a:xfrm>
            <a:off x="5240962" y="1142143"/>
            <a:ext cx="6106742" cy="1645920"/>
          </a:xfrm>
        </p:spPr>
        <p:txBody>
          <a:bodyPr anchor="ctr">
            <a:normAutofit lnSpcReduction="10000"/>
          </a:bodyPr>
          <a:lstStyle/>
          <a:p>
            <a:r>
              <a:rPr lang="en-US" sz="1500" dirty="0"/>
              <a:t>The analysis involved counting the occurrences of the most popular 10% tags within the tag's sections of videos</a:t>
            </a:r>
            <a:r>
              <a:rPr lang="tr-TR" sz="1500" dirty="0"/>
              <a:t> from the </a:t>
            </a:r>
            <a:r>
              <a:rPr lang="en-US" sz="1600" dirty="0"/>
              <a:t>Sports, People &amp; Blogs, Games</a:t>
            </a:r>
            <a:r>
              <a:rPr lang="tr-TR" sz="1600" dirty="0"/>
              <a:t> genres</a:t>
            </a:r>
            <a:r>
              <a:rPr lang="tr-TR" sz="1500" dirty="0"/>
              <a:t> </a:t>
            </a:r>
            <a:r>
              <a:rPr lang="en-US" sz="1500" dirty="0"/>
              <a:t>. Subsequently, their frequencies were correlated with views, likes, and dislikes. </a:t>
            </a:r>
          </a:p>
          <a:p>
            <a:r>
              <a:rPr lang="en-US" sz="1500" dirty="0"/>
              <a:t>Despite their high presence, tags had no significant correlation with the reactions, indicating that their presence does not contribute to increasing a video's popularity.</a:t>
            </a:r>
          </a:p>
          <a:p>
            <a:endParaRPr lang="en-US" sz="1500" dirty="0"/>
          </a:p>
          <a:p>
            <a:pPr marL="0" indent="0">
              <a:buNone/>
            </a:pPr>
            <a:endParaRPr lang="en-US" sz="1500" dirty="0"/>
          </a:p>
          <a:p>
            <a:endParaRPr lang="en-CH" sz="1500" dirty="0"/>
          </a:p>
        </p:txBody>
      </p:sp>
      <p:pic>
        <p:nvPicPr>
          <p:cNvPr id="9" name="Picture 8" descr="A screen shot of a computer&#10;&#10;Description automatically generated">
            <a:extLst>
              <a:ext uri="{FF2B5EF4-FFF2-40B4-BE49-F238E27FC236}">
                <a16:creationId xmlns:a16="http://schemas.microsoft.com/office/drawing/2014/main" id="{3455B4ED-6C0E-6C19-6BBD-997A98721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 y="2929500"/>
            <a:ext cx="5481509" cy="3083657"/>
          </a:xfrm>
          <a:prstGeom prst="rect">
            <a:avLst/>
          </a:prstGeom>
        </p:spPr>
      </p:pic>
      <p:pic>
        <p:nvPicPr>
          <p:cNvPr id="8" name="Picture 7">
            <a:extLst>
              <a:ext uri="{FF2B5EF4-FFF2-40B4-BE49-F238E27FC236}">
                <a16:creationId xmlns:a16="http://schemas.microsoft.com/office/drawing/2014/main" id="{113F3D15-1BE2-665B-A7FA-38E39C28DAE2}"/>
              </a:ext>
            </a:extLst>
          </p:cNvPr>
          <p:cNvPicPr>
            <a:picLocks noChangeAspect="1"/>
          </p:cNvPicPr>
          <p:nvPr/>
        </p:nvPicPr>
        <p:blipFill>
          <a:blip r:embed="rId3"/>
          <a:stretch>
            <a:fillRect/>
          </a:stretch>
        </p:blipFill>
        <p:spPr>
          <a:xfrm>
            <a:off x="6198781" y="3196153"/>
            <a:ext cx="5523082" cy="2550351"/>
          </a:xfrm>
          <a:prstGeom prst="rect">
            <a:avLst/>
          </a:prstGeom>
        </p:spPr>
      </p:pic>
    </p:spTree>
    <p:extLst>
      <p:ext uri="{BB962C8B-B14F-4D97-AF65-F5344CB8AC3E}">
        <p14:creationId xmlns:p14="http://schemas.microsoft.com/office/powerpoint/2010/main" val="357624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ith a beard and a surprised expression">
            <a:extLst>
              <a:ext uri="{FF2B5EF4-FFF2-40B4-BE49-F238E27FC236}">
                <a16:creationId xmlns:a16="http://schemas.microsoft.com/office/drawing/2014/main" id="{4991760D-23A7-1DDD-6C30-C69828968A8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C273A5-6B2D-BFC2-0183-89A95AB5FD71}"/>
              </a:ext>
            </a:extLst>
          </p:cNvPr>
          <p:cNvSpPr>
            <a:spLocks noGrp="1"/>
          </p:cNvSpPr>
          <p:nvPr>
            <p:ph type="title"/>
          </p:nvPr>
        </p:nvSpPr>
        <p:spPr>
          <a:xfrm>
            <a:off x="841249" y="941832"/>
            <a:ext cx="10506456" cy="2057400"/>
          </a:xfrm>
        </p:spPr>
        <p:txBody>
          <a:bodyPr anchor="b">
            <a:normAutofit/>
          </a:bodyPr>
          <a:lstStyle/>
          <a:p>
            <a:pPr algn="just"/>
            <a:r>
              <a:rPr lang="en-US" b="1" dirty="0">
                <a:solidFill>
                  <a:schemeClr val="bg1"/>
                </a:solidFill>
                <a:effectLst>
                  <a:outerShdw blurRad="38100" dist="38100" dir="2700000" algn="tl">
                    <a:srgbClr val="000000">
                      <a:alpha val="43137"/>
                    </a:srgbClr>
                  </a:outerShdw>
                </a:effectLst>
              </a:rPr>
              <a:t>Video Title Analysis</a:t>
            </a:r>
            <a:endParaRPr lang="de-DE" b="1" dirty="0">
              <a:solidFill>
                <a:schemeClr val="bg1"/>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9764659-9636-FAF9-8740-C2B4FB721B1F}"/>
              </a:ext>
            </a:extLst>
          </p:cNvPr>
          <p:cNvSpPr>
            <a:spLocks noGrp="1"/>
          </p:cNvSpPr>
          <p:nvPr>
            <p:ph idx="1"/>
          </p:nvPr>
        </p:nvSpPr>
        <p:spPr>
          <a:xfrm>
            <a:off x="841248" y="3502152"/>
            <a:ext cx="10506456" cy="2670048"/>
          </a:xfrm>
        </p:spPr>
        <p:txBody>
          <a:bodyPr>
            <a:normAutofit/>
          </a:bodyPr>
          <a:lstStyle/>
          <a:p>
            <a:r>
              <a:rPr lang="en-US" sz="2000" dirty="0">
                <a:solidFill>
                  <a:schemeClr val="bg1"/>
                </a:solidFill>
              </a:rPr>
              <a:t>Title Length Analysis</a:t>
            </a:r>
          </a:p>
          <a:p>
            <a:r>
              <a:rPr lang="en-US" sz="2000" dirty="0">
                <a:solidFill>
                  <a:schemeClr val="bg1"/>
                </a:solidFill>
              </a:rPr>
              <a:t>Title Word Analysis</a:t>
            </a:r>
          </a:p>
          <a:p>
            <a:r>
              <a:rPr lang="en-US" sz="2000" dirty="0">
                <a:solidFill>
                  <a:schemeClr val="bg1"/>
                </a:solidFill>
              </a:rPr>
              <a:t>Correlations Between Popular Title Words and Reactions</a:t>
            </a:r>
            <a:endParaRPr lang="de-DE" sz="2000" dirty="0">
              <a:solidFill>
                <a:schemeClr val="bg1"/>
              </a:solidFill>
            </a:endParaRPr>
          </a:p>
        </p:txBody>
      </p:sp>
    </p:spTree>
    <p:extLst>
      <p:ext uri="{BB962C8B-B14F-4D97-AF65-F5344CB8AC3E}">
        <p14:creationId xmlns:p14="http://schemas.microsoft.com/office/powerpoint/2010/main" val="317376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video&#10;&#10;Description automatically generated">
            <a:extLst>
              <a:ext uri="{FF2B5EF4-FFF2-40B4-BE49-F238E27FC236}">
                <a16:creationId xmlns:a16="http://schemas.microsoft.com/office/drawing/2014/main" id="{8D550250-84BB-8EC5-365F-BEF7D505410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889AAE2C-4105-65DC-F5C0-7A5DBFA03C5F}"/>
              </a:ext>
            </a:extLst>
          </p:cNvPr>
          <p:cNvSpPr>
            <a:spLocks noGrp="1"/>
          </p:cNvSpPr>
          <p:nvPr>
            <p:ph type="title"/>
          </p:nvPr>
        </p:nvSpPr>
        <p:spPr>
          <a:xfrm>
            <a:off x="838200" y="365125"/>
            <a:ext cx="10515600" cy="1325563"/>
          </a:xfrm>
        </p:spPr>
        <p:txBody>
          <a:bodyPr>
            <a:normAutofit/>
          </a:bodyPr>
          <a:lstStyle/>
          <a:p>
            <a:pPr algn="just"/>
            <a:r>
              <a:rPr lang="en-US" b="1" dirty="0">
                <a:effectLst>
                  <a:outerShdw blurRad="38100" dist="38100" dir="2700000" algn="tl">
                    <a:srgbClr val="000000">
                      <a:alpha val="43137"/>
                    </a:srgbClr>
                  </a:outerShdw>
                </a:effectLst>
              </a:rPr>
              <a:t>Title Length Analysis</a:t>
            </a:r>
            <a:endParaRPr lang="en-CH" b="1" dirty="0">
              <a:effectLst>
                <a:outerShdw blurRad="38100" dist="38100" dir="2700000" algn="tl">
                  <a:srgbClr val="000000">
                    <a:alpha val="43137"/>
                  </a:srgbClr>
                </a:outerShdw>
              </a:effectLst>
            </a:endParaRPr>
          </a:p>
        </p:txBody>
      </p:sp>
      <p:sp>
        <p:nvSpPr>
          <p:cNvPr id="9" name="Content Placeholder 8">
            <a:extLst>
              <a:ext uri="{FF2B5EF4-FFF2-40B4-BE49-F238E27FC236}">
                <a16:creationId xmlns:a16="http://schemas.microsoft.com/office/drawing/2014/main" id="{9F56831A-0DF8-33DF-6764-67117E4323C0}"/>
              </a:ext>
            </a:extLst>
          </p:cNvPr>
          <p:cNvSpPr>
            <a:spLocks noGrp="1"/>
          </p:cNvSpPr>
          <p:nvPr>
            <p:ph idx="1"/>
          </p:nvPr>
        </p:nvSpPr>
        <p:spPr>
          <a:xfrm>
            <a:off x="838200" y="1825625"/>
            <a:ext cx="10515600" cy="4351338"/>
          </a:xfrm>
        </p:spPr>
        <p:txBody>
          <a:bodyPr>
            <a:normAutofit/>
          </a:bodyPr>
          <a:lstStyle/>
          <a:p>
            <a:r>
              <a:rPr lang="tr-TR" dirty="0">
                <a:solidFill>
                  <a:srgbClr val="FFFFFF"/>
                </a:solidFill>
              </a:rPr>
              <a:t>Frequencies of words were counted for each individuel video title and the correlation was measured between each word frequency and views</a:t>
            </a:r>
          </a:p>
          <a:p>
            <a:endParaRPr lang="tr-TR" dirty="0">
              <a:solidFill>
                <a:srgbClr val="FFFFFF"/>
              </a:solidFill>
            </a:endParaRPr>
          </a:p>
          <a:p>
            <a:endParaRPr lang="tr-TR" dirty="0">
              <a:solidFill>
                <a:srgbClr val="FFFFFF"/>
              </a:solidFill>
            </a:endParaRPr>
          </a:p>
          <a:p>
            <a:pPr marL="0" indent="0">
              <a:buNone/>
            </a:pPr>
            <a:endParaRPr lang="tr-TR" dirty="0">
              <a:solidFill>
                <a:srgbClr val="FFFFFF"/>
              </a:solidFill>
            </a:endParaRPr>
          </a:p>
          <a:p>
            <a:r>
              <a:rPr lang="tr-TR" dirty="0">
                <a:solidFill>
                  <a:srgbClr val="FFFFFF"/>
                </a:solidFill>
              </a:rPr>
              <a:t>Title length does not affect any reaction</a:t>
            </a:r>
            <a:endParaRPr lang="en-US" dirty="0">
              <a:solidFill>
                <a:srgbClr val="FFFFFF"/>
              </a:solidFill>
            </a:endParaRPr>
          </a:p>
        </p:txBody>
      </p:sp>
      <p:sp>
        <p:nvSpPr>
          <p:cNvPr id="13" name="TextBox 12">
            <a:extLst>
              <a:ext uri="{FF2B5EF4-FFF2-40B4-BE49-F238E27FC236}">
                <a16:creationId xmlns:a16="http://schemas.microsoft.com/office/drawing/2014/main" id="{16981EF7-D05E-A463-EAB8-9ED43AA930B9}"/>
              </a:ext>
            </a:extLst>
          </p:cNvPr>
          <p:cNvSpPr txBox="1"/>
          <p:nvPr/>
        </p:nvSpPr>
        <p:spPr>
          <a:xfrm>
            <a:off x="1800225" y="3810000"/>
            <a:ext cx="7869786" cy="369332"/>
          </a:xfrm>
          <a:prstGeom prst="rect">
            <a:avLst/>
          </a:prstGeom>
          <a:solidFill>
            <a:schemeClr val="bg1"/>
          </a:solidFill>
        </p:spPr>
        <p:txBody>
          <a:bodyPr wrap="square">
            <a:spAutoFit/>
          </a:bodyPr>
          <a:lstStyle/>
          <a:p>
            <a:pPr algn="l"/>
            <a:r>
              <a:rPr lang="en-US" b="0" i="0" dirty="0">
                <a:solidFill>
                  <a:srgbClr val="CCCCCC"/>
                </a:solidFill>
                <a:effectLst/>
                <a:latin typeface="var(--notebook-cell-output-font-family)"/>
              </a:rPr>
              <a:t>Correlation between Title Length and View Count: -0.05 </a:t>
            </a:r>
            <a:endParaRPr lang="de-DE" dirty="0"/>
          </a:p>
        </p:txBody>
      </p:sp>
    </p:spTree>
    <p:extLst>
      <p:ext uri="{BB962C8B-B14F-4D97-AF65-F5344CB8AC3E}">
        <p14:creationId xmlns:p14="http://schemas.microsoft.com/office/powerpoint/2010/main" val="39592671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EA0F-BF3B-CDF2-D5B5-7DB259C7C08B}"/>
              </a:ext>
            </a:extLst>
          </p:cNvPr>
          <p:cNvSpPr>
            <a:spLocks noGrp="1"/>
          </p:cNvSpPr>
          <p:nvPr>
            <p:ph type="title"/>
          </p:nvPr>
        </p:nvSpPr>
        <p:spPr>
          <a:xfrm>
            <a:off x="876693" y="741391"/>
            <a:ext cx="3455821" cy="1616203"/>
          </a:xfrm>
        </p:spPr>
        <p:txBody>
          <a:bodyPr anchor="b">
            <a:normAutofit/>
          </a:bodyPr>
          <a:lstStyle/>
          <a:p>
            <a:r>
              <a:rPr lang="en-US" sz="3200" b="0" i="0">
                <a:effectLst/>
                <a:latin typeface="Söhne"/>
              </a:rPr>
              <a:t>Popular </a:t>
            </a:r>
            <a:r>
              <a:rPr lang="tr-TR" sz="3200" b="0" i="0">
                <a:effectLst/>
                <a:latin typeface="Söhne"/>
              </a:rPr>
              <a:t>Words</a:t>
            </a:r>
            <a:r>
              <a:rPr lang="en-US" sz="3200" b="0" i="0">
                <a:effectLst/>
                <a:latin typeface="Söhne"/>
              </a:rPr>
              <a:t>’ Presence in </a:t>
            </a:r>
            <a:r>
              <a:rPr lang="tr-TR" sz="3200" b="0" i="0">
                <a:effectLst/>
                <a:latin typeface="Söhne"/>
              </a:rPr>
              <a:t>V</a:t>
            </a:r>
            <a:r>
              <a:rPr lang="en-US" sz="3200" b="0" i="0">
                <a:effectLst/>
                <a:latin typeface="Söhne"/>
              </a:rPr>
              <a:t>i</a:t>
            </a:r>
            <a:r>
              <a:rPr lang="tr-TR" sz="3200" b="0" i="0">
                <a:effectLst/>
                <a:latin typeface="Söhne"/>
              </a:rPr>
              <a:t>d</a:t>
            </a:r>
            <a:r>
              <a:rPr lang="en-US" sz="3200" b="0" i="0">
                <a:effectLst/>
                <a:latin typeface="Söhne"/>
              </a:rPr>
              <a:t>eos</a:t>
            </a:r>
            <a:endParaRPr lang="de-DE" sz="3200"/>
          </a:p>
        </p:txBody>
      </p:sp>
      <p:sp>
        <p:nvSpPr>
          <p:cNvPr id="3" name="Content Placeholder 2">
            <a:extLst>
              <a:ext uri="{FF2B5EF4-FFF2-40B4-BE49-F238E27FC236}">
                <a16:creationId xmlns:a16="http://schemas.microsoft.com/office/drawing/2014/main" id="{29434212-4D34-530C-D0FA-F1426DDCF428}"/>
              </a:ext>
            </a:extLst>
          </p:cNvPr>
          <p:cNvSpPr>
            <a:spLocks noGrp="1"/>
          </p:cNvSpPr>
          <p:nvPr>
            <p:ph idx="1"/>
          </p:nvPr>
        </p:nvSpPr>
        <p:spPr>
          <a:xfrm>
            <a:off x="876693" y="2533476"/>
            <a:ext cx="3455821" cy="3447832"/>
          </a:xfrm>
        </p:spPr>
        <p:txBody>
          <a:bodyPr anchor="t">
            <a:normAutofit/>
          </a:bodyPr>
          <a:lstStyle/>
          <a:p>
            <a:r>
              <a:rPr lang="tr-TR" sz="2000"/>
              <a:t>In the Sports genre, the most popular 10% words of titles were identified</a:t>
            </a:r>
          </a:p>
          <a:p>
            <a:r>
              <a:rPr lang="en-US" sz="2000"/>
              <a:t>The analysis confirmed that these popular </a:t>
            </a:r>
            <a:r>
              <a:rPr lang="tr-TR" sz="2000"/>
              <a:t>words</a:t>
            </a:r>
            <a:r>
              <a:rPr lang="en-US" sz="2000"/>
              <a:t> were consistently present in all videos across the </a:t>
            </a:r>
            <a:r>
              <a:rPr lang="tr-TR" sz="2000"/>
              <a:t>Sports </a:t>
            </a:r>
            <a:r>
              <a:rPr lang="en-US" sz="2000"/>
              <a:t>genre.</a:t>
            </a:r>
            <a:endParaRPr lang="en-CH" sz="2000"/>
          </a:p>
          <a:p>
            <a:endParaRPr lang="tr-TR" sz="2000"/>
          </a:p>
          <a:p>
            <a:endParaRPr lang="de-DE" sz="2000"/>
          </a:p>
        </p:txBody>
      </p:sp>
      <p:pic>
        <p:nvPicPr>
          <p:cNvPr id="7" name="Picture 6" descr="A blue and red rectangular bar graph&#10;&#10;Description automatically generated">
            <a:extLst>
              <a:ext uri="{FF2B5EF4-FFF2-40B4-BE49-F238E27FC236}">
                <a16:creationId xmlns:a16="http://schemas.microsoft.com/office/drawing/2014/main" id="{752B14C8-633B-72C3-6214-576DFD6AD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632" y="741391"/>
            <a:ext cx="6353425" cy="5384528"/>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687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1E7F7-6574-4CA0-7C7C-9C4C55728740}"/>
              </a:ext>
            </a:extLst>
          </p:cNvPr>
          <p:cNvSpPr>
            <a:spLocks noGrp="1"/>
          </p:cNvSpPr>
          <p:nvPr>
            <p:ph type="title"/>
          </p:nvPr>
        </p:nvSpPr>
        <p:spPr>
          <a:xfrm>
            <a:off x="841248" y="334644"/>
            <a:ext cx="10509504" cy="1076914"/>
          </a:xfrm>
        </p:spPr>
        <p:txBody>
          <a:bodyPr anchor="ctr">
            <a:normAutofit/>
          </a:bodyPr>
          <a:lstStyle/>
          <a:p>
            <a:r>
              <a:rPr lang="en-US" sz="4000" dirty="0"/>
              <a:t>Correlations Between </a:t>
            </a:r>
            <a:r>
              <a:rPr lang="tr-TR" sz="4000" dirty="0"/>
              <a:t>Words</a:t>
            </a:r>
            <a:r>
              <a:rPr lang="en-US" sz="4000" dirty="0"/>
              <a:t> and Reactions</a:t>
            </a:r>
            <a:endParaRPr lang="en-CH" sz="4000" dirty="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5565A8-0D08-8482-5241-763B04653773}"/>
              </a:ext>
            </a:extLst>
          </p:cNvPr>
          <p:cNvSpPr>
            <a:spLocks/>
          </p:cNvSpPr>
          <p:nvPr/>
        </p:nvSpPr>
        <p:spPr>
          <a:xfrm>
            <a:off x="5093768" y="1791946"/>
            <a:ext cx="5549149" cy="1495635"/>
          </a:xfrm>
          <a:prstGeom prst="rect">
            <a:avLst/>
          </a:prstGeom>
        </p:spPr>
        <p:txBody>
          <a:bodyPr anchor="ctr">
            <a:normAutofit/>
          </a:bodyPr>
          <a:lstStyle/>
          <a:p>
            <a:pPr marL="285750" indent="-285750" defTabSz="822960">
              <a:lnSpc>
                <a:spcPct val="90000"/>
              </a:lnSpc>
              <a:spcAft>
                <a:spcPts val="600"/>
              </a:spcAft>
              <a:buFont typeface="Arial" panose="020B0604020202020204" pitchFamily="34" charset="0"/>
              <a:buChar char="•"/>
            </a:pPr>
            <a:r>
              <a:rPr lang="en-US" sz="1440" kern="1200" dirty="0">
                <a:solidFill>
                  <a:schemeClr val="tx1"/>
                </a:solidFill>
                <a:latin typeface="+mn-lt"/>
                <a:ea typeface="+mn-ea"/>
                <a:cs typeface="+mn-cs"/>
              </a:rPr>
              <a:t>The analysis involved counting the occurrences of the most popular 10% </a:t>
            </a:r>
            <a:r>
              <a:rPr lang="tr-TR" sz="1440" kern="1200" dirty="0">
                <a:solidFill>
                  <a:schemeClr val="tx1"/>
                </a:solidFill>
                <a:latin typeface="+mn-lt"/>
                <a:ea typeface="+mn-ea"/>
                <a:cs typeface="+mn-cs"/>
              </a:rPr>
              <a:t>words</a:t>
            </a:r>
            <a:r>
              <a:rPr lang="en-US" sz="1440" kern="1200" dirty="0">
                <a:solidFill>
                  <a:schemeClr val="tx1"/>
                </a:solidFill>
                <a:latin typeface="+mn-lt"/>
                <a:ea typeface="+mn-ea"/>
                <a:cs typeface="+mn-cs"/>
              </a:rPr>
              <a:t> within the </a:t>
            </a:r>
            <a:r>
              <a:rPr lang="tr-TR" sz="1440" kern="1200" dirty="0">
                <a:solidFill>
                  <a:schemeClr val="tx1"/>
                </a:solidFill>
                <a:latin typeface="+mn-lt"/>
                <a:ea typeface="+mn-ea"/>
                <a:cs typeface="+mn-cs"/>
              </a:rPr>
              <a:t>title words</a:t>
            </a:r>
            <a:r>
              <a:rPr lang="en-US" sz="1440" kern="1200" dirty="0">
                <a:solidFill>
                  <a:schemeClr val="tx1"/>
                </a:solidFill>
                <a:latin typeface="+mn-lt"/>
                <a:ea typeface="+mn-ea"/>
                <a:cs typeface="+mn-cs"/>
              </a:rPr>
              <a:t> sections of videos. Subsequently, their frequencies were correlated with views, likes, and dislikes. </a:t>
            </a:r>
            <a:endParaRPr lang="tr-TR" sz="1440" kern="1200" dirty="0">
              <a:solidFill>
                <a:schemeClr val="tx1"/>
              </a:solidFill>
              <a:latin typeface="+mn-lt"/>
              <a:ea typeface="+mn-ea"/>
              <a:cs typeface="+mn-cs"/>
            </a:endParaRPr>
          </a:p>
          <a:p>
            <a:pPr marL="285750" indent="-285750" defTabSz="822960">
              <a:lnSpc>
                <a:spcPct val="90000"/>
              </a:lnSpc>
              <a:spcAft>
                <a:spcPts val="600"/>
              </a:spcAft>
              <a:buFont typeface="Arial" panose="020B0604020202020204" pitchFamily="34" charset="0"/>
              <a:buChar char="•"/>
            </a:pPr>
            <a:r>
              <a:rPr lang="en-US" sz="1440" kern="1200" dirty="0">
                <a:solidFill>
                  <a:schemeClr val="tx1"/>
                </a:solidFill>
                <a:latin typeface="+mn-lt"/>
                <a:ea typeface="+mn-ea"/>
                <a:cs typeface="+mn-cs"/>
              </a:rPr>
              <a:t>Despite their high presence, </a:t>
            </a:r>
            <a:r>
              <a:rPr lang="tr-TR" sz="1440" kern="1200" dirty="0">
                <a:solidFill>
                  <a:schemeClr val="tx1"/>
                </a:solidFill>
                <a:latin typeface="+mn-lt"/>
                <a:ea typeface="+mn-ea"/>
                <a:cs typeface="+mn-cs"/>
              </a:rPr>
              <a:t>words on titles</a:t>
            </a:r>
            <a:r>
              <a:rPr lang="en-US" sz="1440" kern="1200" dirty="0">
                <a:solidFill>
                  <a:schemeClr val="tx1"/>
                </a:solidFill>
                <a:latin typeface="+mn-lt"/>
                <a:ea typeface="+mn-ea"/>
                <a:cs typeface="+mn-cs"/>
              </a:rPr>
              <a:t> had no significant correlation with the reactions, indicating that their presence does not contribute to increasing a video's popularity.</a:t>
            </a:r>
            <a:endParaRPr lang="en-US" sz="1350" kern="1200" dirty="0">
              <a:solidFill>
                <a:schemeClr val="tx1"/>
              </a:solidFill>
              <a:latin typeface="+mn-lt"/>
              <a:ea typeface="+mn-ea"/>
              <a:cs typeface="+mn-cs"/>
            </a:endParaRPr>
          </a:p>
          <a:p>
            <a:pPr defTabSz="822960">
              <a:lnSpc>
                <a:spcPct val="90000"/>
              </a:lnSpc>
              <a:spcAft>
                <a:spcPts val="600"/>
              </a:spcAft>
            </a:pPr>
            <a:endParaRPr lang="en-US" sz="1350" kern="1200" dirty="0">
              <a:solidFill>
                <a:schemeClr val="tx1"/>
              </a:solidFill>
              <a:latin typeface="+mn-lt"/>
              <a:ea typeface="+mn-ea"/>
              <a:cs typeface="+mn-cs"/>
            </a:endParaRPr>
          </a:p>
          <a:p>
            <a:pPr>
              <a:lnSpc>
                <a:spcPct val="90000"/>
              </a:lnSpc>
              <a:spcAft>
                <a:spcPts val="600"/>
              </a:spcAft>
            </a:pPr>
            <a:endParaRPr lang="en-CH" sz="1500" dirty="0"/>
          </a:p>
        </p:txBody>
      </p:sp>
      <p:pic>
        <p:nvPicPr>
          <p:cNvPr id="9" name="Picture 8" descr="A screen shot of a computer&#10;&#10;Description automatically generated">
            <a:extLst>
              <a:ext uri="{FF2B5EF4-FFF2-40B4-BE49-F238E27FC236}">
                <a16:creationId xmlns:a16="http://schemas.microsoft.com/office/drawing/2014/main" id="{3455B4ED-6C0E-6C19-6BBD-997A98721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16103"/>
            <a:ext cx="4981004" cy="2802095"/>
          </a:xfrm>
          <a:prstGeom prst="rect">
            <a:avLst/>
          </a:prstGeom>
        </p:spPr>
      </p:pic>
      <p:sp>
        <p:nvSpPr>
          <p:cNvPr id="4" name="TextBox 3">
            <a:extLst>
              <a:ext uri="{FF2B5EF4-FFF2-40B4-BE49-F238E27FC236}">
                <a16:creationId xmlns:a16="http://schemas.microsoft.com/office/drawing/2014/main" id="{67320F09-924F-8BF0-BAD3-25B9287216BF}"/>
              </a:ext>
            </a:extLst>
          </p:cNvPr>
          <p:cNvSpPr txBox="1"/>
          <p:nvPr/>
        </p:nvSpPr>
        <p:spPr>
          <a:xfrm>
            <a:off x="6197753" y="3987078"/>
            <a:ext cx="5327497" cy="1723549"/>
          </a:xfrm>
          <a:prstGeom prst="rect">
            <a:avLst/>
          </a:prstGeom>
          <a:solidFill>
            <a:schemeClr val="tx1"/>
          </a:solidFill>
        </p:spPr>
        <p:txBody>
          <a:bodyPr wrap="square">
            <a:spAutoFit/>
          </a:bodyPr>
          <a:lstStyle/>
          <a:p>
            <a:pPr defTabSz="822960">
              <a:spcAft>
                <a:spcPts val="600"/>
              </a:spcAft>
            </a:pPr>
            <a:r>
              <a:rPr lang="en-US" sz="1600" b="0" i="0" dirty="0">
                <a:solidFill>
                  <a:srgbClr val="CCCCCC"/>
                </a:solidFill>
                <a:effectLst/>
                <a:latin typeface="Consolas" panose="020B0609020204030204" pitchFamily="49" charset="0"/>
              </a:rPr>
              <a:t>Correlation between 'top_10_percent_count' and '</a:t>
            </a:r>
            <a:r>
              <a:rPr lang="en-US" sz="1600" b="0" i="0" dirty="0" err="1">
                <a:solidFill>
                  <a:srgbClr val="CCCCCC"/>
                </a:solidFill>
                <a:effectLst/>
                <a:latin typeface="Consolas" panose="020B0609020204030204" pitchFamily="49" charset="0"/>
              </a:rPr>
              <a:t>view_count</a:t>
            </a:r>
            <a:r>
              <a:rPr lang="en-US" sz="1600" b="0" i="0" dirty="0">
                <a:solidFill>
                  <a:srgbClr val="CCCCCC"/>
                </a:solidFill>
                <a:effectLst/>
                <a:latin typeface="Consolas" panose="020B0609020204030204" pitchFamily="49" charset="0"/>
              </a:rPr>
              <a:t>': -0.01 </a:t>
            </a:r>
            <a:endParaRPr lang="tr-TR" sz="1600" b="0" i="0" dirty="0">
              <a:solidFill>
                <a:srgbClr val="CCCCCC"/>
              </a:solidFill>
              <a:effectLst/>
              <a:latin typeface="Consolas" panose="020B0609020204030204" pitchFamily="49" charset="0"/>
            </a:endParaRPr>
          </a:p>
          <a:p>
            <a:pPr defTabSz="822960">
              <a:spcAft>
                <a:spcPts val="600"/>
              </a:spcAft>
            </a:pPr>
            <a:r>
              <a:rPr lang="en-US" sz="1600" b="0" i="0" dirty="0">
                <a:solidFill>
                  <a:srgbClr val="CCCCCC"/>
                </a:solidFill>
                <a:effectLst/>
                <a:latin typeface="Consolas" panose="020B0609020204030204" pitchFamily="49" charset="0"/>
              </a:rPr>
              <a:t>Correlation between 'top_10_percent_count' and 'likes': -0.20 </a:t>
            </a:r>
            <a:endParaRPr lang="tr-TR" sz="1600" b="0" i="0" dirty="0">
              <a:solidFill>
                <a:srgbClr val="CCCCCC"/>
              </a:solidFill>
              <a:effectLst/>
              <a:latin typeface="Consolas" panose="020B0609020204030204" pitchFamily="49" charset="0"/>
            </a:endParaRPr>
          </a:p>
          <a:p>
            <a:pPr defTabSz="822960">
              <a:spcAft>
                <a:spcPts val="600"/>
              </a:spcAft>
            </a:pPr>
            <a:r>
              <a:rPr lang="en-US" sz="1600" b="0" i="0" dirty="0">
                <a:solidFill>
                  <a:srgbClr val="CCCCCC"/>
                </a:solidFill>
                <a:effectLst/>
                <a:latin typeface="Consolas" panose="020B0609020204030204" pitchFamily="49" charset="0"/>
              </a:rPr>
              <a:t>Correlation between 'top_10_percent_count' and 'dislikes': -0.01</a:t>
            </a:r>
            <a:endParaRPr lang="de-DE" dirty="0"/>
          </a:p>
        </p:txBody>
      </p:sp>
    </p:spTree>
    <p:extLst>
      <p:ext uri="{BB962C8B-B14F-4D97-AF65-F5344CB8AC3E}">
        <p14:creationId xmlns:p14="http://schemas.microsoft.com/office/powerpoint/2010/main" val="59209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red circle with white text">
            <a:extLst>
              <a:ext uri="{FF2B5EF4-FFF2-40B4-BE49-F238E27FC236}">
                <a16:creationId xmlns:a16="http://schemas.microsoft.com/office/drawing/2014/main" id="{A9FA574C-B3CC-2C7F-29AC-E276A7548EE8}"/>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8733" r="15266"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E97A0B8B-233F-5765-B40B-60B38465C69E}"/>
              </a:ext>
            </a:extLst>
          </p:cNvPr>
          <p:cNvSpPr>
            <a:spLocks noGrp="1"/>
          </p:cNvSpPr>
          <p:nvPr>
            <p:ph type="title"/>
          </p:nvPr>
        </p:nvSpPr>
        <p:spPr>
          <a:xfrm>
            <a:off x="841249" y="941832"/>
            <a:ext cx="10506456" cy="2057400"/>
          </a:xfrm>
        </p:spPr>
        <p:txBody>
          <a:bodyPr anchor="b">
            <a:normAutofit/>
          </a:bodyPr>
          <a:lstStyle/>
          <a:p>
            <a:pPr algn="just"/>
            <a:r>
              <a:rPr lang="de-DE" b="1" dirty="0">
                <a:solidFill>
                  <a:schemeClr val="bg1"/>
                </a:solidFill>
                <a:effectLst>
                  <a:outerShdw blurRad="38100" dist="38100" dir="2700000" algn="tl">
                    <a:srgbClr val="000000">
                      <a:alpha val="43137"/>
                    </a:srgbClr>
                  </a:outerShdw>
                </a:effectLst>
              </a:rPr>
              <a:t>Settings </a:t>
            </a:r>
            <a:r>
              <a:rPr lang="de-DE" b="1" dirty="0" err="1">
                <a:solidFill>
                  <a:schemeClr val="bg1"/>
                </a:solidFill>
                <a:effectLst>
                  <a:outerShdw blurRad="38100" dist="38100" dir="2700000" algn="tl">
                    <a:srgbClr val="000000">
                      <a:alpha val="43137"/>
                    </a:srgbClr>
                  </a:outerShdw>
                </a:effectLst>
              </a:rPr>
              <a:t>for</a:t>
            </a:r>
            <a:r>
              <a:rPr lang="de-DE" b="1" dirty="0">
                <a:solidFill>
                  <a:schemeClr val="bg1"/>
                </a:solidFill>
                <a:effectLst>
                  <a:outerShdw blurRad="38100" dist="38100" dir="2700000" algn="tl">
                    <a:srgbClr val="000000">
                      <a:alpha val="43137"/>
                    </a:srgbClr>
                  </a:outerShdw>
                </a:effectLst>
              </a:rPr>
              <a:t> </a:t>
            </a:r>
            <a:r>
              <a:rPr lang="de-DE" b="1" dirty="0" err="1">
                <a:solidFill>
                  <a:schemeClr val="bg1"/>
                </a:solidFill>
                <a:effectLst>
                  <a:outerShdw blurRad="38100" dist="38100" dir="2700000" algn="tl">
                    <a:srgbClr val="000000">
                      <a:alpha val="43137"/>
                    </a:srgbClr>
                  </a:outerShdw>
                </a:effectLst>
              </a:rPr>
              <a:t>Success</a:t>
            </a:r>
            <a:endParaRPr lang="de-DE" b="1" dirty="0">
              <a:solidFill>
                <a:schemeClr val="bg1"/>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6640C7D-AA5B-0189-C79F-6E43D680AC65}"/>
              </a:ext>
            </a:extLst>
          </p:cNvPr>
          <p:cNvSpPr>
            <a:spLocks noGrp="1"/>
          </p:cNvSpPr>
          <p:nvPr>
            <p:ph idx="1"/>
          </p:nvPr>
        </p:nvSpPr>
        <p:spPr>
          <a:xfrm>
            <a:off x="841248" y="3502152"/>
            <a:ext cx="10506456" cy="2670048"/>
          </a:xfrm>
        </p:spPr>
        <p:txBody>
          <a:bodyPr>
            <a:normAutofit/>
          </a:bodyPr>
          <a:lstStyle/>
          <a:p>
            <a:pPr>
              <a:buFont typeface="Arial" panose="020B0604020202020204" pitchFamily="34" charset="0"/>
              <a:buChar char="•"/>
            </a:pPr>
            <a:r>
              <a:rPr lang="en-US" sz="2000" b="0" i="0">
                <a:solidFill>
                  <a:schemeClr val="bg1"/>
                </a:solidFill>
                <a:effectLst/>
                <a:latin typeface="Söhne"/>
              </a:rPr>
              <a:t>Examine the importance of enabling/disabling comments and ratings.</a:t>
            </a:r>
          </a:p>
          <a:p>
            <a:pPr>
              <a:buFont typeface="Arial" panose="020B0604020202020204" pitchFamily="34" charset="0"/>
              <a:buChar char="•"/>
            </a:pPr>
            <a:r>
              <a:rPr lang="en-US" sz="2000" b="0" i="0">
                <a:solidFill>
                  <a:schemeClr val="bg1"/>
                </a:solidFill>
                <a:effectLst/>
                <a:latin typeface="Söhne"/>
              </a:rPr>
              <a:t>Evaluate the consequences of different settings on viewer interaction and video reach.</a:t>
            </a:r>
          </a:p>
        </p:txBody>
      </p:sp>
    </p:spTree>
    <p:extLst>
      <p:ext uri="{BB962C8B-B14F-4D97-AF65-F5344CB8AC3E}">
        <p14:creationId xmlns:p14="http://schemas.microsoft.com/office/powerpoint/2010/main" val="202301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FDA8A-B50D-E6A2-067A-5CE2279C0CC3}"/>
              </a:ext>
            </a:extLst>
          </p:cNvPr>
          <p:cNvSpPr>
            <a:spLocks noGrp="1"/>
          </p:cNvSpPr>
          <p:nvPr>
            <p:ph type="title"/>
          </p:nvPr>
        </p:nvSpPr>
        <p:spPr>
          <a:xfrm>
            <a:off x="532015" y="3930305"/>
            <a:ext cx="3861960" cy="2437244"/>
          </a:xfrm>
        </p:spPr>
        <p:txBody>
          <a:bodyPr anchor="ctr">
            <a:normAutofit/>
          </a:bodyPr>
          <a:lstStyle/>
          <a:p>
            <a:r>
              <a:rPr lang="en-US" sz="3300" b="1" kern="0">
                <a:effectLst/>
                <a:latin typeface="Times New Roman" panose="02020603050405020304" pitchFamily="18" charset="0"/>
                <a:ea typeface="Times New Roman" panose="02020603050405020304" pitchFamily="18" charset="0"/>
              </a:rPr>
              <a:t>Videos with Comments Enabled/Disabled Comparison by Most Popularity</a:t>
            </a:r>
            <a:endParaRPr lang="de-DE" sz="3300"/>
          </a:p>
        </p:txBody>
      </p:sp>
      <p:sp>
        <p:nvSpPr>
          <p:cNvPr id="49" name="Rectangle 4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circle with red triangle and black text&#10;&#10;Description automatically generated">
            <a:extLst>
              <a:ext uri="{FF2B5EF4-FFF2-40B4-BE49-F238E27FC236}">
                <a16:creationId xmlns:a16="http://schemas.microsoft.com/office/drawing/2014/main" id="{A917E19E-20D6-8B5C-483D-F0FCB6A8DA47}"/>
              </a:ext>
            </a:extLst>
          </p:cNvPr>
          <p:cNvPicPr>
            <a:picLocks noChangeAspect="1"/>
          </p:cNvPicPr>
          <p:nvPr/>
        </p:nvPicPr>
        <p:blipFill rotWithShape="1">
          <a:blip r:embed="rId2">
            <a:extLst>
              <a:ext uri="{28A0092B-C50C-407E-A947-70E740481C1C}">
                <a14:useLocalDpi xmlns:a14="http://schemas.microsoft.com/office/drawing/2010/main" val="0"/>
              </a:ext>
            </a:extLst>
          </a:blip>
          <a:srcRect l="11091" r="10605" b="-3"/>
          <a:stretch/>
        </p:blipFill>
        <p:spPr bwMode="auto">
          <a:xfrm>
            <a:off x="1121623" y="384463"/>
            <a:ext cx="2768942" cy="2811320"/>
          </a:xfrm>
          <a:prstGeom prst="rect">
            <a:avLst/>
          </a:prstGeom>
          <a:noFill/>
        </p:spPr>
      </p:pic>
      <p:pic>
        <p:nvPicPr>
          <p:cNvPr id="5" name="Picture 4" descr="A green circle with red arrow pointing to the top&#10;&#10;Description automatically generated">
            <a:extLst>
              <a:ext uri="{FF2B5EF4-FFF2-40B4-BE49-F238E27FC236}">
                <a16:creationId xmlns:a16="http://schemas.microsoft.com/office/drawing/2014/main" id="{7EC9B887-9B08-B69C-C7EC-26DBDAC8F2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294" r="17211" b="3"/>
          <a:stretch/>
        </p:blipFill>
        <p:spPr bwMode="auto">
          <a:xfrm>
            <a:off x="4750414" y="384462"/>
            <a:ext cx="2768916" cy="2811320"/>
          </a:xfrm>
          <a:prstGeom prst="rect">
            <a:avLst/>
          </a:prstGeom>
          <a:noFill/>
        </p:spPr>
      </p:pic>
      <p:pic>
        <p:nvPicPr>
          <p:cNvPr id="6" name="Picture 5" descr="A green and red pie chart&#10;&#10;Description automatically generated">
            <a:extLst>
              <a:ext uri="{FF2B5EF4-FFF2-40B4-BE49-F238E27FC236}">
                <a16:creationId xmlns:a16="http://schemas.microsoft.com/office/drawing/2014/main" id="{008F3D95-77AD-3096-820A-C0AC138FA4BB}"/>
              </a:ext>
            </a:extLst>
          </p:cNvPr>
          <p:cNvPicPr>
            <a:picLocks noChangeAspect="1"/>
          </p:cNvPicPr>
          <p:nvPr/>
        </p:nvPicPr>
        <p:blipFill rotWithShape="1">
          <a:blip r:embed="rId4">
            <a:extLst>
              <a:ext uri="{28A0092B-C50C-407E-A947-70E740481C1C}">
                <a14:useLocalDpi xmlns:a14="http://schemas.microsoft.com/office/drawing/2010/main" val="0"/>
              </a:ext>
            </a:extLst>
          </a:blip>
          <a:srcRect l="22749" r="22587" b="-2"/>
          <a:stretch/>
        </p:blipFill>
        <p:spPr bwMode="auto">
          <a:xfrm>
            <a:off x="8379774" y="384462"/>
            <a:ext cx="2768917" cy="2811320"/>
          </a:xfrm>
          <a:prstGeom prst="rect">
            <a:avLst/>
          </a:prstGeom>
          <a:noFill/>
        </p:spPr>
      </p:pic>
      <p:sp>
        <p:nvSpPr>
          <p:cNvPr id="53" name="Rectangle 5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41158F-253E-36F0-E10D-B81A22AE3F63}"/>
              </a:ext>
            </a:extLst>
          </p:cNvPr>
          <p:cNvSpPr>
            <a:spLocks noGrp="1"/>
          </p:cNvSpPr>
          <p:nvPr>
            <p:ph idx="1"/>
          </p:nvPr>
        </p:nvSpPr>
        <p:spPr>
          <a:xfrm>
            <a:off x="5162719" y="3930305"/>
            <a:ext cx="6586915" cy="2437244"/>
          </a:xfrm>
        </p:spPr>
        <p:txBody>
          <a:bodyPr anchor="ctr">
            <a:normAutofit/>
          </a:bodyPr>
          <a:lstStyle/>
          <a:p>
            <a:r>
              <a:rPr lang="tr-TR" sz="2000"/>
              <a:t>From the dataset, only 317 videos had comments disabled. The most popular 317 video were compared to the other 317 videos with comments disabled.</a:t>
            </a:r>
          </a:p>
          <a:p>
            <a:pPr>
              <a:spcAft>
                <a:spcPts val="800"/>
              </a:spcAft>
            </a:pPr>
            <a:r>
              <a:rPr lang="en-US" sz="2000" kern="0">
                <a:effectLst/>
                <a:latin typeface="Times New Roman" panose="02020603050405020304" pitchFamily="18" charset="0"/>
                <a:ea typeface="Calibri" panose="020F0502020204030204" pitchFamily="34" charset="0"/>
                <a:cs typeface="Times New Roman" panose="02020603050405020304" pitchFamily="18" charset="0"/>
              </a:rPr>
              <a:t>In these graphs, it is shown again that videos that have comments enabled tend to be more popular and more successful in the end.</a:t>
            </a:r>
            <a:endParaRPr lang="de-DE" sz="20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73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E7F7-6574-4CA0-7C7C-9C4C55728740}"/>
              </a:ext>
            </a:extLst>
          </p:cNvPr>
          <p:cNvSpPr>
            <a:spLocks noGrp="1"/>
          </p:cNvSpPr>
          <p:nvPr>
            <p:ph type="title"/>
          </p:nvPr>
        </p:nvSpPr>
        <p:spPr>
          <a:xfrm>
            <a:off x="1051560" y="586822"/>
            <a:ext cx="3657600" cy="1645920"/>
          </a:xfrm>
        </p:spPr>
        <p:txBody>
          <a:bodyPr>
            <a:normAutofit fontScale="90000"/>
          </a:bodyPr>
          <a:lstStyle/>
          <a:p>
            <a:r>
              <a:rPr lang="en-US" sz="3200" dirty="0"/>
              <a:t>Correlations Between </a:t>
            </a:r>
            <a:r>
              <a:rPr lang="tr-TR" sz="3200" dirty="0"/>
              <a:t>Videos With Comments Enabled</a:t>
            </a:r>
            <a:r>
              <a:rPr lang="en-US" sz="3200" dirty="0"/>
              <a:t> and Reactions</a:t>
            </a:r>
            <a:endParaRPr lang="en-CH" sz="3200" dirty="0"/>
          </a:p>
        </p:txBody>
      </p:sp>
      <p:sp>
        <p:nvSpPr>
          <p:cNvPr id="3" name="Content Placeholder 2">
            <a:extLst>
              <a:ext uri="{FF2B5EF4-FFF2-40B4-BE49-F238E27FC236}">
                <a16:creationId xmlns:a16="http://schemas.microsoft.com/office/drawing/2014/main" id="{475565A8-0D08-8482-5241-763B04653773}"/>
              </a:ext>
            </a:extLst>
          </p:cNvPr>
          <p:cNvSpPr>
            <a:spLocks noGrp="1"/>
          </p:cNvSpPr>
          <p:nvPr>
            <p:ph idx="1"/>
          </p:nvPr>
        </p:nvSpPr>
        <p:spPr>
          <a:xfrm>
            <a:off x="5240962" y="1142143"/>
            <a:ext cx="6106742" cy="1645920"/>
          </a:xfrm>
        </p:spPr>
        <p:txBody>
          <a:bodyPr anchor="ctr">
            <a:normAutofit/>
          </a:bodyPr>
          <a:lstStyle/>
          <a:p>
            <a:r>
              <a:rPr lang="en-US" sz="1500" dirty="0"/>
              <a:t>The analysis involved</a:t>
            </a:r>
            <a:r>
              <a:rPr lang="tr-TR" sz="1500" dirty="0"/>
              <a:t> only including videos involving comments enabled and seeing the reactions and 10% most popular tite words and tags correlation</a:t>
            </a:r>
            <a:r>
              <a:rPr lang="en-US" sz="1500" dirty="0"/>
              <a:t>. </a:t>
            </a:r>
          </a:p>
          <a:p>
            <a:r>
              <a:rPr lang="tr-TR" sz="1500" dirty="0"/>
              <a:t>Videos with comments enabled have a high enough correlation. However, like the previous analysis there are no correlations between tags and title words.</a:t>
            </a:r>
            <a:endParaRPr lang="en-US" sz="1500" dirty="0"/>
          </a:p>
          <a:p>
            <a:pPr marL="0" indent="0">
              <a:buNone/>
            </a:pPr>
            <a:endParaRPr lang="en-US" sz="1500" dirty="0"/>
          </a:p>
          <a:p>
            <a:endParaRPr lang="en-CH" sz="1500" dirty="0"/>
          </a:p>
        </p:txBody>
      </p:sp>
      <p:pic>
        <p:nvPicPr>
          <p:cNvPr id="9" name="Picture 8" descr="A screen shot of a computer&#10;&#10;Description automatically generated">
            <a:extLst>
              <a:ext uri="{FF2B5EF4-FFF2-40B4-BE49-F238E27FC236}">
                <a16:creationId xmlns:a16="http://schemas.microsoft.com/office/drawing/2014/main" id="{3455B4ED-6C0E-6C19-6BBD-997A98721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 y="2929500"/>
            <a:ext cx="5481509" cy="3083657"/>
          </a:xfrm>
          <a:prstGeom prst="rect">
            <a:avLst/>
          </a:prstGeom>
        </p:spPr>
      </p:pic>
      <p:graphicFrame>
        <p:nvGraphicFramePr>
          <p:cNvPr id="4" name="Table 3">
            <a:extLst>
              <a:ext uri="{FF2B5EF4-FFF2-40B4-BE49-F238E27FC236}">
                <a16:creationId xmlns:a16="http://schemas.microsoft.com/office/drawing/2014/main" id="{ABA89072-FAAC-9E1B-00C0-7D07F45D0450}"/>
              </a:ext>
            </a:extLst>
          </p:cNvPr>
          <p:cNvGraphicFramePr>
            <a:graphicFrameLocks noGrp="1"/>
          </p:cNvGraphicFramePr>
          <p:nvPr>
            <p:extLst>
              <p:ext uri="{D42A27DB-BD31-4B8C-83A1-F6EECF244321}">
                <p14:modId xmlns:p14="http://schemas.microsoft.com/office/powerpoint/2010/main" val="792436592"/>
              </p:ext>
            </p:extLst>
          </p:nvPr>
        </p:nvGraphicFramePr>
        <p:xfrm>
          <a:off x="6096000" y="3429000"/>
          <a:ext cx="5887487" cy="1707222"/>
        </p:xfrm>
        <a:graphic>
          <a:graphicData uri="http://schemas.openxmlformats.org/drawingml/2006/table">
            <a:tbl>
              <a:tblPr firstRow="1" firstCol="1" bandRow="1">
                <a:tableStyleId>{5C22544A-7EE6-4342-B048-85BDC9FD1C3A}</a:tableStyleId>
              </a:tblPr>
              <a:tblGrid>
                <a:gridCol w="708877">
                  <a:extLst>
                    <a:ext uri="{9D8B030D-6E8A-4147-A177-3AD203B41FA5}">
                      <a16:colId xmlns:a16="http://schemas.microsoft.com/office/drawing/2014/main" val="2548994813"/>
                    </a:ext>
                  </a:extLst>
                </a:gridCol>
                <a:gridCol w="708877">
                  <a:extLst>
                    <a:ext uri="{9D8B030D-6E8A-4147-A177-3AD203B41FA5}">
                      <a16:colId xmlns:a16="http://schemas.microsoft.com/office/drawing/2014/main" val="1408024583"/>
                    </a:ext>
                  </a:extLst>
                </a:gridCol>
                <a:gridCol w="708877">
                  <a:extLst>
                    <a:ext uri="{9D8B030D-6E8A-4147-A177-3AD203B41FA5}">
                      <a16:colId xmlns:a16="http://schemas.microsoft.com/office/drawing/2014/main" val="814492088"/>
                    </a:ext>
                  </a:extLst>
                </a:gridCol>
                <a:gridCol w="708877">
                  <a:extLst>
                    <a:ext uri="{9D8B030D-6E8A-4147-A177-3AD203B41FA5}">
                      <a16:colId xmlns:a16="http://schemas.microsoft.com/office/drawing/2014/main" val="4025699429"/>
                    </a:ext>
                  </a:extLst>
                </a:gridCol>
                <a:gridCol w="708877">
                  <a:extLst>
                    <a:ext uri="{9D8B030D-6E8A-4147-A177-3AD203B41FA5}">
                      <a16:colId xmlns:a16="http://schemas.microsoft.com/office/drawing/2014/main" val="3282201794"/>
                    </a:ext>
                  </a:extLst>
                </a:gridCol>
                <a:gridCol w="708877">
                  <a:extLst>
                    <a:ext uri="{9D8B030D-6E8A-4147-A177-3AD203B41FA5}">
                      <a16:colId xmlns:a16="http://schemas.microsoft.com/office/drawing/2014/main" val="3652817292"/>
                    </a:ext>
                  </a:extLst>
                </a:gridCol>
                <a:gridCol w="708877">
                  <a:extLst>
                    <a:ext uri="{9D8B030D-6E8A-4147-A177-3AD203B41FA5}">
                      <a16:colId xmlns:a16="http://schemas.microsoft.com/office/drawing/2014/main" val="2692629711"/>
                    </a:ext>
                  </a:extLst>
                </a:gridCol>
                <a:gridCol w="925348">
                  <a:extLst>
                    <a:ext uri="{9D8B030D-6E8A-4147-A177-3AD203B41FA5}">
                      <a16:colId xmlns:a16="http://schemas.microsoft.com/office/drawing/2014/main" val="4007338596"/>
                    </a:ext>
                  </a:extLst>
                </a:gridCol>
              </a:tblGrid>
              <a:tr h="561396">
                <a:tc>
                  <a:txBody>
                    <a:bodyPr/>
                    <a:lstStyle/>
                    <a:p>
                      <a:pPr>
                        <a:lnSpc>
                          <a:spcPct val="107000"/>
                        </a:lnSpc>
                      </a:pPr>
                      <a:endParaRPr lang="de-DE" sz="1100" kern="100" dirty="0">
                        <a:effectLst/>
                        <a:latin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view_count</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likes</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dislikes</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comment_count</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comments_disabled</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top_10_percent_count</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dirty="0">
                          <a:effectLst/>
                        </a:rPr>
                        <a:t>top_10_percent_count_title</a:t>
                      </a:r>
                      <a:endParaRPr lang="de-D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1896161034"/>
                  </a:ext>
                </a:extLst>
              </a:tr>
              <a:tr h="396309">
                <a:tc>
                  <a:txBody>
                    <a:bodyPr/>
                    <a:lstStyle/>
                    <a:p>
                      <a:pPr algn="r">
                        <a:lnSpc>
                          <a:spcPct val="107000"/>
                        </a:lnSpc>
                        <a:spcAft>
                          <a:spcPts val="800"/>
                        </a:spcAft>
                      </a:pPr>
                      <a:r>
                        <a:rPr lang="de-DE" sz="1050" kern="0" dirty="0" err="1">
                          <a:effectLst/>
                        </a:rPr>
                        <a:t>view_count</a:t>
                      </a:r>
                      <a:endParaRPr lang="de-D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1.000000</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0.779049</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0.581371</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0.600531</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NaN</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0.079995</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0.034690</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2354913229"/>
                  </a:ext>
                </a:extLst>
              </a:tr>
              <a:tr h="303110">
                <a:tc>
                  <a:txBody>
                    <a:bodyPr/>
                    <a:lstStyle/>
                    <a:p>
                      <a:pPr algn="r">
                        <a:lnSpc>
                          <a:spcPct val="107000"/>
                        </a:lnSpc>
                        <a:spcAft>
                          <a:spcPts val="800"/>
                        </a:spcAft>
                      </a:pPr>
                      <a:r>
                        <a:rPr lang="de-DE" sz="1050" kern="0">
                          <a:effectLst/>
                        </a:rPr>
                        <a:t>likes</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0.779049</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1.000000</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0.505020</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0.730848</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NaN</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0.060737</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-0.007781</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2027079865"/>
                  </a:ext>
                </a:extLst>
              </a:tr>
              <a:tr h="396309">
                <a:tc>
                  <a:txBody>
                    <a:bodyPr/>
                    <a:lstStyle/>
                    <a:p>
                      <a:pPr algn="r">
                        <a:lnSpc>
                          <a:spcPct val="107000"/>
                        </a:lnSpc>
                        <a:spcAft>
                          <a:spcPts val="800"/>
                        </a:spcAft>
                      </a:pPr>
                      <a:r>
                        <a:rPr lang="de-DE" sz="1050" kern="0" dirty="0" err="1">
                          <a:effectLst/>
                        </a:rPr>
                        <a:t>comment_count</a:t>
                      </a:r>
                      <a:endParaRPr lang="de-D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0.600531</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0.730848</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0.409149</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1.000000</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NaN</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a:effectLst/>
                        </a:rPr>
                        <a:t>0.017379</a:t>
                      </a:r>
                      <a:endParaRPr lang="de-D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r">
                        <a:lnSpc>
                          <a:spcPct val="107000"/>
                        </a:lnSpc>
                        <a:spcAft>
                          <a:spcPts val="800"/>
                        </a:spcAft>
                      </a:pPr>
                      <a:r>
                        <a:rPr lang="de-DE" sz="1050" kern="0" dirty="0">
                          <a:effectLst/>
                        </a:rPr>
                        <a:t>-0.006674</a:t>
                      </a:r>
                      <a:endParaRPr lang="de-D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591215570"/>
                  </a:ext>
                </a:extLst>
              </a:tr>
            </a:tbl>
          </a:graphicData>
        </a:graphic>
      </p:graphicFrame>
    </p:spTree>
    <p:extLst>
      <p:ext uri="{BB962C8B-B14F-4D97-AF65-F5344CB8AC3E}">
        <p14:creationId xmlns:p14="http://schemas.microsoft.com/office/powerpoint/2010/main" val="67227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EAB82-BC4F-6296-A150-EE56105E5D95}"/>
              </a:ext>
            </a:extLst>
          </p:cNvPr>
          <p:cNvSpPr>
            <a:spLocks noGrp="1"/>
          </p:cNvSpPr>
          <p:nvPr>
            <p:ph type="title"/>
          </p:nvPr>
        </p:nvSpPr>
        <p:spPr>
          <a:xfrm>
            <a:off x="6739128" y="638089"/>
            <a:ext cx="4818888" cy="1476801"/>
          </a:xfrm>
        </p:spPr>
        <p:txBody>
          <a:bodyPr anchor="b">
            <a:normAutofit/>
          </a:bodyPr>
          <a:lstStyle/>
          <a:p>
            <a:r>
              <a:rPr lang="en-US" sz="3000" b="1" kern="0">
                <a:effectLst/>
                <a:latin typeface="Times New Roman" panose="02020603050405020304" pitchFamily="18" charset="0"/>
                <a:ea typeface="Times New Roman" panose="02020603050405020304" pitchFamily="18" charset="0"/>
              </a:rPr>
              <a:t>Success </a:t>
            </a:r>
            <a:r>
              <a:rPr lang="tr-TR" sz="3000" b="1" kern="0">
                <a:effectLst/>
                <a:latin typeface="Times New Roman" panose="02020603050405020304" pitchFamily="18" charset="0"/>
                <a:ea typeface="Times New Roman" panose="02020603050405020304" pitchFamily="18" charset="0"/>
              </a:rPr>
              <a:t>o</a:t>
            </a:r>
            <a:r>
              <a:rPr lang="en-US" sz="3000" b="1" kern="0">
                <a:effectLst/>
                <a:latin typeface="Times New Roman" panose="02020603050405020304" pitchFamily="18" charset="0"/>
                <a:ea typeface="Times New Roman" panose="02020603050405020304" pitchFamily="18" charset="0"/>
              </a:rPr>
              <a:t>f a Video with Ratings</a:t>
            </a:r>
            <a:r>
              <a:rPr lang="tr-TR" sz="3000" b="1" kern="0">
                <a:effectLst/>
                <a:latin typeface="Times New Roman" panose="02020603050405020304" pitchFamily="18" charset="0"/>
                <a:ea typeface="Times New Roman" panose="02020603050405020304" pitchFamily="18" charset="0"/>
              </a:rPr>
              <a:t>/Comments</a:t>
            </a:r>
            <a:r>
              <a:rPr lang="en-US" sz="3000" b="1" kern="0">
                <a:effectLst/>
                <a:latin typeface="Times New Roman" panose="02020603050405020304" pitchFamily="18" charset="0"/>
                <a:ea typeface="Times New Roman" panose="02020603050405020304" pitchFamily="18" charset="0"/>
              </a:rPr>
              <a:t> Turned on Or Off</a:t>
            </a:r>
            <a:endParaRPr lang="de-DE" sz="3000"/>
          </a:p>
        </p:txBody>
      </p:sp>
      <p:pic>
        <p:nvPicPr>
          <p:cNvPr id="4" name="Picture 3">
            <a:extLst>
              <a:ext uri="{FF2B5EF4-FFF2-40B4-BE49-F238E27FC236}">
                <a16:creationId xmlns:a16="http://schemas.microsoft.com/office/drawing/2014/main" id="{204F23C6-DB36-3AF0-B4D4-CD42C6644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0936" y="1559303"/>
            <a:ext cx="5458968" cy="3739393"/>
          </a:xfrm>
          <a:prstGeom prst="rect">
            <a:avLst/>
          </a:prstGeom>
          <a:noFill/>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F50EDE-111A-06CE-1A19-CCBB3DD2E989}"/>
              </a:ext>
            </a:extLst>
          </p:cNvPr>
          <p:cNvSpPr>
            <a:spLocks noGrp="1"/>
          </p:cNvSpPr>
          <p:nvPr>
            <p:ph idx="1"/>
          </p:nvPr>
        </p:nvSpPr>
        <p:spPr>
          <a:xfrm>
            <a:off x="6739128" y="2664886"/>
            <a:ext cx="4818888" cy="3550789"/>
          </a:xfrm>
        </p:spPr>
        <p:txBody>
          <a:bodyPr anchor="t">
            <a:normAutofit/>
          </a:bodyPr>
          <a:lstStyle/>
          <a:p>
            <a:r>
              <a:rPr lang="tr-TR" sz="2000"/>
              <a:t>For this analysis, videos were comined to 4 categories: </a:t>
            </a:r>
            <a:r>
              <a:rPr lang="en-US" sz="2000" kern="0">
                <a:effectLst/>
                <a:latin typeface="Times New Roman" panose="02020603050405020304" pitchFamily="18" charset="0"/>
                <a:ea typeface="Calibri" panose="020F0502020204030204" pitchFamily="34" charset="0"/>
              </a:rPr>
              <a:t>one with both comments and ratings enabled, one with only comments enabled and ratings disabled, another with comments disabled and ratings enabled, and the last one with both comments and ratings disabled</a:t>
            </a:r>
            <a:r>
              <a:rPr lang="tr-TR" sz="2000" kern="0">
                <a:effectLst/>
                <a:latin typeface="Times New Roman" panose="02020603050405020304" pitchFamily="18" charset="0"/>
                <a:ea typeface="Calibri" panose="020F0502020204030204" pitchFamily="34" charset="0"/>
              </a:rPr>
              <a:t>. All their individuel views were accumulated and were compared with another.</a:t>
            </a:r>
          </a:p>
          <a:p>
            <a:r>
              <a:rPr lang="en-US" sz="2000" kern="0">
                <a:effectLst/>
                <a:latin typeface="Times New Roman" panose="02020603050405020304" pitchFamily="18" charset="0"/>
                <a:ea typeface="Calibri" panose="020F0502020204030204" pitchFamily="34" charset="0"/>
              </a:rPr>
              <a:t>The graph shows that videos with comments and ratings enabled are watched way more than the rest. </a:t>
            </a:r>
            <a:endParaRPr lang="de-DE" sz="2000"/>
          </a:p>
        </p:txBody>
      </p:sp>
    </p:spTree>
    <p:extLst>
      <p:ext uri="{BB962C8B-B14F-4D97-AF65-F5344CB8AC3E}">
        <p14:creationId xmlns:p14="http://schemas.microsoft.com/office/powerpoint/2010/main" val="247708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with a arrow pointing up and coins">
            <a:extLst>
              <a:ext uri="{FF2B5EF4-FFF2-40B4-BE49-F238E27FC236}">
                <a16:creationId xmlns:a16="http://schemas.microsoft.com/office/drawing/2014/main" id="{B5E4F0C9-E68D-CF5F-92A0-3E142E891091}"/>
              </a:ext>
            </a:extLst>
          </p:cNvPr>
          <p:cNvPicPr>
            <a:picLocks noChangeAspect="1"/>
          </p:cNvPicPr>
          <p:nvPr/>
        </p:nvPicPr>
        <p:blipFill rotWithShape="1">
          <a:blip r:embed="rId2">
            <a:extLst>
              <a:ext uri="{28A0092B-C50C-407E-A947-70E740481C1C}">
                <a14:useLocalDpi xmlns:a14="http://schemas.microsoft.com/office/drawing/2010/main" val="0"/>
              </a:ext>
            </a:extLst>
          </a:blip>
          <a:srcRect t="7612" b="2388"/>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D00CB-2BB2-355B-9B58-0317607CA4B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just"/>
            <a:r>
              <a:rPr lang="en-US" b="1" dirty="0">
                <a:solidFill>
                  <a:schemeClr val="bg1"/>
                </a:solidFill>
                <a:effectLst>
                  <a:outerShdw blurRad="38100" dist="38100" dir="2700000" algn="tl">
                    <a:srgbClr val="000000">
                      <a:alpha val="43137"/>
                    </a:srgbClr>
                  </a:outerShdw>
                </a:effectLst>
              </a:rPr>
              <a:t>INTRODUCTION</a:t>
            </a:r>
          </a:p>
        </p:txBody>
      </p:sp>
      <p:graphicFrame>
        <p:nvGraphicFramePr>
          <p:cNvPr id="7" name="Text Placeholder 2">
            <a:extLst>
              <a:ext uri="{FF2B5EF4-FFF2-40B4-BE49-F238E27FC236}">
                <a16:creationId xmlns:a16="http://schemas.microsoft.com/office/drawing/2014/main" id="{E55D6EF8-41C1-995B-34EA-4418CF1449DA}"/>
              </a:ext>
            </a:extLst>
          </p:cNvPr>
          <p:cNvGraphicFramePr/>
          <p:nvPr>
            <p:extLst>
              <p:ext uri="{D42A27DB-BD31-4B8C-83A1-F6EECF244321}">
                <p14:modId xmlns:p14="http://schemas.microsoft.com/office/powerpoint/2010/main" val="2768942390"/>
              </p:ext>
            </p:extLst>
          </p:nvPr>
        </p:nvGraphicFramePr>
        <p:xfrm>
          <a:off x="838200" y="186481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405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red background with white dots and a red play button&#10;&#10;Description automatically generated">
            <a:extLst>
              <a:ext uri="{FF2B5EF4-FFF2-40B4-BE49-F238E27FC236}">
                <a16:creationId xmlns:a16="http://schemas.microsoft.com/office/drawing/2014/main" id="{7F4C91E2-5D04-8BD2-5122-3020F46B143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5980" r="4984"/>
          <a:stretch/>
        </p:blipFill>
        <p:spPr>
          <a:xfrm>
            <a:off x="20" y="10"/>
            <a:ext cx="12191980" cy="6857990"/>
          </a:xfrm>
          <a:prstGeom prst="rect">
            <a:avLst/>
          </a:prstGeom>
        </p:spPr>
      </p:pic>
      <p:sp>
        <p:nvSpPr>
          <p:cNvPr id="2" name="Title 1">
            <a:extLst>
              <a:ext uri="{FF2B5EF4-FFF2-40B4-BE49-F238E27FC236}">
                <a16:creationId xmlns:a16="http://schemas.microsoft.com/office/drawing/2014/main" id="{953A3AC5-1690-4BAD-65B5-69013A11AEC8}"/>
              </a:ext>
            </a:extLst>
          </p:cNvPr>
          <p:cNvSpPr>
            <a:spLocks noGrp="1"/>
          </p:cNvSpPr>
          <p:nvPr>
            <p:ph type="title"/>
          </p:nvPr>
        </p:nvSpPr>
        <p:spPr>
          <a:xfrm>
            <a:off x="838200" y="365125"/>
            <a:ext cx="10515600" cy="1325563"/>
          </a:xfrm>
        </p:spPr>
        <p:txBody>
          <a:bodyPr>
            <a:normAutofit/>
          </a:bodyPr>
          <a:lstStyle/>
          <a:p>
            <a:pPr algn="just"/>
            <a:r>
              <a:rPr lang="tr-TR" b="1" dirty="0">
                <a:effectLst>
                  <a:outerShdw blurRad="38100" dist="38100" dir="2700000" algn="tl">
                    <a:srgbClr val="000000">
                      <a:alpha val="43137"/>
                    </a:srgbClr>
                  </a:outerShdw>
                </a:effectLst>
              </a:rPr>
              <a:t>Genre Dynamics</a:t>
            </a:r>
            <a:endParaRPr lang="de-DE" b="1" dirty="0">
              <a:effectLst>
                <a:outerShdw blurRad="38100" dist="38100" dir="2700000" algn="tl">
                  <a:srgbClr val="000000">
                    <a:alpha val="43137"/>
                  </a:srgbClr>
                </a:outerShdw>
              </a:effectLst>
            </a:endParaRPr>
          </a:p>
        </p:txBody>
      </p:sp>
      <p:sp>
        <p:nvSpPr>
          <p:cNvPr id="9" name="Content Placeholder 8">
            <a:extLst>
              <a:ext uri="{FF2B5EF4-FFF2-40B4-BE49-F238E27FC236}">
                <a16:creationId xmlns:a16="http://schemas.microsoft.com/office/drawing/2014/main" id="{1D0261C8-B17D-5275-4D9F-761043F06F7B}"/>
              </a:ext>
            </a:extLst>
          </p:cNvPr>
          <p:cNvSpPr>
            <a:spLocks noGrp="1"/>
          </p:cNvSpPr>
          <p:nvPr>
            <p:ph idx="1"/>
          </p:nvPr>
        </p:nvSpPr>
        <p:spPr>
          <a:xfrm>
            <a:off x="838200" y="1825625"/>
            <a:ext cx="10515600" cy="4351338"/>
          </a:xfrm>
        </p:spPr>
        <p:txBody>
          <a:bodyPr>
            <a:normAutofit/>
          </a:bodyPr>
          <a:lstStyle/>
          <a:p>
            <a:pPr algn="l">
              <a:buFont typeface="Arial" panose="020B0604020202020204" pitchFamily="34" charset="0"/>
              <a:buChar char="•"/>
            </a:pPr>
            <a:r>
              <a:rPr lang="de-DE" b="0" i="0" dirty="0" err="1">
                <a:solidFill>
                  <a:srgbClr val="D1D5DB"/>
                </a:solidFill>
                <a:effectLst/>
                <a:latin typeface="Söhne"/>
              </a:rPr>
              <a:t>Explore</a:t>
            </a:r>
            <a:r>
              <a:rPr lang="de-DE" b="0" i="0" dirty="0">
                <a:solidFill>
                  <a:srgbClr val="D1D5DB"/>
                </a:solidFill>
                <a:effectLst/>
                <a:latin typeface="Söhne"/>
              </a:rPr>
              <a:t> </a:t>
            </a:r>
            <a:r>
              <a:rPr lang="de-DE" b="0" i="0" dirty="0" err="1">
                <a:solidFill>
                  <a:srgbClr val="D1D5DB"/>
                </a:solidFill>
                <a:effectLst/>
                <a:latin typeface="Söhne"/>
              </a:rPr>
              <a:t>popularity</a:t>
            </a:r>
            <a:r>
              <a:rPr lang="de-DE" b="0" i="0" dirty="0">
                <a:solidFill>
                  <a:srgbClr val="D1D5DB"/>
                </a:solidFill>
                <a:effectLst/>
                <a:latin typeface="Söhne"/>
              </a:rPr>
              <a:t> </a:t>
            </a:r>
            <a:r>
              <a:rPr lang="de-DE" b="0" i="0" dirty="0" err="1">
                <a:solidFill>
                  <a:srgbClr val="D1D5DB"/>
                </a:solidFill>
                <a:effectLst/>
                <a:latin typeface="Söhne"/>
              </a:rPr>
              <a:t>dynamics</a:t>
            </a:r>
            <a:r>
              <a:rPr lang="de-DE" b="0" i="0" dirty="0">
                <a:solidFill>
                  <a:srgbClr val="D1D5DB"/>
                </a:solidFill>
                <a:effectLst/>
                <a:latin typeface="Söhne"/>
              </a:rPr>
              <a:t> </a:t>
            </a:r>
            <a:r>
              <a:rPr lang="de-DE" b="0" i="0" dirty="0" err="1">
                <a:solidFill>
                  <a:srgbClr val="D1D5DB"/>
                </a:solidFill>
                <a:effectLst/>
                <a:latin typeface="Söhne"/>
              </a:rPr>
              <a:t>across</a:t>
            </a:r>
            <a:r>
              <a:rPr lang="de-DE" b="0" i="0" dirty="0">
                <a:solidFill>
                  <a:srgbClr val="D1D5DB"/>
                </a:solidFill>
                <a:effectLst/>
                <a:latin typeface="Söhne"/>
              </a:rPr>
              <a:t> different </a:t>
            </a:r>
            <a:r>
              <a:rPr lang="de-DE" b="0" i="0" dirty="0" err="1">
                <a:solidFill>
                  <a:srgbClr val="D1D5DB"/>
                </a:solidFill>
                <a:effectLst/>
                <a:latin typeface="Söhne"/>
              </a:rPr>
              <a:t>video</a:t>
            </a:r>
            <a:r>
              <a:rPr lang="de-DE" b="0" i="0" dirty="0">
                <a:solidFill>
                  <a:srgbClr val="D1D5DB"/>
                </a:solidFill>
                <a:effectLst/>
                <a:latin typeface="Söhne"/>
              </a:rPr>
              <a:t> </a:t>
            </a:r>
            <a:r>
              <a:rPr lang="de-DE" b="0" i="0" dirty="0" err="1">
                <a:solidFill>
                  <a:srgbClr val="D1D5DB"/>
                </a:solidFill>
                <a:effectLst/>
                <a:latin typeface="Söhne"/>
              </a:rPr>
              <a:t>genres</a:t>
            </a:r>
            <a:endParaRPr lang="de-DE" b="0" i="0" dirty="0">
              <a:solidFill>
                <a:srgbClr val="D1D5DB"/>
              </a:solidFill>
              <a:effectLst/>
              <a:latin typeface="Söhne"/>
            </a:endParaRPr>
          </a:p>
          <a:p>
            <a:pPr algn="l">
              <a:buFont typeface="Arial" panose="020B0604020202020204" pitchFamily="34" charset="0"/>
              <a:buChar char="•"/>
            </a:pPr>
            <a:r>
              <a:rPr lang="de-DE" b="0" i="0" dirty="0" err="1">
                <a:solidFill>
                  <a:srgbClr val="D1D5DB"/>
                </a:solidFill>
                <a:effectLst/>
                <a:latin typeface="Söhne"/>
              </a:rPr>
              <a:t>Provide</a:t>
            </a:r>
            <a:r>
              <a:rPr lang="de-DE" b="0" i="0" dirty="0">
                <a:solidFill>
                  <a:srgbClr val="D1D5DB"/>
                </a:solidFill>
                <a:effectLst/>
                <a:latin typeface="Söhne"/>
              </a:rPr>
              <a:t> </a:t>
            </a:r>
            <a:r>
              <a:rPr lang="de-DE" b="0" i="0" dirty="0" err="1">
                <a:solidFill>
                  <a:srgbClr val="D1D5DB"/>
                </a:solidFill>
                <a:effectLst/>
                <a:latin typeface="Söhne"/>
              </a:rPr>
              <a:t>insights</a:t>
            </a:r>
            <a:r>
              <a:rPr lang="de-DE" b="0" i="0" dirty="0">
                <a:solidFill>
                  <a:srgbClr val="D1D5DB"/>
                </a:solidFill>
                <a:effectLst/>
                <a:latin typeface="Söhne"/>
              </a:rPr>
              <a:t> on </a:t>
            </a:r>
            <a:r>
              <a:rPr lang="de-DE" b="0" i="0" dirty="0" err="1">
                <a:solidFill>
                  <a:srgbClr val="D1D5DB"/>
                </a:solidFill>
                <a:effectLst/>
                <a:latin typeface="Söhne"/>
              </a:rPr>
              <a:t>genre</a:t>
            </a:r>
            <a:r>
              <a:rPr lang="de-DE" b="0" i="0" dirty="0">
                <a:solidFill>
                  <a:srgbClr val="D1D5DB"/>
                </a:solidFill>
                <a:effectLst/>
                <a:latin typeface="Söhne"/>
              </a:rPr>
              <a:t> </a:t>
            </a:r>
            <a:r>
              <a:rPr lang="de-DE" b="0" i="0" dirty="0" err="1">
                <a:solidFill>
                  <a:srgbClr val="D1D5DB"/>
                </a:solidFill>
                <a:effectLst/>
                <a:latin typeface="Söhne"/>
              </a:rPr>
              <a:t>selection</a:t>
            </a:r>
            <a:r>
              <a:rPr lang="de-DE" b="0" i="0" dirty="0">
                <a:solidFill>
                  <a:srgbClr val="D1D5DB"/>
                </a:solidFill>
                <a:effectLst/>
                <a:latin typeface="Söhne"/>
              </a:rPr>
              <a:t> </a:t>
            </a:r>
            <a:r>
              <a:rPr lang="de-DE" b="0" i="0" dirty="0" err="1">
                <a:solidFill>
                  <a:srgbClr val="D1D5DB"/>
                </a:solidFill>
                <a:effectLst/>
                <a:latin typeface="Söhne"/>
              </a:rPr>
              <a:t>based</a:t>
            </a:r>
            <a:r>
              <a:rPr lang="de-DE" b="0" i="0" dirty="0">
                <a:solidFill>
                  <a:srgbClr val="D1D5DB"/>
                </a:solidFill>
                <a:effectLst/>
                <a:latin typeface="Söhne"/>
              </a:rPr>
              <a:t> on </a:t>
            </a:r>
            <a:r>
              <a:rPr lang="de-DE" b="0" i="0" dirty="0" err="1">
                <a:solidFill>
                  <a:srgbClr val="D1D5DB"/>
                </a:solidFill>
                <a:effectLst/>
                <a:latin typeface="Söhne"/>
              </a:rPr>
              <a:t>popularity</a:t>
            </a:r>
            <a:endParaRPr lang="de-DE" b="0" i="0" dirty="0">
              <a:solidFill>
                <a:srgbClr val="D1D5DB"/>
              </a:solidFill>
              <a:effectLst/>
              <a:latin typeface="Söhne"/>
            </a:endParaRPr>
          </a:p>
        </p:txBody>
      </p:sp>
    </p:spTree>
    <p:extLst>
      <p:ext uri="{BB962C8B-B14F-4D97-AF65-F5344CB8AC3E}">
        <p14:creationId xmlns:p14="http://schemas.microsoft.com/office/powerpoint/2010/main" val="319343206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199E86-8C2E-04DF-1DF1-5103F5CD9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9288" y="893763"/>
            <a:ext cx="3582988" cy="2771775"/>
          </a:xfrm>
          <a:prstGeom prst="rect">
            <a:avLst/>
          </a:prstGeom>
        </p:spPr>
      </p:pic>
      <p:pic>
        <p:nvPicPr>
          <p:cNvPr id="5" name="Picture 4">
            <a:extLst>
              <a:ext uri="{FF2B5EF4-FFF2-40B4-BE49-F238E27FC236}">
                <a16:creationId xmlns:a16="http://schemas.microsoft.com/office/drawing/2014/main" id="{708C233F-D24A-F765-BC49-4FFAA7F5B0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306888" y="893763"/>
            <a:ext cx="3582988" cy="2771775"/>
          </a:xfrm>
          <a:prstGeom prst="rect">
            <a:avLst/>
          </a:prstGeom>
        </p:spPr>
      </p:pic>
      <p:pic>
        <p:nvPicPr>
          <p:cNvPr id="4" name="Content Placeholder 3">
            <a:extLst>
              <a:ext uri="{FF2B5EF4-FFF2-40B4-BE49-F238E27FC236}">
                <a16:creationId xmlns:a16="http://schemas.microsoft.com/office/drawing/2014/main" id="{915F1909-8488-9E56-D395-286E03BA25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7964488" y="893763"/>
            <a:ext cx="3587750" cy="2771775"/>
          </a:xfrm>
          <a:prstGeom prst="rect">
            <a:avLst/>
          </a:prstGeom>
        </p:spPr>
      </p:pic>
      <p:sp>
        <p:nvSpPr>
          <p:cNvPr id="2" name="Title 1">
            <a:extLst>
              <a:ext uri="{FF2B5EF4-FFF2-40B4-BE49-F238E27FC236}">
                <a16:creationId xmlns:a16="http://schemas.microsoft.com/office/drawing/2014/main" id="{FFBD4767-1CF5-311F-0C22-BC5EB3201519}"/>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Determining the Most Popular Genres</a:t>
            </a:r>
          </a:p>
        </p:txBody>
      </p:sp>
    </p:spTree>
    <p:extLst>
      <p:ext uri="{BB962C8B-B14F-4D97-AF65-F5344CB8AC3E}">
        <p14:creationId xmlns:p14="http://schemas.microsoft.com/office/powerpoint/2010/main" val="2108815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arrow pointing up and coins">
            <a:extLst>
              <a:ext uri="{FF2B5EF4-FFF2-40B4-BE49-F238E27FC236}">
                <a16:creationId xmlns:a16="http://schemas.microsoft.com/office/drawing/2014/main" id="{AA92B096-DFA4-064A-FF27-7FB2CE04EA5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911" b="7089"/>
          <a:stretch/>
        </p:blipFill>
        <p:spPr>
          <a:xfrm>
            <a:off x="20" y="10"/>
            <a:ext cx="12191980" cy="6857990"/>
          </a:xfrm>
          <a:prstGeom prst="rect">
            <a:avLst/>
          </a:prstGeom>
        </p:spPr>
      </p:pic>
      <p:sp>
        <p:nvSpPr>
          <p:cNvPr id="2" name="Title 1">
            <a:extLst>
              <a:ext uri="{FF2B5EF4-FFF2-40B4-BE49-F238E27FC236}">
                <a16:creationId xmlns:a16="http://schemas.microsoft.com/office/drawing/2014/main" id="{6E8F3128-2994-1FF9-04C3-E4692898E1B7}"/>
              </a:ext>
            </a:extLst>
          </p:cNvPr>
          <p:cNvSpPr>
            <a:spLocks noGrp="1"/>
          </p:cNvSpPr>
          <p:nvPr>
            <p:ph type="title"/>
          </p:nvPr>
        </p:nvSpPr>
        <p:spPr>
          <a:xfrm>
            <a:off x="838200" y="365125"/>
            <a:ext cx="10515600" cy="1325563"/>
          </a:xfrm>
        </p:spPr>
        <p:txBody>
          <a:bodyPr>
            <a:normAutofit/>
          </a:bodyPr>
          <a:lstStyle/>
          <a:p>
            <a:r>
              <a:rPr lang="tr-TR">
                <a:solidFill>
                  <a:srgbClr val="FFFFFF"/>
                </a:solidFill>
              </a:rPr>
              <a:t>Conclusion</a:t>
            </a:r>
            <a:endParaRPr lang="de-DE">
              <a:solidFill>
                <a:srgbClr val="FFFFFF"/>
              </a:solidFill>
            </a:endParaRPr>
          </a:p>
        </p:txBody>
      </p:sp>
      <p:graphicFrame>
        <p:nvGraphicFramePr>
          <p:cNvPr id="11" name="Content Placeholder 2">
            <a:extLst>
              <a:ext uri="{FF2B5EF4-FFF2-40B4-BE49-F238E27FC236}">
                <a16:creationId xmlns:a16="http://schemas.microsoft.com/office/drawing/2014/main" id="{49325073-1B19-8E8B-178F-178C6A69C82E}"/>
              </a:ext>
            </a:extLst>
          </p:cNvPr>
          <p:cNvGraphicFramePr>
            <a:graphicFrameLocks noGrp="1"/>
          </p:cNvGraphicFramePr>
          <p:nvPr>
            <p:ph idx="1"/>
            <p:extLst>
              <p:ext uri="{D42A27DB-BD31-4B8C-83A1-F6EECF244321}">
                <p14:modId xmlns:p14="http://schemas.microsoft.com/office/powerpoint/2010/main" val="15773159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049366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8314C-6DD0-A678-0C01-054DE3739D7F}"/>
              </a:ext>
            </a:extLst>
          </p:cNvPr>
          <p:cNvSpPr>
            <a:spLocks noGrp="1"/>
          </p:cNvSpPr>
          <p:nvPr>
            <p:ph type="title"/>
          </p:nvPr>
        </p:nvSpPr>
        <p:spPr>
          <a:xfrm>
            <a:off x="5297762" y="329184"/>
            <a:ext cx="6251110" cy="1783080"/>
          </a:xfrm>
        </p:spPr>
        <p:txBody>
          <a:bodyPr anchor="b">
            <a:normAutofit/>
          </a:bodyPr>
          <a:lstStyle/>
          <a:p>
            <a:r>
              <a:rPr lang="tr-TR" sz="5400"/>
              <a:t>Acknwoledgements</a:t>
            </a:r>
            <a:endParaRPr lang="de-DE" sz="5400"/>
          </a:p>
        </p:txBody>
      </p:sp>
      <p:pic>
        <p:nvPicPr>
          <p:cNvPr id="5" name="Picture 4" descr="White puzzle with one red piece">
            <a:extLst>
              <a:ext uri="{FF2B5EF4-FFF2-40B4-BE49-F238E27FC236}">
                <a16:creationId xmlns:a16="http://schemas.microsoft.com/office/drawing/2014/main" id="{FFA21073-3FDF-DC5B-13FF-9C1203840B47}"/>
              </a:ext>
            </a:extLst>
          </p:cNvPr>
          <p:cNvPicPr>
            <a:picLocks noChangeAspect="1"/>
          </p:cNvPicPr>
          <p:nvPr/>
        </p:nvPicPr>
        <p:blipFill rotWithShape="1">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8473C7-E5AD-06E3-531E-845BAB6D3A55}"/>
              </a:ext>
            </a:extLst>
          </p:cNvPr>
          <p:cNvSpPr>
            <a:spLocks noGrp="1"/>
          </p:cNvSpPr>
          <p:nvPr>
            <p:ph idx="1"/>
          </p:nvPr>
        </p:nvSpPr>
        <p:spPr>
          <a:xfrm>
            <a:off x="5297762" y="2706624"/>
            <a:ext cx="6251110" cy="3483864"/>
          </a:xfrm>
        </p:spPr>
        <p:txBody>
          <a:bodyPr>
            <a:normAutofit/>
          </a:bodyPr>
          <a:lstStyle/>
          <a:p>
            <a:pPr marL="0" indent="0">
              <a:buNone/>
            </a:pPr>
            <a:r>
              <a:rPr lang="en-US" sz="2200"/>
              <a:t>I want to thank Prof. Dr. Fatma Ayd</a:t>
            </a:r>
            <a:r>
              <a:rPr lang="tr-TR" sz="2200"/>
              <a:t>ın Akgün for her continious support and guidence throughout this project and for her assistance in helping creating this thesis.</a:t>
            </a:r>
            <a:endParaRPr lang="de-DE" sz="2200"/>
          </a:p>
        </p:txBody>
      </p:sp>
    </p:spTree>
    <p:extLst>
      <p:ext uri="{BB962C8B-B14F-4D97-AF65-F5344CB8AC3E}">
        <p14:creationId xmlns:p14="http://schemas.microsoft.com/office/powerpoint/2010/main" val="419120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EA08-E2AD-685A-4095-62F315A63EFC}"/>
              </a:ext>
            </a:extLst>
          </p:cNvPr>
          <p:cNvSpPr>
            <a:spLocks noGrp="1"/>
          </p:cNvSpPr>
          <p:nvPr>
            <p:ph type="title"/>
          </p:nvPr>
        </p:nvSpPr>
        <p:spPr/>
        <p:txBody>
          <a:bodyPr/>
          <a:lstStyle/>
          <a:p>
            <a:r>
              <a:rPr lang="tr-TR" dirty="0"/>
              <a:t>Contact </a:t>
            </a:r>
            <a:r>
              <a:rPr lang="en-US" dirty="0"/>
              <a:t>Information</a:t>
            </a:r>
            <a:endParaRPr lang="de-DE" dirty="0"/>
          </a:p>
        </p:txBody>
      </p:sp>
      <p:sp>
        <p:nvSpPr>
          <p:cNvPr id="3" name="Content Placeholder 2">
            <a:extLst>
              <a:ext uri="{FF2B5EF4-FFF2-40B4-BE49-F238E27FC236}">
                <a16:creationId xmlns:a16="http://schemas.microsoft.com/office/drawing/2014/main" id="{3CF43DC3-EA4B-F1A5-79DE-4127F3E3253B}"/>
              </a:ext>
            </a:extLst>
          </p:cNvPr>
          <p:cNvSpPr>
            <a:spLocks noGrp="1"/>
          </p:cNvSpPr>
          <p:nvPr>
            <p:ph idx="1"/>
          </p:nvPr>
        </p:nvSpPr>
        <p:spPr>
          <a:xfrm>
            <a:off x="323150" y="2141537"/>
            <a:ext cx="10515600" cy="4351338"/>
          </a:xfrm>
        </p:spPr>
        <p:txBody>
          <a:bodyPr/>
          <a:lstStyle/>
          <a:p>
            <a:pPr marL="0" indent="0" algn="ctr">
              <a:buNone/>
            </a:pPr>
            <a:r>
              <a:rPr lang="tr-TR" b="1" i="0" dirty="0">
                <a:effectLst/>
                <a:latin typeface="Söhne"/>
              </a:rPr>
              <a:t>Rotinda Öner</a:t>
            </a:r>
            <a:endParaRPr lang="en-US" b="0" i="0" dirty="0">
              <a:effectLst/>
              <a:latin typeface="Söhne"/>
            </a:endParaRPr>
          </a:p>
          <a:p>
            <a:pPr marL="0" indent="0" algn="ctr">
              <a:buNone/>
            </a:pPr>
            <a:r>
              <a:rPr lang="tr-TR" b="1" dirty="0">
                <a:latin typeface="Söhne"/>
              </a:rPr>
              <a:t>rotindaoner@gmail.com</a:t>
            </a:r>
            <a:endParaRPr lang="tr-TR" b="1" i="0" dirty="0">
              <a:effectLst/>
              <a:latin typeface="Söhne"/>
            </a:endParaRPr>
          </a:p>
          <a:p>
            <a:pPr marL="0" indent="0" algn="ctr">
              <a:buNone/>
            </a:pPr>
            <a:r>
              <a:rPr lang="en-US" b="1" i="0" dirty="0">
                <a:effectLst/>
                <a:latin typeface="Söhne"/>
              </a:rPr>
              <a:t>LinkedIn:</a:t>
            </a:r>
            <a:r>
              <a:rPr lang="tr-TR" b="1" i="0" dirty="0">
                <a:effectLst/>
                <a:latin typeface="Söhne"/>
              </a:rPr>
              <a:t> </a:t>
            </a:r>
            <a:r>
              <a:rPr lang="tr-TR" b="1" i="0" dirty="0">
                <a:effectLst/>
                <a:latin typeface="Söhne"/>
                <a:hlinkClick r:id="rId2"/>
              </a:rPr>
              <a:t>https://www.linkedin.com/in/rotinda-%C3%B6ner/</a:t>
            </a:r>
            <a:endParaRPr lang="en-US" b="1" i="0" dirty="0">
              <a:effectLst/>
              <a:latin typeface="Söhne"/>
            </a:endParaRPr>
          </a:p>
          <a:p>
            <a:pPr marL="0" indent="0" algn="ctr">
              <a:buNone/>
            </a:pPr>
            <a:r>
              <a:rPr lang="en-US" b="1" dirty="0">
                <a:latin typeface="Söhne"/>
              </a:rPr>
              <a:t>GitHub</a:t>
            </a:r>
            <a:r>
              <a:rPr lang="tr-TR" b="1" dirty="0">
                <a:latin typeface="Söhne"/>
              </a:rPr>
              <a:t>: </a:t>
            </a:r>
            <a:r>
              <a:rPr lang="tr-TR" b="1" dirty="0">
                <a:latin typeface="Söhne"/>
                <a:hlinkClick r:id="rId3"/>
              </a:rPr>
              <a:t>https://github.com/cRotinda</a:t>
            </a:r>
            <a:endParaRPr lang="tr-TR" b="1" dirty="0">
              <a:latin typeface="Söhne"/>
            </a:endParaRPr>
          </a:p>
          <a:p>
            <a:pPr marL="0" indent="0" algn="ctr">
              <a:buNone/>
            </a:pPr>
            <a:endParaRPr lang="tr-TR" dirty="0">
              <a:latin typeface="Söhne"/>
            </a:endParaRPr>
          </a:p>
          <a:p>
            <a:pPr marL="0" indent="0" algn="ctr">
              <a:buNone/>
            </a:pPr>
            <a:r>
              <a:rPr lang="tr-TR" b="1" i="0" dirty="0">
                <a:effectLst/>
                <a:latin typeface="Söhne"/>
              </a:rPr>
              <a:t>Mathematical Engineering Department</a:t>
            </a:r>
          </a:p>
          <a:p>
            <a:pPr marL="0" indent="0" algn="ctr">
              <a:buNone/>
            </a:pPr>
            <a:r>
              <a:rPr lang="tr-TR" b="1" i="0" dirty="0">
                <a:effectLst/>
                <a:latin typeface="Söhne"/>
              </a:rPr>
              <a:t>Yıldız Technical University</a:t>
            </a:r>
            <a:endParaRPr lang="en-US" b="0" i="0" dirty="0">
              <a:effectLst/>
              <a:latin typeface="Söhne"/>
            </a:endParaRPr>
          </a:p>
          <a:p>
            <a:pPr marL="0" indent="0">
              <a:buNone/>
            </a:pPr>
            <a:endParaRPr lang="de-DE" dirty="0"/>
          </a:p>
        </p:txBody>
      </p:sp>
    </p:spTree>
    <p:extLst>
      <p:ext uri="{BB962C8B-B14F-4D97-AF65-F5344CB8AC3E}">
        <p14:creationId xmlns:p14="http://schemas.microsoft.com/office/powerpoint/2010/main" val="373236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silver and gold logos">
            <a:extLst>
              <a:ext uri="{FF2B5EF4-FFF2-40B4-BE49-F238E27FC236}">
                <a16:creationId xmlns:a16="http://schemas.microsoft.com/office/drawing/2014/main" id="{12BC234C-EF4A-F56D-C3E5-6BFB307877F4}"/>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9091" r="9091"/>
          <a:stretch/>
        </p:blipFill>
        <p:spPr>
          <a:xfrm>
            <a:off x="0" y="1104"/>
            <a:ext cx="12192000" cy="6855791"/>
          </a:xfrm>
          <a:prstGeom prst="rect">
            <a:avLst/>
          </a:prstGeom>
          <a:pattFill prst="pct70">
            <a:fgClr>
              <a:srgbClr val="FF0000"/>
            </a:fgClr>
            <a:bgClr>
              <a:schemeClr val="bg1"/>
            </a:bgClr>
          </a:pattFill>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1AC4E-12E7-4D02-B1BB-D75DC57CEA2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solidFill>
                  <a:schemeClr val="bg1"/>
                </a:solidFill>
                <a:effectLst>
                  <a:outerShdw blurRad="38100" dist="38100" dir="2700000" algn="tl">
                    <a:srgbClr val="000000">
                      <a:alpha val="43137"/>
                    </a:srgbClr>
                  </a:outerShdw>
                </a:effectLst>
              </a:rPr>
              <a:t>Purpose of this Project</a:t>
            </a:r>
          </a:p>
        </p:txBody>
      </p:sp>
      <p:graphicFrame>
        <p:nvGraphicFramePr>
          <p:cNvPr id="5" name="Text Placeholder 2">
            <a:extLst>
              <a:ext uri="{FF2B5EF4-FFF2-40B4-BE49-F238E27FC236}">
                <a16:creationId xmlns:a16="http://schemas.microsoft.com/office/drawing/2014/main" id="{44450886-881D-7422-5216-5B97023789BA}"/>
              </a:ext>
            </a:extLst>
          </p:cNvPr>
          <p:cNvGraphicFramePr/>
          <p:nvPr>
            <p:extLst>
              <p:ext uri="{D42A27DB-BD31-4B8C-83A1-F6EECF244321}">
                <p14:modId xmlns:p14="http://schemas.microsoft.com/office/powerpoint/2010/main" val="1148471260"/>
              </p:ext>
            </p:extLst>
          </p:nvPr>
        </p:nvGraphicFramePr>
        <p:xfrm>
          <a:off x="1" y="394595"/>
          <a:ext cx="12007780" cy="58454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7017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852CA-70D9-780C-7703-DAFE84EDE2DE}"/>
              </a:ext>
            </a:extLst>
          </p:cNvPr>
          <p:cNvSpPr>
            <a:spLocks noGrp="1"/>
          </p:cNvSpPr>
          <p:nvPr>
            <p:ph type="ctrTitle"/>
          </p:nvPr>
        </p:nvSpPr>
        <p:spPr>
          <a:xfrm>
            <a:off x="638882" y="639193"/>
            <a:ext cx="3571810" cy="3573516"/>
          </a:xfrm>
        </p:spPr>
        <p:txBody>
          <a:bodyPr>
            <a:normAutofit/>
          </a:bodyPr>
          <a:lstStyle/>
          <a:p>
            <a:pPr algn="l"/>
            <a:r>
              <a:rPr lang="en-US" sz="6600" b="1">
                <a:effectLst>
                  <a:outerShdw blurRad="38100" dist="38100" dir="2700000" algn="tl">
                    <a:srgbClr val="000000">
                      <a:alpha val="43137"/>
                    </a:srgbClr>
                  </a:outerShdw>
                </a:effectLst>
              </a:rPr>
              <a:t>Dataset Overview</a:t>
            </a:r>
            <a:endParaRPr lang="en-CH" sz="6600" b="1">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EFE9D73-4074-0651-F0F5-CA9CA19749A2}"/>
              </a:ext>
            </a:extLst>
          </p:cNvPr>
          <p:cNvSpPr>
            <a:spLocks noGrp="1"/>
          </p:cNvSpPr>
          <p:nvPr>
            <p:ph type="subTitle" idx="1"/>
          </p:nvPr>
        </p:nvSpPr>
        <p:spPr>
          <a:xfrm>
            <a:off x="181101" y="4516984"/>
            <a:ext cx="4095234" cy="2251587"/>
          </a:xfrm>
        </p:spPr>
        <p:txBody>
          <a:bodyPr>
            <a:normAutofit/>
          </a:bodyPr>
          <a:lstStyle/>
          <a:p>
            <a:pPr marL="342900" indent="-342900" algn="l">
              <a:buFont typeface="Arial" panose="020B0604020202020204" pitchFamily="34" charset="0"/>
              <a:buChar char="•"/>
            </a:pPr>
            <a:r>
              <a:rPr lang="en-US" sz="1400" dirty="0"/>
              <a:t>The dataset is available to download on Kaggle and has been updated daily ever since 2018, making it free for anyone to use.</a:t>
            </a:r>
          </a:p>
          <a:p>
            <a:pPr marL="342900" indent="-342900" algn="l">
              <a:buFont typeface="Arial" panose="020B0604020202020204" pitchFamily="34" charset="0"/>
              <a:buChar char="•"/>
            </a:pPr>
            <a:r>
              <a:rPr lang="en-US" sz="1400" dirty="0"/>
              <a:t>The dataset used for this project showcases videos and their metadata that have achieved viral status and landed on the US Trends page of YouTube.</a:t>
            </a:r>
          </a:p>
          <a:p>
            <a:pPr marL="342900" indent="-342900" algn="l">
              <a:buFont typeface="Arial" panose="020B0604020202020204" pitchFamily="34" charset="0"/>
              <a:buChar char="•"/>
            </a:pPr>
            <a:r>
              <a:rPr lang="en-US" sz="1400" dirty="0"/>
              <a:t>The dataset consists of 15 columns and 292’589 rows.</a:t>
            </a:r>
          </a:p>
        </p:txBody>
      </p:sp>
      <p:sp>
        <p:nvSpPr>
          <p:cNvPr id="6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10;&#10;Description automatically generated">
            <a:extLst>
              <a:ext uri="{FF2B5EF4-FFF2-40B4-BE49-F238E27FC236}">
                <a16:creationId xmlns:a16="http://schemas.microsoft.com/office/drawing/2014/main" id="{49F67321-F573-AA33-AD42-F1D008094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1385970"/>
            <a:ext cx="7214616" cy="4058627"/>
          </a:xfrm>
          <a:prstGeom prst="rect">
            <a:avLst/>
          </a:prstGeom>
        </p:spPr>
      </p:pic>
    </p:spTree>
    <p:extLst>
      <p:ext uri="{BB962C8B-B14F-4D97-AF65-F5344CB8AC3E}">
        <p14:creationId xmlns:p14="http://schemas.microsoft.com/office/powerpoint/2010/main" val="142124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E623A-AD21-E894-9056-44D096F71DF5}"/>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000" kern="1200">
                <a:solidFill>
                  <a:schemeClr val="tx1"/>
                </a:solidFill>
                <a:latin typeface="+mj-lt"/>
                <a:ea typeface="+mj-ea"/>
                <a:cs typeface="+mj-cs"/>
              </a:rPr>
              <a:t>Metadata that Matters</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08F4D39-DD26-023A-BB59-70C40D59764E}"/>
              </a:ext>
            </a:extLst>
          </p:cNvPr>
          <p:cNvSpPr>
            <a:spLocks noGrp="1"/>
          </p:cNvSpPr>
          <p:nvPr>
            <p:ph type="subTitle" idx="1"/>
          </p:nvPr>
        </p:nvSpPr>
        <p:spPr>
          <a:xfrm>
            <a:off x="630936" y="2807208"/>
            <a:ext cx="3429000" cy="3410712"/>
          </a:xfrm>
        </p:spPr>
        <p:txBody>
          <a:bodyPr vert="horz" lIns="91440" tIns="45720" rIns="91440" bIns="45720" rtlCol="0" anchor="t">
            <a:normAutofit/>
          </a:bodyPr>
          <a:lstStyle/>
          <a:p>
            <a:pPr indent="-228600" algn="l">
              <a:buFont typeface="Arial" panose="020B0604020202020204" pitchFamily="34" charset="0"/>
              <a:buChar char="•"/>
            </a:pPr>
            <a:r>
              <a:rPr lang="en-US" sz="1400" dirty="0"/>
              <a:t>The only columns that will be worked on during the course of the project are:</a:t>
            </a:r>
          </a:p>
          <a:p>
            <a:pPr indent="-228600" algn="l">
              <a:buFont typeface="Arial" panose="020B0604020202020204" pitchFamily="34" charset="0"/>
              <a:buChar char="•"/>
            </a:pPr>
            <a:endParaRPr lang="en-US" sz="1400" dirty="0"/>
          </a:p>
          <a:p>
            <a:pPr indent="-228600" algn="l">
              <a:buFont typeface="Arial" panose="020B0604020202020204" pitchFamily="34" charset="0"/>
              <a:buChar char="•"/>
            </a:pPr>
            <a:r>
              <a:rPr lang="en-US" sz="1400" dirty="0"/>
              <a:t>Views</a:t>
            </a:r>
          </a:p>
          <a:p>
            <a:pPr indent="-228600" algn="l">
              <a:buFont typeface="Arial" panose="020B0604020202020204" pitchFamily="34" charset="0"/>
              <a:buChar char="•"/>
            </a:pPr>
            <a:r>
              <a:rPr lang="en-US" sz="1400" dirty="0"/>
              <a:t>Likes</a:t>
            </a:r>
          </a:p>
          <a:p>
            <a:pPr indent="-228600" algn="l">
              <a:buFont typeface="Arial" panose="020B0604020202020204" pitchFamily="34" charset="0"/>
              <a:buChar char="•"/>
            </a:pPr>
            <a:r>
              <a:rPr lang="en-US" sz="1400" dirty="0"/>
              <a:t>Comment count</a:t>
            </a:r>
          </a:p>
          <a:p>
            <a:pPr indent="-228600" algn="l">
              <a:buFont typeface="Arial" panose="020B0604020202020204" pitchFamily="34" charset="0"/>
              <a:buChar char="•"/>
            </a:pPr>
            <a:r>
              <a:rPr lang="en-US" sz="1400" dirty="0"/>
              <a:t>Tags</a:t>
            </a:r>
          </a:p>
          <a:p>
            <a:pPr indent="-228600" algn="l">
              <a:buFont typeface="Arial" panose="020B0604020202020204" pitchFamily="34" charset="0"/>
              <a:buChar char="•"/>
            </a:pPr>
            <a:r>
              <a:rPr lang="en-US" sz="1400" dirty="0"/>
              <a:t>Title Names</a:t>
            </a:r>
          </a:p>
          <a:p>
            <a:pPr indent="-228600" algn="l">
              <a:buFont typeface="Arial" panose="020B0604020202020204" pitchFamily="34" charset="0"/>
              <a:buChar char="•"/>
            </a:pPr>
            <a:r>
              <a:rPr lang="en-US" sz="1400" dirty="0"/>
              <a:t>Genres</a:t>
            </a:r>
          </a:p>
          <a:p>
            <a:pPr indent="-228600" algn="l">
              <a:buFont typeface="Arial" panose="020B0604020202020204" pitchFamily="34" charset="0"/>
              <a:buChar char="•"/>
            </a:pPr>
            <a:r>
              <a:rPr lang="en-US" sz="1400" dirty="0"/>
              <a:t>Ratings (Enabled/Disabled)</a:t>
            </a:r>
          </a:p>
          <a:p>
            <a:pPr indent="-228600" algn="l">
              <a:buFont typeface="Arial" panose="020B0604020202020204" pitchFamily="34" charset="0"/>
              <a:buChar char="•"/>
            </a:pPr>
            <a:r>
              <a:rPr lang="en-US" sz="1400" dirty="0"/>
              <a:t>Comments (Enabled/Disabled)</a:t>
            </a:r>
          </a:p>
        </p:txBody>
      </p:sp>
      <p:pic>
        <p:nvPicPr>
          <p:cNvPr id="6" name="Picture 5" descr="A computer screen shot of a computer screen&#10;&#10;Description automatically generated">
            <a:extLst>
              <a:ext uri="{FF2B5EF4-FFF2-40B4-BE49-F238E27FC236}">
                <a16:creationId xmlns:a16="http://schemas.microsoft.com/office/drawing/2014/main" id="{0833D286-E3BE-0FCF-DD6C-D6B32F669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87329"/>
            <a:ext cx="6903720" cy="3883342"/>
          </a:xfrm>
          <a:prstGeom prst="rect">
            <a:avLst/>
          </a:prstGeom>
        </p:spPr>
      </p:pic>
    </p:spTree>
    <p:extLst>
      <p:ext uri="{BB962C8B-B14F-4D97-AF65-F5344CB8AC3E}">
        <p14:creationId xmlns:p14="http://schemas.microsoft.com/office/powerpoint/2010/main" val="340076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730C1-D6F8-B9BD-65CC-E41FA8472EDD}"/>
              </a:ext>
            </a:extLst>
          </p:cNvPr>
          <p:cNvSpPr>
            <a:spLocks noGrp="1"/>
          </p:cNvSpPr>
          <p:nvPr>
            <p:ph type="ctrTitle"/>
          </p:nvPr>
        </p:nvSpPr>
        <p:spPr>
          <a:xfrm>
            <a:off x="4853988" y="320041"/>
            <a:ext cx="6707084" cy="3892668"/>
          </a:xfrm>
        </p:spPr>
        <p:txBody>
          <a:bodyPr>
            <a:normAutofit/>
          </a:bodyPr>
          <a:lstStyle/>
          <a:p>
            <a:pPr algn="l"/>
            <a:r>
              <a:rPr lang="en-US" sz="6600" dirty="0"/>
              <a:t>Tools Used for this project</a:t>
            </a:r>
            <a:endParaRPr lang="en-CH" sz="6600" dirty="0"/>
          </a:p>
        </p:txBody>
      </p:sp>
      <p:sp>
        <p:nvSpPr>
          <p:cNvPr id="3" name="Subtitle 2">
            <a:extLst>
              <a:ext uri="{FF2B5EF4-FFF2-40B4-BE49-F238E27FC236}">
                <a16:creationId xmlns:a16="http://schemas.microsoft.com/office/drawing/2014/main" id="{F53FA47A-22E9-0C39-86A1-9214D9A32DD1}"/>
              </a:ext>
            </a:extLst>
          </p:cNvPr>
          <p:cNvSpPr>
            <a:spLocks noGrp="1"/>
          </p:cNvSpPr>
          <p:nvPr>
            <p:ph type="subTitle" idx="1"/>
          </p:nvPr>
        </p:nvSpPr>
        <p:spPr>
          <a:xfrm>
            <a:off x="4853699" y="4631161"/>
            <a:ext cx="6707366" cy="1569486"/>
          </a:xfrm>
        </p:spPr>
        <p:txBody>
          <a:bodyPr>
            <a:normAutofit/>
          </a:bodyPr>
          <a:lstStyle/>
          <a:p>
            <a:pPr algn="l"/>
            <a:r>
              <a:rPr lang="en-US" sz="2000" dirty="0"/>
              <a:t>Excel: For data collection and dataset creation.</a:t>
            </a:r>
          </a:p>
          <a:p>
            <a:pPr algn="l"/>
            <a:endParaRPr lang="en-US" sz="2000" dirty="0"/>
          </a:p>
          <a:p>
            <a:pPr algn="l"/>
            <a:r>
              <a:rPr lang="en-US" sz="2000" dirty="0"/>
              <a:t>Python: For data analysis, manipulation, and visualization, with a focus on the </a:t>
            </a:r>
            <a:r>
              <a:rPr lang="en-US" sz="2000" dirty="0" err="1"/>
              <a:t>Jupyter</a:t>
            </a:r>
            <a:r>
              <a:rPr lang="en-US" sz="2000" dirty="0"/>
              <a:t> Notebook web application.</a:t>
            </a:r>
            <a:endParaRPr lang="en-CH" sz="2000" dirty="0"/>
          </a:p>
        </p:txBody>
      </p:sp>
      <p:pic>
        <p:nvPicPr>
          <p:cNvPr id="7" name="Graphic 6" descr="Hammer">
            <a:extLst>
              <a:ext uri="{FF2B5EF4-FFF2-40B4-BE49-F238E27FC236}">
                <a16:creationId xmlns:a16="http://schemas.microsoft.com/office/drawing/2014/main" id="{63A2F690-0848-5D01-2656-647F07CE49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27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ed and white square with a play button">
            <a:extLst>
              <a:ext uri="{FF2B5EF4-FFF2-40B4-BE49-F238E27FC236}">
                <a16:creationId xmlns:a16="http://schemas.microsoft.com/office/drawing/2014/main" id="{5EC6B021-91E8-C31F-47A9-BDA9B752A3B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5698" r="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85E3C3C8-4362-DB09-0029-16AEA06B21EE}"/>
              </a:ext>
            </a:extLst>
          </p:cNvPr>
          <p:cNvSpPr>
            <a:spLocks noGrp="1"/>
          </p:cNvSpPr>
          <p:nvPr>
            <p:ph type="title"/>
          </p:nvPr>
        </p:nvSpPr>
        <p:spPr>
          <a:xfrm>
            <a:off x="838200" y="365125"/>
            <a:ext cx="10515600" cy="1325563"/>
          </a:xfrm>
        </p:spPr>
        <p:txBody>
          <a:bodyPr>
            <a:normAutofit/>
          </a:bodyPr>
          <a:lstStyle/>
          <a:p>
            <a:pPr algn="just"/>
            <a:r>
              <a:rPr lang="en-US" b="1" dirty="0">
                <a:solidFill>
                  <a:schemeClr val="bg1"/>
                </a:solidFill>
                <a:effectLst>
                  <a:outerShdw blurRad="38100" dist="38100" dir="2700000" algn="tl">
                    <a:srgbClr val="000000">
                      <a:alpha val="43137"/>
                    </a:srgbClr>
                  </a:outerShdw>
                </a:effectLst>
              </a:rPr>
              <a:t>Metrics that Matter</a:t>
            </a:r>
            <a:endParaRPr lang="de-DE" b="1" dirty="0">
              <a:solidFill>
                <a:schemeClr val="bg1"/>
              </a:solidFill>
              <a:effectLst>
                <a:outerShdw blurRad="38100" dist="38100" dir="2700000" algn="tl">
                  <a:srgbClr val="000000">
                    <a:alpha val="43137"/>
                  </a:srgbClr>
                </a:outerShdw>
              </a:effectLst>
            </a:endParaRPr>
          </a:p>
        </p:txBody>
      </p:sp>
      <p:sp>
        <p:nvSpPr>
          <p:cNvPr id="1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6FC822-81F0-518D-3E37-988F37EBDB5D}"/>
              </a:ext>
            </a:extLst>
          </p:cNvPr>
          <p:cNvGraphicFramePr>
            <a:graphicFrameLocks noGrp="1"/>
          </p:cNvGraphicFramePr>
          <p:nvPr>
            <p:ph idx="1"/>
            <p:extLst>
              <p:ext uri="{D42A27DB-BD31-4B8C-83A1-F6EECF244321}">
                <p14:modId xmlns:p14="http://schemas.microsoft.com/office/powerpoint/2010/main" val="1140168217"/>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213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40F6-CF4B-9656-6337-67348B30577E}"/>
              </a:ext>
            </a:extLst>
          </p:cNvPr>
          <p:cNvSpPr>
            <a:spLocks noGrp="1"/>
          </p:cNvSpPr>
          <p:nvPr>
            <p:ph type="title"/>
          </p:nvPr>
        </p:nvSpPr>
        <p:spPr>
          <a:xfrm>
            <a:off x="532015" y="4495568"/>
            <a:ext cx="3861960" cy="1905232"/>
          </a:xfrm>
        </p:spPr>
        <p:txBody>
          <a:bodyPr anchor="ctr">
            <a:normAutofit/>
          </a:bodyPr>
          <a:lstStyle/>
          <a:p>
            <a:r>
              <a:rPr lang="en-US" sz="3200"/>
              <a:t>Metrics That Matter</a:t>
            </a:r>
            <a:endParaRPr lang="en-CH" sz="3200"/>
          </a:p>
        </p:txBody>
      </p:sp>
      <p:sp>
        <p:nvSpPr>
          <p:cNvPr id="30" name="Rectangle 29">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video game with a red and blue button&#10;&#10;Description automatically generated with medium confidence">
            <a:extLst>
              <a:ext uri="{FF2B5EF4-FFF2-40B4-BE49-F238E27FC236}">
                <a16:creationId xmlns:a16="http://schemas.microsoft.com/office/drawing/2014/main" id="{F74E1560-5A40-F801-AAA4-04ADBE7D29DC}"/>
              </a:ext>
            </a:extLst>
          </p:cNvPr>
          <p:cNvPicPr>
            <a:picLocks noChangeAspect="1"/>
          </p:cNvPicPr>
          <p:nvPr/>
        </p:nvPicPr>
        <p:blipFill rotWithShape="1">
          <a:blip r:embed="rId2">
            <a:extLst>
              <a:ext uri="{28A0092B-C50C-407E-A947-70E740481C1C}">
                <a14:useLocalDpi xmlns:a14="http://schemas.microsoft.com/office/drawing/2010/main" val="0"/>
              </a:ext>
            </a:extLst>
          </a:blip>
          <a:srcRect t="12513" r="-1" b="19636"/>
          <a:stretch/>
        </p:blipFill>
        <p:spPr>
          <a:xfrm>
            <a:off x="838200" y="1097124"/>
            <a:ext cx="5136795" cy="1960499"/>
          </a:xfrm>
          <a:prstGeom prst="rect">
            <a:avLst/>
          </a:prstGeom>
        </p:spPr>
      </p:pic>
      <p:sp>
        <p:nvSpPr>
          <p:cNvPr id="34" name="Rectangle 3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FBEB35-9F85-5148-3011-85C057F2E3FE}"/>
              </a:ext>
            </a:extLst>
          </p:cNvPr>
          <p:cNvSpPr>
            <a:spLocks noGrp="1"/>
          </p:cNvSpPr>
          <p:nvPr>
            <p:ph idx="1"/>
          </p:nvPr>
        </p:nvSpPr>
        <p:spPr>
          <a:xfrm>
            <a:off x="5162719" y="4495568"/>
            <a:ext cx="6586915" cy="1905232"/>
          </a:xfrm>
        </p:spPr>
        <p:txBody>
          <a:bodyPr anchor="ctr">
            <a:normAutofit/>
          </a:bodyPr>
          <a:lstStyle/>
          <a:p>
            <a:endParaRPr lang="en-US" sz="1800" dirty="0"/>
          </a:p>
          <a:p>
            <a:r>
              <a:rPr lang="en-US" sz="1800" dirty="0"/>
              <a:t>Views represent the total watch time of a video and are crucial for gauging its success. </a:t>
            </a:r>
          </a:p>
          <a:p>
            <a:r>
              <a:rPr lang="en-US" sz="1800" dirty="0"/>
              <a:t>This project establishes the significance of likes and dislikes, showcasing their correlation with views, making them equally important indicators of a video's success.</a:t>
            </a:r>
            <a:endParaRPr lang="en-CH" sz="1800" dirty="0"/>
          </a:p>
        </p:txBody>
      </p:sp>
      <p:graphicFrame>
        <p:nvGraphicFramePr>
          <p:cNvPr id="6" name="Table 5">
            <a:extLst>
              <a:ext uri="{FF2B5EF4-FFF2-40B4-BE49-F238E27FC236}">
                <a16:creationId xmlns:a16="http://schemas.microsoft.com/office/drawing/2014/main" id="{6A42F0C1-80D9-C79C-1641-6CCACA663643}"/>
              </a:ext>
            </a:extLst>
          </p:cNvPr>
          <p:cNvGraphicFramePr>
            <a:graphicFrameLocks noGrp="1"/>
          </p:cNvGraphicFramePr>
          <p:nvPr>
            <p:extLst>
              <p:ext uri="{D42A27DB-BD31-4B8C-83A1-F6EECF244321}">
                <p14:modId xmlns:p14="http://schemas.microsoft.com/office/powerpoint/2010/main" val="3156136847"/>
              </p:ext>
            </p:extLst>
          </p:nvPr>
        </p:nvGraphicFramePr>
        <p:xfrm>
          <a:off x="6492884" y="1097124"/>
          <a:ext cx="4641842" cy="2179476"/>
        </p:xfrm>
        <a:graphic>
          <a:graphicData uri="http://schemas.openxmlformats.org/drawingml/2006/table">
            <a:tbl>
              <a:tblPr firstRow="1" bandRow="1">
                <a:tableStyleId>{21E4AEA4-8DFA-4A89-87EB-49C32662AFE0}</a:tableStyleId>
              </a:tblPr>
              <a:tblGrid>
                <a:gridCol w="1496719">
                  <a:extLst>
                    <a:ext uri="{9D8B030D-6E8A-4147-A177-3AD203B41FA5}">
                      <a16:colId xmlns:a16="http://schemas.microsoft.com/office/drawing/2014/main" val="13616492"/>
                    </a:ext>
                  </a:extLst>
                </a:gridCol>
                <a:gridCol w="907593">
                  <a:extLst>
                    <a:ext uri="{9D8B030D-6E8A-4147-A177-3AD203B41FA5}">
                      <a16:colId xmlns:a16="http://schemas.microsoft.com/office/drawing/2014/main" val="905068412"/>
                    </a:ext>
                  </a:extLst>
                </a:gridCol>
                <a:gridCol w="907593">
                  <a:extLst>
                    <a:ext uri="{9D8B030D-6E8A-4147-A177-3AD203B41FA5}">
                      <a16:colId xmlns:a16="http://schemas.microsoft.com/office/drawing/2014/main" val="1812250288"/>
                    </a:ext>
                  </a:extLst>
                </a:gridCol>
                <a:gridCol w="1329937">
                  <a:extLst>
                    <a:ext uri="{9D8B030D-6E8A-4147-A177-3AD203B41FA5}">
                      <a16:colId xmlns:a16="http://schemas.microsoft.com/office/drawing/2014/main" val="760335622"/>
                    </a:ext>
                  </a:extLst>
                </a:gridCol>
              </a:tblGrid>
              <a:tr h="1405997">
                <a:tc>
                  <a:txBody>
                    <a:bodyPr/>
                    <a:lstStyle/>
                    <a:p>
                      <a:pPr algn="r" fontAlgn="ctr"/>
                      <a:br>
                        <a:rPr lang="en-US" sz="800" dirty="0">
                          <a:solidFill>
                            <a:schemeClr val="tx1"/>
                          </a:solidFill>
                          <a:effectLst/>
                        </a:rPr>
                      </a:br>
                      <a:endParaRPr lang="en-US" sz="800" dirty="0">
                        <a:solidFill>
                          <a:schemeClr val="tx1"/>
                        </a:solidFill>
                        <a:effectLst/>
                      </a:endParaRP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dirty="0">
                          <a:solidFill>
                            <a:schemeClr val="tx1"/>
                          </a:solidFill>
                          <a:effectLst/>
                        </a:rPr>
                        <a:t> </a:t>
                      </a:r>
                      <a:r>
                        <a:rPr lang="en-US" sz="1200" dirty="0" err="1">
                          <a:solidFill>
                            <a:schemeClr val="tx1"/>
                          </a:solidFill>
                          <a:effectLst/>
                        </a:rPr>
                        <a:t>view_count</a:t>
                      </a:r>
                      <a:endParaRPr lang="en-US" sz="1200" dirty="0">
                        <a:solidFill>
                          <a:schemeClr val="tx1"/>
                        </a:solidFill>
                        <a:effectLst/>
                      </a:endParaRP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sz="1200" b="1" kern="1200" dirty="0">
                          <a:solidFill>
                            <a:schemeClr val="tx1"/>
                          </a:solidFill>
                          <a:effectLst/>
                          <a:latin typeface="+mn-lt"/>
                          <a:ea typeface="+mn-ea"/>
                          <a:cs typeface="+mn-cs"/>
                        </a:rPr>
                        <a:t>likes</a:t>
                      </a: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sz="1200" b="1" kern="1200" dirty="0">
                          <a:solidFill>
                            <a:schemeClr val="tx1"/>
                          </a:solidFill>
                          <a:effectLst/>
                          <a:latin typeface="+mn-lt"/>
                          <a:ea typeface="+mn-ea"/>
                          <a:cs typeface="+mn-cs"/>
                        </a:rPr>
                        <a:t>dislikes</a:t>
                      </a: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32390394"/>
                  </a:ext>
                </a:extLst>
              </a:tr>
              <a:tr h="773479">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view_count</a:t>
                      </a:r>
                      <a:endParaRPr lang="en-US" sz="1200" b="1" kern="1200" dirty="0">
                        <a:solidFill>
                          <a:schemeClr val="tx1"/>
                        </a:solidFill>
                        <a:effectLst/>
                        <a:latin typeface="+mn-lt"/>
                        <a:ea typeface="+mn-ea"/>
                        <a:cs typeface="+mn-cs"/>
                      </a:endParaRP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CH" sz="1600" dirty="0">
                          <a:solidFill>
                            <a:schemeClr val="tx1"/>
                          </a:solidFill>
                          <a:effectLst/>
                        </a:rPr>
                        <a:t>1.000000</a:t>
                      </a: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CH" sz="1600" kern="1200" dirty="0">
                          <a:solidFill>
                            <a:schemeClr val="tx1"/>
                          </a:solidFill>
                          <a:effectLst/>
                          <a:latin typeface="+mn-lt"/>
                          <a:ea typeface="+mn-ea"/>
                          <a:cs typeface="+mn-cs"/>
                        </a:rPr>
                        <a:t>0.845533</a:t>
                      </a: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CH" sz="1600" kern="1200" dirty="0">
                          <a:solidFill>
                            <a:schemeClr val="tx1"/>
                          </a:solidFill>
                          <a:effectLst/>
                          <a:latin typeface="+mn-lt"/>
                          <a:ea typeface="+mn-ea"/>
                          <a:cs typeface="+mn-cs"/>
                        </a:rPr>
                        <a:t>0.696190</a:t>
                      </a:r>
                    </a:p>
                  </a:txBody>
                  <a:tcPr marL="27576" marR="27576" marT="13788" marB="13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92957896"/>
                  </a:ext>
                </a:extLst>
              </a:tr>
            </a:tbl>
          </a:graphicData>
        </a:graphic>
      </p:graphicFrame>
    </p:spTree>
    <p:extLst>
      <p:ext uri="{BB962C8B-B14F-4D97-AF65-F5344CB8AC3E}">
        <p14:creationId xmlns:p14="http://schemas.microsoft.com/office/powerpoint/2010/main" val="201623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ed and white square with a play button">
            <a:extLst>
              <a:ext uri="{FF2B5EF4-FFF2-40B4-BE49-F238E27FC236}">
                <a16:creationId xmlns:a16="http://schemas.microsoft.com/office/drawing/2014/main" id="{5EC6B021-91E8-C31F-47A9-BDA9B752A3B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9338" r="19053"/>
          <a:stretch/>
        </p:blipFill>
        <p:spPr>
          <a:xfrm>
            <a:off x="20" y="10"/>
            <a:ext cx="8450297" cy="6857990"/>
          </a:xfrm>
          <a:prstGeom prst="rect">
            <a:avLst/>
          </a:prstGeom>
        </p:spPr>
      </p:pic>
      <p:sp>
        <p:nvSpPr>
          <p:cNvPr id="2" name="Title 1">
            <a:extLst>
              <a:ext uri="{FF2B5EF4-FFF2-40B4-BE49-F238E27FC236}">
                <a16:creationId xmlns:a16="http://schemas.microsoft.com/office/drawing/2014/main" id="{85E3C3C8-4362-DB09-0029-16AEA06B21EE}"/>
              </a:ext>
            </a:extLst>
          </p:cNvPr>
          <p:cNvSpPr>
            <a:spLocks noGrp="1"/>
          </p:cNvSpPr>
          <p:nvPr>
            <p:ph type="title"/>
          </p:nvPr>
        </p:nvSpPr>
        <p:spPr>
          <a:xfrm>
            <a:off x="838201" y="365125"/>
            <a:ext cx="5251316" cy="1627636"/>
          </a:xfrm>
        </p:spPr>
        <p:txBody>
          <a:bodyPr vert="horz" lIns="91440" tIns="45720" rIns="91440" bIns="45720" rtlCol="0" anchor="ctr">
            <a:normAutofit/>
          </a:bodyPr>
          <a:lstStyle/>
          <a:p>
            <a:pPr algn="just"/>
            <a:r>
              <a:rPr lang="en-US" b="1" dirty="0">
                <a:solidFill>
                  <a:schemeClr val="bg1"/>
                </a:solidFill>
                <a:effectLst>
                  <a:outerShdw blurRad="38100" dist="38100" dir="2700000" algn="tl">
                    <a:srgbClr val="000000">
                      <a:alpha val="43137"/>
                    </a:srgbClr>
                  </a:outerShdw>
                </a:effectLst>
              </a:rPr>
              <a:t>Tags Usage</a:t>
            </a:r>
          </a:p>
        </p:txBody>
      </p:sp>
      <p:sp>
        <p:nvSpPr>
          <p:cNvPr id="10" name="TextBox 9">
            <a:extLst>
              <a:ext uri="{FF2B5EF4-FFF2-40B4-BE49-F238E27FC236}">
                <a16:creationId xmlns:a16="http://schemas.microsoft.com/office/drawing/2014/main" id="{D22F02F0-5B5D-759F-D988-97464833FACE}"/>
              </a:ext>
            </a:extLst>
          </p:cNvPr>
          <p:cNvSpPr txBox="1"/>
          <p:nvPr/>
        </p:nvSpPr>
        <p:spPr>
          <a:xfrm>
            <a:off x="838200" y="2219785"/>
            <a:ext cx="4619621" cy="395717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rgbClr val="FFFFFF"/>
                </a:solidFill>
              </a:rPr>
              <a:t>Popular tags</a:t>
            </a:r>
            <a:r>
              <a:rPr lang="tr-TR" sz="2000" dirty="0">
                <a:solidFill>
                  <a:srgbClr val="FFFFFF"/>
                </a:solidFill>
              </a:rPr>
              <a:t>’ </a:t>
            </a:r>
            <a:r>
              <a:rPr lang="en-US" sz="2000" dirty="0">
                <a:solidFill>
                  <a:srgbClr val="FFFFFF"/>
                </a:solidFill>
              </a:rPr>
              <a:t>p</a:t>
            </a:r>
            <a:r>
              <a:rPr lang="tr-TR" sz="2000" dirty="0">
                <a:solidFill>
                  <a:srgbClr val="FFFFFF"/>
                </a:solidFill>
              </a:rPr>
              <a:t>resence in videos</a:t>
            </a:r>
          </a:p>
          <a:p>
            <a:pPr indent="-228600">
              <a:lnSpc>
                <a:spcPct val="90000"/>
              </a:lnSpc>
              <a:spcAft>
                <a:spcPts val="600"/>
              </a:spcAft>
              <a:buFont typeface="Arial" panose="020B0604020202020204" pitchFamily="34" charset="0"/>
              <a:buChar char="•"/>
            </a:pPr>
            <a:r>
              <a:rPr lang="tr-TR" sz="2000" dirty="0">
                <a:solidFill>
                  <a:srgbClr val="FFFFFF"/>
                </a:solidFill>
              </a:rPr>
              <a:t>Correlations </a:t>
            </a:r>
            <a:r>
              <a:rPr lang="en-US" sz="2000" dirty="0">
                <a:solidFill>
                  <a:srgbClr val="FFFFFF"/>
                </a:solidFill>
              </a:rPr>
              <a:t>b</a:t>
            </a:r>
            <a:r>
              <a:rPr lang="tr-TR" sz="2000" dirty="0">
                <a:solidFill>
                  <a:srgbClr val="FFFFFF"/>
                </a:solidFill>
              </a:rPr>
              <a:t>etween </a:t>
            </a:r>
            <a:r>
              <a:rPr lang="en-US" sz="2000" dirty="0">
                <a:solidFill>
                  <a:srgbClr val="FFFFFF"/>
                </a:solidFill>
              </a:rPr>
              <a:t>p</a:t>
            </a:r>
            <a:r>
              <a:rPr lang="tr-TR" sz="2000" dirty="0">
                <a:solidFill>
                  <a:srgbClr val="FFFFFF"/>
                </a:solidFill>
              </a:rPr>
              <a:t>opular </a:t>
            </a:r>
            <a:r>
              <a:rPr lang="en-US" sz="2000" dirty="0">
                <a:solidFill>
                  <a:srgbClr val="FFFFFF"/>
                </a:solidFill>
              </a:rPr>
              <a:t>t</a:t>
            </a:r>
            <a:r>
              <a:rPr lang="tr-TR" sz="2000" dirty="0">
                <a:solidFill>
                  <a:srgbClr val="FFFFFF"/>
                </a:solidFill>
              </a:rPr>
              <a:t>ags and </a:t>
            </a:r>
            <a:r>
              <a:rPr lang="en-US" sz="2000" dirty="0">
                <a:solidFill>
                  <a:srgbClr val="FFFFFF"/>
                </a:solidFill>
              </a:rPr>
              <a:t>r</a:t>
            </a:r>
            <a:r>
              <a:rPr lang="tr-TR" sz="2000" dirty="0">
                <a:solidFill>
                  <a:srgbClr val="FFFFFF"/>
                </a:solidFill>
              </a:rPr>
              <a:t>eactions</a:t>
            </a:r>
            <a:endParaRPr lang="en-US" sz="2000" dirty="0">
              <a:solidFill>
                <a:srgbClr val="FFFFFF"/>
              </a:solidFill>
            </a:endParaRPr>
          </a:p>
        </p:txBody>
      </p:sp>
      <p:pic>
        <p:nvPicPr>
          <p:cNvPr id="8" name="Content Placeholder 7" descr="A red and white button with a arrow pointing to a red button">
            <a:extLst>
              <a:ext uri="{FF2B5EF4-FFF2-40B4-BE49-F238E27FC236}">
                <a16:creationId xmlns:a16="http://schemas.microsoft.com/office/drawing/2014/main" id="{B8AD649E-7CFC-CD01-FAFF-91478E88E538}"/>
              </a:ext>
            </a:extLst>
          </p:cNvPr>
          <p:cNvPicPr>
            <a:picLocks noChangeAspect="1"/>
          </p:cNvPicPr>
          <p:nvPr/>
        </p:nvPicPr>
        <p:blipFill rotWithShape="1">
          <a:blip r:embed="rId3">
            <a:extLst>
              <a:ext uri="{28A0092B-C50C-407E-A947-70E740481C1C}">
                <a14:useLocalDpi xmlns:a14="http://schemas.microsoft.com/office/drawing/2010/main" val="0"/>
              </a:ext>
            </a:extLst>
          </a:blip>
          <a:srcRect r="51093"/>
          <a:stretch/>
        </p:blipFill>
        <p:spPr>
          <a:xfrm>
            <a:off x="6226167" y="58199"/>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1762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0E780F5CBD2CBE4A96C5D0BE814B6420" ma:contentTypeVersion="5" ma:contentTypeDescription="Yeni belge oluşturun." ma:contentTypeScope="" ma:versionID="189d73b1e67c93cdfb2fd0cffefaf7a7">
  <xsd:schema xmlns:xsd="http://www.w3.org/2001/XMLSchema" xmlns:xs="http://www.w3.org/2001/XMLSchema" xmlns:p="http://schemas.microsoft.com/office/2006/metadata/properties" xmlns:ns3="a911ca92-8c72-4843-a07b-fc5d0aa940a9" targetNamespace="http://schemas.microsoft.com/office/2006/metadata/properties" ma:root="true" ma:fieldsID="502e2a4ce5c465b26b941e0dd993f33c" ns3:_="">
    <xsd:import namespace="a911ca92-8c72-4843-a07b-fc5d0aa940a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11ca92-8c72-4843-a07b-fc5d0aa940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6774B2-FAB7-4837-AC7D-4B7E50C60B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11ca92-8c72-4843-a07b-fc5d0aa940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E388B7-511A-4273-BDA7-DF27A8266D50}">
  <ds:schemaRefs>
    <ds:schemaRef ds:uri="http://schemas.microsoft.com/sharepoint/v3/contenttype/forms"/>
  </ds:schemaRefs>
</ds:datastoreItem>
</file>

<file path=customXml/itemProps3.xml><?xml version="1.0" encoding="utf-8"?>
<ds:datastoreItem xmlns:ds="http://schemas.openxmlformats.org/officeDocument/2006/customXml" ds:itemID="{B41D1089-E6A9-446F-BBA9-135FDF1F71C0}">
  <ds:schemaRefs>
    <ds:schemaRef ds:uri="http://schemas.microsoft.com/office/2006/documentManagement/types"/>
    <ds:schemaRef ds:uri="http://schemas.microsoft.com/office/infopath/2007/PartnerControls"/>
    <ds:schemaRef ds:uri="http://purl.org/dc/dcmitype/"/>
    <ds:schemaRef ds:uri="http://www.w3.org/XML/1998/namespace"/>
    <ds:schemaRef ds:uri="http://schemas.microsoft.com/office/2006/metadata/properties"/>
    <ds:schemaRef ds:uri="a911ca92-8c72-4843-a07b-fc5d0aa940a9"/>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1254</Words>
  <Application>Microsoft Office PowerPoint</Application>
  <PresentationFormat>Widescreen</PresentationFormat>
  <Paragraphs>143</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Consolas</vt:lpstr>
      <vt:lpstr>Söhne</vt:lpstr>
      <vt:lpstr>Times New Roman</vt:lpstr>
      <vt:lpstr>var(--notebook-cell-output-font-family)</vt:lpstr>
      <vt:lpstr>Office Theme</vt:lpstr>
      <vt:lpstr>Desing Applications Project: Correlations Between Labels and Titles of YouTube Videos  </vt:lpstr>
      <vt:lpstr>INTRODUCTION</vt:lpstr>
      <vt:lpstr>Purpose of this Project</vt:lpstr>
      <vt:lpstr>Dataset Overview</vt:lpstr>
      <vt:lpstr>Metadata that Matters</vt:lpstr>
      <vt:lpstr>Tools Used for this project</vt:lpstr>
      <vt:lpstr>Metrics that Matter</vt:lpstr>
      <vt:lpstr>Metrics That Matter</vt:lpstr>
      <vt:lpstr>Tags Usage</vt:lpstr>
      <vt:lpstr>Popular Tags’ Presence in Videos   </vt:lpstr>
      <vt:lpstr>Correlations Between Tags and Reactions</vt:lpstr>
      <vt:lpstr>Video Title Analysis</vt:lpstr>
      <vt:lpstr>Title Length Analysis</vt:lpstr>
      <vt:lpstr>Popular Words’ Presence in Videos</vt:lpstr>
      <vt:lpstr>Correlations Between Words and Reactions</vt:lpstr>
      <vt:lpstr>Settings for Success</vt:lpstr>
      <vt:lpstr>Videos with Comments Enabled/Disabled Comparison by Most Popularity</vt:lpstr>
      <vt:lpstr>Correlations Between Videos With Comments Enabled and Reactions</vt:lpstr>
      <vt:lpstr>Success of a Video with Ratings/Comments Turned on Or Off</vt:lpstr>
      <vt:lpstr>Genre Dynamics</vt:lpstr>
      <vt:lpstr>Determining the Most Popular Genres</vt:lpstr>
      <vt:lpstr>Conclusion</vt:lpstr>
      <vt:lpstr>Acknwoledgements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Desing Applications Project: Correlations Between Labels and Titles of YouTube Videos</dc:title>
  <dc:creator>ROTİNDA ÖNER</dc:creator>
  <cp:lastModifiedBy>ROTİNDA ÖNER</cp:lastModifiedBy>
  <cp:revision>3</cp:revision>
  <dcterms:created xsi:type="dcterms:W3CDTF">2024-01-07T13:04:04Z</dcterms:created>
  <dcterms:modified xsi:type="dcterms:W3CDTF">2024-01-18T10:59:06Z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0x0101000E780F5CBD2CBE4A96C5D0BE814B6420</vt:lpwstr>
  </property>
</Properties>
</file>