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p:scale>
          <a:sx n="193" d="100"/>
          <a:sy n="193" d="100"/>
        </p:scale>
        <p:origin x="0" y="0"/>
      </p:cViewPr>
      <p:guideLst>
        <p:guide orient="horz" pos="64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1892565334"/>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2"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4" name="矩形"/>
          <p:cNvSpPr>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4491271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2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84238889"/>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24042167"/>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2"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4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57541277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95012006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36051215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8735600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13741067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83824339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06762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17"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8"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9"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20"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21"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22"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23" name="文本框"/>
          <p:cNvSpPr>
            <a:spLocks xmlns:a="http://schemas.openxmlformats.org/drawingml/2006/main" noGrp="1"/>
          </p:cNvSpPr>
          <p:nvPr>
            <p:ph type="ctrTitle"/>
          </p:nvPr>
        </p:nvSpPr>
        <p:spPr>
          <a:xfrm xmlns:a="http://schemas.openxmlformats.org/drawingml/2006/main" rot="0">
            <a:off x="1143000" y="841772"/>
            <a:ext cx="6858000" cy="1790699"/>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r>
              <a:rPr lang="en-US" altLang="zh-CN" sz="3375" b="0" i="0" u="none" strike="noStrike" kern="1200" cap="none" spc="0" baseline="0">
                <a:solidFill>
                  <a:schemeClr val="tx2"/>
                </a:solidFill>
                <a:latin typeface="Arial" pitchFamily="0" charset="0"/>
                <a:ea typeface="Arial" pitchFamily="0" charset="0"/>
                <a:cs typeface="Lucida Sans" pitchFamily="0" charset="0"/>
              </a:rPr>
              <a:t>Click to edit Master title style</a:t>
            </a:r>
            <a:endParaRPr lang="zh-CN" altLang="en-US" sz="3375" b="0" i="0" u="none" strike="noStrike" kern="1200" cap="none" spc="0" baseline="0">
              <a:solidFill>
                <a:schemeClr val="tx2"/>
              </a:solidFill>
              <a:latin typeface="Arial" pitchFamily="0" charset="0"/>
              <a:ea typeface="Arial" pitchFamily="0" charset="0"/>
              <a:cs typeface="Lucida Sans" pitchFamily="0" charset="0"/>
            </a:endParaRPr>
          </a:p>
        </p:txBody>
      </p:sp>
      <p:sp>
        <p:nvSpPr>
          <p:cNvPr id="24" name="文本框"/>
          <p:cNvSpPr>
            <a:spLocks xmlns:a="http://schemas.openxmlformats.org/drawingml/2006/main" noGrp="1"/>
          </p:cNvSpPr>
          <p:nvPr>
            <p:ph type="subTitle" idx="1"/>
          </p:nvPr>
        </p:nvSpPr>
        <p:spPr>
          <a:xfrm xmlns:a="http://schemas.openxmlformats.org/drawingml/2006/main" rot="0">
            <a:off x="1143000" y="2701528"/>
            <a:ext cx="6858000" cy="1241821"/>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100000"/>
              </a:lnSpc>
              <a:spcBef>
                <a:spcPct val="15000"/>
              </a:spcBef>
              <a:spcAft>
                <a:spcPts val="0"/>
              </a:spcAft>
              <a:buNone/>
            </a:pPr>
            <a:r>
              <a:rPr lang="en-US" altLang="zh-CN" sz="1350" b="0" i="0" u="none" strike="noStrike" kern="1200" cap="none" spc="0" baseline="0">
                <a:solidFill>
                  <a:schemeClr val="tx1"/>
                </a:solidFill>
                <a:latin typeface="Arial" pitchFamily="0" charset="0"/>
                <a:ea typeface="Arial" pitchFamily="0" charset="0"/>
                <a:cs typeface="Lucida Sans" pitchFamily="0" charset="0"/>
              </a:rPr>
              <a:t>Click to edit Master subtitle style</a:t>
            </a:r>
            <a:endParaRPr lang="zh-CN" altLang="en-US" sz="1350" b="0" i="0" u="none" strike="noStrike" kern="1200" cap="none" spc="0" baseline="0">
              <a:solidFill>
                <a:schemeClr val="tx1"/>
              </a:solidFill>
              <a:latin typeface="Arial" pitchFamily="0" charset="0"/>
              <a:ea typeface="Arial" pitchFamily="0" charset="0"/>
              <a:cs typeface="Lucida Sans" pitchFamily="0" charset="0"/>
            </a:endParaRPr>
          </a:p>
        </p:txBody>
      </p:sp>
      <p:sp>
        <p:nvSpPr>
          <p:cNvPr id="25"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6"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7"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5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2525113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980238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076817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5"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46"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48"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49"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50"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51"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52" name="文本框"/>
          <p:cNvSpPr>
            <a:spLocks xmlns:a="http://schemas.openxmlformats.org/drawingml/2006/main" noGrp="1"/>
          </p:cNvSpPr>
          <p:nvPr>
            <p:ph type="title"/>
          </p:nvPr>
        </p:nvSpPr>
        <p:spPr>
          <a:xfrm xmlns:a="http://schemas.openxmlformats.org/drawingml/2006/main" rot="0">
            <a:off x="457200" y="205979"/>
            <a:ext cx="8229600" cy="85725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3"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54"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55"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eaLnBrk="1" fontAlgn="base" latinLnBrk="0" hangingPunct="1">
              <a:lnSpc>
                <a:spcPct val="100000"/>
              </a:lnSpc>
              <a:spcBef>
                <a:spcPts val="0"/>
              </a:spcBef>
              <a:spcAft>
                <a:spcPts val="0"/>
              </a:spcAft>
            </a:pPr>
            <a:fld id="{CAD2D6BD-DE1B-4B5F-8B41-2702339687B9}" type="slidenum">
              <a:rPr lang="en-US" altLang="zh-CN" sz="1400" b="0" i="0" u="none" strike="noStrike" kern="1200" cap="none" spc="0" baseline="0">
                <a:solidFill>
                  <a:schemeClr val="tx1"/>
                </a:solidFill>
                <a:latin typeface="Arial" pitchFamily="0" charset="0"/>
                <a:ea typeface="SimSun" pitchFamily="2" charset="-122"/>
                <a:cs typeface="Arial" pitchFamily="0" charset="0"/>
                <a:sym typeface="Arial" pitchFamily="0" charset="0"/>
              </a:rPr>
              <a:t>&lt;#&gt;</a:t>
            </a:fld>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Tree>
    <p:extLst>
      <p:ext uri="{BB962C8B-B14F-4D97-AF65-F5344CB8AC3E}">
        <p14:creationId xmlns:p14="http://schemas.microsoft.com/office/powerpoint/2010/main" val="124999191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04"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105"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06"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07"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08"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09"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110"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1" name="文本框"/>
          <p:cNvSpPr>
            <a:spLocks xmlns:a="http://schemas.openxmlformats.org/drawingml/2006/main" noGrp="1"/>
          </p:cNvSpPr>
          <p:nvPr>
            <p:ph type="title"/>
          </p:nvPr>
        </p:nvSpPr>
        <p:spPr>
          <a:xfrm xmlns:a="http://schemas.openxmlformats.org/drawingml/2006/main" rot="0">
            <a:off x="457200" y="205979"/>
            <a:ext cx="8229600" cy="85725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12" name="文本框"/>
          <p:cNvSpPr>
            <a:spLocks xmlns:a="http://schemas.openxmlformats.org/drawingml/2006/main" noGrp="1"/>
          </p:cNvSpPr>
          <p:nvPr>
            <p:ph type="body" idx="1"/>
          </p:nvPr>
        </p:nvSpPr>
        <p:spPr>
          <a:xfrm xmlns:a="http://schemas.openxmlformats.org/drawingml/2006/main" rot="0">
            <a:off x="457200" y="1200150"/>
            <a:ext cx="8229600" cy="3394472"/>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13"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fld id="{CAD2D6BD-DE1B-4B5F-8B41-2702339687B9}" type="datetime1">
              <a:rPr lang="en-US" altLang="zh-CN" sz="1050">
                <a:latin typeface="Arial" pitchFamily="0" charset="0"/>
                <a:ea typeface="Arial" pitchFamily="0" charset="0"/>
                <a:cs typeface="Arial" pitchFamily="0" charset="0"/>
                <a:sym typeface="Arial" pitchFamily="0" charset="0"/>
              </a:rPr>
              <a:t>4/8/2024</a:t>
            </a:fld>
            <a:endParaRPr lang="zh-CN" altLang="en-US" sz="1050">
              <a:latin typeface="Arial" pitchFamily="0" charset="0"/>
              <a:ea typeface="Arial" pitchFamily="0" charset="0"/>
              <a:cs typeface="Arial" pitchFamily="0" charset="0"/>
              <a:sym typeface="Arial" pitchFamily="0" charset="0"/>
            </a:endParaRPr>
          </a:p>
        </p:txBody>
      </p:sp>
      <p:sp>
        <p:nvSpPr>
          <p:cNvPr id="114"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12700" indent="0" algn="ctr">
              <a:lnSpc>
                <a:spcPct val="100000"/>
              </a:lnSpc>
              <a:spcBef>
                <a:spcPts val="25"/>
              </a:spcBef>
            </a:pPr>
            <a:endParaRPr lang="zh-CN" altLang="en-US">
              <a:latin typeface="Arial" pitchFamily="0" charset="0"/>
              <a:ea typeface="Arial" pitchFamily="0" charset="0"/>
              <a:cs typeface="Arial" pitchFamily="0" charset="0"/>
            </a:endParaRPr>
          </a:p>
        </p:txBody>
      </p:sp>
      <p:sp>
        <p:nvSpPr>
          <p:cNvPr id="115"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05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050">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897646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31590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309766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835941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111715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605054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007383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884866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304192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05979"/>
            <a:ext cx="8229600" cy="857250"/>
          </a:xfrm>
          <a:prstGeom prst="rect"/>
          <a:noFill/>
          <a:ln w="9525"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200150"/>
            <a:ext cx="8229600" cy="3394472"/>
          </a:xfrm>
          <a:prstGeom prst="rect"/>
          <a:noFill/>
          <a:ln w="9525"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l"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5" name="文本框"/>
          <p:cNvSpPr>
            <a:spLocks noGrp="1"/>
          </p:cNvSpPr>
          <p:nvPr>
            <p:ph type="ftr" idx="3"/>
          </p:nvPr>
        </p:nvSpPr>
        <p:spPr>
          <a:xfrm rot="0">
            <a:off x="3124200" y="4683919"/>
            <a:ext cx="2895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ctr"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6" name="文本框"/>
          <p:cNvSpPr>
            <a:spLocks noGrp="1"/>
          </p:cNvSpPr>
          <p:nvPr>
            <p:ph type="sldNum" idx="4"/>
          </p:nvPr>
        </p:nvSpPr>
        <p:spPr>
          <a:xfrm rot="0">
            <a:off x="6553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r" eaLnBrk="1" fontAlgn="base" latinLnBrk="0" hangingPunct="1">
              <a:lnSpc>
                <a:spcPct val="100000"/>
              </a:lnSpc>
              <a:spcBef>
                <a:spcPts val="0"/>
              </a:spcBef>
              <a:spcAft>
                <a:spcPts val="0"/>
              </a:spcAft>
            </a:pPr>
            <a:fld id="{CAD2D6BD-DE1B-4B5F-8B41-2702339687B9}" type="slidenum">
              <a:rPr lang="en-US" altLang="zh-CN" sz="1400" b="0" i="0" u="none" strike="noStrike" kern="1200" cap="none" spc="0" baseline="0">
                <a:solidFill>
                  <a:schemeClr val="tx1"/>
                </a:solidFill>
                <a:latin typeface="Arial" pitchFamily="0" charset="0"/>
                <a:ea typeface="SimSun" pitchFamily="2" charset="-122"/>
                <a:cs typeface="Arial" pitchFamily="0" charset="0"/>
                <a:sym typeface="Arial" pitchFamily="0" charset="0"/>
              </a:rPr>
              <a:t>&lt;#&gt;</a:t>
            </a:fld>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7" name="矩形"/>
          <p:cNvSpPr>
            <a:spLocks/>
          </p:cNvSpPr>
          <p:nvPr/>
        </p:nvSpPr>
        <p:spPr>
          <a:xfrm rot="0">
            <a:off x="7283428" y="62784"/>
            <a:ext cx="1109471" cy="584656"/>
          </a:xfrm>
          <a:prstGeom prst="rect"/>
          <a:solidFill>
            <a:schemeClr val="bg1"/>
          </a:solidFill>
          <a:ln w="12700" cmpd="sng" cap="flat">
            <a:noFill/>
            <a:prstDash val="solid"/>
            <a:round/>
          </a:ln>
        </p:spPr>
      </p:sp>
      <p:pic>
        <p:nvPicPr>
          <p:cNvPr id="8" name="图片" descr="A close up of a sign&#10;&#10;Description automatically generated"/>
          <p:cNvPicPr>
            <a:picLocks/>
          </p:cNvPicPr>
          <p:nvPr/>
        </p:nvPicPr>
        <p:blipFill>
          <a:blip r:embed="rId1" cstate="print"/>
          <a:stretch>
            <a:fillRect/>
          </a:stretch>
        </p:blipFill>
        <p:spPr>
          <a:xfrm rot="0">
            <a:off x="7799750" y="88917"/>
            <a:ext cx="1233872" cy="412476"/>
          </a:xfrm>
          <a:prstGeom prst="rect"/>
          <a:noFill/>
          <a:ln w="12700" cmpd="sng" cap="flat">
            <a:noFill/>
            <a:prstDash val="solid"/>
            <a:round/>
          </a:ln>
        </p:spPr>
      </p:pic>
      <p:sp>
        <p:nvSpPr>
          <p:cNvPr id="9" name="矩形"/>
          <p:cNvSpPr>
            <a:spLocks/>
          </p:cNvSpPr>
          <p:nvPr/>
        </p:nvSpPr>
        <p:spPr>
          <a:xfrm rot="0">
            <a:off x="7594600" y="82566"/>
            <a:ext cx="165100" cy="412476"/>
          </a:xfrm>
          <a:prstGeom prst="rect"/>
          <a:solidFill>
            <a:srgbClr val="841910"/>
          </a:solidFill>
          <a:ln w="12700" cmpd="sng" cap="flat">
            <a:noFill/>
            <a:prstDash val="solid"/>
            <a:round/>
          </a:ln>
        </p:spPr>
      </p:sp>
      <p:sp>
        <p:nvSpPr>
          <p:cNvPr id="10" name="矩形"/>
          <p:cNvSpPr>
            <a:spLocks/>
          </p:cNvSpPr>
          <p:nvPr/>
        </p:nvSpPr>
        <p:spPr>
          <a:xfrm rot="0">
            <a:off x="7440249" y="82566"/>
            <a:ext cx="103550" cy="412476"/>
          </a:xfrm>
          <a:prstGeom prst="rect"/>
          <a:solidFill>
            <a:srgbClr val="213264"/>
          </a:solidFill>
          <a:ln w="12700" cmpd="sng" cap="flat">
            <a:noFill/>
            <a:prstDash val="solid"/>
            <a:round/>
          </a:ln>
        </p:spPr>
      </p:sp>
      <p:sp>
        <p:nvSpPr>
          <p:cNvPr id="11" name="矩形"/>
          <p:cNvSpPr>
            <a:spLocks/>
          </p:cNvSpPr>
          <p:nvPr/>
        </p:nvSpPr>
        <p:spPr>
          <a:xfrm rot="0">
            <a:off x="0" y="5086350"/>
            <a:ext cx="9144000" cy="69848"/>
          </a:xfrm>
          <a:prstGeom prst="rect"/>
          <a:solidFill>
            <a:srgbClr val="213264"/>
          </a:solidFill>
          <a:ln w="12700" cmpd="sng" cap="flat">
            <a:noFill/>
            <a:prstDash val="solid"/>
            <a:round/>
          </a:ln>
        </p:spPr>
      </p:sp>
      <p:sp>
        <p:nvSpPr>
          <p:cNvPr id="12" name="矩形"/>
          <p:cNvSpPr>
            <a:spLocks/>
          </p:cNvSpPr>
          <p:nvPr/>
        </p:nvSpPr>
        <p:spPr>
          <a:xfrm rot="0">
            <a:off x="0" y="88917"/>
            <a:ext cx="7283428" cy="406126"/>
          </a:xfrm>
          <a:prstGeom prst="rect"/>
          <a:solidFill>
            <a:srgbClr val="213264"/>
          </a:solidFill>
          <a:ln w="12700" cmpd="sng" cap="flat">
            <a:solidFill>
              <a:srgbClr val="213264"/>
            </a:solidFill>
            <a:prstDash val="solid"/>
            <a:round/>
          </a:ln>
        </p:spPr>
      </p:sp>
      <p:sp>
        <p:nvSpPr>
          <p:cNvPr id="13"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8569869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marL="0" indent="0" algn="ctr" defTabSz="914400" eaLnBrk="1" fontAlgn="base" latinLnBrk="0" hangingPunct="1">
        <a:lnSpc>
          <a:spcPct val="100000"/>
        </a:lnSpc>
        <a:spcBef>
          <a:spcPts val="0"/>
        </a:spcBef>
        <a:spcAft>
          <a:spcPts val="0"/>
        </a:spcAft>
        <a:buNone/>
        <a:defRPr sz="3300" b="0" i="0" u="none" kern="1200" baseline="0">
          <a:solidFill>
            <a:schemeClr val="tx2"/>
          </a:solidFill>
          <a:latin typeface="Arial" pitchFamily="0" charset="0"/>
          <a:ea typeface="Arial" pitchFamily="0" charset="0"/>
          <a:cs typeface="Arial" pitchFamily="0" charset="0"/>
        </a:defRPr>
      </a:lvl1pPr>
    </p:titleStyle>
    <p:bodyStyle>
      <a:lvl1pPr marL="257175" indent="-257175" algn="l" defTabSz="914400" eaLnBrk="1" fontAlgn="base" latinLnBrk="0" hangingPunct="1">
        <a:lnSpc>
          <a:spcPct val="100000"/>
        </a:lnSpc>
        <a:spcBef>
          <a:spcPct val="15000"/>
        </a:spcBef>
        <a:spcAft>
          <a:spcPts val="0"/>
        </a:spcAft>
        <a:buChar char="•"/>
        <a:defRPr sz="2400" b="0" i="0" u="none" kern="1200" baseline="0">
          <a:solidFill>
            <a:schemeClr val="tx1"/>
          </a:solidFill>
          <a:latin typeface="Arial" pitchFamily="0" charset="0"/>
          <a:ea typeface="Arial" pitchFamily="0" charset="0"/>
          <a:cs typeface="Arial" pitchFamily="0" charset="0"/>
        </a:defRPr>
      </a:lvl1pPr>
      <a:lvl2pPr marL="557530" indent="-213995" algn="l" defTabSz="914400" eaLnBrk="1" fontAlgn="base" latinLnBrk="0" hangingPunct="1">
        <a:lnSpc>
          <a:spcPct val="100000"/>
        </a:lnSpc>
        <a:spcBef>
          <a:spcPct val="15000"/>
        </a:spcBef>
        <a:spcAft>
          <a:spcPts val="0"/>
        </a:spcAft>
        <a:buChar char="–"/>
        <a:defRPr sz="2100" b="0" i="0" u="none" kern="1200" baseline="0">
          <a:solidFill>
            <a:schemeClr val="tx1"/>
          </a:solidFill>
          <a:latin typeface="Arial" pitchFamily="0" charset="0"/>
          <a:ea typeface="Arial" pitchFamily="0" charset="0"/>
          <a:cs typeface="Arial" pitchFamily="0" charset="0"/>
        </a:defRPr>
      </a:lvl2pPr>
      <a:lvl3pPr marL="857250" indent="-171450" algn="l" defTabSz="914400" eaLnBrk="1" fontAlgn="base" latinLnBrk="0" hangingPunct="1">
        <a:lnSpc>
          <a:spcPct val="100000"/>
        </a:lnSpc>
        <a:spcBef>
          <a:spcPct val="15000"/>
        </a:spcBef>
        <a:spcAft>
          <a:spcPts val="0"/>
        </a:spcAft>
        <a:buChar char="•"/>
        <a:defRPr sz="1800" b="0" i="0" u="none" kern="1200" baseline="0">
          <a:solidFill>
            <a:schemeClr val="tx1"/>
          </a:solidFill>
          <a:latin typeface="Arial" pitchFamily="0" charset="0"/>
          <a:ea typeface="Arial" pitchFamily="0" charset="0"/>
          <a:cs typeface="Arial" pitchFamily="0" charset="0"/>
        </a:defRPr>
      </a:lvl3pPr>
      <a:lvl4pPr marL="12001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4pPr>
      <a:lvl5pPr marL="15430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5pPr>
      <a:lvl6pPr marL="18859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6pPr>
      <a:lvl7pPr marL="22288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7pPr>
      <a:lvl8pPr marL="25717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8pPr>
      <a:lvl9pPr marL="25717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8" name="矩形"/>
          <p:cNvSpPr>
            <a:spLocks/>
          </p:cNvSpPr>
          <p:nvPr/>
        </p:nvSpPr>
        <p:spPr>
          <a:xfrm rot="0">
            <a:off x="0" y="0"/>
            <a:ext cx="9144000" cy="5143500"/>
          </a:xfrm>
          <a:prstGeom prst="rect"/>
          <a:solidFill>
            <a:srgbClr val="DFDDFB"/>
          </a:solidFill>
          <a:ln w="12700" cmpd="sng" cap="flat">
            <a:noFill/>
            <a:prstDash val="solid"/>
            <a:round/>
          </a:ln>
        </p:spPr>
      </p:sp>
      <p:pic>
        <p:nvPicPr>
          <p:cNvPr id="29"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30" name="矩形"/>
          <p:cNvSpPr>
            <a:spLocks/>
          </p:cNvSpPr>
          <p:nvPr/>
        </p:nvSpPr>
        <p:spPr>
          <a:xfrm rot="0">
            <a:off x="1865074" y="730897"/>
            <a:ext cx="6301139" cy="3966470"/>
          </a:xfrm>
          <a:prstGeom prst="rect"/>
          <a:solidFill>
            <a:srgbClr val="213163"/>
          </a:solidFill>
          <a:ln w="12700" cmpd="sng" cap="flat">
            <a:solidFill>
              <a:srgbClr val="213163"/>
            </a:solidFill>
            <a:prstDash val="solid"/>
            <a:round/>
          </a:ln>
        </p:spPr>
      </p:sp>
      <p:sp>
        <p:nvSpPr>
          <p:cNvPr id="31" name="矩形"/>
          <p:cNvSpPr>
            <a:spLocks/>
          </p:cNvSpPr>
          <p:nvPr/>
        </p:nvSpPr>
        <p:spPr>
          <a:xfrm rot="0">
            <a:off x="988684" y="1030065"/>
            <a:ext cx="6985193" cy="3451405"/>
          </a:xfrm>
          <a:prstGeom prst="rect"/>
          <a:solidFill>
            <a:schemeClr val="bg1"/>
          </a:solidFill>
          <a:ln w="12700" cmpd="sng" cap="flat">
            <a:solidFill>
              <a:srgbClr val="FFFFFF"/>
            </a:solidFill>
            <a:prstDash val="solid"/>
            <a:round/>
          </a:ln>
          <a:effectLst>
            <a:outerShdw sx="104999" sy="104999" algn="ctr" rotWithShape="0" blurRad="508000" dist="0" dir="0">
              <a:srgbClr val="000000">
                <a:alpha val="39607"/>
              </a:srgbClr>
            </a:outerShdw>
          </a:effectLst>
        </p:spPr>
      </p:sp>
      <p:sp>
        <p:nvSpPr>
          <p:cNvPr id="32" name="矩形"/>
          <p:cNvSpPr>
            <a:spLocks/>
          </p:cNvSpPr>
          <p:nvPr/>
        </p:nvSpPr>
        <p:spPr>
          <a:xfrm rot="0">
            <a:off x="2490558" y="2787442"/>
            <a:ext cx="50563" cy="446915"/>
          </a:xfrm>
          <a:prstGeom prst="rect"/>
          <a:solidFill>
            <a:srgbClr val="FFE600"/>
          </a:solidFill>
          <a:ln w="12700" cmpd="sng" cap="flat">
            <a:solidFill>
              <a:srgbClr val="FFE600"/>
            </a:solidFill>
            <a:prstDash val="solid"/>
            <a:round/>
          </a:ln>
        </p:spPr>
      </p:sp>
      <p:sp>
        <p:nvSpPr>
          <p:cNvPr id="33"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4" name="矩形"/>
          <p:cNvSpPr>
            <a:spLocks/>
          </p:cNvSpPr>
          <p:nvPr/>
        </p:nvSpPr>
        <p:spPr>
          <a:xfrm rot="0">
            <a:off x="2711302" y="2787478"/>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5" name="矩形"/>
          <p:cNvSpPr>
            <a:spLocks/>
          </p:cNvSpPr>
          <p:nvPr/>
        </p:nvSpPr>
        <p:spPr>
          <a:xfrm rot="0">
            <a:off x="1084580" y="3540125"/>
            <a:ext cx="3857625" cy="9962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a:t>
            </a:r>
            <a:r>
              <a:rPr lang="en-US" altLang="zh-CN" sz="1200" b="0" i="0" u="none" strike="noStrike" kern="0" cap="none" spc="0" baseline="0">
                <a:solidFill>
                  <a:schemeClr val="tx1"/>
                </a:solidFill>
                <a:latin typeface="Arial" pitchFamily="0" charset="0"/>
                <a:ea typeface="Arial" pitchFamily="0" charset="0"/>
                <a:cs typeface="Arial" pitchFamily="0" charset="0"/>
              </a:rPr>
              <a:t> SANDHIYA.C</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5117211040</a:t>
            </a:r>
            <a:r>
              <a:rPr lang="en-US" altLang="zh-CN" sz="1200" b="0" i="0" u="none" strike="noStrike" kern="0" cap="none" spc="0" baseline="0">
                <a:solidFill>
                  <a:schemeClr val="tx1"/>
                </a:solidFill>
                <a:latin typeface="Arial" pitchFamily="0" charset="0"/>
                <a:ea typeface="Arial" pitchFamily="0" charset="0"/>
                <a:cs typeface="Arial" pitchFamily="0" charset="0"/>
              </a:rPr>
              <a:t>08</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6"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7"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8" name="矩形"/>
          <p:cNvSpPr>
            <a:spLocks/>
          </p:cNvSpPr>
          <p:nvPr/>
        </p:nvSpPr>
        <p:spPr>
          <a:xfrm rot="0">
            <a:off x="5514974" y="3689349"/>
            <a:ext cx="2176780" cy="71437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PALLAVAN COLLEGE OF ENGINEERING,KANCHIPURAM</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9"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40"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41" name="图片" descr="A close up of a logo&#10;&#10;Description automatically generated"/>
          <p:cNvPicPr>
            <a:picLocks noChangeAspect="1"/>
          </p:cNvPicPr>
          <p:nvPr/>
        </p:nvPicPr>
        <p:blipFill>
          <a:blip r:embed="rId4" cstate="print"/>
          <a:stretch>
            <a:fillRect/>
          </a:stretch>
        </p:blipFill>
        <p:spPr>
          <a:xfrm rot="0">
            <a:off x="3927667" y="1286630"/>
            <a:ext cx="1587347" cy="516271"/>
          </a:xfrm>
          <a:prstGeom prst="rect"/>
          <a:noFill/>
          <a:ln w="12700" cmpd="sng" cap="flat">
            <a:noFill/>
            <a:prstDash val="solid"/>
            <a:miter/>
          </a:ln>
        </p:spPr>
      </p:pic>
    </p:spTree>
    <p:extLst>
      <p:ext uri="{BB962C8B-B14F-4D97-AF65-F5344CB8AC3E}">
        <p14:creationId xmlns:p14="http://schemas.microsoft.com/office/powerpoint/2010/main" val="139158130"/>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6" name="文本框"/>
          <p:cNvSpPr>
            <a:spLocks noGrp="1"/>
          </p:cNvSpPr>
          <p:nvPr>
            <p:ph type="title"/>
          </p:nvPr>
        </p:nvSpPr>
        <p:spPr>
          <a:xfrm rot="0">
            <a:off x="327660" y="578485"/>
            <a:ext cx="8359140" cy="484505"/>
          </a:xfrm>
          <a:prstGeom prst="rect"/>
          <a:noFill/>
          <a:ln w="9525"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Modelling &amp; Results</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117" name="直线"/>
          <p:cNvSpPr>
            <a:spLocks/>
          </p:cNvSpPr>
          <p:nvPr/>
        </p:nvSpPr>
        <p:spPr>
          <a:xfrm rot="0">
            <a:off x="0" y="4675910"/>
            <a:ext cx="9144000" cy="0"/>
          </a:xfrm>
          <a:prstGeom prst="line"/>
          <a:noFill/>
          <a:ln w="6350" cmpd="sng" cap="flat">
            <a:solidFill>
              <a:srgbClr val="BFBFBF"/>
            </a:solidFill>
            <a:prstDash val="solid"/>
            <a:round/>
          </a:ln>
        </p:spPr>
      </p:sp>
      <p:sp>
        <p:nvSpPr>
          <p:cNvPr id="118"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19" name="矩形"/>
          <p:cNvSpPr>
            <a:spLocks/>
          </p:cNvSpPr>
          <p:nvPr/>
        </p:nvSpPr>
        <p:spPr>
          <a:xfrm rot="0">
            <a:off x="130810" y="1051560"/>
            <a:ext cx="9013190" cy="20923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User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Bus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Route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Seat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Payment Model</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20" name="矩形"/>
          <p:cNvSpPr>
            <a:spLocks/>
          </p:cNvSpPr>
          <p:nvPr/>
        </p:nvSpPr>
        <p:spPr>
          <a:xfrm rot="0">
            <a:off x="3823970" y="3517900"/>
            <a:ext cx="3047998" cy="306705"/>
          </a:xfrm>
          <a:prstGeom prst="rect"/>
          <a:noFill/>
          <a:ln w="12700" cmpd="sng" cap="flat">
            <a:noFill/>
            <a:prstDash val="solid"/>
            <a:miter/>
          </a:ln>
        </p:spPr>
      </p:sp>
      <p:pic>
        <p:nvPicPr>
          <p:cNvPr id="121" name="图片" descr="WhatsApp Image 2024-04-06 at 07.53.07 (4)"/>
          <p:cNvPicPr>
            <a:picLocks noChangeAspect="1"/>
          </p:cNvPicPr>
          <p:nvPr/>
        </p:nvPicPr>
        <p:blipFill>
          <a:blip r:embed="rId1" cstate="print"/>
          <a:srcRect t="2768" b="8305" l="19664" r="20058"/>
          <a:stretch>
            <a:fillRect/>
          </a:stretch>
        </p:blipFill>
        <p:spPr>
          <a:xfrm rot="0">
            <a:off x="3883025" y="1656080"/>
            <a:ext cx="4465319" cy="3018790"/>
          </a:xfrm>
          <a:prstGeom prst="rect"/>
          <a:noFill/>
          <a:ln w="9525" cmpd="sng" cap="flat">
            <a:noFill/>
            <a:prstDash val="solid"/>
            <a:round/>
          </a:ln>
        </p:spPr>
      </p:pic>
    </p:spTree>
    <p:extLst>
      <p:ext uri="{BB962C8B-B14F-4D97-AF65-F5344CB8AC3E}">
        <p14:creationId xmlns:p14="http://schemas.microsoft.com/office/powerpoint/2010/main" val="15554823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About-Us-Page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pic>
        <p:nvPicPr>
          <p:cNvPr id="125" name="图片" descr="WhatsApp Image 2024-04-06 at 07.53.07 (1)"/>
          <p:cNvPicPr>
            <a:picLocks noChangeAspect="1"/>
          </p:cNvPicPr>
          <p:nvPr/>
        </p:nvPicPr>
        <p:blipFill>
          <a:blip r:embed="rId1" cstate="print"/>
          <a:srcRect t="5505" b="27465" l="8292" r="8875"/>
          <a:stretch>
            <a:fillRect/>
          </a:stretch>
        </p:blipFill>
        <p:spPr>
          <a:xfrm rot="0">
            <a:off x="758190" y="1165225"/>
            <a:ext cx="7574280" cy="3912234"/>
          </a:xfrm>
          <a:prstGeom prst="rect"/>
          <a:noFill/>
          <a:ln w="12700" cmpd="sng" cap="flat">
            <a:noFill/>
            <a:prstDash val="solid"/>
            <a:miter/>
          </a:ln>
        </p:spPr>
      </p:pic>
    </p:spTree>
    <p:extLst>
      <p:ext uri="{BB962C8B-B14F-4D97-AF65-F5344CB8AC3E}">
        <p14:creationId xmlns:p14="http://schemas.microsoft.com/office/powerpoint/2010/main" val="71619016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Login-Page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sp>
        <p:nvSpPr>
          <p:cNvPr id="127" name="矩形"/>
          <p:cNvSpPr>
            <a:spLocks/>
          </p:cNvSpPr>
          <p:nvPr/>
        </p:nvSpPr>
        <p:spPr>
          <a:xfrm rot="0">
            <a:off x="5935980" y="896620"/>
            <a:ext cx="3048000" cy="306704"/>
          </a:xfrm>
          <a:prstGeom prst="rect"/>
          <a:noFill/>
          <a:ln w="12700" cmpd="sng" cap="flat">
            <a:noFill/>
            <a:prstDash val="solid"/>
            <a:miter/>
          </a:ln>
        </p:spPr>
      </p:sp>
      <p:pic>
        <p:nvPicPr>
          <p:cNvPr id="128" name="图片" descr="Login Page (1)"/>
          <p:cNvPicPr>
            <a:picLocks noChangeAspect="1"/>
          </p:cNvPicPr>
          <p:nvPr/>
        </p:nvPicPr>
        <p:blipFill>
          <a:blip r:embed="rId1" cstate="print"/>
          <a:stretch>
            <a:fillRect/>
          </a:stretch>
        </p:blipFill>
        <p:spPr>
          <a:xfrm rot="0">
            <a:off x="761365" y="1267460"/>
            <a:ext cx="7753349" cy="3676650"/>
          </a:xfrm>
          <a:prstGeom prst="rect"/>
          <a:noFill/>
          <a:ln w="12700" cmpd="sng" cap="flat">
            <a:noFill/>
            <a:prstDash val="solid"/>
            <a:miter/>
          </a:ln>
        </p:spPr>
      </p:pic>
    </p:spTree>
    <p:extLst>
      <p:ext uri="{BB962C8B-B14F-4D97-AF65-F5344CB8AC3E}">
        <p14:creationId xmlns:p14="http://schemas.microsoft.com/office/powerpoint/2010/main" val="70476142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9"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Departments-Page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pic>
        <p:nvPicPr>
          <p:cNvPr id="130" name="图片" descr="Registration Page (2)"/>
          <p:cNvPicPr>
            <a:picLocks noChangeAspect="1"/>
          </p:cNvPicPr>
          <p:nvPr/>
        </p:nvPicPr>
        <p:blipFill>
          <a:blip r:embed="rId1" cstate="print"/>
          <a:stretch>
            <a:fillRect/>
          </a:stretch>
        </p:blipFill>
        <p:spPr>
          <a:xfrm rot="0">
            <a:off x="606425" y="1332864"/>
            <a:ext cx="7886700" cy="3368040"/>
          </a:xfrm>
          <a:prstGeom prst="rect"/>
          <a:noFill/>
          <a:ln w="12700" cmpd="sng" cap="flat">
            <a:noFill/>
            <a:prstDash val="solid"/>
            <a:miter/>
          </a:ln>
        </p:spPr>
      </p:pic>
    </p:spTree>
    <p:extLst>
      <p:ext uri="{BB962C8B-B14F-4D97-AF65-F5344CB8AC3E}">
        <p14:creationId xmlns:p14="http://schemas.microsoft.com/office/powerpoint/2010/main" val="86217308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title"/>
          </p:nvPr>
        </p:nvSpPr>
        <p:spPr>
          <a:xfrm rot="0">
            <a:off x="628560" y="618066"/>
            <a:ext cx="7886430" cy="6495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Blog-Page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pic>
        <p:nvPicPr>
          <p:cNvPr id="132" name="图片" descr="WhatsApp Image 2024-04-06 at 07.53.07"/>
          <p:cNvPicPr>
            <a:picLocks noChangeAspect="1"/>
          </p:cNvPicPr>
          <p:nvPr/>
        </p:nvPicPr>
        <p:blipFill>
          <a:blip r:embed="rId1" cstate="print"/>
          <a:srcRect t="4385" b="3646" l="21681" r="23486"/>
          <a:stretch>
            <a:fillRect/>
          </a:stretch>
        </p:blipFill>
        <p:spPr>
          <a:xfrm rot="0">
            <a:off x="1982469" y="1267460"/>
            <a:ext cx="5013960" cy="3876038"/>
          </a:xfrm>
          <a:prstGeom prst="rect"/>
          <a:noFill/>
          <a:ln w="12700" cmpd="sng" cap="flat">
            <a:noFill/>
            <a:prstDash val="solid"/>
            <a:miter/>
          </a:ln>
        </p:spPr>
      </p:pic>
    </p:spTree>
    <p:extLst>
      <p:ext uri="{BB962C8B-B14F-4D97-AF65-F5344CB8AC3E}">
        <p14:creationId xmlns:p14="http://schemas.microsoft.com/office/powerpoint/2010/main" val="127413941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Future </a:t>
            </a:r>
            <a:r>
              <a:rPr lang="en-US" altLang="zh-CN" sz="1600" b="1" i="0" u="none" strike="noStrike" kern="1200" cap="none" spc="0" baseline="0">
                <a:solidFill>
                  <a:srgbClr val="213163"/>
                </a:solidFill>
                <a:latin typeface="Arial" pitchFamily="0" charset="0"/>
                <a:ea typeface="Arial" pitchFamily="0" charset="0"/>
                <a:cs typeface="Lucida Sans" pitchFamily="0" charset="0"/>
              </a:rPr>
              <a:t>Enhancements</a:t>
            </a:r>
            <a:r>
              <a:rPr lang="en-US" altLang="zh-CN" sz="1600" b="1" i="0" u="none" strike="noStrike" kern="1200" cap="none" spc="0" baseline="0">
                <a:solidFill>
                  <a:srgbClr val="374151"/>
                </a:solidFill>
                <a:latin typeface="Arial" pitchFamily="0" charset="0"/>
                <a:ea typeface="Arial" pitchFamily="0" charset="0"/>
                <a:cs typeface="Times New Roman" pitchFamily="0" charset="0"/>
              </a:rPr>
              <a:t>:</a:t>
            </a:r>
            <a:br>
              <a:rPr lang="zh-CN" altLang="en-US" sz="3300" b="0" i="0" u="none" strike="noStrike" kern="1200" cap="none" spc="0" baseline="0">
                <a:solidFill>
                  <a:srgbClr val="374151"/>
                </a:solidFill>
                <a:latin typeface="Söhne" pitchFamily="0" charset="0"/>
                <a:ea typeface="Arial" pitchFamily="0" charset="0"/>
                <a:cs typeface="Lucida Sans" pitchFamily="0" charset="0"/>
              </a:rPr>
            </a:br>
            <a:endParaRPr lang="zh-CN" altLang="en-US" sz="3300" b="0" i="0" u="none" strike="noStrike" kern="1200" cap="none" spc="0" baseline="0">
              <a:solidFill>
                <a:schemeClr val="tx2"/>
              </a:solidFill>
              <a:latin typeface="Arial" pitchFamily="0" charset="0"/>
              <a:ea typeface="Arial" pitchFamily="0" charset="0"/>
              <a:cs typeface="Lucida Sans" pitchFamily="0" charset="0"/>
            </a:endParaRPr>
          </a:p>
        </p:txBody>
      </p:sp>
      <p:sp>
        <p:nvSpPr>
          <p:cNvPr id="134" name="矩形"/>
          <p:cNvSpPr>
            <a:spLocks/>
          </p:cNvSpPr>
          <p:nvPr/>
        </p:nvSpPr>
        <p:spPr>
          <a:xfrm rot="0">
            <a:off x="889000" y="1113790"/>
            <a:ext cx="8306435" cy="1718945"/>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Integration of AI and Machine Learning: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Implementing AI and machine learning algorithms can help in predicting demand for routes, optimizing schedules, and dynamically adjusting ticket prices based on factors like demand, time of booking, and historical data.</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Real-time Tracking and Notifications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Mobile Ticketing and Contactless Payments: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Customer Service Automation: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Implementing chatbots and virtual assistants powered by natural language processing (NLP) can automate customer service inquiries, provide instant responses to frequently asked questions, and assist passengers throughout their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34500028"/>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Conclusion</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136" name="直线"/>
          <p:cNvSpPr>
            <a:spLocks/>
          </p:cNvSpPr>
          <p:nvPr/>
        </p:nvSpPr>
        <p:spPr>
          <a:xfrm rot="0">
            <a:off x="0" y="4675910"/>
            <a:ext cx="9144000" cy="0"/>
          </a:xfrm>
          <a:prstGeom prst="line"/>
          <a:noFill/>
          <a:ln w="6350" cmpd="sng" cap="flat">
            <a:solidFill>
              <a:srgbClr val="BFBFBF"/>
            </a:solidFill>
            <a:prstDash val="solid"/>
            <a:round/>
          </a:ln>
        </p:spPr>
      </p:sp>
      <p:sp>
        <p:nvSpPr>
          <p:cNvPr id="137"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38" name="矩形"/>
          <p:cNvSpPr>
            <a:spLocks/>
          </p:cNvSpPr>
          <p:nvPr/>
        </p:nvSpPr>
        <p:spPr>
          <a:xfrm rot="0">
            <a:off x="473074" y="1205230"/>
            <a:ext cx="8796020" cy="31076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Additionally, features such as seat selection, real-time updates on bus availability, and secure payment options contribute to a more satisfying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On the other hand, bus operators benefit from improved operational efficiency, as the automated reservation system helps in better managing seat inventory, optimizing routes, and minimizing overbooking or underbooking situations.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Overall, the adoption of a bus reservation system not only enhances the convenience and experience for passengers but also facilitates better management and operations for bus companies.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21711208"/>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3504528" y="2334505"/>
            <a:ext cx="2149019" cy="474488"/>
          </a:xfrm>
          <a:prstGeom prst="rect"/>
          <a:noFill/>
          <a:ln w="9525" cmpd="sng" cap="flat">
            <a:noFill/>
            <a:prstDash val="solid"/>
            <a:round/>
          </a:ln>
        </p:spPr>
        <p:txBody>
          <a:bodyPr vert="horz" wrap="square" lIns="0" tIns="12700" rIns="0" bIns="0" anchor="ctr" anchorCtr="0">
            <a:prstTxWarp prst="textNoShape"/>
            <a:spAutoFit/>
          </a:bodyPr>
          <a:lstStyle/>
          <a:p>
            <a:pPr marL="12700" indent="0" algn="ctr">
              <a:lnSpc>
                <a:spcPct val="100000"/>
              </a:lnSpc>
              <a:spcBef>
                <a:spcPts val="100"/>
              </a:spcBef>
              <a:spcAft>
                <a:spcPts val="0"/>
              </a:spcAft>
              <a:buNone/>
            </a:pPr>
            <a:r>
              <a:rPr lang="en-US" altLang="zh-CN" sz="3000" b="1" i="0" u="none" strike="noStrike" kern="1200" cap="none" spc="-5" baseline="0">
                <a:solidFill>
                  <a:srgbClr val="223366"/>
                </a:solidFill>
                <a:latin typeface="Arial" pitchFamily="0" charset="0"/>
                <a:ea typeface="Arial" pitchFamily="0" charset="0"/>
                <a:cs typeface="Lucida Sans" pitchFamily="0" charset="0"/>
              </a:rPr>
              <a:t>Thank You!</a:t>
            </a:r>
            <a:endParaRPr lang="zh-CN" altLang="en-US" sz="3000" b="1" i="0" u="none" strike="noStrike" kern="1200" cap="none" spc="-5" baseline="0">
              <a:solidFill>
                <a:srgbClr val="223366"/>
              </a:solidFill>
              <a:latin typeface="Arial" pitchFamily="0" charset="0"/>
              <a:ea typeface="Arial" pitchFamily="0" charset="0"/>
              <a:cs typeface="Lucida Sans" pitchFamily="0" charset="0"/>
            </a:endParaRPr>
          </a:p>
        </p:txBody>
      </p:sp>
    </p:spTree>
    <p:extLst>
      <p:ext uri="{BB962C8B-B14F-4D97-AF65-F5344CB8AC3E}">
        <p14:creationId xmlns:p14="http://schemas.microsoft.com/office/powerpoint/2010/main" val="57165071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6"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7"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Arial"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Arial" pitchFamily="0" charset="0"/>
              <a:cs typeface="Arial" pitchFamily="0" charset="0"/>
              <a:sym typeface="Arial" pitchFamily="0" charset="0"/>
            </a:endParaRPr>
          </a:p>
        </p:txBody>
      </p:sp>
      <p:sp>
        <p:nvSpPr>
          <p:cNvPr id="58" name="圆角矩形"/>
          <p:cNvSpPr>
            <a:spLocks/>
          </p:cNvSpPr>
          <p:nvPr/>
        </p:nvSpPr>
        <p:spPr>
          <a:xfrm rot="0">
            <a:off x="956309" y="3037840"/>
            <a:ext cx="7227570" cy="530626"/>
          </a:xfrm>
          <a:prstGeom prst="roundRect">
            <a:avLst>
              <a:gd name="adj" fmla="val 16666"/>
            </a:avLst>
          </a:prstGeom>
          <a:solidFill>
            <a:srgbClr val="DFDDFB"/>
          </a:solidFill>
          <a:ln w="12700" cmpd="sng" cap="flat">
            <a:solidFill>
              <a:srgbClr val="DFDDFB"/>
            </a:solidFill>
            <a:prstDash val="solid"/>
            <a:round/>
          </a:ln>
        </p:spPr>
      </p:sp>
      <p:sp>
        <p:nvSpPr>
          <p:cNvPr id="59"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Arial"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Arial" pitchFamily="0" charset="0"/>
              <a:cs typeface="Poppins" pitchFamily="0" charset="0"/>
              <a:sym typeface="Arial" pitchFamily="0" charset="0"/>
            </a:endParaRPr>
          </a:p>
        </p:txBody>
      </p:sp>
      <p:sp>
        <p:nvSpPr>
          <p:cNvPr id="60"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Arial"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Arial" pitchFamily="0" charset="0"/>
              <a:cs typeface="Poppins" pitchFamily="0" charset="0"/>
              <a:sym typeface="Arial" pitchFamily="0" charset="0"/>
            </a:endParaRPr>
          </a:p>
        </p:txBody>
      </p:sp>
      <p:sp>
        <p:nvSpPr>
          <p:cNvPr id="61"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Arial" pitchFamily="0" charset="0"/>
              <a:cs typeface="Poppins" pitchFamily="0" charset="0"/>
              <a:sym typeface="Arial" pitchFamily="0" charset="0"/>
            </a:endParaRPr>
          </a:p>
        </p:txBody>
      </p:sp>
    </p:spTree>
    <p:extLst>
      <p:ext uri="{BB962C8B-B14F-4D97-AF65-F5344CB8AC3E}">
        <p14:creationId xmlns:p14="http://schemas.microsoft.com/office/powerpoint/2010/main" val="196578219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Abstract</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65" name="直线"/>
          <p:cNvSpPr>
            <a:spLocks/>
          </p:cNvSpPr>
          <p:nvPr/>
        </p:nvSpPr>
        <p:spPr>
          <a:xfrm rot="0">
            <a:off x="0" y="4675910"/>
            <a:ext cx="9144000" cy="0"/>
          </a:xfrm>
          <a:prstGeom prst="line"/>
          <a:noFill/>
          <a:ln w="6350" cmpd="sng" cap="flat">
            <a:solidFill>
              <a:srgbClr val="BFBFBF"/>
            </a:solidFill>
            <a:prstDash val="solid"/>
            <a:round/>
          </a:ln>
        </p:spPr>
      </p:sp>
      <p:sp>
        <p:nvSpPr>
          <p:cNvPr id="66"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654685" y="1304925"/>
            <a:ext cx="8488680" cy="333502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With its intuitive design and robust functionality, the system aims to streamline the bus booking process, enhancing the overall user experience for both customers and administrators.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519272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Problem Statement</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71" name="直线"/>
          <p:cNvSpPr>
            <a:spLocks/>
          </p:cNvSpPr>
          <p:nvPr/>
        </p:nvSpPr>
        <p:spPr>
          <a:xfrm rot="0">
            <a:off x="0" y="4675910"/>
            <a:ext cx="9144000" cy="0"/>
          </a:xfrm>
          <a:prstGeom prst="line"/>
          <a:noFill/>
          <a:ln w="6350" cmpd="sng" cap="flat">
            <a:solidFill>
              <a:srgbClr val="BFBFBF"/>
            </a:solidFill>
            <a:prstDash val="solid"/>
            <a:round/>
          </a:ln>
        </p:spPr>
      </p:sp>
      <p:sp>
        <p:nvSpPr>
          <p:cNvPr id="72"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453390" y="1443355"/>
            <a:ext cx="8457565" cy="319595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current manual process of bus reservation and management is cumbersome, inefficient, and prone to errors.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Traditional methods involve customers physically visiting bus terminals or making phone calls to book tickets, leading to long waiting times and potential booking inaccuracies.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Additionally, administrators struggle with managing bus schedules, seat allocations, and customer data manually, resulting in operational inefficiencies and customer dissatisfaction.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This system should offer users a seamless online booking experience, allowing them to browse bus routes, check seat availability, and make reservations conveniently from their devices.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266580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Project Overview</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77" name="直线"/>
          <p:cNvSpPr>
            <a:spLocks/>
          </p:cNvSpPr>
          <p:nvPr/>
        </p:nvSpPr>
        <p:spPr>
          <a:xfrm rot="0">
            <a:off x="0" y="4675910"/>
            <a:ext cx="9144000" cy="0"/>
          </a:xfrm>
          <a:prstGeom prst="line"/>
          <a:noFill/>
          <a:ln w="6350" cmpd="sng" cap="flat">
            <a:solidFill>
              <a:srgbClr val="BFBFBF"/>
            </a:solidFill>
            <a:prstDash val="solid"/>
            <a:round/>
          </a:ln>
        </p:spPr>
      </p:sp>
      <p:sp>
        <p:nvSpPr>
          <p:cNvPr id="78"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9" name="矩形"/>
          <p:cNvSpPr>
            <a:spLocks/>
          </p:cNvSpPr>
          <p:nvPr/>
        </p:nvSpPr>
        <p:spPr>
          <a:xfrm rot="0">
            <a:off x="500380" y="1004570"/>
            <a:ext cx="8255000" cy="349631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User Registration and Authentication:</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Users can create accounts securely to access the reservation system.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Authentication mechanisms ensure the security of user data and transactions.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Booking Management: </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have access to a dashboard for managing bookings.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They can view and update booking details, including seat allocations and payment status.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Payment Integration:</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Automated notifications are sent to users for booking confirmation, reminders, and updates.Notifications help keep users informed about their bookings and any changes to schedules.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Seat Availability and Booking:</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Users can check seat availability for specific routes and dates.The system provides an intuitive interface for selecting seats and making reservations.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7776803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Proposed Solution</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83" name="矩形"/>
          <p:cNvSpPr>
            <a:spLocks/>
          </p:cNvSpPr>
          <p:nvPr/>
        </p:nvSpPr>
        <p:spPr>
          <a:xfrm rot="0">
            <a:off x="401320" y="1102360"/>
            <a:ext cx="8819515" cy="292608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 </a:t>
            </a: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The proposed solution aims to develop a robust and user-friendly Bus Reservation      System using the Django framework. </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 This system will automate the bus booking process for users while providing administrators with efficient tools for managing routes, schedules, and bookings. </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 By leveraging Django's features and adhering to best practices in software development, the solution seeks to enhance the overall user experience and streamline operations for both customers and administrators.</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Ø"/>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User Interface:</a:t>
            </a:r>
            <a:endPar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endParaRPr>
          </a:p>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             </a:t>
            </a: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Develop a responsive web interface for users to browse bus routes, check seat availability, and make reservations.</a:t>
            </a:r>
            <a:endParaRPr lang="zh-CN" altLang="en-US"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p:txBody>
      </p:sp>
      <p:sp>
        <p:nvSpPr>
          <p:cNvPr id="84" name="直线"/>
          <p:cNvSpPr>
            <a:spLocks/>
          </p:cNvSpPr>
          <p:nvPr/>
        </p:nvSpPr>
        <p:spPr>
          <a:xfrm rot="0">
            <a:off x="0" y="4675910"/>
            <a:ext cx="9144000" cy="0"/>
          </a:xfrm>
          <a:prstGeom prst="line"/>
          <a:noFill/>
          <a:ln w="6350" cmpd="sng" cap="flat">
            <a:solidFill>
              <a:srgbClr val="BFBFBF"/>
            </a:solidFill>
            <a:prstDash val="solid"/>
            <a:round/>
          </a:ln>
        </p:spPr>
      </p:sp>
      <p:sp>
        <p:nvSpPr>
          <p:cNvPr id="85"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2159424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矩形"/>
          <p:cNvSpPr>
            <a:spLocks/>
          </p:cNvSpPr>
          <p:nvPr/>
        </p:nvSpPr>
        <p:spPr>
          <a:xfrm rot="0">
            <a:off x="562610" y="752832"/>
            <a:ext cx="8017933" cy="3646170"/>
          </a:xfrm>
          <a:prstGeom prst="rect"/>
          <a:noFill/>
          <a:ln w="12700" cmpd="sng" cap="flat">
            <a:noFill/>
            <a:prstDash val="solid"/>
            <a:miter/>
          </a:ln>
        </p:spPr>
        <p:txBody>
          <a:bodyPr vert="horz" wrap="square" lIns="91440" tIns="45720" rIns="91440" bIns="45720" anchor="t" anchorCtr="0">
            <a:prstTxWarp prst="textNoShape"/>
            <a:spAutoFit/>
          </a:bodyPr>
          <a:lstStyle/>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Authentication and Authorization:</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1" i="0" u="none" strike="noStrike" kern="0" cap="none" spc="0" baseline="0">
                <a:solidFill>
                  <a:srgbClr val="374151"/>
                </a:solidFill>
                <a:latin typeface="Stencil" pitchFamily="0" charset="0"/>
                <a:ea typeface="Arial" pitchFamily="0" charset="0"/>
                <a:cs typeface="Stencil" pitchFamily="0" charset="0"/>
                <a:sym typeface="Arial" pitchFamily="0" charset="0"/>
              </a:rPr>
              <a:t>                              </a:t>
            </a: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Implement user authentication mechanisms to secure user accounts and transactions.</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Utilize Django's built-in authentication system to handle user registration, login, and password management.</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Bus Route Management:</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                        </a:t>
            </a: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Create an admin interface for managing bus routes, including adding, editing, and deleting routes.Store route information such as departure city, destination, schedule, and fare in the database.</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Seat Availability and Booking:</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Integrate a seat reservation system that allows users to view available seats and select their preferred seats for booking.</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9" name="直线"/>
          <p:cNvSpPr>
            <a:spLocks/>
          </p:cNvSpPr>
          <p:nvPr/>
        </p:nvSpPr>
        <p:spPr>
          <a:xfrm rot="0">
            <a:off x="0" y="4675910"/>
            <a:ext cx="9144000" cy="0"/>
          </a:xfrm>
          <a:prstGeom prst="line"/>
          <a:noFill/>
          <a:ln w="6350" cmpd="sng" cap="flat">
            <a:solidFill>
              <a:srgbClr val="BFBFBF"/>
            </a:solidFill>
            <a:prstDash val="solid"/>
            <a:round/>
          </a:ln>
        </p:spPr>
      </p:sp>
      <p:sp>
        <p:nvSpPr>
          <p:cNvPr id="90"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3647412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1" name="矩形"/>
          <p:cNvSpPr>
            <a:spLocks/>
          </p:cNvSpPr>
          <p:nvPr/>
        </p:nvSpPr>
        <p:spPr>
          <a:xfrm rot="0">
            <a:off x="0" y="753110"/>
            <a:ext cx="8768080" cy="3886835"/>
          </a:xfrm>
          <a:prstGeom prst="rect"/>
          <a:noFill/>
          <a:ln w="12700" cmpd="sng" cap="flat">
            <a:noFill/>
            <a:prstDash val="solid"/>
            <a:miter/>
          </a:ln>
        </p:spPr>
        <p:txBody>
          <a:bodyPr vert="horz" wrap="square" lIns="91440" tIns="45720" rIns="91440" bIns="45720" anchor="t" anchorCtr="0">
            <a:prstTxWarp prst="textNoShape"/>
          </a:bodyPr>
          <a:lstStyle/>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Booking Management:</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Develop an admin dashboard for managing bookings, enabling administrators to view, modify, or cancel reservations as needed.Include features for updating booking details, such as seat allocations, passenger information, and payment status.</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Payment Integration:</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Integrate with payment gateways (e.g., Stripe, PayPal) to facilitate secure online payments for bookings.Ensure compliance with industry standards and implement encryption protocols to protect sensitive payment information.</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Reporting and Analytics:</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Develop reporting tools to generate insights on booking trends, revenue, and other key performance metrics.</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92" name="直线"/>
          <p:cNvSpPr>
            <a:spLocks/>
          </p:cNvSpPr>
          <p:nvPr/>
        </p:nvSpPr>
        <p:spPr>
          <a:xfrm rot="0">
            <a:off x="0" y="4675910"/>
            <a:ext cx="9144000" cy="0"/>
          </a:xfrm>
          <a:prstGeom prst="line"/>
          <a:noFill/>
          <a:ln w="6350" cmpd="sng" cap="flat">
            <a:solidFill>
              <a:srgbClr val="BFBFBF"/>
            </a:solidFill>
            <a:prstDash val="solid"/>
            <a:round/>
          </a:ln>
        </p:spPr>
      </p:sp>
      <p:sp>
        <p:nvSpPr>
          <p:cNvPr id="93"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9517806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Technology Used</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95"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6"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7"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8" name="矩形"/>
          <p:cNvSpPr>
            <a:spLocks/>
          </p:cNvSpPr>
          <p:nvPr/>
        </p:nvSpPr>
        <p:spPr>
          <a:xfrm rot="0">
            <a:off x="1000361" y="1361511"/>
            <a:ext cx="3318483" cy="307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9"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0" name="直线"/>
          <p:cNvSpPr>
            <a:spLocks/>
          </p:cNvSpPr>
          <p:nvPr/>
        </p:nvSpPr>
        <p:spPr>
          <a:xfrm rot="0">
            <a:off x="0" y="4675910"/>
            <a:ext cx="9144000" cy="0"/>
          </a:xfrm>
          <a:prstGeom prst="line"/>
          <a:noFill/>
          <a:ln w="6350" cmpd="sng" cap="flat">
            <a:solidFill>
              <a:srgbClr val="BFBFBF"/>
            </a:solidFill>
            <a:prstDash val="solid"/>
            <a:round/>
          </a:ln>
        </p:spPr>
      </p:sp>
      <p:sp>
        <p:nvSpPr>
          <p:cNvPr id="101"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37224440"/>
      </p:ext>
    </p:extLst>
  </p:cSld>
  <p:clrMapOvr>
    <a:masterClrMapping/>
  </p:clrMapOvr>
</p:sld>
</file>

<file path=ppt/theme/theme1.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Default Design">
      <a:majorFont>
        <a:latin typeface=""/>
        <a:ea typeface=""/>
        <a:cs typeface=""/>
      </a:majorFont>
      <a:minorFont>
        <a:latin typeface=""/>
        <a:ea typeface=""/>
        <a:cs typeface=""/>
      </a:minorFont>
    </a:fontScheme>
    <a:fmtScheme name="Default Desig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28</cp:revision>
  <dcterms:created xsi:type="dcterms:W3CDTF">2024-04-05T06:27:00Z</dcterms:created>
  <dcterms:modified xsi:type="dcterms:W3CDTF">2024-04-08T07:19:59Z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