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73" r:id="rId3"/>
    <p:sldId id="259" r:id="rId4"/>
    <p:sldId id="274" r:id="rId5"/>
    <p:sldId id="280" r:id="rId6"/>
    <p:sldId id="277" r:id="rId7"/>
    <p:sldId id="281" r:id="rId8"/>
    <p:sldId id="282" r:id="rId9"/>
    <p:sldId id="263" r:id="rId10"/>
    <p:sldId id="271" r:id="rId11"/>
    <p:sldId id="283" r:id="rId12"/>
    <p:sldId id="278" r:id="rId13"/>
    <p:sldId id="286" r:id="rId14"/>
    <p:sldId id="266" r:id="rId15"/>
    <p:sldId id="284" r:id="rId16"/>
    <p:sldId id="289" r:id="rId17"/>
    <p:sldId id="290" r:id="rId18"/>
    <p:sldId id="287" r:id="rId19"/>
    <p:sldId id="291" r:id="rId20"/>
    <p:sldId id="28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5706"/>
    <a:srgbClr val="E2EE40"/>
    <a:srgbClr val="77FD91"/>
    <a:srgbClr val="0FFD3C"/>
    <a:srgbClr val="FBAD21"/>
    <a:srgbClr val="00DE64"/>
    <a:srgbClr val="03FB32"/>
    <a:srgbClr val="2DAC00"/>
    <a:srgbClr val="02CE29"/>
    <a:srgbClr val="EA9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67356" autoAdjust="0"/>
  </p:normalViewPr>
  <p:slideViewPr>
    <p:cSldViewPr snapToGrid="0">
      <p:cViewPr varScale="1">
        <p:scale>
          <a:sx n="60" d="100"/>
          <a:sy n="60" d="100"/>
        </p:scale>
        <p:origin x="638"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83287560645828362"/>
          <c:y val="0.1799526440410418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t-IT"/>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6.584069256536304E-2"/>
          <c:w val="0.83523423208462577"/>
          <c:h val="0.81734794200448702"/>
        </c:manualLayout>
      </c:layout>
      <c:pie3DChart>
        <c:varyColors val="1"/>
        <c:ser>
          <c:idx val="0"/>
          <c:order val="0"/>
          <c:tx>
            <c:strRef>
              <c:f>Foglio1!$B$1</c:f>
              <c:strCache>
                <c:ptCount val="1"/>
                <c:pt idx="0">
                  <c:v>Gap%</c:v>
                </c:pt>
              </c:strCache>
            </c:strRef>
          </c:tx>
          <c:spPr>
            <a:effectLst>
              <a:outerShdw blurRad="177800" sx="102000" sy="102000" algn="ctr" rotWithShape="0">
                <a:prstClr val="black">
                  <a:alpha val="24000"/>
                </a:prstClr>
              </a:outerShdw>
            </a:effectLst>
            <a:scene3d>
              <a:camera prst="orthographicFront"/>
              <a:lightRig rig="threePt" dir="t"/>
            </a:scene3d>
            <a:sp3d>
              <a:bevelT w="12700"/>
            </a:sp3d>
          </c:spPr>
          <c:dPt>
            <c:idx val="0"/>
            <c:bubble3D val="0"/>
            <c:spPr>
              <a:solidFill>
                <a:srgbClr val="02CE29">
                  <a:alpha val="93000"/>
                </a:srgbClr>
              </a:solidFill>
              <a:ln>
                <a:noFill/>
              </a:ln>
              <a:effectLst>
                <a:outerShdw blurRad="177800" sx="102000" sy="102000" algn="ctr" rotWithShape="0">
                  <a:prstClr val="black">
                    <a:alpha val="24000"/>
                  </a:prstClr>
                </a:outerShdw>
              </a:effectLst>
              <a:scene3d>
                <a:camera prst="orthographicFront"/>
                <a:lightRig rig="threePt" dir="t"/>
              </a:scene3d>
              <a:sp3d>
                <a:bevelT w="12700"/>
              </a:sp3d>
            </c:spPr>
          </c:dPt>
          <c:dPt>
            <c:idx val="1"/>
            <c:bubble3D val="0"/>
            <c:spPr>
              <a:solidFill>
                <a:srgbClr val="77FD91">
                  <a:alpha val="85000"/>
                </a:srgbClr>
              </a:solidFill>
              <a:ln>
                <a:noFill/>
              </a:ln>
              <a:effectLst>
                <a:outerShdw blurRad="177800" sx="102000" sy="102000" algn="ctr" rotWithShape="0">
                  <a:prstClr val="black">
                    <a:alpha val="24000"/>
                  </a:prstClr>
                </a:outerShdw>
              </a:effectLst>
              <a:scene3d>
                <a:camera prst="orthographicFront"/>
                <a:lightRig rig="threePt" dir="t"/>
              </a:scene3d>
              <a:sp3d>
                <a:bevelT w="12700"/>
              </a:sp3d>
            </c:spPr>
          </c:dPt>
          <c:dPt>
            <c:idx val="2"/>
            <c:bubble3D val="0"/>
            <c:spPr>
              <a:solidFill>
                <a:srgbClr val="E2EE40">
                  <a:alpha val="85000"/>
                </a:srgbClr>
              </a:solidFill>
              <a:ln>
                <a:noFill/>
              </a:ln>
              <a:effectLst>
                <a:outerShdw blurRad="177800" sx="102000" sy="102000" algn="ctr" rotWithShape="0">
                  <a:prstClr val="black">
                    <a:alpha val="24000"/>
                  </a:prstClr>
                </a:outerShdw>
              </a:effectLst>
              <a:scene3d>
                <a:camera prst="orthographicFront"/>
                <a:lightRig rig="threePt" dir="t"/>
              </a:scene3d>
              <a:sp3d>
                <a:bevelT w="12700"/>
              </a:sp3d>
            </c:spPr>
          </c:dPt>
          <c:dPt>
            <c:idx val="3"/>
            <c:bubble3D val="0"/>
            <c:spPr>
              <a:solidFill>
                <a:srgbClr val="FBAD21">
                  <a:alpha val="76000"/>
                </a:srgbClr>
              </a:solidFill>
              <a:ln>
                <a:noFill/>
              </a:ln>
              <a:effectLst>
                <a:outerShdw blurRad="177800" sx="102000" sy="102000" algn="ctr" rotWithShape="0">
                  <a:prstClr val="black">
                    <a:alpha val="24000"/>
                  </a:prstClr>
                </a:outerShdw>
              </a:effectLst>
              <a:scene3d>
                <a:camera prst="orthographicFront"/>
                <a:lightRig rig="threePt" dir="t"/>
              </a:scene3d>
              <a:sp3d>
                <a:bevelT w="12700"/>
              </a:sp3d>
            </c:spPr>
          </c:dPt>
          <c:dPt>
            <c:idx val="4"/>
            <c:bubble3D val="0"/>
            <c:spPr>
              <a:solidFill>
                <a:srgbClr val="FA5706">
                  <a:alpha val="79000"/>
                </a:srgbClr>
              </a:solidFill>
              <a:ln>
                <a:noFill/>
              </a:ln>
              <a:effectLst>
                <a:outerShdw blurRad="177800" sx="102000" sy="102000" algn="ctr" rotWithShape="0">
                  <a:prstClr val="black">
                    <a:alpha val="24000"/>
                  </a:prstClr>
                </a:outerShdw>
              </a:effectLst>
              <a:scene3d>
                <a:camera prst="orthographicFront"/>
                <a:lightRig rig="threePt" dir="t"/>
              </a:scene3d>
              <a:sp3d>
                <a:bevelT w="12700"/>
              </a:sp3d>
            </c:spPr>
          </c:dPt>
          <c:dPt>
            <c:idx val="5"/>
            <c:bubble3D val="0"/>
            <c:spPr>
              <a:solidFill>
                <a:srgbClr val="FF0000"/>
              </a:solidFill>
              <a:ln>
                <a:noFill/>
              </a:ln>
              <a:effectLst>
                <a:outerShdw blurRad="177800" sx="102000" sy="102000" algn="ctr" rotWithShape="0">
                  <a:prstClr val="black">
                    <a:alpha val="24000"/>
                  </a:prstClr>
                </a:outerShdw>
              </a:effectLst>
              <a:scene3d>
                <a:camera prst="orthographicFront"/>
                <a:lightRig rig="threePt" dir="t"/>
              </a:scene3d>
              <a:sp3d>
                <a:bevelT w="12700"/>
              </a:sp3d>
            </c:spPr>
          </c:dPt>
          <c:dLbls>
            <c:dLbl>
              <c:idx val="0"/>
              <c:layout/>
              <c:tx>
                <c:rich>
                  <a:bodyPr/>
                  <a:lstStyle/>
                  <a:p>
                    <a:fld id="{B7A28E56-E8CF-428F-96C7-3C9983A7B41A}" type="PERCENTAGE">
                      <a:rPr lang="en-US" baseline="0" smtClean="0"/>
                      <a:pPr/>
                      <a:t>[PERCENTUALE]</a:t>
                    </a:fld>
                    <a:endParaRPr lang="it-IT"/>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8C70B654-3CF3-43AE-BDD2-A384A1E0553E}" type="PERCENTAGE">
                      <a:rPr lang="en-US" baseline="0" smtClean="0"/>
                      <a:pPr/>
                      <a:t>[PERCENTUALE]</a:t>
                    </a:fld>
                    <a:endParaRPr lang="it-IT"/>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tx>
                <c:rich>
                  <a:bodyPr/>
                  <a:lstStyle/>
                  <a:p>
                    <a:fld id="{2B76F529-A79B-40FB-B105-54C9F8B7A5A3}" type="PERCENTAGE">
                      <a:rPr lang="en-US" baseline="0" smtClean="0"/>
                      <a:pPr/>
                      <a:t>[PERCENTUALE]</a:t>
                    </a:fld>
                    <a:endParaRPr lang="it-IT"/>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layout/>
              <c:tx>
                <c:rich>
                  <a:bodyPr/>
                  <a:lstStyle/>
                  <a:p>
                    <a:fld id="{22500874-CA97-45E3-BF76-A273BB2A469F}" type="PERCENTAGE">
                      <a:rPr lang="en-US" baseline="0" smtClean="0"/>
                      <a:pPr/>
                      <a:t>[PERCENTUALE]</a:t>
                    </a:fld>
                    <a:endParaRPr lang="it-IT"/>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tx>
                <c:rich>
                  <a:bodyPr/>
                  <a:lstStyle/>
                  <a:p>
                    <a:fld id="{EBC2197A-B8D3-411A-B447-46FCF99957A9}" type="PERCENTAGE">
                      <a:rPr lang="en-US" baseline="0" smtClean="0"/>
                      <a:pPr/>
                      <a:t>[PERCENTUALE]</a:t>
                    </a:fld>
                    <a:endParaRPr lang="it-IT"/>
                  </a:p>
                </c:rich>
              </c:tx>
              <c:dLblPos val="in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5"/>
              <c:delete val="1"/>
              <c:extLs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t-IT"/>
              </a:p>
            </c:txPr>
            <c:dLblPos val="inEnd"/>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Foglio1!$A$2:$A$7</c:f>
              <c:strCache>
                <c:ptCount val="6"/>
                <c:pt idx="0">
                  <c:v>%Gap = 0</c:v>
                </c:pt>
                <c:pt idx="1">
                  <c:v>0 &lt; %Gap ≤ 0.1</c:v>
                </c:pt>
                <c:pt idx="2">
                  <c:v>0.1 &lt; %Gap ≤ 0.3</c:v>
                </c:pt>
                <c:pt idx="3">
                  <c:v>0.3 &lt; %Gap ≤ 0.5</c:v>
                </c:pt>
                <c:pt idx="4">
                  <c:v>0.5 &lt; %Gap % ≤ 1</c:v>
                </c:pt>
                <c:pt idx="5">
                  <c:v>1 &lt; %Gap ≤ 2</c:v>
                </c:pt>
              </c:strCache>
            </c:strRef>
          </c:cat>
          <c:val>
            <c:numRef>
              <c:f>Foglio1!$B$2:$B$7</c:f>
              <c:numCache>
                <c:formatCode>General</c:formatCode>
                <c:ptCount val="6"/>
                <c:pt idx="0">
                  <c:v>39</c:v>
                </c:pt>
                <c:pt idx="1">
                  <c:v>43</c:v>
                </c:pt>
                <c:pt idx="2">
                  <c:v>12</c:v>
                </c:pt>
                <c:pt idx="3">
                  <c:v>17</c:v>
                </c:pt>
                <c:pt idx="4">
                  <c:v>9</c:v>
                </c:pt>
                <c:pt idx="5">
                  <c:v>0</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egendEntry>
        <c:idx val="0"/>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it-IT"/>
          </a:p>
        </c:txPr>
      </c:legendEntry>
      <c:legendEntry>
        <c:idx val="1"/>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it-IT"/>
          </a:p>
        </c:txPr>
      </c:legendEntry>
      <c:legendEntry>
        <c:idx val="2"/>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it-IT"/>
          </a:p>
        </c:txPr>
      </c:legendEntry>
      <c:legendEntry>
        <c:idx val="3"/>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it-IT"/>
          </a:p>
        </c:txPr>
      </c:legendEntry>
      <c:legendEntry>
        <c:idx val="4"/>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it-IT"/>
          </a:p>
        </c:txPr>
      </c:legendEntry>
      <c:legendEntry>
        <c:idx val="5"/>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it-IT"/>
          </a:p>
        </c:txPr>
      </c:legendEntry>
      <c:layout>
        <c:manualLayout>
          <c:xMode val="edge"/>
          <c:yMode val="edge"/>
          <c:x val="0.76831504016543384"/>
          <c:y val="0.3122674306595653"/>
          <c:w val="0.18875566690527323"/>
          <c:h val="0.6244155392178187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t-IT"/>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C0F9C-E92F-4A10-ABA0-81E211641EE1}" type="datetimeFigureOut">
              <a:rPr lang="en-US" smtClean="0"/>
              <a:t>1/16/2017</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4C5E8-C24C-4140-8742-90097D518CF6}" type="slidenum">
              <a:rPr lang="en-US" smtClean="0"/>
              <a:t>‹N›</a:t>
            </a:fld>
            <a:endParaRPr lang="en-US"/>
          </a:p>
        </p:txBody>
      </p:sp>
    </p:spTree>
    <p:extLst>
      <p:ext uri="{BB962C8B-B14F-4D97-AF65-F5344CB8AC3E}">
        <p14:creationId xmlns:p14="http://schemas.microsoft.com/office/powerpoint/2010/main" val="398539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a:t>
            </a:fld>
            <a:endParaRPr lang="en-US"/>
          </a:p>
        </p:txBody>
      </p:sp>
    </p:spTree>
    <p:extLst>
      <p:ext uri="{BB962C8B-B14F-4D97-AF65-F5344CB8AC3E}">
        <p14:creationId xmlns:p14="http://schemas.microsoft.com/office/powerpoint/2010/main" val="103032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11</a:t>
            </a:fld>
            <a:endParaRPr lang="en-US"/>
          </a:p>
        </p:txBody>
      </p:sp>
    </p:spTree>
    <p:extLst>
      <p:ext uri="{BB962C8B-B14F-4D97-AF65-F5344CB8AC3E}">
        <p14:creationId xmlns:p14="http://schemas.microsoft.com/office/powerpoint/2010/main" val="281670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12</a:t>
            </a:fld>
            <a:endParaRPr lang="en-US"/>
          </a:p>
        </p:txBody>
      </p:sp>
    </p:spTree>
    <p:extLst>
      <p:ext uri="{BB962C8B-B14F-4D97-AF65-F5344CB8AC3E}">
        <p14:creationId xmlns:p14="http://schemas.microsoft.com/office/powerpoint/2010/main" val="3492783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13</a:t>
            </a:fld>
            <a:endParaRPr lang="en-US"/>
          </a:p>
        </p:txBody>
      </p:sp>
    </p:spTree>
    <p:extLst>
      <p:ext uri="{BB962C8B-B14F-4D97-AF65-F5344CB8AC3E}">
        <p14:creationId xmlns:p14="http://schemas.microsoft.com/office/powerpoint/2010/main" val="2319290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15</a:t>
            </a:fld>
            <a:endParaRPr lang="en-US"/>
          </a:p>
        </p:txBody>
      </p:sp>
    </p:spTree>
    <p:extLst>
      <p:ext uri="{BB962C8B-B14F-4D97-AF65-F5344CB8AC3E}">
        <p14:creationId xmlns:p14="http://schemas.microsoft.com/office/powerpoint/2010/main" val="3499750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16</a:t>
            </a:fld>
            <a:endParaRPr lang="en-US"/>
          </a:p>
        </p:txBody>
      </p:sp>
    </p:spTree>
    <p:extLst>
      <p:ext uri="{BB962C8B-B14F-4D97-AF65-F5344CB8AC3E}">
        <p14:creationId xmlns:p14="http://schemas.microsoft.com/office/powerpoint/2010/main" val="169136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17</a:t>
            </a:fld>
            <a:endParaRPr lang="en-US"/>
          </a:p>
        </p:txBody>
      </p:sp>
    </p:spTree>
    <p:extLst>
      <p:ext uri="{BB962C8B-B14F-4D97-AF65-F5344CB8AC3E}">
        <p14:creationId xmlns:p14="http://schemas.microsoft.com/office/powerpoint/2010/main" val="3146565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18</a:t>
            </a:fld>
            <a:endParaRPr lang="en-US"/>
          </a:p>
        </p:txBody>
      </p:sp>
    </p:spTree>
    <p:extLst>
      <p:ext uri="{BB962C8B-B14F-4D97-AF65-F5344CB8AC3E}">
        <p14:creationId xmlns:p14="http://schemas.microsoft.com/office/powerpoint/2010/main" val="2097106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344C5E8-C24C-4140-8742-90097D518CF6}" type="slidenum">
              <a:rPr lang="en-US" smtClean="0"/>
              <a:t>19</a:t>
            </a:fld>
            <a:endParaRPr lang="en-US"/>
          </a:p>
        </p:txBody>
      </p:sp>
    </p:spTree>
    <p:extLst>
      <p:ext uri="{BB962C8B-B14F-4D97-AF65-F5344CB8AC3E}">
        <p14:creationId xmlns:p14="http://schemas.microsoft.com/office/powerpoint/2010/main" val="59061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20</a:t>
            </a:fld>
            <a:endParaRPr lang="en-US"/>
          </a:p>
        </p:txBody>
      </p:sp>
    </p:spTree>
    <p:extLst>
      <p:ext uri="{BB962C8B-B14F-4D97-AF65-F5344CB8AC3E}">
        <p14:creationId xmlns:p14="http://schemas.microsoft.com/office/powerpoint/2010/main" val="225885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pPr/>
              <a:t>2</a:t>
            </a:fld>
            <a:endParaRPr lang="en-US"/>
          </a:p>
        </p:txBody>
      </p:sp>
    </p:spTree>
    <p:extLst>
      <p:ext uri="{BB962C8B-B14F-4D97-AF65-F5344CB8AC3E}">
        <p14:creationId xmlns:p14="http://schemas.microsoft.com/office/powerpoint/2010/main" val="2466249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3</a:t>
            </a:fld>
            <a:endParaRPr lang="en-US"/>
          </a:p>
        </p:txBody>
      </p:sp>
    </p:spTree>
    <p:extLst>
      <p:ext uri="{BB962C8B-B14F-4D97-AF65-F5344CB8AC3E}">
        <p14:creationId xmlns:p14="http://schemas.microsoft.com/office/powerpoint/2010/main" val="381238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pPr/>
              <a:t>4</a:t>
            </a:fld>
            <a:endParaRPr lang="en-US"/>
          </a:p>
        </p:txBody>
      </p:sp>
    </p:spTree>
    <p:extLst>
      <p:ext uri="{BB962C8B-B14F-4D97-AF65-F5344CB8AC3E}">
        <p14:creationId xmlns:p14="http://schemas.microsoft.com/office/powerpoint/2010/main" val="340037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5</a:t>
            </a:fld>
            <a:endParaRPr lang="en-US"/>
          </a:p>
        </p:txBody>
      </p:sp>
    </p:spTree>
    <p:extLst>
      <p:ext uri="{BB962C8B-B14F-4D97-AF65-F5344CB8AC3E}">
        <p14:creationId xmlns:p14="http://schemas.microsoft.com/office/powerpoint/2010/main" val="212960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pPr/>
              <a:t>6</a:t>
            </a:fld>
            <a:endParaRPr lang="en-US"/>
          </a:p>
        </p:txBody>
      </p:sp>
    </p:spTree>
    <p:extLst>
      <p:ext uri="{BB962C8B-B14F-4D97-AF65-F5344CB8AC3E}">
        <p14:creationId xmlns:p14="http://schemas.microsoft.com/office/powerpoint/2010/main" val="376409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7</a:t>
            </a:fld>
            <a:endParaRPr lang="en-US"/>
          </a:p>
        </p:txBody>
      </p:sp>
    </p:spTree>
    <p:extLst>
      <p:ext uri="{BB962C8B-B14F-4D97-AF65-F5344CB8AC3E}">
        <p14:creationId xmlns:p14="http://schemas.microsoft.com/office/powerpoint/2010/main" val="1453678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9</a:t>
            </a:fld>
            <a:endParaRPr lang="en-US"/>
          </a:p>
        </p:txBody>
      </p:sp>
    </p:spTree>
    <p:extLst>
      <p:ext uri="{BB962C8B-B14F-4D97-AF65-F5344CB8AC3E}">
        <p14:creationId xmlns:p14="http://schemas.microsoft.com/office/powerpoint/2010/main" val="249345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smtClean="0"/>
          </a:p>
          <a:p>
            <a:endParaRPr lang="en-US" dirty="0"/>
          </a:p>
        </p:txBody>
      </p:sp>
      <p:sp>
        <p:nvSpPr>
          <p:cNvPr id="4" name="3 Marcador de número de diapositiva"/>
          <p:cNvSpPr>
            <a:spLocks noGrp="1"/>
          </p:cNvSpPr>
          <p:nvPr>
            <p:ph type="sldNum" sz="quarter" idx="10"/>
          </p:nvPr>
        </p:nvSpPr>
        <p:spPr/>
        <p:txBody>
          <a:bodyPr/>
          <a:lstStyle/>
          <a:p>
            <a:fld id="{2344C5E8-C24C-4140-8742-90097D518CF6}" type="slidenum">
              <a:rPr lang="en-US" smtClean="0"/>
              <a:t>10</a:t>
            </a:fld>
            <a:endParaRPr lang="en-US"/>
          </a:p>
        </p:txBody>
      </p:sp>
    </p:spTree>
    <p:extLst>
      <p:ext uri="{BB962C8B-B14F-4D97-AF65-F5344CB8AC3E}">
        <p14:creationId xmlns:p14="http://schemas.microsoft.com/office/powerpoint/2010/main" val="405301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DAF965-D4BD-430D-B0A7-0F48E11E8E2E}"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smtClean="0"/>
              <a:t>A.Y. 2016/2017               Team 35               Optimization methods and algorithms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3C639-CE2F-451C-B8BE-05ED39892725}"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smtClean="0"/>
              <a:t>A.Y. 2016/2017               Team 35               Optimization methods and algorithms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7295C9-B38F-40BE-AA8A-2194E928EF11}"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smtClean="0"/>
              <a:t>A.Y. 2016/2017               Team 35               Optimization methods and algorithms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969DD2-B414-4A47-A90B-95812DCD3F4B}"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smtClean="0"/>
              <a:t>A.Y. 2016/2017               Team 35               Optimization methods and algorithms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92EA6-9F0C-4E62-94F2-0FDE0F6AF0C6}" type="datetime1">
              <a:rPr lang="en-US" smtClean="0"/>
              <a:t>1/16/2017</a:t>
            </a:fld>
            <a:endParaRPr lang="en-US" dirty="0"/>
          </a:p>
        </p:txBody>
      </p:sp>
      <p:sp>
        <p:nvSpPr>
          <p:cNvPr id="5" name="Footer Placeholder 4"/>
          <p:cNvSpPr>
            <a:spLocks noGrp="1"/>
          </p:cNvSpPr>
          <p:nvPr>
            <p:ph type="ftr" sz="quarter" idx="11"/>
          </p:nvPr>
        </p:nvSpPr>
        <p:spPr/>
        <p:txBody>
          <a:bodyPr/>
          <a:lstStyle/>
          <a:p>
            <a:r>
              <a:rPr lang="en-US" smtClean="0"/>
              <a:t>A.Y. 2016/2017               Team 35               Optimization methods and algorithms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03AD65-811F-45AD-A4C9-7CE4FA2B0CDA}"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smtClean="0"/>
              <a:t>A.Y. 2016/2017               Team 35               Optimization methods and algorithms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31EDFE-3794-46B2-B83B-B976390434D3}" type="datetime1">
              <a:rPr lang="en-US" smtClean="0"/>
              <a:t>1/16/2017</a:t>
            </a:fld>
            <a:endParaRPr lang="en-US" dirty="0"/>
          </a:p>
        </p:txBody>
      </p:sp>
      <p:sp>
        <p:nvSpPr>
          <p:cNvPr id="8" name="Footer Placeholder 7"/>
          <p:cNvSpPr>
            <a:spLocks noGrp="1"/>
          </p:cNvSpPr>
          <p:nvPr>
            <p:ph type="ftr" sz="quarter" idx="11"/>
          </p:nvPr>
        </p:nvSpPr>
        <p:spPr/>
        <p:txBody>
          <a:bodyPr/>
          <a:lstStyle/>
          <a:p>
            <a:r>
              <a:rPr lang="en-US" smtClean="0"/>
              <a:t>A.Y. 2016/2017               Team 35               Optimization methods and algorithms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C52E6C-AE4F-4938-8C4C-3C06175BD7E9}" type="datetime1">
              <a:rPr lang="en-US" smtClean="0"/>
              <a:t>1/16/2017</a:t>
            </a:fld>
            <a:endParaRPr lang="en-US" dirty="0"/>
          </a:p>
        </p:txBody>
      </p:sp>
      <p:sp>
        <p:nvSpPr>
          <p:cNvPr id="4" name="Footer Placeholder 3"/>
          <p:cNvSpPr>
            <a:spLocks noGrp="1"/>
          </p:cNvSpPr>
          <p:nvPr>
            <p:ph type="ftr" sz="quarter" idx="11"/>
          </p:nvPr>
        </p:nvSpPr>
        <p:spPr/>
        <p:txBody>
          <a:bodyPr/>
          <a:lstStyle/>
          <a:p>
            <a:r>
              <a:rPr lang="en-US" smtClean="0"/>
              <a:t>A.Y. 2016/2017               Team 35               Optimization methods and algorithms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3BA5A0-8668-4019-9C26-82231D0BAEAC}" type="datetime1">
              <a:rPr lang="en-US" smtClean="0"/>
              <a:t>1/16/2017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A.Y. 2016/2017               Team 35               Optimization methods and algorithms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8853D7-657A-4C05-88D1-85AD1C6D5ABE}" type="datetime1">
              <a:rPr lang="en-US" smtClean="0"/>
              <a:t>1/16/2017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A.Y. 2016/2017               Team 35               Optimization methods and algorithms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11A28-23F4-4B64-9C84-023DBC40EB03}" type="datetime1">
              <a:rPr lang="en-US" smtClean="0"/>
              <a:t>1/16/2017</a:t>
            </a:fld>
            <a:endParaRPr lang="en-US" dirty="0"/>
          </a:p>
        </p:txBody>
      </p:sp>
      <p:sp>
        <p:nvSpPr>
          <p:cNvPr id="6" name="Footer Placeholder 5"/>
          <p:cNvSpPr>
            <a:spLocks noGrp="1"/>
          </p:cNvSpPr>
          <p:nvPr>
            <p:ph type="ftr" sz="quarter" idx="11"/>
          </p:nvPr>
        </p:nvSpPr>
        <p:spPr/>
        <p:txBody>
          <a:bodyPr/>
          <a:lstStyle/>
          <a:p>
            <a:r>
              <a:rPr lang="en-US" smtClean="0"/>
              <a:t>A.Y. 2016/2017               Team 35               Optimization methods and algorithms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9FA053-5E3A-47A8-8E72-7BC7E979649D}" type="datetime1">
              <a:rPr lang="en-US" smtClean="0"/>
              <a:t>1/16/2017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A.Y. 2016/2017               Team 35               Optimization methods and algorithms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3.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CoIoTe</a:t>
            </a:r>
            <a:r>
              <a:rPr lang="en-US" dirty="0" smtClean="0"/>
              <a:t> Problem</a:t>
            </a:r>
            <a:endParaRPr lang="en-US" dirty="0"/>
          </a:p>
        </p:txBody>
      </p:sp>
      <p:sp>
        <p:nvSpPr>
          <p:cNvPr id="3" name="Subtitle 2"/>
          <p:cNvSpPr>
            <a:spLocks noGrp="1"/>
          </p:cNvSpPr>
          <p:nvPr>
            <p:ph type="subTitle" idx="1"/>
          </p:nvPr>
        </p:nvSpPr>
        <p:spPr>
          <a:xfrm>
            <a:off x="1100051" y="4455620"/>
            <a:ext cx="10058400" cy="586280"/>
          </a:xfrm>
        </p:spPr>
        <p:txBody>
          <a:bodyPr/>
          <a:lstStyle/>
          <a:p>
            <a:r>
              <a:rPr lang="en-US" dirty="0" smtClean="0"/>
              <a:t>a </a:t>
            </a:r>
            <a:r>
              <a:rPr lang="en-US" dirty="0" err="1" smtClean="0"/>
              <a:t>Memetic</a:t>
            </a:r>
            <a:r>
              <a:rPr lang="en-US" dirty="0" smtClean="0"/>
              <a:t> approach</a:t>
            </a:r>
            <a:endParaRPr lang="en-US" dirty="0"/>
          </a:p>
        </p:txBody>
      </p:sp>
      <p:sp>
        <p:nvSpPr>
          <p:cNvPr id="5" name="Subtitle 2"/>
          <p:cNvSpPr txBox="1">
            <a:spLocks/>
          </p:cNvSpPr>
          <p:nvPr/>
        </p:nvSpPr>
        <p:spPr>
          <a:xfrm>
            <a:off x="1054101" y="5054600"/>
            <a:ext cx="10104350" cy="1244600"/>
          </a:xfrm>
          <a:prstGeom prst="rect">
            <a:avLst/>
          </a:prstGeom>
          <a:solidFill>
            <a:schemeClr val="bg1"/>
          </a:solidFill>
          <a:ln>
            <a:noFill/>
          </a:ln>
        </p:spPr>
        <p:txBody>
          <a:bodyPr vert="horz" lIns="91440" tIns="45720" rIns="91440" bIns="45720" rtlCol="0">
            <a:normAutofit fontScale="92500" lnSpcReduction="10000"/>
          </a:bodyPr>
          <a:lstStyle/>
          <a:p>
            <a:pPr marL="0" marR="0" lvl="0" indent="0" algn="l" defTabSz="914400" rtl="0" eaLnBrk="1" fontAlgn="auto" latinLnBrk="0" hangingPunct="1">
              <a:lnSpc>
                <a:spcPct val="90000"/>
              </a:lnSpc>
              <a:spcBef>
                <a:spcPts val="1200"/>
              </a:spcBef>
              <a:spcAft>
                <a:spcPts val="200"/>
              </a:spcAft>
              <a:buClrTx/>
              <a:buSzPct val="100000"/>
              <a:buFont typeface="Calibri" panose="020F0502020204030204" pitchFamily="34" charset="0"/>
              <a:buNone/>
              <a:tabLst/>
              <a:defRPr/>
            </a:pPr>
            <a:r>
              <a:rPr kumimoji="0" lang="en-US" sz="1600" b="0" i="0" u="none" strike="noStrike" kern="1200" cap="all" spc="200" normalizeH="0" baseline="0" noProof="0" dirty="0" smtClean="0">
                <a:ln>
                  <a:noFill/>
                </a:ln>
                <a:effectLst/>
                <a:uLnTx/>
                <a:uFillTx/>
                <a:latin typeface="+mj-lt"/>
                <a:ea typeface="+mn-ea"/>
                <a:cs typeface="+mn-cs"/>
              </a:rPr>
              <a:t>TEAM 35</a:t>
            </a:r>
          </a:p>
          <a:p>
            <a:pPr defTabSz="914400">
              <a:lnSpc>
                <a:spcPct val="120000"/>
              </a:lnSpc>
              <a:buSzPct val="100000"/>
            </a:pPr>
            <a:r>
              <a:rPr lang="en-US" sz="1200" cap="all" spc="200" dirty="0" err="1" smtClean="0">
                <a:latin typeface="+mj-lt"/>
              </a:rPr>
              <a:t>Cometa</a:t>
            </a:r>
            <a:r>
              <a:rPr lang="en-US" sz="1200" cap="all" spc="200" dirty="0" smtClean="0">
                <a:latin typeface="+mj-lt"/>
              </a:rPr>
              <a:t>, </a:t>
            </a:r>
            <a:r>
              <a:rPr lang="en-US" sz="1200" cap="all" spc="200" dirty="0" err="1" smtClean="0">
                <a:latin typeface="+mj-lt"/>
              </a:rPr>
              <a:t>Davide</a:t>
            </a:r>
            <a:r>
              <a:rPr lang="en-US" sz="1200" cap="all" spc="200" dirty="0" smtClean="0">
                <a:latin typeface="+mj-lt"/>
              </a:rPr>
              <a:t>		237684</a:t>
            </a:r>
          </a:p>
          <a:p>
            <a:pPr defTabSz="914400">
              <a:lnSpc>
                <a:spcPct val="120000"/>
              </a:lnSpc>
              <a:buSzPct val="100000"/>
            </a:pPr>
            <a:r>
              <a:rPr lang="en-US" sz="1200" cap="all" spc="200" dirty="0" smtClean="0">
                <a:latin typeface="+mj-lt"/>
              </a:rPr>
              <a:t>CAPACCIO, Luca 		230766 	</a:t>
            </a:r>
          </a:p>
          <a:p>
            <a:pPr defTabSz="914400">
              <a:lnSpc>
                <a:spcPct val="120000"/>
              </a:lnSpc>
              <a:buSzPct val="100000"/>
            </a:pPr>
            <a:r>
              <a:rPr lang="en-US" sz="1200" cap="all" spc="200" dirty="0" err="1" smtClean="0">
                <a:latin typeface="+mj-lt"/>
              </a:rPr>
              <a:t>Dedominici</a:t>
            </a:r>
            <a:r>
              <a:rPr lang="en-US" sz="1200" cap="all" spc="200" dirty="0" smtClean="0">
                <a:latin typeface="+mj-lt"/>
              </a:rPr>
              <a:t>, </a:t>
            </a:r>
            <a:r>
              <a:rPr lang="en-US" sz="1200" cap="all" spc="200" dirty="0" err="1" smtClean="0">
                <a:latin typeface="+mj-lt"/>
              </a:rPr>
              <a:t>CHristopher</a:t>
            </a:r>
            <a:r>
              <a:rPr lang="en-US" sz="1200" cap="all" spc="200" dirty="0" smtClean="0">
                <a:latin typeface="+mj-lt"/>
              </a:rPr>
              <a:t> 	183704 </a:t>
            </a:r>
          </a:p>
          <a:p>
            <a:pPr defTabSz="914400">
              <a:lnSpc>
                <a:spcPct val="120000"/>
              </a:lnSpc>
              <a:buSzPct val="100000"/>
            </a:pPr>
            <a:r>
              <a:rPr lang="en-US" sz="1200" cap="all" spc="200" dirty="0" smtClean="0">
                <a:latin typeface="+mj-lt"/>
              </a:rPr>
              <a:t>Morales, CARLOS		237214 </a:t>
            </a:r>
          </a:p>
          <a:p>
            <a:pPr defTabSz="914400">
              <a:lnSpc>
                <a:spcPct val="120000"/>
              </a:lnSpc>
              <a:buSzPct val="100000"/>
            </a:pPr>
            <a:r>
              <a:rPr lang="en-US" sz="1200" cap="all" spc="200" dirty="0" smtClean="0">
                <a:latin typeface="+mj-lt"/>
              </a:rPr>
              <a:t>SAVA, CLAUDIO  		232521 </a:t>
            </a:r>
          </a:p>
          <a:p>
            <a:pPr marL="0" marR="0" lvl="0" indent="0" algn="l" defTabSz="914400" rtl="0" eaLnBrk="1" fontAlgn="auto" latinLnBrk="0" hangingPunct="1">
              <a:lnSpc>
                <a:spcPct val="90000"/>
              </a:lnSpc>
              <a:spcBef>
                <a:spcPts val="1200"/>
              </a:spcBef>
              <a:spcAft>
                <a:spcPts val="200"/>
              </a:spcAft>
              <a:buClrTx/>
              <a:buSzPct val="100000"/>
              <a:buFont typeface="Calibri" panose="020F0502020204030204" pitchFamily="34" charset="0"/>
              <a:buNone/>
              <a:tabLst/>
              <a:defRPr/>
            </a:pPr>
            <a:endParaRPr kumimoji="0" lang="en-US" sz="1600" b="0" i="0" u="none" strike="noStrike" kern="1200" cap="all" spc="200" normalizeH="0" baseline="0" noProof="0" dirty="0">
              <a:ln>
                <a:noFill/>
              </a:ln>
              <a:solidFill>
                <a:schemeClr val="tx2"/>
              </a:solidFill>
              <a:effectLst/>
              <a:uLnTx/>
              <a:uFillTx/>
              <a:latin typeface="+mj-lt"/>
              <a:ea typeface="+mn-ea"/>
              <a:cs typeface="+mn-cs"/>
            </a:endParaRPr>
          </a:p>
        </p:txBody>
      </p:sp>
    </p:spTree>
    <p:extLst>
      <p:ext uri="{BB962C8B-B14F-4D97-AF65-F5344CB8AC3E}">
        <p14:creationId xmlns:p14="http://schemas.microsoft.com/office/powerpoint/2010/main" val="29293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Memetic</a:t>
            </a:r>
            <a:r>
              <a:rPr lang="en-US" dirty="0" smtClean="0"/>
              <a:t> approach – SA research</a:t>
            </a:r>
            <a:endParaRPr lang="en-US" dirty="0"/>
          </a:p>
        </p:txBody>
      </p:sp>
      <p:sp>
        <p:nvSpPr>
          <p:cNvPr id="3" name="2 Marcador de contenido"/>
          <p:cNvSpPr>
            <a:spLocks noGrp="1"/>
          </p:cNvSpPr>
          <p:nvPr>
            <p:ph idx="1"/>
          </p:nvPr>
        </p:nvSpPr>
        <p:spPr/>
        <p:txBody>
          <a:bodyPr>
            <a:normAutofit/>
          </a:bodyPr>
          <a:lstStyle/>
          <a:p>
            <a:pPr lvl="0">
              <a:buNone/>
            </a:pPr>
            <a:r>
              <a:rPr lang="en-US" dirty="0" smtClean="0">
                <a:solidFill>
                  <a:schemeClr val="tx1"/>
                </a:solidFill>
              </a:rPr>
              <a:t> Our SA implementation:</a:t>
            </a:r>
          </a:p>
          <a:p>
            <a:pPr lvl="0">
              <a:buFont typeface="Arial" pitchFamily="34" charset="0"/>
              <a:buChar char="•"/>
            </a:pPr>
            <a:r>
              <a:rPr lang="en-US" dirty="0" smtClean="0">
                <a:solidFill>
                  <a:schemeClr val="tx1"/>
                </a:solidFill>
              </a:rPr>
              <a:t> Probability of accept worsening solutions:</a:t>
            </a:r>
          </a:p>
          <a:p>
            <a:pPr lvl="0">
              <a:buNone/>
            </a:pPr>
            <a:r>
              <a:rPr lang="en-US" dirty="0" smtClean="0">
                <a:solidFill>
                  <a:schemeClr val="tx1"/>
                </a:solidFill>
              </a:rPr>
              <a:t>  It is used the classic simulated annealing enunciation (</a:t>
            </a:r>
            <a:r>
              <a:rPr lang="en-US" dirty="0" err="1" smtClean="0">
                <a:solidFill>
                  <a:schemeClr val="tx1"/>
                </a:solidFill>
              </a:rPr>
              <a:t>Kitpatrick</a:t>
            </a:r>
            <a:r>
              <a:rPr lang="en-US" dirty="0" smtClean="0">
                <a:solidFill>
                  <a:schemeClr val="tx1"/>
                </a:solidFill>
              </a:rPr>
              <a:t> et al.).  </a:t>
            </a:r>
          </a:p>
          <a:p>
            <a:pPr lvl="0">
              <a:buNone/>
            </a:pPr>
            <a:r>
              <a:rPr lang="en-US" dirty="0" smtClean="0">
                <a:solidFill>
                  <a:schemeClr val="tx1"/>
                </a:solidFill>
              </a:rPr>
              <a:t>                                             </a:t>
            </a:r>
          </a:p>
          <a:p>
            <a:pPr lvl="0">
              <a:buFont typeface="Arial" pitchFamily="34" charset="0"/>
              <a:buChar char="•"/>
            </a:pPr>
            <a:endParaRPr lang="en-US" dirty="0" smtClean="0">
              <a:solidFill>
                <a:schemeClr val="tx1"/>
              </a:solidFill>
            </a:endParaRPr>
          </a:p>
          <a:p>
            <a:pPr lvl="0">
              <a:buFont typeface="Arial" pitchFamily="34" charset="0"/>
              <a:buChar char="•"/>
            </a:pPr>
            <a:r>
              <a:rPr lang="en-US" dirty="0" smtClean="0">
                <a:solidFill>
                  <a:schemeClr val="tx1"/>
                </a:solidFill>
              </a:rPr>
              <a:t> Temperature of the system:</a:t>
            </a:r>
          </a:p>
          <a:p>
            <a:pPr lvl="0">
              <a:buFont typeface="Arial" pitchFamily="34" charset="0"/>
              <a:buChar char="•"/>
            </a:pPr>
            <a:endParaRPr lang="en-US" dirty="0" smtClean="0">
              <a:solidFill>
                <a:schemeClr val="tx1"/>
              </a:solidFill>
            </a:endParaRPr>
          </a:p>
          <a:p>
            <a:pPr lvl="0">
              <a:buFont typeface="Arial" pitchFamily="34" charset="0"/>
              <a:buChar char="•"/>
            </a:pPr>
            <a:endParaRPr lang="en-US" dirty="0" smtClean="0">
              <a:solidFill>
                <a:schemeClr val="tx1"/>
              </a:solidFill>
            </a:endParaRPr>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3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6"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8"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30"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32" name="Rectangle 1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34"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36"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4" name="23 Grupo"/>
          <p:cNvGrpSpPr/>
          <p:nvPr/>
        </p:nvGrpSpPr>
        <p:grpSpPr>
          <a:xfrm>
            <a:off x="1485900" y="3133725"/>
            <a:ext cx="8505825" cy="571500"/>
            <a:chOff x="1466850" y="4086225"/>
            <a:chExt cx="8505825" cy="571500"/>
          </a:xfrm>
        </p:grpSpPr>
        <p:pic>
          <p:nvPicPr>
            <p:cNvPr id="3072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66850" y="4086225"/>
              <a:ext cx="1981200" cy="295275"/>
            </a:xfrm>
            <a:prstGeom prst="rect">
              <a:avLst/>
            </a:prstGeom>
            <a:noFill/>
          </p:spPr>
        </p:pic>
        <p:pic>
          <p:nvPicPr>
            <p:cNvPr id="30733"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14725" y="4181475"/>
              <a:ext cx="6457950" cy="209550"/>
            </a:xfrm>
            <a:prstGeom prst="rect">
              <a:avLst/>
            </a:prstGeom>
            <a:noFill/>
          </p:spPr>
        </p:pic>
        <p:pic>
          <p:nvPicPr>
            <p:cNvPr id="30735"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505200" y="4448175"/>
              <a:ext cx="2438400" cy="209550"/>
            </a:xfrm>
            <a:prstGeom prst="rect">
              <a:avLst/>
            </a:prstGeom>
            <a:noFill/>
          </p:spPr>
        </p:pic>
      </p:grpSp>
      <p:sp>
        <p:nvSpPr>
          <p:cNvPr id="30738" name="Rectangle 1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0" name="Rectangle 2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2"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4" name="Rectangle 2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6" name="Rectangle 2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8" name="Rectangle 2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50" name="Rectangle 3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9" name="38 Grupo"/>
          <p:cNvGrpSpPr/>
          <p:nvPr/>
        </p:nvGrpSpPr>
        <p:grpSpPr>
          <a:xfrm>
            <a:off x="1524000" y="4667250"/>
            <a:ext cx="8134350" cy="638175"/>
            <a:chOff x="1504950" y="5334000"/>
            <a:chExt cx="8134350" cy="638175"/>
          </a:xfrm>
        </p:grpSpPr>
        <p:pic>
          <p:nvPicPr>
            <p:cNvPr id="30743" name="Picture 2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504950" y="5334000"/>
              <a:ext cx="1647825" cy="342900"/>
            </a:xfrm>
            <a:prstGeom prst="rect">
              <a:avLst/>
            </a:prstGeom>
            <a:noFill/>
          </p:spPr>
        </p:pic>
        <p:pic>
          <p:nvPicPr>
            <p:cNvPr id="30747" name="Picture 2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181350" y="5429250"/>
              <a:ext cx="6457950" cy="238125"/>
            </a:xfrm>
            <a:prstGeom prst="rect">
              <a:avLst/>
            </a:prstGeom>
            <a:noFill/>
          </p:spPr>
        </p:pic>
        <p:pic>
          <p:nvPicPr>
            <p:cNvPr id="30749" name="Picture 29"/>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209925" y="5734050"/>
              <a:ext cx="2457450" cy="238125"/>
            </a:xfrm>
            <a:prstGeom prst="rect">
              <a:avLst/>
            </a:prstGeom>
            <a:noFill/>
          </p:spPr>
        </p:pic>
      </p:grpSp>
      <p:sp>
        <p:nvSpPr>
          <p:cNvPr id="40" name="39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Designing a solution</a:t>
            </a:r>
            <a:endParaRPr lang="en-US" dirty="0"/>
          </a:p>
        </p:txBody>
      </p:sp>
      <p:sp>
        <p:nvSpPr>
          <p:cNvPr id="3" name="2 Marcador de contenido"/>
          <p:cNvSpPr>
            <a:spLocks noGrp="1"/>
          </p:cNvSpPr>
          <p:nvPr>
            <p:ph idx="1"/>
          </p:nvPr>
        </p:nvSpPr>
        <p:spPr/>
        <p:txBody>
          <a:bodyPr>
            <a:normAutofit/>
          </a:bodyPr>
          <a:lstStyle/>
          <a:p>
            <a:endParaRPr lang="en-US" dirty="0" smtClean="0"/>
          </a:p>
          <a:p>
            <a:r>
              <a:rPr lang="en-US" dirty="0" smtClean="0"/>
              <a:t>Steps:</a:t>
            </a:r>
          </a:p>
          <a:p>
            <a:pPr marL="457200" indent="-457200">
              <a:buFont typeface="+mj-lt"/>
              <a:buAutoNum type="arabicPeriod"/>
            </a:pPr>
            <a:r>
              <a:rPr lang="en-US" dirty="0" smtClean="0"/>
              <a:t>Select a proper </a:t>
            </a:r>
            <a:r>
              <a:rPr lang="en-US" dirty="0" err="1" smtClean="0"/>
              <a:t>metaheuristic</a:t>
            </a:r>
            <a:r>
              <a:rPr lang="en-US" dirty="0" smtClean="0"/>
              <a:t> for the problem. 	        </a:t>
            </a:r>
            <a:r>
              <a:rPr lang="en-US" dirty="0" smtClean="0">
                <a:solidFill>
                  <a:srgbClr val="FF0000"/>
                </a:solidFill>
              </a:rPr>
              <a:t>GRASP.</a:t>
            </a:r>
          </a:p>
          <a:p>
            <a:pPr marL="457200" indent="-457200">
              <a:buFont typeface="+mj-lt"/>
              <a:buAutoNum type="arabicPeriod"/>
            </a:pPr>
            <a:r>
              <a:rPr lang="en-US" dirty="0" smtClean="0"/>
              <a:t>Define a “Greedy randomized construction” of possible solutions. </a:t>
            </a:r>
          </a:p>
          <a:p>
            <a:pPr marL="457200" indent="-457200">
              <a:buFont typeface="+mj-lt"/>
              <a:buAutoNum type="arabicPeriod"/>
            </a:pPr>
            <a:r>
              <a:rPr lang="en-US" dirty="0" smtClean="0"/>
              <a:t>Define a local search method to find a better solution. 	        </a:t>
            </a:r>
            <a:r>
              <a:rPr lang="en-US" dirty="0" smtClean="0">
                <a:solidFill>
                  <a:srgbClr val="FF0000"/>
                </a:solidFill>
              </a:rPr>
              <a:t>Simulated Annealing.</a:t>
            </a:r>
            <a:endParaRPr lang="en-US" dirty="0" smtClean="0"/>
          </a:p>
          <a:p>
            <a:pPr marL="457200" indent="-457200">
              <a:buFont typeface="+mj-lt"/>
              <a:buAutoNum type="arabicPeriod"/>
            </a:pPr>
            <a:r>
              <a:rPr lang="en-US" dirty="0" smtClean="0"/>
              <a:t>Define the neighborhood generation.</a:t>
            </a:r>
          </a:p>
        </p:txBody>
      </p:sp>
      <p:pic>
        <p:nvPicPr>
          <p:cNvPr id="5" name="4 Imagen" descr="check-mark-1292787_640.png"/>
          <p:cNvPicPr>
            <a:picLocks noChangeAspect="1"/>
          </p:cNvPicPr>
          <p:nvPr/>
        </p:nvPicPr>
        <p:blipFill>
          <a:blip r:embed="rId3"/>
          <a:stretch>
            <a:fillRect/>
          </a:stretch>
        </p:blipFill>
        <p:spPr>
          <a:xfrm>
            <a:off x="6448424" y="2544543"/>
            <a:ext cx="581025" cy="570131"/>
          </a:xfrm>
          <a:prstGeom prst="rect">
            <a:avLst/>
          </a:prstGeom>
        </p:spPr>
      </p:pic>
      <p:pic>
        <p:nvPicPr>
          <p:cNvPr id="6" name="5 Imagen" descr="check-mark-1292787_640.png"/>
          <p:cNvPicPr>
            <a:picLocks noChangeAspect="1"/>
          </p:cNvPicPr>
          <p:nvPr/>
        </p:nvPicPr>
        <p:blipFill>
          <a:blip r:embed="rId3"/>
          <a:stretch>
            <a:fillRect/>
          </a:stretch>
        </p:blipFill>
        <p:spPr>
          <a:xfrm>
            <a:off x="8343899" y="2992218"/>
            <a:ext cx="581025" cy="570131"/>
          </a:xfrm>
          <a:prstGeom prst="rect">
            <a:avLst/>
          </a:prstGeom>
        </p:spPr>
      </p:pic>
      <p:pic>
        <p:nvPicPr>
          <p:cNvPr id="7" name="6 Imagen" descr="check-mark-1292787_640.png"/>
          <p:cNvPicPr>
            <a:picLocks noChangeAspect="1"/>
          </p:cNvPicPr>
          <p:nvPr/>
        </p:nvPicPr>
        <p:blipFill>
          <a:blip r:embed="rId3"/>
          <a:stretch>
            <a:fillRect/>
          </a:stretch>
        </p:blipFill>
        <p:spPr>
          <a:xfrm>
            <a:off x="7286624" y="3449418"/>
            <a:ext cx="581025" cy="570131"/>
          </a:xfrm>
          <a:prstGeom prst="rect">
            <a:avLst/>
          </a:prstGeom>
        </p:spPr>
      </p:pic>
      <p:sp>
        <p:nvSpPr>
          <p:cNvPr id="8" name="7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Neighborhood generation</a:t>
            </a:r>
            <a:endParaRPr lang="en-US" dirty="0"/>
          </a:p>
        </p:txBody>
      </p:sp>
      <p:sp>
        <p:nvSpPr>
          <p:cNvPr id="3" name="2 Marcador de contenido"/>
          <p:cNvSpPr>
            <a:spLocks noGrp="1"/>
          </p:cNvSpPr>
          <p:nvPr>
            <p:ph idx="1"/>
          </p:nvPr>
        </p:nvSpPr>
        <p:spPr/>
        <p:txBody>
          <a:bodyPr>
            <a:normAutofit/>
          </a:bodyPr>
          <a:lstStyle/>
          <a:p>
            <a:pPr>
              <a:buNone/>
            </a:pPr>
            <a:r>
              <a:rPr lang="en-US" b="1" dirty="0" smtClean="0"/>
              <a:t>Basic idea: </a:t>
            </a:r>
          </a:p>
          <a:p>
            <a:pPr>
              <a:buFont typeface="Arial" pitchFamily="34" charset="0"/>
              <a:buChar char="•"/>
            </a:pPr>
            <a:r>
              <a:rPr lang="en-US" dirty="0" smtClean="0"/>
              <a:t>Select a random subset of cells.</a:t>
            </a:r>
          </a:p>
          <a:p>
            <a:pPr>
              <a:buFont typeface="Arial" pitchFamily="34" charset="0"/>
              <a:buChar char="•"/>
            </a:pPr>
            <a:r>
              <a:rPr lang="en-US" dirty="0" smtClean="0"/>
              <a:t>For each cell of the subset delete all its moves.</a:t>
            </a:r>
          </a:p>
          <a:p>
            <a:pPr>
              <a:buFont typeface="Arial" pitchFamily="34" charset="0"/>
              <a:buChar char="•"/>
            </a:pPr>
            <a:r>
              <a:rPr lang="en-US" dirty="0" smtClean="0"/>
              <a:t>Solve again the cell’s demands, considering this time also </a:t>
            </a:r>
            <a:r>
              <a:rPr lang="en-US" dirty="0" smtClean="0"/>
              <a:t>worse moves from </a:t>
            </a:r>
            <a:r>
              <a:rPr lang="en-US" dirty="0" err="1" smtClean="0"/>
              <a:t>costPerTask</a:t>
            </a:r>
            <a:r>
              <a:rPr lang="en-US" dirty="0" smtClean="0"/>
              <a:t> map, </a:t>
            </a:r>
            <a:r>
              <a:rPr lang="en-US" dirty="0" smtClean="0"/>
              <a:t>getting a new neighbor.</a:t>
            </a:r>
          </a:p>
          <a:p>
            <a:r>
              <a:rPr lang="en-US" b="1" dirty="0" smtClean="0"/>
              <a:t>Worsening strategy</a:t>
            </a:r>
          </a:p>
          <a:p>
            <a:r>
              <a:rPr lang="en-US" dirty="0" smtClean="0"/>
              <a:t>The neighbor solution can be better or worse than the current one because when it selects the moves to solve the demand the algorithm sometimes it's forced to skip the best </a:t>
            </a:r>
            <a:r>
              <a:rPr lang="en-US" dirty="0" smtClean="0"/>
              <a:t>ones on th</a:t>
            </a:r>
            <a:r>
              <a:rPr lang="en-US" dirty="0" smtClean="0"/>
              <a:t>e base of a worsening probability</a:t>
            </a:r>
            <a:r>
              <a:rPr lang="en-US" dirty="0" smtClean="0"/>
              <a:t>.</a:t>
            </a:r>
            <a:endParaRPr lang="en-US" dirty="0"/>
          </a:p>
        </p:txBody>
      </p:sp>
      <p:sp>
        <p:nvSpPr>
          <p:cNvPr id="4" name="3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Designing a solution</a:t>
            </a:r>
            <a:endParaRPr lang="en-US" dirty="0"/>
          </a:p>
        </p:txBody>
      </p:sp>
      <p:sp>
        <p:nvSpPr>
          <p:cNvPr id="3" name="2 Marcador de contenido"/>
          <p:cNvSpPr>
            <a:spLocks noGrp="1"/>
          </p:cNvSpPr>
          <p:nvPr>
            <p:ph idx="1"/>
          </p:nvPr>
        </p:nvSpPr>
        <p:spPr/>
        <p:txBody>
          <a:bodyPr>
            <a:normAutofit/>
          </a:bodyPr>
          <a:lstStyle/>
          <a:p>
            <a:endParaRPr lang="en-US" dirty="0" smtClean="0"/>
          </a:p>
          <a:p>
            <a:r>
              <a:rPr lang="en-US" dirty="0" smtClean="0"/>
              <a:t>Steps:</a:t>
            </a:r>
          </a:p>
          <a:p>
            <a:pPr marL="457200" indent="-457200">
              <a:buFont typeface="+mj-lt"/>
              <a:buAutoNum type="arabicPeriod"/>
            </a:pPr>
            <a:r>
              <a:rPr lang="en-US" dirty="0" smtClean="0"/>
              <a:t>Select a proper </a:t>
            </a:r>
            <a:r>
              <a:rPr lang="en-US" dirty="0" err="1" smtClean="0"/>
              <a:t>metaheuristic</a:t>
            </a:r>
            <a:r>
              <a:rPr lang="en-US" dirty="0" smtClean="0"/>
              <a:t> for the problem. 	        </a:t>
            </a:r>
            <a:r>
              <a:rPr lang="en-US" dirty="0" smtClean="0">
                <a:solidFill>
                  <a:srgbClr val="FF0000"/>
                </a:solidFill>
              </a:rPr>
              <a:t>GRASP.</a:t>
            </a:r>
          </a:p>
          <a:p>
            <a:pPr marL="457200" indent="-457200">
              <a:buFont typeface="+mj-lt"/>
              <a:buAutoNum type="arabicPeriod"/>
            </a:pPr>
            <a:r>
              <a:rPr lang="en-US" dirty="0" smtClean="0"/>
              <a:t>Define a “Greedy randomized construction” of possible solutions. </a:t>
            </a:r>
          </a:p>
          <a:p>
            <a:pPr marL="457200" indent="-457200">
              <a:buFont typeface="+mj-lt"/>
              <a:buAutoNum type="arabicPeriod"/>
            </a:pPr>
            <a:r>
              <a:rPr lang="en-US" dirty="0" smtClean="0"/>
              <a:t>Define a local search method to find a better solution. 	        </a:t>
            </a:r>
            <a:r>
              <a:rPr lang="en-US" dirty="0" smtClean="0">
                <a:solidFill>
                  <a:srgbClr val="FF0000"/>
                </a:solidFill>
              </a:rPr>
              <a:t>Simulated Annealing.</a:t>
            </a:r>
            <a:endParaRPr lang="en-US" dirty="0" smtClean="0"/>
          </a:p>
          <a:p>
            <a:pPr marL="457200" indent="-457200">
              <a:buFont typeface="+mj-lt"/>
              <a:buAutoNum type="arabicPeriod"/>
            </a:pPr>
            <a:r>
              <a:rPr lang="en-US" dirty="0" smtClean="0"/>
              <a:t>Define the neighborhood generation.</a:t>
            </a:r>
          </a:p>
        </p:txBody>
      </p:sp>
      <p:pic>
        <p:nvPicPr>
          <p:cNvPr id="5" name="4 Imagen" descr="check-mark-1292787_640.png"/>
          <p:cNvPicPr>
            <a:picLocks noChangeAspect="1"/>
          </p:cNvPicPr>
          <p:nvPr/>
        </p:nvPicPr>
        <p:blipFill>
          <a:blip r:embed="rId3"/>
          <a:stretch>
            <a:fillRect/>
          </a:stretch>
        </p:blipFill>
        <p:spPr>
          <a:xfrm>
            <a:off x="6448424" y="2544543"/>
            <a:ext cx="581025" cy="570131"/>
          </a:xfrm>
          <a:prstGeom prst="rect">
            <a:avLst/>
          </a:prstGeom>
        </p:spPr>
      </p:pic>
      <p:pic>
        <p:nvPicPr>
          <p:cNvPr id="6" name="5 Imagen" descr="check-mark-1292787_640.png"/>
          <p:cNvPicPr>
            <a:picLocks noChangeAspect="1"/>
          </p:cNvPicPr>
          <p:nvPr/>
        </p:nvPicPr>
        <p:blipFill>
          <a:blip r:embed="rId3"/>
          <a:stretch>
            <a:fillRect/>
          </a:stretch>
        </p:blipFill>
        <p:spPr>
          <a:xfrm>
            <a:off x="8343899" y="2992218"/>
            <a:ext cx="581025" cy="570131"/>
          </a:xfrm>
          <a:prstGeom prst="rect">
            <a:avLst/>
          </a:prstGeom>
        </p:spPr>
      </p:pic>
      <p:pic>
        <p:nvPicPr>
          <p:cNvPr id="7" name="6 Imagen" descr="check-mark-1292787_640.png"/>
          <p:cNvPicPr>
            <a:picLocks noChangeAspect="1"/>
          </p:cNvPicPr>
          <p:nvPr/>
        </p:nvPicPr>
        <p:blipFill>
          <a:blip r:embed="rId3"/>
          <a:stretch>
            <a:fillRect/>
          </a:stretch>
        </p:blipFill>
        <p:spPr>
          <a:xfrm>
            <a:off x="7286624" y="3449418"/>
            <a:ext cx="581025" cy="570131"/>
          </a:xfrm>
          <a:prstGeom prst="rect">
            <a:avLst/>
          </a:prstGeom>
        </p:spPr>
      </p:pic>
      <p:pic>
        <p:nvPicPr>
          <p:cNvPr id="8" name="7 Imagen" descr="check-mark-1292787_640.png"/>
          <p:cNvPicPr>
            <a:picLocks noChangeAspect="1"/>
          </p:cNvPicPr>
          <p:nvPr/>
        </p:nvPicPr>
        <p:blipFill>
          <a:blip r:embed="rId3"/>
          <a:stretch>
            <a:fillRect/>
          </a:stretch>
        </p:blipFill>
        <p:spPr>
          <a:xfrm>
            <a:off x="5657849" y="3944718"/>
            <a:ext cx="581025" cy="570131"/>
          </a:xfrm>
          <a:prstGeom prst="rect">
            <a:avLst/>
          </a:prstGeom>
        </p:spPr>
      </p:pic>
      <p:sp>
        <p:nvSpPr>
          <p:cNvPr id="9" name="8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Testing the solution</a:t>
            </a:r>
            <a:endParaRPr lang="en-US" dirty="0"/>
          </a:p>
        </p:txBody>
      </p:sp>
      <p:sp>
        <p:nvSpPr>
          <p:cNvPr id="4" name="3 Marcador de texto"/>
          <p:cNvSpPr>
            <a:spLocks noGrp="1"/>
          </p:cNvSpPr>
          <p:nvPr>
            <p:ph type="body" sz="half" idx="2"/>
          </p:nvPr>
        </p:nvSpPr>
        <p:spPr/>
        <p:txBody>
          <a:bodyPr/>
          <a:lstStyle/>
          <a:p>
            <a:r>
              <a:rPr lang="en-US" dirty="0" smtClean="0"/>
              <a:t>Testing machine specifics:</a:t>
            </a:r>
          </a:p>
          <a:p>
            <a:pPr>
              <a:buFont typeface="Arial" pitchFamily="34" charset="0"/>
              <a:buChar char="•"/>
            </a:pPr>
            <a:r>
              <a:rPr lang="en-US" dirty="0" smtClean="0"/>
              <a:t> CPU: Intel Core i7-4710HQ (2,5GHz)</a:t>
            </a:r>
          </a:p>
          <a:p>
            <a:pPr>
              <a:buFont typeface="Arial" pitchFamily="34" charset="0"/>
              <a:buChar char="•"/>
            </a:pPr>
            <a:r>
              <a:rPr lang="en-US" dirty="0" smtClean="0"/>
              <a:t> RAM: 8GB</a:t>
            </a:r>
          </a:p>
          <a:p>
            <a:pPr>
              <a:buFont typeface="Arial" pitchFamily="34" charset="0"/>
              <a:buChar char="•"/>
            </a:pPr>
            <a:r>
              <a:rPr lang="en-US" dirty="0" smtClean="0"/>
              <a:t> 4 Cores</a:t>
            </a:r>
          </a:p>
          <a:p>
            <a:pPr>
              <a:buFont typeface="Arial" pitchFamily="34" charset="0"/>
              <a:buChar char="•"/>
            </a:pPr>
            <a:r>
              <a:rPr lang="en-US" dirty="0" smtClean="0"/>
              <a:t>Operating system: </a:t>
            </a:r>
            <a:r>
              <a:rPr lang="en-US" dirty="0" err="1" smtClean="0"/>
              <a:t>Ubuntu</a:t>
            </a:r>
            <a:r>
              <a:rPr lang="en-US" dirty="0" smtClean="0"/>
              <a:t> 64bit</a:t>
            </a:r>
          </a:p>
          <a:p>
            <a:endParaRPr lang="en-US" dirty="0"/>
          </a:p>
        </p:txBody>
      </p:sp>
      <p:sp>
        <p:nvSpPr>
          <p:cNvPr id="5" name="4 Marcador de pie de página"/>
          <p:cNvSpPr>
            <a:spLocks noGrp="1"/>
          </p:cNvSpPr>
          <p:nvPr>
            <p:ph type="ftr" sz="quarter" idx="11"/>
          </p:nvPr>
        </p:nvSpPr>
        <p:spPr/>
        <p:txBody>
          <a:bodyPr/>
          <a:lstStyle/>
          <a:p>
            <a:r>
              <a:rPr lang="en-US" smtClean="0"/>
              <a:t>A.Y. 2016/2017               Team 35               Optimization methods and algorithms</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7842535" y="831850"/>
            <a:ext cx="3339816" cy="831850"/>
          </a:xfrm>
          <a:prstGeom prst="rect">
            <a:avLst/>
          </a:prstGeom>
          <a:noFill/>
          <a:ln w="9525">
            <a:noFill/>
            <a:miter lim="800000"/>
            <a:headEnd/>
            <a:tailEnd/>
          </a:ln>
        </p:spPr>
      </p:pic>
      <p:pic>
        <p:nvPicPr>
          <p:cNvPr id="9" name="Picture 3"/>
          <p:cNvPicPr>
            <a:picLocks noChangeAspect="1" noChangeArrowheads="1"/>
          </p:cNvPicPr>
          <p:nvPr/>
        </p:nvPicPr>
        <p:blipFill>
          <a:blip r:embed="rId3"/>
          <a:srcRect/>
          <a:stretch>
            <a:fillRect/>
          </a:stretch>
        </p:blipFill>
        <p:spPr bwMode="auto">
          <a:xfrm>
            <a:off x="7851775" y="1927225"/>
            <a:ext cx="3324226" cy="887837"/>
          </a:xfrm>
          <a:prstGeom prst="rect">
            <a:avLst/>
          </a:prstGeom>
          <a:noFill/>
          <a:ln w="9525">
            <a:noFill/>
            <a:miter lim="800000"/>
            <a:headEnd/>
            <a:tailEnd/>
          </a:ln>
        </p:spPr>
      </p:pic>
      <p:pic>
        <p:nvPicPr>
          <p:cNvPr id="9219" name="Picture 3"/>
          <p:cNvPicPr>
            <a:picLocks noChangeAspect="1" noChangeArrowheads="1"/>
          </p:cNvPicPr>
          <p:nvPr/>
        </p:nvPicPr>
        <p:blipFill>
          <a:blip r:embed="rId4"/>
          <a:srcRect/>
          <a:stretch>
            <a:fillRect/>
          </a:stretch>
        </p:blipFill>
        <p:spPr bwMode="auto">
          <a:xfrm>
            <a:off x="7862889" y="3084513"/>
            <a:ext cx="3338512" cy="874121"/>
          </a:xfrm>
          <a:prstGeom prst="rect">
            <a:avLst/>
          </a:prstGeom>
          <a:noFill/>
          <a:ln w="9525">
            <a:noFill/>
            <a:miter lim="800000"/>
            <a:headEnd/>
            <a:tailEnd/>
          </a:ln>
        </p:spPr>
      </p:pic>
      <p:pic>
        <p:nvPicPr>
          <p:cNvPr id="11" name="Picture 5"/>
          <p:cNvPicPr>
            <a:picLocks noChangeAspect="1" noChangeArrowheads="1"/>
          </p:cNvPicPr>
          <p:nvPr/>
        </p:nvPicPr>
        <p:blipFill>
          <a:blip r:embed="rId5"/>
          <a:srcRect/>
          <a:stretch>
            <a:fillRect/>
          </a:stretch>
        </p:blipFill>
        <p:spPr bwMode="auto">
          <a:xfrm>
            <a:off x="6281738" y="4810124"/>
            <a:ext cx="2481262" cy="555967"/>
          </a:xfrm>
          <a:prstGeom prst="rect">
            <a:avLst/>
          </a:prstGeom>
          <a:noFill/>
          <a:ln w="9525">
            <a:noFill/>
            <a:miter lim="800000"/>
            <a:headEnd/>
            <a:tailEnd/>
          </a:ln>
        </p:spPr>
      </p:pic>
      <p:sp>
        <p:nvSpPr>
          <p:cNvPr id="12" name="11 CuadroTexto"/>
          <p:cNvSpPr txBox="1"/>
          <p:nvPr/>
        </p:nvSpPr>
        <p:spPr>
          <a:xfrm>
            <a:off x="4559300" y="838200"/>
            <a:ext cx="3136900" cy="338554"/>
          </a:xfrm>
          <a:prstGeom prst="rect">
            <a:avLst/>
          </a:prstGeom>
          <a:noFill/>
        </p:spPr>
        <p:txBody>
          <a:bodyPr wrap="square" rtlCol="0">
            <a:spAutoFit/>
          </a:bodyPr>
          <a:lstStyle/>
          <a:p>
            <a:r>
              <a:rPr lang="en-US" sz="1600" dirty="0" smtClean="0"/>
              <a:t>Co_30_1_NT_0    	1055</a:t>
            </a:r>
            <a:endParaRPr lang="en-US" sz="1600" dirty="0"/>
          </a:p>
        </p:txBody>
      </p:sp>
      <p:sp>
        <p:nvSpPr>
          <p:cNvPr id="13" name="12 CuadroTexto"/>
          <p:cNvSpPr txBox="1"/>
          <p:nvPr/>
        </p:nvSpPr>
        <p:spPr>
          <a:xfrm>
            <a:off x="4572000" y="1930400"/>
            <a:ext cx="3098800" cy="338554"/>
          </a:xfrm>
          <a:prstGeom prst="rect">
            <a:avLst/>
          </a:prstGeom>
          <a:noFill/>
        </p:spPr>
        <p:txBody>
          <a:bodyPr wrap="square" rtlCol="0">
            <a:spAutoFit/>
          </a:bodyPr>
          <a:lstStyle/>
          <a:p>
            <a:r>
              <a:rPr lang="en-US" sz="1600" dirty="0" smtClean="0"/>
              <a:t>Co_30_1_NT_8    	2324</a:t>
            </a:r>
          </a:p>
        </p:txBody>
      </p:sp>
      <p:sp>
        <p:nvSpPr>
          <p:cNvPr id="14" name="13 CuadroTexto"/>
          <p:cNvSpPr txBox="1"/>
          <p:nvPr/>
        </p:nvSpPr>
        <p:spPr>
          <a:xfrm>
            <a:off x="4610100" y="3073400"/>
            <a:ext cx="3098800" cy="338554"/>
          </a:xfrm>
          <a:prstGeom prst="rect">
            <a:avLst/>
          </a:prstGeom>
          <a:noFill/>
        </p:spPr>
        <p:txBody>
          <a:bodyPr wrap="square" rtlCol="0">
            <a:spAutoFit/>
          </a:bodyPr>
          <a:lstStyle/>
          <a:p>
            <a:r>
              <a:rPr lang="en-US" sz="1600" dirty="0" smtClean="0"/>
              <a:t>Co_100_1_T_7    	5291</a:t>
            </a:r>
          </a:p>
        </p:txBody>
      </p:sp>
      <p:sp>
        <p:nvSpPr>
          <p:cNvPr id="16" name="15 CuadroTexto"/>
          <p:cNvSpPr txBox="1"/>
          <p:nvPr/>
        </p:nvSpPr>
        <p:spPr>
          <a:xfrm>
            <a:off x="4622800" y="457200"/>
            <a:ext cx="6527800" cy="369332"/>
          </a:xfrm>
          <a:prstGeom prst="rect">
            <a:avLst/>
          </a:prstGeom>
          <a:noFill/>
        </p:spPr>
        <p:txBody>
          <a:bodyPr wrap="square" rtlCol="0">
            <a:spAutoFit/>
          </a:bodyPr>
          <a:lstStyle/>
          <a:p>
            <a:r>
              <a:rPr lang="en-US" b="1" dirty="0" smtClean="0"/>
              <a:t>Instance			OF			Gap</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Tuning the search</a:t>
            </a:r>
            <a:endParaRPr lang="en-US" dirty="0"/>
          </a:p>
        </p:txBody>
      </p:sp>
      <p:sp>
        <p:nvSpPr>
          <p:cNvPr id="3" name="2 Marcador de contenido"/>
          <p:cNvSpPr>
            <a:spLocks noGrp="1"/>
          </p:cNvSpPr>
          <p:nvPr>
            <p:ph idx="1"/>
          </p:nvPr>
        </p:nvSpPr>
        <p:spPr/>
        <p:txBody>
          <a:bodyPr>
            <a:normAutofit/>
          </a:bodyPr>
          <a:lstStyle/>
          <a:p>
            <a:endParaRPr lang="en-US" dirty="0" smtClean="0"/>
          </a:p>
          <a:p>
            <a:endParaRPr lang="en-US" dirty="0" smtClean="0"/>
          </a:p>
          <a:p>
            <a:pPr marL="457200" indent="-457200">
              <a:buFont typeface="Arial" pitchFamily="34" charset="0"/>
              <a:buChar char="•"/>
            </a:pPr>
            <a:r>
              <a:rPr lang="en-US" dirty="0"/>
              <a:t>Refine worsening probability</a:t>
            </a:r>
            <a:r>
              <a:rPr lang="en-US" dirty="0" smtClean="0"/>
              <a:t>.</a:t>
            </a:r>
          </a:p>
          <a:p>
            <a:pPr marL="0" indent="0">
              <a:buNone/>
            </a:pPr>
            <a:endParaRPr lang="en-US" dirty="0" smtClean="0"/>
          </a:p>
          <a:p>
            <a:pPr marL="457200" indent="-457200">
              <a:buFont typeface="Arial" pitchFamily="34" charset="0"/>
              <a:buChar char="•"/>
            </a:pPr>
            <a:r>
              <a:rPr lang="en-US" dirty="0" smtClean="0"/>
              <a:t>Define the dimension of the </a:t>
            </a:r>
            <a:r>
              <a:rPr lang="en-US" dirty="0"/>
              <a:t>subset of cells to be solved in a different way for the neighborhood generation.</a:t>
            </a:r>
          </a:p>
          <a:p>
            <a:pPr marL="0" indent="0">
              <a:buNone/>
            </a:pPr>
            <a:endParaRPr lang="en-US" dirty="0" smtClean="0"/>
          </a:p>
          <a:p>
            <a:pPr marL="457200" indent="-457200">
              <a:buFont typeface="Arial" pitchFamily="34" charset="0"/>
              <a:buChar char="•"/>
            </a:pPr>
            <a:r>
              <a:rPr lang="en-US" dirty="0"/>
              <a:t>Adjust Simulated Annealing parameters.</a:t>
            </a:r>
            <a:endParaRPr lang="en-US" dirty="0" smtClean="0"/>
          </a:p>
        </p:txBody>
      </p:sp>
      <p:sp>
        <p:nvSpPr>
          <p:cNvPr id="8" name="7 Marcador de pie de página"/>
          <p:cNvSpPr>
            <a:spLocks noGrp="1"/>
          </p:cNvSpPr>
          <p:nvPr>
            <p:ph type="ftr" sz="quarter" idx="11"/>
          </p:nvPr>
        </p:nvSpPr>
        <p:spPr/>
        <p:txBody>
          <a:bodyPr/>
          <a:lstStyle/>
          <a:p>
            <a:r>
              <a:rPr lang="en-US" sz="1000" dirty="0" smtClean="0"/>
              <a:t>A.Y. 2016/2017               Team 35               Optimization methods and algorithms</a:t>
            </a:r>
            <a:endParaRPr lang="en-US" sz="1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Tuning the search - Adjust Simulated Annealing parameters</a:t>
            </a:r>
            <a:endParaRPr lang="en-US" dirty="0"/>
          </a:p>
        </p:txBody>
      </p:sp>
      <p:sp>
        <p:nvSpPr>
          <p:cNvPr id="3" name="2 Marcador de contenido"/>
          <p:cNvSpPr>
            <a:spLocks noGrp="1"/>
          </p:cNvSpPr>
          <p:nvPr>
            <p:ph idx="1"/>
          </p:nvPr>
        </p:nvSpPr>
        <p:spPr/>
        <p:txBody>
          <a:bodyPr>
            <a:normAutofit fontScale="77500" lnSpcReduction="20000"/>
          </a:bodyPr>
          <a:lstStyle/>
          <a:p>
            <a:endParaRPr lang="en-US" dirty="0" smtClean="0"/>
          </a:p>
          <a:p>
            <a:pPr marL="0" lvl="0" indent="0">
              <a:lnSpc>
                <a:spcPct val="120000"/>
              </a:lnSpc>
              <a:spcBef>
                <a:spcPts val="0"/>
              </a:spcBef>
              <a:spcAft>
                <a:spcPts val="0"/>
              </a:spcAft>
              <a:buNone/>
            </a:pPr>
            <a:r>
              <a:rPr lang="it-IT" b="1" u="sng" dirty="0" smtClean="0"/>
              <a:t>Initial temperature definition:</a:t>
            </a:r>
            <a:endParaRPr lang="en-US" dirty="0" smtClean="0"/>
          </a:p>
          <a:p>
            <a:pPr marL="0" indent="0">
              <a:lnSpc>
                <a:spcPct val="120000"/>
              </a:lnSpc>
              <a:spcBef>
                <a:spcPts val="0"/>
              </a:spcBef>
              <a:spcAft>
                <a:spcPts val="0"/>
              </a:spcAft>
            </a:pPr>
            <a:r>
              <a:rPr lang="en-US" dirty="0" smtClean="0"/>
              <a:t>At the beginning of the procedure, each worsening variation of the objective function had to be accepted in order to escape from possible local minimum.</a:t>
            </a:r>
          </a:p>
          <a:p>
            <a:pPr marL="0" indent="0">
              <a:lnSpc>
                <a:spcPct val="120000"/>
              </a:lnSpc>
              <a:spcBef>
                <a:spcPts val="0"/>
              </a:spcBef>
              <a:spcAft>
                <a:spcPts val="0"/>
              </a:spcAft>
            </a:pPr>
            <a:r>
              <a:rPr lang="en-US" dirty="0" smtClean="0"/>
              <a:t>To do that it had to result exp(-</a:t>
            </a:r>
            <a:r>
              <a:rPr lang="it-IT" dirty="0" smtClean="0"/>
              <a:t>Δ</a:t>
            </a:r>
            <a:r>
              <a:rPr lang="en-US" dirty="0" smtClean="0"/>
              <a:t>f/T0)≈1 ∀</a:t>
            </a:r>
            <a:r>
              <a:rPr lang="it-IT" dirty="0" smtClean="0"/>
              <a:t>Δ</a:t>
            </a:r>
            <a:r>
              <a:rPr lang="en-US" dirty="0" smtClean="0"/>
              <a:t>f &gt;0 and so (-</a:t>
            </a:r>
            <a:r>
              <a:rPr lang="it-IT" dirty="0" smtClean="0"/>
              <a:t>Δ</a:t>
            </a:r>
            <a:r>
              <a:rPr lang="en-US" dirty="0" smtClean="0"/>
              <a:t>f/T0)≈0. The choice was performed as follows:</a:t>
            </a:r>
          </a:p>
          <a:p>
            <a:pPr marL="457200" lvl="0" indent="-457200">
              <a:lnSpc>
                <a:spcPct val="120000"/>
              </a:lnSpc>
              <a:spcBef>
                <a:spcPts val="0"/>
              </a:spcBef>
              <a:spcAft>
                <a:spcPts val="0"/>
              </a:spcAft>
              <a:buFont typeface="+mj-lt"/>
              <a:buAutoNum type="arabicPeriod"/>
            </a:pPr>
            <a:r>
              <a:rPr lang="en-US" dirty="0" smtClean="0"/>
              <a:t>Considering the initial objective function.</a:t>
            </a:r>
          </a:p>
          <a:p>
            <a:pPr marL="457200" lvl="0" indent="-457200">
              <a:lnSpc>
                <a:spcPct val="120000"/>
              </a:lnSpc>
              <a:spcBef>
                <a:spcPts val="0"/>
              </a:spcBef>
              <a:spcAft>
                <a:spcPts val="0"/>
              </a:spcAft>
              <a:buFont typeface="+mj-lt"/>
              <a:buAutoNum type="arabicPeriod"/>
            </a:pPr>
            <a:r>
              <a:rPr lang="en-US" dirty="0" smtClean="0"/>
              <a:t>Assuming a maximum objective function variation value: </a:t>
            </a:r>
            <a:r>
              <a:rPr lang="it-IT" dirty="0" smtClean="0"/>
              <a:t>Δ</a:t>
            </a:r>
            <a:r>
              <a:rPr lang="en-US" dirty="0" err="1" smtClean="0"/>
              <a:t>fmax</a:t>
            </a:r>
            <a:r>
              <a:rPr lang="en-US" dirty="0" smtClean="0"/>
              <a:t>=|f0/2|.</a:t>
            </a:r>
          </a:p>
          <a:p>
            <a:pPr marL="457200" lvl="0" indent="-457200">
              <a:lnSpc>
                <a:spcPct val="120000"/>
              </a:lnSpc>
              <a:spcBef>
                <a:spcPts val="0"/>
              </a:spcBef>
              <a:spcAft>
                <a:spcPts val="0"/>
              </a:spcAft>
              <a:buFont typeface="+mj-lt"/>
              <a:buAutoNum type="arabicPeriod"/>
            </a:pPr>
            <a:r>
              <a:rPr lang="it-IT" dirty="0" smtClean="0"/>
              <a:t>Assigning T0 = 10 *  Δfmax.</a:t>
            </a:r>
          </a:p>
          <a:p>
            <a:pPr marL="0" lvl="0" indent="0">
              <a:lnSpc>
                <a:spcPct val="120000"/>
              </a:lnSpc>
              <a:spcBef>
                <a:spcPts val="0"/>
              </a:spcBef>
              <a:spcAft>
                <a:spcPts val="0"/>
              </a:spcAft>
            </a:pPr>
            <a:endParaRPr lang="en-US" dirty="0" smtClean="0"/>
          </a:p>
          <a:p>
            <a:pPr marL="0" lvl="0" indent="0">
              <a:lnSpc>
                <a:spcPct val="120000"/>
              </a:lnSpc>
              <a:spcBef>
                <a:spcPts val="0"/>
              </a:spcBef>
              <a:spcAft>
                <a:spcPts val="0"/>
              </a:spcAft>
            </a:pPr>
            <a:r>
              <a:rPr lang="it-IT" b="1" u="sng" dirty="0" smtClean="0"/>
              <a:t>Final temperature definition:</a:t>
            </a:r>
            <a:endParaRPr lang="en-US" dirty="0" smtClean="0"/>
          </a:p>
          <a:p>
            <a:pPr marL="0" indent="0">
              <a:lnSpc>
                <a:spcPct val="120000"/>
              </a:lnSpc>
              <a:spcBef>
                <a:spcPts val="0"/>
              </a:spcBef>
              <a:spcAft>
                <a:spcPts val="0"/>
              </a:spcAft>
            </a:pPr>
            <a:r>
              <a:rPr lang="en-US" dirty="0" smtClean="0"/>
              <a:t>As stopping condition of the whole SA procedure we decided to define a final temperature to be reached. The definition criteria was as follows:</a:t>
            </a:r>
          </a:p>
          <a:p>
            <a:pPr marL="457200" lvl="0" indent="-457200">
              <a:lnSpc>
                <a:spcPct val="120000"/>
              </a:lnSpc>
              <a:spcBef>
                <a:spcPts val="0"/>
              </a:spcBef>
              <a:spcAft>
                <a:spcPts val="0"/>
              </a:spcAft>
              <a:buFont typeface="+mj-lt"/>
              <a:buAutoNum type="arabicPeriod"/>
            </a:pPr>
            <a:r>
              <a:rPr lang="en-US" dirty="0" smtClean="0"/>
              <a:t>Considering the initial objective function.</a:t>
            </a:r>
          </a:p>
          <a:p>
            <a:pPr marL="457200" lvl="0" indent="-457200">
              <a:lnSpc>
                <a:spcPct val="120000"/>
              </a:lnSpc>
              <a:spcBef>
                <a:spcPts val="0"/>
              </a:spcBef>
              <a:spcAft>
                <a:spcPts val="0"/>
              </a:spcAft>
              <a:buFont typeface="+mj-lt"/>
              <a:buAutoNum type="arabicPeriod"/>
            </a:pPr>
            <a:r>
              <a:rPr lang="en-US" dirty="0" smtClean="0"/>
              <a:t>Establishing a reference value for the minimum objective function variation: </a:t>
            </a:r>
            <a:r>
              <a:rPr lang="it-IT" dirty="0" smtClean="0"/>
              <a:t>Δfmin=0.001*|f0/2|.</a:t>
            </a:r>
            <a:endParaRPr lang="en-US" dirty="0" smtClean="0"/>
          </a:p>
          <a:p>
            <a:pPr marL="457200" lvl="0" indent="-457200">
              <a:lnSpc>
                <a:spcPct val="120000"/>
              </a:lnSpc>
              <a:spcBef>
                <a:spcPts val="0"/>
              </a:spcBef>
              <a:spcAft>
                <a:spcPts val="0"/>
              </a:spcAft>
              <a:buFont typeface="+mj-lt"/>
              <a:buAutoNum type="arabicPeriod"/>
            </a:pPr>
            <a:r>
              <a:rPr lang="it-IT" dirty="0" smtClean="0"/>
              <a:t>Assigning Δf = 0.1*Δfmin</a:t>
            </a:r>
            <a:endParaRPr lang="en-US" dirty="0" smtClean="0"/>
          </a:p>
          <a:p>
            <a:pPr marL="457200" lvl="0" indent="-457200">
              <a:lnSpc>
                <a:spcPct val="120000"/>
              </a:lnSpc>
              <a:spcBef>
                <a:spcPts val="0"/>
              </a:spcBef>
              <a:spcAft>
                <a:spcPts val="0"/>
              </a:spcAft>
              <a:buFont typeface="+mj-lt"/>
              <a:buAutoNum type="arabicPeriod"/>
            </a:pPr>
            <a:r>
              <a:rPr lang="it-IT" dirty="0" smtClean="0"/>
              <a:t>Calculating TF =  Δf/0.69</a:t>
            </a:r>
            <a:endParaRPr lang="en-US" dirty="0" smtClean="0"/>
          </a:p>
          <a:p>
            <a:pPr marL="0" indent="0">
              <a:lnSpc>
                <a:spcPct val="120000"/>
              </a:lnSpc>
              <a:spcBef>
                <a:spcPts val="0"/>
              </a:spcBef>
              <a:spcAft>
                <a:spcPts val="0"/>
              </a:spcAft>
              <a:buFont typeface="+mj-lt"/>
              <a:buAutoNum type="arabicPeriod"/>
            </a:pPr>
            <a:endParaRPr lang="en-US" dirty="0" smtClean="0"/>
          </a:p>
        </p:txBody>
      </p:sp>
      <p:sp>
        <p:nvSpPr>
          <p:cNvPr id="4" name="3 Marcador de pie de página"/>
          <p:cNvSpPr>
            <a:spLocks noGrp="1"/>
          </p:cNvSpPr>
          <p:nvPr>
            <p:ph type="ftr" sz="quarter" idx="11"/>
          </p:nvPr>
        </p:nvSpPr>
        <p:spPr>
          <a:xfrm>
            <a:off x="444500" y="6459785"/>
            <a:ext cx="11315700" cy="365125"/>
          </a:xfrm>
        </p:spPr>
        <p:txBody>
          <a:bodyPr/>
          <a:lstStyle/>
          <a:p>
            <a:r>
              <a:rPr lang="en-US" dirty="0"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Tuning the search - Adjust Simulated Annealing parameters</a:t>
            </a:r>
            <a:endParaRPr lang="en-US" dirty="0"/>
          </a:p>
        </p:txBody>
      </p:sp>
      <p:sp>
        <p:nvSpPr>
          <p:cNvPr id="3" name="2 Marcador de contenido"/>
          <p:cNvSpPr>
            <a:spLocks noGrp="1"/>
          </p:cNvSpPr>
          <p:nvPr>
            <p:ph idx="1"/>
          </p:nvPr>
        </p:nvSpPr>
        <p:spPr/>
        <p:txBody>
          <a:bodyPr>
            <a:normAutofit/>
          </a:bodyPr>
          <a:lstStyle/>
          <a:p>
            <a:endParaRPr lang="en-US" dirty="0" smtClean="0"/>
          </a:p>
          <a:p>
            <a:pPr marL="0" lvl="0" indent="0">
              <a:lnSpc>
                <a:spcPct val="120000"/>
              </a:lnSpc>
              <a:spcBef>
                <a:spcPts val="0"/>
              </a:spcBef>
              <a:spcAft>
                <a:spcPts val="0"/>
              </a:spcAft>
            </a:pPr>
            <a:r>
              <a:rPr lang="it-IT" b="1" u="sng" dirty="0" smtClean="0"/>
              <a:t>α  (cooling parameter) :</a:t>
            </a:r>
            <a:endParaRPr lang="en-US" dirty="0" smtClean="0"/>
          </a:p>
          <a:p>
            <a:pPr marL="0" indent="0">
              <a:lnSpc>
                <a:spcPct val="120000"/>
              </a:lnSpc>
              <a:spcBef>
                <a:spcPts val="0"/>
              </a:spcBef>
              <a:spcAft>
                <a:spcPts val="0"/>
              </a:spcAft>
            </a:pPr>
            <a:r>
              <a:rPr lang="en-US" dirty="0" smtClean="0"/>
              <a:t>We observed that a high value(i.e. 0.99) made the cooling process too slow, allowing only small “Plateau” value to fulfill time constraints, while a small cooling parameter admit high “Plateau” values in order to restore energy balance condition. We decided for 0.5.</a:t>
            </a:r>
          </a:p>
          <a:p>
            <a:pPr marL="0" indent="0">
              <a:lnSpc>
                <a:spcPct val="120000"/>
              </a:lnSpc>
              <a:spcBef>
                <a:spcPts val="0"/>
              </a:spcBef>
              <a:spcAft>
                <a:spcPts val="0"/>
              </a:spcAft>
            </a:pPr>
            <a:endParaRPr lang="en-US" dirty="0" smtClean="0"/>
          </a:p>
          <a:p>
            <a:pPr marL="0" lvl="0" indent="0">
              <a:lnSpc>
                <a:spcPct val="120000"/>
              </a:lnSpc>
              <a:spcBef>
                <a:spcPts val="0"/>
              </a:spcBef>
              <a:spcAft>
                <a:spcPts val="0"/>
              </a:spcAft>
            </a:pPr>
            <a:r>
              <a:rPr lang="it-IT" b="1" u="sng" dirty="0" smtClean="0"/>
              <a:t>“Plateau” value:</a:t>
            </a:r>
            <a:endParaRPr lang="en-US" dirty="0" smtClean="0"/>
          </a:p>
          <a:p>
            <a:pPr marL="0" indent="0">
              <a:lnSpc>
                <a:spcPct val="120000"/>
              </a:lnSpc>
              <a:spcBef>
                <a:spcPts val="0"/>
              </a:spcBef>
              <a:spcAft>
                <a:spcPts val="0"/>
              </a:spcAft>
            </a:pPr>
            <a:r>
              <a:rPr lang="en-US" dirty="0" smtClean="0"/>
              <a:t>According to the previous consideration about the cooling parameter, we decided to assign:</a:t>
            </a:r>
          </a:p>
          <a:p>
            <a:pPr marL="0" indent="0">
              <a:lnSpc>
                <a:spcPct val="120000"/>
              </a:lnSpc>
              <a:spcBef>
                <a:spcPts val="0"/>
              </a:spcBef>
              <a:spcAft>
                <a:spcPts val="0"/>
              </a:spcAft>
            </a:pPr>
            <a:r>
              <a:rPr lang="en-US" dirty="0" smtClean="0"/>
              <a:t>L = 15 * |Neighborhood|.</a:t>
            </a:r>
          </a:p>
        </p:txBody>
      </p:sp>
      <p:sp>
        <p:nvSpPr>
          <p:cNvPr id="4" name="3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Testing the tuned solution</a:t>
            </a:r>
            <a:endParaRPr lang="en-US" dirty="0"/>
          </a:p>
        </p:txBody>
      </p:sp>
      <p:sp>
        <p:nvSpPr>
          <p:cNvPr id="4" name="3 Marcador de texto"/>
          <p:cNvSpPr>
            <a:spLocks noGrp="1"/>
          </p:cNvSpPr>
          <p:nvPr>
            <p:ph type="body" sz="half" idx="2"/>
          </p:nvPr>
        </p:nvSpPr>
        <p:spPr/>
        <p:txBody>
          <a:bodyPr/>
          <a:lstStyle/>
          <a:p>
            <a:r>
              <a:rPr lang="en-US" dirty="0" smtClean="0"/>
              <a:t>Testing machine specifics:</a:t>
            </a:r>
          </a:p>
          <a:p>
            <a:pPr>
              <a:buFont typeface="Arial" pitchFamily="34" charset="0"/>
              <a:buChar char="•"/>
            </a:pPr>
            <a:r>
              <a:rPr lang="en-US" dirty="0" smtClean="0"/>
              <a:t> CPU: Intel Core i7-4710HQ (2,5GHz)</a:t>
            </a:r>
          </a:p>
          <a:p>
            <a:pPr>
              <a:buFont typeface="Arial" pitchFamily="34" charset="0"/>
              <a:buChar char="•"/>
            </a:pPr>
            <a:r>
              <a:rPr lang="en-US" dirty="0" smtClean="0"/>
              <a:t> RAM: 8GB</a:t>
            </a:r>
          </a:p>
          <a:p>
            <a:pPr>
              <a:buFont typeface="Arial" pitchFamily="34" charset="0"/>
              <a:buChar char="•"/>
            </a:pPr>
            <a:r>
              <a:rPr lang="en-US" dirty="0" smtClean="0"/>
              <a:t> 4 Cores</a:t>
            </a:r>
          </a:p>
          <a:p>
            <a:pPr>
              <a:buFont typeface="Arial" pitchFamily="34" charset="0"/>
              <a:buChar char="•"/>
            </a:pPr>
            <a:r>
              <a:rPr lang="en-US" dirty="0" smtClean="0"/>
              <a:t>Operating system: </a:t>
            </a:r>
            <a:r>
              <a:rPr lang="en-US" dirty="0" err="1" smtClean="0"/>
              <a:t>Ubuntu</a:t>
            </a:r>
            <a:r>
              <a:rPr lang="en-US" dirty="0" smtClean="0"/>
              <a:t> 64bit</a:t>
            </a:r>
          </a:p>
          <a:p>
            <a:endParaRPr lang="en-US" dirty="0"/>
          </a:p>
        </p:txBody>
      </p:sp>
      <p:sp>
        <p:nvSpPr>
          <p:cNvPr id="5" name="4 Marcador de pie de página"/>
          <p:cNvSpPr>
            <a:spLocks noGrp="1"/>
          </p:cNvSpPr>
          <p:nvPr>
            <p:ph type="ftr" sz="quarter" idx="11"/>
          </p:nvPr>
        </p:nvSpPr>
        <p:spPr/>
        <p:txBody>
          <a:bodyPr/>
          <a:lstStyle/>
          <a:p>
            <a:r>
              <a:rPr lang="en-US" smtClean="0"/>
              <a:t>A.Y. 2016/2017               Team 35               Optimization methods and algorithms</a:t>
            </a:r>
            <a:endParaRPr lang="en-US" dirty="0"/>
          </a:p>
        </p:txBody>
      </p:sp>
      <p:pic>
        <p:nvPicPr>
          <p:cNvPr id="6" name="Picture 1"/>
          <p:cNvPicPr>
            <a:picLocks noChangeAspect="1" noChangeArrowheads="1"/>
          </p:cNvPicPr>
          <p:nvPr/>
        </p:nvPicPr>
        <p:blipFill>
          <a:blip r:embed="rId3"/>
          <a:srcRect/>
          <a:stretch>
            <a:fillRect/>
          </a:stretch>
        </p:blipFill>
        <p:spPr bwMode="auto">
          <a:xfrm>
            <a:off x="8271479" y="981076"/>
            <a:ext cx="3371847" cy="1152524"/>
          </a:xfrm>
          <a:prstGeom prst="rect">
            <a:avLst/>
          </a:prstGeom>
          <a:noFill/>
          <a:ln w="9525">
            <a:noFill/>
            <a:miter lim="800000"/>
            <a:headEnd/>
            <a:tailEnd/>
          </a:ln>
        </p:spPr>
      </p:pic>
      <p:pic>
        <p:nvPicPr>
          <p:cNvPr id="9" name="Picture 2"/>
          <p:cNvPicPr>
            <a:picLocks noGrp="1" noChangeAspect="1" noChangeArrowheads="1"/>
          </p:cNvPicPr>
          <p:nvPr>
            <p:ph idx="1"/>
          </p:nvPr>
        </p:nvPicPr>
        <p:blipFill>
          <a:blip r:embed="rId4"/>
          <a:srcRect/>
          <a:stretch>
            <a:fillRect/>
          </a:stretch>
        </p:blipFill>
        <p:spPr bwMode="auto">
          <a:xfrm>
            <a:off x="4371975" y="980281"/>
            <a:ext cx="3406741" cy="848519"/>
          </a:xfrm>
          <a:prstGeom prst="rect">
            <a:avLst/>
          </a:prstGeom>
          <a:noFill/>
          <a:ln w="9525">
            <a:noFill/>
            <a:miter lim="800000"/>
            <a:headEnd/>
            <a:tailEnd/>
          </a:ln>
        </p:spPr>
      </p:pic>
      <p:pic>
        <p:nvPicPr>
          <p:cNvPr id="43010" name="Picture 2"/>
          <p:cNvPicPr>
            <a:picLocks noChangeAspect="1" noChangeArrowheads="1"/>
          </p:cNvPicPr>
          <p:nvPr/>
        </p:nvPicPr>
        <p:blipFill>
          <a:blip r:embed="rId5"/>
          <a:srcRect/>
          <a:stretch>
            <a:fillRect/>
          </a:stretch>
        </p:blipFill>
        <p:spPr bwMode="auto">
          <a:xfrm>
            <a:off x="8280400" y="2298700"/>
            <a:ext cx="3369864" cy="1117600"/>
          </a:xfrm>
          <a:prstGeom prst="rect">
            <a:avLst/>
          </a:prstGeom>
          <a:noFill/>
          <a:ln w="9525">
            <a:noFill/>
            <a:miter lim="800000"/>
            <a:headEnd/>
            <a:tailEnd/>
          </a:ln>
        </p:spPr>
      </p:pic>
      <p:pic>
        <p:nvPicPr>
          <p:cNvPr id="43011" name="Picture 3"/>
          <p:cNvPicPr>
            <a:picLocks noChangeAspect="1" noChangeArrowheads="1"/>
          </p:cNvPicPr>
          <p:nvPr/>
        </p:nvPicPr>
        <p:blipFill>
          <a:blip r:embed="rId6"/>
          <a:srcRect/>
          <a:stretch>
            <a:fillRect/>
          </a:stretch>
        </p:blipFill>
        <p:spPr bwMode="auto">
          <a:xfrm>
            <a:off x="4397374" y="2320925"/>
            <a:ext cx="3375025" cy="901404"/>
          </a:xfrm>
          <a:prstGeom prst="rect">
            <a:avLst/>
          </a:prstGeom>
          <a:noFill/>
          <a:ln w="9525">
            <a:noFill/>
            <a:miter lim="800000"/>
            <a:headEnd/>
            <a:tailEnd/>
          </a:ln>
        </p:spPr>
      </p:pic>
      <p:pic>
        <p:nvPicPr>
          <p:cNvPr id="13" name="Picture 3"/>
          <p:cNvPicPr>
            <a:picLocks noChangeAspect="1" noChangeArrowheads="1"/>
          </p:cNvPicPr>
          <p:nvPr/>
        </p:nvPicPr>
        <p:blipFill>
          <a:blip r:embed="rId7"/>
          <a:srcRect/>
          <a:stretch>
            <a:fillRect/>
          </a:stretch>
        </p:blipFill>
        <p:spPr bwMode="auto">
          <a:xfrm>
            <a:off x="4408489" y="3744913"/>
            <a:ext cx="3338512" cy="874121"/>
          </a:xfrm>
          <a:prstGeom prst="rect">
            <a:avLst/>
          </a:prstGeom>
          <a:noFill/>
          <a:ln w="9525">
            <a:noFill/>
            <a:miter lim="800000"/>
            <a:headEnd/>
            <a:tailEnd/>
          </a:ln>
        </p:spPr>
      </p:pic>
      <p:pic>
        <p:nvPicPr>
          <p:cNvPr id="43012" name="Picture 4"/>
          <p:cNvPicPr>
            <a:picLocks noChangeAspect="1" noChangeArrowheads="1"/>
          </p:cNvPicPr>
          <p:nvPr/>
        </p:nvPicPr>
        <p:blipFill>
          <a:blip r:embed="rId8"/>
          <a:srcRect/>
          <a:stretch>
            <a:fillRect/>
          </a:stretch>
        </p:blipFill>
        <p:spPr bwMode="auto">
          <a:xfrm>
            <a:off x="8261350" y="3760788"/>
            <a:ext cx="3371850" cy="1133639"/>
          </a:xfrm>
          <a:prstGeom prst="rect">
            <a:avLst/>
          </a:prstGeom>
          <a:noFill/>
          <a:ln w="9525">
            <a:noFill/>
            <a:miter lim="800000"/>
            <a:headEnd/>
            <a:tailEnd/>
          </a:ln>
        </p:spPr>
      </p:pic>
      <p:pic>
        <p:nvPicPr>
          <p:cNvPr id="43013" name="Picture 5"/>
          <p:cNvPicPr>
            <a:picLocks noChangeAspect="1" noChangeArrowheads="1"/>
          </p:cNvPicPr>
          <p:nvPr/>
        </p:nvPicPr>
        <p:blipFill>
          <a:blip r:embed="rId9"/>
          <a:srcRect/>
          <a:stretch>
            <a:fillRect/>
          </a:stretch>
        </p:blipFill>
        <p:spPr bwMode="auto">
          <a:xfrm>
            <a:off x="4389438" y="5216525"/>
            <a:ext cx="2295525" cy="514350"/>
          </a:xfrm>
          <a:prstGeom prst="rect">
            <a:avLst/>
          </a:prstGeom>
          <a:noFill/>
          <a:ln w="9525">
            <a:noFill/>
            <a:miter lim="800000"/>
            <a:headEnd/>
            <a:tailEnd/>
          </a:ln>
        </p:spPr>
      </p:pic>
      <p:pic>
        <p:nvPicPr>
          <p:cNvPr id="43014" name="Picture 6"/>
          <p:cNvPicPr>
            <a:picLocks noChangeAspect="1" noChangeArrowheads="1"/>
          </p:cNvPicPr>
          <p:nvPr/>
        </p:nvPicPr>
        <p:blipFill>
          <a:blip r:embed="rId10"/>
          <a:srcRect/>
          <a:stretch>
            <a:fillRect/>
          </a:stretch>
        </p:blipFill>
        <p:spPr bwMode="auto">
          <a:xfrm>
            <a:off x="8262938" y="5226049"/>
            <a:ext cx="2392362" cy="573285"/>
          </a:xfrm>
          <a:prstGeom prst="rect">
            <a:avLst/>
          </a:prstGeom>
          <a:noFill/>
          <a:ln w="9525">
            <a:noFill/>
            <a:miter lim="800000"/>
            <a:headEnd/>
            <a:tailEnd/>
          </a:ln>
        </p:spPr>
      </p:pic>
      <p:sp>
        <p:nvSpPr>
          <p:cNvPr id="17" name="16 CuadroTexto"/>
          <p:cNvSpPr txBox="1"/>
          <p:nvPr/>
        </p:nvSpPr>
        <p:spPr>
          <a:xfrm>
            <a:off x="4381500" y="279400"/>
            <a:ext cx="6527800" cy="369332"/>
          </a:xfrm>
          <a:prstGeom prst="rect">
            <a:avLst/>
          </a:prstGeom>
          <a:noFill/>
        </p:spPr>
        <p:txBody>
          <a:bodyPr wrap="square" rtlCol="0">
            <a:spAutoFit/>
          </a:bodyPr>
          <a:lstStyle/>
          <a:p>
            <a:r>
              <a:rPr lang="en-US" b="1" dirty="0" smtClean="0"/>
              <a:t>		Before								After</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t>Results</a:t>
            </a:r>
            <a:r>
              <a:rPr lang="it-IT" b="1" dirty="0" smtClean="0"/>
              <a:t> Pie Chart</a:t>
            </a:r>
            <a:endParaRPr lang="it-IT" b="1" dirty="0"/>
          </a:p>
        </p:txBody>
      </p:sp>
      <p:graphicFrame>
        <p:nvGraphicFramePr>
          <p:cNvPr id="19" name="Segnaposto contenuto 18"/>
          <p:cNvGraphicFramePr>
            <a:graphicFrameLocks noGrp="1"/>
          </p:cNvGraphicFramePr>
          <p:nvPr>
            <p:ph idx="1"/>
            <p:extLst>
              <p:ext uri="{D42A27DB-BD31-4B8C-83A1-F6EECF244321}">
                <p14:modId xmlns:p14="http://schemas.microsoft.com/office/powerpoint/2010/main" val="808827044"/>
              </p:ext>
            </p:extLst>
          </p:nvPr>
        </p:nvGraphicFramePr>
        <p:xfrm>
          <a:off x="1097280" y="18970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4" name="Segnaposto piè di pagina 3"/>
          <p:cNvSpPr>
            <a:spLocks noGrp="1"/>
          </p:cNvSpPr>
          <p:nvPr>
            <p:ph type="ftr" sz="quarter" idx="11"/>
          </p:nvPr>
        </p:nvSpPr>
        <p:spPr/>
        <p:txBody>
          <a:bodyPr/>
          <a:lstStyle/>
          <a:p>
            <a:r>
              <a:rPr lang="en-US" smtClean="0"/>
              <a:t>A.Y. 2016/2017               Team 35               Optimization methods and algorithms</a:t>
            </a:r>
            <a:endParaRPr lang="en-US" dirty="0"/>
          </a:p>
        </p:txBody>
      </p:sp>
      <p:sp>
        <p:nvSpPr>
          <p:cNvPr id="25" name="Rettangolo 24"/>
          <p:cNvSpPr/>
          <p:nvPr/>
        </p:nvSpPr>
        <p:spPr>
          <a:xfrm>
            <a:off x="3686185" y="5380335"/>
            <a:ext cx="3280065" cy="553998"/>
          </a:xfrm>
          <a:prstGeom prst="rect">
            <a:avLst/>
          </a:prstGeom>
          <a:noFill/>
        </p:spPr>
        <p:txBody>
          <a:bodyPr wrap="none" lIns="91440" tIns="45720" rIns="91440" bIns="45720">
            <a:spAutoFit/>
          </a:bodyPr>
          <a:lstStyle/>
          <a:p>
            <a:pPr algn="ctr"/>
            <a:r>
              <a:rPr lang="it-IT" sz="3000" b="0" cap="none" spc="0" dirty="0" err="1" smtClean="0">
                <a:ln w="0"/>
                <a:solidFill>
                  <a:schemeClr val="tx1"/>
                </a:solidFill>
                <a:effectLst>
                  <a:outerShdw blurRad="38100" dist="19050" dir="2700000" algn="tl" rotWithShape="0">
                    <a:schemeClr val="dk1">
                      <a:alpha val="40000"/>
                    </a:schemeClr>
                  </a:outerShdw>
                </a:effectLst>
              </a:rPr>
              <a:t>Mean</a:t>
            </a:r>
            <a:r>
              <a:rPr lang="it-IT" sz="3000" b="0" cap="none" spc="0" dirty="0" smtClean="0">
                <a:ln w="0"/>
                <a:solidFill>
                  <a:schemeClr val="tx1"/>
                </a:solidFill>
                <a:effectLst>
                  <a:outerShdw blurRad="38100" dist="19050" dir="2700000" algn="tl" rotWithShape="0">
                    <a:schemeClr val="dk1">
                      <a:alpha val="40000"/>
                    </a:schemeClr>
                  </a:outerShdw>
                </a:effectLst>
              </a:rPr>
              <a:t> Gap </a:t>
            </a:r>
            <a:r>
              <a:rPr lang="it-IT" sz="3000" b="0" cap="none" spc="0" dirty="0" err="1" smtClean="0">
                <a:ln w="0"/>
                <a:solidFill>
                  <a:schemeClr val="tx1"/>
                </a:solidFill>
                <a:effectLst>
                  <a:outerShdw blurRad="38100" dist="19050" dir="2700000" algn="tl" rotWithShape="0">
                    <a:schemeClr val="dk1">
                      <a:alpha val="40000"/>
                    </a:schemeClr>
                  </a:outerShdw>
                </a:effectLst>
              </a:rPr>
              <a:t>is</a:t>
            </a:r>
            <a:r>
              <a:rPr lang="it-IT" sz="3000" b="0" cap="none" spc="0" dirty="0" smtClean="0">
                <a:ln w="0"/>
                <a:solidFill>
                  <a:schemeClr val="tx1"/>
                </a:solidFill>
                <a:effectLst>
                  <a:outerShdw blurRad="38100" dist="19050" dir="2700000" algn="tl" rotWithShape="0">
                    <a:schemeClr val="dk1">
                      <a:alpha val="40000"/>
                    </a:schemeClr>
                  </a:outerShdw>
                </a:effectLst>
              </a:rPr>
              <a:t>: 0.15%</a:t>
            </a:r>
            <a:endParaRPr lang="it-IT" sz="3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6408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97280" y="286603"/>
            <a:ext cx="10058400" cy="1336251"/>
          </a:xfrm>
        </p:spPr>
        <p:txBody>
          <a:bodyPr/>
          <a:lstStyle/>
          <a:p>
            <a:r>
              <a:rPr lang="en-US" dirty="0" smtClean="0"/>
              <a:t>Problem description</a:t>
            </a:r>
            <a:endParaRPr lang="en-US" dirty="0"/>
          </a:p>
        </p:txBody>
      </p:sp>
      <p:sp>
        <p:nvSpPr>
          <p:cNvPr id="3" name="2 Marcador de contenido"/>
          <p:cNvSpPr>
            <a:spLocks noGrp="1"/>
          </p:cNvSpPr>
          <p:nvPr>
            <p:ph idx="1"/>
          </p:nvPr>
        </p:nvSpPr>
        <p:spPr/>
        <p:txBody>
          <a:bodyPr>
            <a:normAutofit/>
          </a:bodyPr>
          <a:lstStyle/>
          <a:p>
            <a:r>
              <a:rPr lang="en-US" dirty="0" smtClean="0"/>
              <a:t>Asking users to share the internet connection, offering some reward for it.</a:t>
            </a:r>
          </a:p>
          <a:p>
            <a:r>
              <a:rPr lang="en-US" dirty="0" smtClean="0"/>
              <a:t>How to cover all the dumpsters minimizing the costs (reward).</a:t>
            </a:r>
          </a:p>
          <a:p>
            <a:r>
              <a:rPr lang="en-US" b="1" dirty="0" smtClean="0">
                <a:solidFill>
                  <a:schemeClr val="tx1"/>
                </a:solidFill>
              </a:rPr>
              <a:t>Optimization Problem</a:t>
            </a:r>
            <a:endParaRPr lang="en-US" dirty="0" smtClean="0">
              <a:solidFill>
                <a:schemeClr val="tx1"/>
              </a:solidFill>
            </a:endParaRPr>
          </a:p>
          <a:p>
            <a:r>
              <a:rPr lang="en-US" b="1" i="1" dirty="0" smtClean="0">
                <a:solidFill>
                  <a:schemeClr val="tx1"/>
                </a:solidFill>
              </a:rPr>
              <a:t>Objective function 	:	</a:t>
            </a:r>
            <a:r>
              <a:rPr lang="en-US" dirty="0" smtClean="0">
                <a:solidFill>
                  <a:schemeClr val="tx1"/>
                </a:solidFill>
              </a:rPr>
              <a:t>The goal of the project is to </a:t>
            </a:r>
            <a:r>
              <a:rPr lang="en-US" b="1" dirty="0" smtClean="0">
                <a:solidFill>
                  <a:schemeClr val="tx1"/>
                </a:solidFill>
              </a:rPr>
              <a:t>minimize the total amount          					of the reward</a:t>
            </a:r>
            <a:r>
              <a:rPr lang="en-US" dirty="0" smtClean="0">
                <a:solidFill>
                  <a:schemeClr val="tx1"/>
                </a:solidFill>
              </a:rPr>
              <a:t>.</a:t>
            </a:r>
          </a:p>
          <a:p>
            <a:r>
              <a:rPr lang="en-US" b="1" i="1" dirty="0" smtClean="0">
                <a:solidFill>
                  <a:schemeClr val="tx1"/>
                </a:solidFill>
              </a:rPr>
              <a:t>Constraint     (1)      	: 	</a:t>
            </a:r>
            <a:r>
              <a:rPr lang="en-US" b="1" dirty="0" smtClean="0">
                <a:solidFill>
                  <a:schemeClr val="tx1"/>
                </a:solidFill>
              </a:rPr>
              <a:t>Every dumpster must be visited.</a:t>
            </a:r>
            <a:endParaRPr lang="en-US" dirty="0" smtClean="0">
              <a:solidFill>
                <a:schemeClr val="tx1"/>
              </a:solidFill>
            </a:endParaRPr>
          </a:p>
          <a:p>
            <a:r>
              <a:rPr lang="en-US" b="1" i="1" dirty="0" smtClean="0">
                <a:solidFill>
                  <a:schemeClr val="tx1"/>
                </a:solidFill>
              </a:rPr>
              <a:t>Constraint    (2)		:	</a:t>
            </a:r>
            <a:r>
              <a:rPr lang="en-US" dirty="0" smtClean="0">
                <a:solidFill>
                  <a:schemeClr val="tx1"/>
                </a:solidFill>
              </a:rPr>
              <a:t>The total amount of requests can not </a:t>
            </a:r>
            <a:r>
              <a:rPr lang="en-US" b="1" dirty="0" smtClean="0">
                <a:solidFill>
                  <a:schemeClr val="tx1"/>
                </a:solidFill>
              </a:rPr>
              <a:t>exceed the number of 					people in the cell.</a:t>
            </a:r>
            <a:endParaRPr lang="en-US" dirty="0" smtClean="0">
              <a:solidFill>
                <a:schemeClr val="tx1"/>
              </a:solidFill>
            </a:endParaRPr>
          </a:p>
          <a:p>
            <a:r>
              <a:rPr lang="en-US" b="1" i="1" dirty="0" smtClean="0">
                <a:solidFill>
                  <a:schemeClr val="tx1"/>
                </a:solidFill>
              </a:rPr>
              <a:t>Domain	    	: 	</a:t>
            </a:r>
            <a:r>
              <a:rPr lang="en-US" dirty="0" smtClean="0">
                <a:solidFill>
                  <a:schemeClr val="tx1"/>
                </a:solidFill>
              </a:rPr>
              <a:t>The number of people must be </a:t>
            </a:r>
            <a:r>
              <a:rPr lang="en-US" b="1" dirty="0" smtClean="0">
                <a:solidFill>
                  <a:schemeClr val="tx1"/>
                </a:solidFill>
              </a:rPr>
              <a:t>an integer number.</a:t>
            </a:r>
            <a:endParaRPr lang="en-US" dirty="0" smtClean="0">
              <a:solidFill>
                <a:schemeClr val="tx1"/>
              </a:solidFill>
            </a:endParaRPr>
          </a:p>
          <a:p>
            <a:endParaRPr lang="en-US" dirty="0" smtClean="0"/>
          </a:p>
          <a:p>
            <a:endParaRPr lang="en-US" dirty="0" smtClean="0"/>
          </a:p>
          <a:p>
            <a:endParaRPr lang="en-US" dirty="0" smtClean="0"/>
          </a:p>
          <a:p>
            <a:endParaRPr lang="en-US" dirty="0"/>
          </a:p>
        </p:txBody>
      </p:sp>
      <p:sp>
        <p:nvSpPr>
          <p:cNvPr id="4" name="3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Conclusion and  learned lessons</a:t>
            </a:r>
            <a:endParaRPr lang="en-US" dirty="0"/>
          </a:p>
        </p:txBody>
      </p:sp>
      <p:sp>
        <p:nvSpPr>
          <p:cNvPr id="3" name="2 Marcador de contenido"/>
          <p:cNvSpPr>
            <a:spLocks noGrp="1"/>
          </p:cNvSpPr>
          <p:nvPr>
            <p:ph idx="1"/>
          </p:nvPr>
        </p:nvSpPr>
        <p:spPr/>
        <p:txBody>
          <a:bodyPr>
            <a:normAutofit lnSpcReduction="10000"/>
          </a:bodyPr>
          <a:lstStyle/>
          <a:p>
            <a:endParaRPr lang="en-US" dirty="0" smtClean="0"/>
          </a:p>
          <a:p>
            <a:pPr>
              <a:buNone/>
            </a:pPr>
            <a:r>
              <a:rPr lang="en-US" dirty="0" smtClean="0"/>
              <a:t> Saying we met the desired gap threshold, we consider the main objective was accomplished.</a:t>
            </a:r>
          </a:p>
          <a:p>
            <a:pPr>
              <a:buNone/>
            </a:pPr>
            <a:r>
              <a:rPr lang="en-US" dirty="0" smtClean="0"/>
              <a:t> Drawbacks:</a:t>
            </a:r>
          </a:p>
          <a:p>
            <a:pPr lvl="1">
              <a:buFont typeface="Arial" pitchFamily="34" charset="0"/>
              <a:buChar char="•"/>
            </a:pPr>
            <a:r>
              <a:rPr lang="en-US" dirty="0" smtClean="0"/>
              <a:t> If total number of tasks required are equal or very close to the ones available to solve them,  the </a:t>
            </a:r>
            <a:r>
              <a:rPr lang="en-US" dirty="0" err="1" smtClean="0"/>
              <a:t>metaheuristc</a:t>
            </a:r>
            <a:r>
              <a:rPr lang="en-US" dirty="0" smtClean="0"/>
              <a:t> is not capable to find a solution without wasting tasks.</a:t>
            </a:r>
          </a:p>
          <a:p>
            <a:pPr lvl="1">
              <a:buFont typeface="Arial" pitchFamily="34" charset="0"/>
              <a:buChar char="•"/>
            </a:pPr>
            <a:r>
              <a:rPr lang="en-US" dirty="0" smtClean="0"/>
              <a:t> The </a:t>
            </a:r>
            <a:r>
              <a:rPr lang="en-US" dirty="0" err="1" smtClean="0"/>
              <a:t>metaheuristic</a:t>
            </a:r>
            <a:r>
              <a:rPr lang="en-US" dirty="0" smtClean="0"/>
              <a:t> is not able to find a uniform degree of rebuilt as we noticed from some tests;</a:t>
            </a:r>
          </a:p>
          <a:p>
            <a:pPr>
              <a:buNone/>
            </a:pPr>
            <a:r>
              <a:rPr lang="en-US" dirty="0" smtClean="0"/>
              <a:t> </a:t>
            </a:r>
            <a:r>
              <a:rPr lang="en-US" dirty="0" smtClean="0"/>
              <a:t>Advantages: </a:t>
            </a:r>
            <a:endParaRPr lang="en-US" dirty="0" smtClean="0"/>
          </a:p>
          <a:p>
            <a:pPr lvl="1">
              <a:buFont typeface="Arial" pitchFamily="34" charset="0"/>
              <a:buChar char="•"/>
            </a:pPr>
            <a:r>
              <a:rPr lang="en-US" dirty="0" smtClean="0"/>
              <a:t>Our </a:t>
            </a:r>
            <a:r>
              <a:rPr lang="en-US" dirty="0" err="1" smtClean="0"/>
              <a:t>metaheuristic</a:t>
            </a:r>
            <a:r>
              <a:rPr lang="en-US" dirty="0" smtClean="0"/>
              <a:t> provides higher performances with 20 </a:t>
            </a:r>
            <a:r>
              <a:rPr lang="en-US" dirty="0" err="1" smtClean="0"/>
              <a:t>timesteps</a:t>
            </a:r>
            <a:r>
              <a:rPr lang="en-US" dirty="0" smtClean="0"/>
              <a:t> instances because of the higher number of users and a greater number of possible combinations for choosing moves to create a solution.</a:t>
            </a:r>
          </a:p>
          <a:p>
            <a:pPr lvl="1">
              <a:buFont typeface="Arial" pitchFamily="34" charset="0"/>
              <a:buChar char="•"/>
            </a:pPr>
            <a:r>
              <a:rPr lang="en-US" dirty="0" smtClean="0"/>
              <a:t>The combination of GRASP, Simulated Annealing and the costs </a:t>
            </a:r>
            <a:r>
              <a:rPr lang="en-US" dirty="0" err="1" smtClean="0"/>
              <a:t>multimap</a:t>
            </a:r>
            <a:r>
              <a:rPr lang="en-US" dirty="0" smtClean="0"/>
              <a:t> allow us to obtain good results in a short time. </a:t>
            </a:r>
            <a:r>
              <a:rPr lang="en-US" dirty="0" err="1" smtClean="0"/>
              <a:t>Neverthless</a:t>
            </a:r>
            <a:r>
              <a:rPr lang="en-US" dirty="0" smtClean="0"/>
              <a:t> the tuning phase has been fundamental in order to improve gap results.</a:t>
            </a:r>
          </a:p>
          <a:p>
            <a:pPr>
              <a:buNone/>
            </a:pPr>
            <a:endParaRPr lang="en-US" dirty="0" smtClean="0"/>
          </a:p>
        </p:txBody>
      </p:sp>
      <p:sp>
        <p:nvSpPr>
          <p:cNvPr id="4" name="3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Thank you for your attention!</a:t>
            </a:r>
            <a:endParaRPr lang="en-US" dirty="0"/>
          </a:p>
        </p:txBody>
      </p:sp>
      <p:pic>
        <p:nvPicPr>
          <p:cNvPr id="5" name="4 Marcador de posición de imagen" descr="Imagen1.png"/>
          <p:cNvPicPr>
            <a:picLocks noGrp="1" noChangeAspect="1"/>
          </p:cNvPicPr>
          <p:nvPr>
            <p:ph type="pic" idx="1"/>
          </p:nvPr>
        </p:nvPicPr>
        <p:blipFill>
          <a:blip r:embed="rId2"/>
          <a:srcRect t="9945" b="9945"/>
          <a:stretch>
            <a:fillRect/>
          </a:stretch>
        </p:blipFill>
        <p:spPr/>
      </p:pic>
      <p:sp>
        <p:nvSpPr>
          <p:cNvPr id="4" name="3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Designing a solution</a:t>
            </a:r>
            <a:endParaRPr lang="en-US" dirty="0"/>
          </a:p>
        </p:txBody>
      </p:sp>
      <p:sp>
        <p:nvSpPr>
          <p:cNvPr id="3" name="2 Marcador de contenido"/>
          <p:cNvSpPr>
            <a:spLocks noGrp="1"/>
          </p:cNvSpPr>
          <p:nvPr>
            <p:ph idx="1"/>
          </p:nvPr>
        </p:nvSpPr>
        <p:spPr/>
        <p:txBody>
          <a:bodyPr>
            <a:normAutofit/>
          </a:bodyPr>
          <a:lstStyle/>
          <a:p>
            <a:endParaRPr lang="en-US" dirty="0" smtClean="0"/>
          </a:p>
          <a:p>
            <a:pPr marL="457200" indent="-457200">
              <a:buNone/>
            </a:pPr>
            <a:r>
              <a:rPr lang="en-US" dirty="0" smtClean="0"/>
              <a:t>Steps:</a:t>
            </a:r>
          </a:p>
          <a:p>
            <a:pPr marL="457200" indent="-457200">
              <a:buFont typeface="+mj-lt"/>
              <a:buAutoNum type="arabicPeriod"/>
            </a:pPr>
            <a:r>
              <a:rPr lang="en-US" dirty="0" smtClean="0"/>
              <a:t>Select a proper </a:t>
            </a:r>
            <a:r>
              <a:rPr lang="en-US" dirty="0" err="1" smtClean="0"/>
              <a:t>metaheuristic</a:t>
            </a:r>
            <a:r>
              <a:rPr lang="en-US" dirty="0" smtClean="0"/>
              <a:t> for the problem.</a:t>
            </a:r>
          </a:p>
        </p:txBody>
      </p:sp>
      <p:sp>
        <p:nvSpPr>
          <p:cNvPr id="4" name="3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The GRASP option</a:t>
            </a:r>
            <a:endParaRPr lang="en-US" dirty="0"/>
          </a:p>
        </p:txBody>
      </p:sp>
      <p:sp>
        <p:nvSpPr>
          <p:cNvPr id="3" name="2 Marcador de contenido"/>
          <p:cNvSpPr>
            <a:spLocks noGrp="1"/>
          </p:cNvSpPr>
          <p:nvPr>
            <p:ph idx="1"/>
          </p:nvPr>
        </p:nvSpPr>
        <p:spPr>
          <a:xfrm>
            <a:off x="1097280" y="1845734"/>
            <a:ext cx="10260000" cy="4248000"/>
          </a:xfrm>
          <a:ln w="0">
            <a:noFill/>
          </a:ln>
        </p:spPr>
        <p:txBody>
          <a:bodyPr tIns="0" bIns="0" numCol="2">
            <a:normAutofit fontScale="92500" lnSpcReduction="10000"/>
          </a:bodyPr>
          <a:lstStyle/>
          <a:p>
            <a:r>
              <a:rPr lang="it-IT" dirty="0" smtClean="0"/>
              <a:t>A pure GRASP metaheuristic search algorithm states the following: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it-IT" b="1" dirty="0" smtClean="0"/>
              <a:t>“Greedy randomized construction”:</a:t>
            </a:r>
          </a:p>
          <a:p>
            <a:r>
              <a:rPr lang="en-US" dirty="0" smtClean="0">
                <a:solidFill>
                  <a:schemeClr val="tx1"/>
                </a:solidFill>
              </a:rPr>
              <a:t>By a greedy randomized adaptive procedure.</a:t>
            </a:r>
          </a:p>
          <a:p>
            <a:r>
              <a:rPr lang="en-US" dirty="0" smtClean="0">
                <a:solidFill>
                  <a:schemeClr val="tx1"/>
                </a:solidFill>
              </a:rPr>
              <a:t>Taking moves randomly from a structure that order them by “quality”.</a:t>
            </a:r>
            <a:endParaRPr lang="it-IT" dirty="0" smtClean="0"/>
          </a:p>
          <a:p>
            <a:endParaRPr lang="en-US" b="1" dirty="0" smtClean="0">
              <a:solidFill>
                <a:schemeClr val="tx1"/>
              </a:solidFill>
            </a:endParaRPr>
          </a:p>
          <a:p>
            <a:r>
              <a:rPr lang="it-IT" b="1" dirty="0" smtClean="0"/>
              <a:t>“Local search”:</a:t>
            </a:r>
          </a:p>
          <a:p>
            <a:r>
              <a:rPr lang="en-US" dirty="0" smtClean="0">
                <a:solidFill>
                  <a:schemeClr val="tx1"/>
                </a:solidFill>
              </a:rPr>
              <a:t>A local search method it is applied to the trial solution.</a:t>
            </a:r>
          </a:p>
          <a:p>
            <a:r>
              <a:rPr lang="en-US" dirty="0" smtClean="0">
                <a:solidFill>
                  <a:schemeClr val="tx1"/>
                </a:solidFill>
              </a:rPr>
              <a:t>Either a “best improving strategy” or a “first improving strategy”.  </a:t>
            </a:r>
            <a:endParaRPr lang="it-IT" dirty="0" smtClean="0"/>
          </a:p>
          <a:p>
            <a:endParaRPr lang="en-US" b="1" dirty="0" smtClean="0">
              <a:solidFill>
                <a:schemeClr val="tx1"/>
              </a:solidFill>
            </a:endParaRPr>
          </a:p>
        </p:txBody>
      </p:sp>
      <p:grpSp>
        <p:nvGrpSpPr>
          <p:cNvPr id="6" name="5 Grupo"/>
          <p:cNvGrpSpPr/>
          <p:nvPr/>
        </p:nvGrpSpPr>
        <p:grpSpPr>
          <a:xfrm>
            <a:off x="1126385" y="2928826"/>
            <a:ext cx="5041605" cy="2112161"/>
            <a:chOff x="1126385" y="2928826"/>
            <a:chExt cx="5041605" cy="2112161"/>
          </a:xfrm>
        </p:grpSpPr>
        <p:pic>
          <p:nvPicPr>
            <p:cNvPr id="4" name="Immagine2"/>
            <p:cNvPicPr/>
            <p:nvPr/>
          </p:nvPicPr>
          <p:blipFill>
            <a:blip r:embed="rId3">
              <a:alphaModFix/>
              <a:lum/>
            </a:blip>
            <a:srcRect/>
            <a:stretch>
              <a:fillRect/>
            </a:stretch>
          </p:blipFill>
          <p:spPr>
            <a:xfrm>
              <a:off x="1126385" y="2928826"/>
              <a:ext cx="5041605" cy="1632540"/>
            </a:xfrm>
            <a:prstGeom prst="rect">
              <a:avLst/>
            </a:prstGeom>
          </p:spPr>
        </p:pic>
        <p:sp>
          <p:nvSpPr>
            <p:cNvPr id="5" name="4 CuadroTexto"/>
            <p:cNvSpPr txBox="1"/>
            <p:nvPr/>
          </p:nvSpPr>
          <p:spPr>
            <a:xfrm>
              <a:off x="2857500" y="4610100"/>
              <a:ext cx="3276601" cy="430887"/>
            </a:xfrm>
            <a:prstGeom prst="rect">
              <a:avLst/>
            </a:prstGeom>
            <a:noFill/>
          </p:spPr>
          <p:txBody>
            <a:bodyPr wrap="square" rtlCol="0">
              <a:spAutoFit/>
            </a:bodyPr>
            <a:lstStyle/>
            <a:p>
              <a:r>
                <a:rPr lang="en-US" sz="1100" dirty="0" smtClean="0"/>
                <a:t>Source: “GRASP: Greedy Randomized Adaptive Search Procedures”. </a:t>
              </a:r>
              <a:r>
                <a:rPr lang="en-US" sz="1100" dirty="0" err="1" smtClean="0"/>
                <a:t>Resende</a:t>
              </a:r>
              <a:r>
                <a:rPr lang="en-US" sz="1100" dirty="0" smtClean="0"/>
                <a:t>, Mauricio et al.</a:t>
              </a:r>
              <a:endParaRPr lang="en-US" sz="1100" dirty="0"/>
            </a:p>
          </p:txBody>
        </p:sp>
      </p:grpSp>
      <p:sp>
        <p:nvSpPr>
          <p:cNvPr id="7" name="6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Designing a solution</a:t>
            </a:r>
            <a:endParaRPr lang="en-US" dirty="0"/>
          </a:p>
        </p:txBody>
      </p:sp>
      <p:sp>
        <p:nvSpPr>
          <p:cNvPr id="3" name="2 Marcador de contenido"/>
          <p:cNvSpPr>
            <a:spLocks noGrp="1"/>
          </p:cNvSpPr>
          <p:nvPr>
            <p:ph idx="1"/>
          </p:nvPr>
        </p:nvSpPr>
        <p:spPr/>
        <p:txBody>
          <a:bodyPr>
            <a:normAutofit/>
          </a:bodyPr>
          <a:lstStyle/>
          <a:p>
            <a:endParaRPr lang="en-US" dirty="0" smtClean="0"/>
          </a:p>
          <a:p>
            <a:r>
              <a:rPr lang="en-US" dirty="0" smtClean="0"/>
              <a:t>Steps:</a:t>
            </a:r>
          </a:p>
          <a:p>
            <a:pPr marL="457200" indent="-457200">
              <a:buFont typeface="+mj-lt"/>
              <a:buAutoNum type="arabicPeriod"/>
            </a:pPr>
            <a:r>
              <a:rPr lang="en-US" dirty="0" smtClean="0"/>
              <a:t>Select a proper </a:t>
            </a:r>
            <a:r>
              <a:rPr lang="en-US" dirty="0" err="1" smtClean="0"/>
              <a:t>metaheuristic</a:t>
            </a:r>
            <a:r>
              <a:rPr lang="en-US" dirty="0" smtClean="0"/>
              <a:t> for the problem. 	           </a:t>
            </a:r>
            <a:r>
              <a:rPr lang="en-US" dirty="0" smtClean="0">
                <a:solidFill>
                  <a:srgbClr val="FF0000"/>
                </a:solidFill>
              </a:rPr>
              <a:t>GRASP.</a:t>
            </a:r>
          </a:p>
          <a:p>
            <a:pPr marL="457200" indent="-457200">
              <a:buFont typeface="+mj-lt"/>
              <a:buAutoNum type="arabicPeriod"/>
            </a:pPr>
            <a:r>
              <a:rPr lang="en-US" dirty="0" smtClean="0"/>
              <a:t>Define a “Greedy randomized construction” of possible solutions.</a:t>
            </a:r>
          </a:p>
          <a:p>
            <a:pPr marL="457200" indent="-457200">
              <a:buFont typeface="+mj-lt"/>
              <a:buAutoNum type="arabicPeriod"/>
            </a:pPr>
            <a:r>
              <a:rPr lang="en-US" dirty="0" smtClean="0"/>
              <a:t>Define a local search method to find a better solution.</a:t>
            </a:r>
          </a:p>
        </p:txBody>
      </p:sp>
      <p:pic>
        <p:nvPicPr>
          <p:cNvPr id="4" name="3 Imagen" descr="check-mark-1292787_640.png"/>
          <p:cNvPicPr>
            <a:picLocks noChangeAspect="1"/>
          </p:cNvPicPr>
          <p:nvPr/>
        </p:nvPicPr>
        <p:blipFill>
          <a:blip r:embed="rId3"/>
          <a:stretch>
            <a:fillRect/>
          </a:stretch>
        </p:blipFill>
        <p:spPr>
          <a:xfrm>
            <a:off x="6543674" y="2535018"/>
            <a:ext cx="581025" cy="570131"/>
          </a:xfrm>
          <a:prstGeom prst="rect">
            <a:avLst/>
          </a:prstGeom>
        </p:spPr>
      </p:pic>
      <p:sp>
        <p:nvSpPr>
          <p:cNvPr id="5" name="4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 greedy randomized solutions generator </a:t>
            </a:r>
            <a:endParaRPr lang="en-US" dirty="0"/>
          </a:p>
        </p:txBody>
      </p:sp>
      <p:sp>
        <p:nvSpPr>
          <p:cNvPr id="3" name="2 Marcador de contenido"/>
          <p:cNvSpPr>
            <a:spLocks noGrp="1"/>
          </p:cNvSpPr>
          <p:nvPr>
            <p:ph idx="1"/>
          </p:nvPr>
        </p:nvSpPr>
        <p:spPr>
          <a:xfrm>
            <a:off x="1097280" y="1845734"/>
            <a:ext cx="10260000" cy="4248000"/>
          </a:xfrm>
          <a:ln w="0">
            <a:noFill/>
          </a:ln>
        </p:spPr>
        <p:txBody>
          <a:bodyPr tIns="0" bIns="0" numCol="1">
            <a:normAutofit fontScale="85000" lnSpcReduction="20000"/>
          </a:bodyPr>
          <a:lstStyle/>
          <a:p>
            <a:endParaRPr lang="en-US" sz="1800" b="1" dirty="0" smtClean="0"/>
          </a:p>
          <a:p>
            <a:r>
              <a:rPr lang="en-US" sz="1800" b="1" dirty="0" smtClean="0"/>
              <a:t>A structure of moves ordered by “quality”</a:t>
            </a:r>
            <a:r>
              <a:rPr lang="en-US" sz="1800" b="1" dirty="0" smtClean="0">
                <a:solidFill>
                  <a:schemeClr val="tx1"/>
                </a:solidFill>
              </a:rPr>
              <a:t>:</a:t>
            </a:r>
          </a:p>
          <a:p>
            <a:pPr>
              <a:buNone/>
            </a:pPr>
            <a:r>
              <a:rPr lang="en-US" sz="1800" dirty="0" smtClean="0">
                <a:solidFill>
                  <a:schemeClr val="tx1"/>
                </a:solidFill>
              </a:rPr>
              <a:t>A </a:t>
            </a:r>
            <a:r>
              <a:rPr lang="en-US" sz="1800" dirty="0" err="1" smtClean="0">
                <a:solidFill>
                  <a:schemeClr val="tx1"/>
                </a:solidFill>
              </a:rPr>
              <a:t>multimap</a:t>
            </a:r>
            <a:r>
              <a:rPr lang="en-US" sz="1800" dirty="0" smtClean="0">
                <a:solidFill>
                  <a:schemeClr val="tx1"/>
                </a:solidFill>
              </a:rPr>
              <a:t> of all possible moves, ordered by their cost/task ratio:</a:t>
            </a:r>
          </a:p>
          <a:p>
            <a:pPr>
              <a:buNone/>
            </a:pPr>
            <a:r>
              <a:rPr lang="en-US" sz="1800" dirty="0" smtClean="0">
                <a:solidFill>
                  <a:schemeClr val="tx1"/>
                </a:solidFill>
              </a:rPr>
              <a:t>	 </a:t>
            </a:r>
            <a:endParaRPr lang="en-US" sz="1600" dirty="0" smtClean="0">
              <a:solidFill>
                <a:schemeClr val="tx1"/>
              </a:solidFill>
            </a:endParaRPr>
          </a:p>
          <a:p>
            <a:pPr lvl="1"/>
            <a:endParaRPr lang="en-US" b="1" dirty="0" smtClean="0">
              <a:solidFill>
                <a:schemeClr val="tx1"/>
              </a:solidFill>
            </a:endParaRPr>
          </a:p>
          <a:p>
            <a:pPr>
              <a:buNone/>
            </a:pPr>
            <a:endParaRPr lang="en-US" sz="1800" b="1" dirty="0" smtClean="0"/>
          </a:p>
          <a:p>
            <a:endParaRPr lang="en-US" sz="1800" b="1" dirty="0" smtClean="0"/>
          </a:p>
          <a:p>
            <a:r>
              <a:rPr lang="en-US" sz="1800" b="1" dirty="0" smtClean="0"/>
              <a:t>Randomization</a:t>
            </a:r>
            <a:r>
              <a:rPr lang="en-US" sz="1800" b="1" dirty="0" smtClean="0">
                <a:solidFill>
                  <a:schemeClr val="tx1"/>
                </a:solidFill>
              </a:rPr>
              <a:t>:</a:t>
            </a:r>
          </a:p>
          <a:p>
            <a:pPr>
              <a:buNone/>
            </a:pPr>
            <a:r>
              <a:rPr lang="en-US" sz="1800" dirty="0" smtClean="0">
                <a:solidFill>
                  <a:schemeClr val="tx1"/>
                </a:solidFill>
              </a:rPr>
              <a:t> Given by the shuffle of the order in which cell’s demands are satisfied. </a:t>
            </a:r>
          </a:p>
          <a:p>
            <a:r>
              <a:rPr lang="en-US" sz="1800" b="1" dirty="0" smtClean="0"/>
              <a:t>Greedy</a:t>
            </a:r>
            <a:r>
              <a:rPr lang="en-US" b="1" dirty="0" smtClean="0">
                <a:solidFill>
                  <a:schemeClr val="tx1"/>
                </a:solidFill>
              </a:rPr>
              <a:t>:</a:t>
            </a:r>
          </a:p>
          <a:p>
            <a:pPr>
              <a:buNone/>
            </a:pPr>
            <a:r>
              <a:rPr lang="en-US" sz="1800" dirty="0" smtClean="0">
                <a:solidFill>
                  <a:schemeClr val="tx1"/>
                </a:solidFill>
              </a:rPr>
              <a:t> Taking from the </a:t>
            </a:r>
            <a:r>
              <a:rPr lang="en-US" sz="1800" dirty="0" err="1" smtClean="0">
                <a:solidFill>
                  <a:schemeClr val="tx1"/>
                </a:solidFill>
              </a:rPr>
              <a:t>multimap</a:t>
            </a:r>
            <a:r>
              <a:rPr lang="en-US" sz="1800" dirty="0" smtClean="0">
                <a:solidFill>
                  <a:schemeClr val="tx1"/>
                </a:solidFill>
              </a:rPr>
              <a:t>, for each cell, sequentially and myopically, the most efficient moves until its demand is satisfied.</a:t>
            </a:r>
          </a:p>
          <a:p>
            <a:r>
              <a:rPr lang="en-US" sz="1800" b="1" dirty="0" smtClean="0"/>
              <a:t>Adaptive</a:t>
            </a:r>
            <a:r>
              <a:rPr lang="en-US" sz="1800" b="1" dirty="0" smtClean="0">
                <a:solidFill>
                  <a:schemeClr val="tx1"/>
                </a:solidFill>
              </a:rPr>
              <a:t>:</a:t>
            </a:r>
          </a:p>
          <a:p>
            <a:pPr>
              <a:buNone/>
            </a:pPr>
            <a:r>
              <a:rPr lang="en-US" sz="1800" dirty="0" smtClean="0">
                <a:solidFill>
                  <a:schemeClr val="tx1"/>
                </a:solidFill>
              </a:rPr>
              <a:t> At each iteration, the move chosen is a function of the moves previously chosen.</a:t>
            </a:r>
          </a:p>
        </p:txBody>
      </p:sp>
      <p:sp>
        <p:nvSpPr>
          <p:cNvPr id="3481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2"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4" name="Rectangle 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4" name="13 Grupo"/>
          <p:cNvGrpSpPr/>
          <p:nvPr/>
        </p:nvGrpSpPr>
        <p:grpSpPr>
          <a:xfrm>
            <a:off x="2219325" y="2924175"/>
            <a:ext cx="6953250" cy="1066800"/>
            <a:chOff x="2057400" y="3333750"/>
            <a:chExt cx="6953250" cy="1066800"/>
          </a:xfrm>
        </p:grpSpPr>
        <p:pic>
          <p:nvPicPr>
            <p:cNvPr id="3481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90750" y="3638550"/>
              <a:ext cx="6705600" cy="438150"/>
            </a:xfrm>
            <a:prstGeom prst="rect">
              <a:avLst/>
            </a:prstGeom>
            <a:noFill/>
          </p:spPr>
        </p:pic>
        <p:pic>
          <p:nvPicPr>
            <p:cNvPr id="3482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057400" y="4162425"/>
              <a:ext cx="6953250" cy="238125"/>
            </a:xfrm>
            <a:prstGeom prst="rect">
              <a:avLst/>
            </a:prstGeom>
            <a:noFill/>
          </p:spPr>
        </p:pic>
        <p:pic>
          <p:nvPicPr>
            <p:cNvPr id="34823"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543175" y="3333750"/>
              <a:ext cx="5848350" cy="257175"/>
            </a:xfrm>
            <a:prstGeom prst="rect">
              <a:avLst/>
            </a:prstGeom>
            <a:noFill/>
          </p:spPr>
        </p:pic>
      </p:grpSp>
      <p:sp>
        <p:nvSpPr>
          <p:cNvPr id="15" name="14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Designing a solution</a:t>
            </a:r>
            <a:endParaRPr lang="en-US" dirty="0"/>
          </a:p>
        </p:txBody>
      </p:sp>
      <p:sp>
        <p:nvSpPr>
          <p:cNvPr id="3" name="2 Marcador de contenido"/>
          <p:cNvSpPr>
            <a:spLocks noGrp="1"/>
          </p:cNvSpPr>
          <p:nvPr>
            <p:ph idx="1"/>
          </p:nvPr>
        </p:nvSpPr>
        <p:spPr/>
        <p:txBody>
          <a:bodyPr>
            <a:normAutofit/>
          </a:bodyPr>
          <a:lstStyle/>
          <a:p>
            <a:endParaRPr lang="en-US" dirty="0" smtClean="0"/>
          </a:p>
          <a:p>
            <a:r>
              <a:rPr lang="en-US" dirty="0" smtClean="0"/>
              <a:t>Steps:</a:t>
            </a:r>
          </a:p>
          <a:p>
            <a:pPr marL="457200" indent="-457200">
              <a:buFont typeface="+mj-lt"/>
              <a:buAutoNum type="arabicPeriod"/>
            </a:pPr>
            <a:r>
              <a:rPr lang="en-US" dirty="0" smtClean="0"/>
              <a:t>Select a proper </a:t>
            </a:r>
            <a:r>
              <a:rPr lang="en-US" dirty="0" err="1" smtClean="0"/>
              <a:t>metaheuristic</a:t>
            </a:r>
            <a:r>
              <a:rPr lang="en-US" dirty="0" smtClean="0"/>
              <a:t> for the problem. 	        </a:t>
            </a:r>
            <a:r>
              <a:rPr lang="en-US" dirty="0" smtClean="0">
                <a:solidFill>
                  <a:srgbClr val="FF0000"/>
                </a:solidFill>
              </a:rPr>
              <a:t>GRASP.</a:t>
            </a:r>
          </a:p>
          <a:p>
            <a:pPr marL="457200" indent="-457200">
              <a:buFont typeface="+mj-lt"/>
              <a:buAutoNum type="arabicPeriod"/>
            </a:pPr>
            <a:r>
              <a:rPr lang="en-US" dirty="0" smtClean="0"/>
              <a:t>Define a “Greedy randomized construction” of possible solutions. </a:t>
            </a:r>
          </a:p>
          <a:p>
            <a:pPr marL="457200" indent="-457200">
              <a:buFont typeface="+mj-lt"/>
              <a:buAutoNum type="arabicPeriod"/>
            </a:pPr>
            <a:r>
              <a:rPr lang="en-US" dirty="0" smtClean="0"/>
              <a:t>Define a local search method to find a better solution.</a:t>
            </a:r>
          </a:p>
        </p:txBody>
      </p:sp>
      <p:pic>
        <p:nvPicPr>
          <p:cNvPr id="5" name="4 Imagen" descr="check-mark-1292787_640.png"/>
          <p:cNvPicPr>
            <a:picLocks noChangeAspect="1"/>
          </p:cNvPicPr>
          <p:nvPr/>
        </p:nvPicPr>
        <p:blipFill>
          <a:blip r:embed="rId3"/>
          <a:stretch>
            <a:fillRect/>
          </a:stretch>
        </p:blipFill>
        <p:spPr>
          <a:xfrm>
            <a:off x="6448424" y="2544543"/>
            <a:ext cx="581025" cy="570131"/>
          </a:xfrm>
          <a:prstGeom prst="rect">
            <a:avLst/>
          </a:prstGeom>
        </p:spPr>
      </p:pic>
      <p:pic>
        <p:nvPicPr>
          <p:cNvPr id="6" name="5 Imagen" descr="check-mark-1292787_640.png"/>
          <p:cNvPicPr>
            <a:picLocks noChangeAspect="1"/>
          </p:cNvPicPr>
          <p:nvPr/>
        </p:nvPicPr>
        <p:blipFill>
          <a:blip r:embed="rId3"/>
          <a:stretch>
            <a:fillRect/>
          </a:stretch>
        </p:blipFill>
        <p:spPr>
          <a:xfrm>
            <a:off x="8343899" y="2992218"/>
            <a:ext cx="581025" cy="570131"/>
          </a:xfrm>
          <a:prstGeom prst="rect">
            <a:avLst/>
          </a:prstGeom>
        </p:spPr>
      </p:pic>
      <p:sp>
        <p:nvSpPr>
          <p:cNvPr id="7" name="6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Local search method</a:t>
            </a:r>
            <a:endParaRPr lang="en-US" dirty="0"/>
          </a:p>
        </p:txBody>
      </p:sp>
      <p:sp>
        <p:nvSpPr>
          <p:cNvPr id="3" name="2 Marcador de contenido"/>
          <p:cNvSpPr>
            <a:spLocks noGrp="1"/>
          </p:cNvSpPr>
          <p:nvPr>
            <p:ph idx="1"/>
          </p:nvPr>
        </p:nvSpPr>
        <p:spPr/>
        <p:txBody>
          <a:bodyPr>
            <a:normAutofit/>
          </a:bodyPr>
          <a:lstStyle/>
          <a:p>
            <a:endParaRPr lang="en-US" dirty="0" smtClean="0"/>
          </a:p>
          <a:p>
            <a:endParaRPr lang="en-US" dirty="0" smtClean="0"/>
          </a:p>
          <a:p>
            <a:pPr>
              <a:buFont typeface="Arial" pitchFamily="34" charset="0"/>
              <a:buChar char="•"/>
            </a:pPr>
            <a:r>
              <a:rPr lang="en-US" dirty="0" smtClean="0"/>
              <a:t> At the beginning of our analysis, we observed that using this costs structure and a classical local heuristic for the local search phase, such as Steepest Descent or First Improvement, could lead to a local minimum. </a:t>
            </a:r>
          </a:p>
          <a:p>
            <a:pPr>
              <a:buFont typeface="Arial" pitchFamily="34" charset="0"/>
              <a:buChar char="•"/>
            </a:pPr>
            <a:endParaRPr lang="en-US" dirty="0" smtClean="0"/>
          </a:p>
          <a:p>
            <a:pPr>
              <a:buFont typeface="Arial" pitchFamily="34" charset="0"/>
              <a:buChar char="•"/>
            </a:pPr>
            <a:r>
              <a:rPr lang="en-US" dirty="0" smtClean="0"/>
              <a:t> In order to escape from this possible local minimum, we decided to replace those classical heuristics with the Simulated Annealing </a:t>
            </a:r>
            <a:r>
              <a:rPr lang="en-US" dirty="0" err="1" smtClean="0"/>
              <a:t>metaheuristic</a:t>
            </a:r>
            <a:r>
              <a:rPr lang="en-US" dirty="0" smtClean="0"/>
              <a:t>.  </a:t>
            </a:r>
          </a:p>
        </p:txBody>
      </p:sp>
      <p:sp>
        <p:nvSpPr>
          <p:cNvPr id="4" name="3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smtClean="0"/>
              <a:t>Memetic</a:t>
            </a:r>
            <a:r>
              <a:rPr lang="en-US" dirty="0" smtClean="0"/>
              <a:t> approach – SA research</a:t>
            </a:r>
            <a:endParaRPr lang="en-US" dirty="0"/>
          </a:p>
        </p:txBody>
      </p:sp>
      <p:sp>
        <p:nvSpPr>
          <p:cNvPr id="3" name="2 Marcador de contenido"/>
          <p:cNvSpPr>
            <a:spLocks noGrp="1"/>
          </p:cNvSpPr>
          <p:nvPr>
            <p:ph idx="1"/>
          </p:nvPr>
        </p:nvSpPr>
        <p:spPr/>
        <p:txBody>
          <a:bodyPr>
            <a:normAutofit/>
          </a:bodyPr>
          <a:lstStyle/>
          <a:p>
            <a:pPr>
              <a:buFont typeface="Arial" pitchFamily="34" charset="0"/>
              <a:buChar char="•"/>
            </a:pPr>
            <a:r>
              <a:rPr lang="en-US" sz="1800" dirty="0" smtClean="0">
                <a:solidFill>
                  <a:schemeClr val="tx1"/>
                </a:solidFill>
              </a:rPr>
              <a:t> A neighborhood based </a:t>
            </a:r>
            <a:r>
              <a:rPr lang="en-US" sz="1800" dirty="0" err="1" smtClean="0">
                <a:solidFill>
                  <a:schemeClr val="tx1"/>
                </a:solidFill>
              </a:rPr>
              <a:t>metaheuristic</a:t>
            </a:r>
            <a:r>
              <a:rPr lang="en-US" sz="1800" dirty="0" smtClean="0">
                <a:solidFill>
                  <a:schemeClr val="tx1"/>
                </a:solidFill>
              </a:rPr>
              <a:t>.</a:t>
            </a:r>
          </a:p>
          <a:p>
            <a:pPr lvl="0">
              <a:buFont typeface="Arial" pitchFamily="34" charset="0"/>
              <a:buChar char="•"/>
            </a:pPr>
            <a:r>
              <a:rPr lang="en-US" sz="1800" dirty="0" smtClean="0">
                <a:solidFill>
                  <a:schemeClr val="tx1"/>
                </a:solidFill>
              </a:rPr>
              <a:t> Inspired in the controlled annealing of metals for improving its characteristics.</a:t>
            </a:r>
          </a:p>
          <a:p>
            <a:pPr lvl="0">
              <a:buFont typeface="Arial" pitchFamily="34" charset="0"/>
              <a:buChar char="•"/>
            </a:pPr>
            <a:r>
              <a:rPr lang="en-US" sz="1800" dirty="0" smtClean="0">
                <a:solidFill>
                  <a:schemeClr val="tx1"/>
                </a:solidFill>
              </a:rPr>
              <a:t> The worsening solutions are stochastically accepted with a probability affected inversely by the “temperature of the system”.</a:t>
            </a:r>
          </a:p>
          <a:p>
            <a:pPr lvl="0">
              <a:buFont typeface="Arial" pitchFamily="34" charset="0"/>
              <a:buChar char="•"/>
            </a:pPr>
            <a:r>
              <a:rPr lang="en-US" sz="1800" dirty="0" smtClean="0">
                <a:solidFill>
                  <a:schemeClr val="tx1"/>
                </a:solidFill>
              </a:rPr>
              <a:t>  The initial temperature is the maximum and during the simulation the system is constantly cooling, making worsening solution less probable to be accepted.</a:t>
            </a:r>
          </a:p>
          <a:p>
            <a:pPr lvl="0">
              <a:buNone/>
            </a:pPr>
            <a:endParaRPr lang="en-US" dirty="0" smtClean="0">
              <a:solidFill>
                <a:schemeClr val="tx1"/>
              </a:solidFill>
            </a:endParaRPr>
          </a:p>
        </p:txBody>
      </p:sp>
      <p:sp>
        <p:nvSpPr>
          <p:cNvPr id="133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3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0" name="9 Grupo"/>
          <p:cNvGrpSpPr/>
          <p:nvPr/>
        </p:nvGrpSpPr>
        <p:grpSpPr>
          <a:xfrm>
            <a:off x="2533649" y="4010025"/>
            <a:ext cx="6324602" cy="2290435"/>
            <a:chOff x="2533649" y="4010025"/>
            <a:chExt cx="6324602" cy="2290435"/>
          </a:xfrm>
        </p:grpSpPr>
        <p:pic>
          <p:nvPicPr>
            <p:cNvPr id="8" name="7 Imagen" descr="Hill_Climbing_with_Simulated_Annealing.gif"/>
            <p:cNvPicPr>
              <a:picLocks noChangeAspect="1"/>
            </p:cNvPicPr>
            <p:nvPr/>
          </p:nvPicPr>
          <p:blipFill>
            <a:blip r:embed="rId3"/>
            <a:stretch>
              <a:fillRect/>
            </a:stretch>
          </p:blipFill>
          <p:spPr>
            <a:xfrm>
              <a:off x="2533649" y="4010025"/>
              <a:ext cx="6271117" cy="2019300"/>
            </a:xfrm>
            <a:prstGeom prst="rect">
              <a:avLst/>
            </a:prstGeom>
          </p:spPr>
        </p:pic>
        <p:sp>
          <p:nvSpPr>
            <p:cNvPr id="9" name="8 CuadroTexto"/>
            <p:cNvSpPr txBox="1"/>
            <p:nvPr/>
          </p:nvSpPr>
          <p:spPr>
            <a:xfrm>
              <a:off x="5270500" y="6038850"/>
              <a:ext cx="3587751" cy="261610"/>
            </a:xfrm>
            <a:prstGeom prst="rect">
              <a:avLst/>
            </a:prstGeom>
            <a:noFill/>
          </p:spPr>
          <p:txBody>
            <a:bodyPr wrap="square" rtlCol="0">
              <a:spAutoFit/>
            </a:bodyPr>
            <a:lstStyle/>
            <a:p>
              <a:r>
                <a:rPr lang="en-US" sz="1100" dirty="0" smtClean="0"/>
                <a:t>Source: https://en.wikipedia.org/wiki/Simulated_annealing</a:t>
              </a:r>
              <a:endParaRPr lang="en-US" sz="1100" dirty="0"/>
            </a:p>
          </p:txBody>
        </p:sp>
      </p:grpSp>
      <p:sp>
        <p:nvSpPr>
          <p:cNvPr id="11" name="10 Marcador de pie de página"/>
          <p:cNvSpPr>
            <a:spLocks noGrp="1"/>
          </p:cNvSpPr>
          <p:nvPr>
            <p:ph type="ftr" sz="quarter" idx="11"/>
          </p:nvPr>
        </p:nvSpPr>
        <p:spPr/>
        <p:txBody>
          <a:bodyPr/>
          <a:lstStyle/>
          <a:p>
            <a:r>
              <a:rPr lang="en-US" smtClean="0"/>
              <a:t>A.Y. 2016/2017               Team 35               Optimization methods and algorithms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1065</TotalTime>
  <Words>1198</Words>
  <Application>Microsoft Office PowerPoint</Application>
  <PresentationFormat>Widescreen</PresentationFormat>
  <Paragraphs>211</Paragraphs>
  <Slides>21</Slides>
  <Notes>18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Arial</vt:lpstr>
      <vt:lpstr>Calibri</vt:lpstr>
      <vt:lpstr>Calibri Light</vt:lpstr>
      <vt:lpstr>Retrospect</vt:lpstr>
      <vt:lpstr>CoIoTe Problem</vt:lpstr>
      <vt:lpstr>Problem description</vt:lpstr>
      <vt:lpstr>Designing a solution</vt:lpstr>
      <vt:lpstr>The GRASP option</vt:lpstr>
      <vt:lpstr>Designing a solution</vt:lpstr>
      <vt:lpstr>A greedy randomized solutions generator </vt:lpstr>
      <vt:lpstr>Designing a solution</vt:lpstr>
      <vt:lpstr>Local search method</vt:lpstr>
      <vt:lpstr>Memetic approach – SA research</vt:lpstr>
      <vt:lpstr>Memetic approach – SA research</vt:lpstr>
      <vt:lpstr>Designing a solution</vt:lpstr>
      <vt:lpstr>Neighborhood generation</vt:lpstr>
      <vt:lpstr>Designing a solution</vt:lpstr>
      <vt:lpstr>Testing the solution</vt:lpstr>
      <vt:lpstr>Tuning the search</vt:lpstr>
      <vt:lpstr>Tuning the search - Adjust Simulated Annealing parameters</vt:lpstr>
      <vt:lpstr>Tuning the search - Adjust Simulated Annealing parameters</vt:lpstr>
      <vt:lpstr>Testing the tuned solution</vt:lpstr>
      <vt:lpstr>Results Pie Chart</vt:lpstr>
      <vt:lpstr>Conclusion and  learned lessons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mattiamorales</dc:creator>
  <cp:lastModifiedBy>Davide Cometa</cp:lastModifiedBy>
  <cp:revision>138</cp:revision>
  <dcterms:created xsi:type="dcterms:W3CDTF">2014-09-12T02:11:56Z</dcterms:created>
  <dcterms:modified xsi:type="dcterms:W3CDTF">2017-01-16T17:51:07Z</dcterms:modified>
</cp:coreProperties>
</file>