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Sebastian Ederer" initials="SE" lastIdx="1" clrIdx="4">
    <p:extLst>
      <p:ext uri="{19B8F6BF-5375-455C-9EA6-DF929625EA0E}">
        <p15:presenceInfo xmlns:p15="http://schemas.microsoft.com/office/powerpoint/2012/main" userId="ed6ff2148cbb43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p:scale>
          <a:sx n="66" d="100"/>
          <a:sy n="66" d="100"/>
        </p:scale>
        <p:origin x="654" y="-5760"/>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‹Nr.›</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9/18/2021</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ABSTRACT </a:t>
            </a:r>
          </a:p>
        </p:txBody>
      </p:sp>
      <p:sp>
        <p:nvSpPr>
          <p:cNvPr id="20" name="Text Placeholder 5"/>
          <p:cNvSpPr>
            <a:spLocks noGrp="1"/>
          </p:cNvSpPr>
          <p:nvPr>
            <p:ph type="body" sz="quarter" idx="20" hasCustomPrompt="1"/>
          </p:nvPr>
        </p:nvSpPr>
        <p:spPr>
          <a:xfrm>
            <a:off x="449461" y="10544687"/>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 / PROBLEM STATEMENT  </a:t>
            </a:r>
          </a:p>
        </p:txBody>
      </p:sp>
      <p:sp>
        <p:nvSpPr>
          <p:cNvPr id="27" name="Text Placeholder 5"/>
          <p:cNvSpPr>
            <a:spLocks noGrp="1"/>
          </p:cNvSpPr>
          <p:nvPr>
            <p:ph type="body" sz="quarter" idx="27" hasCustomPrompt="1"/>
          </p:nvPr>
        </p:nvSpPr>
        <p:spPr>
          <a:xfrm>
            <a:off x="10846595" y="23371861"/>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23932953"/>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7895557"/>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8470795"/>
            <a:ext cx="10090978" cy="9351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Prof. Dr. Daniel Muench   (click here to edit  or paste text)</a:t>
            </a:r>
            <a:br>
              <a:rPr lang="en-US" dirty="0"/>
            </a:br>
            <a:r>
              <a:rPr lang="en-US" dirty="0"/>
              <a:t>daniel.muench@oth-regensburg.de</a:t>
            </a:r>
          </a:p>
        </p:txBody>
      </p:sp>
      <p:sp>
        <p:nvSpPr>
          <p:cNvPr id="60" name="Text Placeholder 3"/>
          <p:cNvSpPr>
            <a:spLocks noGrp="1"/>
          </p:cNvSpPr>
          <p:nvPr>
            <p:ph type="body" sz="quarter" idx="96" hasCustomPrompt="1"/>
          </p:nvPr>
        </p:nvSpPr>
        <p:spPr>
          <a:xfrm>
            <a:off x="440616" y="11107095"/>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
        <p:nvSpPr>
          <p:cNvPr id="17" name="Text Placeholder 5">
            <a:extLst>
              <a:ext uri="{FF2B5EF4-FFF2-40B4-BE49-F238E27FC236}">
                <a16:creationId xmlns:a16="http://schemas.microsoft.com/office/drawing/2014/main" id="{F64D98E7-CBF2-46A5-8DC9-406E6ADAA496}"/>
              </a:ext>
            </a:extLst>
          </p:cNvPr>
          <p:cNvSpPr>
            <a:spLocks noGrp="1"/>
          </p:cNvSpPr>
          <p:nvPr>
            <p:ph type="body" sz="quarter" idx="154" hasCustomPrompt="1"/>
          </p:nvPr>
        </p:nvSpPr>
        <p:spPr>
          <a:xfrm>
            <a:off x="505609" y="17631349"/>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CONCEPT / APPROACH</a:t>
            </a:r>
          </a:p>
        </p:txBody>
      </p:sp>
      <p:sp>
        <p:nvSpPr>
          <p:cNvPr id="18" name="Text Placeholder 3">
            <a:extLst>
              <a:ext uri="{FF2B5EF4-FFF2-40B4-BE49-F238E27FC236}">
                <a16:creationId xmlns:a16="http://schemas.microsoft.com/office/drawing/2014/main" id="{8ED8CB4E-62B1-41FE-81FE-2F474DE8D56D}"/>
              </a:ext>
            </a:extLst>
          </p:cNvPr>
          <p:cNvSpPr>
            <a:spLocks noGrp="1"/>
          </p:cNvSpPr>
          <p:nvPr>
            <p:ph type="body" sz="quarter" idx="155" hasCustomPrompt="1"/>
          </p:nvPr>
        </p:nvSpPr>
        <p:spPr>
          <a:xfrm>
            <a:off x="496764" y="18193757"/>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19" name="Text Placeholder 5">
            <a:extLst>
              <a:ext uri="{FF2B5EF4-FFF2-40B4-BE49-F238E27FC236}">
                <a16:creationId xmlns:a16="http://schemas.microsoft.com/office/drawing/2014/main" id="{A4289763-086E-4DA6-AFFB-82319747B5E9}"/>
              </a:ext>
            </a:extLst>
          </p:cNvPr>
          <p:cNvSpPr>
            <a:spLocks noGrp="1"/>
          </p:cNvSpPr>
          <p:nvPr>
            <p:ph type="body" sz="quarter" idx="156" hasCustomPrompt="1"/>
          </p:nvPr>
        </p:nvSpPr>
        <p:spPr>
          <a:xfrm>
            <a:off x="10868366" y="4871418"/>
            <a:ext cx="10093752"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 (IMPLEMENT. / EVALUATION / DISCUSSION)</a:t>
            </a:r>
          </a:p>
        </p:txBody>
      </p:sp>
      <p:sp>
        <p:nvSpPr>
          <p:cNvPr id="21" name="Text Placeholder 3">
            <a:extLst>
              <a:ext uri="{FF2B5EF4-FFF2-40B4-BE49-F238E27FC236}">
                <a16:creationId xmlns:a16="http://schemas.microsoft.com/office/drawing/2014/main" id="{96A7CC42-645F-49FB-A9B1-DDF2C9C99D33}"/>
              </a:ext>
            </a:extLst>
          </p:cNvPr>
          <p:cNvSpPr>
            <a:spLocks noGrp="1"/>
          </p:cNvSpPr>
          <p:nvPr>
            <p:ph type="body" sz="quarter" idx="157" hasCustomPrompt="1"/>
          </p:nvPr>
        </p:nvSpPr>
        <p:spPr>
          <a:xfrm>
            <a:off x="10868366" y="5390417"/>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2" name="Text Placeholder 3">
            <a:extLst>
              <a:ext uri="{FF2B5EF4-FFF2-40B4-BE49-F238E27FC236}">
                <a16:creationId xmlns:a16="http://schemas.microsoft.com/office/drawing/2014/main" id="{35B2C93C-BEFB-44FF-920D-CFD34A05581B}"/>
              </a:ext>
            </a:extLst>
          </p:cNvPr>
          <p:cNvSpPr>
            <a:spLocks noGrp="1"/>
          </p:cNvSpPr>
          <p:nvPr>
            <p:ph type="body" sz="quarter" idx="158" hasCustomPrompt="1"/>
          </p:nvPr>
        </p:nvSpPr>
        <p:spPr>
          <a:xfrm>
            <a:off x="457548" y="7854768"/>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04282898-3139-443D-B9EA-E1583C43A336}"/>
              </a:ext>
            </a:extLst>
          </p:cNvPr>
          <p:cNvSpPr>
            <a:spLocks noGrp="1"/>
          </p:cNvSpPr>
          <p:nvPr>
            <p:ph type="body" sz="quarter" idx="159" hasCustomPrompt="1"/>
          </p:nvPr>
        </p:nvSpPr>
        <p:spPr>
          <a:xfrm>
            <a:off x="466395" y="7332123"/>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MOTIVATION </a:t>
            </a:r>
          </a:p>
        </p:txBody>
      </p:sp>
      <p:pic>
        <p:nvPicPr>
          <p:cNvPr id="24" name="Grafik 23">
            <a:extLst>
              <a:ext uri="{FF2B5EF4-FFF2-40B4-BE49-F238E27FC236}">
                <a16:creationId xmlns:a16="http://schemas.microsoft.com/office/drawing/2014/main" id="{81214D27-BADF-461C-B847-B4488ED364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46960" y="3708288"/>
            <a:ext cx="4094467" cy="71117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0471"/>
            <a:ext cx="4896865" cy="558738"/>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 </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CONCEPT / APPROACH</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 (IMPLEMENT. / EVALUATION / DISKUSION)</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
        <p:nvSpPr>
          <p:cNvPr id="33" name="Text Placeholder 3">
            <a:extLst>
              <a:ext uri="{FF2B5EF4-FFF2-40B4-BE49-F238E27FC236}">
                <a16:creationId xmlns:a16="http://schemas.microsoft.com/office/drawing/2014/main" id="{09B8F68A-9C1E-4632-81D2-30F8F236C878}"/>
              </a:ext>
            </a:extLst>
          </p:cNvPr>
          <p:cNvSpPr>
            <a:spLocks noGrp="1"/>
          </p:cNvSpPr>
          <p:nvPr>
            <p:ph type="body" sz="quarter" idx="179" hasCustomPrompt="1"/>
          </p:nvPr>
        </p:nvSpPr>
        <p:spPr>
          <a:xfrm>
            <a:off x="457548" y="8401221"/>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34" name="Text Placeholder 5">
            <a:extLst>
              <a:ext uri="{FF2B5EF4-FFF2-40B4-BE49-F238E27FC236}">
                <a16:creationId xmlns:a16="http://schemas.microsoft.com/office/drawing/2014/main" id="{23600A4F-E6CA-427F-AC84-DAA92377A4A8}"/>
              </a:ext>
            </a:extLst>
          </p:cNvPr>
          <p:cNvSpPr>
            <a:spLocks noGrp="1"/>
          </p:cNvSpPr>
          <p:nvPr>
            <p:ph type="body" sz="quarter" idx="180" hasCustomPrompt="1"/>
          </p:nvPr>
        </p:nvSpPr>
        <p:spPr>
          <a:xfrm>
            <a:off x="466395" y="7837672"/>
            <a:ext cx="4896865" cy="558738"/>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MOTIVATION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5.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2.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oleObject" Target="../embeddings/oleObject7.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6.bin"/><Relationship Id="rId14" Type="http://schemas.openxmlformats.org/officeDocument/2006/relationships/oleObject" Target="../embeddings/oleObject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3"/>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4"/>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5"/>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5"/>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4"/>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5"/>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5"/>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3"/>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sigrok.org/wiki/Protocol_decoders" TargetMode="External"/><Relationship Id="rId7" Type="http://schemas.openxmlformats.org/officeDocument/2006/relationships/image" Target="../media/image13.svg"/><Relationship Id="rId2" Type="http://schemas.openxmlformats.org/officeDocument/2006/relationships/hyperlink" Target="https://github.com/leeoniya/uPlot" TargetMode="Externa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www.codeinwp.com/blog/angular-vs-vue-vs-react/" TargetMode="External"/><Relationship Id="rId4" Type="http://schemas.openxmlformats.org/officeDocument/2006/relationships/hyperlink" Target="https://redpitaya.com/stemlab-125-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F7F1C47-9395-4564-85E8-056873298B2E}"/>
              </a:ext>
            </a:extLst>
          </p:cNvPr>
          <p:cNvSpPr>
            <a:spLocks noGrp="1"/>
          </p:cNvSpPr>
          <p:nvPr>
            <p:ph type="body" sz="quarter" idx="10"/>
          </p:nvPr>
        </p:nvSpPr>
        <p:spPr>
          <a:xfrm>
            <a:off x="700088" y="5365571"/>
            <a:ext cx="9634367" cy="2227840"/>
          </a:xfrm>
        </p:spPr>
        <p:txBody>
          <a:bodyPr/>
          <a:lstStyle/>
          <a:p>
            <a:pPr algn="just"/>
            <a:r>
              <a:rPr lang="en-US" dirty="0"/>
              <a:t>The Red Pitaya is a single board computer for electrical measurement that contains an FPGA in addition to the CPU. In this project a logic analyzer software was developed for the board. The logic analyzer software can be accessed via a web interface. </a:t>
            </a:r>
            <a:r>
              <a:rPr lang="en-GB" dirty="0"/>
              <a:t>Over the course of this project, the server side application, the user interface as well as the data structures for communication over a web-socket connection were developed.</a:t>
            </a:r>
          </a:p>
          <a:p>
            <a:pPr algn="just"/>
            <a:endParaRPr lang="en-US" dirty="0"/>
          </a:p>
        </p:txBody>
      </p:sp>
      <p:sp>
        <p:nvSpPr>
          <p:cNvPr id="3" name="Textplatzhalter 2">
            <a:extLst>
              <a:ext uri="{FF2B5EF4-FFF2-40B4-BE49-F238E27FC236}">
                <a16:creationId xmlns:a16="http://schemas.microsoft.com/office/drawing/2014/main" id="{FBE8028E-ECB8-4AE2-8F9D-B1DA0ACBFA60}"/>
              </a:ext>
            </a:extLst>
          </p:cNvPr>
          <p:cNvSpPr>
            <a:spLocks noGrp="1"/>
          </p:cNvSpPr>
          <p:nvPr>
            <p:ph type="body" sz="quarter" idx="11"/>
          </p:nvPr>
        </p:nvSpPr>
        <p:spPr/>
        <p:txBody>
          <a:bodyPr/>
          <a:lstStyle/>
          <a:p>
            <a:r>
              <a:rPr lang="de-DE" dirty="0"/>
              <a:t>ABSTRACT</a:t>
            </a:r>
          </a:p>
        </p:txBody>
      </p:sp>
      <p:sp>
        <p:nvSpPr>
          <p:cNvPr id="4" name="Textplatzhalter 3">
            <a:extLst>
              <a:ext uri="{FF2B5EF4-FFF2-40B4-BE49-F238E27FC236}">
                <a16:creationId xmlns:a16="http://schemas.microsoft.com/office/drawing/2014/main" id="{CA36BCEB-9B4D-462D-BD60-188FED50C812}"/>
              </a:ext>
            </a:extLst>
          </p:cNvPr>
          <p:cNvSpPr>
            <a:spLocks noGrp="1"/>
          </p:cNvSpPr>
          <p:nvPr>
            <p:ph type="body" sz="quarter" idx="20"/>
          </p:nvPr>
        </p:nvSpPr>
        <p:spPr/>
        <p:txBody>
          <a:bodyPr/>
          <a:lstStyle/>
          <a:p>
            <a:r>
              <a:rPr lang="de-DE" dirty="0"/>
              <a:t>OBJECTIVES</a:t>
            </a:r>
          </a:p>
        </p:txBody>
      </p:sp>
      <p:sp>
        <p:nvSpPr>
          <p:cNvPr id="5" name="Textplatzhalter 4">
            <a:extLst>
              <a:ext uri="{FF2B5EF4-FFF2-40B4-BE49-F238E27FC236}">
                <a16:creationId xmlns:a16="http://schemas.microsoft.com/office/drawing/2014/main" id="{3B8B71E0-30DA-448B-8091-F34151326D3F}"/>
              </a:ext>
            </a:extLst>
          </p:cNvPr>
          <p:cNvSpPr>
            <a:spLocks noGrp="1"/>
          </p:cNvSpPr>
          <p:nvPr>
            <p:ph type="body" sz="quarter" idx="27"/>
          </p:nvPr>
        </p:nvSpPr>
        <p:spPr>
          <a:xfrm>
            <a:off x="10871140" y="25329622"/>
            <a:ext cx="10090978" cy="566030"/>
          </a:xfrm>
        </p:spPr>
        <p:txBody>
          <a:bodyPr/>
          <a:lstStyle/>
          <a:p>
            <a:r>
              <a:rPr lang="de-DE" dirty="0"/>
              <a:t>REFERENCES</a:t>
            </a:r>
          </a:p>
        </p:txBody>
      </p:sp>
      <p:sp>
        <p:nvSpPr>
          <p:cNvPr id="6" name="Textplatzhalter 5">
            <a:extLst>
              <a:ext uri="{FF2B5EF4-FFF2-40B4-BE49-F238E27FC236}">
                <a16:creationId xmlns:a16="http://schemas.microsoft.com/office/drawing/2014/main" id="{CFD16092-1E9F-4F99-AE43-02876B384891}"/>
              </a:ext>
            </a:extLst>
          </p:cNvPr>
          <p:cNvSpPr>
            <a:spLocks noGrp="1"/>
          </p:cNvSpPr>
          <p:nvPr>
            <p:ph type="body" sz="quarter" idx="28"/>
          </p:nvPr>
        </p:nvSpPr>
        <p:spPr>
          <a:xfrm>
            <a:off x="10842726" y="25907349"/>
            <a:ext cx="10094847" cy="1735397"/>
          </a:xfrm>
        </p:spPr>
        <p:txBody>
          <a:bodyPr/>
          <a:lstStyle/>
          <a:p>
            <a:pPr marL="342900" indent="-342900">
              <a:buFontTx/>
              <a:buChar char="-"/>
            </a:pPr>
            <a:r>
              <a:rPr lang="de-DE" dirty="0">
                <a:hlinkClick r:id="rId2"/>
              </a:rPr>
              <a:t>https://github.com/leeoniya/uPlot</a:t>
            </a:r>
            <a:r>
              <a:rPr lang="de-DE" dirty="0"/>
              <a:t> </a:t>
            </a:r>
          </a:p>
          <a:p>
            <a:pPr marL="342900" indent="-342900">
              <a:buFontTx/>
              <a:buChar char="-"/>
            </a:pPr>
            <a:r>
              <a:rPr lang="de-DE" dirty="0">
                <a:hlinkClick r:id="rId3"/>
              </a:rPr>
              <a:t>https://sigrok.org/wiki/Protocol_decoders</a:t>
            </a:r>
            <a:r>
              <a:rPr lang="de-DE" dirty="0"/>
              <a:t> </a:t>
            </a:r>
          </a:p>
          <a:p>
            <a:pPr marL="342900" indent="-342900">
              <a:buFontTx/>
              <a:buChar char="-"/>
            </a:pPr>
            <a:r>
              <a:rPr lang="de-DE" dirty="0">
                <a:hlinkClick r:id="rId4"/>
              </a:rPr>
              <a:t>https://redpitaya.com/stemlab-125-10/</a:t>
            </a:r>
            <a:r>
              <a:rPr lang="de-DE" dirty="0"/>
              <a:t> </a:t>
            </a:r>
          </a:p>
          <a:p>
            <a:pPr marL="342900" indent="-342900">
              <a:buFontTx/>
              <a:buChar char="-"/>
            </a:pPr>
            <a:r>
              <a:rPr lang="de-DE" dirty="0">
                <a:hlinkClick r:id="rId5"/>
              </a:rPr>
              <a:t>https://www.codeinwp.com/blog/angular-vs-vue-vs-react/</a:t>
            </a:r>
            <a:r>
              <a:rPr lang="de-DE" dirty="0"/>
              <a:t> </a:t>
            </a:r>
          </a:p>
        </p:txBody>
      </p:sp>
      <p:sp>
        <p:nvSpPr>
          <p:cNvPr id="7" name="Textplatzhalter 6">
            <a:extLst>
              <a:ext uri="{FF2B5EF4-FFF2-40B4-BE49-F238E27FC236}">
                <a16:creationId xmlns:a16="http://schemas.microsoft.com/office/drawing/2014/main" id="{80D1D088-F319-451F-8399-5B52F4CC7E01}"/>
              </a:ext>
            </a:extLst>
          </p:cNvPr>
          <p:cNvSpPr>
            <a:spLocks noGrp="1"/>
          </p:cNvSpPr>
          <p:nvPr>
            <p:ph type="body" sz="quarter" idx="29"/>
          </p:nvPr>
        </p:nvSpPr>
        <p:spPr/>
        <p:txBody>
          <a:bodyPr/>
          <a:lstStyle/>
          <a:p>
            <a:r>
              <a:rPr lang="de-DE" dirty="0"/>
              <a:t>CONTACT</a:t>
            </a:r>
          </a:p>
        </p:txBody>
      </p:sp>
      <p:sp>
        <p:nvSpPr>
          <p:cNvPr id="8" name="Textplatzhalter 7">
            <a:extLst>
              <a:ext uri="{FF2B5EF4-FFF2-40B4-BE49-F238E27FC236}">
                <a16:creationId xmlns:a16="http://schemas.microsoft.com/office/drawing/2014/main" id="{1A8A9BAD-DB64-4A3D-AAAB-4778F06D4866}"/>
              </a:ext>
            </a:extLst>
          </p:cNvPr>
          <p:cNvSpPr>
            <a:spLocks noGrp="1"/>
          </p:cNvSpPr>
          <p:nvPr>
            <p:ph type="body" sz="quarter" idx="30"/>
          </p:nvPr>
        </p:nvSpPr>
        <p:spPr>
          <a:xfrm>
            <a:off x="10846595" y="28470795"/>
            <a:ext cx="10090978" cy="996734"/>
          </a:xfrm>
        </p:spPr>
        <p:txBody>
          <a:bodyPr/>
          <a:lstStyle/>
          <a:p>
            <a:pPr algn="ctr"/>
            <a:r>
              <a:rPr lang="en-GB" dirty="0"/>
              <a:t>Prof. </a:t>
            </a:r>
            <a:r>
              <a:rPr lang="en-GB" dirty="0" err="1"/>
              <a:t>Dr.</a:t>
            </a:r>
            <a:r>
              <a:rPr lang="en-GB" dirty="0"/>
              <a:t> Daniel Muench </a:t>
            </a:r>
          </a:p>
          <a:p>
            <a:pPr algn="ctr"/>
            <a:r>
              <a:rPr lang="en-GB" dirty="0"/>
              <a:t>daniel-muench@oth-regensburg.de</a:t>
            </a:r>
            <a:endParaRPr lang="de-DE" dirty="0"/>
          </a:p>
        </p:txBody>
      </p:sp>
      <p:sp>
        <p:nvSpPr>
          <p:cNvPr id="9" name="Textplatzhalter 8">
            <a:extLst>
              <a:ext uri="{FF2B5EF4-FFF2-40B4-BE49-F238E27FC236}">
                <a16:creationId xmlns:a16="http://schemas.microsoft.com/office/drawing/2014/main" id="{58783F11-1050-466C-AA22-129F959E516B}"/>
              </a:ext>
            </a:extLst>
          </p:cNvPr>
          <p:cNvSpPr>
            <a:spLocks noGrp="1"/>
          </p:cNvSpPr>
          <p:nvPr>
            <p:ph type="body" sz="quarter" idx="96"/>
          </p:nvPr>
        </p:nvSpPr>
        <p:spPr>
          <a:xfrm>
            <a:off x="700088" y="11107095"/>
            <a:ext cx="9634367" cy="1242955"/>
          </a:xfrm>
        </p:spPr>
        <p:txBody>
          <a:bodyPr/>
          <a:lstStyle/>
          <a:p>
            <a:pPr algn="just"/>
            <a:r>
              <a:rPr lang="en-US" dirty="0"/>
              <a:t>The new logic analyzer shall be accessible on mobile and tablet devices in addition to a desktop computer. Furthermore, it should be able to decode all commonly used protocols and extending the logic analyzer to support new protocols should be possible.</a:t>
            </a:r>
          </a:p>
        </p:txBody>
      </p:sp>
      <p:sp>
        <p:nvSpPr>
          <p:cNvPr id="10" name="Textplatzhalter 9">
            <a:extLst>
              <a:ext uri="{FF2B5EF4-FFF2-40B4-BE49-F238E27FC236}">
                <a16:creationId xmlns:a16="http://schemas.microsoft.com/office/drawing/2014/main" id="{79A1DE54-9D94-4545-8C63-31EF96A2E227}"/>
              </a:ext>
            </a:extLst>
          </p:cNvPr>
          <p:cNvSpPr>
            <a:spLocks noGrp="1"/>
          </p:cNvSpPr>
          <p:nvPr>
            <p:ph type="body" sz="quarter" idx="151"/>
          </p:nvPr>
        </p:nvSpPr>
        <p:spPr/>
        <p:txBody>
          <a:bodyPr>
            <a:normAutofit fontScale="70000" lnSpcReduction="20000"/>
          </a:bodyPr>
          <a:lstStyle/>
          <a:p>
            <a:r>
              <a:rPr lang="de-DE" dirty="0"/>
              <a:t>Alexander Schmid, Sebastian Ederer, Michael Schneider, Florian Henneke </a:t>
            </a:r>
          </a:p>
        </p:txBody>
      </p:sp>
      <p:sp>
        <p:nvSpPr>
          <p:cNvPr id="11" name="Textplatzhalter 10">
            <a:extLst>
              <a:ext uri="{FF2B5EF4-FFF2-40B4-BE49-F238E27FC236}">
                <a16:creationId xmlns:a16="http://schemas.microsoft.com/office/drawing/2014/main" id="{E688EB72-087F-43CA-8FA3-3111808212F9}"/>
              </a:ext>
            </a:extLst>
          </p:cNvPr>
          <p:cNvSpPr>
            <a:spLocks noGrp="1"/>
          </p:cNvSpPr>
          <p:nvPr>
            <p:ph type="body" sz="quarter" idx="153"/>
          </p:nvPr>
        </p:nvSpPr>
        <p:spPr/>
        <p:txBody>
          <a:bodyPr>
            <a:normAutofit/>
          </a:bodyPr>
          <a:lstStyle/>
          <a:p>
            <a:r>
              <a:rPr lang="de-DE" dirty="0" err="1"/>
              <a:t>Red</a:t>
            </a:r>
            <a:r>
              <a:rPr lang="de-DE" dirty="0"/>
              <a:t> Pitaya </a:t>
            </a:r>
            <a:r>
              <a:rPr lang="de-DE" dirty="0" err="1"/>
              <a:t>Logic</a:t>
            </a:r>
            <a:r>
              <a:rPr lang="de-DE" dirty="0"/>
              <a:t> Analyzer</a:t>
            </a:r>
          </a:p>
        </p:txBody>
      </p:sp>
      <p:sp>
        <p:nvSpPr>
          <p:cNvPr id="12" name="Textplatzhalter 11">
            <a:extLst>
              <a:ext uri="{FF2B5EF4-FFF2-40B4-BE49-F238E27FC236}">
                <a16:creationId xmlns:a16="http://schemas.microsoft.com/office/drawing/2014/main" id="{CADB5E2C-DA35-4805-9E32-3B2EAFFCF6B1}"/>
              </a:ext>
            </a:extLst>
          </p:cNvPr>
          <p:cNvSpPr>
            <a:spLocks noGrp="1"/>
          </p:cNvSpPr>
          <p:nvPr>
            <p:ph type="body" sz="quarter" idx="154"/>
          </p:nvPr>
        </p:nvSpPr>
        <p:spPr>
          <a:xfrm>
            <a:off x="457548" y="12681855"/>
            <a:ext cx="10096349" cy="566030"/>
          </a:xfrm>
        </p:spPr>
        <p:txBody>
          <a:bodyPr/>
          <a:lstStyle/>
          <a:p>
            <a:r>
              <a:rPr lang="de-DE" dirty="0"/>
              <a:t>CONCEPT</a:t>
            </a:r>
          </a:p>
        </p:txBody>
      </p:sp>
      <p:sp>
        <p:nvSpPr>
          <p:cNvPr id="13" name="Textplatzhalter 12">
            <a:extLst>
              <a:ext uri="{FF2B5EF4-FFF2-40B4-BE49-F238E27FC236}">
                <a16:creationId xmlns:a16="http://schemas.microsoft.com/office/drawing/2014/main" id="{2B533D70-1154-4208-AD1E-10875FCC9F24}"/>
              </a:ext>
            </a:extLst>
          </p:cNvPr>
          <p:cNvSpPr>
            <a:spLocks noGrp="1"/>
          </p:cNvSpPr>
          <p:nvPr>
            <p:ph type="body" sz="quarter" idx="155"/>
          </p:nvPr>
        </p:nvSpPr>
        <p:spPr>
          <a:xfrm>
            <a:off x="700088" y="13286310"/>
            <a:ext cx="9634367" cy="4012944"/>
          </a:xfrm>
        </p:spPr>
        <p:txBody>
          <a:bodyPr/>
          <a:lstStyle/>
          <a:p>
            <a:pPr algn="just"/>
            <a:r>
              <a:rPr lang="en-US" dirty="0"/>
              <a:t>A web app for the Red Pitaya always consists of both frontend as well as the backend. The frontend consists of HTML and JavaScript that is processed by the clients web browser. Whereas, the backend consists of C++ code executed on the Red Pitaya itself. The frontend and the backend communicate via a web socket connection over which JSON encoded data structures are sent. </a:t>
            </a:r>
          </a:p>
          <a:p>
            <a:pPr algn="just"/>
            <a:endParaRPr lang="en-US" dirty="0"/>
          </a:p>
          <a:p>
            <a:pPr algn="just"/>
            <a:r>
              <a:rPr lang="en-US" dirty="0"/>
              <a:t>The tasks of a logic analyzer include:</a:t>
            </a:r>
          </a:p>
          <a:p>
            <a:pPr marL="342900" indent="-342900" algn="just">
              <a:buFont typeface="Arial" panose="020B0604020202020204" pitchFamily="34" charset="0"/>
              <a:buChar char="•"/>
            </a:pPr>
            <a:r>
              <a:rPr lang="en-US" dirty="0"/>
              <a:t>The acquisition of data of an external source.</a:t>
            </a:r>
          </a:p>
          <a:p>
            <a:pPr marL="342900" indent="-342900" algn="just">
              <a:buFont typeface="Arial" panose="020B0604020202020204" pitchFamily="34" charset="0"/>
              <a:buChar char="•"/>
            </a:pPr>
            <a:r>
              <a:rPr lang="en-US" dirty="0"/>
              <a:t>The decoding of that data according to a certain protocol by taking the users settings into account.</a:t>
            </a:r>
          </a:p>
          <a:p>
            <a:pPr marL="342900" indent="-342900" algn="just">
              <a:buFont typeface="Arial" panose="020B0604020202020204" pitchFamily="34" charset="0"/>
              <a:buChar char="•"/>
            </a:pPr>
            <a:r>
              <a:rPr lang="en-US" dirty="0"/>
              <a:t>Displaying the raw and decoded data.</a:t>
            </a:r>
          </a:p>
        </p:txBody>
      </p:sp>
      <p:sp>
        <p:nvSpPr>
          <p:cNvPr id="14" name="Textplatzhalter 13">
            <a:extLst>
              <a:ext uri="{FF2B5EF4-FFF2-40B4-BE49-F238E27FC236}">
                <a16:creationId xmlns:a16="http://schemas.microsoft.com/office/drawing/2014/main" id="{27D57842-AB91-40BE-AE0B-38F3815E53E0}"/>
              </a:ext>
            </a:extLst>
          </p:cNvPr>
          <p:cNvSpPr>
            <a:spLocks noGrp="1"/>
          </p:cNvSpPr>
          <p:nvPr>
            <p:ph type="body" sz="quarter" idx="156"/>
          </p:nvPr>
        </p:nvSpPr>
        <p:spPr/>
        <p:txBody>
          <a:bodyPr/>
          <a:lstStyle/>
          <a:p>
            <a:r>
              <a:rPr lang="de-DE" dirty="0"/>
              <a:t>IMPLEMENTATION and RESULTS</a:t>
            </a:r>
          </a:p>
        </p:txBody>
      </p:sp>
      <p:sp>
        <p:nvSpPr>
          <p:cNvPr id="15" name="Textplatzhalter 14">
            <a:extLst>
              <a:ext uri="{FF2B5EF4-FFF2-40B4-BE49-F238E27FC236}">
                <a16:creationId xmlns:a16="http://schemas.microsoft.com/office/drawing/2014/main" id="{617B0B77-434E-430F-B176-565F4180A1B6}"/>
              </a:ext>
            </a:extLst>
          </p:cNvPr>
          <p:cNvSpPr>
            <a:spLocks noGrp="1"/>
          </p:cNvSpPr>
          <p:nvPr>
            <p:ph type="body" sz="quarter" idx="157"/>
          </p:nvPr>
        </p:nvSpPr>
        <p:spPr>
          <a:xfrm>
            <a:off x="11053933" y="5408956"/>
            <a:ext cx="9634367" cy="10266964"/>
          </a:xfrm>
        </p:spPr>
        <p:txBody>
          <a:bodyPr/>
          <a:lstStyle/>
          <a:p>
            <a:pPr algn="just"/>
            <a:r>
              <a:rPr lang="en-US" sz="2400" b="1" dirty="0"/>
              <a:t>Acquisition:</a:t>
            </a:r>
          </a:p>
          <a:p>
            <a:pPr algn="just"/>
            <a:r>
              <a:rPr lang="en-US" dirty="0"/>
              <a:t>The acquisition is performed by using the Red Pitaya’s analog high frequency inputs that are processed and buffered by the FPGA. The entire buffer can then be read out by the CPU and sent to the client’s device over the web socket connection. Before the acquisition is performed, the user is able to adjust different parameters of the acquisition such as the sample rate, the number of samples or the gain of each input channel in the web UI.</a:t>
            </a:r>
          </a:p>
          <a:p>
            <a:pPr algn="just"/>
            <a:endParaRPr lang="en-US" dirty="0"/>
          </a:p>
          <a:p>
            <a:pPr algn="just"/>
            <a:r>
              <a:rPr lang="en-US" sz="2400" b="1" dirty="0"/>
              <a:t>Decoding:</a:t>
            </a:r>
          </a:p>
          <a:p>
            <a:pPr algn="just"/>
            <a:r>
              <a:rPr lang="en-US" dirty="0"/>
              <a:t>After acquiring the data, they get decoded according to the protocol and protocols settings, specified by the user in the web UI. The decoding is performed by the </a:t>
            </a:r>
            <a:r>
              <a:rPr lang="en-US" dirty="0" err="1"/>
              <a:t>libsigrokdecode</a:t>
            </a:r>
            <a:r>
              <a:rPr lang="en-US" dirty="0"/>
              <a:t> library running on the Red Pitaya. </a:t>
            </a:r>
            <a:r>
              <a:rPr lang="en-US" dirty="0" err="1"/>
              <a:t>libsigrokdecode</a:t>
            </a:r>
            <a:r>
              <a:rPr lang="en-US" dirty="0"/>
              <a:t> is a C-library that can invoke several protocol decoders written in Python. It currently supports 130 different protocols out of the box, why it was chosen as the method for decoding data on the Red Pitaya instead of decoding the data in the web UIs JavaScript. The decoded data then gets sent to the frontend via the web socket connection where it gets displayed.</a:t>
            </a:r>
          </a:p>
          <a:p>
            <a:pPr algn="just"/>
            <a:endParaRPr lang="en-US" dirty="0"/>
          </a:p>
          <a:p>
            <a:pPr algn="just"/>
            <a:r>
              <a:rPr lang="en-US" sz="2400" b="1" dirty="0"/>
              <a:t>Displaying:</a:t>
            </a:r>
          </a:p>
          <a:p>
            <a:pPr algn="just"/>
            <a:r>
              <a:rPr lang="en-US" dirty="0"/>
              <a:t>The data are displayed using the </a:t>
            </a:r>
            <a:r>
              <a:rPr lang="en-US" dirty="0" err="1"/>
              <a:t>uPlot</a:t>
            </a:r>
            <a:r>
              <a:rPr lang="en-US" dirty="0"/>
              <a:t> library. </a:t>
            </a:r>
            <a:r>
              <a:rPr lang="en-US" dirty="0" err="1"/>
              <a:t>uPlot</a:t>
            </a:r>
            <a:r>
              <a:rPr lang="en-US" dirty="0"/>
              <a:t> was chosen over other chart libraries as it is quite small and fast in comparison. With around 40KB in size it can create a chart containing 150 000 data points in 135ms. Unlike some other chart libraries, </a:t>
            </a:r>
            <a:r>
              <a:rPr lang="en-US" dirty="0" err="1"/>
              <a:t>uPlot</a:t>
            </a:r>
            <a:r>
              <a:rPr lang="en-US" dirty="0"/>
              <a:t> uses WebGL instead of SVG based chart rendering, which is usually more performant.</a:t>
            </a:r>
          </a:p>
          <a:p>
            <a:pPr algn="just"/>
            <a:endParaRPr lang="en-US" dirty="0"/>
          </a:p>
          <a:p>
            <a:pPr algn="just"/>
            <a:r>
              <a:rPr lang="en-US" sz="2400" b="1" dirty="0"/>
              <a:t>UI:</a:t>
            </a:r>
          </a:p>
          <a:p>
            <a:pPr algn="just"/>
            <a:r>
              <a:rPr lang="en-US" dirty="0"/>
              <a:t>Tying all these three tasks together is the UI, implemented using Vue 3. Vue is a modern JavaScript framework for frontend development that is lightweight, has a large community, good documentation and is simple as well as flexible. Moreover, Bootstrap, a CSS library, is used for responsive design in order to display the UI according to the size of the client’s screen.</a:t>
            </a:r>
            <a:endParaRPr lang="en-GB" dirty="0"/>
          </a:p>
          <a:p>
            <a:pPr marL="342900" indent="-342900" algn="just">
              <a:buFont typeface="Arial" panose="020B0604020202020204" pitchFamily="34" charset="0"/>
              <a:buChar char="•"/>
            </a:pPr>
            <a:endParaRPr lang="de-DE" dirty="0"/>
          </a:p>
          <a:p>
            <a:pPr algn="just"/>
            <a:endParaRPr lang="de-DE" dirty="0"/>
          </a:p>
        </p:txBody>
      </p:sp>
      <p:sp>
        <p:nvSpPr>
          <p:cNvPr id="16" name="Textplatzhalter 15">
            <a:extLst>
              <a:ext uri="{FF2B5EF4-FFF2-40B4-BE49-F238E27FC236}">
                <a16:creationId xmlns:a16="http://schemas.microsoft.com/office/drawing/2014/main" id="{93A958CF-ED4F-41A1-B818-69D8EE6A4950}"/>
              </a:ext>
            </a:extLst>
          </p:cNvPr>
          <p:cNvSpPr>
            <a:spLocks noGrp="1"/>
          </p:cNvSpPr>
          <p:nvPr>
            <p:ph type="body" sz="quarter" idx="158"/>
          </p:nvPr>
        </p:nvSpPr>
        <p:spPr>
          <a:xfrm>
            <a:off x="700088" y="8061247"/>
            <a:ext cx="9634367" cy="2166285"/>
          </a:xfrm>
        </p:spPr>
        <p:txBody>
          <a:bodyPr/>
          <a:lstStyle/>
          <a:p>
            <a:pPr algn="just"/>
            <a:r>
              <a:rPr lang="en-US" dirty="0"/>
              <a:t>Until now, there are no logic analyzer solutions that can be accessed via mobile or tablet devices. The Red Pitaya offers the infrastructure for web applications out of the box as well as a built in logic analyzer. However, the built in logic analyzer only supports very few protocols and is also closed source. Therefore, it cannot be extended to decode more protocols. In order to decode all commonly used protocols, including the CAN bus, a new logic analyzer software is developed for the Red Pitaya from the ground up. </a:t>
            </a:r>
          </a:p>
        </p:txBody>
      </p:sp>
      <p:sp>
        <p:nvSpPr>
          <p:cNvPr id="17" name="Textplatzhalter 16">
            <a:extLst>
              <a:ext uri="{FF2B5EF4-FFF2-40B4-BE49-F238E27FC236}">
                <a16:creationId xmlns:a16="http://schemas.microsoft.com/office/drawing/2014/main" id="{05089D34-7540-4B0F-8141-05FAE1B58D6D}"/>
              </a:ext>
            </a:extLst>
          </p:cNvPr>
          <p:cNvSpPr>
            <a:spLocks noGrp="1"/>
          </p:cNvSpPr>
          <p:nvPr>
            <p:ph type="body" sz="quarter" idx="159"/>
          </p:nvPr>
        </p:nvSpPr>
        <p:spPr>
          <a:xfrm>
            <a:off x="466395" y="7538602"/>
            <a:ext cx="10093882" cy="566030"/>
          </a:xfrm>
        </p:spPr>
        <p:txBody>
          <a:bodyPr/>
          <a:lstStyle/>
          <a:p>
            <a:r>
              <a:rPr lang="de-DE" dirty="0"/>
              <a:t>MOTIVATION</a:t>
            </a:r>
          </a:p>
        </p:txBody>
      </p:sp>
      <p:sp>
        <p:nvSpPr>
          <p:cNvPr id="21" name="Textplatzhalter 14">
            <a:extLst>
              <a:ext uri="{FF2B5EF4-FFF2-40B4-BE49-F238E27FC236}">
                <a16:creationId xmlns:a16="http://schemas.microsoft.com/office/drawing/2014/main" id="{06300D4D-4285-4E4A-8219-8D6B6F98EE62}"/>
              </a:ext>
            </a:extLst>
          </p:cNvPr>
          <p:cNvSpPr txBox="1">
            <a:spLocks/>
          </p:cNvSpPr>
          <p:nvPr/>
        </p:nvSpPr>
        <p:spPr>
          <a:xfrm>
            <a:off x="11098058" y="15083858"/>
            <a:ext cx="4458676" cy="7780129"/>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endParaRPr lang="en-GB" sz="800" dirty="0"/>
          </a:p>
          <a:p>
            <a:pPr algn="just"/>
            <a:r>
              <a:rPr lang="en-GB" sz="2400" b="1" dirty="0">
                <a:solidFill>
                  <a:schemeClr val="accent5">
                    <a:lumMod val="50000"/>
                  </a:schemeClr>
                </a:solidFill>
                <a:latin typeface="Times New Roman" panose="02020603050405020304" pitchFamily="18" charset="0"/>
                <a:cs typeface="Times New Roman" panose="02020603050405020304" pitchFamily="18" charset="0"/>
              </a:rPr>
              <a:t>Current status:</a:t>
            </a:r>
          </a:p>
          <a:p>
            <a:pPr algn="just"/>
            <a:r>
              <a:rPr lang="en-GB" sz="2000" dirty="0">
                <a:solidFill>
                  <a:schemeClr val="accent5">
                    <a:lumMod val="50000"/>
                  </a:schemeClr>
                </a:solidFill>
                <a:latin typeface="Times New Roman" panose="02020603050405020304" pitchFamily="18" charset="0"/>
                <a:cs typeface="Times New Roman" panose="02020603050405020304" pitchFamily="18" charset="0"/>
              </a:rPr>
              <a:t>At the date of writing this poster, the following features have been implemented fully:</a:t>
            </a:r>
          </a:p>
          <a:p>
            <a:pPr algn="just"/>
            <a:endParaRPr lang="en-GB" sz="20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solidFill>
                  <a:schemeClr val="accent5">
                    <a:lumMod val="50000"/>
                  </a:schemeClr>
                </a:solidFill>
                <a:latin typeface="Times New Roman" panose="02020603050405020304" pitchFamily="18" charset="0"/>
                <a:cs typeface="Times New Roman" panose="02020603050405020304" pitchFamily="18" charset="0"/>
              </a:rPr>
              <a:t>Setting all relevant acquirer options sampling up to 16384 samples from the two </a:t>
            </a:r>
            <a:r>
              <a:rPr lang="en-US" sz="2000" dirty="0">
                <a:solidFill>
                  <a:schemeClr val="accent5">
                    <a:lumMod val="50000"/>
                  </a:schemeClr>
                </a:solidFill>
                <a:latin typeface="Times New Roman" panose="02020603050405020304" pitchFamily="18" charset="0"/>
                <a:cs typeface="Times New Roman" panose="02020603050405020304" pitchFamily="18" charset="0"/>
              </a:rPr>
              <a:t>analog</a:t>
            </a:r>
            <a:r>
              <a:rPr lang="en-GB" sz="2000" dirty="0">
                <a:solidFill>
                  <a:schemeClr val="accent5">
                    <a:lumMod val="50000"/>
                  </a:schemeClr>
                </a:solidFill>
                <a:latin typeface="Times New Roman" panose="02020603050405020304" pitchFamily="18" charset="0"/>
                <a:cs typeface="Times New Roman" panose="02020603050405020304" pitchFamily="18" charset="0"/>
              </a:rPr>
              <a:t>  inputs.</a:t>
            </a:r>
          </a:p>
          <a:p>
            <a:pPr marL="342900" indent="-342900" algn="just">
              <a:buFont typeface="Arial" panose="020B0604020202020204" pitchFamily="34" charset="0"/>
              <a:buChar char="•"/>
            </a:pPr>
            <a:r>
              <a:rPr lang="en-GB" sz="2000" dirty="0">
                <a:solidFill>
                  <a:schemeClr val="accent5">
                    <a:lumMod val="50000"/>
                  </a:schemeClr>
                </a:solidFill>
                <a:latin typeface="Times New Roman" panose="02020603050405020304" pitchFamily="18" charset="0"/>
                <a:cs typeface="Times New Roman" panose="02020603050405020304" pitchFamily="18" charset="0"/>
              </a:rPr>
              <a:t>For all decoders in </a:t>
            </a:r>
            <a:r>
              <a:rPr lang="en-GB" sz="2000" dirty="0" err="1">
                <a:solidFill>
                  <a:schemeClr val="accent5">
                    <a:lumMod val="50000"/>
                  </a:schemeClr>
                </a:solidFill>
                <a:latin typeface="Times New Roman" panose="02020603050405020304" pitchFamily="18" charset="0"/>
                <a:cs typeface="Times New Roman" panose="02020603050405020304" pitchFamily="18" charset="0"/>
              </a:rPr>
              <a:t>libsigrokdecode</a:t>
            </a:r>
            <a:r>
              <a:rPr lang="en-GB" sz="2000" dirty="0">
                <a:solidFill>
                  <a:schemeClr val="accent5">
                    <a:lumMod val="50000"/>
                  </a:schemeClr>
                </a:solidFill>
                <a:latin typeface="Times New Roman" panose="02020603050405020304" pitchFamily="18" charset="0"/>
                <a:cs typeface="Times New Roman" panose="02020603050405020304" pitchFamily="18" charset="0"/>
              </a:rPr>
              <a:t>: querying and setting the decoder options and decoder channels. At this point, only the UART decoder has been fully tested and confirmed working.</a:t>
            </a:r>
          </a:p>
          <a:p>
            <a:pPr marL="342900" indent="-342900" algn="just">
              <a:buFont typeface="Arial" panose="020B0604020202020204" pitchFamily="34" charset="0"/>
              <a:buChar char="•"/>
            </a:pPr>
            <a:r>
              <a:rPr lang="en-GB" sz="2000" dirty="0">
                <a:solidFill>
                  <a:schemeClr val="accent5">
                    <a:lumMod val="50000"/>
                  </a:schemeClr>
                </a:solidFill>
                <a:latin typeface="Times New Roman" panose="02020603050405020304" pitchFamily="18" charset="0"/>
                <a:cs typeface="Times New Roman" panose="02020603050405020304" pitchFamily="18" charset="0"/>
              </a:rPr>
              <a:t>Displaying the acquired data along with the decoder annotations as well as scrolling and zooming synchronously between the various channel’s data.</a:t>
            </a:r>
          </a:p>
          <a:p>
            <a:pPr marL="342900" indent="-342900" algn="just">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Support for touchscreen-based devices. </a:t>
            </a:r>
          </a:p>
          <a:p>
            <a:pPr algn="just"/>
            <a:endParaRPr lang="de-DE" dirty="0"/>
          </a:p>
        </p:txBody>
      </p:sp>
      <p:sp>
        <p:nvSpPr>
          <p:cNvPr id="22" name="Textfeld 21">
            <a:extLst>
              <a:ext uri="{FF2B5EF4-FFF2-40B4-BE49-F238E27FC236}">
                <a16:creationId xmlns:a16="http://schemas.microsoft.com/office/drawing/2014/main" id="{F8EFE67A-4F25-4EC2-B395-A078F9B4954E}"/>
              </a:ext>
            </a:extLst>
          </p:cNvPr>
          <p:cNvSpPr txBox="1"/>
          <p:nvPr/>
        </p:nvSpPr>
        <p:spPr>
          <a:xfrm>
            <a:off x="15830551" y="24551830"/>
            <a:ext cx="4695077" cy="400110"/>
          </a:xfrm>
          <a:prstGeom prst="rect">
            <a:avLst/>
          </a:prstGeom>
          <a:noFill/>
        </p:spPr>
        <p:txBody>
          <a:bodyPr wrap="square" rtlCol="0">
            <a:spAutoFit/>
          </a:bodyPr>
          <a:lstStyle/>
          <a:p>
            <a:pPr algn="ctr"/>
            <a:r>
              <a:rPr lang="de-DE" sz="2000" dirty="0">
                <a:solidFill>
                  <a:schemeClr val="accent5">
                    <a:lumMod val="50000"/>
                  </a:schemeClr>
                </a:solidFill>
                <a:latin typeface="Times New Roman" panose="02020603050405020304" pitchFamily="18" charset="0"/>
                <a:cs typeface="Times New Roman" panose="02020603050405020304" pitchFamily="18" charset="0"/>
              </a:rPr>
              <a:t>Fig. 2: Mobile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view</a:t>
            </a:r>
            <a:r>
              <a:rPr lang="de-DE" sz="2000" dirty="0">
                <a:solidFill>
                  <a:schemeClr val="accent5">
                    <a:lumMod val="50000"/>
                  </a:schemeClr>
                </a:solidFill>
                <a:latin typeface="Times New Roman" panose="02020603050405020304" pitchFamily="18" charset="0"/>
                <a:cs typeface="Times New Roman" panose="02020603050405020304" pitchFamily="18" charset="0"/>
              </a:rPr>
              <a:t>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of</a:t>
            </a:r>
            <a:r>
              <a:rPr lang="de-DE" sz="2000" dirty="0">
                <a:solidFill>
                  <a:schemeClr val="accent5">
                    <a:lumMod val="50000"/>
                  </a:schemeClr>
                </a:solidFill>
                <a:latin typeface="Times New Roman" panose="02020603050405020304" pitchFamily="18" charset="0"/>
                <a:cs typeface="Times New Roman" panose="02020603050405020304" pitchFamily="18" charset="0"/>
              </a:rPr>
              <a:t>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the</a:t>
            </a:r>
            <a:r>
              <a:rPr lang="de-DE" sz="2000" dirty="0">
                <a:solidFill>
                  <a:schemeClr val="accent5">
                    <a:lumMod val="50000"/>
                  </a:schemeClr>
                </a:solidFill>
                <a:latin typeface="Times New Roman" panose="02020603050405020304" pitchFamily="18" charset="0"/>
                <a:cs typeface="Times New Roman" panose="02020603050405020304" pitchFamily="18" charset="0"/>
              </a:rPr>
              <a:t>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logic</a:t>
            </a:r>
            <a:r>
              <a:rPr lang="de-DE" sz="2000" dirty="0">
                <a:solidFill>
                  <a:schemeClr val="accent5">
                    <a:lumMod val="50000"/>
                  </a:schemeClr>
                </a:solidFill>
                <a:latin typeface="Times New Roman" panose="02020603050405020304" pitchFamily="18" charset="0"/>
                <a:cs typeface="Times New Roman" panose="02020603050405020304" pitchFamily="18" charset="0"/>
              </a:rPr>
              <a:t>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analyzer</a:t>
            </a:r>
            <a:endParaRPr lang="en-GB" sz="2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4" name="Grafik 23">
            <a:extLst>
              <a:ext uri="{FF2B5EF4-FFF2-40B4-BE49-F238E27FC236}">
                <a16:creationId xmlns:a16="http://schemas.microsoft.com/office/drawing/2014/main" id="{FB0C9AAA-C2DC-4422-8A02-B2E2F59C41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2759" y="17573896"/>
            <a:ext cx="9242482" cy="10321661"/>
          </a:xfrm>
          <a:prstGeom prst="rect">
            <a:avLst/>
          </a:prstGeom>
        </p:spPr>
      </p:pic>
      <p:sp>
        <p:nvSpPr>
          <p:cNvPr id="25" name="Textfeld 24">
            <a:extLst>
              <a:ext uri="{FF2B5EF4-FFF2-40B4-BE49-F238E27FC236}">
                <a16:creationId xmlns:a16="http://schemas.microsoft.com/office/drawing/2014/main" id="{D4B7AF6F-AEA9-4412-99AF-6BB6D68EB169}"/>
              </a:ext>
            </a:extLst>
          </p:cNvPr>
          <p:cNvSpPr txBox="1"/>
          <p:nvPr/>
        </p:nvSpPr>
        <p:spPr>
          <a:xfrm>
            <a:off x="2890078" y="27839593"/>
            <a:ext cx="4695077" cy="400110"/>
          </a:xfrm>
          <a:prstGeom prst="rect">
            <a:avLst/>
          </a:prstGeom>
          <a:noFill/>
        </p:spPr>
        <p:txBody>
          <a:bodyPr wrap="square" rtlCol="0">
            <a:spAutoFit/>
          </a:bodyPr>
          <a:lstStyle/>
          <a:p>
            <a:pPr algn="ctr"/>
            <a:r>
              <a:rPr lang="de-DE" sz="2000" dirty="0">
                <a:solidFill>
                  <a:schemeClr val="accent5">
                    <a:lumMod val="50000"/>
                  </a:schemeClr>
                </a:solidFill>
                <a:latin typeface="Times New Roman" panose="02020603050405020304" pitchFamily="18" charset="0"/>
                <a:cs typeface="Times New Roman" panose="02020603050405020304" pitchFamily="18" charset="0"/>
              </a:rPr>
              <a:t>Fig. 1: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Logic</a:t>
            </a:r>
            <a:r>
              <a:rPr lang="de-DE" sz="2000" dirty="0">
                <a:solidFill>
                  <a:schemeClr val="accent5">
                    <a:lumMod val="50000"/>
                  </a:schemeClr>
                </a:solidFill>
                <a:latin typeface="Times New Roman" panose="02020603050405020304" pitchFamily="18" charset="0"/>
                <a:cs typeface="Times New Roman" panose="02020603050405020304" pitchFamily="18" charset="0"/>
              </a:rPr>
              <a:t>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analyzer</a:t>
            </a:r>
            <a:r>
              <a:rPr lang="de-DE" sz="2000" dirty="0">
                <a:solidFill>
                  <a:schemeClr val="accent5">
                    <a:lumMod val="50000"/>
                  </a:schemeClr>
                </a:solidFill>
                <a:latin typeface="Times New Roman" panose="02020603050405020304" pitchFamily="18" charset="0"/>
                <a:cs typeface="Times New Roman" panose="02020603050405020304" pitchFamily="18" charset="0"/>
              </a:rPr>
              <a:t>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component</a:t>
            </a:r>
            <a:r>
              <a:rPr lang="de-DE" sz="2000" dirty="0">
                <a:solidFill>
                  <a:schemeClr val="accent5">
                    <a:lumMod val="50000"/>
                  </a:schemeClr>
                </a:solidFill>
                <a:latin typeface="Times New Roman" panose="02020603050405020304" pitchFamily="18" charset="0"/>
                <a:cs typeface="Times New Roman" panose="02020603050405020304" pitchFamily="18" charset="0"/>
              </a:rPr>
              <a:t> </a:t>
            </a:r>
            <a:r>
              <a:rPr lang="de-DE" sz="2000" dirty="0" err="1">
                <a:solidFill>
                  <a:schemeClr val="accent5">
                    <a:lumMod val="50000"/>
                  </a:schemeClr>
                </a:solidFill>
                <a:latin typeface="Times New Roman" panose="02020603050405020304" pitchFamily="18" charset="0"/>
                <a:cs typeface="Times New Roman" panose="02020603050405020304" pitchFamily="18" charset="0"/>
              </a:rPr>
              <a:t>diagram</a:t>
            </a:r>
            <a:endParaRPr lang="en-GB" sz="2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0" name="Grafik 19">
            <a:extLst>
              <a:ext uri="{FF2B5EF4-FFF2-40B4-BE49-F238E27FC236}">
                <a16:creationId xmlns:a16="http://schemas.microsoft.com/office/drawing/2014/main" id="{64A2517D-EEBE-4826-A472-1CD0A1A2E0D7}"/>
              </a:ext>
            </a:extLst>
          </p:cNvPr>
          <p:cNvPicPr>
            <a:picLocks noChangeAspect="1"/>
          </p:cNvPicPr>
          <p:nvPr/>
        </p:nvPicPr>
        <p:blipFill>
          <a:blip r:embed="rId8"/>
          <a:stretch>
            <a:fillRect/>
          </a:stretch>
        </p:blipFill>
        <p:spPr>
          <a:xfrm>
            <a:off x="15678173" y="15147364"/>
            <a:ext cx="4888687" cy="9417715"/>
          </a:xfrm>
          <a:prstGeom prst="rect">
            <a:avLst/>
          </a:prstGeom>
        </p:spPr>
      </p:pic>
    </p:spTree>
    <p:extLst>
      <p:ext uri="{BB962C8B-B14F-4D97-AF65-F5344CB8AC3E}">
        <p14:creationId xmlns:p14="http://schemas.microsoft.com/office/powerpoint/2010/main" val="4217959837"/>
      </p:ext>
    </p:extLst>
  </p:cSld>
  <p:clrMapOvr>
    <a:masterClrMapping/>
  </p:clrMapOvr>
</p:sld>
</file>

<file path=ppt/theme/theme1.xml><?xml version="1.0" encoding="utf-8"?>
<a:theme xmlns:a="http://schemas.openxmlformats.org/drawingml/2006/main" name="PosterPresentations.com-100CMx140CM">
  <a:themeElements>
    <a:clrScheme name="Grüngelb">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856</Words>
  <Application>Microsoft Office PowerPoint</Application>
  <PresentationFormat>Benutzerdefiniert</PresentationFormat>
  <Paragraphs>45</Paragraphs>
  <Slides>1</Slides>
  <Notes>0</Notes>
  <HiddenSlides>0</HiddenSlides>
  <MMClips>0</MMClips>
  <ScaleCrop>false</ScaleCrop>
  <HeadingPairs>
    <vt:vector size="8" baseType="variant">
      <vt:variant>
        <vt:lpstr>Verwendete Schriftarten</vt:lpstr>
      </vt:variant>
      <vt:variant>
        <vt:i4>4</vt:i4>
      </vt:variant>
      <vt:variant>
        <vt:lpstr>Design</vt:lpstr>
      </vt:variant>
      <vt:variant>
        <vt:i4>2</vt:i4>
      </vt:variant>
      <vt:variant>
        <vt:lpstr>Eingebettete OLE-Server</vt:lpstr>
      </vt:variant>
      <vt:variant>
        <vt:i4>1</vt:i4>
      </vt:variant>
      <vt:variant>
        <vt:lpstr>Folientitel</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PowerPoint-Präsentation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Sebastian Ederer</cp:lastModifiedBy>
  <cp:revision>51</cp:revision>
  <dcterms:created xsi:type="dcterms:W3CDTF">2012-02-10T00:21:22Z</dcterms:created>
  <dcterms:modified xsi:type="dcterms:W3CDTF">2021-09-18T20:33:44Z</dcterms:modified>
</cp:coreProperties>
</file>