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61" r:id="rId7"/>
    <p:sldId id="262" r:id="rId8"/>
    <p:sldId id="263" r:id="rId9"/>
    <p:sldId id="266" r:id="rId10"/>
    <p:sldId id="265" r:id="rId11"/>
    <p:sldId id="264" r:id="rId12"/>
    <p:sldId id="269" r:id="rId13"/>
    <p:sldId id="268" r:id="rId14"/>
    <p:sldId id="267" r:id="rId15"/>
    <p:sldId id="272" r:id="rId16"/>
    <p:sldId id="271" r:id="rId17"/>
    <p:sldId id="270" r:id="rId18"/>
    <p:sldId id="260" r:id="rId19"/>
  </p:sldIdLst>
  <p:sldSz cx="6858000" cy="5143500"/>
  <p:notesSz cx="6884988" cy="10018713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6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0B2A-E3FA-4676-8CE0-9C182690A432}" v="3" dt="2021-09-23T07:00:39.634"/>
    <p1510:client id="{5BB8D343-E666-4DDD-A0CE-90DFE0B109BF}" v="212" dt="2021-09-22T08:26:42.764"/>
    <p1510:client id="{6BC06CD0-A658-49BF-8CE6-CF928FC0445F}" v="6" dt="2021-09-23T06:58:49.528"/>
    <p1510:client id="{82479D36-7F0A-4669-BFA0-4AFFB844C85D}" v="122" dt="2021-09-22T14:22:26.138"/>
    <p1510:client id="{8CAE775D-4044-4D5D-96FD-744AB4861E77}" v="3" dt="2021-09-22T11:30:12.446"/>
    <p1510:client id="{CABF37E2-B371-4C5F-AB10-C44E3F67F7C9}" v="3" dt="2021-09-22T14:09:14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734" y="126"/>
      </p:cViewPr>
      <p:guideLst>
        <p:guide orient="horz" pos="2160"/>
        <p:guide pos="2880"/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56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803951" y="276825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pPr algn="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542" y="9348651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03951" y="9348651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8548" y="275580"/>
            <a:ext cx="2994813" cy="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0BC4B87-6123-4AD5-BA18-D0C615F32DE0}" type="datetimeFigureOut">
              <a:rPr lang="de-DE" smtClean="0"/>
              <a:pPr/>
              <a:t>23.09.2021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8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1203599"/>
            <a:ext cx="6427225" cy="3408192"/>
          </a:xfrm>
        </p:spPr>
        <p:txBody>
          <a:bodyPr>
            <a:normAutofit/>
          </a:bodyPr>
          <a:lstStyle>
            <a:lvl1pPr marL="147600" indent="-147600">
              <a:buFont typeface="Wingdings" pitchFamily="2" charset="2"/>
              <a:buChar char="§"/>
              <a:defRPr sz="1800" baseline="0"/>
            </a:lvl1pPr>
            <a:lvl2pPr marL="275015" indent="-126793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  <a:p>
            <a:pPr lvl="0"/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en-US" noProof="0"/>
              <a:t>First layer</a:t>
            </a:r>
          </a:p>
          <a:p>
            <a:pPr lvl="1"/>
            <a:r>
              <a:rPr lang="en-US" noProof="0"/>
              <a:t>Second layer</a:t>
            </a:r>
          </a:p>
          <a:p>
            <a:pPr lvl="2"/>
            <a:r>
              <a:rPr lang="en-US" noProof="0"/>
              <a:t>Third layer</a:t>
            </a:r>
          </a:p>
          <a:p>
            <a:pPr lvl="3"/>
            <a:r>
              <a:rPr lang="en-US" noProof="0"/>
              <a:t>Forth layer</a:t>
            </a:r>
          </a:p>
          <a:p>
            <a:pPr lvl="4"/>
            <a:r>
              <a:rPr lang="en-US" noProof="0"/>
              <a:t>Fifth layer 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1101" y="713690"/>
            <a:ext cx="64255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</p:sldLayoutIdLst>
  <p:hf hdr="0" ftr="0" dt="0"/>
  <p:txStyles>
    <p:titleStyle>
      <a:lvl1pPr algn="l" defTabSz="514312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MVVMPattern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4520" y="764290"/>
            <a:ext cx="5768068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RPOSC – </a:t>
            </a:r>
            <a:r>
              <a:rPr lang="de-DE" sz="2450" err="1"/>
              <a:t>Redpitaya</a:t>
            </a:r>
            <a:r>
              <a:rPr lang="de-DE" sz="2450"/>
              <a:t> </a:t>
            </a:r>
            <a:r>
              <a:rPr lang="de-DE" sz="2450" err="1"/>
              <a:t>Oscilloscope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270979-E267-4A90-8C12-C55BA04DF695}"/>
              </a:ext>
            </a:extLst>
          </p:cNvPr>
          <p:cNvSpPr txBox="1"/>
          <p:nvPr/>
        </p:nvSpPr>
        <p:spPr>
          <a:xfrm>
            <a:off x="125186" y="1240971"/>
            <a:ext cx="673009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000">
                <a:solidFill>
                  <a:schemeClr val="bg1">
                    <a:lumMod val="65000"/>
                  </a:schemeClr>
                </a:solidFill>
              </a:rPr>
              <a:t> Sebastian Ederer, Florian Henneke, Michael Schneider, Alexander Schmid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E9D97C-1FFD-4461-88CE-C5DCD8ACEA06}"/>
              </a:ext>
            </a:extLst>
          </p:cNvPr>
          <p:cNvSpPr txBox="1"/>
          <p:nvPr/>
        </p:nvSpPr>
        <p:spPr>
          <a:xfrm>
            <a:off x="193221" y="1683204"/>
            <a:ext cx="50534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Overall </a:t>
            </a:r>
            <a:r>
              <a:rPr lang="de-DE" err="1"/>
              <a:t>task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Implement an extensible </a:t>
            </a:r>
            <a:r>
              <a:rPr lang="de-DE" err="1"/>
              <a:t>Logic</a:t>
            </a:r>
            <a:r>
              <a:rPr lang="de-DE"/>
              <a:t> Analyzer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Red</a:t>
            </a:r>
            <a:r>
              <a:rPr lang="de-DE"/>
              <a:t> Pitaya</a:t>
            </a:r>
          </a:p>
          <a:p>
            <a:r>
              <a:rPr lang="de-DE"/>
              <a:t>In </a:t>
            </a:r>
            <a:r>
              <a:rPr lang="de-DE" err="1"/>
              <a:t>this</a:t>
            </a:r>
            <a:r>
              <a:rPr lang="de-DE"/>
              <a:t> HSP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Implement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acquiring</a:t>
            </a:r>
            <a:r>
              <a:rPr lang="de-DE"/>
              <a:t> and </a:t>
            </a:r>
            <a:r>
              <a:rPr lang="de-DE" err="1"/>
              <a:t>decoding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16K Samples </a:t>
            </a:r>
            <a:r>
              <a:rPr lang="de-DE" err="1"/>
              <a:t>of</a:t>
            </a:r>
            <a:r>
              <a:rPr lang="de-DE"/>
              <a:t> UART, SPI, I²C and CAN </a:t>
            </a:r>
            <a:r>
              <a:rPr lang="de-DE" err="1"/>
              <a:t>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690772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en-GB" sz="2450"/>
              <a:t>Results</a:t>
            </a:r>
            <a:r>
              <a:rPr lang="de-DE" sz="2450"/>
              <a:t> (Michael Schneider)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95160" y="1851494"/>
            <a:ext cx="415024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Cross-Build:</a:t>
            </a:r>
          </a:p>
          <a:p>
            <a:pPr marL="628015" lvl="1" indent="-285750">
              <a:buFont typeface="Arial"/>
              <a:buChar char="•"/>
            </a:pPr>
            <a:r>
              <a:rPr lang="en-GB" err="1"/>
              <a:t>Cmake</a:t>
            </a:r>
            <a:r>
              <a:rPr lang="en-GB"/>
              <a:t> and make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Arm-hf Compiler, headers, libraries integrated in project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Acquirer options exchange (JSON):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Send set of data, receive chosen ones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Acquisition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Interface (</a:t>
            </a:r>
            <a:r>
              <a:rPr lang="en-GB">
                <a:ea typeface="+mn-lt"/>
                <a:cs typeface="+mn-lt"/>
              </a:rPr>
              <a:t>expandability</a:t>
            </a:r>
            <a:r>
              <a:rPr lang="en-GB"/>
              <a:t>)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Use chosen options to set up</a:t>
            </a:r>
          </a:p>
          <a:p>
            <a:pPr marL="285750" indent="-285750">
              <a:buFont typeface="Arial"/>
              <a:buChar char="•"/>
            </a:pPr>
            <a:r>
              <a:rPr lang="en-GB" err="1"/>
              <a:t>Libsigrok</a:t>
            </a:r>
            <a:endParaRPr lang="en-GB"/>
          </a:p>
          <a:p>
            <a:pPr marL="628015" lvl="1" indent="-285750">
              <a:buFont typeface="Arial"/>
              <a:buChar char="•"/>
            </a:pPr>
            <a:r>
              <a:rPr lang="en-GB"/>
              <a:t>Use absolute values for decoding (255 and 0) to get correct data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27002604-DFA5-4C9D-8CD4-51B664C0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75" y="2286975"/>
            <a:ext cx="2523575" cy="1249682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FAF00B0C-9F8D-44A7-B13F-95C2D654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00" y="3593089"/>
            <a:ext cx="1687578" cy="1117106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516F9D6B-746B-4178-874D-C1E5256C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00" y="1125110"/>
            <a:ext cx="3727973" cy="11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0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en-GB" sz="2450"/>
              <a:t>Future Directions</a:t>
            </a:r>
            <a:r>
              <a:rPr lang="de-DE" sz="2450"/>
              <a:t> (Michael Schneider)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3185866" y="1950089"/>
            <a:ext cx="362580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Implement digital acquirer</a:t>
            </a:r>
          </a:p>
          <a:p>
            <a:pPr marL="285750" indent="-285750">
              <a:buFont typeface="Arial"/>
              <a:buChar char="•"/>
            </a:pPr>
            <a:r>
              <a:rPr lang="en-GB" err="1"/>
              <a:t>Github</a:t>
            </a:r>
            <a:r>
              <a:rPr lang="en-GB"/>
              <a:t> project is updated but not released (supports much more sample rates etc). 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If released project and </a:t>
            </a:r>
            <a:r>
              <a:rPr lang="en-GB" err="1"/>
              <a:t>Redpitaya</a:t>
            </a:r>
            <a:r>
              <a:rPr lang="en-GB"/>
              <a:t> should be updated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Singleton for acquirer, so only one can exist and be used at a time.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Unit and Integration tests</a:t>
            </a:r>
          </a:p>
          <a:p>
            <a:pPr marL="285750" indent="-285750">
              <a:buFont typeface="Arial"/>
              <a:buChar char="•"/>
            </a:pPr>
            <a:endParaRPr lang="en-GB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B2414441-2D1E-4E3C-BAB7-25726C57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9" y="1371326"/>
            <a:ext cx="2983490" cy="3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3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Contents (Florian Henneke)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16632" y="1192155"/>
            <a:ext cx="660115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Cross </a:t>
            </a:r>
            <a:r>
              <a:rPr lang="de-DE" err="1"/>
              <a:t>Build</a:t>
            </a:r>
            <a:r>
              <a:rPr lang="de-DE"/>
              <a:t> Environment: Easy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b="1" err="1"/>
              <a:t>use</a:t>
            </a:r>
            <a:r>
              <a:rPr lang="de-DE"/>
              <a:t> and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b="1" err="1"/>
              <a:t>configure</a:t>
            </a:r>
            <a:r>
              <a:rPr lang="de-DE"/>
              <a:t> </a:t>
            </a:r>
            <a:r>
              <a:rPr lang="de-DE" err="1"/>
              <a:t>environment</a:t>
            </a:r>
            <a:r>
              <a:rPr lang="de-DE"/>
              <a:t>,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builds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b="1"/>
              <a:t>fast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 err="1"/>
              <a:t>developers</a:t>
            </a:r>
            <a:r>
              <a:rPr lang="de-DE" b="1"/>
              <a:t> </a:t>
            </a:r>
            <a:r>
              <a:rPr lang="de-DE" b="1" err="1"/>
              <a:t>machine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Build</a:t>
            </a:r>
            <a:r>
              <a:rPr lang="de-DE"/>
              <a:t> Deploy: Way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build</a:t>
            </a:r>
            <a:r>
              <a:rPr lang="de-DE"/>
              <a:t> a </a:t>
            </a:r>
            <a:r>
              <a:rPr lang="de-DE" err="1"/>
              <a:t>complete</a:t>
            </a:r>
            <a:r>
              <a:rPr lang="de-DE"/>
              <a:t> </a:t>
            </a:r>
            <a:r>
              <a:rPr lang="de-DE" err="1"/>
              <a:t>folder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app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b="1" err="1"/>
              <a:t>one</a:t>
            </a:r>
            <a:r>
              <a:rPr lang="de-DE" b="1"/>
              <a:t> </a:t>
            </a:r>
            <a:r>
              <a:rPr lang="de-DE" b="1" err="1"/>
              <a:t>call</a:t>
            </a:r>
            <a:r>
              <a:rPr lang="de-DE"/>
              <a:t> on a </a:t>
            </a:r>
            <a:r>
              <a:rPr lang="de-DE" b="1" err="1"/>
              <a:t>set</a:t>
            </a:r>
            <a:r>
              <a:rPr lang="de-DE" b="1"/>
              <a:t> </a:t>
            </a:r>
            <a:r>
              <a:rPr lang="de-DE" b="1" err="1"/>
              <a:t>environment</a:t>
            </a:r>
            <a:r>
              <a:rPr lang="de-D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Provide</a:t>
            </a:r>
            <a:r>
              <a:rPr lang="de-DE"/>
              <a:t> </a:t>
            </a:r>
            <a:r>
              <a:rPr lang="de-DE" err="1"/>
              <a:t>frontend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annnotation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Expand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backend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libsigrokdecode</a:t>
            </a:r>
            <a:r>
              <a:rPr lang="de-DE"/>
              <a:t> </a:t>
            </a:r>
            <a:r>
              <a:rPr lang="de-DE" err="1"/>
              <a:t>functionality</a:t>
            </a:r>
            <a:r>
              <a:rPr lang="de-DE"/>
              <a:t>: 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/>
              <a:t>Add </a:t>
            </a:r>
            <a:r>
              <a:rPr lang="de-DE" err="1"/>
              <a:t>sending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real </a:t>
            </a:r>
            <a:r>
              <a:rPr lang="de-DE" err="1"/>
              <a:t>requested</a:t>
            </a:r>
            <a:r>
              <a:rPr lang="de-DE"/>
              <a:t> </a:t>
            </a:r>
            <a:r>
              <a:rPr lang="de-DE" err="1"/>
              <a:t>options</a:t>
            </a:r>
            <a:r>
              <a:rPr lang="de-DE"/>
              <a:t>, and </a:t>
            </a:r>
            <a:r>
              <a:rPr lang="de-DE" err="1"/>
              <a:t>channels</a:t>
            </a:r>
            <a:endParaRPr lang="de-DE"/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 err="1"/>
              <a:t>Provide</a:t>
            </a:r>
            <a:r>
              <a:rPr lang="de-DE"/>
              <a:t> </a:t>
            </a:r>
            <a:r>
              <a:rPr lang="de-DE" err="1"/>
              <a:t>functionality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</a:t>
            </a:r>
            <a:r>
              <a:rPr lang="de-DE" err="1"/>
              <a:t>chosen</a:t>
            </a:r>
            <a:r>
              <a:rPr lang="de-DE"/>
              <a:t> </a:t>
            </a:r>
            <a:r>
              <a:rPr lang="de-DE" err="1"/>
              <a:t>options</a:t>
            </a:r>
            <a:r>
              <a:rPr lang="de-DE"/>
              <a:t> and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channel</a:t>
            </a:r>
            <a:r>
              <a:rPr lang="de-DE"/>
              <a:t> </a:t>
            </a:r>
            <a:r>
              <a:rPr lang="de-DE" err="1"/>
              <a:t>mapping</a:t>
            </a:r>
            <a:endParaRPr lang="de-DE"/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de-DE"/>
              <a:t>Combine </a:t>
            </a:r>
            <a:r>
              <a:rPr lang="de-DE" err="1"/>
              <a:t>everything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LogicSession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acquire</a:t>
            </a:r>
            <a:r>
              <a:rPr lang="de-DE"/>
              <a:t>, </a:t>
            </a:r>
            <a:r>
              <a:rPr lang="de-DE" err="1"/>
              <a:t>decode</a:t>
            </a:r>
            <a:r>
              <a:rPr lang="de-DE"/>
              <a:t> and send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measured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6E06B5-5470-4683-AB47-36EAC85F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65" y="3435846"/>
            <a:ext cx="3635835" cy="17076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875220-ADB5-4A28-9AD8-84473B58239F}"/>
              </a:ext>
            </a:extLst>
          </p:cNvPr>
          <p:cNvSpPr txBox="1"/>
          <p:nvPr/>
        </p:nvSpPr>
        <p:spPr>
          <a:xfrm>
            <a:off x="132817" y="3610677"/>
            <a:ext cx="3310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Updating</a:t>
            </a:r>
            <a:r>
              <a:rPr lang="de-DE"/>
              <a:t> </a:t>
            </a:r>
            <a:r>
              <a:rPr lang="de-DE" err="1"/>
              <a:t>Libsigrok</a:t>
            </a:r>
            <a:r>
              <a:rPr lang="de-DE"/>
              <a:t> in </a:t>
            </a:r>
            <a:r>
              <a:rPr lang="de-DE" err="1"/>
              <a:t>order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eliminate</a:t>
            </a:r>
            <a:r>
              <a:rPr lang="de-DE"/>
              <a:t> </a:t>
            </a:r>
            <a:r>
              <a:rPr lang="de-DE" err="1"/>
              <a:t>old</a:t>
            </a:r>
            <a:r>
              <a:rPr lang="de-DE"/>
              <a:t> </a:t>
            </a:r>
            <a:r>
              <a:rPr lang="de-DE" err="1"/>
              <a:t>bugs</a:t>
            </a:r>
            <a:r>
              <a:rPr lang="de-DE"/>
              <a:t> and </a:t>
            </a:r>
            <a:r>
              <a:rPr lang="de-DE" err="1"/>
              <a:t>to</a:t>
            </a:r>
            <a:r>
              <a:rPr lang="de-DE"/>
              <a:t> support a wider </a:t>
            </a:r>
            <a:r>
              <a:rPr lang="de-DE" err="1"/>
              <a:t>range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decoders</a:t>
            </a:r>
            <a:r>
              <a:rPr lang="de-DE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007" y="55552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Results (Florian Henneke)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0" y="915566"/>
            <a:ext cx="6741368" cy="3629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Build: 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Environment clonend from redpitaya image and integrated using CMake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Short build times + partial rebuilds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4000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Build Deploy:</a:t>
            </a:r>
          </a:p>
          <a:p>
            <a:pPr marL="8001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One script to buil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d front- and backend and to copy the built files togehter with a config in a folder, which only has to be copied to the RedPitaya.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Github Action to build on Ubuntu Basis which sets SW versions, with which everything works (Same versions as in the VM Image)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SW 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E</a:t>
            </a: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xpansion: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Old libsigrokdecode (srd) did work, but did not decode very well. Had also problems with data acquired on runtime.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After update of srd</a:t>
            </a:r>
            <a:r>
              <a:rPr lang="en-US">
                <a:latin typeface="Calibri"/>
                <a:ea typeface="Calibri" panose="020F0502020204030204" pitchFamily="34" charset="0"/>
                <a:cs typeface="Times New Roman"/>
              </a:rPr>
              <a:t>: While runtime, srd loses its Python reference -&gt; completely reload srd on some operations -&gt; all decoders and options have to be set newly. 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/>
                <a:ea typeface="Calibri" panose="020F0502020204030204" pitchFamily="34" charset="0"/>
                <a:cs typeface="Times New Roman"/>
              </a:rPr>
              <a:t>Currently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we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only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can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confirm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a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working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UART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decoder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with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baudrates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up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to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Times New Roman"/>
              </a:rPr>
              <a:t> 2 </a:t>
            </a:r>
            <a:r>
              <a:rPr lang="de-DE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MBaud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3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Future Directions (Florian Henneke)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2780928" y="1275606"/>
            <a:ext cx="3936856" cy="3313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de-D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i2c and CAN </a:t>
            </a:r>
            <a:r>
              <a:rPr lang="de-DE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decoders</a:t>
            </a:r>
            <a:r>
              <a:rPr lang="de-DE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7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 concept for unique parts of backend (currently everything, after next point the general classes, which are used by multiple decoders or acquirers)</a:t>
            </a:r>
          </a:p>
          <a:p>
            <a:pPr marL="400075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DecoderManager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oncentrating all of </a:t>
            </a:r>
            <a:r>
              <a:rPr lang="en-US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Libsigrokdecode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one class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multiple decoders and their associated communication (container) classes.</a:t>
            </a: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48B99EDA-738A-4830-976A-1B2659A5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4"/>
            <a:ext cx="2983490" cy="3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09" y="536989"/>
            <a:ext cx="6859112" cy="4230358"/>
          </a:xfrm>
        </p:spPr>
        <p:txBody>
          <a:bodyPr>
            <a:normAutofit/>
          </a:bodyPr>
          <a:lstStyle/>
          <a:p>
            <a:pPr algn="ctr"/>
            <a:r>
              <a:rPr lang="en-GB" sz="2800">
                <a:latin typeface="Lucida Sans"/>
                <a:ea typeface="KaiTi"/>
              </a:rPr>
              <a:t>It was a great experience.</a:t>
            </a:r>
            <a:br>
              <a:rPr lang="en-GB" sz="2800">
                <a:latin typeface="Lucida Sans"/>
                <a:ea typeface="KaiTi"/>
              </a:rPr>
            </a:br>
            <a:r>
              <a:rPr lang="en-GB" sz="2800">
                <a:latin typeface="Lucida Sans"/>
                <a:ea typeface="KaiTi"/>
              </a:rPr>
              <a:t>We learned a lot!</a:t>
            </a:r>
          </a:p>
        </p:txBody>
      </p:sp>
    </p:spTree>
    <p:extLst>
      <p:ext uri="{BB962C8B-B14F-4D97-AF65-F5344CB8AC3E}">
        <p14:creationId xmlns:p14="http://schemas.microsoft.com/office/powerpoint/2010/main" val="186688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4520" y="764290"/>
            <a:ext cx="5768068" cy="418194"/>
          </a:xfrm>
        </p:spPr>
        <p:txBody>
          <a:bodyPr>
            <a:normAutofit fontScale="90000"/>
          </a:bodyPr>
          <a:lstStyle/>
          <a:p>
            <a:r>
              <a:rPr lang="en-US" sz="2450"/>
              <a:t>Overview</a:t>
            </a:r>
            <a:endParaRPr lang="en-US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081FB88-CA12-463F-B868-B6DD93ED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715" y="763040"/>
            <a:ext cx="3356463" cy="3749304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CCFEE10-2D88-4BF2-855F-851A75E16A95}"/>
              </a:ext>
            </a:extLst>
          </p:cNvPr>
          <p:cNvSpPr/>
          <p:nvPr/>
        </p:nvSpPr>
        <p:spPr>
          <a:xfrm rot="10800000">
            <a:off x="4364151" y="1228198"/>
            <a:ext cx="468191" cy="2307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66A4D8E-08E2-4D90-8D2D-846B672759FD}"/>
              </a:ext>
            </a:extLst>
          </p:cNvPr>
          <p:cNvSpPr/>
          <p:nvPr/>
        </p:nvSpPr>
        <p:spPr>
          <a:xfrm rot="10800000">
            <a:off x="4594949" y="3575744"/>
            <a:ext cx="468191" cy="2307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D0E5A3-849C-45FB-A8BC-81E71FC77333}"/>
              </a:ext>
            </a:extLst>
          </p:cNvPr>
          <p:cNvSpPr txBox="1"/>
          <p:nvPr/>
        </p:nvSpPr>
        <p:spPr>
          <a:xfrm>
            <a:off x="4903909" y="1180368"/>
            <a:ext cx="1773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Michael Schneider, Florian Henneke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6BCB61-2B88-4290-A3A0-B29BB19A506E}"/>
              </a:ext>
            </a:extLst>
          </p:cNvPr>
          <p:cNvSpPr txBox="1"/>
          <p:nvPr/>
        </p:nvSpPr>
        <p:spPr>
          <a:xfrm>
            <a:off x="5081953" y="3461972"/>
            <a:ext cx="1773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/>
              <a:t>Alexander Schmid,</a:t>
            </a:r>
            <a:endParaRPr lang="de-DE"/>
          </a:p>
          <a:p>
            <a:r>
              <a:rPr lang="de-DE" sz="1200"/>
              <a:t>Sebastian Ederer</a:t>
            </a:r>
          </a:p>
        </p:txBody>
      </p:sp>
    </p:spTree>
    <p:extLst>
      <p:ext uri="{BB962C8B-B14F-4D97-AF65-F5344CB8AC3E}">
        <p14:creationId xmlns:p14="http://schemas.microsoft.com/office/powerpoint/2010/main" val="281291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Contents (Alexander Schmid)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306002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/>
              <a:t>Port relevant </a:t>
            </a:r>
            <a:r>
              <a:rPr lang="de-DE" err="1"/>
              <a:t>parts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project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TypeScript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Implement </a:t>
            </a:r>
            <a:r>
              <a:rPr lang="de-DE" err="1"/>
              <a:t>remaining</a:t>
            </a:r>
            <a:r>
              <a:rPr lang="de-DE"/>
              <a:t> </a:t>
            </a:r>
            <a:r>
              <a:rPr lang="de-DE" err="1"/>
              <a:t>functionality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complete</a:t>
            </a:r>
            <a:r>
              <a:rPr lang="de-DE"/>
              <a:t> </a:t>
            </a:r>
            <a:r>
              <a:rPr lang="de-DE" err="1"/>
              <a:t>configure</a:t>
            </a:r>
            <a:r>
              <a:rPr lang="de-DE"/>
              <a:t>, </a:t>
            </a:r>
            <a:r>
              <a:rPr lang="de-DE" err="1"/>
              <a:t>acquire</a:t>
            </a:r>
            <a:r>
              <a:rPr lang="de-DE"/>
              <a:t>, </a:t>
            </a:r>
            <a:r>
              <a:rPr lang="de-DE" err="1"/>
              <a:t>decode</a:t>
            </a:r>
            <a:r>
              <a:rPr lang="de-DE"/>
              <a:t> and </a:t>
            </a:r>
            <a:r>
              <a:rPr lang="de-DE" err="1"/>
              <a:t>display</a:t>
            </a:r>
            <a:r>
              <a:rPr lang="de-DE"/>
              <a:t> pass</a:t>
            </a:r>
          </a:p>
          <a:p>
            <a:pPr marL="628015" lvl="1" indent="-285750">
              <a:buFont typeface="Arial"/>
              <a:buChar char="•"/>
            </a:pPr>
            <a:r>
              <a:rPr lang="de-DE" err="1"/>
              <a:t>Sending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channel</a:t>
            </a:r>
            <a:r>
              <a:rPr lang="de-DE"/>
              <a:t> </a:t>
            </a:r>
            <a:r>
              <a:rPr lang="de-DE" err="1"/>
              <a:t>mapping</a:t>
            </a:r>
            <a:r>
              <a:rPr lang="de-DE"/>
              <a:t> </a:t>
            </a:r>
          </a:p>
          <a:p>
            <a:pPr marL="628015" lvl="1" indent="-285750">
              <a:buFont typeface="Arial"/>
              <a:buChar char="•"/>
            </a:pPr>
            <a:r>
              <a:rPr lang="de-DE"/>
              <a:t>The </a:t>
            </a:r>
            <a:r>
              <a:rPr lang="de-DE" err="1"/>
              <a:t>AcquirerParameters</a:t>
            </a:r>
            <a:r>
              <a:rPr lang="de-DE"/>
              <a:t> (View, Model and </a:t>
            </a:r>
            <a:r>
              <a:rPr lang="de-DE" err="1"/>
              <a:t>ViewModel</a:t>
            </a:r>
            <a:r>
              <a:rPr lang="de-DE"/>
              <a:t>)</a:t>
            </a:r>
          </a:p>
          <a:p>
            <a:pPr marL="628015" lvl="1" indent="-285750">
              <a:buFont typeface="Arial"/>
              <a:buChar char="•"/>
            </a:pPr>
            <a:r>
              <a:rPr lang="de-DE" err="1"/>
              <a:t>Displaying</a:t>
            </a:r>
            <a:r>
              <a:rPr lang="de-DE"/>
              <a:t> </a:t>
            </a:r>
            <a:r>
              <a:rPr lang="de-DE" err="1"/>
              <a:t>measured</a:t>
            </a:r>
            <a:r>
              <a:rPr lang="de-DE"/>
              <a:t> </a:t>
            </a:r>
            <a:r>
              <a:rPr lang="de-DE" err="1"/>
              <a:t>data</a:t>
            </a:r>
            <a:endParaRPr lang="de-DE"/>
          </a:p>
          <a:p>
            <a:pPr marL="628015" lvl="1" indent="-285750">
              <a:buFont typeface="Arial"/>
              <a:buChar char="•"/>
            </a:pPr>
            <a:r>
              <a:rPr lang="de-DE" err="1"/>
              <a:t>Displaying</a:t>
            </a:r>
            <a:r>
              <a:rPr lang="de-DE"/>
              <a:t> </a:t>
            </a:r>
            <a:r>
              <a:rPr lang="de-DE" err="1"/>
              <a:t>decoder</a:t>
            </a:r>
            <a:r>
              <a:rPr lang="de-DE"/>
              <a:t> </a:t>
            </a:r>
            <a:r>
              <a:rPr lang="de-DE" err="1"/>
              <a:t>annotations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E94E9CB-5F45-43CA-946C-40B7F7CD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47" y="1243160"/>
            <a:ext cx="3544183" cy="1895914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84FBBBA8-0923-4DB4-B0D7-89B263E9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49" y="3343950"/>
            <a:ext cx="3709673" cy="11299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EB88261-3013-471A-8958-709030BFE3DC}"/>
              </a:ext>
            </a:extLst>
          </p:cNvPr>
          <p:cNvSpPr txBox="1"/>
          <p:nvPr/>
        </p:nvSpPr>
        <p:spPr>
          <a:xfrm>
            <a:off x="3222466" y="4421732"/>
            <a:ext cx="35574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600"/>
              <a:t>The MVVM-Pattern, </a:t>
            </a:r>
            <a:r>
              <a:rPr lang="de-DE" sz="600">
                <a:ea typeface="+mn-lt"/>
                <a:cs typeface="+mn-lt"/>
              </a:rPr>
              <a:t>Ugaya40, 2012-04-12, Wikimedia, </a:t>
            </a:r>
            <a:r>
              <a:rPr lang="de-DE" sz="600">
                <a:ea typeface="+mn-lt"/>
                <a:cs typeface="+mn-lt"/>
                <a:hlinkClick r:id="rId4"/>
              </a:rPr>
              <a:t>https://commons.wikimedia.org/wiki/File:MVVMPattern.png</a:t>
            </a:r>
            <a:r>
              <a:rPr lang="de-DE" sz="600">
                <a:ea typeface="+mn-lt"/>
                <a:cs typeface="+mn-lt"/>
              </a:rPr>
              <a:t>, </a:t>
            </a:r>
            <a:r>
              <a:rPr lang="de-DE" sz="600" err="1">
                <a:ea typeface="+mn-lt"/>
                <a:cs typeface="+mn-lt"/>
              </a:rPr>
              <a:t>accessed</a:t>
            </a:r>
            <a:r>
              <a:rPr lang="de-DE" sz="600">
                <a:ea typeface="+mn-lt"/>
                <a:cs typeface="+mn-lt"/>
              </a:rPr>
              <a:t> on 2021-09-20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32186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 err="1"/>
              <a:t>Result</a:t>
            </a:r>
            <a:r>
              <a:rPr lang="de-DE" sz="2450"/>
              <a:t> (Alexander Schmid)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51584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/>
              <a:t>Project </a:t>
            </a:r>
            <a:r>
              <a:rPr lang="de-DE" err="1"/>
              <a:t>now</a:t>
            </a:r>
            <a:r>
              <a:rPr lang="de-DE"/>
              <a:t> </a:t>
            </a:r>
            <a:r>
              <a:rPr lang="de-DE" err="1"/>
              <a:t>uses</a:t>
            </a:r>
            <a:r>
              <a:rPr lang="de-DE"/>
              <a:t> </a:t>
            </a:r>
            <a:r>
              <a:rPr lang="de-DE" err="1"/>
              <a:t>TypeScript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type </a:t>
            </a:r>
            <a:r>
              <a:rPr lang="de-DE" err="1"/>
              <a:t>annotations</a:t>
            </a:r>
            <a:r>
              <a:rPr lang="de-DE"/>
              <a:t> </a:t>
            </a:r>
            <a:r>
              <a:rPr lang="de-DE" err="1"/>
              <a:t>where</a:t>
            </a:r>
            <a:r>
              <a:rPr lang="de-DE"/>
              <a:t> </a:t>
            </a:r>
            <a:r>
              <a:rPr lang="de-DE" err="1"/>
              <a:t>appropriate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fewer</a:t>
            </a:r>
            <a:r>
              <a:rPr lang="de-DE"/>
              <a:t> type-errors</a:t>
            </a:r>
          </a:p>
          <a:p>
            <a:pPr marL="628015" lvl="1" indent="-285750">
              <a:buFont typeface="Arial"/>
              <a:buChar char="•"/>
            </a:pPr>
            <a:r>
              <a:rPr lang="de-DE"/>
              <a:t>Vue.js </a:t>
            </a:r>
            <a:r>
              <a:rPr lang="de-DE" err="1"/>
              <a:t>works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TypeScript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third</a:t>
            </a:r>
            <a:r>
              <a:rPr lang="de-DE"/>
              <a:t>-party </a:t>
            </a:r>
            <a:r>
              <a:rPr lang="de-DE" err="1"/>
              <a:t>library</a:t>
            </a:r>
            <a:r>
              <a:rPr lang="de-DE"/>
              <a:t> </a:t>
            </a:r>
            <a:r>
              <a:rPr lang="de-DE" err="1"/>
              <a:t>vue-class-component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The </a:t>
            </a:r>
            <a:r>
              <a:rPr lang="de-DE" err="1"/>
              <a:t>AcquirerParameter</a:t>
            </a:r>
            <a:r>
              <a:rPr lang="de-DE"/>
              <a:t> </a:t>
            </a:r>
            <a:r>
              <a:rPr lang="de-DE" err="1"/>
              <a:t>view</a:t>
            </a:r>
            <a:r>
              <a:rPr lang="de-DE"/>
              <a:t> </a:t>
            </a:r>
            <a:r>
              <a:rPr lang="de-DE" err="1"/>
              <a:t>uses</a:t>
            </a:r>
            <a:r>
              <a:rPr lang="de-DE"/>
              <a:t> Math.js </a:t>
            </a:r>
            <a:r>
              <a:rPr lang="de-DE" err="1"/>
              <a:t>to</a:t>
            </a:r>
            <a:r>
              <a:rPr lang="de-DE"/>
              <a:t> parse </a:t>
            </a:r>
            <a:r>
              <a:rPr lang="de-DE" err="1"/>
              <a:t>units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inputs</a:t>
            </a:r>
            <a:r>
              <a:rPr lang="de-DE"/>
              <a:t> </a:t>
            </a:r>
            <a:r>
              <a:rPr lang="de-DE" err="1"/>
              <a:t>along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decimal</a:t>
            </a:r>
            <a:r>
              <a:rPr lang="de-DE"/>
              <a:t> and </a:t>
            </a:r>
            <a:r>
              <a:rPr lang="de-DE" err="1"/>
              <a:t>binary</a:t>
            </a:r>
            <a:r>
              <a:rPr lang="de-DE"/>
              <a:t> </a:t>
            </a:r>
            <a:r>
              <a:rPr lang="de-DE" err="1"/>
              <a:t>prefixes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All UI-</a:t>
            </a:r>
            <a:r>
              <a:rPr lang="de-DE" err="1"/>
              <a:t>logic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a </a:t>
            </a:r>
            <a:r>
              <a:rPr lang="de-DE" err="1"/>
              <a:t>configure</a:t>
            </a:r>
            <a:r>
              <a:rPr lang="de-DE"/>
              <a:t>, </a:t>
            </a:r>
            <a:r>
              <a:rPr lang="de-DE" err="1"/>
              <a:t>acquire</a:t>
            </a:r>
            <a:r>
              <a:rPr lang="de-DE"/>
              <a:t>, </a:t>
            </a:r>
            <a:r>
              <a:rPr lang="de-DE" err="1"/>
              <a:t>decode</a:t>
            </a:r>
            <a:r>
              <a:rPr lang="de-DE"/>
              <a:t>, </a:t>
            </a:r>
            <a:r>
              <a:rPr lang="de-DE" err="1"/>
              <a:t>display</a:t>
            </a:r>
            <a:r>
              <a:rPr lang="de-DE"/>
              <a:t> pass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implemented</a:t>
            </a:r>
            <a:r>
              <a:rPr lang="de-DE"/>
              <a:t> and </a:t>
            </a:r>
            <a:r>
              <a:rPr lang="de-DE" err="1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52341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Future </a:t>
            </a:r>
            <a:r>
              <a:rPr lang="de-DE" sz="2450" err="1"/>
              <a:t>Directions</a:t>
            </a:r>
            <a:r>
              <a:rPr lang="de-DE" sz="2450"/>
              <a:t> (Alexander Schmid)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515846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/>
              <a:t>Implement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handling</a:t>
            </a:r>
            <a:r>
              <a:rPr lang="de-DE"/>
              <a:t> and </a:t>
            </a:r>
            <a:r>
              <a:rPr lang="de-DE" err="1"/>
              <a:t>displaying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configuration</a:t>
            </a:r>
            <a:r>
              <a:rPr lang="de-DE"/>
              <a:t> </a:t>
            </a:r>
            <a:r>
              <a:rPr lang="de-DE" err="1"/>
              <a:t>errors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Implement </a:t>
            </a:r>
            <a:r>
              <a:rPr lang="de-DE" err="1"/>
              <a:t>tooltips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</a:t>
            </a:r>
            <a:r>
              <a:rPr lang="de-DE" err="1"/>
              <a:t>units</a:t>
            </a:r>
            <a:r>
              <a:rPr lang="de-DE"/>
              <a:t> </a:t>
            </a:r>
            <a:r>
              <a:rPr lang="de-DE" err="1"/>
              <a:t>they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input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Implement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selection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different </a:t>
            </a:r>
            <a:r>
              <a:rPr lang="de-DE" err="1"/>
              <a:t>acquirers</a:t>
            </a:r>
            <a:r>
              <a:rPr lang="de-DE"/>
              <a:t> (stock FPGA </a:t>
            </a:r>
            <a:r>
              <a:rPr lang="de-DE" err="1"/>
              <a:t>image</a:t>
            </a:r>
            <a:r>
              <a:rPr lang="de-DE"/>
              <a:t>, </a:t>
            </a:r>
            <a:r>
              <a:rPr lang="de-DE" err="1"/>
              <a:t>streaming</a:t>
            </a:r>
            <a:r>
              <a:rPr lang="de-DE"/>
              <a:t> </a:t>
            </a:r>
            <a:r>
              <a:rPr lang="de-DE" err="1"/>
              <a:t>server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50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Contents (Sebastian Ederer)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13254" y="1265988"/>
            <a:ext cx="290983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Requirements:</a:t>
            </a:r>
            <a:endParaRPr lang="en-US"/>
          </a:p>
          <a:p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Better performance to be able to display thousands of data points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Rendering data annotations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UX-friendly zooming and scrolling with mobile support through thousands of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Synchronizing cursor, zooming and scrolling along all channels and the data annotations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9770ABA-7541-45B7-B843-AEA3B5694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883" y="1793940"/>
            <a:ext cx="3640015" cy="1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Results (Sebastian Ederer)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46704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visualization was realized with </a:t>
            </a:r>
            <a:r>
              <a:rPr lang="en-US" err="1">
                <a:ea typeface="+mn-lt"/>
                <a:cs typeface="+mn-lt"/>
              </a:rPr>
              <a:t>uPlot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annotations, scrolling and zooming was designed and implemented from ground up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Responsive design was realized using Bootstrap and event listeners for canvas elements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7EA498B-D2D0-4A27-9ECF-16BBBD26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34" y="1411165"/>
            <a:ext cx="1727970" cy="3333750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3F73E091-A6B5-4C54-A38D-97DB56DC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" y="2723802"/>
            <a:ext cx="4887913" cy="20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de-DE" sz="2450"/>
              <a:t>Future Directions (Sebastian Ederer)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51584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Using Web Workers (multithreading) to compute multiple tasks at once and to enhance the 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Store current state of logic analyzer in local storage/cookies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Import/export of configurations and datasets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Detailed research on browser compatibility</a:t>
            </a:r>
            <a:endParaRPr lang="en-US"/>
          </a:p>
          <a:p>
            <a:pPr marL="285750" indent="-285750"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1324" y="757486"/>
            <a:ext cx="6516460" cy="418194"/>
          </a:xfrm>
        </p:spPr>
        <p:txBody>
          <a:bodyPr>
            <a:normAutofit fontScale="90000"/>
          </a:bodyPr>
          <a:lstStyle/>
          <a:p>
            <a:r>
              <a:rPr lang="en-GB" sz="2450"/>
              <a:t>Contents </a:t>
            </a:r>
            <a:r>
              <a:rPr lang="de-DE" sz="2450"/>
              <a:t>(Michael Schneider)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0BEE13-70CD-482B-A445-500BED0AB8B2}"/>
              </a:ext>
            </a:extLst>
          </p:cNvPr>
          <p:cNvSpPr txBox="1"/>
          <p:nvPr/>
        </p:nvSpPr>
        <p:spPr>
          <a:xfrm>
            <a:off x="166007" y="1411061"/>
            <a:ext cx="343688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/>
              <a:t>More performance with cross-build solution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Send requested options to frontend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Receive chosen options from frontend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Validate, Parse and use the received options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Update </a:t>
            </a:r>
            <a:r>
              <a:rPr lang="en-GB" err="1"/>
              <a:t>libsigrok</a:t>
            </a:r>
            <a:r>
              <a:rPr lang="en-GB"/>
              <a:t> to newer version</a:t>
            </a:r>
          </a:p>
          <a:p>
            <a:pPr marL="628015" lvl="1" indent="-285750">
              <a:buFont typeface="Arial"/>
              <a:buChar char="•"/>
            </a:pPr>
            <a:r>
              <a:rPr lang="en-GB"/>
              <a:t>Debugging/fixing occurring issues</a:t>
            </a:r>
          </a:p>
          <a:p>
            <a:pPr marL="628015" lvl="1" indent="-285750">
              <a:buFont typeface="Arial"/>
              <a:buChar char="•"/>
            </a:pPr>
            <a:endParaRPr lang="en-GB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7E69CAD5-9663-492E-943A-ECD1AFF7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51" y="1704123"/>
            <a:ext cx="3182452" cy="15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2381"/>
      </p:ext>
    </p:extLst>
  </p:cSld>
  <p:clrMapOvr>
    <a:masterClrMapping/>
  </p:clrMapOvr>
</p:sld>
</file>

<file path=ppt/theme/theme1.xml><?xml version="1.0" encoding="utf-8"?>
<a:theme xmlns:a="http://schemas.openxmlformats.org/drawingml/2006/main" name="dm design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856</Words>
  <Application>Microsoft Office PowerPoint</Application>
  <PresentationFormat>Benutzerdefiniert</PresentationFormat>
  <Paragraphs>94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dm design</vt:lpstr>
      <vt:lpstr>RPOSC – Redpitaya Oscilloscope</vt:lpstr>
      <vt:lpstr>Overview</vt:lpstr>
      <vt:lpstr>Contents (Alexander Schmid)</vt:lpstr>
      <vt:lpstr>Result (Alexander Schmid)</vt:lpstr>
      <vt:lpstr>Future Directions (Alexander Schmid)</vt:lpstr>
      <vt:lpstr>Contents (Sebastian Ederer)</vt:lpstr>
      <vt:lpstr>Results (Sebastian Ederer)</vt:lpstr>
      <vt:lpstr>Future Directions (Sebastian Ederer)</vt:lpstr>
      <vt:lpstr>Contents (Michael Schneider)</vt:lpstr>
      <vt:lpstr>Results (Michael Schneider)</vt:lpstr>
      <vt:lpstr>Future Directions (Michael Schneider)</vt:lpstr>
      <vt:lpstr>Contents (Florian Henneke)</vt:lpstr>
      <vt:lpstr>Results (Florian Henneke)</vt:lpstr>
      <vt:lpstr>Future Directions (Florian Henneke)</vt:lpstr>
      <vt:lpstr>It was a great experience. We learned a lot!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Michael Schneider</cp:lastModifiedBy>
  <cp:revision>2</cp:revision>
  <cp:lastPrinted>2021-09-23T07:00:40Z</cp:lastPrinted>
  <dcterms:created xsi:type="dcterms:W3CDTF">2016-03-30T09:52:44Z</dcterms:created>
  <dcterms:modified xsi:type="dcterms:W3CDTF">2021-09-23T08:40:58Z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