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757" r:id="rId2"/>
    <p:sldId id="686" r:id="rId3"/>
    <p:sldId id="751" r:id="rId4"/>
    <p:sldId id="747" r:id="rId5"/>
    <p:sldId id="752" r:id="rId6"/>
    <p:sldId id="697" r:id="rId7"/>
    <p:sldId id="758" r:id="rId8"/>
    <p:sldId id="704" r:id="rId9"/>
    <p:sldId id="701" r:id="rId10"/>
    <p:sldId id="760" r:id="rId11"/>
    <p:sldId id="746" r:id="rId12"/>
    <p:sldId id="708" r:id="rId13"/>
    <p:sldId id="759" r:id="rId14"/>
    <p:sldId id="753" r:id="rId15"/>
    <p:sldId id="743" r:id="rId16"/>
    <p:sldId id="756" r:id="rId17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685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1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81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158" userDrawn="1">
          <p15:clr>
            <a:srgbClr val="A4A3A4"/>
          </p15:clr>
        </p15:guide>
        <p15:guide id="10" pos="5602" userDrawn="1">
          <p15:clr>
            <a:srgbClr val="A4A3A4"/>
          </p15:clr>
        </p15:guide>
        <p15:guide id="11" orient="horz" pos="1620" userDrawn="1">
          <p15:clr>
            <a:srgbClr val="A4A3A4"/>
          </p15:clr>
        </p15:guide>
        <p15:guide id="12" orient="horz" pos="2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C00000"/>
    <a:srgbClr val="2E1860"/>
    <a:srgbClr val="F03848"/>
    <a:srgbClr val="3624A6"/>
    <a:srgbClr val="FF7F2C"/>
    <a:srgbClr val="E81237"/>
    <a:srgbClr val="9E97D5"/>
    <a:srgbClr val="20C5EE"/>
    <a:srgbClr val="E81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4" autoAdjust="0"/>
    <p:restoredTop sz="94424" autoAdjust="0"/>
  </p:normalViewPr>
  <p:slideViewPr>
    <p:cSldViewPr snapToGrid="0" showGuides="1">
      <p:cViewPr varScale="1">
        <p:scale>
          <a:sx n="103" d="100"/>
          <a:sy n="103" d="100"/>
        </p:scale>
        <p:origin x="297" y="48"/>
      </p:cViewPr>
      <p:guideLst>
        <p:guide orient="horz" pos="2981"/>
        <p:guide pos="2880"/>
        <p:guide pos="158"/>
        <p:guide pos="5602"/>
        <p:guide orient="horz" pos="1620"/>
        <p:guide orient="horz" pos="2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699EB-6B6F-4303-84E5-698CBBF28AE0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D5E53-1996-4A18-8378-BCF5C8046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55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178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7CC4D-42E9-4616-886B-F6F5E388682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927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111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79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338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142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21962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228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424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248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372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22FCD-D91D-46F2-8E76-189CEAAA28E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867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861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873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465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595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41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3000">
        <p15:prstTrans prst="crush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3000">
        <p15:prstTrans prst="crush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3000">
        <p15:prstTrans prst="crush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844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3000">
        <p15:prstTrans prst="crush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656035" y="1168004"/>
            <a:ext cx="2328863" cy="3563540"/>
          </a:xfrm>
          <a:custGeom>
            <a:avLst/>
            <a:gdLst>
              <a:gd name="connsiteX0" fmla="*/ 0 w 3105150"/>
              <a:gd name="connsiteY0" fmla="*/ 0 h 4751387"/>
              <a:gd name="connsiteX1" fmla="*/ 3105150 w 3105150"/>
              <a:gd name="connsiteY1" fmla="*/ 0 h 4751387"/>
              <a:gd name="connsiteX2" fmla="*/ 3105150 w 3105150"/>
              <a:gd name="connsiteY2" fmla="*/ 4751387 h 4751387"/>
              <a:gd name="connsiteX3" fmla="*/ 0 w 3105150"/>
              <a:gd name="connsiteY3" fmla="*/ 4751387 h 475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5150" h="4751387">
                <a:moveTo>
                  <a:pt x="0" y="0"/>
                </a:moveTo>
                <a:lnTo>
                  <a:pt x="3105150" y="0"/>
                </a:lnTo>
                <a:lnTo>
                  <a:pt x="3105150" y="4751387"/>
                </a:lnTo>
                <a:lnTo>
                  <a:pt x="0" y="47513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3056336" y="1168003"/>
            <a:ext cx="1791679" cy="1745051"/>
          </a:xfrm>
          <a:custGeom>
            <a:avLst/>
            <a:gdLst>
              <a:gd name="connsiteX0" fmla="*/ 0 w 2388905"/>
              <a:gd name="connsiteY0" fmla="*/ 0 h 2326734"/>
              <a:gd name="connsiteX1" fmla="*/ 2388905 w 2388905"/>
              <a:gd name="connsiteY1" fmla="*/ 0 h 2326734"/>
              <a:gd name="connsiteX2" fmla="*/ 2388905 w 2388905"/>
              <a:gd name="connsiteY2" fmla="*/ 2326734 h 2326734"/>
              <a:gd name="connsiteX3" fmla="*/ 0 w 2388905"/>
              <a:gd name="connsiteY3" fmla="*/ 2326734 h 232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8905" h="2326734">
                <a:moveTo>
                  <a:pt x="0" y="0"/>
                </a:moveTo>
                <a:lnTo>
                  <a:pt x="2388905" y="0"/>
                </a:lnTo>
                <a:lnTo>
                  <a:pt x="2388905" y="2326734"/>
                </a:lnTo>
                <a:lnTo>
                  <a:pt x="0" y="232673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3056336" y="2986493"/>
            <a:ext cx="1791679" cy="1745051"/>
          </a:xfrm>
          <a:custGeom>
            <a:avLst/>
            <a:gdLst>
              <a:gd name="connsiteX0" fmla="*/ 0 w 2388905"/>
              <a:gd name="connsiteY0" fmla="*/ 0 h 2326734"/>
              <a:gd name="connsiteX1" fmla="*/ 2388905 w 2388905"/>
              <a:gd name="connsiteY1" fmla="*/ 0 h 2326734"/>
              <a:gd name="connsiteX2" fmla="*/ 2388905 w 2388905"/>
              <a:gd name="connsiteY2" fmla="*/ 2326734 h 2326734"/>
              <a:gd name="connsiteX3" fmla="*/ 0 w 2388905"/>
              <a:gd name="connsiteY3" fmla="*/ 2326734 h 232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8905" h="2326734">
                <a:moveTo>
                  <a:pt x="0" y="0"/>
                </a:moveTo>
                <a:lnTo>
                  <a:pt x="2388905" y="0"/>
                </a:lnTo>
                <a:lnTo>
                  <a:pt x="2388905" y="2326734"/>
                </a:lnTo>
                <a:lnTo>
                  <a:pt x="0" y="232673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2909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3000">
        <p15:prstTrans prst="crush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4421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3000">
        <p15:prstTrans prst="crush"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0202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3000">
        <p15:prstTrans prst="crush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76" tIns="34289" rIns="68576" bIns="34289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76" tIns="34289" rIns="68576" bIns="34289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Source Han Sans Normal" panose="020B0400000000000000" pitchFamily="34" charset="-122"/>
                <a:cs typeface="Arial" panose="020B0604020202020204" pitchFamily="34" charset="0"/>
              </a:defRPr>
            </a:lvl1pPr>
          </a:lstStyle>
          <a:p>
            <a:fld id="{4DA96E64-783D-463C-BA44-F5AF67B46485}" type="datetimeFigureOut">
              <a:rPr lang="zh-CN" altLang="en-US" smtClean="0"/>
              <a:pPr/>
              <a:t>2023/11/15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Source Han Sans Normal" panose="020B0400000000000000" pitchFamily="34" charset="-122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Source Han Sans Normal" panose="020B0400000000000000" pitchFamily="34" charset="-122"/>
                <a:cs typeface="Arial" panose="020B0604020202020204" pitchFamily="34" charset="0"/>
              </a:defRPr>
            </a:lvl1pPr>
          </a:lstStyle>
          <a:p>
            <a:fld id="{A8C676CA-DACA-4216-AE75-62203F83776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3000">
        <p15:prstTrans prst="crush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685165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Source Han Sans Normal" panose="020B0400000000000000" pitchFamily="34" charset="-122"/>
          <a:cs typeface="Arial" panose="020B0604020202020204" pitchFamily="34" charset="0"/>
        </a:defRPr>
      </a:lvl1pPr>
    </p:titleStyle>
    <p:bodyStyle>
      <a:lvl1pPr marL="171450" indent="-171450" algn="l" defTabSz="68516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Source Han Sans Normal" panose="020B0400000000000000" pitchFamily="34" charset="-122"/>
          <a:cs typeface="Arial" panose="020B0604020202020204" pitchFamily="34" charset="0"/>
        </a:defRPr>
      </a:lvl1pPr>
      <a:lvl2pPr marL="5143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Source Han Sans Normal" panose="020B0400000000000000" pitchFamily="34" charset="-122"/>
          <a:cs typeface="Arial" panose="020B0604020202020204" pitchFamily="34" charset="0"/>
        </a:defRPr>
      </a:lvl2pPr>
      <a:lvl3pPr marL="8572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Source Han Sans Normal" panose="020B0400000000000000" pitchFamily="34" charset="-122"/>
          <a:cs typeface="Arial" panose="020B0604020202020204" pitchFamily="34" charset="0"/>
        </a:defRPr>
      </a:lvl3pPr>
      <a:lvl4pPr marL="12001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Source Han Sans Normal" panose="020B0400000000000000" pitchFamily="34" charset="-122"/>
          <a:cs typeface="Arial" panose="020B0604020202020204" pitchFamily="34" charset="0"/>
        </a:defRPr>
      </a:lvl4pPr>
      <a:lvl5pPr marL="15430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Source Han Sans Normal" panose="020B0400000000000000" pitchFamily="34" charset="-122"/>
          <a:cs typeface="Arial" panose="020B0604020202020204" pitchFamily="34" charset="0"/>
        </a:defRPr>
      </a:lvl5pPr>
      <a:lvl6pPr marL="18859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1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1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849310"/>
            <a:ext cx="9144000" cy="15320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96"/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1265618" y="2036603"/>
            <a:ext cx="661276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  <a:cs typeface="Ebrima" panose="02000000000000000000" pitchFamily="2" charset="0"/>
                <a:sym typeface="微软雅黑" panose="020B0503020204020204" pitchFamily="34" charset="-122"/>
              </a:rPr>
              <a:t>概要设计展示</a:t>
            </a: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3375341" y="3513786"/>
            <a:ext cx="2575222" cy="236366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  <a:miter lim="800000"/>
          </a:ln>
          <a:effectLst/>
        </p:spPr>
        <p:txBody>
          <a:bodyPr wrap="square" lIns="25600" tIns="25600" rIns="25600" bIns="2560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汇报人：蔡兴 王世文 刘非凡 唐艺珩</a:t>
            </a: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2418570" y="2959933"/>
            <a:ext cx="4306860" cy="27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77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网络空间安全产品开发实践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348" y="453903"/>
            <a:ext cx="1149304" cy="114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80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3000">
        <p15:prstTrans prst="crush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  <p:bldP spid="14" grpId="1"/>
      <p:bldP spid="15" grpId="0" bldLvl="0" animBg="1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3181813" y="2028627"/>
            <a:ext cx="2781566" cy="831300"/>
          </a:xfrm>
          <a:prstGeom prst="rect">
            <a:avLst/>
          </a:prstGeom>
        </p:spPr>
        <p:txBody>
          <a:bodyPr wrap="square" lIns="68880" tIns="34440" rIns="68880" bIns="3444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华文黑体" pitchFamily="2" charset="-122"/>
              </a:rPr>
              <a:t>您的内容打在这里，或者通过复制您的文本后，在此框中选择粘贴，并选择只保留文字。</a:t>
            </a:r>
            <a:endParaRPr lang="zh-CN" altLang="en-US" sz="1100" dirty="0">
              <a:solidFill>
                <a:schemeClr val="bg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Round Same Side Corner Rectangle 48"/>
          <p:cNvSpPr/>
          <p:nvPr/>
        </p:nvSpPr>
        <p:spPr>
          <a:xfrm rot="5400000">
            <a:off x="3479853" y="3180512"/>
            <a:ext cx="261455" cy="1575113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050"/>
          </a:p>
        </p:txBody>
      </p:sp>
      <p:sp>
        <p:nvSpPr>
          <p:cNvPr id="38" name="Rectangle 49"/>
          <p:cNvSpPr/>
          <p:nvPr/>
        </p:nvSpPr>
        <p:spPr>
          <a:xfrm>
            <a:off x="3383599" y="3829568"/>
            <a:ext cx="45397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rPr>
              <a:t>登录</a:t>
            </a:r>
            <a:endParaRPr 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</a:endParaRPr>
          </a:p>
        </p:txBody>
      </p:sp>
      <p:sp>
        <p:nvSpPr>
          <p:cNvPr id="41" name="Round Same Side Corner Rectangle 48"/>
          <p:cNvSpPr/>
          <p:nvPr/>
        </p:nvSpPr>
        <p:spPr>
          <a:xfrm rot="5400000">
            <a:off x="3479853" y="3569637"/>
            <a:ext cx="261455" cy="1575113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050"/>
          </a:p>
        </p:txBody>
      </p:sp>
      <p:sp>
        <p:nvSpPr>
          <p:cNvPr id="42" name="Rectangle 49"/>
          <p:cNvSpPr/>
          <p:nvPr/>
        </p:nvSpPr>
        <p:spPr>
          <a:xfrm>
            <a:off x="3114294" y="4218693"/>
            <a:ext cx="99257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rPr>
              <a:t>默认策略控制</a:t>
            </a:r>
            <a:endParaRPr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</a:endParaRPr>
          </a:p>
        </p:txBody>
      </p:sp>
      <p:sp>
        <p:nvSpPr>
          <p:cNvPr id="45" name="Round Same Side Corner Rectangle 48"/>
          <p:cNvSpPr/>
          <p:nvPr/>
        </p:nvSpPr>
        <p:spPr>
          <a:xfrm rot="5400000">
            <a:off x="5190540" y="3188285"/>
            <a:ext cx="261455" cy="1575113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050"/>
          </a:p>
        </p:txBody>
      </p:sp>
      <p:sp>
        <p:nvSpPr>
          <p:cNvPr id="46" name="Rectangle 49"/>
          <p:cNvSpPr/>
          <p:nvPr/>
        </p:nvSpPr>
        <p:spPr>
          <a:xfrm>
            <a:off x="4757653" y="3837341"/>
            <a:ext cx="1127232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rPr>
              <a:t>过滤规则的添加</a:t>
            </a:r>
            <a:endParaRPr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</a:endParaRPr>
          </a:p>
        </p:txBody>
      </p:sp>
      <p:sp>
        <p:nvSpPr>
          <p:cNvPr id="49" name="Round Same Side Corner Rectangle 48"/>
          <p:cNvSpPr/>
          <p:nvPr/>
        </p:nvSpPr>
        <p:spPr>
          <a:xfrm rot="5400000">
            <a:off x="5190540" y="3569871"/>
            <a:ext cx="261455" cy="1575113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050"/>
          </a:p>
        </p:txBody>
      </p:sp>
      <p:sp>
        <p:nvSpPr>
          <p:cNvPr id="50" name="Rectangle 49"/>
          <p:cNvSpPr/>
          <p:nvPr/>
        </p:nvSpPr>
        <p:spPr>
          <a:xfrm>
            <a:off x="4757653" y="4218927"/>
            <a:ext cx="1127232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anose="020B0306030504020204" pitchFamily="34" charset="0"/>
              </a:rPr>
              <a:t>过滤规则的删除</a:t>
            </a:r>
            <a:endParaRPr lang="en-US" altLang="zh-CN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anose="020B0306030504020204" pitchFamily="34" charset="0"/>
            </a:endParaRPr>
          </a:p>
        </p:txBody>
      </p:sp>
      <p:sp>
        <p:nvSpPr>
          <p:cNvPr id="52" name="矩形 3"/>
          <p:cNvSpPr>
            <a:spLocks noChangeArrowheads="1"/>
          </p:cNvSpPr>
          <p:nvPr/>
        </p:nvSpPr>
        <p:spPr bwMode="auto">
          <a:xfrm>
            <a:off x="328892" y="201511"/>
            <a:ext cx="2247210" cy="3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</a:rPr>
              <a:t>Web</a:t>
            </a:r>
            <a:r>
              <a:rPr lang="zh-CN" altLang="en-US" sz="1800" b="1" dirty="0">
                <a:solidFill>
                  <a:srgbClr val="000000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</a:rPr>
              <a:t>端控制面板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1" y="141220"/>
            <a:ext cx="328891" cy="466672"/>
            <a:chOff x="199304" y="53446"/>
            <a:chExt cx="328891" cy="466672"/>
          </a:xfrm>
        </p:grpSpPr>
        <p:sp>
          <p:nvSpPr>
            <p:cNvPr id="54" name="Freeform 5"/>
            <p:cNvSpPr>
              <a:spLocks/>
            </p:cNvSpPr>
            <p:nvPr/>
          </p:nvSpPr>
          <p:spPr bwMode="auto">
            <a:xfrm>
              <a:off x="202267" y="53446"/>
              <a:ext cx="197039" cy="200003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dirty="0">
                <a:solidFill>
                  <a:srgbClr val="294A5A"/>
                </a:solidFill>
                <a:ea typeface="思源黑体 CN Normal" panose="020B0400000000000000" pitchFamily="34" charset="-122"/>
              </a:endParaRPr>
            </a:p>
          </p:txBody>
        </p:sp>
        <p:sp>
          <p:nvSpPr>
            <p:cNvPr id="55" name="Freeform 6"/>
            <p:cNvSpPr>
              <a:spLocks/>
            </p:cNvSpPr>
            <p:nvPr/>
          </p:nvSpPr>
          <p:spPr bwMode="auto">
            <a:xfrm>
              <a:off x="331156" y="183818"/>
              <a:ext cx="197039" cy="201484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dirty="0">
                <a:solidFill>
                  <a:srgbClr val="294A5A"/>
                </a:solidFill>
                <a:ea typeface="思源黑体 CN Normal" panose="020B0400000000000000" pitchFamily="34" charset="-122"/>
              </a:endParaRPr>
            </a:p>
          </p:txBody>
        </p:sp>
        <p:sp>
          <p:nvSpPr>
            <p:cNvPr id="56" name="Freeform 7"/>
            <p:cNvSpPr>
              <a:spLocks/>
            </p:cNvSpPr>
            <p:nvPr/>
          </p:nvSpPr>
          <p:spPr bwMode="auto">
            <a:xfrm>
              <a:off x="199304" y="320115"/>
              <a:ext cx="195557" cy="200003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dirty="0">
                <a:solidFill>
                  <a:srgbClr val="294A5A"/>
                </a:solidFill>
                <a:ea typeface="思源黑体 CN Normal" panose="020B0400000000000000" pitchFamily="34" charset="-122"/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879" y="87126"/>
            <a:ext cx="861315" cy="8579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55841F-E27B-9928-7160-CA43B0AB8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79" y="1077670"/>
            <a:ext cx="2654298" cy="20659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0C9B7D4-C4BC-670D-81E4-4FBD844627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5733" y="1060963"/>
            <a:ext cx="3512533" cy="228378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1A5AD0-AAA3-792D-39C3-6B1A611EE4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1922" y="1060963"/>
            <a:ext cx="2437762" cy="206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76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3000">
        <p15:prstTrans prst="crush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747165" y="644186"/>
            <a:ext cx="2289370" cy="64633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启动一个运行在</a:t>
            </a:r>
            <a:r>
              <a:rPr lang="en-US" altLang="zh-CN" sz="18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80</a:t>
            </a:r>
            <a:r>
              <a:rPr lang="zh-CN" altLang="en-US" sz="18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端口的</a:t>
            </a:r>
            <a:r>
              <a:rPr lang="en-US" altLang="zh-CN" sz="18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HTTP</a:t>
            </a:r>
            <a:r>
              <a:rPr lang="zh-CN" altLang="en-US" sz="18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服务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074379" y="2852265"/>
            <a:ext cx="1184581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无法访问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930040" y="644186"/>
            <a:ext cx="2326561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主机能够正常访问</a:t>
            </a:r>
          </a:p>
        </p:txBody>
      </p:sp>
      <p:sp>
        <p:nvSpPr>
          <p:cNvPr id="23" name="矩形 3"/>
          <p:cNvSpPr>
            <a:spLocks noChangeArrowheads="1"/>
          </p:cNvSpPr>
          <p:nvPr/>
        </p:nvSpPr>
        <p:spPr bwMode="auto">
          <a:xfrm>
            <a:off x="331855" y="196870"/>
            <a:ext cx="2423253" cy="3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</a:rPr>
              <a:t>禁止访问</a:t>
            </a:r>
            <a:r>
              <a:rPr lang="en-US" altLang="zh-CN" sz="1800" b="1" dirty="0">
                <a:solidFill>
                  <a:srgbClr val="000000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</a:rPr>
              <a:t>HTTP</a:t>
            </a:r>
            <a:r>
              <a:rPr lang="zh-CN" altLang="en-US" sz="1800" b="1" dirty="0">
                <a:solidFill>
                  <a:srgbClr val="000000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</a:rPr>
              <a:t>服务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" y="141220"/>
            <a:ext cx="328891" cy="466672"/>
            <a:chOff x="199304" y="53446"/>
            <a:chExt cx="328891" cy="466672"/>
          </a:xfrm>
        </p:grpSpPr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202267" y="53446"/>
              <a:ext cx="197039" cy="200003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dirty="0">
                <a:solidFill>
                  <a:srgbClr val="294A5A"/>
                </a:solidFill>
                <a:ea typeface="思源黑体 CN Normal" panose="020B0400000000000000" pitchFamily="34" charset="-122"/>
              </a:endParaRPr>
            </a:p>
          </p:txBody>
        </p:sp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331156" y="183818"/>
              <a:ext cx="197039" cy="201484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dirty="0">
                <a:solidFill>
                  <a:srgbClr val="294A5A"/>
                </a:solidFill>
                <a:ea typeface="思源黑体 CN Normal" panose="020B0400000000000000" pitchFamily="34" charset="-122"/>
              </a:endParaRPr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199304" y="320115"/>
              <a:ext cx="195557" cy="200003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dirty="0">
                <a:solidFill>
                  <a:srgbClr val="294A5A"/>
                </a:solidFill>
                <a:ea typeface="思源黑体 CN Normal" panose="020B0400000000000000" pitchFamily="34" charset="-122"/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879" y="109402"/>
            <a:ext cx="861315" cy="857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9276312-A8D4-6051-E8A0-5780113F0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65" y="1347821"/>
            <a:ext cx="2396782" cy="135047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DE88EEA-3F30-A389-B4FE-2DB0ECF5CF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0040" y="1225880"/>
            <a:ext cx="2826014" cy="1208313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83753BF5-9B6E-A850-27A8-5BA07F56CF89}"/>
              </a:ext>
            </a:extLst>
          </p:cNvPr>
          <p:cNvSpPr txBox="1"/>
          <p:nvPr/>
        </p:nvSpPr>
        <p:spPr>
          <a:xfrm>
            <a:off x="713304" y="2852265"/>
            <a:ext cx="2223760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添加一个规则禁止所有</a:t>
            </a:r>
            <a:r>
              <a:rPr lang="en-US" altLang="zh-CN" sz="18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IP</a:t>
            </a:r>
            <a:r>
              <a:rPr lang="zh-CN" altLang="en-US" sz="18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访问</a:t>
            </a:r>
            <a:r>
              <a:rPr lang="en-US" altLang="zh-CN" sz="18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80</a:t>
            </a:r>
            <a:r>
              <a:rPr lang="zh-CN" altLang="en-US" sz="1800" b="1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端口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F657E20B-74B3-3E74-18DD-6B2D9172C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637" y="3597674"/>
            <a:ext cx="2438789" cy="1228971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02CF3110-3D67-549D-DCAB-BE36950A51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4663" y="2495983"/>
            <a:ext cx="3405857" cy="220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910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3000">
        <p15:prstTrans prst="crush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3"/>
          <p:cNvSpPr>
            <a:spLocks noChangeArrowheads="1"/>
          </p:cNvSpPr>
          <p:nvPr/>
        </p:nvSpPr>
        <p:spPr bwMode="auto">
          <a:xfrm>
            <a:off x="324447" y="196870"/>
            <a:ext cx="2423253" cy="3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</a:rPr>
              <a:t>禁用</a:t>
            </a:r>
            <a:r>
              <a:rPr lang="en-US" altLang="zh-CN" sz="1800" b="1" dirty="0">
                <a:solidFill>
                  <a:srgbClr val="000000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</a:rPr>
              <a:t>PING</a:t>
            </a:r>
            <a:endParaRPr lang="zh-CN" altLang="en-US" sz="1800" b="1" dirty="0">
              <a:solidFill>
                <a:srgbClr val="000000"/>
              </a:solidFill>
              <a:latin typeface="Source Han Sans Normal" panose="020B0400000000000000" pitchFamily="34" charset="-122"/>
              <a:ea typeface="Source Han Sans Normal" panose="020B0400000000000000" pitchFamily="34" charset="-122"/>
            </a:endParaRPr>
          </a:p>
        </p:txBody>
      </p:sp>
      <p:cxnSp>
        <p:nvCxnSpPr>
          <p:cNvPr id="88" name="直接连接符 87"/>
          <p:cNvCxnSpPr/>
          <p:nvPr/>
        </p:nvCxnSpPr>
        <p:spPr>
          <a:xfrm>
            <a:off x="4572000" y="715708"/>
            <a:ext cx="0" cy="396044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4"/>
          <p:cNvSpPr txBox="1"/>
          <p:nvPr/>
        </p:nvSpPr>
        <p:spPr>
          <a:xfrm>
            <a:off x="899592" y="545584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000" b="1" dirty="0">
                <a:solidFill>
                  <a:srgbClr val="000000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</a:rPr>
              <a:t>添加一条过滤规则</a:t>
            </a:r>
          </a:p>
        </p:txBody>
      </p:sp>
      <p:sp>
        <p:nvSpPr>
          <p:cNvPr id="91" name="TextBox 5"/>
          <p:cNvSpPr txBox="1"/>
          <p:nvPr/>
        </p:nvSpPr>
        <p:spPr>
          <a:xfrm>
            <a:off x="5292080" y="585102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rgbClr val="000000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</a:rPr>
              <a:t>过滤效果</a:t>
            </a:r>
          </a:p>
        </p:txBody>
      </p:sp>
      <p:sp>
        <p:nvSpPr>
          <p:cNvPr id="102" name="TextBox 10"/>
          <p:cNvSpPr txBox="1"/>
          <p:nvPr/>
        </p:nvSpPr>
        <p:spPr>
          <a:xfrm>
            <a:off x="2080580" y="3302015"/>
            <a:ext cx="1149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50" dirty="0">
                <a:solidFill>
                  <a:schemeClr val="bg1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</a:rPr>
              <a:t>计划完成：</a:t>
            </a:r>
            <a:r>
              <a:rPr lang="en-US" altLang="zh-CN" sz="1050" dirty="0">
                <a:solidFill>
                  <a:schemeClr val="bg1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</a:rPr>
              <a:t>56</a:t>
            </a:r>
            <a:r>
              <a:rPr lang="zh-CN" altLang="en-US" sz="1050" dirty="0">
                <a:solidFill>
                  <a:schemeClr val="bg1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</a:rPr>
              <a:t>％</a:t>
            </a:r>
          </a:p>
        </p:txBody>
      </p:sp>
      <p:sp>
        <p:nvSpPr>
          <p:cNvPr id="107" name="TextBox 12"/>
          <p:cNvSpPr txBox="1"/>
          <p:nvPr/>
        </p:nvSpPr>
        <p:spPr>
          <a:xfrm>
            <a:off x="2123728" y="4088406"/>
            <a:ext cx="10935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50" dirty="0">
                <a:solidFill>
                  <a:schemeClr val="bg1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</a:rPr>
              <a:t>回款数：</a:t>
            </a:r>
            <a:r>
              <a:rPr lang="en-US" altLang="zh-CN" sz="1050" dirty="0">
                <a:solidFill>
                  <a:schemeClr val="bg1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</a:rPr>
              <a:t>640</a:t>
            </a:r>
            <a:r>
              <a:rPr lang="zh-CN" altLang="en-US" sz="1050" dirty="0">
                <a:solidFill>
                  <a:schemeClr val="bg1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</a:rPr>
              <a:t>万</a:t>
            </a:r>
          </a:p>
        </p:txBody>
      </p:sp>
      <p:sp>
        <p:nvSpPr>
          <p:cNvPr id="111" name="TextBox 16"/>
          <p:cNvSpPr txBox="1"/>
          <p:nvPr/>
        </p:nvSpPr>
        <p:spPr>
          <a:xfrm>
            <a:off x="5644976" y="3302015"/>
            <a:ext cx="1197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solidFill>
                  <a:schemeClr val="bg1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</a:rPr>
              <a:t>计划完成：</a:t>
            </a:r>
            <a:r>
              <a:rPr lang="en-US" altLang="zh-CN" sz="1100" dirty="0">
                <a:solidFill>
                  <a:schemeClr val="bg1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</a:rPr>
              <a:t>56</a:t>
            </a:r>
            <a:r>
              <a:rPr lang="zh-CN" altLang="en-US" sz="1100" dirty="0">
                <a:solidFill>
                  <a:schemeClr val="bg1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</a:rPr>
              <a:t>％</a:t>
            </a:r>
          </a:p>
        </p:txBody>
      </p:sp>
      <p:sp>
        <p:nvSpPr>
          <p:cNvPr id="112" name="TextBox 17"/>
          <p:cNvSpPr txBox="1"/>
          <p:nvPr/>
        </p:nvSpPr>
        <p:spPr>
          <a:xfrm>
            <a:off x="5652120" y="3662055"/>
            <a:ext cx="1563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solidFill>
                  <a:schemeClr val="bg1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</a:rPr>
              <a:t>实际完成数目：</a:t>
            </a:r>
            <a:r>
              <a:rPr lang="en-US" altLang="zh-CN" sz="1100" dirty="0">
                <a:solidFill>
                  <a:schemeClr val="bg1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</a:rPr>
              <a:t>820</a:t>
            </a:r>
            <a:r>
              <a:rPr lang="zh-CN" altLang="en-US" sz="1100" dirty="0">
                <a:solidFill>
                  <a:schemeClr val="bg1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</a:rPr>
              <a:t>万</a:t>
            </a:r>
          </a:p>
        </p:txBody>
      </p:sp>
      <p:sp>
        <p:nvSpPr>
          <p:cNvPr id="113" name="TextBox 18"/>
          <p:cNvSpPr txBox="1"/>
          <p:nvPr/>
        </p:nvSpPr>
        <p:spPr>
          <a:xfrm>
            <a:off x="5664192" y="4088406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solidFill>
                  <a:schemeClr val="bg1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</a:rPr>
              <a:t>回款数：</a:t>
            </a:r>
            <a:r>
              <a:rPr lang="en-US" altLang="zh-CN" sz="1100" dirty="0">
                <a:solidFill>
                  <a:schemeClr val="bg1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</a:rPr>
              <a:t>640</a:t>
            </a:r>
            <a:r>
              <a:rPr lang="zh-CN" altLang="en-US" sz="1100" dirty="0">
                <a:solidFill>
                  <a:schemeClr val="bg1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</a:rPr>
              <a:t>万</a:t>
            </a:r>
          </a:p>
        </p:txBody>
      </p:sp>
      <p:grpSp>
        <p:nvGrpSpPr>
          <p:cNvPr id="114" name="组合 113"/>
          <p:cNvGrpSpPr/>
          <p:nvPr/>
        </p:nvGrpSpPr>
        <p:grpSpPr>
          <a:xfrm>
            <a:off x="4148158" y="2053966"/>
            <a:ext cx="847684" cy="847684"/>
            <a:chOff x="4220166" y="2291924"/>
            <a:chExt cx="847684" cy="847684"/>
          </a:xfrm>
        </p:grpSpPr>
        <p:sp>
          <p:nvSpPr>
            <p:cNvPr id="115" name="椭圆 114"/>
            <p:cNvSpPr/>
            <p:nvPr/>
          </p:nvSpPr>
          <p:spPr>
            <a:xfrm>
              <a:off x="4220166" y="2291924"/>
              <a:ext cx="847684" cy="847684"/>
            </a:xfrm>
            <a:prstGeom prst="ellipse">
              <a:avLst/>
            </a:prstGeom>
            <a:solidFill>
              <a:srgbClr val="002060"/>
            </a:solidFill>
            <a:ln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0"/>
              </a:gradFill>
            </a:ln>
            <a:effectLst>
              <a:outerShdw blurRad="228600" dist="228600" dir="5400000" algn="ctr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chemeClr val="bg1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</a:endParaRPr>
            </a:p>
          </p:txBody>
        </p:sp>
        <p:sp>
          <p:nvSpPr>
            <p:cNvPr id="116" name="TextBox 21"/>
            <p:cNvSpPr txBox="1"/>
            <p:nvPr/>
          </p:nvSpPr>
          <p:spPr>
            <a:xfrm>
              <a:off x="4348645" y="2446318"/>
              <a:ext cx="5974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Source Han Sans Normal" panose="020B0400000000000000" pitchFamily="34" charset="-122"/>
                  <a:ea typeface="Source Han Sans Normal" panose="020B0400000000000000" pitchFamily="34" charset="-122"/>
                </a:rPr>
                <a:t>VS</a:t>
              </a:r>
              <a:endParaRPr lang="zh-CN" altLang="en-US" sz="2800" dirty="0">
                <a:solidFill>
                  <a:schemeClr val="bg1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" y="141220"/>
            <a:ext cx="328891" cy="466672"/>
            <a:chOff x="199304" y="53446"/>
            <a:chExt cx="328891" cy="466672"/>
          </a:xfrm>
        </p:grpSpPr>
        <p:sp>
          <p:nvSpPr>
            <p:cNvPr id="27" name="Freeform 5"/>
            <p:cNvSpPr>
              <a:spLocks/>
            </p:cNvSpPr>
            <p:nvPr/>
          </p:nvSpPr>
          <p:spPr bwMode="auto">
            <a:xfrm>
              <a:off x="202267" y="53446"/>
              <a:ext cx="197039" cy="200003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dirty="0">
                <a:solidFill>
                  <a:srgbClr val="294A5A"/>
                </a:solidFill>
                <a:ea typeface="思源黑体 CN Normal" panose="020B0400000000000000" pitchFamily="34" charset="-122"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331156" y="183818"/>
              <a:ext cx="197039" cy="201484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dirty="0">
                <a:solidFill>
                  <a:srgbClr val="294A5A"/>
                </a:solidFill>
                <a:ea typeface="思源黑体 CN Normal" panose="020B0400000000000000" pitchFamily="34" charset="-122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199304" y="320115"/>
              <a:ext cx="195557" cy="200003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dirty="0">
                <a:solidFill>
                  <a:srgbClr val="294A5A"/>
                </a:solidFill>
                <a:ea typeface="思源黑体 CN Normal" panose="020B0400000000000000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879" y="109402"/>
            <a:ext cx="861315" cy="8579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57D5219-9824-6317-852D-7B9C646E9B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1205" y="1049985"/>
            <a:ext cx="3052785" cy="1419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1688E0F-E47B-7751-A1BB-A72B73D970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513" y="1049984"/>
            <a:ext cx="3291580" cy="38561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A406C24-B235-5A8F-2053-3FB93CF96B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1204" y="2571750"/>
            <a:ext cx="3052781" cy="2188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3000">
        <p15:prstTrans prst="crush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90" grpId="0"/>
      <p:bldP spid="91" grpId="0"/>
      <p:bldP spid="102" grpId="0"/>
      <p:bldP spid="107" grpId="0"/>
      <p:bldP spid="111" grpId="0"/>
      <p:bldP spid="112" grpId="0"/>
      <p:bldP spid="1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3"/>
          <p:cNvSpPr>
            <a:spLocks noChangeArrowheads="1"/>
          </p:cNvSpPr>
          <p:nvPr/>
        </p:nvSpPr>
        <p:spPr bwMode="auto">
          <a:xfrm>
            <a:off x="331855" y="196870"/>
            <a:ext cx="2423253" cy="3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1800" b="1" dirty="0">
                <a:latin typeface="Source Han Sans Normal" panose="020B0400000000000000" pitchFamily="34" charset="-122"/>
                <a:ea typeface="Source Han Sans Normal" panose="020B0400000000000000" pitchFamily="34" charset="-122"/>
              </a:rPr>
              <a:t>NMAP</a:t>
            </a:r>
            <a:r>
              <a:rPr lang="zh-CN" altLang="en-US" sz="1800" b="1" dirty="0">
                <a:latin typeface="Source Han Sans Normal" panose="020B0400000000000000" pitchFamily="34" charset="-122"/>
                <a:ea typeface="Source Han Sans Normal" panose="020B0400000000000000" pitchFamily="34" charset="-122"/>
              </a:rPr>
              <a:t>扫描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" y="141220"/>
            <a:ext cx="328891" cy="466672"/>
            <a:chOff x="199304" y="53446"/>
            <a:chExt cx="328891" cy="466672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202267" y="53446"/>
              <a:ext cx="197039" cy="200003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dirty="0">
                <a:solidFill>
                  <a:srgbClr val="294A5A"/>
                </a:solidFill>
                <a:ea typeface="思源黑体 CN Normal" panose="020B0400000000000000" pitchFamily="34" charset="-122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331156" y="183818"/>
              <a:ext cx="197039" cy="201484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dirty="0">
                <a:solidFill>
                  <a:srgbClr val="294A5A"/>
                </a:solidFill>
                <a:ea typeface="思源黑体 CN Normal" panose="020B0400000000000000" pitchFamily="34" charset="-122"/>
              </a:endParaRPr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9304" y="320115"/>
              <a:ext cx="195557" cy="200003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dirty="0">
                <a:solidFill>
                  <a:srgbClr val="294A5A"/>
                </a:solidFill>
                <a:ea typeface="思源黑体 CN Normal" panose="020B0400000000000000" pitchFamily="34" charset="-122"/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879" y="109402"/>
            <a:ext cx="861315" cy="8579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A2AB43A-FC20-3D1C-2549-8560D3C0C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53" y="1177731"/>
            <a:ext cx="5066305" cy="3169797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622894" y="1418913"/>
            <a:ext cx="3905249" cy="1476375"/>
            <a:chOff x="781050" y="1418913"/>
            <a:chExt cx="3905249" cy="1476375"/>
          </a:xfrm>
        </p:grpSpPr>
        <p:sp>
          <p:nvSpPr>
            <p:cNvPr id="36" name="Rectangle 22"/>
            <p:cNvSpPr/>
            <p:nvPr/>
          </p:nvSpPr>
          <p:spPr>
            <a:xfrm>
              <a:off x="781050" y="1418913"/>
              <a:ext cx="3905249" cy="147637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dirty="0">
                <a:latin typeface="Source Han Sans Normal" panose="020B0400000000000000" pitchFamily="34" charset="-122"/>
                <a:ea typeface="Source Han Sans Normal" panose="020B0400000000000000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4" name="矩形 47"/>
            <p:cNvSpPr>
              <a:spLocks noChangeArrowheads="1"/>
            </p:cNvSpPr>
            <p:nvPr/>
          </p:nvSpPr>
          <p:spPr bwMode="auto">
            <a:xfrm>
              <a:off x="914401" y="1898168"/>
              <a:ext cx="3691770" cy="645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 sz="1200" dirty="0">
                  <a:solidFill>
                    <a:schemeClr val="bg1"/>
                  </a:solidFill>
                  <a:ea typeface="Source Han Sans Normal" panose="020B0400000000000000" pitchFamily="34" charset="-122"/>
                  <a:sym typeface="微软雅黑" panose="020B0503020204020204" pitchFamily="34" charset="-122"/>
                </a:rPr>
                <a:t>使用</a:t>
              </a:r>
              <a:r>
                <a:rPr lang="en-US" altLang="zh-CN" sz="1200" dirty="0" err="1">
                  <a:solidFill>
                    <a:schemeClr val="bg1"/>
                  </a:solidFill>
                  <a:ea typeface="Source Han Sans Normal" panose="020B0400000000000000" pitchFamily="34" charset="-122"/>
                  <a:sym typeface="微软雅黑" panose="020B0503020204020204" pitchFamily="34" charset="-122"/>
                </a:rPr>
                <a:t>nmap</a:t>
              </a:r>
              <a:r>
                <a:rPr lang="zh-CN" altLang="en-US" sz="1200" dirty="0">
                  <a:solidFill>
                    <a:schemeClr val="bg1"/>
                  </a:solidFill>
                  <a:ea typeface="Source Han Sans Normal" panose="020B0400000000000000" pitchFamily="34" charset="-122"/>
                  <a:sym typeface="微软雅黑" panose="020B0503020204020204" pitchFamily="34" charset="-122"/>
                </a:rPr>
                <a:t>扫描，发现</a:t>
              </a:r>
              <a:r>
                <a:rPr lang="en-US" altLang="zh-CN" sz="1200" dirty="0">
                  <a:solidFill>
                    <a:schemeClr val="bg1"/>
                  </a:solidFill>
                  <a:ea typeface="Source Han Sans Normal" panose="020B0400000000000000" pitchFamily="34" charset="-122"/>
                  <a:sym typeface="微软雅黑" panose="020B0503020204020204" pitchFamily="34" charset="-122"/>
                </a:rPr>
                <a:t>22</a:t>
              </a:r>
              <a:r>
                <a:rPr lang="zh-CN" altLang="en-US" sz="1200" dirty="0">
                  <a:solidFill>
                    <a:schemeClr val="bg1"/>
                  </a:solidFill>
                  <a:ea typeface="Source Han Sans Normal" panose="020B0400000000000000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1200" dirty="0">
                  <a:solidFill>
                    <a:schemeClr val="bg1"/>
                  </a:solidFill>
                  <a:ea typeface="Source Han Sans Normal" panose="020B0400000000000000" pitchFamily="34" charset="-122"/>
                  <a:sym typeface="微软雅黑" panose="020B0503020204020204" pitchFamily="34" charset="-122"/>
                </a:rPr>
                <a:t>80</a:t>
              </a:r>
              <a:r>
                <a:rPr lang="zh-CN" altLang="en-US" sz="1200" dirty="0">
                  <a:solidFill>
                    <a:schemeClr val="bg1"/>
                  </a:solidFill>
                  <a:ea typeface="Source Han Sans Normal" panose="020B0400000000000000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1200" dirty="0">
                  <a:solidFill>
                    <a:schemeClr val="bg1"/>
                  </a:solidFill>
                  <a:ea typeface="Source Han Sans Normal" panose="020B0400000000000000" pitchFamily="34" charset="-122"/>
                  <a:sym typeface="微软雅黑" panose="020B0503020204020204" pitchFamily="34" charset="-122"/>
                </a:rPr>
                <a:t>9898</a:t>
              </a:r>
              <a:r>
                <a:rPr lang="zh-CN" altLang="en-US" sz="1200" dirty="0">
                  <a:solidFill>
                    <a:schemeClr val="bg1"/>
                  </a:solidFill>
                  <a:ea typeface="Source Han Sans Normal" panose="020B0400000000000000" pitchFamily="34" charset="-122"/>
                  <a:sym typeface="微软雅黑" panose="020B0503020204020204" pitchFamily="34" charset="-122"/>
                </a:rPr>
                <a:t>端口都开启了</a:t>
              </a:r>
              <a:endParaRPr lang="en-US" altLang="zh-CN" sz="1200" dirty="0">
                <a:solidFill>
                  <a:schemeClr val="bg1"/>
                </a:solidFill>
                <a:ea typeface="Source Han Sans Normal" panose="020B0400000000000000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zh-CN" altLang="en-US" sz="1200" dirty="0">
                  <a:solidFill>
                    <a:schemeClr val="bg1"/>
                  </a:solidFill>
                  <a:ea typeface="Source Han Sans Normal" panose="020B0400000000000000" pitchFamily="34" charset="-122"/>
                  <a:sym typeface="微软雅黑" panose="020B0503020204020204" pitchFamily="34" charset="-122"/>
                </a:rPr>
                <a:t>设置默认行为为丢弃，再次使用</a:t>
              </a:r>
              <a:r>
                <a:rPr lang="en-US" altLang="zh-CN" sz="1200" dirty="0" err="1">
                  <a:solidFill>
                    <a:schemeClr val="bg1"/>
                  </a:solidFill>
                  <a:ea typeface="Source Han Sans Normal" panose="020B0400000000000000" pitchFamily="34" charset="-122"/>
                  <a:sym typeface="微软雅黑" panose="020B0503020204020204" pitchFamily="34" charset="-122"/>
                </a:rPr>
                <a:t>nmap</a:t>
              </a:r>
              <a:r>
                <a:rPr lang="zh-CN" altLang="en-US" sz="1200" dirty="0">
                  <a:solidFill>
                    <a:schemeClr val="bg1"/>
                  </a:solidFill>
                  <a:ea typeface="Source Han Sans Normal" panose="020B0400000000000000" pitchFamily="34" charset="-122"/>
                  <a:sym typeface="微软雅黑" panose="020B0503020204020204" pitchFamily="34" charset="-122"/>
                </a:rPr>
                <a:t>扫描，发现端口都被过滤了</a:t>
              </a:r>
            </a:p>
          </p:txBody>
        </p:sp>
        <p:sp>
          <p:nvSpPr>
            <p:cNvPr id="45" name="矩形 3"/>
            <p:cNvSpPr>
              <a:spLocks noChangeArrowheads="1"/>
            </p:cNvSpPr>
            <p:nvPr/>
          </p:nvSpPr>
          <p:spPr bwMode="auto">
            <a:xfrm>
              <a:off x="914401" y="1584626"/>
              <a:ext cx="2065940" cy="313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1430" tIns="25715" rIns="51430" bIns="25715">
              <a:spAutoFit/>
            </a:bodyPr>
            <a:lstStyle/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700" b="1" dirty="0">
                  <a:solidFill>
                    <a:schemeClr val="bg1">
                      <a:lumMod val="95000"/>
                    </a:schemeClr>
                  </a:solidFill>
                  <a:latin typeface="Source Han Sans Normal" panose="020B0400000000000000" pitchFamily="34" charset="-122"/>
                  <a:ea typeface="Source Han Sans Normal" panose="020B0400000000000000" pitchFamily="34" charset="-122"/>
                  <a:cs typeface="Arial" panose="020B0604020202020204" pitchFamily="34" charset="0"/>
                  <a:sym typeface="微软雅黑" panose="020B0503020204020204" pitchFamily="34" charset="-122"/>
                </a:rPr>
                <a:t>设置默认策略为拒绝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CBA49B7E-BDF3-7E9F-A806-DF9F468C1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4768" y="3061001"/>
            <a:ext cx="2943247" cy="152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477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3000">
        <p15:prstTrans prst="crush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000" y="2142126"/>
            <a:ext cx="4321174" cy="90800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5"/>
          <p:cNvSpPr txBox="1"/>
          <p:nvPr/>
        </p:nvSpPr>
        <p:spPr>
          <a:xfrm>
            <a:off x="4724698" y="2198571"/>
            <a:ext cx="3907750" cy="746358"/>
          </a:xfrm>
          <a:prstGeom prst="rect">
            <a:avLst/>
          </a:prstGeom>
          <a:noFill/>
        </p:spPr>
        <p:txBody>
          <a:bodyPr vert="horz" wrap="square" lIns="68580" tIns="34290" rIns="68580" bIns="34290" rtlCol="0">
            <a:spAutoFit/>
          </a:bodyPr>
          <a:lstStyle/>
          <a:p>
            <a:pPr fontAlgn="ctr"/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 Bold" panose="020B0800000000000000" pitchFamily="34" charset="-122"/>
                <a:ea typeface="Source Han Sans Bold" panose="020B0800000000000000" pitchFamily="34" charset="-122"/>
                <a:sym typeface="微软雅黑" panose="020B0503020204020204" pitchFamily="34" charset="-122"/>
              </a:rPr>
              <a:t>项目计划</a:t>
            </a:r>
          </a:p>
        </p:txBody>
      </p:sp>
      <p:sp>
        <p:nvSpPr>
          <p:cNvPr id="13" name="TextBox 5"/>
          <p:cNvSpPr txBox="1"/>
          <p:nvPr/>
        </p:nvSpPr>
        <p:spPr>
          <a:xfrm>
            <a:off x="3489513" y="2012417"/>
            <a:ext cx="1408602" cy="1084912"/>
          </a:xfrm>
          <a:prstGeom prst="rect">
            <a:avLst/>
          </a:prstGeom>
          <a:noFill/>
        </p:spPr>
        <p:txBody>
          <a:bodyPr vert="horz" wrap="square" lIns="68580" tIns="34290" rIns="68580" bIns="34290" rtlCol="0">
            <a:spAutoFit/>
          </a:bodyPr>
          <a:lstStyle/>
          <a:p>
            <a:pPr fontAlgn="ctr"/>
            <a:r>
              <a:rPr lang="en-US" altLang="zh-CN" sz="6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 Bold" panose="020B0800000000000000" pitchFamily="34" charset="-122"/>
                <a:ea typeface="Source Han Sans Bold" panose="020B0800000000000000" pitchFamily="34" charset="-122"/>
                <a:sym typeface="微软雅黑" panose="020B0503020204020204" pitchFamily="34" charset="-122"/>
              </a:rPr>
              <a:t>04</a:t>
            </a:r>
            <a:endParaRPr lang="zh-CN" altLang="en-US" sz="4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Han Sans Bold" panose="020B0800000000000000" pitchFamily="34" charset="-122"/>
              <a:ea typeface="Source Han Sans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1911653" y="2181694"/>
            <a:ext cx="1758735" cy="746358"/>
          </a:xfrm>
          <a:prstGeom prst="rect">
            <a:avLst/>
          </a:prstGeom>
          <a:noFill/>
        </p:spPr>
        <p:txBody>
          <a:bodyPr vert="horz" wrap="square" lIns="68580" tIns="34290" rIns="68580" bIns="34290" rtlCol="0">
            <a:spAutoFit/>
          </a:bodyPr>
          <a:lstStyle/>
          <a:p>
            <a:pPr fontAlgn="ctr"/>
            <a:r>
              <a:rPr lang="en-US" altLang="zh-CN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 Bold" panose="020B0800000000000000" pitchFamily="34" charset="-122"/>
                <a:ea typeface="Source Han Sans Bold" panose="020B0800000000000000" pitchFamily="34" charset="-122"/>
                <a:sym typeface="微软雅黑" panose="020B0503020204020204" pitchFamily="34" charset="-122"/>
              </a:rPr>
              <a:t>PART</a:t>
            </a:r>
            <a:endParaRPr lang="zh-CN" altLang="en-US" sz="4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Han Sans Bold" panose="020B0800000000000000" pitchFamily="34" charset="-122"/>
              <a:ea typeface="Source Han Sans Bold" panose="020B0800000000000000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51329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3000">
        <p15:prstTrans prst="crush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40"/>
          <p:cNvGrpSpPr/>
          <p:nvPr/>
        </p:nvGrpSpPr>
        <p:grpSpPr>
          <a:xfrm>
            <a:off x="415705" y="1214819"/>
            <a:ext cx="2087309" cy="1252718"/>
            <a:chOff x="1441450" y="1398043"/>
            <a:chExt cx="2019300" cy="1211904"/>
          </a:xfrm>
        </p:grpSpPr>
        <p:sp>
          <p:nvSpPr>
            <p:cNvPr id="56" name="Text Placeholder 2"/>
            <p:cNvSpPr txBox="1">
              <a:spLocks/>
            </p:cNvSpPr>
            <p:nvPr/>
          </p:nvSpPr>
          <p:spPr>
            <a:xfrm>
              <a:off x="1441450" y="1398043"/>
              <a:ext cx="201930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/>
                  <a:ea typeface="+mn-ea"/>
                  <a:cs typeface="Roboto condensed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342728">
                <a:lnSpc>
                  <a:spcPct val="140000"/>
                </a:lnSpc>
              </a:pPr>
              <a:r>
                <a:rPr lang="zh-CN" altLang="en-US" sz="1799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网络地址转换</a:t>
              </a:r>
              <a:endParaRPr lang="en-US" altLang="zh-CN" sz="1799" b="1" dirty="0">
                <a:solidFill>
                  <a:prstClr val="black">
                    <a:lumMod val="85000"/>
                    <a:lumOff val="1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7" name="Text Placeholder 8"/>
            <p:cNvSpPr txBox="1">
              <a:spLocks/>
            </p:cNvSpPr>
            <p:nvPr/>
          </p:nvSpPr>
          <p:spPr>
            <a:xfrm>
              <a:off x="1441450" y="1775301"/>
              <a:ext cx="2019300" cy="834646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/>
                  <a:ea typeface="+mn-ea"/>
                  <a:cs typeface="Roboto condensed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342728">
                <a:lnSpc>
                  <a:spcPct val="100000"/>
                </a:lnSpc>
              </a:pPr>
              <a:r>
                <a:rPr lang="zh-CN" altLang="en-US" sz="1049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目前已实现</a:t>
              </a:r>
              <a:r>
                <a:rPr lang="en-US" altLang="zh-CN" sz="1049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NAT</a:t>
              </a:r>
              <a:r>
                <a:rPr lang="zh-CN" altLang="en-US" sz="1049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的规则维护，下一步实现</a:t>
              </a:r>
              <a:r>
                <a:rPr lang="en-US" altLang="zh-CN" sz="1049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NAT</a:t>
              </a:r>
              <a:r>
                <a:rPr lang="zh-CN" altLang="en-US" sz="1049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实际效果模块</a:t>
              </a:r>
              <a:endParaRPr lang="en-US" altLang="zh-CN" sz="1049" dirty="0">
                <a:solidFill>
                  <a:prstClr val="black">
                    <a:lumMod val="85000"/>
                    <a:lumOff val="1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58" name="Group 43"/>
          <p:cNvGrpSpPr/>
          <p:nvPr/>
        </p:nvGrpSpPr>
        <p:grpSpPr>
          <a:xfrm>
            <a:off x="415703" y="3177635"/>
            <a:ext cx="2087310" cy="1328871"/>
            <a:chOff x="1441449" y="1375177"/>
            <a:chExt cx="2019301" cy="1285574"/>
          </a:xfrm>
        </p:grpSpPr>
        <p:sp>
          <p:nvSpPr>
            <p:cNvPr id="59" name="Text Placeholder 2"/>
            <p:cNvSpPr txBox="1">
              <a:spLocks/>
            </p:cNvSpPr>
            <p:nvPr/>
          </p:nvSpPr>
          <p:spPr>
            <a:xfrm>
              <a:off x="1441450" y="1375177"/>
              <a:ext cx="2019300" cy="285799"/>
            </a:xfrm>
            <a:prstGeom prst="rect">
              <a:avLst/>
            </a:prstGeom>
          </p:spPr>
          <p:txBody>
            <a:bodyPr vert="horz"/>
            <a:lstStyle>
              <a:defPPr>
                <a:defRPr lang="zh-CN"/>
              </a:defPPr>
              <a:lvl1pPr indent="0" defTabSz="457200">
                <a:lnSpc>
                  <a:spcPct val="140000"/>
                </a:lnSpc>
                <a:spcBef>
                  <a:spcPct val="20000"/>
                </a:spcBef>
                <a:buFont typeface="Arial"/>
                <a:buNone/>
                <a:defRPr sz="2400" baseline="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itchFamily="34" charset="-122"/>
                  <a:ea typeface="微软雅黑" pitchFamily="34" charset="-122"/>
                  <a:cs typeface="Roboto condensed"/>
                </a:defRPr>
              </a:lvl1pPr>
              <a:lvl2pPr marL="742950" indent="-285750" defTabSz="457200">
                <a:spcBef>
                  <a:spcPct val="20000"/>
                </a:spcBef>
                <a:buFont typeface="Arial"/>
                <a:buChar char="–"/>
                <a:defRPr sz="2800"/>
              </a:lvl2pPr>
              <a:lvl3pPr marL="1143000" indent="-228600" defTabSz="457200">
                <a:spcBef>
                  <a:spcPct val="20000"/>
                </a:spcBef>
                <a:buFont typeface="Arial"/>
                <a:buChar char="•"/>
                <a:defRPr sz="2400"/>
              </a:lvl3pPr>
              <a:lvl4pPr marL="1600200" indent="-228600" defTabSz="457200">
                <a:spcBef>
                  <a:spcPct val="20000"/>
                </a:spcBef>
                <a:buFont typeface="Arial"/>
                <a:buChar char="–"/>
                <a:defRPr sz="2000"/>
              </a:lvl4pPr>
              <a:lvl5pPr marL="2057400" indent="-228600" defTabSz="457200">
                <a:spcBef>
                  <a:spcPct val="20000"/>
                </a:spcBef>
                <a:buFont typeface="Arial"/>
                <a:buChar char="»"/>
                <a:defRPr sz="2000"/>
              </a:lvl5pPr>
              <a:lvl6pPr marL="25146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9pPr>
            </a:lstStyle>
            <a:p>
              <a:pPr defTabSz="342728"/>
              <a:r>
                <a:rPr lang="zh-CN" altLang="en-US" sz="1799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日志审计</a:t>
              </a:r>
              <a:endParaRPr lang="en-US" altLang="zh-CN" sz="1799" b="1" dirty="0">
                <a:solidFill>
                  <a:prstClr val="black">
                    <a:lumMod val="85000"/>
                    <a:lumOff val="1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60" name="Text Placeholder 8"/>
            <p:cNvSpPr txBox="1">
              <a:spLocks/>
            </p:cNvSpPr>
            <p:nvPr/>
          </p:nvSpPr>
          <p:spPr>
            <a:xfrm>
              <a:off x="1441449" y="1743554"/>
              <a:ext cx="2019300" cy="917197"/>
            </a:xfrm>
            <a:prstGeom prst="rect">
              <a:avLst/>
            </a:prstGeom>
          </p:spPr>
          <p:txBody>
            <a:bodyPr vert="horz"/>
            <a:lstStyle>
              <a:defPPr>
                <a:defRPr lang="zh-CN"/>
              </a:defPPr>
              <a:lvl1pPr indent="0" defTabSz="457200">
                <a:lnSpc>
                  <a:spcPct val="100000"/>
                </a:lnSpc>
                <a:spcBef>
                  <a:spcPct val="20000"/>
                </a:spcBef>
                <a:buFont typeface="Arial"/>
                <a:buNone/>
                <a:defRPr sz="1400" baseline="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itchFamily="34" charset="-122"/>
                  <a:ea typeface="微软雅黑" pitchFamily="34" charset="-122"/>
                  <a:cs typeface="Roboto condensed"/>
                </a:defRPr>
              </a:lvl1pPr>
              <a:lvl2pPr marL="742950" indent="-285750" defTabSz="457200">
                <a:spcBef>
                  <a:spcPct val="20000"/>
                </a:spcBef>
                <a:buFont typeface="Arial"/>
                <a:buChar char="–"/>
                <a:defRPr sz="2800"/>
              </a:lvl2pPr>
              <a:lvl3pPr marL="1143000" indent="-228600" defTabSz="457200">
                <a:spcBef>
                  <a:spcPct val="20000"/>
                </a:spcBef>
                <a:buFont typeface="Arial"/>
                <a:buChar char="•"/>
                <a:defRPr sz="2400"/>
              </a:lvl3pPr>
              <a:lvl4pPr marL="1600200" indent="-228600" defTabSz="457200">
                <a:spcBef>
                  <a:spcPct val="20000"/>
                </a:spcBef>
                <a:buFont typeface="Arial"/>
                <a:buChar char="–"/>
                <a:defRPr sz="2000"/>
              </a:lvl4pPr>
              <a:lvl5pPr marL="2057400" indent="-228600" defTabSz="457200">
                <a:spcBef>
                  <a:spcPct val="20000"/>
                </a:spcBef>
                <a:buFont typeface="Arial"/>
                <a:buChar char="»"/>
                <a:defRPr sz="2000"/>
              </a:lvl5pPr>
              <a:lvl6pPr marL="25146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9pPr>
            </a:lstStyle>
            <a:p>
              <a:pPr defTabSz="342728"/>
              <a:r>
                <a:rPr lang="zh-CN" altLang="en-US" sz="1049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生成详细的日志，帮助监测和分析网络流量，检测潜在的安全威胁，并提供关键的审计跟踪信息。</a:t>
              </a:r>
              <a:endParaRPr lang="en-US" altLang="zh-CN" sz="1049" dirty="0">
                <a:solidFill>
                  <a:prstClr val="black">
                    <a:lumMod val="85000"/>
                    <a:lumOff val="1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61" name="Group 46"/>
          <p:cNvGrpSpPr/>
          <p:nvPr/>
        </p:nvGrpSpPr>
        <p:grpSpPr>
          <a:xfrm>
            <a:off x="6583049" y="1214819"/>
            <a:ext cx="2342793" cy="1315739"/>
            <a:chOff x="1342364" y="1398043"/>
            <a:chExt cx="2266460" cy="1272871"/>
          </a:xfrm>
        </p:grpSpPr>
        <p:sp>
          <p:nvSpPr>
            <p:cNvPr id="62" name="Text Placeholder 2"/>
            <p:cNvSpPr txBox="1">
              <a:spLocks/>
            </p:cNvSpPr>
            <p:nvPr/>
          </p:nvSpPr>
          <p:spPr>
            <a:xfrm>
              <a:off x="1342364" y="1398043"/>
              <a:ext cx="2019300" cy="285799"/>
            </a:xfrm>
            <a:prstGeom prst="rect">
              <a:avLst/>
            </a:prstGeom>
          </p:spPr>
          <p:txBody>
            <a:bodyPr vert="horz"/>
            <a:lstStyle>
              <a:defPPr>
                <a:defRPr lang="zh-CN"/>
              </a:defPPr>
              <a:lvl1pPr indent="0" defTabSz="457200">
                <a:lnSpc>
                  <a:spcPct val="140000"/>
                </a:lnSpc>
                <a:spcBef>
                  <a:spcPct val="20000"/>
                </a:spcBef>
                <a:buFont typeface="Arial"/>
                <a:buNone/>
                <a:defRPr sz="2400" baseline="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itchFamily="34" charset="-122"/>
                  <a:ea typeface="微软雅黑" pitchFamily="34" charset="-122"/>
                  <a:cs typeface="Roboto condensed"/>
                </a:defRPr>
              </a:lvl1pPr>
              <a:lvl2pPr marL="742950" indent="-285750" defTabSz="457200">
                <a:spcBef>
                  <a:spcPct val="20000"/>
                </a:spcBef>
                <a:buFont typeface="Arial"/>
                <a:buChar char="–"/>
                <a:defRPr sz="2800"/>
              </a:lvl2pPr>
              <a:lvl3pPr marL="1143000" indent="-228600" defTabSz="457200">
                <a:spcBef>
                  <a:spcPct val="20000"/>
                </a:spcBef>
                <a:buFont typeface="Arial"/>
                <a:buChar char="•"/>
                <a:defRPr sz="2400"/>
              </a:lvl3pPr>
              <a:lvl4pPr marL="1600200" indent="-228600" defTabSz="457200">
                <a:spcBef>
                  <a:spcPct val="20000"/>
                </a:spcBef>
                <a:buFont typeface="Arial"/>
                <a:buChar char="–"/>
                <a:defRPr sz="2000"/>
              </a:lvl4pPr>
              <a:lvl5pPr marL="2057400" indent="-228600" defTabSz="457200">
                <a:spcBef>
                  <a:spcPct val="20000"/>
                </a:spcBef>
                <a:buFont typeface="Arial"/>
                <a:buChar char="»"/>
                <a:defRPr sz="2000"/>
              </a:lvl5pPr>
              <a:lvl6pPr marL="25146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9pPr>
            </a:lstStyle>
            <a:p>
              <a:pPr defTabSz="342728"/>
              <a:r>
                <a:rPr lang="zh-CN" altLang="en-US" sz="1799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连接管理</a:t>
              </a:r>
              <a:endParaRPr lang="en-US" altLang="zh-CN" sz="1799" b="1" dirty="0">
                <a:solidFill>
                  <a:prstClr val="black">
                    <a:lumMod val="85000"/>
                    <a:lumOff val="1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63" name="Text Placeholder 8"/>
            <p:cNvSpPr txBox="1">
              <a:spLocks/>
            </p:cNvSpPr>
            <p:nvPr/>
          </p:nvSpPr>
          <p:spPr>
            <a:xfrm>
              <a:off x="1342364" y="1753717"/>
              <a:ext cx="2266460" cy="917197"/>
            </a:xfrm>
            <a:prstGeom prst="rect">
              <a:avLst/>
            </a:prstGeom>
          </p:spPr>
          <p:txBody>
            <a:bodyPr vert="horz"/>
            <a:lstStyle>
              <a:defPPr>
                <a:defRPr lang="zh-CN"/>
              </a:defPPr>
              <a:lvl1pPr indent="0" defTabSz="457200">
                <a:lnSpc>
                  <a:spcPct val="100000"/>
                </a:lnSpc>
                <a:spcBef>
                  <a:spcPct val="20000"/>
                </a:spcBef>
                <a:buFont typeface="Arial"/>
                <a:buNone/>
                <a:defRPr sz="1400" baseline="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itchFamily="34" charset="-122"/>
                  <a:ea typeface="微软雅黑" pitchFamily="34" charset="-122"/>
                  <a:cs typeface="Roboto condensed"/>
                </a:defRPr>
              </a:lvl1pPr>
              <a:lvl2pPr marL="742950" indent="-285750" defTabSz="457200">
                <a:spcBef>
                  <a:spcPct val="20000"/>
                </a:spcBef>
                <a:buFont typeface="Arial"/>
                <a:buChar char="–"/>
                <a:defRPr sz="2800"/>
              </a:lvl2pPr>
              <a:lvl3pPr marL="1143000" indent="-228600" defTabSz="457200">
                <a:spcBef>
                  <a:spcPct val="20000"/>
                </a:spcBef>
                <a:buFont typeface="Arial"/>
                <a:buChar char="•"/>
                <a:defRPr sz="2400"/>
              </a:lvl3pPr>
              <a:lvl4pPr marL="1600200" indent="-228600" defTabSz="457200">
                <a:spcBef>
                  <a:spcPct val="20000"/>
                </a:spcBef>
                <a:buFont typeface="Arial"/>
                <a:buChar char="–"/>
                <a:defRPr sz="2000"/>
              </a:lvl4pPr>
              <a:lvl5pPr marL="2057400" indent="-228600" defTabSz="457200">
                <a:spcBef>
                  <a:spcPct val="20000"/>
                </a:spcBef>
                <a:buFont typeface="Arial"/>
                <a:buChar char="»"/>
                <a:defRPr sz="2000"/>
              </a:lvl5pPr>
              <a:lvl6pPr marL="25146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9pPr>
            </a:lstStyle>
            <a:p>
              <a:pPr defTabSz="342728"/>
              <a:r>
                <a:rPr lang="zh-CN" altLang="en-US" sz="1049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对网络连接进行监控、跟踪和控制。实现基于连接的策略，如允许已建立的连接通过，拒绝非法连接等。</a:t>
              </a:r>
              <a:endParaRPr lang="en-US" altLang="zh-CN" sz="1049" dirty="0">
                <a:solidFill>
                  <a:prstClr val="black">
                    <a:lumMod val="85000"/>
                    <a:lumOff val="1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64" name="Group 49"/>
          <p:cNvGrpSpPr/>
          <p:nvPr/>
        </p:nvGrpSpPr>
        <p:grpSpPr>
          <a:xfrm>
            <a:off x="6685478" y="3429756"/>
            <a:ext cx="2087309" cy="1301109"/>
            <a:chOff x="1441450" y="1619081"/>
            <a:chExt cx="2019300" cy="1258716"/>
          </a:xfrm>
        </p:grpSpPr>
        <p:sp>
          <p:nvSpPr>
            <p:cNvPr id="65" name="Text Placeholder 2"/>
            <p:cNvSpPr txBox="1">
              <a:spLocks/>
            </p:cNvSpPr>
            <p:nvPr/>
          </p:nvSpPr>
          <p:spPr>
            <a:xfrm>
              <a:off x="1441450" y="1619081"/>
              <a:ext cx="2019300" cy="285799"/>
            </a:xfrm>
            <a:prstGeom prst="rect">
              <a:avLst/>
            </a:prstGeom>
          </p:spPr>
          <p:txBody>
            <a:bodyPr vert="horz"/>
            <a:lstStyle>
              <a:defPPr>
                <a:defRPr lang="zh-CN"/>
              </a:defPPr>
              <a:lvl1pPr indent="0" defTabSz="457200">
                <a:lnSpc>
                  <a:spcPct val="140000"/>
                </a:lnSpc>
                <a:spcBef>
                  <a:spcPct val="20000"/>
                </a:spcBef>
                <a:buFont typeface="Arial"/>
                <a:buNone/>
                <a:defRPr sz="2400" baseline="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itchFamily="34" charset="-122"/>
                  <a:ea typeface="微软雅黑" pitchFamily="34" charset="-122"/>
                  <a:cs typeface="Roboto condensed"/>
                </a:defRPr>
              </a:lvl1pPr>
              <a:lvl2pPr marL="742950" indent="-285750" defTabSz="457200">
                <a:spcBef>
                  <a:spcPct val="20000"/>
                </a:spcBef>
                <a:buFont typeface="Arial"/>
                <a:buChar char="–"/>
                <a:defRPr sz="2800"/>
              </a:lvl2pPr>
              <a:lvl3pPr marL="1143000" indent="-228600" defTabSz="457200">
                <a:spcBef>
                  <a:spcPct val="20000"/>
                </a:spcBef>
                <a:buFont typeface="Arial"/>
                <a:buChar char="•"/>
                <a:defRPr sz="2400"/>
              </a:lvl3pPr>
              <a:lvl4pPr marL="1600200" indent="-228600" defTabSz="457200">
                <a:spcBef>
                  <a:spcPct val="20000"/>
                </a:spcBef>
                <a:buFont typeface="Arial"/>
                <a:buChar char="–"/>
                <a:defRPr sz="2000"/>
              </a:lvl4pPr>
              <a:lvl5pPr marL="2057400" indent="-228600" defTabSz="457200">
                <a:spcBef>
                  <a:spcPct val="20000"/>
                </a:spcBef>
                <a:buFont typeface="Arial"/>
                <a:buChar char="»"/>
                <a:defRPr sz="2000"/>
              </a:lvl5pPr>
              <a:lvl6pPr marL="25146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9pPr>
            </a:lstStyle>
            <a:p>
              <a:pPr defTabSz="342728"/>
              <a:r>
                <a:rPr lang="en-US" altLang="zh-CN" sz="1799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DoS</a:t>
              </a:r>
              <a:r>
                <a:rPr lang="zh-CN" altLang="en-US" sz="1799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检测</a:t>
              </a:r>
              <a:endParaRPr lang="en-US" altLang="zh-CN" sz="1799" b="1" dirty="0">
                <a:solidFill>
                  <a:prstClr val="black">
                    <a:lumMod val="85000"/>
                    <a:lumOff val="1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66" name="Text Placeholder 8"/>
            <p:cNvSpPr txBox="1">
              <a:spLocks/>
            </p:cNvSpPr>
            <p:nvPr/>
          </p:nvSpPr>
          <p:spPr>
            <a:xfrm>
              <a:off x="1441450" y="1960600"/>
              <a:ext cx="2019300" cy="917197"/>
            </a:xfrm>
            <a:prstGeom prst="rect">
              <a:avLst/>
            </a:prstGeom>
          </p:spPr>
          <p:txBody>
            <a:bodyPr vert="horz"/>
            <a:lstStyle>
              <a:defPPr>
                <a:defRPr lang="zh-CN"/>
              </a:defPPr>
              <a:lvl1pPr indent="0" defTabSz="457200">
                <a:lnSpc>
                  <a:spcPct val="100000"/>
                </a:lnSpc>
                <a:spcBef>
                  <a:spcPct val="20000"/>
                </a:spcBef>
                <a:buFont typeface="Arial"/>
                <a:buNone/>
                <a:defRPr sz="1400" baseline="0">
                  <a:gradFill>
                    <a:gsLst>
                      <a:gs pos="0">
                        <a:schemeClr val="bg1">
                          <a:shade val="30000"/>
                          <a:satMod val="11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</a:schemeClr>
                      </a:gs>
                    </a:gsLst>
                    <a:lin ang="16200000" scaled="1"/>
                  </a:gradFill>
                  <a:latin typeface="微软雅黑" pitchFamily="34" charset="-122"/>
                  <a:ea typeface="微软雅黑" pitchFamily="34" charset="-122"/>
                  <a:cs typeface="Roboto condensed"/>
                </a:defRPr>
              </a:lvl1pPr>
              <a:lvl2pPr marL="742950" indent="-285750" defTabSz="457200">
                <a:spcBef>
                  <a:spcPct val="20000"/>
                </a:spcBef>
                <a:buFont typeface="Arial"/>
                <a:buChar char="–"/>
                <a:defRPr sz="2800"/>
              </a:lvl2pPr>
              <a:lvl3pPr marL="1143000" indent="-228600" defTabSz="457200">
                <a:spcBef>
                  <a:spcPct val="20000"/>
                </a:spcBef>
                <a:buFont typeface="Arial"/>
                <a:buChar char="•"/>
                <a:defRPr sz="2400"/>
              </a:lvl3pPr>
              <a:lvl4pPr marL="1600200" indent="-228600" defTabSz="457200">
                <a:spcBef>
                  <a:spcPct val="20000"/>
                </a:spcBef>
                <a:buFont typeface="Arial"/>
                <a:buChar char="–"/>
                <a:defRPr sz="2000"/>
              </a:lvl4pPr>
              <a:lvl5pPr marL="2057400" indent="-228600" defTabSz="457200">
                <a:spcBef>
                  <a:spcPct val="20000"/>
                </a:spcBef>
                <a:buFont typeface="Arial"/>
                <a:buChar char="»"/>
                <a:defRPr sz="2000"/>
              </a:lvl5pPr>
              <a:lvl6pPr marL="25146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6pPr>
              <a:lvl7pPr marL="29718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7pPr>
              <a:lvl8pPr marL="34290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8pPr>
              <a:lvl9pPr marL="3886200" indent="-228600" defTabSz="457200">
                <a:spcBef>
                  <a:spcPct val="20000"/>
                </a:spcBef>
                <a:buFont typeface="Arial"/>
                <a:buChar char="•"/>
                <a:defRPr sz="2000"/>
              </a:lvl9pPr>
            </a:lstStyle>
            <a:p>
              <a:pPr defTabSz="342728"/>
              <a:r>
                <a:rPr lang="zh-CN" altLang="en-US" sz="1049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识别和跟踪网络连接的状态和上下文信息，例如限制每个源</a:t>
              </a:r>
              <a:r>
                <a:rPr lang="en-US" altLang="zh-CN" sz="1049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IP</a:t>
              </a:r>
              <a:r>
                <a:rPr lang="zh-CN" altLang="en-US" sz="1049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地址或每个连接的最大并发连接数，实现预防</a:t>
              </a:r>
              <a:r>
                <a:rPr lang="en-US" altLang="zh-CN" sz="1049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DoS</a:t>
              </a:r>
              <a:r>
                <a:rPr lang="zh-CN" altLang="en-US" sz="1049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攻击</a:t>
              </a:r>
              <a:endParaRPr lang="en-US" altLang="zh-CN" sz="1049" dirty="0">
                <a:solidFill>
                  <a:prstClr val="black">
                    <a:lumMod val="85000"/>
                    <a:lumOff val="15000"/>
                  </a:prst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cxnSp>
        <p:nvCxnSpPr>
          <p:cNvPr id="67" name="直接连接符 66"/>
          <p:cNvCxnSpPr>
            <a:stCxn id="20" idx="0"/>
          </p:cNvCxnSpPr>
          <p:nvPr/>
        </p:nvCxnSpPr>
        <p:spPr>
          <a:xfrm flipV="1">
            <a:off x="2784668" y="1729459"/>
            <a:ext cx="0" cy="411167"/>
          </a:xfrm>
          <a:prstGeom prst="line">
            <a:avLst/>
          </a:prstGeom>
          <a:ln>
            <a:solidFill>
              <a:srgbClr val="414455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H="1">
            <a:off x="2503015" y="1729457"/>
            <a:ext cx="281653" cy="0"/>
          </a:xfrm>
          <a:prstGeom prst="line">
            <a:avLst/>
          </a:prstGeom>
          <a:ln>
            <a:solidFill>
              <a:srgbClr val="414455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47" idx="0"/>
          </p:cNvCxnSpPr>
          <p:nvPr/>
        </p:nvCxnSpPr>
        <p:spPr>
          <a:xfrm flipV="1">
            <a:off x="3966164" y="1729459"/>
            <a:ext cx="0" cy="411167"/>
          </a:xfrm>
          <a:prstGeom prst="line">
            <a:avLst/>
          </a:prstGeom>
          <a:ln>
            <a:solidFill>
              <a:srgbClr val="414455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3966164" y="1729457"/>
            <a:ext cx="2542628" cy="0"/>
          </a:xfrm>
          <a:prstGeom prst="line">
            <a:avLst/>
          </a:prstGeom>
          <a:ln>
            <a:solidFill>
              <a:srgbClr val="414455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53" idx="4"/>
          </p:cNvCxnSpPr>
          <p:nvPr/>
        </p:nvCxnSpPr>
        <p:spPr>
          <a:xfrm>
            <a:off x="5147660" y="3558420"/>
            <a:ext cx="4923" cy="474042"/>
          </a:xfrm>
          <a:prstGeom prst="line">
            <a:avLst/>
          </a:prstGeom>
          <a:ln>
            <a:solidFill>
              <a:srgbClr val="414455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2503014" y="4032464"/>
            <a:ext cx="2649569" cy="0"/>
          </a:xfrm>
          <a:prstGeom prst="line">
            <a:avLst/>
          </a:prstGeom>
          <a:ln>
            <a:solidFill>
              <a:srgbClr val="414455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42" idx="4"/>
          </p:cNvCxnSpPr>
          <p:nvPr/>
        </p:nvCxnSpPr>
        <p:spPr>
          <a:xfrm>
            <a:off x="6386816" y="3558420"/>
            <a:ext cx="0" cy="698402"/>
          </a:xfrm>
          <a:prstGeom prst="line">
            <a:avLst/>
          </a:prstGeom>
          <a:ln>
            <a:solidFill>
              <a:srgbClr val="414455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endCxn id="66" idx="1"/>
          </p:cNvCxnSpPr>
          <p:nvPr/>
        </p:nvCxnSpPr>
        <p:spPr>
          <a:xfrm>
            <a:off x="6386817" y="4256811"/>
            <a:ext cx="298661" cy="11"/>
          </a:xfrm>
          <a:prstGeom prst="line">
            <a:avLst/>
          </a:prstGeom>
          <a:ln>
            <a:solidFill>
              <a:srgbClr val="414455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2075771" y="2140626"/>
            <a:ext cx="1417795" cy="1417795"/>
            <a:chOff x="2714799" y="2648622"/>
            <a:chExt cx="1891378" cy="1891378"/>
          </a:xfr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Oval 8"/>
            <p:cNvSpPr/>
            <p:nvPr/>
          </p:nvSpPr>
          <p:spPr>
            <a:xfrm>
              <a:off x="2714799" y="2648622"/>
              <a:ext cx="1891378" cy="1891378"/>
            </a:xfrm>
            <a:prstGeom prst="ellipse">
              <a:avLst/>
            </a:prstGeom>
            <a:grpFill/>
            <a:ln w="666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44" tIns="34272" rIns="68544" bIns="342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263"/>
              <a:endParaRPr lang="en-US" sz="1799" dirty="0">
                <a:solidFill>
                  <a:prstClr val="white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5" name="Text Placeholder 2"/>
            <p:cNvSpPr txBox="1">
              <a:spLocks/>
            </p:cNvSpPr>
            <p:nvPr/>
          </p:nvSpPr>
          <p:spPr>
            <a:xfrm>
              <a:off x="3146847" y="3357786"/>
              <a:ext cx="1224135" cy="567411"/>
            </a:xfrm>
            <a:prstGeom prst="rect">
              <a:avLst/>
            </a:prstGeom>
            <a:grpFill/>
            <a:ln w="66675">
              <a:noFill/>
            </a:ln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/>
                  <a:ea typeface="+mn-ea"/>
                  <a:cs typeface="Roboto condensed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342728"/>
              <a:r>
                <a:rPr lang="en-US" altLang="zh-CN" sz="1799" b="1" dirty="0">
                  <a:solidFill>
                    <a:prstClr val="white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NAT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3257266" y="2140626"/>
            <a:ext cx="1417795" cy="1417795"/>
            <a:chOff x="4290947" y="2648622"/>
            <a:chExt cx="1891378" cy="1891378"/>
          </a:xfr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7" name="Oval 9"/>
            <p:cNvSpPr/>
            <p:nvPr/>
          </p:nvSpPr>
          <p:spPr>
            <a:xfrm>
              <a:off x="4290947" y="2648622"/>
              <a:ext cx="1891378" cy="1891378"/>
            </a:xfrm>
            <a:prstGeom prst="ellipse">
              <a:avLst/>
            </a:prstGeom>
            <a:grpFill/>
            <a:ln w="666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44" tIns="34272" rIns="68544" bIns="342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263"/>
              <a:endParaRPr lang="en-US" sz="1799" dirty="0">
                <a:solidFill>
                  <a:prstClr val="white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6" name="Text Placeholder 2"/>
            <p:cNvSpPr txBox="1">
              <a:spLocks/>
            </p:cNvSpPr>
            <p:nvPr/>
          </p:nvSpPr>
          <p:spPr>
            <a:xfrm>
              <a:off x="4704121" y="3089117"/>
              <a:ext cx="986791" cy="567411"/>
            </a:xfrm>
            <a:prstGeom prst="rect">
              <a:avLst/>
            </a:prstGeom>
            <a:grpFill/>
            <a:ln w="66675">
              <a:noFill/>
            </a:ln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/>
                  <a:ea typeface="+mn-ea"/>
                  <a:cs typeface="Roboto condensed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342728"/>
              <a:r>
                <a:rPr lang="zh-CN" altLang="en-US" sz="1799" b="1" dirty="0">
                  <a:solidFill>
                    <a:prstClr val="white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连接管理</a:t>
              </a:r>
              <a:endParaRPr lang="en-US" altLang="zh-CN" sz="1799" b="1" dirty="0">
                <a:solidFill>
                  <a:prstClr val="white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4438763" y="2140626"/>
            <a:ext cx="1417795" cy="1417795"/>
            <a:chOff x="5867096" y="2648622"/>
            <a:chExt cx="1891378" cy="1891378"/>
          </a:xfr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Oval 10"/>
            <p:cNvSpPr/>
            <p:nvPr/>
          </p:nvSpPr>
          <p:spPr>
            <a:xfrm>
              <a:off x="5867096" y="2648622"/>
              <a:ext cx="1891378" cy="1891378"/>
            </a:xfrm>
            <a:prstGeom prst="ellipse">
              <a:avLst/>
            </a:prstGeom>
            <a:grpFill/>
            <a:ln w="666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44" tIns="34272" rIns="68544" bIns="342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263"/>
              <a:endParaRPr lang="en-US" sz="1799" dirty="0">
                <a:solidFill>
                  <a:prstClr val="white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7" name="Text Placeholder 2"/>
            <p:cNvSpPr txBox="1">
              <a:spLocks/>
            </p:cNvSpPr>
            <p:nvPr/>
          </p:nvSpPr>
          <p:spPr>
            <a:xfrm>
              <a:off x="6252826" y="3093503"/>
              <a:ext cx="916932" cy="567411"/>
            </a:xfrm>
            <a:prstGeom prst="rect">
              <a:avLst/>
            </a:prstGeom>
            <a:grpFill/>
            <a:ln w="66675">
              <a:noFill/>
            </a:ln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/>
                  <a:ea typeface="+mn-ea"/>
                  <a:cs typeface="Roboto condensed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342728"/>
              <a:r>
                <a:rPr lang="zh-CN" altLang="en-US" sz="1799" b="1" dirty="0">
                  <a:solidFill>
                    <a:prstClr val="white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日志审计</a:t>
              </a:r>
              <a:endParaRPr lang="en-US" altLang="zh-CN" sz="1799" b="1" dirty="0">
                <a:solidFill>
                  <a:prstClr val="white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5677919" y="2140626"/>
            <a:ext cx="1417795" cy="1417795"/>
            <a:chOff x="7520165" y="2648622"/>
            <a:chExt cx="1891378" cy="1891378"/>
          </a:xfr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Oval 11"/>
            <p:cNvSpPr/>
            <p:nvPr/>
          </p:nvSpPr>
          <p:spPr>
            <a:xfrm>
              <a:off x="7520165" y="2648622"/>
              <a:ext cx="1891378" cy="1891378"/>
            </a:xfrm>
            <a:prstGeom prst="ellipse">
              <a:avLst/>
            </a:prstGeom>
            <a:grpFill/>
            <a:ln w="666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44" tIns="34272" rIns="68544" bIns="3427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263"/>
              <a:endParaRPr lang="en-US" sz="1799" dirty="0">
                <a:solidFill>
                  <a:prstClr val="white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8" name="Text Placeholder 2"/>
            <p:cNvSpPr txBox="1">
              <a:spLocks/>
            </p:cNvSpPr>
            <p:nvPr/>
          </p:nvSpPr>
          <p:spPr>
            <a:xfrm>
              <a:off x="7870571" y="3104082"/>
              <a:ext cx="1061921" cy="567411"/>
            </a:xfrm>
            <a:prstGeom prst="rect">
              <a:avLst/>
            </a:prstGeom>
            <a:grpFill/>
            <a:ln w="66675">
              <a:noFill/>
            </a:ln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/>
                  <a:ea typeface="+mn-ea"/>
                  <a:cs typeface="Roboto condensed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342728"/>
              <a:r>
                <a:rPr lang="en-US" altLang="zh-CN" sz="1799" b="1" dirty="0">
                  <a:solidFill>
                    <a:prstClr val="white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DoS</a:t>
              </a:r>
              <a:r>
                <a:rPr lang="zh-CN" altLang="en-US" sz="1799" b="1" dirty="0">
                  <a:solidFill>
                    <a:prstClr val="white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检测</a:t>
              </a:r>
              <a:endParaRPr lang="en-US" altLang="zh-CN" sz="1799" b="1" dirty="0">
                <a:solidFill>
                  <a:prstClr val="white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36" name="矩形 3"/>
          <p:cNvSpPr>
            <a:spLocks noChangeArrowheads="1"/>
          </p:cNvSpPr>
          <p:nvPr/>
        </p:nvSpPr>
        <p:spPr bwMode="auto">
          <a:xfrm>
            <a:off x="331855" y="196870"/>
            <a:ext cx="1606127" cy="3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</a:rPr>
              <a:t>项目计划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1" y="141220"/>
            <a:ext cx="328891" cy="466672"/>
            <a:chOff x="199304" y="53446"/>
            <a:chExt cx="328891" cy="466672"/>
          </a:xfrm>
        </p:grpSpPr>
        <p:sp>
          <p:nvSpPr>
            <p:cNvPr id="41" name="Freeform 5"/>
            <p:cNvSpPr>
              <a:spLocks/>
            </p:cNvSpPr>
            <p:nvPr/>
          </p:nvSpPr>
          <p:spPr bwMode="auto">
            <a:xfrm>
              <a:off x="202267" y="53446"/>
              <a:ext cx="197039" cy="200003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dirty="0">
                <a:solidFill>
                  <a:srgbClr val="294A5A"/>
                </a:solidFill>
                <a:ea typeface="思源黑体 CN Normal" panose="020B0400000000000000" pitchFamily="34" charset="-122"/>
              </a:endParaRPr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>
              <a:off x="331156" y="183818"/>
              <a:ext cx="197039" cy="201484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dirty="0">
                <a:solidFill>
                  <a:srgbClr val="294A5A"/>
                </a:solidFill>
                <a:ea typeface="思源黑体 CN Normal" panose="020B0400000000000000" pitchFamily="34" charset="-122"/>
              </a:endParaRPr>
            </a:p>
          </p:txBody>
        </p:sp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199304" y="320115"/>
              <a:ext cx="195557" cy="200003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dirty="0">
                <a:solidFill>
                  <a:srgbClr val="294A5A"/>
                </a:solidFill>
                <a:ea typeface="思源黑体 CN Normal" panose="020B0400000000000000" pitchFamily="34" charset="-122"/>
              </a:endParaRPr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879" y="109402"/>
            <a:ext cx="861315" cy="8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34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3000">
        <p15:prstTrans prst="crush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3288630"/>
            <a:ext cx="9144000" cy="1854729"/>
          </a:xfrm>
          <a:custGeom>
            <a:avLst/>
            <a:gdLst>
              <a:gd name="T0" fmla="*/ 0 w 5734"/>
              <a:gd name="T1" fmla="*/ 0 h 886"/>
              <a:gd name="T2" fmla="*/ 123 w 5734"/>
              <a:gd name="T3" fmla="*/ 88 h 886"/>
              <a:gd name="T4" fmla="*/ 249 w 5734"/>
              <a:gd name="T5" fmla="*/ 165 h 886"/>
              <a:gd name="T6" fmla="*/ 377 w 5734"/>
              <a:gd name="T7" fmla="*/ 233 h 886"/>
              <a:gd name="T8" fmla="*/ 510 w 5734"/>
              <a:gd name="T9" fmla="*/ 293 h 886"/>
              <a:gd name="T10" fmla="*/ 646 w 5734"/>
              <a:gd name="T11" fmla="*/ 343 h 886"/>
              <a:gd name="T12" fmla="*/ 785 w 5734"/>
              <a:gd name="T13" fmla="*/ 387 h 886"/>
              <a:gd name="T14" fmla="*/ 926 w 5734"/>
              <a:gd name="T15" fmla="*/ 422 h 886"/>
              <a:gd name="T16" fmla="*/ 1072 w 5734"/>
              <a:gd name="T17" fmla="*/ 452 h 886"/>
              <a:gd name="T18" fmla="*/ 1219 w 5734"/>
              <a:gd name="T19" fmla="*/ 473 h 886"/>
              <a:gd name="T20" fmla="*/ 1368 w 5734"/>
              <a:gd name="T21" fmla="*/ 490 h 886"/>
              <a:gd name="T22" fmla="*/ 1520 w 5734"/>
              <a:gd name="T23" fmla="*/ 501 h 886"/>
              <a:gd name="T24" fmla="*/ 1674 w 5734"/>
              <a:gd name="T25" fmla="*/ 506 h 886"/>
              <a:gd name="T26" fmla="*/ 1830 w 5734"/>
              <a:gd name="T27" fmla="*/ 506 h 886"/>
              <a:gd name="T28" fmla="*/ 1987 w 5734"/>
              <a:gd name="T29" fmla="*/ 503 h 886"/>
              <a:gd name="T30" fmla="*/ 2147 w 5734"/>
              <a:gd name="T31" fmla="*/ 494 h 886"/>
              <a:gd name="T32" fmla="*/ 2306 w 5734"/>
              <a:gd name="T33" fmla="*/ 483 h 886"/>
              <a:gd name="T34" fmla="*/ 2469 w 5734"/>
              <a:gd name="T35" fmla="*/ 469 h 886"/>
              <a:gd name="T36" fmla="*/ 2632 w 5734"/>
              <a:gd name="T37" fmla="*/ 454 h 886"/>
              <a:gd name="T38" fmla="*/ 2796 w 5734"/>
              <a:gd name="T39" fmla="*/ 434 h 886"/>
              <a:gd name="T40" fmla="*/ 2961 w 5734"/>
              <a:gd name="T41" fmla="*/ 415 h 886"/>
              <a:gd name="T42" fmla="*/ 3125 w 5734"/>
              <a:gd name="T43" fmla="*/ 394 h 886"/>
              <a:gd name="T44" fmla="*/ 3292 w 5734"/>
              <a:gd name="T45" fmla="*/ 371 h 886"/>
              <a:gd name="T46" fmla="*/ 3458 w 5734"/>
              <a:gd name="T47" fmla="*/ 350 h 886"/>
              <a:gd name="T48" fmla="*/ 3624 w 5734"/>
              <a:gd name="T49" fmla="*/ 328 h 886"/>
              <a:gd name="T50" fmla="*/ 3793 w 5734"/>
              <a:gd name="T51" fmla="*/ 307 h 886"/>
              <a:gd name="T52" fmla="*/ 3959 w 5734"/>
              <a:gd name="T53" fmla="*/ 287 h 886"/>
              <a:gd name="T54" fmla="*/ 4125 w 5734"/>
              <a:gd name="T55" fmla="*/ 268 h 886"/>
              <a:gd name="T56" fmla="*/ 4290 w 5734"/>
              <a:gd name="T57" fmla="*/ 252 h 886"/>
              <a:gd name="T58" fmla="*/ 4454 w 5734"/>
              <a:gd name="T59" fmla="*/ 238 h 886"/>
              <a:gd name="T60" fmla="*/ 4619 w 5734"/>
              <a:gd name="T61" fmla="*/ 228 h 886"/>
              <a:gd name="T62" fmla="*/ 4784 w 5734"/>
              <a:gd name="T63" fmla="*/ 221 h 886"/>
              <a:gd name="T64" fmla="*/ 4945 w 5734"/>
              <a:gd name="T65" fmla="*/ 217 h 886"/>
              <a:gd name="T66" fmla="*/ 5106 w 5734"/>
              <a:gd name="T67" fmla="*/ 217 h 886"/>
              <a:gd name="T68" fmla="*/ 5265 w 5734"/>
              <a:gd name="T69" fmla="*/ 223 h 886"/>
              <a:gd name="T70" fmla="*/ 5424 w 5734"/>
              <a:gd name="T71" fmla="*/ 233 h 886"/>
              <a:gd name="T72" fmla="*/ 5580 w 5734"/>
              <a:gd name="T73" fmla="*/ 249 h 886"/>
              <a:gd name="T74" fmla="*/ 5734 w 5734"/>
              <a:gd name="T75" fmla="*/ 272 h 886"/>
              <a:gd name="T76" fmla="*/ 5734 w 5734"/>
              <a:gd name="T77" fmla="*/ 886 h 886"/>
              <a:gd name="T78" fmla="*/ 0 w 5734"/>
              <a:gd name="T79" fmla="*/ 886 h 886"/>
              <a:gd name="T80" fmla="*/ 0 w 5734"/>
              <a:gd name="T81" fmla="*/ 0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734" h="886">
                <a:moveTo>
                  <a:pt x="0" y="0"/>
                </a:moveTo>
                <a:lnTo>
                  <a:pt x="123" y="88"/>
                </a:lnTo>
                <a:lnTo>
                  <a:pt x="249" y="165"/>
                </a:lnTo>
                <a:lnTo>
                  <a:pt x="377" y="233"/>
                </a:lnTo>
                <a:lnTo>
                  <a:pt x="510" y="293"/>
                </a:lnTo>
                <a:lnTo>
                  <a:pt x="646" y="343"/>
                </a:lnTo>
                <a:lnTo>
                  <a:pt x="785" y="387"/>
                </a:lnTo>
                <a:lnTo>
                  <a:pt x="926" y="422"/>
                </a:lnTo>
                <a:lnTo>
                  <a:pt x="1072" y="452"/>
                </a:lnTo>
                <a:lnTo>
                  <a:pt x="1219" y="473"/>
                </a:lnTo>
                <a:lnTo>
                  <a:pt x="1368" y="490"/>
                </a:lnTo>
                <a:lnTo>
                  <a:pt x="1520" y="501"/>
                </a:lnTo>
                <a:lnTo>
                  <a:pt x="1674" y="506"/>
                </a:lnTo>
                <a:lnTo>
                  <a:pt x="1830" y="506"/>
                </a:lnTo>
                <a:lnTo>
                  <a:pt x="1987" y="503"/>
                </a:lnTo>
                <a:lnTo>
                  <a:pt x="2147" y="494"/>
                </a:lnTo>
                <a:lnTo>
                  <a:pt x="2306" y="483"/>
                </a:lnTo>
                <a:lnTo>
                  <a:pt x="2469" y="469"/>
                </a:lnTo>
                <a:lnTo>
                  <a:pt x="2632" y="454"/>
                </a:lnTo>
                <a:lnTo>
                  <a:pt x="2796" y="434"/>
                </a:lnTo>
                <a:lnTo>
                  <a:pt x="2961" y="415"/>
                </a:lnTo>
                <a:lnTo>
                  <a:pt x="3125" y="394"/>
                </a:lnTo>
                <a:lnTo>
                  <a:pt x="3292" y="371"/>
                </a:lnTo>
                <a:lnTo>
                  <a:pt x="3458" y="350"/>
                </a:lnTo>
                <a:lnTo>
                  <a:pt x="3624" y="328"/>
                </a:lnTo>
                <a:lnTo>
                  <a:pt x="3793" y="307"/>
                </a:lnTo>
                <a:lnTo>
                  <a:pt x="3959" y="287"/>
                </a:lnTo>
                <a:lnTo>
                  <a:pt x="4125" y="268"/>
                </a:lnTo>
                <a:lnTo>
                  <a:pt x="4290" y="252"/>
                </a:lnTo>
                <a:lnTo>
                  <a:pt x="4454" y="238"/>
                </a:lnTo>
                <a:lnTo>
                  <a:pt x="4619" y="228"/>
                </a:lnTo>
                <a:lnTo>
                  <a:pt x="4784" y="221"/>
                </a:lnTo>
                <a:lnTo>
                  <a:pt x="4945" y="217"/>
                </a:lnTo>
                <a:lnTo>
                  <a:pt x="5106" y="217"/>
                </a:lnTo>
                <a:lnTo>
                  <a:pt x="5265" y="223"/>
                </a:lnTo>
                <a:lnTo>
                  <a:pt x="5424" y="233"/>
                </a:lnTo>
                <a:lnTo>
                  <a:pt x="5580" y="249"/>
                </a:lnTo>
                <a:lnTo>
                  <a:pt x="5734" y="272"/>
                </a:lnTo>
                <a:lnTo>
                  <a:pt x="5734" y="886"/>
                </a:lnTo>
                <a:lnTo>
                  <a:pt x="0" y="8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91435" tIns="45717" rIns="91435" bIns="45717" numCol="1" anchor="t" anchorCtr="0" compatLnSpc="1"/>
          <a:lstStyle/>
          <a:p>
            <a:endParaRPr lang="zh-CN" altLang="en-US" sz="996"/>
          </a:p>
        </p:txBody>
      </p:sp>
      <p:sp>
        <p:nvSpPr>
          <p:cNvPr id="7" name="Freeform 7"/>
          <p:cNvSpPr/>
          <p:nvPr/>
        </p:nvSpPr>
        <p:spPr bwMode="auto">
          <a:xfrm>
            <a:off x="1" y="3749481"/>
            <a:ext cx="9144000" cy="1393878"/>
          </a:xfrm>
          <a:custGeom>
            <a:avLst/>
            <a:gdLst>
              <a:gd name="T0" fmla="*/ 5044 w 5734"/>
              <a:gd name="T1" fmla="*/ 0 h 658"/>
              <a:gd name="T2" fmla="*/ 5272 w 5734"/>
              <a:gd name="T3" fmla="*/ 7 h 658"/>
              <a:gd name="T4" fmla="*/ 5503 w 5734"/>
              <a:gd name="T5" fmla="*/ 21 h 658"/>
              <a:gd name="T6" fmla="*/ 5734 w 5734"/>
              <a:gd name="T7" fmla="*/ 44 h 658"/>
              <a:gd name="T8" fmla="*/ 5734 w 5734"/>
              <a:gd name="T9" fmla="*/ 658 h 658"/>
              <a:gd name="T10" fmla="*/ 0 w 5734"/>
              <a:gd name="T11" fmla="*/ 658 h 658"/>
              <a:gd name="T12" fmla="*/ 0 w 5734"/>
              <a:gd name="T13" fmla="*/ 355 h 658"/>
              <a:gd name="T14" fmla="*/ 179 w 5734"/>
              <a:gd name="T15" fmla="*/ 399 h 658"/>
              <a:gd name="T16" fmla="*/ 359 w 5734"/>
              <a:gd name="T17" fmla="*/ 430 h 658"/>
              <a:gd name="T18" fmla="*/ 541 w 5734"/>
              <a:gd name="T19" fmla="*/ 453 h 658"/>
              <a:gd name="T20" fmla="*/ 725 w 5734"/>
              <a:gd name="T21" fmla="*/ 467 h 658"/>
              <a:gd name="T22" fmla="*/ 911 w 5734"/>
              <a:gd name="T23" fmla="*/ 472 h 658"/>
              <a:gd name="T24" fmla="*/ 1100 w 5734"/>
              <a:gd name="T25" fmla="*/ 471 h 658"/>
              <a:gd name="T26" fmla="*/ 1289 w 5734"/>
              <a:gd name="T27" fmla="*/ 462 h 658"/>
              <a:gd name="T28" fmla="*/ 1481 w 5734"/>
              <a:gd name="T29" fmla="*/ 446 h 658"/>
              <a:gd name="T30" fmla="*/ 1674 w 5734"/>
              <a:gd name="T31" fmla="*/ 427 h 658"/>
              <a:gd name="T32" fmla="*/ 1870 w 5734"/>
              <a:gd name="T33" fmla="*/ 402 h 658"/>
              <a:gd name="T34" fmla="*/ 2068 w 5734"/>
              <a:gd name="T35" fmla="*/ 373 h 658"/>
              <a:gd name="T36" fmla="*/ 2268 w 5734"/>
              <a:gd name="T37" fmla="*/ 341 h 658"/>
              <a:gd name="T38" fmla="*/ 2469 w 5734"/>
              <a:gd name="T39" fmla="*/ 308 h 658"/>
              <a:gd name="T40" fmla="*/ 2672 w 5734"/>
              <a:gd name="T41" fmla="*/ 271 h 658"/>
              <a:gd name="T42" fmla="*/ 2879 w 5734"/>
              <a:gd name="T43" fmla="*/ 236 h 658"/>
              <a:gd name="T44" fmla="*/ 3085 w 5734"/>
              <a:gd name="T45" fmla="*/ 199 h 658"/>
              <a:gd name="T46" fmla="*/ 3295 w 5734"/>
              <a:gd name="T47" fmla="*/ 164 h 658"/>
              <a:gd name="T48" fmla="*/ 3507 w 5734"/>
              <a:gd name="T49" fmla="*/ 131 h 658"/>
              <a:gd name="T50" fmla="*/ 3721 w 5734"/>
              <a:gd name="T51" fmla="*/ 100 h 658"/>
              <a:gd name="T52" fmla="*/ 3936 w 5734"/>
              <a:gd name="T53" fmla="*/ 70 h 658"/>
              <a:gd name="T54" fmla="*/ 4153 w 5734"/>
              <a:gd name="T55" fmla="*/ 45 h 658"/>
              <a:gd name="T56" fmla="*/ 4374 w 5734"/>
              <a:gd name="T57" fmla="*/ 26 h 658"/>
              <a:gd name="T58" fmla="*/ 4594 w 5734"/>
              <a:gd name="T59" fmla="*/ 10 h 658"/>
              <a:gd name="T60" fmla="*/ 4819 w 5734"/>
              <a:gd name="T61" fmla="*/ 2 h 658"/>
              <a:gd name="T62" fmla="*/ 5044 w 5734"/>
              <a:gd name="T63" fmla="*/ 0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734" h="658">
                <a:moveTo>
                  <a:pt x="5044" y="0"/>
                </a:moveTo>
                <a:lnTo>
                  <a:pt x="5272" y="7"/>
                </a:lnTo>
                <a:lnTo>
                  <a:pt x="5503" y="21"/>
                </a:lnTo>
                <a:lnTo>
                  <a:pt x="5734" y="44"/>
                </a:lnTo>
                <a:lnTo>
                  <a:pt x="5734" y="658"/>
                </a:lnTo>
                <a:lnTo>
                  <a:pt x="0" y="658"/>
                </a:lnTo>
                <a:lnTo>
                  <a:pt x="0" y="355"/>
                </a:lnTo>
                <a:lnTo>
                  <a:pt x="179" y="399"/>
                </a:lnTo>
                <a:lnTo>
                  <a:pt x="359" y="430"/>
                </a:lnTo>
                <a:lnTo>
                  <a:pt x="541" y="453"/>
                </a:lnTo>
                <a:lnTo>
                  <a:pt x="725" y="467"/>
                </a:lnTo>
                <a:lnTo>
                  <a:pt x="911" y="472"/>
                </a:lnTo>
                <a:lnTo>
                  <a:pt x="1100" y="471"/>
                </a:lnTo>
                <a:lnTo>
                  <a:pt x="1289" y="462"/>
                </a:lnTo>
                <a:lnTo>
                  <a:pt x="1481" y="446"/>
                </a:lnTo>
                <a:lnTo>
                  <a:pt x="1674" y="427"/>
                </a:lnTo>
                <a:lnTo>
                  <a:pt x="1870" y="402"/>
                </a:lnTo>
                <a:lnTo>
                  <a:pt x="2068" y="373"/>
                </a:lnTo>
                <a:lnTo>
                  <a:pt x="2268" y="341"/>
                </a:lnTo>
                <a:lnTo>
                  <a:pt x="2469" y="308"/>
                </a:lnTo>
                <a:lnTo>
                  <a:pt x="2672" y="271"/>
                </a:lnTo>
                <a:lnTo>
                  <a:pt x="2879" y="236"/>
                </a:lnTo>
                <a:lnTo>
                  <a:pt x="3085" y="199"/>
                </a:lnTo>
                <a:lnTo>
                  <a:pt x="3295" y="164"/>
                </a:lnTo>
                <a:lnTo>
                  <a:pt x="3507" y="131"/>
                </a:lnTo>
                <a:lnTo>
                  <a:pt x="3721" y="100"/>
                </a:lnTo>
                <a:lnTo>
                  <a:pt x="3936" y="70"/>
                </a:lnTo>
                <a:lnTo>
                  <a:pt x="4153" y="45"/>
                </a:lnTo>
                <a:lnTo>
                  <a:pt x="4374" y="26"/>
                </a:lnTo>
                <a:lnTo>
                  <a:pt x="4594" y="10"/>
                </a:lnTo>
                <a:lnTo>
                  <a:pt x="4819" y="2"/>
                </a:lnTo>
                <a:lnTo>
                  <a:pt x="5044" y="0"/>
                </a:lnTo>
                <a:close/>
              </a:path>
            </a:pathLst>
          </a:custGeom>
          <a:solidFill>
            <a:srgbClr val="002060"/>
          </a:solidFill>
          <a:ln w="0">
            <a:noFill/>
            <a:prstDash val="solid"/>
            <a:round/>
          </a:ln>
        </p:spPr>
        <p:txBody>
          <a:bodyPr vert="horz" wrap="square" lIns="91435" tIns="45717" rIns="91435" bIns="45717" numCol="1" anchor="t" anchorCtr="0" compatLnSpc="1"/>
          <a:lstStyle/>
          <a:p>
            <a:endParaRPr lang="zh-CN" altLang="en-US" sz="996"/>
          </a:p>
        </p:txBody>
      </p:sp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1588831" y="1818950"/>
            <a:ext cx="5966339" cy="963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6258" b="1" cap="all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rPr>
              <a:t>Thank you</a:t>
            </a:r>
            <a:endParaRPr lang="zh-CN" altLang="en-US" sz="6258" b="1" cap="all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Bold" panose="020B0800000000000000" pitchFamily="34" charset="-122"/>
              <a:ea typeface="思源黑体 CN Bold" panose="020B08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259"/>
          <p:cNvSpPr>
            <a:spLocks noChangeArrowheads="1"/>
          </p:cNvSpPr>
          <p:nvPr/>
        </p:nvSpPr>
        <p:spPr bwMode="auto">
          <a:xfrm>
            <a:off x="3426017" y="2853259"/>
            <a:ext cx="2291967" cy="26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707" b="1" dirty="0">
                <a:solidFill>
                  <a:srgbClr val="002060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rPr>
              <a:t>感谢聆听，批评指导</a:t>
            </a:r>
          </a:p>
        </p:txBody>
      </p:sp>
    </p:spTree>
    <p:extLst>
      <p:ext uri="{BB962C8B-B14F-4D97-AF65-F5344CB8AC3E}">
        <p14:creationId xmlns:p14="http://schemas.microsoft.com/office/powerpoint/2010/main" val="7291094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3000">
        <p15:prstTrans prst="crush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99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99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99"/>
                            </p:stCondLst>
                            <p:childTnLst>
                              <p:par>
                                <p:cTn id="3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4" grpId="0"/>
      <p:bldP spid="4" grpId="1"/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0824" y="411163"/>
            <a:ext cx="3565091" cy="4321176"/>
            <a:chOff x="0" y="0"/>
            <a:chExt cx="3815916" cy="5143500"/>
          </a:xfrm>
          <a:solidFill>
            <a:srgbClr val="002060"/>
          </a:solidFill>
        </p:grpSpPr>
        <p:sp>
          <p:nvSpPr>
            <p:cNvPr id="26" name="矩形 25"/>
            <p:cNvSpPr/>
            <p:nvPr/>
          </p:nvSpPr>
          <p:spPr>
            <a:xfrm>
              <a:off x="0" y="0"/>
              <a:ext cx="3563888" cy="5143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5400000">
              <a:off x="3271535" y="2319722"/>
              <a:ext cx="584705" cy="50405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4968120" y="1498641"/>
            <a:ext cx="1201652" cy="40451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600" b="1" dirty="0">
              <a:latin typeface="Source Han Sans Normal" panose="020B0400000000000000" pitchFamily="34" charset="-122"/>
              <a:ea typeface="Source Han Sans Normal" panose="020B04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TextBox 64"/>
          <p:cNvSpPr txBox="1"/>
          <p:nvPr/>
        </p:nvSpPr>
        <p:spPr>
          <a:xfrm>
            <a:off x="4968120" y="1508822"/>
            <a:ext cx="1358462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en-US" altLang="zh-CN" sz="2000" b="1" dirty="0">
                <a:solidFill>
                  <a:schemeClr val="bg1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  <a:sym typeface="微软雅黑" panose="020B0503020204020204" pitchFamily="34" charset="-122"/>
              </a:rPr>
              <a:t>PART 01</a:t>
            </a:r>
            <a:endParaRPr lang="zh-CN" altLang="en-US" sz="2000" b="1" dirty="0">
              <a:solidFill>
                <a:schemeClr val="bg1"/>
              </a:solidFill>
              <a:latin typeface="Source Han Sans Normal" panose="020B0400000000000000" pitchFamily="34" charset="-122"/>
              <a:ea typeface="Source Han Sans Normal" panose="020B04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957478" y="2102088"/>
            <a:ext cx="1213348" cy="40451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600" b="1" dirty="0">
              <a:latin typeface="Source Han Sans Normal" panose="020B0400000000000000" pitchFamily="34" charset="-122"/>
              <a:ea typeface="Source Han Sans Normal" panose="020B04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TextBox 64"/>
          <p:cNvSpPr txBox="1"/>
          <p:nvPr/>
        </p:nvSpPr>
        <p:spPr>
          <a:xfrm>
            <a:off x="4968120" y="2121282"/>
            <a:ext cx="1269235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en-US" altLang="zh-CN" sz="2000" b="1" dirty="0">
                <a:solidFill>
                  <a:schemeClr val="bg1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  <a:sym typeface="微软雅黑" panose="020B0503020204020204" pitchFamily="34" charset="-122"/>
              </a:rPr>
              <a:t>PART 02</a:t>
            </a:r>
            <a:endParaRPr lang="zh-CN" altLang="en-US" sz="2000" b="1" dirty="0">
              <a:solidFill>
                <a:schemeClr val="bg1"/>
              </a:solidFill>
              <a:latin typeface="Source Han Sans Normal" panose="020B0400000000000000" pitchFamily="34" charset="-122"/>
              <a:ea typeface="Source Han Sans Normal" panose="020B04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957478" y="2705535"/>
            <a:ext cx="1213348" cy="40451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600" b="1" dirty="0">
              <a:latin typeface="Source Han Sans Normal" panose="020B0400000000000000" pitchFamily="34" charset="-122"/>
              <a:ea typeface="Source Han Sans Normal" panose="020B04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8" name="TextBox 64"/>
          <p:cNvSpPr txBox="1"/>
          <p:nvPr/>
        </p:nvSpPr>
        <p:spPr>
          <a:xfrm>
            <a:off x="4968119" y="2724729"/>
            <a:ext cx="1269235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en-US" altLang="zh-CN" sz="2000" b="1" dirty="0">
                <a:solidFill>
                  <a:schemeClr val="bg1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  <a:sym typeface="微软雅黑" panose="020B0503020204020204" pitchFamily="34" charset="-122"/>
              </a:rPr>
              <a:t>PART 03</a:t>
            </a:r>
            <a:endParaRPr lang="zh-CN" altLang="en-US" sz="2000" b="1" dirty="0">
              <a:solidFill>
                <a:schemeClr val="bg1"/>
              </a:solidFill>
              <a:latin typeface="Source Han Sans Normal" panose="020B0400000000000000" pitchFamily="34" charset="-122"/>
              <a:ea typeface="Source Han Sans Normal" panose="020B04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957478" y="3289788"/>
            <a:ext cx="1213348" cy="40451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600" b="1" dirty="0">
              <a:latin typeface="Source Han Sans Normal" panose="020B0400000000000000" pitchFamily="34" charset="-122"/>
              <a:ea typeface="Source Han Sans Normal" panose="020B04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TextBox 64"/>
          <p:cNvSpPr txBox="1"/>
          <p:nvPr/>
        </p:nvSpPr>
        <p:spPr>
          <a:xfrm>
            <a:off x="4968120" y="3308982"/>
            <a:ext cx="1269235" cy="37702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en-US" altLang="zh-CN" sz="2000" b="1" dirty="0">
                <a:solidFill>
                  <a:schemeClr val="bg1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  <a:sym typeface="微软雅黑" panose="020B0503020204020204" pitchFamily="34" charset="-122"/>
              </a:rPr>
              <a:t>PART 04</a:t>
            </a:r>
            <a:endParaRPr lang="zh-CN" altLang="en-US" sz="2000" b="1" dirty="0">
              <a:solidFill>
                <a:schemeClr val="bg1"/>
              </a:solidFill>
              <a:latin typeface="Source Han Sans Normal" panose="020B0400000000000000" pitchFamily="34" charset="-122"/>
              <a:ea typeface="Source Han Sans Normal" panose="020B04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TextBox 5"/>
          <p:cNvSpPr txBox="1"/>
          <p:nvPr/>
        </p:nvSpPr>
        <p:spPr>
          <a:xfrm>
            <a:off x="577024" y="1957356"/>
            <a:ext cx="2718032" cy="117724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zh-CN" altLang="en-US" sz="7200" spc="-300" dirty="0">
                <a:solidFill>
                  <a:schemeClr val="bg1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Ebrima" panose="02000000000000000000" pitchFamily="2" charset="0"/>
                <a:sym typeface="微软雅黑" panose="020B0503020204020204" pitchFamily="34" charset="-122"/>
              </a:rPr>
              <a:t>目录</a:t>
            </a:r>
            <a:endParaRPr lang="zh-CN" altLang="en-US" sz="8000" spc="-300" dirty="0">
              <a:solidFill>
                <a:schemeClr val="bg1"/>
              </a:solidFill>
              <a:effectLst/>
              <a:latin typeface="思源黑体 CN Bold" panose="020B0800000000000000" pitchFamily="34" charset="-122"/>
              <a:ea typeface="思源黑体 CN Bold" panose="020B0800000000000000" pitchFamily="34" charset="-122"/>
              <a:cs typeface="Ebrima" panose="02000000000000000000" pitchFamily="2" charset="0"/>
              <a:sym typeface="微软雅黑" panose="020B0503020204020204" pitchFamily="34" charset="-122"/>
            </a:endParaRPr>
          </a:p>
        </p:txBody>
      </p:sp>
      <p:sp>
        <p:nvSpPr>
          <p:cNvPr id="20" name="TextBox 5"/>
          <p:cNvSpPr txBox="1"/>
          <p:nvPr/>
        </p:nvSpPr>
        <p:spPr>
          <a:xfrm>
            <a:off x="925259" y="3094779"/>
            <a:ext cx="2162421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Source Han Sans Bold" panose="020B0800000000000000" pitchFamily="34" charset="-122"/>
                <a:ea typeface="Source Han Sans Bold" panose="020B0800000000000000" pitchFamily="34" charset="-122"/>
                <a:cs typeface="Ebrima" panose="02000000000000000000" pitchFamily="2" charset="0"/>
                <a:sym typeface="微软雅黑" panose="020B0503020204020204" pitchFamily="34" charset="-122"/>
              </a:rPr>
              <a:t>CONTENTS</a:t>
            </a:r>
            <a:endParaRPr lang="zh-CN" altLang="en-US" sz="2800" dirty="0">
              <a:solidFill>
                <a:schemeClr val="bg1"/>
              </a:solidFill>
              <a:latin typeface="Source Han Sans Bold" panose="020B0800000000000000" pitchFamily="34" charset="-122"/>
              <a:ea typeface="Source Han Sans Bold" panose="020B0800000000000000" pitchFamily="34" charset="-122"/>
              <a:cs typeface="Ebrima" panose="02000000000000000000" pitchFamily="2" charset="0"/>
              <a:sym typeface="微软雅黑" panose="020B0503020204020204" pitchFamily="34" charset="-122"/>
            </a:endParaRPr>
          </a:p>
        </p:txBody>
      </p:sp>
      <p:sp>
        <p:nvSpPr>
          <p:cNvPr id="17" name="TextBox 64"/>
          <p:cNvSpPr txBox="1"/>
          <p:nvPr/>
        </p:nvSpPr>
        <p:spPr>
          <a:xfrm>
            <a:off x="6212017" y="1497723"/>
            <a:ext cx="1598129" cy="40780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zh-CN" altLang="en-US" sz="2200" b="1" dirty="0">
                <a:solidFill>
                  <a:schemeClr val="tx1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  <a:sym typeface="微软雅黑" panose="020B0503020204020204" pitchFamily="34" charset="-122"/>
              </a:rPr>
              <a:t>整体架构</a:t>
            </a:r>
          </a:p>
        </p:txBody>
      </p:sp>
      <p:sp>
        <p:nvSpPr>
          <p:cNvPr id="18" name="TextBox 64"/>
          <p:cNvSpPr txBox="1"/>
          <p:nvPr/>
        </p:nvSpPr>
        <p:spPr>
          <a:xfrm>
            <a:off x="6212017" y="2108388"/>
            <a:ext cx="1463542" cy="40780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zh-CN" altLang="en-US" sz="2200" b="1" dirty="0">
                <a:solidFill>
                  <a:schemeClr val="tx1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  <a:sym typeface="微软雅黑" panose="020B0503020204020204" pitchFamily="34" charset="-122"/>
              </a:rPr>
              <a:t>技术路线</a:t>
            </a:r>
          </a:p>
        </p:txBody>
      </p:sp>
      <p:sp>
        <p:nvSpPr>
          <p:cNvPr id="21" name="TextBox 64"/>
          <p:cNvSpPr txBox="1"/>
          <p:nvPr/>
        </p:nvSpPr>
        <p:spPr>
          <a:xfrm>
            <a:off x="6212016" y="2724042"/>
            <a:ext cx="1543679" cy="40780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zh-CN" altLang="en-US" sz="2200" b="1" dirty="0">
                <a:solidFill>
                  <a:schemeClr val="tx1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  <a:sym typeface="微软雅黑" panose="020B0503020204020204" pitchFamily="34" charset="-122"/>
              </a:rPr>
              <a:t>完成情况</a:t>
            </a:r>
          </a:p>
        </p:txBody>
      </p:sp>
      <p:sp>
        <p:nvSpPr>
          <p:cNvPr id="22" name="TextBox 64"/>
          <p:cNvSpPr txBox="1"/>
          <p:nvPr/>
        </p:nvSpPr>
        <p:spPr>
          <a:xfrm>
            <a:off x="6212016" y="3264893"/>
            <a:ext cx="1540814" cy="40780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ctr"/>
            <a:r>
              <a:rPr lang="zh-CN" altLang="en-US" sz="2200" b="1" dirty="0">
                <a:solidFill>
                  <a:schemeClr val="tx1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  <a:sym typeface="微软雅黑" panose="020B0503020204020204" pitchFamily="34" charset="-122"/>
              </a:rPr>
              <a:t>项目计划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3000">
        <p15:prstTrans prst="crush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/>
      <p:bldP spid="43" grpId="0" animBg="1"/>
      <p:bldP spid="44" grpId="0"/>
      <p:bldP spid="47" grpId="0" animBg="1"/>
      <p:bldP spid="48" grpId="0"/>
      <p:bldP spid="51" grpId="0" animBg="1"/>
      <p:bldP spid="52" grpId="0"/>
      <p:bldP spid="19" grpId="0"/>
      <p:bldP spid="20" grpId="0"/>
      <p:bldP spid="17" grpId="0"/>
      <p:bldP spid="18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000" y="2142126"/>
            <a:ext cx="4321174" cy="90800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5"/>
          <p:cNvSpPr txBox="1"/>
          <p:nvPr/>
        </p:nvSpPr>
        <p:spPr>
          <a:xfrm>
            <a:off x="4724698" y="2198571"/>
            <a:ext cx="2776971" cy="746358"/>
          </a:xfrm>
          <a:prstGeom prst="rect">
            <a:avLst/>
          </a:prstGeom>
          <a:noFill/>
        </p:spPr>
        <p:txBody>
          <a:bodyPr vert="horz" wrap="square" lIns="68580" tIns="34290" rIns="68580" bIns="34290" rtlCol="0">
            <a:spAutoFit/>
          </a:bodyPr>
          <a:lstStyle/>
          <a:p>
            <a:pPr fontAlgn="ctr"/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 Bold" panose="020B0800000000000000" pitchFamily="34" charset="-122"/>
                <a:ea typeface="Source Han Sans Bold" panose="020B0800000000000000" pitchFamily="34" charset="-122"/>
                <a:sym typeface="微软雅黑" panose="020B0503020204020204" pitchFamily="34" charset="-122"/>
              </a:rPr>
              <a:t>整体架构</a:t>
            </a:r>
          </a:p>
        </p:txBody>
      </p:sp>
      <p:sp>
        <p:nvSpPr>
          <p:cNvPr id="13" name="TextBox 5"/>
          <p:cNvSpPr txBox="1"/>
          <p:nvPr/>
        </p:nvSpPr>
        <p:spPr>
          <a:xfrm>
            <a:off x="3489513" y="2012417"/>
            <a:ext cx="1408602" cy="1084912"/>
          </a:xfrm>
          <a:prstGeom prst="rect">
            <a:avLst/>
          </a:prstGeom>
          <a:noFill/>
        </p:spPr>
        <p:txBody>
          <a:bodyPr vert="horz" wrap="square" lIns="68580" tIns="34290" rIns="68580" bIns="34290" rtlCol="0">
            <a:spAutoFit/>
          </a:bodyPr>
          <a:lstStyle/>
          <a:p>
            <a:pPr fontAlgn="ctr"/>
            <a:r>
              <a:rPr lang="en-US" altLang="zh-CN" sz="6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 Bold" panose="020B0800000000000000" pitchFamily="34" charset="-122"/>
                <a:ea typeface="Source Han Sans Bold" panose="020B0800000000000000" pitchFamily="34" charset="-122"/>
                <a:sym typeface="微软雅黑" panose="020B0503020204020204" pitchFamily="34" charset="-122"/>
              </a:rPr>
              <a:t>01</a:t>
            </a:r>
            <a:endParaRPr lang="zh-CN" altLang="en-US" sz="4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Han Sans Bold" panose="020B0800000000000000" pitchFamily="34" charset="-122"/>
              <a:ea typeface="Source Han Sans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1911653" y="2181694"/>
            <a:ext cx="1758735" cy="746358"/>
          </a:xfrm>
          <a:prstGeom prst="rect">
            <a:avLst/>
          </a:prstGeom>
          <a:noFill/>
        </p:spPr>
        <p:txBody>
          <a:bodyPr vert="horz" wrap="square" lIns="68580" tIns="34290" rIns="68580" bIns="34290" rtlCol="0">
            <a:spAutoFit/>
          </a:bodyPr>
          <a:lstStyle/>
          <a:p>
            <a:pPr fontAlgn="ctr"/>
            <a:r>
              <a:rPr lang="en-US" altLang="zh-CN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 Bold" panose="020B0800000000000000" pitchFamily="34" charset="-122"/>
                <a:ea typeface="Source Han Sans Bold" panose="020B0800000000000000" pitchFamily="34" charset="-122"/>
                <a:sym typeface="微软雅黑" panose="020B0503020204020204" pitchFamily="34" charset="-122"/>
              </a:rPr>
              <a:t>PART</a:t>
            </a:r>
            <a:endParaRPr lang="zh-CN" altLang="en-US" sz="4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Han Sans Bold" panose="020B0800000000000000" pitchFamily="34" charset="-122"/>
              <a:ea typeface="Source Han Sans Bold" panose="020B0800000000000000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2202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3000">
        <p15:prstTrans prst="crush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5175223" y="1187053"/>
            <a:ext cx="758429" cy="758429"/>
            <a:chOff x="6900298" y="1582738"/>
            <a:chExt cx="1011238" cy="1011238"/>
          </a:xfrm>
        </p:grpSpPr>
        <p:sp>
          <p:nvSpPr>
            <p:cNvPr id="4" name="矩形 3"/>
            <p:cNvSpPr/>
            <p:nvPr/>
          </p:nvSpPr>
          <p:spPr>
            <a:xfrm>
              <a:off x="6900298" y="1582738"/>
              <a:ext cx="1011238" cy="101123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sp>
          <p:nvSpPr>
            <p:cNvPr id="34" name="椭圆 6"/>
            <p:cNvSpPr/>
            <p:nvPr/>
          </p:nvSpPr>
          <p:spPr>
            <a:xfrm>
              <a:off x="7166434" y="1862366"/>
              <a:ext cx="478966" cy="451982"/>
            </a:xfrm>
            <a:custGeom>
              <a:avLst/>
              <a:gdLst>
                <a:gd name="connsiteX0" fmla="*/ 255815 w 338138"/>
                <a:gd name="connsiteY0" fmla="*/ 276225 h 319088"/>
                <a:gd name="connsiteX1" fmla="*/ 267653 w 338138"/>
                <a:gd name="connsiteY1" fmla="*/ 282720 h 319088"/>
                <a:gd name="connsiteX2" fmla="*/ 275546 w 338138"/>
                <a:gd name="connsiteY2" fmla="*/ 282720 h 319088"/>
                <a:gd name="connsiteX3" fmla="*/ 287384 w 338138"/>
                <a:gd name="connsiteY3" fmla="*/ 276225 h 319088"/>
                <a:gd name="connsiteX4" fmla="*/ 290015 w 338138"/>
                <a:gd name="connsiteY4" fmla="*/ 277524 h 319088"/>
                <a:gd name="connsiteX5" fmla="*/ 295276 w 338138"/>
                <a:gd name="connsiteY5" fmla="*/ 284018 h 319088"/>
                <a:gd name="connsiteX6" fmla="*/ 295276 w 338138"/>
                <a:gd name="connsiteY6" fmla="*/ 315191 h 319088"/>
                <a:gd name="connsiteX7" fmla="*/ 271600 w 338138"/>
                <a:gd name="connsiteY7" fmla="*/ 319088 h 319088"/>
                <a:gd name="connsiteX8" fmla="*/ 249238 w 338138"/>
                <a:gd name="connsiteY8" fmla="*/ 315191 h 319088"/>
                <a:gd name="connsiteX9" fmla="*/ 249238 w 338138"/>
                <a:gd name="connsiteY9" fmla="*/ 284018 h 319088"/>
                <a:gd name="connsiteX10" fmla="*/ 253184 w 338138"/>
                <a:gd name="connsiteY10" fmla="*/ 277524 h 319088"/>
                <a:gd name="connsiteX11" fmla="*/ 255815 w 338138"/>
                <a:gd name="connsiteY11" fmla="*/ 276225 h 319088"/>
                <a:gd name="connsiteX12" fmla="*/ 50755 w 338138"/>
                <a:gd name="connsiteY12" fmla="*/ 276225 h 319088"/>
                <a:gd name="connsiteX13" fmla="*/ 62593 w 338138"/>
                <a:gd name="connsiteY13" fmla="*/ 282720 h 319088"/>
                <a:gd name="connsiteX14" fmla="*/ 70486 w 338138"/>
                <a:gd name="connsiteY14" fmla="*/ 282720 h 319088"/>
                <a:gd name="connsiteX15" fmla="*/ 82324 w 338138"/>
                <a:gd name="connsiteY15" fmla="*/ 276225 h 319088"/>
                <a:gd name="connsiteX16" fmla="*/ 84955 w 338138"/>
                <a:gd name="connsiteY16" fmla="*/ 277524 h 319088"/>
                <a:gd name="connsiteX17" fmla="*/ 88901 w 338138"/>
                <a:gd name="connsiteY17" fmla="*/ 284018 h 319088"/>
                <a:gd name="connsiteX18" fmla="*/ 88901 w 338138"/>
                <a:gd name="connsiteY18" fmla="*/ 315191 h 319088"/>
                <a:gd name="connsiteX19" fmla="*/ 66539 w 338138"/>
                <a:gd name="connsiteY19" fmla="*/ 319088 h 319088"/>
                <a:gd name="connsiteX20" fmla="*/ 42863 w 338138"/>
                <a:gd name="connsiteY20" fmla="*/ 315191 h 319088"/>
                <a:gd name="connsiteX21" fmla="*/ 42863 w 338138"/>
                <a:gd name="connsiteY21" fmla="*/ 284018 h 319088"/>
                <a:gd name="connsiteX22" fmla="*/ 48124 w 338138"/>
                <a:gd name="connsiteY22" fmla="*/ 277524 h 319088"/>
                <a:gd name="connsiteX23" fmla="*/ 50755 w 338138"/>
                <a:gd name="connsiteY23" fmla="*/ 276225 h 319088"/>
                <a:gd name="connsiteX24" fmla="*/ 273050 w 338138"/>
                <a:gd name="connsiteY24" fmla="*/ 214313 h 319088"/>
                <a:gd name="connsiteX25" fmla="*/ 282575 w 338138"/>
                <a:gd name="connsiteY25" fmla="*/ 224632 h 319088"/>
                <a:gd name="connsiteX26" fmla="*/ 273050 w 338138"/>
                <a:gd name="connsiteY26" fmla="*/ 234951 h 319088"/>
                <a:gd name="connsiteX27" fmla="*/ 263525 w 338138"/>
                <a:gd name="connsiteY27" fmla="*/ 224632 h 319088"/>
                <a:gd name="connsiteX28" fmla="*/ 273050 w 338138"/>
                <a:gd name="connsiteY28" fmla="*/ 214313 h 319088"/>
                <a:gd name="connsiteX29" fmla="*/ 65882 w 338138"/>
                <a:gd name="connsiteY29" fmla="*/ 214313 h 319088"/>
                <a:gd name="connsiteX30" fmla="*/ 76201 w 338138"/>
                <a:gd name="connsiteY30" fmla="*/ 224632 h 319088"/>
                <a:gd name="connsiteX31" fmla="*/ 65882 w 338138"/>
                <a:gd name="connsiteY31" fmla="*/ 234951 h 319088"/>
                <a:gd name="connsiteX32" fmla="*/ 55563 w 338138"/>
                <a:gd name="connsiteY32" fmla="*/ 224632 h 319088"/>
                <a:gd name="connsiteX33" fmla="*/ 65882 w 338138"/>
                <a:gd name="connsiteY33" fmla="*/ 214313 h 319088"/>
                <a:gd name="connsiteX34" fmla="*/ 272257 w 338138"/>
                <a:gd name="connsiteY34" fmla="*/ 196850 h 319088"/>
                <a:gd name="connsiteX35" fmla="*/ 244475 w 338138"/>
                <a:gd name="connsiteY35" fmla="*/ 224632 h 319088"/>
                <a:gd name="connsiteX36" fmla="*/ 272257 w 338138"/>
                <a:gd name="connsiteY36" fmla="*/ 252414 h 319088"/>
                <a:gd name="connsiteX37" fmla="*/ 300039 w 338138"/>
                <a:gd name="connsiteY37" fmla="*/ 224632 h 319088"/>
                <a:gd name="connsiteX38" fmla="*/ 272257 w 338138"/>
                <a:gd name="connsiteY38" fmla="*/ 196850 h 319088"/>
                <a:gd name="connsiteX39" fmla="*/ 65882 w 338138"/>
                <a:gd name="connsiteY39" fmla="*/ 196850 h 319088"/>
                <a:gd name="connsiteX40" fmla="*/ 38100 w 338138"/>
                <a:gd name="connsiteY40" fmla="*/ 224632 h 319088"/>
                <a:gd name="connsiteX41" fmla="*/ 65882 w 338138"/>
                <a:gd name="connsiteY41" fmla="*/ 252414 h 319088"/>
                <a:gd name="connsiteX42" fmla="*/ 93664 w 338138"/>
                <a:gd name="connsiteY42" fmla="*/ 224632 h 319088"/>
                <a:gd name="connsiteX43" fmla="*/ 65882 w 338138"/>
                <a:gd name="connsiteY43" fmla="*/ 196850 h 319088"/>
                <a:gd name="connsiteX44" fmla="*/ 272257 w 338138"/>
                <a:gd name="connsiteY44" fmla="*/ 187325 h 319088"/>
                <a:gd name="connsiteX45" fmla="*/ 338138 w 338138"/>
                <a:gd name="connsiteY45" fmla="*/ 253322 h 319088"/>
                <a:gd name="connsiteX46" fmla="*/ 313103 w 338138"/>
                <a:gd name="connsiteY46" fmla="*/ 304800 h 319088"/>
                <a:gd name="connsiteX47" fmla="*/ 313103 w 338138"/>
                <a:gd name="connsiteY47" fmla="*/ 283681 h 319088"/>
                <a:gd name="connsiteX48" fmla="*/ 295974 w 338138"/>
                <a:gd name="connsiteY48" fmla="*/ 259922 h 319088"/>
                <a:gd name="connsiteX49" fmla="*/ 290704 w 338138"/>
                <a:gd name="connsiteY49" fmla="*/ 258602 h 319088"/>
                <a:gd name="connsiteX50" fmla="*/ 284115 w 338138"/>
                <a:gd name="connsiteY50" fmla="*/ 258602 h 319088"/>
                <a:gd name="connsiteX51" fmla="*/ 272257 w 338138"/>
                <a:gd name="connsiteY51" fmla="*/ 265202 h 319088"/>
                <a:gd name="connsiteX52" fmla="*/ 260398 w 338138"/>
                <a:gd name="connsiteY52" fmla="*/ 258602 h 319088"/>
                <a:gd name="connsiteX53" fmla="*/ 255128 w 338138"/>
                <a:gd name="connsiteY53" fmla="*/ 258602 h 319088"/>
                <a:gd name="connsiteX54" fmla="*/ 248539 w 338138"/>
                <a:gd name="connsiteY54" fmla="*/ 259922 h 319088"/>
                <a:gd name="connsiteX55" fmla="*/ 232728 w 338138"/>
                <a:gd name="connsiteY55" fmla="*/ 283681 h 319088"/>
                <a:gd name="connsiteX56" fmla="*/ 232728 w 338138"/>
                <a:gd name="connsiteY56" fmla="*/ 304800 h 319088"/>
                <a:gd name="connsiteX57" fmla="*/ 206375 w 338138"/>
                <a:gd name="connsiteY57" fmla="*/ 253322 h 319088"/>
                <a:gd name="connsiteX58" fmla="*/ 272257 w 338138"/>
                <a:gd name="connsiteY58" fmla="*/ 187325 h 319088"/>
                <a:gd name="connsiteX59" fmla="*/ 65881 w 338138"/>
                <a:gd name="connsiteY59" fmla="*/ 187325 h 319088"/>
                <a:gd name="connsiteX60" fmla="*/ 131763 w 338138"/>
                <a:gd name="connsiteY60" fmla="*/ 253322 h 319088"/>
                <a:gd name="connsiteX61" fmla="*/ 105410 w 338138"/>
                <a:gd name="connsiteY61" fmla="*/ 304800 h 319088"/>
                <a:gd name="connsiteX62" fmla="*/ 105410 w 338138"/>
                <a:gd name="connsiteY62" fmla="*/ 283681 h 319088"/>
                <a:gd name="connsiteX63" fmla="*/ 89599 w 338138"/>
                <a:gd name="connsiteY63" fmla="*/ 259922 h 319088"/>
                <a:gd name="connsiteX64" fmla="*/ 83010 w 338138"/>
                <a:gd name="connsiteY64" fmla="*/ 258602 h 319088"/>
                <a:gd name="connsiteX65" fmla="*/ 77740 w 338138"/>
                <a:gd name="connsiteY65" fmla="*/ 258602 h 319088"/>
                <a:gd name="connsiteX66" fmla="*/ 65881 w 338138"/>
                <a:gd name="connsiteY66" fmla="*/ 265202 h 319088"/>
                <a:gd name="connsiteX67" fmla="*/ 54023 w 338138"/>
                <a:gd name="connsiteY67" fmla="*/ 258602 h 319088"/>
                <a:gd name="connsiteX68" fmla="*/ 47434 w 338138"/>
                <a:gd name="connsiteY68" fmla="*/ 258602 h 319088"/>
                <a:gd name="connsiteX69" fmla="*/ 42164 w 338138"/>
                <a:gd name="connsiteY69" fmla="*/ 259922 h 319088"/>
                <a:gd name="connsiteX70" fmla="*/ 25035 w 338138"/>
                <a:gd name="connsiteY70" fmla="*/ 283681 h 319088"/>
                <a:gd name="connsiteX71" fmla="*/ 25035 w 338138"/>
                <a:gd name="connsiteY71" fmla="*/ 304800 h 319088"/>
                <a:gd name="connsiteX72" fmla="*/ 0 w 338138"/>
                <a:gd name="connsiteY72" fmla="*/ 253322 h 319088"/>
                <a:gd name="connsiteX73" fmla="*/ 65881 w 338138"/>
                <a:gd name="connsiteY73" fmla="*/ 187325 h 319088"/>
                <a:gd name="connsiteX74" fmla="*/ 159754 w 338138"/>
                <a:gd name="connsiteY74" fmla="*/ 149225 h 319088"/>
                <a:gd name="connsiteX75" fmla="*/ 169069 w 338138"/>
                <a:gd name="connsiteY75" fmla="*/ 149225 h 319088"/>
                <a:gd name="connsiteX76" fmla="*/ 178384 w 338138"/>
                <a:gd name="connsiteY76" fmla="*/ 149225 h 319088"/>
                <a:gd name="connsiteX77" fmla="*/ 178384 w 338138"/>
                <a:gd name="connsiteY77" fmla="*/ 175331 h 319088"/>
                <a:gd name="connsiteX78" fmla="*/ 214313 w 338138"/>
                <a:gd name="connsiteY78" fmla="*/ 193605 h 319088"/>
                <a:gd name="connsiteX79" fmla="*/ 202337 w 338138"/>
                <a:gd name="connsiteY79" fmla="*/ 207963 h 319088"/>
                <a:gd name="connsiteX80" fmla="*/ 169069 w 338138"/>
                <a:gd name="connsiteY80" fmla="*/ 190994 h 319088"/>
                <a:gd name="connsiteX81" fmla="*/ 135802 w 338138"/>
                <a:gd name="connsiteY81" fmla="*/ 207963 h 319088"/>
                <a:gd name="connsiteX82" fmla="*/ 123825 w 338138"/>
                <a:gd name="connsiteY82" fmla="*/ 193605 h 319088"/>
                <a:gd name="connsiteX83" fmla="*/ 159754 w 338138"/>
                <a:gd name="connsiteY83" fmla="*/ 175331 h 319088"/>
                <a:gd name="connsiteX84" fmla="*/ 159754 w 338138"/>
                <a:gd name="connsiteY84" fmla="*/ 149225 h 319088"/>
                <a:gd name="connsiteX85" fmla="*/ 154175 w 338138"/>
                <a:gd name="connsiteY85" fmla="*/ 88900 h 319088"/>
                <a:gd name="connsiteX86" fmla="*/ 165941 w 338138"/>
                <a:gd name="connsiteY86" fmla="*/ 95394 h 319088"/>
                <a:gd name="connsiteX87" fmla="*/ 173785 w 338138"/>
                <a:gd name="connsiteY87" fmla="*/ 95394 h 319088"/>
                <a:gd name="connsiteX88" fmla="*/ 185551 w 338138"/>
                <a:gd name="connsiteY88" fmla="*/ 88900 h 319088"/>
                <a:gd name="connsiteX89" fmla="*/ 188166 w 338138"/>
                <a:gd name="connsiteY89" fmla="*/ 90199 h 319088"/>
                <a:gd name="connsiteX90" fmla="*/ 192088 w 338138"/>
                <a:gd name="connsiteY90" fmla="*/ 96693 h 319088"/>
                <a:gd name="connsiteX91" fmla="*/ 192088 w 338138"/>
                <a:gd name="connsiteY91" fmla="*/ 126567 h 319088"/>
                <a:gd name="connsiteX92" fmla="*/ 169863 w 338138"/>
                <a:gd name="connsiteY92" fmla="*/ 131763 h 319088"/>
                <a:gd name="connsiteX93" fmla="*/ 147638 w 338138"/>
                <a:gd name="connsiteY93" fmla="*/ 126567 h 319088"/>
                <a:gd name="connsiteX94" fmla="*/ 147638 w 338138"/>
                <a:gd name="connsiteY94" fmla="*/ 96693 h 319088"/>
                <a:gd name="connsiteX95" fmla="*/ 151560 w 338138"/>
                <a:gd name="connsiteY95" fmla="*/ 90199 h 319088"/>
                <a:gd name="connsiteX96" fmla="*/ 154175 w 338138"/>
                <a:gd name="connsiteY96" fmla="*/ 88900 h 319088"/>
                <a:gd name="connsiteX97" fmla="*/ 169069 w 338138"/>
                <a:gd name="connsiteY97" fmla="*/ 26988 h 319088"/>
                <a:gd name="connsiteX98" fmla="*/ 179388 w 338138"/>
                <a:gd name="connsiteY98" fmla="*/ 36513 h 319088"/>
                <a:gd name="connsiteX99" fmla="*/ 169069 w 338138"/>
                <a:gd name="connsiteY99" fmla="*/ 46038 h 319088"/>
                <a:gd name="connsiteX100" fmla="*/ 158750 w 338138"/>
                <a:gd name="connsiteY100" fmla="*/ 36513 h 319088"/>
                <a:gd name="connsiteX101" fmla="*/ 169069 w 338138"/>
                <a:gd name="connsiteY101" fmla="*/ 26988 h 319088"/>
                <a:gd name="connsiteX102" fmla="*/ 169070 w 338138"/>
                <a:gd name="connsiteY102" fmla="*/ 9525 h 319088"/>
                <a:gd name="connsiteX103" fmla="*/ 141288 w 338138"/>
                <a:gd name="connsiteY103" fmla="*/ 37307 h 319088"/>
                <a:gd name="connsiteX104" fmla="*/ 169070 w 338138"/>
                <a:gd name="connsiteY104" fmla="*/ 65089 h 319088"/>
                <a:gd name="connsiteX105" fmla="*/ 196852 w 338138"/>
                <a:gd name="connsiteY105" fmla="*/ 37307 h 319088"/>
                <a:gd name="connsiteX106" fmla="*/ 169070 w 338138"/>
                <a:gd name="connsiteY106" fmla="*/ 9525 h 319088"/>
                <a:gd name="connsiteX107" fmla="*/ 169070 w 338138"/>
                <a:gd name="connsiteY107" fmla="*/ 0 h 319088"/>
                <a:gd name="connsiteX108" fmla="*/ 234951 w 338138"/>
                <a:gd name="connsiteY108" fmla="*/ 65997 h 319088"/>
                <a:gd name="connsiteX109" fmla="*/ 209916 w 338138"/>
                <a:gd name="connsiteY109" fmla="*/ 117475 h 319088"/>
                <a:gd name="connsiteX110" fmla="*/ 209916 w 338138"/>
                <a:gd name="connsiteY110" fmla="*/ 96356 h 319088"/>
                <a:gd name="connsiteX111" fmla="*/ 192787 w 338138"/>
                <a:gd name="connsiteY111" fmla="*/ 72597 h 319088"/>
                <a:gd name="connsiteX112" fmla="*/ 187517 w 338138"/>
                <a:gd name="connsiteY112" fmla="*/ 71277 h 319088"/>
                <a:gd name="connsiteX113" fmla="*/ 180928 w 338138"/>
                <a:gd name="connsiteY113" fmla="*/ 71277 h 319088"/>
                <a:gd name="connsiteX114" fmla="*/ 169070 w 338138"/>
                <a:gd name="connsiteY114" fmla="*/ 76557 h 319088"/>
                <a:gd name="connsiteX115" fmla="*/ 157211 w 338138"/>
                <a:gd name="connsiteY115" fmla="*/ 71277 h 319088"/>
                <a:gd name="connsiteX116" fmla="*/ 150623 w 338138"/>
                <a:gd name="connsiteY116" fmla="*/ 71277 h 319088"/>
                <a:gd name="connsiteX117" fmla="*/ 145352 w 338138"/>
                <a:gd name="connsiteY117" fmla="*/ 72597 h 319088"/>
                <a:gd name="connsiteX118" fmla="*/ 128223 w 338138"/>
                <a:gd name="connsiteY118" fmla="*/ 96356 h 319088"/>
                <a:gd name="connsiteX119" fmla="*/ 128223 w 338138"/>
                <a:gd name="connsiteY119" fmla="*/ 117475 h 319088"/>
                <a:gd name="connsiteX120" fmla="*/ 103188 w 338138"/>
                <a:gd name="connsiteY120" fmla="*/ 65997 h 319088"/>
                <a:gd name="connsiteX121" fmla="*/ 169070 w 338138"/>
                <a:gd name="connsiteY121" fmla="*/ 0 h 319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338138" h="319088">
                  <a:moveTo>
                    <a:pt x="255815" y="276225"/>
                  </a:moveTo>
                  <a:cubicBezTo>
                    <a:pt x="255815" y="276225"/>
                    <a:pt x="255815" y="276225"/>
                    <a:pt x="267653" y="282720"/>
                  </a:cubicBezTo>
                  <a:cubicBezTo>
                    <a:pt x="270284" y="284018"/>
                    <a:pt x="272915" y="284018"/>
                    <a:pt x="275546" y="282720"/>
                  </a:cubicBezTo>
                  <a:cubicBezTo>
                    <a:pt x="275546" y="282720"/>
                    <a:pt x="275546" y="282720"/>
                    <a:pt x="287384" y="276225"/>
                  </a:cubicBezTo>
                  <a:cubicBezTo>
                    <a:pt x="287384" y="276225"/>
                    <a:pt x="287384" y="276225"/>
                    <a:pt x="290015" y="277524"/>
                  </a:cubicBezTo>
                  <a:cubicBezTo>
                    <a:pt x="292646" y="278823"/>
                    <a:pt x="295276" y="281421"/>
                    <a:pt x="295276" y="284018"/>
                  </a:cubicBezTo>
                  <a:cubicBezTo>
                    <a:pt x="295276" y="284018"/>
                    <a:pt x="295276" y="284018"/>
                    <a:pt x="295276" y="315191"/>
                  </a:cubicBezTo>
                  <a:cubicBezTo>
                    <a:pt x="287384" y="317789"/>
                    <a:pt x="279492" y="319088"/>
                    <a:pt x="271600" y="319088"/>
                  </a:cubicBezTo>
                  <a:cubicBezTo>
                    <a:pt x="263707" y="319088"/>
                    <a:pt x="255815" y="317789"/>
                    <a:pt x="249238" y="315191"/>
                  </a:cubicBezTo>
                  <a:cubicBezTo>
                    <a:pt x="249238" y="315191"/>
                    <a:pt x="249238" y="315191"/>
                    <a:pt x="249238" y="284018"/>
                  </a:cubicBezTo>
                  <a:cubicBezTo>
                    <a:pt x="249238" y="281421"/>
                    <a:pt x="250554" y="278823"/>
                    <a:pt x="253184" y="277524"/>
                  </a:cubicBezTo>
                  <a:cubicBezTo>
                    <a:pt x="253184" y="277524"/>
                    <a:pt x="253184" y="277524"/>
                    <a:pt x="255815" y="276225"/>
                  </a:cubicBezTo>
                  <a:close/>
                  <a:moveTo>
                    <a:pt x="50755" y="276225"/>
                  </a:moveTo>
                  <a:cubicBezTo>
                    <a:pt x="50755" y="276225"/>
                    <a:pt x="50755" y="276225"/>
                    <a:pt x="62593" y="282720"/>
                  </a:cubicBezTo>
                  <a:cubicBezTo>
                    <a:pt x="65224" y="284018"/>
                    <a:pt x="67855" y="284018"/>
                    <a:pt x="70486" y="282720"/>
                  </a:cubicBezTo>
                  <a:cubicBezTo>
                    <a:pt x="70486" y="282720"/>
                    <a:pt x="70486" y="282720"/>
                    <a:pt x="82324" y="276225"/>
                  </a:cubicBezTo>
                  <a:cubicBezTo>
                    <a:pt x="82324" y="276225"/>
                    <a:pt x="82324" y="276225"/>
                    <a:pt x="84955" y="277524"/>
                  </a:cubicBezTo>
                  <a:cubicBezTo>
                    <a:pt x="87585" y="278823"/>
                    <a:pt x="88901" y="281421"/>
                    <a:pt x="88901" y="284018"/>
                  </a:cubicBezTo>
                  <a:cubicBezTo>
                    <a:pt x="88901" y="284018"/>
                    <a:pt x="88901" y="284018"/>
                    <a:pt x="88901" y="315191"/>
                  </a:cubicBezTo>
                  <a:cubicBezTo>
                    <a:pt x="82324" y="317789"/>
                    <a:pt x="74432" y="319088"/>
                    <a:pt x="66539" y="319088"/>
                  </a:cubicBezTo>
                  <a:cubicBezTo>
                    <a:pt x="58647" y="319088"/>
                    <a:pt x="50755" y="317789"/>
                    <a:pt x="42863" y="315191"/>
                  </a:cubicBezTo>
                  <a:cubicBezTo>
                    <a:pt x="42863" y="315191"/>
                    <a:pt x="42863" y="315191"/>
                    <a:pt x="42863" y="284018"/>
                  </a:cubicBezTo>
                  <a:cubicBezTo>
                    <a:pt x="42863" y="281421"/>
                    <a:pt x="45493" y="278823"/>
                    <a:pt x="48124" y="277524"/>
                  </a:cubicBezTo>
                  <a:cubicBezTo>
                    <a:pt x="48124" y="277524"/>
                    <a:pt x="48124" y="277524"/>
                    <a:pt x="50755" y="276225"/>
                  </a:cubicBezTo>
                  <a:close/>
                  <a:moveTo>
                    <a:pt x="273050" y="214313"/>
                  </a:moveTo>
                  <a:cubicBezTo>
                    <a:pt x="278311" y="214313"/>
                    <a:pt x="282575" y="218933"/>
                    <a:pt x="282575" y="224632"/>
                  </a:cubicBezTo>
                  <a:cubicBezTo>
                    <a:pt x="282575" y="230331"/>
                    <a:pt x="278311" y="234951"/>
                    <a:pt x="273050" y="234951"/>
                  </a:cubicBezTo>
                  <a:cubicBezTo>
                    <a:pt x="267789" y="234951"/>
                    <a:pt x="263525" y="230331"/>
                    <a:pt x="263525" y="224632"/>
                  </a:cubicBezTo>
                  <a:cubicBezTo>
                    <a:pt x="263525" y="218933"/>
                    <a:pt x="267789" y="214313"/>
                    <a:pt x="273050" y="214313"/>
                  </a:cubicBezTo>
                  <a:close/>
                  <a:moveTo>
                    <a:pt x="65882" y="214313"/>
                  </a:moveTo>
                  <a:cubicBezTo>
                    <a:pt x="71581" y="214313"/>
                    <a:pt x="76201" y="218933"/>
                    <a:pt x="76201" y="224632"/>
                  </a:cubicBezTo>
                  <a:cubicBezTo>
                    <a:pt x="76201" y="230331"/>
                    <a:pt x="71581" y="234951"/>
                    <a:pt x="65882" y="234951"/>
                  </a:cubicBezTo>
                  <a:cubicBezTo>
                    <a:pt x="60183" y="234951"/>
                    <a:pt x="55563" y="230331"/>
                    <a:pt x="55563" y="224632"/>
                  </a:cubicBezTo>
                  <a:cubicBezTo>
                    <a:pt x="55563" y="218933"/>
                    <a:pt x="60183" y="214313"/>
                    <a:pt x="65882" y="214313"/>
                  </a:cubicBezTo>
                  <a:close/>
                  <a:moveTo>
                    <a:pt x="272257" y="196850"/>
                  </a:moveTo>
                  <a:cubicBezTo>
                    <a:pt x="256913" y="196850"/>
                    <a:pt x="244475" y="209288"/>
                    <a:pt x="244475" y="224632"/>
                  </a:cubicBezTo>
                  <a:cubicBezTo>
                    <a:pt x="244475" y="239976"/>
                    <a:pt x="256913" y="252414"/>
                    <a:pt x="272257" y="252414"/>
                  </a:cubicBezTo>
                  <a:cubicBezTo>
                    <a:pt x="287601" y="252414"/>
                    <a:pt x="300039" y="239976"/>
                    <a:pt x="300039" y="224632"/>
                  </a:cubicBezTo>
                  <a:cubicBezTo>
                    <a:pt x="300039" y="209288"/>
                    <a:pt x="287601" y="196850"/>
                    <a:pt x="272257" y="196850"/>
                  </a:cubicBezTo>
                  <a:close/>
                  <a:moveTo>
                    <a:pt x="65882" y="196850"/>
                  </a:moveTo>
                  <a:cubicBezTo>
                    <a:pt x="50538" y="196850"/>
                    <a:pt x="38100" y="209288"/>
                    <a:pt x="38100" y="224632"/>
                  </a:cubicBezTo>
                  <a:cubicBezTo>
                    <a:pt x="38100" y="239976"/>
                    <a:pt x="50538" y="252414"/>
                    <a:pt x="65882" y="252414"/>
                  </a:cubicBezTo>
                  <a:cubicBezTo>
                    <a:pt x="81226" y="252414"/>
                    <a:pt x="93664" y="239976"/>
                    <a:pt x="93664" y="224632"/>
                  </a:cubicBezTo>
                  <a:cubicBezTo>
                    <a:pt x="93664" y="209288"/>
                    <a:pt x="81226" y="196850"/>
                    <a:pt x="65882" y="196850"/>
                  </a:cubicBezTo>
                  <a:close/>
                  <a:moveTo>
                    <a:pt x="272257" y="187325"/>
                  </a:moveTo>
                  <a:cubicBezTo>
                    <a:pt x="309150" y="187325"/>
                    <a:pt x="338138" y="217684"/>
                    <a:pt x="338138" y="253322"/>
                  </a:cubicBezTo>
                  <a:cubicBezTo>
                    <a:pt x="338138" y="274441"/>
                    <a:pt x="328915" y="292921"/>
                    <a:pt x="313103" y="304800"/>
                  </a:cubicBezTo>
                  <a:cubicBezTo>
                    <a:pt x="313103" y="304800"/>
                    <a:pt x="313103" y="304800"/>
                    <a:pt x="313103" y="283681"/>
                  </a:cubicBezTo>
                  <a:cubicBezTo>
                    <a:pt x="313103" y="273121"/>
                    <a:pt x="306515" y="263882"/>
                    <a:pt x="295974" y="259922"/>
                  </a:cubicBezTo>
                  <a:cubicBezTo>
                    <a:pt x="295974" y="259922"/>
                    <a:pt x="290704" y="258602"/>
                    <a:pt x="290704" y="258602"/>
                  </a:cubicBezTo>
                  <a:cubicBezTo>
                    <a:pt x="288068" y="257282"/>
                    <a:pt x="286751" y="258602"/>
                    <a:pt x="284115" y="258602"/>
                  </a:cubicBezTo>
                  <a:cubicBezTo>
                    <a:pt x="284115" y="258602"/>
                    <a:pt x="284115" y="258602"/>
                    <a:pt x="272257" y="265202"/>
                  </a:cubicBezTo>
                  <a:cubicBezTo>
                    <a:pt x="272257" y="265202"/>
                    <a:pt x="272257" y="265202"/>
                    <a:pt x="260398" y="258602"/>
                  </a:cubicBezTo>
                  <a:cubicBezTo>
                    <a:pt x="259080" y="258602"/>
                    <a:pt x="256445" y="257282"/>
                    <a:pt x="255128" y="258602"/>
                  </a:cubicBezTo>
                  <a:cubicBezTo>
                    <a:pt x="255128" y="258602"/>
                    <a:pt x="248539" y="259922"/>
                    <a:pt x="248539" y="259922"/>
                  </a:cubicBezTo>
                  <a:cubicBezTo>
                    <a:pt x="239316" y="263882"/>
                    <a:pt x="232728" y="273121"/>
                    <a:pt x="232728" y="283681"/>
                  </a:cubicBezTo>
                  <a:cubicBezTo>
                    <a:pt x="232728" y="283681"/>
                    <a:pt x="232728" y="283681"/>
                    <a:pt x="232728" y="304800"/>
                  </a:cubicBezTo>
                  <a:cubicBezTo>
                    <a:pt x="216916" y="292921"/>
                    <a:pt x="206375" y="274441"/>
                    <a:pt x="206375" y="253322"/>
                  </a:cubicBezTo>
                  <a:cubicBezTo>
                    <a:pt x="206375" y="217684"/>
                    <a:pt x="236681" y="187325"/>
                    <a:pt x="272257" y="187325"/>
                  </a:cubicBezTo>
                  <a:close/>
                  <a:moveTo>
                    <a:pt x="65881" y="187325"/>
                  </a:moveTo>
                  <a:cubicBezTo>
                    <a:pt x="101457" y="187325"/>
                    <a:pt x="131763" y="217684"/>
                    <a:pt x="131763" y="253322"/>
                  </a:cubicBezTo>
                  <a:cubicBezTo>
                    <a:pt x="131763" y="274441"/>
                    <a:pt x="121222" y="292921"/>
                    <a:pt x="105410" y="304800"/>
                  </a:cubicBezTo>
                  <a:cubicBezTo>
                    <a:pt x="105410" y="304800"/>
                    <a:pt x="105410" y="304800"/>
                    <a:pt x="105410" y="283681"/>
                  </a:cubicBezTo>
                  <a:cubicBezTo>
                    <a:pt x="105410" y="273121"/>
                    <a:pt x="98822" y="263882"/>
                    <a:pt x="89599" y="259922"/>
                  </a:cubicBezTo>
                  <a:cubicBezTo>
                    <a:pt x="89599" y="259922"/>
                    <a:pt x="83010" y="258602"/>
                    <a:pt x="83010" y="258602"/>
                  </a:cubicBezTo>
                  <a:cubicBezTo>
                    <a:pt x="81693" y="257282"/>
                    <a:pt x="79058" y="258602"/>
                    <a:pt x="77740" y="258602"/>
                  </a:cubicBezTo>
                  <a:cubicBezTo>
                    <a:pt x="77740" y="258602"/>
                    <a:pt x="77740" y="258602"/>
                    <a:pt x="65881" y="265202"/>
                  </a:cubicBezTo>
                  <a:cubicBezTo>
                    <a:pt x="65881" y="265202"/>
                    <a:pt x="65881" y="265202"/>
                    <a:pt x="54023" y="258602"/>
                  </a:cubicBezTo>
                  <a:cubicBezTo>
                    <a:pt x="51387" y="258602"/>
                    <a:pt x="50070" y="257282"/>
                    <a:pt x="47434" y="258602"/>
                  </a:cubicBezTo>
                  <a:cubicBezTo>
                    <a:pt x="47434" y="258602"/>
                    <a:pt x="42164" y="259922"/>
                    <a:pt x="42164" y="259922"/>
                  </a:cubicBezTo>
                  <a:cubicBezTo>
                    <a:pt x="31623" y="263882"/>
                    <a:pt x="25035" y="273121"/>
                    <a:pt x="25035" y="283681"/>
                  </a:cubicBezTo>
                  <a:cubicBezTo>
                    <a:pt x="25035" y="283681"/>
                    <a:pt x="25035" y="283681"/>
                    <a:pt x="25035" y="304800"/>
                  </a:cubicBezTo>
                  <a:cubicBezTo>
                    <a:pt x="9223" y="292921"/>
                    <a:pt x="0" y="274441"/>
                    <a:pt x="0" y="253322"/>
                  </a:cubicBezTo>
                  <a:cubicBezTo>
                    <a:pt x="0" y="217684"/>
                    <a:pt x="28988" y="187325"/>
                    <a:pt x="65881" y="187325"/>
                  </a:cubicBezTo>
                  <a:close/>
                  <a:moveTo>
                    <a:pt x="159754" y="149225"/>
                  </a:moveTo>
                  <a:cubicBezTo>
                    <a:pt x="163746" y="149225"/>
                    <a:pt x="166408" y="149225"/>
                    <a:pt x="169069" y="149225"/>
                  </a:cubicBezTo>
                  <a:cubicBezTo>
                    <a:pt x="171731" y="149225"/>
                    <a:pt x="174392" y="149225"/>
                    <a:pt x="178384" y="149225"/>
                  </a:cubicBezTo>
                  <a:cubicBezTo>
                    <a:pt x="178384" y="149225"/>
                    <a:pt x="178384" y="149225"/>
                    <a:pt x="178384" y="175331"/>
                  </a:cubicBezTo>
                  <a:lnTo>
                    <a:pt x="214313" y="193605"/>
                  </a:lnTo>
                  <a:cubicBezTo>
                    <a:pt x="210321" y="197521"/>
                    <a:pt x="206329" y="202742"/>
                    <a:pt x="202337" y="207963"/>
                  </a:cubicBezTo>
                  <a:cubicBezTo>
                    <a:pt x="202337" y="207963"/>
                    <a:pt x="202337" y="207963"/>
                    <a:pt x="169069" y="190994"/>
                  </a:cubicBezTo>
                  <a:cubicBezTo>
                    <a:pt x="169069" y="190994"/>
                    <a:pt x="169069" y="190994"/>
                    <a:pt x="135802" y="207963"/>
                  </a:cubicBezTo>
                  <a:cubicBezTo>
                    <a:pt x="131809" y="202742"/>
                    <a:pt x="127817" y="197521"/>
                    <a:pt x="123825" y="193605"/>
                  </a:cubicBezTo>
                  <a:cubicBezTo>
                    <a:pt x="123825" y="193605"/>
                    <a:pt x="123825" y="193605"/>
                    <a:pt x="159754" y="175331"/>
                  </a:cubicBezTo>
                  <a:cubicBezTo>
                    <a:pt x="159754" y="175331"/>
                    <a:pt x="159754" y="175331"/>
                    <a:pt x="159754" y="149225"/>
                  </a:cubicBezTo>
                  <a:close/>
                  <a:moveTo>
                    <a:pt x="154175" y="88900"/>
                  </a:moveTo>
                  <a:cubicBezTo>
                    <a:pt x="154175" y="88900"/>
                    <a:pt x="154175" y="88900"/>
                    <a:pt x="165941" y="95394"/>
                  </a:cubicBezTo>
                  <a:cubicBezTo>
                    <a:pt x="168556" y="95394"/>
                    <a:pt x="171171" y="95394"/>
                    <a:pt x="173785" y="95394"/>
                  </a:cubicBezTo>
                  <a:cubicBezTo>
                    <a:pt x="173785" y="95394"/>
                    <a:pt x="173785" y="95394"/>
                    <a:pt x="185551" y="88900"/>
                  </a:cubicBezTo>
                  <a:lnTo>
                    <a:pt x="188166" y="90199"/>
                  </a:lnTo>
                  <a:cubicBezTo>
                    <a:pt x="190781" y="90199"/>
                    <a:pt x="192088" y="92797"/>
                    <a:pt x="192088" y="96693"/>
                  </a:cubicBezTo>
                  <a:cubicBezTo>
                    <a:pt x="192088" y="96693"/>
                    <a:pt x="192088" y="96693"/>
                    <a:pt x="192088" y="126567"/>
                  </a:cubicBezTo>
                  <a:cubicBezTo>
                    <a:pt x="185551" y="129165"/>
                    <a:pt x="177707" y="131763"/>
                    <a:pt x="169863" y="131763"/>
                  </a:cubicBezTo>
                  <a:cubicBezTo>
                    <a:pt x="162019" y="131763"/>
                    <a:pt x="154175" y="129165"/>
                    <a:pt x="147638" y="126567"/>
                  </a:cubicBezTo>
                  <a:cubicBezTo>
                    <a:pt x="147638" y="126567"/>
                    <a:pt x="147638" y="126567"/>
                    <a:pt x="147638" y="96693"/>
                  </a:cubicBezTo>
                  <a:cubicBezTo>
                    <a:pt x="147638" y="92797"/>
                    <a:pt x="148946" y="90199"/>
                    <a:pt x="151560" y="90199"/>
                  </a:cubicBezTo>
                  <a:cubicBezTo>
                    <a:pt x="151560" y="90199"/>
                    <a:pt x="151560" y="90199"/>
                    <a:pt x="154175" y="88900"/>
                  </a:cubicBezTo>
                  <a:close/>
                  <a:moveTo>
                    <a:pt x="169069" y="26988"/>
                  </a:moveTo>
                  <a:cubicBezTo>
                    <a:pt x="174768" y="26988"/>
                    <a:pt x="179388" y="31252"/>
                    <a:pt x="179388" y="36513"/>
                  </a:cubicBezTo>
                  <a:cubicBezTo>
                    <a:pt x="179388" y="41774"/>
                    <a:pt x="174768" y="46038"/>
                    <a:pt x="169069" y="46038"/>
                  </a:cubicBezTo>
                  <a:cubicBezTo>
                    <a:pt x="163370" y="46038"/>
                    <a:pt x="158750" y="41774"/>
                    <a:pt x="158750" y="36513"/>
                  </a:cubicBezTo>
                  <a:cubicBezTo>
                    <a:pt x="158750" y="31252"/>
                    <a:pt x="163370" y="26988"/>
                    <a:pt x="169069" y="26988"/>
                  </a:cubicBezTo>
                  <a:close/>
                  <a:moveTo>
                    <a:pt x="169070" y="9525"/>
                  </a:moveTo>
                  <a:cubicBezTo>
                    <a:pt x="153726" y="9525"/>
                    <a:pt x="141288" y="21963"/>
                    <a:pt x="141288" y="37307"/>
                  </a:cubicBezTo>
                  <a:cubicBezTo>
                    <a:pt x="141288" y="52651"/>
                    <a:pt x="153726" y="65089"/>
                    <a:pt x="169070" y="65089"/>
                  </a:cubicBezTo>
                  <a:cubicBezTo>
                    <a:pt x="184414" y="65089"/>
                    <a:pt x="196852" y="52651"/>
                    <a:pt x="196852" y="37307"/>
                  </a:cubicBezTo>
                  <a:cubicBezTo>
                    <a:pt x="196852" y="21963"/>
                    <a:pt x="184414" y="9525"/>
                    <a:pt x="169070" y="9525"/>
                  </a:cubicBezTo>
                  <a:close/>
                  <a:moveTo>
                    <a:pt x="169070" y="0"/>
                  </a:moveTo>
                  <a:cubicBezTo>
                    <a:pt x="204646" y="0"/>
                    <a:pt x="234951" y="29039"/>
                    <a:pt x="234951" y="65997"/>
                  </a:cubicBezTo>
                  <a:cubicBezTo>
                    <a:pt x="234951" y="87116"/>
                    <a:pt x="224410" y="105595"/>
                    <a:pt x="209916" y="117475"/>
                  </a:cubicBezTo>
                  <a:cubicBezTo>
                    <a:pt x="209916" y="117475"/>
                    <a:pt x="209916" y="117475"/>
                    <a:pt x="209916" y="96356"/>
                  </a:cubicBezTo>
                  <a:cubicBezTo>
                    <a:pt x="209916" y="85796"/>
                    <a:pt x="203328" y="75237"/>
                    <a:pt x="192787" y="72597"/>
                  </a:cubicBezTo>
                  <a:cubicBezTo>
                    <a:pt x="192787" y="72597"/>
                    <a:pt x="187517" y="71277"/>
                    <a:pt x="187517" y="71277"/>
                  </a:cubicBezTo>
                  <a:cubicBezTo>
                    <a:pt x="184881" y="69957"/>
                    <a:pt x="182246" y="69957"/>
                    <a:pt x="180928" y="71277"/>
                  </a:cubicBezTo>
                  <a:cubicBezTo>
                    <a:pt x="180928" y="71277"/>
                    <a:pt x="180928" y="71277"/>
                    <a:pt x="169070" y="76557"/>
                  </a:cubicBezTo>
                  <a:cubicBezTo>
                    <a:pt x="169070" y="76557"/>
                    <a:pt x="169070" y="76557"/>
                    <a:pt x="157211" y="71277"/>
                  </a:cubicBezTo>
                  <a:cubicBezTo>
                    <a:pt x="155893" y="69957"/>
                    <a:pt x="153258" y="69957"/>
                    <a:pt x="150623" y="71277"/>
                  </a:cubicBezTo>
                  <a:cubicBezTo>
                    <a:pt x="150623" y="71277"/>
                    <a:pt x="145352" y="72597"/>
                    <a:pt x="145352" y="72597"/>
                  </a:cubicBezTo>
                  <a:cubicBezTo>
                    <a:pt x="134811" y="75237"/>
                    <a:pt x="128223" y="85796"/>
                    <a:pt x="128223" y="96356"/>
                  </a:cubicBezTo>
                  <a:cubicBezTo>
                    <a:pt x="128223" y="96356"/>
                    <a:pt x="128223" y="96356"/>
                    <a:pt x="128223" y="117475"/>
                  </a:cubicBezTo>
                  <a:cubicBezTo>
                    <a:pt x="113729" y="105595"/>
                    <a:pt x="103188" y="87116"/>
                    <a:pt x="103188" y="65997"/>
                  </a:cubicBezTo>
                  <a:cubicBezTo>
                    <a:pt x="103188" y="29039"/>
                    <a:pt x="133494" y="0"/>
                    <a:pt x="1690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175223" y="2509837"/>
            <a:ext cx="758429" cy="758429"/>
            <a:chOff x="6900298" y="3346450"/>
            <a:chExt cx="1011238" cy="1011238"/>
          </a:xfrm>
        </p:grpSpPr>
        <p:sp>
          <p:nvSpPr>
            <p:cNvPr id="9" name="矩形 8"/>
            <p:cNvSpPr/>
            <p:nvPr/>
          </p:nvSpPr>
          <p:spPr>
            <a:xfrm>
              <a:off x="6900298" y="3346450"/>
              <a:ext cx="1011238" cy="101123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sp>
          <p:nvSpPr>
            <p:cNvPr id="35" name="椭圆 11"/>
            <p:cNvSpPr/>
            <p:nvPr/>
          </p:nvSpPr>
          <p:spPr>
            <a:xfrm>
              <a:off x="7166434" y="3614878"/>
              <a:ext cx="478966" cy="474382"/>
            </a:xfrm>
            <a:custGeom>
              <a:avLst/>
              <a:gdLst>
                <a:gd name="connsiteX0" fmla="*/ 292147 w 331788"/>
                <a:gd name="connsiteY0" fmla="*/ 109538 h 328613"/>
                <a:gd name="connsiteX1" fmla="*/ 327025 w 331788"/>
                <a:gd name="connsiteY1" fmla="*/ 145621 h 328613"/>
                <a:gd name="connsiteX2" fmla="*/ 327025 w 331788"/>
                <a:gd name="connsiteY2" fmla="*/ 229385 h 328613"/>
                <a:gd name="connsiteX3" fmla="*/ 293438 w 331788"/>
                <a:gd name="connsiteY3" fmla="*/ 264179 h 328613"/>
                <a:gd name="connsiteX4" fmla="*/ 252101 w 331788"/>
                <a:gd name="connsiteY4" fmla="*/ 264179 h 328613"/>
                <a:gd name="connsiteX5" fmla="*/ 252101 w 331788"/>
                <a:gd name="connsiteY5" fmla="*/ 319593 h 328613"/>
                <a:gd name="connsiteX6" fmla="*/ 243059 w 331788"/>
                <a:gd name="connsiteY6" fmla="*/ 328613 h 328613"/>
                <a:gd name="connsiteX7" fmla="*/ 205596 w 331788"/>
                <a:gd name="connsiteY7" fmla="*/ 328613 h 328613"/>
                <a:gd name="connsiteX8" fmla="*/ 195262 w 331788"/>
                <a:gd name="connsiteY8" fmla="*/ 319593 h 328613"/>
                <a:gd name="connsiteX9" fmla="*/ 195262 w 331788"/>
                <a:gd name="connsiteY9" fmla="*/ 235829 h 328613"/>
                <a:gd name="connsiteX10" fmla="*/ 224973 w 331788"/>
                <a:gd name="connsiteY10" fmla="*/ 207478 h 328613"/>
                <a:gd name="connsiteX11" fmla="*/ 255976 w 331788"/>
                <a:gd name="connsiteY11" fmla="*/ 207478 h 328613"/>
                <a:gd name="connsiteX12" fmla="*/ 255976 w 331788"/>
                <a:gd name="connsiteY12" fmla="*/ 145621 h 328613"/>
                <a:gd name="connsiteX13" fmla="*/ 292147 w 331788"/>
                <a:gd name="connsiteY13" fmla="*/ 109538 h 328613"/>
                <a:gd name="connsiteX14" fmla="*/ 38473 w 331788"/>
                <a:gd name="connsiteY14" fmla="*/ 109538 h 328613"/>
                <a:gd name="connsiteX15" fmla="*/ 75079 w 331788"/>
                <a:gd name="connsiteY15" fmla="*/ 145621 h 328613"/>
                <a:gd name="connsiteX16" fmla="*/ 75079 w 331788"/>
                <a:gd name="connsiteY16" fmla="*/ 207478 h 328613"/>
                <a:gd name="connsiteX17" fmla="*/ 106456 w 331788"/>
                <a:gd name="connsiteY17" fmla="*/ 207478 h 328613"/>
                <a:gd name="connsiteX18" fmla="*/ 136525 w 331788"/>
                <a:gd name="connsiteY18" fmla="*/ 235829 h 328613"/>
                <a:gd name="connsiteX19" fmla="*/ 136525 w 331788"/>
                <a:gd name="connsiteY19" fmla="*/ 319593 h 328613"/>
                <a:gd name="connsiteX20" fmla="*/ 126066 w 331788"/>
                <a:gd name="connsiteY20" fmla="*/ 328613 h 328613"/>
                <a:gd name="connsiteX21" fmla="*/ 88153 w 331788"/>
                <a:gd name="connsiteY21" fmla="*/ 328613 h 328613"/>
                <a:gd name="connsiteX22" fmla="*/ 79001 w 331788"/>
                <a:gd name="connsiteY22" fmla="*/ 319593 h 328613"/>
                <a:gd name="connsiteX23" fmla="*/ 79001 w 331788"/>
                <a:gd name="connsiteY23" fmla="*/ 264179 h 328613"/>
                <a:gd name="connsiteX24" fmla="*/ 37166 w 331788"/>
                <a:gd name="connsiteY24" fmla="*/ 264179 h 328613"/>
                <a:gd name="connsiteX25" fmla="*/ 3175 w 331788"/>
                <a:gd name="connsiteY25" fmla="*/ 229385 h 328613"/>
                <a:gd name="connsiteX26" fmla="*/ 3175 w 331788"/>
                <a:gd name="connsiteY26" fmla="*/ 145621 h 328613"/>
                <a:gd name="connsiteX27" fmla="*/ 38473 w 331788"/>
                <a:gd name="connsiteY27" fmla="*/ 109538 h 328613"/>
                <a:gd name="connsiteX28" fmla="*/ 160734 w 331788"/>
                <a:gd name="connsiteY28" fmla="*/ 88900 h 328613"/>
                <a:gd name="connsiteX29" fmla="*/ 171053 w 331788"/>
                <a:gd name="connsiteY29" fmla="*/ 88900 h 328613"/>
                <a:gd name="connsiteX30" fmla="*/ 173633 w 331788"/>
                <a:gd name="connsiteY30" fmla="*/ 90195 h 328613"/>
                <a:gd name="connsiteX31" fmla="*/ 174923 w 331788"/>
                <a:gd name="connsiteY31" fmla="*/ 95375 h 328613"/>
                <a:gd name="connsiteX32" fmla="*/ 169763 w 331788"/>
                <a:gd name="connsiteY32" fmla="*/ 103146 h 328613"/>
                <a:gd name="connsiteX33" fmla="*/ 172343 w 331788"/>
                <a:gd name="connsiteY33" fmla="*/ 123867 h 328613"/>
                <a:gd name="connsiteX34" fmla="*/ 167184 w 331788"/>
                <a:gd name="connsiteY34" fmla="*/ 136818 h 328613"/>
                <a:gd name="connsiteX35" fmla="*/ 164604 w 331788"/>
                <a:gd name="connsiteY35" fmla="*/ 136818 h 328613"/>
                <a:gd name="connsiteX36" fmla="*/ 159444 w 331788"/>
                <a:gd name="connsiteY36" fmla="*/ 123867 h 328613"/>
                <a:gd name="connsiteX37" fmla="*/ 162024 w 331788"/>
                <a:gd name="connsiteY37" fmla="*/ 103146 h 328613"/>
                <a:gd name="connsiteX38" fmla="*/ 156865 w 331788"/>
                <a:gd name="connsiteY38" fmla="*/ 95375 h 328613"/>
                <a:gd name="connsiteX39" fmla="*/ 158155 w 331788"/>
                <a:gd name="connsiteY39" fmla="*/ 90195 h 328613"/>
                <a:gd name="connsiteX40" fmla="*/ 160734 w 331788"/>
                <a:gd name="connsiteY40" fmla="*/ 88900 h 328613"/>
                <a:gd name="connsiteX41" fmla="*/ 136182 w 331788"/>
                <a:gd name="connsiteY41" fmla="*/ 88900 h 328613"/>
                <a:gd name="connsiteX42" fmla="*/ 138766 w 331788"/>
                <a:gd name="connsiteY42" fmla="*/ 91502 h 328613"/>
                <a:gd name="connsiteX43" fmla="*/ 165893 w 331788"/>
                <a:gd name="connsiteY43" fmla="*/ 165652 h 328613"/>
                <a:gd name="connsiteX44" fmla="*/ 193021 w 331788"/>
                <a:gd name="connsiteY44" fmla="*/ 91502 h 328613"/>
                <a:gd name="connsiteX45" fmla="*/ 196897 w 331788"/>
                <a:gd name="connsiteY45" fmla="*/ 90201 h 328613"/>
                <a:gd name="connsiteX46" fmla="*/ 208523 w 331788"/>
                <a:gd name="connsiteY46" fmla="*/ 92802 h 328613"/>
                <a:gd name="connsiteX47" fmla="*/ 231775 w 331788"/>
                <a:gd name="connsiteY47" fmla="*/ 125325 h 328613"/>
                <a:gd name="connsiteX48" fmla="*/ 231775 w 331788"/>
                <a:gd name="connsiteY48" fmla="*/ 176059 h 328613"/>
                <a:gd name="connsiteX49" fmla="*/ 226608 w 331788"/>
                <a:gd name="connsiteY49" fmla="*/ 182563 h 328613"/>
                <a:gd name="connsiteX50" fmla="*/ 105179 w 331788"/>
                <a:gd name="connsiteY50" fmla="*/ 182563 h 328613"/>
                <a:gd name="connsiteX51" fmla="*/ 100012 w 331788"/>
                <a:gd name="connsiteY51" fmla="*/ 176059 h 328613"/>
                <a:gd name="connsiteX52" fmla="*/ 100012 w 331788"/>
                <a:gd name="connsiteY52" fmla="*/ 125325 h 328613"/>
                <a:gd name="connsiteX53" fmla="*/ 123264 w 331788"/>
                <a:gd name="connsiteY53" fmla="*/ 92802 h 328613"/>
                <a:gd name="connsiteX54" fmla="*/ 134890 w 331788"/>
                <a:gd name="connsiteY54" fmla="*/ 90201 h 328613"/>
                <a:gd name="connsiteX55" fmla="*/ 136182 w 331788"/>
                <a:gd name="connsiteY55" fmla="*/ 88900 h 328613"/>
                <a:gd name="connsiteX56" fmla="*/ 292100 w 331788"/>
                <a:gd name="connsiteY56" fmla="*/ 19050 h 328613"/>
                <a:gd name="connsiteX57" fmla="*/ 331788 w 331788"/>
                <a:gd name="connsiteY57" fmla="*/ 58738 h 328613"/>
                <a:gd name="connsiteX58" fmla="*/ 292100 w 331788"/>
                <a:gd name="connsiteY58" fmla="*/ 98426 h 328613"/>
                <a:gd name="connsiteX59" fmla="*/ 252412 w 331788"/>
                <a:gd name="connsiteY59" fmla="*/ 58738 h 328613"/>
                <a:gd name="connsiteX60" fmla="*/ 292100 w 331788"/>
                <a:gd name="connsiteY60" fmla="*/ 19050 h 328613"/>
                <a:gd name="connsiteX61" fmla="*/ 39688 w 331788"/>
                <a:gd name="connsiteY61" fmla="*/ 19050 h 328613"/>
                <a:gd name="connsiteX62" fmla="*/ 79376 w 331788"/>
                <a:gd name="connsiteY62" fmla="*/ 58738 h 328613"/>
                <a:gd name="connsiteX63" fmla="*/ 39688 w 331788"/>
                <a:gd name="connsiteY63" fmla="*/ 98426 h 328613"/>
                <a:gd name="connsiteX64" fmla="*/ 0 w 331788"/>
                <a:gd name="connsiteY64" fmla="*/ 58738 h 328613"/>
                <a:gd name="connsiteX65" fmla="*/ 39688 w 331788"/>
                <a:gd name="connsiteY65" fmla="*/ 19050 h 328613"/>
                <a:gd name="connsiteX66" fmla="*/ 165894 w 331788"/>
                <a:gd name="connsiteY66" fmla="*/ 0 h 328613"/>
                <a:gd name="connsiteX67" fmla="*/ 204788 w 331788"/>
                <a:gd name="connsiteY67" fmla="*/ 39688 h 328613"/>
                <a:gd name="connsiteX68" fmla="*/ 165894 w 331788"/>
                <a:gd name="connsiteY68" fmla="*/ 79376 h 328613"/>
                <a:gd name="connsiteX69" fmla="*/ 127000 w 331788"/>
                <a:gd name="connsiteY69" fmla="*/ 39688 h 328613"/>
                <a:gd name="connsiteX70" fmla="*/ 165894 w 331788"/>
                <a:gd name="connsiteY70" fmla="*/ 0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31788" h="328613">
                  <a:moveTo>
                    <a:pt x="292147" y="109538"/>
                  </a:moveTo>
                  <a:cubicBezTo>
                    <a:pt x="311524" y="109538"/>
                    <a:pt x="327025" y="126291"/>
                    <a:pt x="327025" y="145621"/>
                  </a:cubicBezTo>
                  <a:cubicBezTo>
                    <a:pt x="327025" y="145621"/>
                    <a:pt x="327025" y="145621"/>
                    <a:pt x="327025" y="229385"/>
                  </a:cubicBezTo>
                  <a:cubicBezTo>
                    <a:pt x="327025" y="248715"/>
                    <a:pt x="311524" y="264179"/>
                    <a:pt x="293438" y="264179"/>
                  </a:cubicBezTo>
                  <a:cubicBezTo>
                    <a:pt x="293438" y="264179"/>
                    <a:pt x="293438" y="264179"/>
                    <a:pt x="252101" y="264179"/>
                  </a:cubicBezTo>
                  <a:cubicBezTo>
                    <a:pt x="252101" y="264179"/>
                    <a:pt x="252101" y="264179"/>
                    <a:pt x="252101" y="319593"/>
                  </a:cubicBezTo>
                  <a:cubicBezTo>
                    <a:pt x="252101" y="324747"/>
                    <a:pt x="248226" y="328613"/>
                    <a:pt x="243059" y="328613"/>
                  </a:cubicBezTo>
                  <a:cubicBezTo>
                    <a:pt x="243059" y="328613"/>
                    <a:pt x="243059" y="328613"/>
                    <a:pt x="205596" y="328613"/>
                  </a:cubicBezTo>
                  <a:cubicBezTo>
                    <a:pt x="199138" y="328613"/>
                    <a:pt x="195262" y="324747"/>
                    <a:pt x="195262" y="319593"/>
                  </a:cubicBezTo>
                  <a:cubicBezTo>
                    <a:pt x="195262" y="319593"/>
                    <a:pt x="195262" y="319593"/>
                    <a:pt x="195262" y="235829"/>
                  </a:cubicBezTo>
                  <a:cubicBezTo>
                    <a:pt x="195262" y="220364"/>
                    <a:pt x="208180" y="207478"/>
                    <a:pt x="224973" y="207478"/>
                  </a:cubicBezTo>
                  <a:cubicBezTo>
                    <a:pt x="224973" y="207478"/>
                    <a:pt x="224973" y="207478"/>
                    <a:pt x="255976" y="207478"/>
                  </a:cubicBezTo>
                  <a:cubicBezTo>
                    <a:pt x="255976" y="207478"/>
                    <a:pt x="255976" y="207478"/>
                    <a:pt x="255976" y="145621"/>
                  </a:cubicBezTo>
                  <a:cubicBezTo>
                    <a:pt x="255976" y="126291"/>
                    <a:pt x="271478" y="109538"/>
                    <a:pt x="292147" y="109538"/>
                  </a:cubicBezTo>
                  <a:close/>
                  <a:moveTo>
                    <a:pt x="38473" y="109538"/>
                  </a:moveTo>
                  <a:cubicBezTo>
                    <a:pt x="59391" y="109538"/>
                    <a:pt x="75079" y="126291"/>
                    <a:pt x="75079" y="145621"/>
                  </a:cubicBezTo>
                  <a:cubicBezTo>
                    <a:pt x="75079" y="145621"/>
                    <a:pt x="75079" y="145621"/>
                    <a:pt x="75079" y="207478"/>
                  </a:cubicBezTo>
                  <a:cubicBezTo>
                    <a:pt x="75079" y="207478"/>
                    <a:pt x="75079" y="207478"/>
                    <a:pt x="106456" y="207478"/>
                  </a:cubicBezTo>
                  <a:cubicBezTo>
                    <a:pt x="123451" y="207478"/>
                    <a:pt x="136525" y="220364"/>
                    <a:pt x="136525" y="235829"/>
                  </a:cubicBezTo>
                  <a:cubicBezTo>
                    <a:pt x="136525" y="235829"/>
                    <a:pt x="136525" y="235829"/>
                    <a:pt x="136525" y="319593"/>
                  </a:cubicBezTo>
                  <a:cubicBezTo>
                    <a:pt x="136525" y="324747"/>
                    <a:pt x="132603" y="328613"/>
                    <a:pt x="126066" y="328613"/>
                  </a:cubicBezTo>
                  <a:cubicBezTo>
                    <a:pt x="126066" y="328613"/>
                    <a:pt x="126066" y="328613"/>
                    <a:pt x="88153" y="328613"/>
                  </a:cubicBezTo>
                  <a:cubicBezTo>
                    <a:pt x="82923" y="328613"/>
                    <a:pt x="79001" y="324747"/>
                    <a:pt x="79001" y="319593"/>
                  </a:cubicBezTo>
                  <a:cubicBezTo>
                    <a:pt x="79001" y="319593"/>
                    <a:pt x="79001" y="319593"/>
                    <a:pt x="79001" y="264179"/>
                  </a:cubicBezTo>
                  <a:cubicBezTo>
                    <a:pt x="79001" y="264179"/>
                    <a:pt x="79001" y="264179"/>
                    <a:pt x="37166" y="264179"/>
                  </a:cubicBezTo>
                  <a:cubicBezTo>
                    <a:pt x="18863" y="264179"/>
                    <a:pt x="3175" y="248715"/>
                    <a:pt x="3175" y="229385"/>
                  </a:cubicBezTo>
                  <a:cubicBezTo>
                    <a:pt x="3175" y="229385"/>
                    <a:pt x="3175" y="229385"/>
                    <a:pt x="3175" y="145621"/>
                  </a:cubicBezTo>
                  <a:cubicBezTo>
                    <a:pt x="3175" y="126291"/>
                    <a:pt x="18863" y="109538"/>
                    <a:pt x="38473" y="109538"/>
                  </a:cubicBezTo>
                  <a:close/>
                  <a:moveTo>
                    <a:pt x="160734" y="88900"/>
                  </a:moveTo>
                  <a:cubicBezTo>
                    <a:pt x="160734" y="88900"/>
                    <a:pt x="160734" y="88900"/>
                    <a:pt x="171053" y="88900"/>
                  </a:cubicBezTo>
                  <a:cubicBezTo>
                    <a:pt x="172343" y="88900"/>
                    <a:pt x="173633" y="90195"/>
                    <a:pt x="173633" y="90195"/>
                  </a:cubicBezTo>
                  <a:cubicBezTo>
                    <a:pt x="174923" y="92785"/>
                    <a:pt x="176213" y="94080"/>
                    <a:pt x="174923" y="95375"/>
                  </a:cubicBezTo>
                  <a:cubicBezTo>
                    <a:pt x="174923" y="95375"/>
                    <a:pt x="174923" y="95375"/>
                    <a:pt x="169763" y="103146"/>
                  </a:cubicBezTo>
                  <a:cubicBezTo>
                    <a:pt x="169763" y="103146"/>
                    <a:pt x="169763" y="103146"/>
                    <a:pt x="172343" y="123867"/>
                  </a:cubicBezTo>
                  <a:cubicBezTo>
                    <a:pt x="172343" y="123867"/>
                    <a:pt x="172343" y="123867"/>
                    <a:pt x="167184" y="136818"/>
                  </a:cubicBezTo>
                  <a:cubicBezTo>
                    <a:pt x="167184" y="138113"/>
                    <a:pt x="164604" y="138113"/>
                    <a:pt x="164604" y="136818"/>
                  </a:cubicBezTo>
                  <a:cubicBezTo>
                    <a:pt x="164604" y="136818"/>
                    <a:pt x="164604" y="136818"/>
                    <a:pt x="159444" y="123867"/>
                  </a:cubicBezTo>
                  <a:cubicBezTo>
                    <a:pt x="159444" y="123867"/>
                    <a:pt x="159444" y="123867"/>
                    <a:pt x="162024" y="103146"/>
                  </a:cubicBezTo>
                  <a:cubicBezTo>
                    <a:pt x="162024" y="103146"/>
                    <a:pt x="162024" y="103146"/>
                    <a:pt x="156865" y="95375"/>
                  </a:cubicBezTo>
                  <a:cubicBezTo>
                    <a:pt x="155575" y="94080"/>
                    <a:pt x="156865" y="92785"/>
                    <a:pt x="158155" y="90195"/>
                  </a:cubicBezTo>
                  <a:cubicBezTo>
                    <a:pt x="158155" y="90195"/>
                    <a:pt x="159444" y="88900"/>
                    <a:pt x="160734" y="88900"/>
                  </a:cubicBezTo>
                  <a:close/>
                  <a:moveTo>
                    <a:pt x="136182" y="88900"/>
                  </a:moveTo>
                  <a:cubicBezTo>
                    <a:pt x="137474" y="88900"/>
                    <a:pt x="138766" y="90201"/>
                    <a:pt x="138766" y="91502"/>
                  </a:cubicBezTo>
                  <a:cubicBezTo>
                    <a:pt x="138766" y="91502"/>
                    <a:pt x="138766" y="91502"/>
                    <a:pt x="165893" y="165652"/>
                  </a:cubicBezTo>
                  <a:cubicBezTo>
                    <a:pt x="165893" y="165652"/>
                    <a:pt x="165893" y="165652"/>
                    <a:pt x="193021" y="91502"/>
                  </a:cubicBezTo>
                  <a:cubicBezTo>
                    <a:pt x="193021" y="90201"/>
                    <a:pt x="195605" y="88900"/>
                    <a:pt x="196897" y="90201"/>
                  </a:cubicBezTo>
                  <a:cubicBezTo>
                    <a:pt x="196897" y="90201"/>
                    <a:pt x="196897" y="90201"/>
                    <a:pt x="208523" y="92802"/>
                  </a:cubicBezTo>
                  <a:cubicBezTo>
                    <a:pt x="222733" y="98006"/>
                    <a:pt x="231775" y="111015"/>
                    <a:pt x="231775" y="125325"/>
                  </a:cubicBezTo>
                  <a:cubicBezTo>
                    <a:pt x="231775" y="125325"/>
                    <a:pt x="231775" y="125325"/>
                    <a:pt x="231775" y="176059"/>
                  </a:cubicBezTo>
                  <a:cubicBezTo>
                    <a:pt x="231775" y="179961"/>
                    <a:pt x="229192" y="182563"/>
                    <a:pt x="226608" y="182563"/>
                  </a:cubicBezTo>
                  <a:cubicBezTo>
                    <a:pt x="226608" y="182563"/>
                    <a:pt x="226608" y="182563"/>
                    <a:pt x="105179" y="182563"/>
                  </a:cubicBezTo>
                  <a:cubicBezTo>
                    <a:pt x="102595" y="182563"/>
                    <a:pt x="100012" y="179961"/>
                    <a:pt x="100012" y="176059"/>
                  </a:cubicBezTo>
                  <a:cubicBezTo>
                    <a:pt x="100012" y="176059"/>
                    <a:pt x="100012" y="176059"/>
                    <a:pt x="100012" y="125325"/>
                  </a:cubicBezTo>
                  <a:cubicBezTo>
                    <a:pt x="100012" y="111015"/>
                    <a:pt x="109054" y="98006"/>
                    <a:pt x="123264" y="92802"/>
                  </a:cubicBezTo>
                  <a:cubicBezTo>
                    <a:pt x="123264" y="92802"/>
                    <a:pt x="123264" y="92802"/>
                    <a:pt x="134890" y="90201"/>
                  </a:cubicBezTo>
                  <a:cubicBezTo>
                    <a:pt x="134890" y="88900"/>
                    <a:pt x="134890" y="88900"/>
                    <a:pt x="136182" y="88900"/>
                  </a:cubicBezTo>
                  <a:close/>
                  <a:moveTo>
                    <a:pt x="292100" y="19050"/>
                  </a:moveTo>
                  <a:cubicBezTo>
                    <a:pt x="314019" y="19050"/>
                    <a:pt x="331788" y="36819"/>
                    <a:pt x="331788" y="58738"/>
                  </a:cubicBezTo>
                  <a:cubicBezTo>
                    <a:pt x="331788" y="80657"/>
                    <a:pt x="314019" y="98426"/>
                    <a:pt x="292100" y="98426"/>
                  </a:cubicBezTo>
                  <a:cubicBezTo>
                    <a:pt x="270181" y="98426"/>
                    <a:pt x="252412" y="80657"/>
                    <a:pt x="252412" y="58738"/>
                  </a:cubicBezTo>
                  <a:cubicBezTo>
                    <a:pt x="252412" y="36819"/>
                    <a:pt x="270181" y="19050"/>
                    <a:pt x="292100" y="19050"/>
                  </a:cubicBezTo>
                  <a:close/>
                  <a:moveTo>
                    <a:pt x="39688" y="19050"/>
                  </a:moveTo>
                  <a:cubicBezTo>
                    <a:pt x="61607" y="19050"/>
                    <a:pt x="79376" y="36819"/>
                    <a:pt x="79376" y="58738"/>
                  </a:cubicBezTo>
                  <a:cubicBezTo>
                    <a:pt x="79376" y="80657"/>
                    <a:pt x="61607" y="98426"/>
                    <a:pt x="39688" y="98426"/>
                  </a:cubicBezTo>
                  <a:cubicBezTo>
                    <a:pt x="17769" y="98426"/>
                    <a:pt x="0" y="80657"/>
                    <a:pt x="0" y="58738"/>
                  </a:cubicBezTo>
                  <a:cubicBezTo>
                    <a:pt x="0" y="36819"/>
                    <a:pt x="17769" y="19050"/>
                    <a:pt x="39688" y="19050"/>
                  </a:cubicBezTo>
                  <a:close/>
                  <a:moveTo>
                    <a:pt x="165894" y="0"/>
                  </a:moveTo>
                  <a:cubicBezTo>
                    <a:pt x="187375" y="0"/>
                    <a:pt x="204788" y="17769"/>
                    <a:pt x="204788" y="39688"/>
                  </a:cubicBezTo>
                  <a:cubicBezTo>
                    <a:pt x="204788" y="61607"/>
                    <a:pt x="187375" y="79376"/>
                    <a:pt x="165894" y="79376"/>
                  </a:cubicBezTo>
                  <a:cubicBezTo>
                    <a:pt x="144413" y="79376"/>
                    <a:pt x="127000" y="61607"/>
                    <a:pt x="127000" y="39688"/>
                  </a:cubicBezTo>
                  <a:cubicBezTo>
                    <a:pt x="127000" y="17769"/>
                    <a:pt x="144413" y="0"/>
                    <a:pt x="1658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175223" y="3832621"/>
            <a:ext cx="758429" cy="758429"/>
            <a:chOff x="6900298" y="5110162"/>
            <a:chExt cx="1011238" cy="1011238"/>
          </a:xfrm>
        </p:grpSpPr>
        <p:sp>
          <p:nvSpPr>
            <p:cNvPr id="10" name="矩形 9"/>
            <p:cNvSpPr/>
            <p:nvPr/>
          </p:nvSpPr>
          <p:spPr>
            <a:xfrm>
              <a:off x="6900298" y="5110162"/>
              <a:ext cx="1011238" cy="101123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/>
            </a:p>
          </p:txBody>
        </p:sp>
        <p:sp>
          <p:nvSpPr>
            <p:cNvPr id="36" name="椭圆 13"/>
            <p:cNvSpPr/>
            <p:nvPr/>
          </p:nvSpPr>
          <p:spPr>
            <a:xfrm>
              <a:off x="7166434" y="5397633"/>
              <a:ext cx="478966" cy="436297"/>
            </a:xfrm>
            <a:custGeom>
              <a:avLst/>
              <a:gdLst>
                <a:gd name="connsiteX0" fmla="*/ 182569 w 338094"/>
                <a:gd name="connsiteY0" fmla="*/ 192088 h 307975"/>
                <a:gd name="connsiteX1" fmla="*/ 191830 w 338094"/>
                <a:gd name="connsiteY1" fmla="*/ 202620 h 307975"/>
                <a:gd name="connsiteX2" fmla="*/ 206382 w 338094"/>
                <a:gd name="connsiteY2" fmla="*/ 203936 h 307975"/>
                <a:gd name="connsiteX3" fmla="*/ 205059 w 338094"/>
                <a:gd name="connsiteY3" fmla="*/ 209202 h 307975"/>
                <a:gd name="connsiteX4" fmla="*/ 206382 w 338094"/>
                <a:gd name="connsiteY4" fmla="*/ 221050 h 307975"/>
                <a:gd name="connsiteX5" fmla="*/ 206382 w 338094"/>
                <a:gd name="connsiteY5" fmla="*/ 234215 h 307975"/>
                <a:gd name="connsiteX6" fmla="*/ 194476 w 338094"/>
                <a:gd name="connsiteY6" fmla="*/ 246063 h 307975"/>
                <a:gd name="connsiteX7" fmla="*/ 182569 w 338094"/>
                <a:gd name="connsiteY7" fmla="*/ 234215 h 307975"/>
                <a:gd name="connsiteX8" fmla="*/ 182569 w 338094"/>
                <a:gd name="connsiteY8" fmla="*/ 192088 h 307975"/>
                <a:gd name="connsiteX9" fmla="*/ 149231 w 338094"/>
                <a:gd name="connsiteY9" fmla="*/ 183859 h 307975"/>
                <a:gd name="connsiteX10" fmla="*/ 173044 w 338094"/>
                <a:gd name="connsiteY10" fmla="*/ 194226 h 307975"/>
                <a:gd name="connsiteX11" fmla="*/ 173044 w 338094"/>
                <a:gd name="connsiteY11" fmla="*/ 234400 h 307975"/>
                <a:gd name="connsiteX12" fmla="*/ 159815 w 338094"/>
                <a:gd name="connsiteY12" fmla="*/ 246063 h 307975"/>
                <a:gd name="connsiteX13" fmla="*/ 149231 w 338094"/>
                <a:gd name="connsiteY13" fmla="*/ 234400 h 307975"/>
                <a:gd name="connsiteX14" fmla="*/ 149231 w 338094"/>
                <a:gd name="connsiteY14" fmla="*/ 183859 h 307975"/>
                <a:gd name="connsiteX15" fmla="*/ 74619 w 338094"/>
                <a:gd name="connsiteY15" fmla="*/ 182563 h 307975"/>
                <a:gd name="connsiteX16" fmla="*/ 74619 w 338094"/>
                <a:gd name="connsiteY16" fmla="*/ 238126 h 307975"/>
                <a:gd name="connsiteX17" fmla="*/ 63506 w 338094"/>
                <a:gd name="connsiteY17" fmla="*/ 227789 h 307975"/>
                <a:gd name="connsiteX18" fmla="*/ 63506 w 338094"/>
                <a:gd name="connsiteY18" fmla="*/ 192900 h 307975"/>
                <a:gd name="connsiteX19" fmla="*/ 73230 w 338094"/>
                <a:gd name="connsiteY19" fmla="*/ 183855 h 307975"/>
                <a:gd name="connsiteX20" fmla="*/ 74619 w 338094"/>
                <a:gd name="connsiteY20" fmla="*/ 182563 h 307975"/>
                <a:gd name="connsiteX21" fmla="*/ 90666 w 338094"/>
                <a:gd name="connsiteY21" fmla="*/ 92075 h 307975"/>
                <a:gd name="connsiteX22" fmla="*/ 130275 w 338094"/>
                <a:gd name="connsiteY22" fmla="*/ 92075 h 307975"/>
                <a:gd name="connsiteX23" fmla="*/ 140838 w 338094"/>
                <a:gd name="connsiteY23" fmla="*/ 97302 h 307975"/>
                <a:gd name="connsiteX24" fmla="*/ 175165 w 338094"/>
                <a:gd name="connsiteY24" fmla="*/ 171785 h 307975"/>
                <a:gd name="connsiteX25" fmla="*/ 169884 w 338094"/>
                <a:gd name="connsiteY25" fmla="*/ 186159 h 307975"/>
                <a:gd name="connsiteX26" fmla="*/ 156681 w 338094"/>
                <a:gd name="connsiteY26" fmla="*/ 180932 h 307975"/>
                <a:gd name="connsiteX27" fmla="*/ 139517 w 338094"/>
                <a:gd name="connsiteY27" fmla="*/ 144344 h 307975"/>
                <a:gd name="connsiteX28" fmla="*/ 139517 w 338094"/>
                <a:gd name="connsiteY28" fmla="*/ 271096 h 307975"/>
                <a:gd name="connsiteX29" fmla="*/ 127635 w 338094"/>
                <a:gd name="connsiteY29" fmla="*/ 284163 h 307975"/>
                <a:gd name="connsiteX30" fmla="*/ 115752 w 338094"/>
                <a:gd name="connsiteY30" fmla="*/ 271096 h 307975"/>
                <a:gd name="connsiteX31" fmla="*/ 115752 w 338094"/>
                <a:gd name="connsiteY31" fmla="*/ 197919 h 307975"/>
                <a:gd name="connsiteX32" fmla="*/ 106510 w 338094"/>
                <a:gd name="connsiteY32" fmla="*/ 197919 h 307975"/>
                <a:gd name="connsiteX33" fmla="*/ 106510 w 338094"/>
                <a:gd name="connsiteY33" fmla="*/ 271096 h 307975"/>
                <a:gd name="connsiteX34" fmla="*/ 94627 w 338094"/>
                <a:gd name="connsiteY34" fmla="*/ 284163 h 307975"/>
                <a:gd name="connsiteX35" fmla="*/ 81424 w 338094"/>
                <a:gd name="connsiteY35" fmla="*/ 271096 h 307975"/>
                <a:gd name="connsiteX36" fmla="*/ 81424 w 338094"/>
                <a:gd name="connsiteY36" fmla="*/ 144344 h 307975"/>
                <a:gd name="connsiteX37" fmla="*/ 65581 w 338094"/>
                <a:gd name="connsiteY37" fmla="*/ 180932 h 307975"/>
                <a:gd name="connsiteX38" fmla="*/ 51058 w 338094"/>
                <a:gd name="connsiteY38" fmla="*/ 186159 h 307975"/>
                <a:gd name="connsiteX39" fmla="*/ 45776 w 338094"/>
                <a:gd name="connsiteY39" fmla="*/ 171785 h 307975"/>
                <a:gd name="connsiteX40" fmla="*/ 80104 w 338094"/>
                <a:gd name="connsiteY40" fmla="*/ 97302 h 307975"/>
                <a:gd name="connsiteX41" fmla="*/ 90666 w 338094"/>
                <a:gd name="connsiteY41" fmla="*/ 92075 h 307975"/>
                <a:gd name="connsiteX42" fmla="*/ 238843 w 338094"/>
                <a:gd name="connsiteY42" fmla="*/ 88900 h 307975"/>
                <a:gd name="connsiteX43" fmla="*/ 286633 w 338094"/>
                <a:gd name="connsiteY43" fmla="*/ 88900 h 307975"/>
                <a:gd name="connsiteX44" fmla="*/ 297253 w 338094"/>
                <a:gd name="connsiteY44" fmla="*/ 95459 h 307975"/>
                <a:gd name="connsiteX45" fmla="*/ 337077 w 338094"/>
                <a:gd name="connsiteY45" fmla="*/ 180728 h 307975"/>
                <a:gd name="connsiteX46" fmla="*/ 330440 w 338094"/>
                <a:gd name="connsiteY46" fmla="*/ 195158 h 307975"/>
                <a:gd name="connsiteX47" fmla="*/ 315837 w 338094"/>
                <a:gd name="connsiteY47" fmla="*/ 189911 h 307975"/>
                <a:gd name="connsiteX48" fmla="*/ 302563 w 338094"/>
                <a:gd name="connsiteY48" fmla="*/ 163674 h 307975"/>
                <a:gd name="connsiteX49" fmla="*/ 313182 w 338094"/>
                <a:gd name="connsiteY49" fmla="*/ 212212 h 307975"/>
                <a:gd name="connsiteX50" fmla="*/ 306545 w 338094"/>
                <a:gd name="connsiteY50" fmla="*/ 220083 h 307975"/>
                <a:gd name="connsiteX51" fmla="*/ 295925 w 338094"/>
                <a:gd name="connsiteY51" fmla="*/ 220083 h 307975"/>
                <a:gd name="connsiteX52" fmla="*/ 295925 w 338094"/>
                <a:gd name="connsiteY52" fmla="*/ 293545 h 307975"/>
                <a:gd name="connsiteX53" fmla="*/ 282650 w 338094"/>
                <a:gd name="connsiteY53" fmla="*/ 307975 h 307975"/>
                <a:gd name="connsiteX54" fmla="*/ 268048 w 338094"/>
                <a:gd name="connsiteY54" fmla="*/ 293545 h 307975"/>
                <a:gd name="connsiteX55" fmla="*/ 268048 w 338094"/>
                <a:gd name="connsiteY55" fmla="*/ 220083 h 307975"/>
                <a:gd name="connsiteX56" fmla="*/ 257428 w 338094"/>
                <a:gd name="connsiteY56" fmla="*/ 220083 h 307975"/>
                <a:gd name="connsiteX57" fmla="*/ 257428 w 338094"/>
                <a:gd name="connsiteY57" fmla="*/ 293545 h 307975"/>
                <a:gd name="connsiteX58" fmla="*/ 244153 w 338094"/>
                <a:gd name="connsiteY58" fmla="*/ 307975 h 307975"/>
                <a:gd name="connsiteX59" fmla="*/ 229551 w 338094"/>
                <a:gd name="connsiteY59" fmla="*/ 293545 h 307975"/>
                <a:gd name="connsiteX60" fmla="*/ 229551 w 338094"/>
                <a:gd name="connsiteY60" fmla="*/ 220083 h 307975"/>
                <a:gd name="connsiteX61" fmla="*/ 218931 w 338094"/>
                <a:gd name="connsiteY61" fmla="*/ 220083 h 307975"/>
                <a:gd name="connsiteX62" fmla="*/ 212294 w 338094"/>
                <a:gd name="connsiteY62" fmla="*/ 212212 h 307975"/>
                <a:gd name="connsiteX63" fmla="*/ 222914 w 338094"/>
                <a:gd name="connsiteY63" fmla="*/ 163674 h 307975"/>
                <a:gd name="connsiteX64" fmla="*/ 210966 w 338094"/>
                <a:gd name="connsiteY64" fmla="*/ 189911 h 307975"/>
                <a:gd name="connsiteX65" fmla="*/ 195036 w 338094"/>
                <a:gd name="connsiteY65" fmla="*/ 195158 h 307975"/>
                <a:gd name="connsiteX66" fmla="*/ 188399 w 338094"/>
                <a:gd name="connsiteY66" fmla="*/ 180728 h 307975"/>
                <a:gd name="connsiteX67" fmla="*/ 228223 w 338094"/>
                <a:gd name="connsiteY67" fmla="*/ 95459 h 307975"/>
                <a:gd name="connsiteX68" fmla="*/ 238843 w 338094"/>
                <a:gd name="connsiteY68" fmla="*/ 88900 h 307975"/>
                <a:gd name="connsiteX69" fmla="*/ 40753 w 338094"/>
                <a:gd name="connsiteY69" fmla="*/ 63500 h 307975"/>
                <a:gd name="connsiteX70" fmla="*/ 79117 w 338094"/>
                <a:gd name="connsiteY70" fmla="*/ 63500 h 307975"/>
                <a:gd name="connsiteX71" fmla="*/ 85732 w 338094"/>
                <a:gd name="connsiteY71" fmla="*/ 81882 h 307975"/>
                <a:gd name="connsiteX72" fmla="*/ 85732 w 338094"/>
                <a:gd name="connsiteY72" fmla="*/ 83195 h 307975"/>
                <a:gd name="connsiteX73" fmla="*/ 73826 w 338094"/>
                <a:gd name="connsiteY73" fmla="*/ 92385 h 307975"/>
                <a:gd name="connsiteX74" fmla="*/ 51336 w 338094"/>
                <a:gd name="connsiteY74" fmla="*/ 139652 h 307975"/>
                <a:gd name="connsiteX75" fmla="*/ 39430 w 338094"/>
                <a:gd name="connsiteY75" fmla="*/ 168538 h 307975"/>
                <a:gd name="connsiteX76" fmla="*/ 48690 w 338094"/>
                <a:gd name="connsiteY76" fmla="*/ 192171 h 307975"/>
                <a:gd name="connsiteX77" fmla="*/ 55305 w 338094"/>
                <a:gd name="connsiteY77" fmla="*/ 194797 h 307975"/>
                <a:gd name="connsiteX78" fmla="*/ 55305 w 338094"/>
                <a:gd name="connsiteY78" fmla="*/ 227621 h 307975"/>
                <a:gd name="connsiteX79" fmla="*/ 43398 w 338094"/>
                <a:gd name="connsiteY79" fmla="*/ 238125 h 307975"/>
                <a:gd name="connsiteX80" fmla="*/ 32815 w 338094"/>
                <a:gd name="connsiteY80" fmla="*/ 227621 h 307975"/>
                <a:gd name="connsiteX81" fmla="*/ 32815 w 338094"/>
                <a:gd name="connsiteY81" fmla="*/ 112080 h 307975"/>
                <a:gd name="connsiteX82" fmla="*/ 18263 w 338094"/>
                <a:gd name="connsiteY82" fmla="*/ 144904 h 307975"/>
                <a:gd name="connsiteX83" fmla="*/ 5034 w 338094"/>
                <a:gd name="connsiteY83" fmla="*/ 148843 h 307975"/>
                <a:gd name="connsiteX84" fmla="*/ 1065 w 338094"/>
                <a:gd name="connsiteY84" fmla="*/ 137026 h 307975"/>
                <a:gd name="connsiteX85" fmla="*/ 31492 w 338094"/>
                <a:gd name="connsiteY85" fmla="*/ 68752 h 307975"/>
                <a:gd name="connsiteX86" fmla="*/ 40753 w 338094"/>
                <a:gd name="connsiteY86" fmla="*/ 63500 h 307975"/>
                <a:gd name="connsiteX87" fmla="*/ 157633 w 338094"/>
                <a:gd name="connsiteY87" fmla="*/ 53975 h 307975"/>
                <a:gd name="connsiteX88" fmla="*/ 197198 w 338094"/>
                <a:gd name="connsiteY88" fmla="*/ 53975 h 307975"/>
                <a:gd name="connsiteX89" fmla="*/ 207749 w 338094"/>
                <a:gd name="connsiteY89" fmla="*/ 59183 h 307975"/>
                <a:gd name="connsiteX90" fmla="*/ 222256 w 338094"/>
                <a:gd name="connsiteY90" fmla="*/ 90434 h 307975"/>
                <a:gd name="connsiteX91" fmla="*/ 220937 w 338094"/>
                <a:gd name="connsiteY91" fmla="*/ 91736 h 307975"/>
                <a:gd name="connsiteX92" fmla="*/ 210386 w 338094"/>
                <a:gd name="connsiteY92" fmla="*/ 115174 h 307975"/>
                <a:gd name="connsiteX93" fmla="*/ 206430 w 338094"/>
                <a:gd name="connsiteY93" fmla="*/ 106060 h 307975"/>
                <a:gd name="connsiteX94" fmla="*/ 206430 w 338094"/>
                <a:gd name="connsiteY94" fmla="*/ 122987 h 307975"/>
                <a:gd name="connsiteX95" fmla="*/ 185328 w 338094"/>
                <a:gd name="connsiteY95" fmla="*/ 169863 h 307975"/>
                <a:gd name="connsiteX96" fmla="*/ 169502 w 338094"/>
                <a:gd name="connsiteY96" fmla="*/ 137310 h 307975"/>
                <a:gd name="connsiteX97" fmla="*/ 149719 w 338094"/>
                <a:gd name="connsiteY97" fmla="*/ 93038 h 307975"/>
                <a:gd name="connsiteX98" fmla="*/ 136531 w 338094"/>
                <a:gd name="connsiteY98" fmla="*/ 83924 h 307975"/>
                <a:gd name="connsiteX99" fmla="*/ 136531 w 338094"/>
                <a:gd name="connsiteY99" fmla="*/ 82621 h 307975"/>
                <a:gd name="connsiteX100" fmla="*/ 144444 w 338094"/>
                <a:gd name="connsiteY100" fmla="*/ 66996 h 307975"/>
                <a:gd name="connsiteX101" fmla="*/ 147082 w 338094"/>
                <a:gd name="connsiteY101" fmla="*/ 59183 h 307975"/>
                <a:gd name="connsiteX102" fmla="*/ 157633 w 338094"/>
                <a:gd name="connsiteY102" fmla="*/ 53975 h 307975"/>
                <a:gd name="connsiteX103" fmla="*/ 111926 w 338094"/>
                <a:gd name="connsiteY103" fmla="*/ 38100 h 307975"/>
                <a:gd name="connsiteX104" fmla="*/ 136533 w 338094"/>
                <a:gd name="connsiteY104" fmla="*/ 61913 h 307975"/>
                <a:gd name="connsiteX105" fmla="*/ 111926 w 338094"/>
                <a:gd name="connsiteY105" fmla="*/ 85726 h 307975"/>
                <a:gd name="connsiteX106" fmla="*/ 87319 w 338094"/>
                <a:gd name="connsiteY106" fmla="*/ 61913 h 307975"/>
                <a:gd name="connsiteX107" fmla="*/ 111926 w 338094"/>
                <a:gd name="connsiteY107" fmla="*/ 38100 h 307975"/>
                <a:gd name="connsiteX108" fmla="*/ 262738 w 338094"/>
                <a:gd name="connsiteY108" fmla="*/ 28575 h 307975"/>
                <a:gd name="connsiteX109" fmla="*/ 290519 w 338094"/>
                <a:gd name="connsiteY109" fmla="*/ 56221 h 307975"/>
                <a:gd name="connsiteX110" fmla="*/ 262738 w 338094"/>
                <a:gd name="connsiteY110" fmla="*/ 82550 h 307975"/>
                <a:gd name="connsiteX111" fmla="*/ 234956 w 338094"/>
                <a:gd name="connsiteY111" fmla="*/ 56221 h 307975"/>
                <a:gd name="connsiteX112" fmla="*/ 262738 w 338094"/>
                <a:gd name="connsiteY112" fmla="*/ 28575 h 307975"/>
                <a:gd name="connsiteX113" fmla="*/ 58744 w 338094"/>
                <a:gd name="connsiteY113" fmla="*/ 15875 h 307975"/>
                <a:gd name="connsiteX114" fmla="*/ 80969 w 338094"/>
                <a:gd name="connsiteY114" fmla="*/ 38100 h 307975"/>
                <a:gd name="connsiteX115" fmla="*/ 58744 w 338094"/>
                <a:gd name="connsiteY115" fmla="*/ 60325 h 307975"/>
                <a:gd name="connsiteX116" fmla="*/ 36519 w 338094"/>
                <a:gd name="connsiteY116" fmla="*/ 38100 h 307975"/>
                <a:gd name="connsiteX117" fmla="*/ 58744 w 338094"/>
                <a:gd name="connsiteY117" fmla="*/ 15875 h 307975"/>
                <a:gd name="connsiteX118" fmla="*/ 177013 w 338094"/>
                <a:gd name="connsiteY118" fmla="*/ 0 h 307975"/>
                <a:gd name="connsiteX119" fmla="*/ 200032 w 338094"/>
                <a:gd name="connsiteY119" fmla="*/ 23813 h 307975"/>
                <a:gd name="connsiteX120" fmla="*/ 177013 w 338094"/>
                <a:gd name="connsiteY120" fmla="*/ 47626 h 307975"/>
                <a:gd name="connsiteX121" fmla="*/ 153994 w 338094"/>
                <a:gd name="connsiteY121" fmla="*/ 23813 h 307975"/>
                <a:gd name="connsiteX122" fmla="*/ 177013 w 338094"/>
                <a:gd name="connsiteY122" fmla="*/ 0 h 307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338094" h="307975">
                  <a:moveTo>
                    <a:pt x="182569" y="192088"/>
                  </a:moveTo>
                  <a:cubicBezTo>
                    <a:pt x="183892" y="197354"/>
                    <a:pt x="187861" y="201303"/>
                    <a:pt x="191830" y="202620"/>
                  </a:cubicBezTo>
                  <a:cubicBezTo>
                    <a:pt x="195798" y="205253"/>
                    <a:pt x="201090" y="205253"/>
                    <a:pt x="206382" y="203936"/>
                  </a:cubicBezTo>
                  <a:cubicBezTo>
                    <a:pt x="206382" y="203936"/>
                    <a:pt x="206382" y="203936"/>
                    <a:pt x="205059" y="209202"/>
                  </a:cubicBezTo>
                  <a:cubicBezTo>
                    <a:pt x="203736" y="213151"/>
                    <a:pt x="205059" y="217101"/>
                    <a:pt x="206382" y="221050"/>
                  </a:cubicBezTo>
                  <a:cubicBezTo>
                    <a:pt x="206382" y="221050"/>
                    <a:pt x="206382" y="221050"/>
                    <a:pt x="206382" y="234215"/>
                  </a:cubicBezTo>
                  <a:cubicBezTo>
                    <a:pt x="206382" y="240797"/>
                    <a:pt x="201090" y="246063"/>
                    <a:pt x="194476" y="246063"/>
                  </a:cubicBezTo>
                  <a:cubicBezTo>
                    <a:pt x="187861" y="246063"/>
                    <a:pt x="182569" y="240797"/>
                    <a:pt x="182569" y="234215"/>
                  </a:cubicBezTo>
                  <a:cubicBezTo>
                    <a:pt x="182569" y="234215"/>
                    <a:pt x="182569" y="234215"/>
                    <a:pt x="182569" y="192088"/>
                  </a:cubicBezTo>
                  <a:close/>
                  <a:moveTo>
                    <a:pt x="149231" y="183859"/>
                  </a:moveTo>
                  <a:cubicBezTo>
                    <a:pt x="153200" y="192930"/>
                    <a:pt x="163783" y="196818"/>
                    <a:pt x="173044" y="194226"/>
                  </a:cubicBezTo>
                  <a:cubicBezTo>
                    <a:pt x="173044" y="194226"/>
                    <a:pt x="173044" y="194226"/>
                    <a:pt x="173044" y="234400"/>
                  </a:cubicBezTo>
                  <a:cubicBezTo>
                    <a:pt x="173044" y="240879"/>
                    <a:pt x="167752" y="246063"/>
                    <a:pt x="159815" y="246063"/>
                  </a:cubicBezTo>
                  <a:cubicBezTo>
                    <a:pt x="155846" y="246063"/>
                    <a:pt x="149231" y="242175"/>
                    <a:pt x="149231" y="234400"/>
                  </a:cubicBezTo>
                  <a:cubicBezTo>
                    <a:pt x="149231" y="234400"/>
                    <a:pt x="149231" y="234400"/>
                    <a:pt x="149231" y="183859"/>
                  </a:cubicBezTo>
                  <a:close/>
                  <a:moveTo>
                    <a:pt x="74619" y="182563"/>
                  </a:moveTo>
                  <a:cubicBezTo>
                    <a:pt x="74619" y="182563"/>
                    <a:pt x="74619" y="182563"/>
                    <a:pt x="74619" y="238126"/>
                  </a:cubicBezTo>
                  <a:cubicBezTo>
                    <a:pt x="67673" y="238126"/>
                    <a:pt x="63506" y="232957"/>
                    <a:pt x="63506" y="227789"/>
                  </a:cubicBezTo>
                  <a:cubicBezTo>
                    <a:pt x="63506" y="227789"/>
                    <a:pt x="63506" y="227789"/>
                    <a:pt x="63506" y="192900"/>
                  </a:cubicBezTo>
                  <a:cubicBezTo>
                    <a:pt x="67673" y="191608"/>
                    <a:pt x="71841" y="189024"/>
                    <a:pt x="73230" y="183855"/>
                  </a:cubicBezTo>
                  <a:cubicBezTo>
                    <a:pt x="73230" y="183855"/>
                    <a:pt x="73230" y="183855"/>
                    <a:pt x="74619" y="182563"/>
                  </a:cubicBezTo>
                  <a:close/>
                  <a:moveTo>
                    <a:pt x="90666" y="92075"/>
                  </a:moveTo>
                  <a:cubicBezTo>
                    <a:pt x="90666" y="92075"/>
                    <a:pt x="90666" y="92075"/>
                    <a:pt x="130275" y="92075"/>
                  </a:cubicBezTo>
                  <a:cubicBezTo>
                    <a:pt x="135557" y="92075"/>
                    <a:pt x="139517" y="93382"/>
                    <a:pt x="140838" y="97302"/>
                  </a:cubicBezTo>
                  <a:lnTo>
                    <a:pt x="175165" y="171785"/>
                  </a:lnTo>
                  <a:cubicBezTo>
                    <a:pt x="177806" y="177012"/>
                    <a:pt x="175165" y="183546"/>
                    <a:pt x="169884" y="186159"/>
                  </a:cubicBezTo>
                  <a:cubicBezTo>
                    <a:pt x="165923" y="187466"/>
                    <a:pt x="159322" y="186159"/>
                    <a:pt x="156681" y="180932"/>
                  </a:cubicBezTo>
                  <a:cubicBezTo>
                    <a:pt x="156681" y="180932"/>
                    <a:pt x="156681" y="180932"/>
                    <a:pt x="139517" y="144344"/>
                  </a:cubicBezTo>
                  <a:cubicBezTo>
                    <a:pt x="139517" y="144344"/>
                    <a:pt x="139517" y="144344"/>
                    <a:pt x="139517" y="271096"/>
                  </a:cubicBezTo>
                  <a:cubicBezTo>
                    <a:pt x="139517" y="278936"/>
                    <a:pt x="134236" y="284163"/>
                    <a:pt x="127635" y="284163"/>
                  </a:cubicBezTo>
                  <a:cubicBezTo>
                    <a:pt x="121033" y="284163"/>
                    <a:pt x="115752" y="278936"/>
                    <a:pt x="115752" y="271096"/>
                  </a:cubicBezTo>
                  <a:cubicBezTo>
                    <a:pt x="115752" y="271096"/>
                    <a:pt x="115752" y="271096"/>
                    <a:pt x="115752" y="197919"/>
                  </a:cubicBezTo>
                  <a:cubicBezTo>
                    <a:pt x="115752" y="197919"/>
                    <a:pt x="115752" y="197919"/>
                    <a:pt x="106510" y="197919"/>
                  </a:cubicBezTo>
                  <a:cubicBezTo>
                    <a:pt x="106510" y="197919"/>
                    <a:pt x="106510" y="197919"/>
                    <a:pt x="106510" y="271096"/>
                  </a:cubicBezTo>
                  <a:cubicBezTo>
                    <a:pt x="106510" y="278936"/>
                    <a:pt x="101229" y="284163"/>
                    <a:pt x="94627" y="284163"/>
                  </a:cubicBezTo>
                  <a:cubicBezTo>
                    <a:pt x="86706" y="284163"/>
                    <a:pt x="81424" y="278936"/>
                    <a:pt x="81424" y="271096"/>
                  </a:cubicBezTo>
                  <a:cubicBezTo>
                    <a:pt x="81424" y="271096"/>
                    <a:pt x="81424" y="271096"/>
                    <a:pt x="81424" y="144344"/>
                  </a:cubicBezTo>
                  <a:cubicBezTo>
                    <a:pt x="81424" y="144344"/>
                    <a:pt x="81424" y="144344"/>
                    <a:pt x="65581" y="180932"/>
                  </a:cubicBezTo>
                  <a:cubicBezTo>
                    <a:pt x="62940" y="186159"/>
                    <a:pt x="56339" y="187466"/>
                    <a:pt x="51058" y="186159"/>
                  </a:cubicBezTo>
                  <a:cubicBezTo>
                    <a:pt x="45776" y="183546"/>
                    <a:pt x="44456" y="177012"/>
                    <a:pt x="45776" y="171785"/>
                  </a:cubicBezTo>
                  <a:cubicBezTo>
                    <a:pt x="45776" y="171785"/>
                    <a:pt x="45776" y="171785"/>
                    <a:pt x="80104" y="97302"/>
                  </a:cubicBezTo>
                  <a:cubicBezTo>
                    <a:pt x="82745" y="93382"/>
                    <a:pt x="86706" y="92075"/>
                    <a:pt x="90666" y="92075"/>
                  </a:cubicBezTo>
                  <a:close/>
                  <a:moveTo>
                    <a:pt x="238843" y="88900"/>
                  </a:moveTo>
                  <a:cubicBezTo>
                    <a:pt x="238843" y="88900"/>
                    <a:pt x="238843" y="88900"/>
                    <a:pt x="286633" y="88900"/>
                  </a:cubicBezTo>
                  <a:cubicBezTo>
                    <a:pt x="291943" y="88900"/>
                    <a:pt x="295925" y="91524"/>
                    <a:pt x="297253" y="95459"/>
                  </a:cubicBezTo>
                  <a:cubicBezTo>
                    <a:pt x="297253" y="95459"/>
                    <a:pt x="297253" y="95459"/>
                    <a:pt x="337077" y="180728"/>
                  </a:cubicBezTo>
                  <a:cubicBezTo>
                    <a:pt x="339732" y="185975"/>
                    <a:pt x="337077" y="192534"/>
                    <a:pt x="330440" y="195158"/>
                  </a:cubicBezTo>
                  <a:cubicBezTo>
                    <a:pt x="325130" y="197782"/>
                    <a:pt x="318492" y="196470"/>
                    <a:pt x="315837" y="189911"/>
                  </a:cubicBezTo>
                  <a:cubicBezTo>
                    <a:pt x="315837" y="189911"/>
                    <a:pt x="315837" y="189911"/>
                    <a:pt x="302563" y="163674"/>
                  </a:cubicBezTo>
                  <a:cubicBezTo>
                    <a:pt x="302563" y="163674"/>
                    <a:pt x="302563" y="163674"/>
                    <a:pt x="313182" y="212212"/>
                  </a:cubicBezTo>
                  <a:cubicBezTo>
                    <a:pt x="314510" y="216147"/>
                    <a:pt x="310527" y="220083"/>
                    <a:pt x="306545" y="220083"/>
                  </a:cubicBezTo>
                  <a:cubicBezTo>
                    <a:pt x="306545" y="220083"/>
                    <a:pt x="306545" y="220083"/>
                    <a:pt x="295925" y="220083"/>
                  </a:cubicBezTo>
                  <a:cubicBezTo>
                    <a:pt x="295925" y="220083"/>
                    <a:pt x="295925" y="220083"/>
                    <a:pt x="295925" y="293545"/>
                  </a:cubicBezTo>
                  <a:cubicBezTo>
                    <a:pt x="295925" y="301416"/>
                    <a:pt x="290615" y="307975"/>
                    <a:pt x="282650" y="307975"/>
                  </a:cubicBezTo>
                  <a:cubicBezTo>
                    <a:pt x="274685" y="307975"/>
                    <a:pt x="268048" y="301416"/>
                    <a:pt x="268048" y="293545"/>
                  </a:cubicBezTo>
                  <a:cubicBezTo>
                    <a:pt x="268048" y="293545"/>
                    <a:pt x="268048" y="293545"/>
                    <a:pt x="268048" y="220083"/>
                  </a:cubicBezTo>
                  <a:cubicBezTo>
                    <a:pt x="268048" y="220083"/>
                    <a:pt x="268048" y="220083"/>
                    <a:pt x="257428" y="220083"/>
                  </a:cubicBezTo>
                  <a:cubicBezTo>
                    <a:pt x="257428" y="220083"/>
                    <a:pt x="257428" y="220083"/>
                    <a:pt x="257428" y="293545"/>
                  </a:cubicBezTo>
                  <a:cubicBezTo>
                    <a:pt x="257428" y="301416"/>
                    <a:pt x="250791" y="307975"/>
                    <a:pt x="244153" y="307975"/>
                  </a:cubicBezTo>
                  <a:cubicBezTo>
                    <a:pt x="236188" y="307975"/>
                    <a:pt x="229551" y="301416"/>
                    <a:pt x="229551" y="293545"/>
                  </a:cubicBezTo>
                  <a:cubicBezTo>
                    <a:pt x="229551" y="293545"/>
                    <a:pt x="229551" y="293545"/>
                    <a:pt x="229551" y="220083"/>
                  </a:cubicBezTo>
                  <a:cubicBezTo>
                    <a:pt x="229551" y="220083"/>
                    <a:pt x="229551" y="220083"/>
                    <a:pt x="218931" y="220083"/>
                  </a:cubicBezTo>
                  <a:cubicBezTo>
                    <a:pt x="214949" y="220083"/>
                    <a:pt x="210966" y="216147"/>
                    <a:pt x="212294" y="212212"/>
                  </a:cubicBezTo>
                  <a:cubicBezTo>
                    <a:pt x="212294" y="212212"/>
                    <a:pt x="212294" y="212212"/>
                    <a:pt x="222914" y="163674"/>
                  </a:cubicBezTo>
                  <a:cubicBezTo>
                    <a:pt x="222914" y="163674"/>
                    <a:pt x="222914" y="163674"/>
                    <a:pt x="210966" y="189911"/>
                  </a:cubicBezTo>
                  <a:cubicBezTo>
                    <a:pt x="208311" y="196470"/>
                    <a:pt x="200346" y="197782"/>
                    <a:pt x="195036" y="195158"/>
                  </a:cubicBezTo>
                  <a:cubicBezTo>
                    <a:pt x="188399" y="192534"/>
                    <a:pt x="185744" y="185975"/>
                    <a:pt x="188399" y="180728"/>
                  </a:cubicBezTo>
                  <a:cubicBezTo>
                    <a:pt x="188399" y="180728"/>
                    <a:pt x="188399" y="180728"/>
                    <a:pt x="228223" y="95459"/>
                  </a:cubicBezTo>
                  <a:cubicBezTo>
                    <a:pt x="230878" y="91524"/>
                    <a:pt x="234861" y="88900"/>
                    <a:pt x="238843" y="88900"/>
                  </a:cubicBezTo>
                  <a:close/>
                  <a:moveTo>
                    <a:pt x="40753" y="63500"/>
                  </a:moveTo>
                  <a:cubicBezTo>
                    <a:pt x="40753" y="63500"/>
                    <a:pt x="40753" y="63500"/>
                    <a:pt x="79117" y="63500"/>
                  </a:cubicBezTo>
                  <a:cubicBezTo>
                    <a:pt x="79117" y="70065"/>
                    <a:pt x="81763" y="76630"/>
                    <a:pt x="85732" y="81882"/>
                  </a:cubicBezTo>
                  <a:cubicBezTo>
                    <a:pt x="85732" y="81882"/>
                    <a:pt x="85732" y="81882"/>
                    <a:pt x="85732" y="83195"/>
                  </a:cubicBezTo>
                  <a:cubicBezTo>
                    <a:pt x="80440" y="84507"/>
                    <a:pt x="75149" y="88446"/>
                    <a:pt x="73826" y="92385"/>
                  </a:cubicBezTo>
                  <a:cubicBezTo>
                    <a:pt x="73826" y="92385"/>
                    <a:pt x="73826" y="92385"/>
                    <a:pt x="51336" y="139652"/>
                  </a:cubicBezTo>
                  <a:cubicBezTo>
                    <a:pt x="51336" y="139652"/>
                    <a:pt x="51336" y="139652"/>
                    <a:pt x="39430" y="168538"/>
                  </a:cubicBezTo>
                  <a:cubicBezTo>
                    <a:pt x="34138" y="177728"/>
                    <a:pt x="39430" y="188232"/>
                    <a:pt x="48690" y="192171"/>
                  </a:cubicBezTo>
                  <a:cubicBezTo>
                    <a:pt x="50013" y="193484"/>
                    <a:pt x="52659" y="193484"/>
                    <a:pt x="55305" y="194797"/>
                  </a:cubicBezTo>
                  <a:cubicBezTo>
                    <a:pt x="55305" y="194797"/>
                    <a:pt x="55305" y="194797"/>
                    <a:pt x="55305" y="227621"/>
                  </a:cubicBezTo>
                  <a:cubicBezTo>
                    <a:pt x="55305" y="232873"/>
                    <a:pt x="50013" y="238125"/>
                    <a:pt x="43398" y="238125"/>
                  </a:cubicBezTo>
                  <a:cubicBezTo>
                    <a:pt x="38107" y="238125"/>
                    <a:pt x="32815" y="232873"/>
                    <a:pt x="32815" y="227621"/>
                  </a:cubicBezTo>
                  <a:cubicBezTo>
                    <a:pt x="32815" y="155408"/>
                    <a:pt x="32815" y="114706"/>
                    <a:pt x="32815" y="112080"/>
                  </a:cubicBezTo>
                  <a:cubicBezTo>
                    <a:pt x="32815" y="112080"/>
                    <a:pt x="32815" y="112080"/>
                    <a:pt x="18263" y="144904"/>
                  </a:cubicBezTo>
                  <a:cubicBezTo>
                    <a:pt x="15617" y="148843"/>
                    <a:pt x="10325" y="151469"/>
                    <a:pt x="5034" y="148843"/>
                  </a:cubicBezTo>
                  <a:cubicBezTo>
                    <a:pt x="1065" y="146217"/>
                    <a:pt x="-1581" y="140965"/>
                    <a:pt x="1065" y="137026"/>
                  </a:cubicBezTo>
                  <a:cubicBezTo>
                    <a:pt x="1065" y="137026"/>
                    <a:pt x="1065" y="137026"/>
                    <a:pt x="31492" y="68752"/>
                  </a:cubicBezTo>
                  <a:cubicBezTo>
                    <a:pt x="34138" y="64813"/>
                    <a:pt x="36784" y="63500"/>
                    <a:pt x="40753" y="63500"/>
                  </a:cubicBezTo>
                  <a:close/>
                  <a:moveTo>
                    <a:pt x="157633" y="53975"/>
                  </a:moveTo>
                  <a:cubicBezTo>
                    <a:pt x="157633" y="53975"/>
                    <a:pt x="157633" y="53975"/>
                    <a:pt x="197198" y="53975"/>
                  </a:cubicBezTo>
                  <a:cubicBezTo>
                    <a:pt x="202473" y="53975"/>
                    <a:pt x="206430" y="55277"/>
                    <a:pt x="207749" y="59183"/>
                  </a:cubicBezTo>
                  <a:cubicBezTo>
                    <a:pt x="207749" y="59183"/>
                    <a:pt x="207749" y="59183"/>
                    <a:pt x="222256" y="90434"/>
                  </a:cubicBezTo>
                  <a:cubicBezTo>
                    <a:pt x="222256" y="90434"/>
                    <a:pt x="220937" y="91736"/>
                    <a:pt x="220937" y="91736"/>
                  </a:cubicBezTo>
                  <a:cubicBezTo>
                    <a:pt x="220937" y="91736"/>
                    <a:pt x="220937" y="91736"/>
                    <a:pt x="210386" y="115174"/>
                  </a:cubicBezTo>
                  <a:cubicBezTo>
                    <a:pt x="210386" y="115174"/>
                    <a:pt x="210386" y="115174"/>
                    <a:pt x="206430" y="106060"/>
                  </a:cubicBezTo>
                  <a:cubicBezTo>
                    <a:pt x="206430" y="106060"/>
                    <a:pt x="206430" y="106060"/>
                    <a:pt x="206430" y="122987"/>
                  </a:cubicBezTo>
                  <a:cubicBezTo>
                    <a:pt x="199836" y="138612"/>
                    <a:pt x="205111" y="126893"/>
                    <a:pt x="185328" y="169863"/>
                  </a:cubicBezTo>
                  <a:cubicBezTo>
                    <a:pt x="184009" y="168561"/>
                    <a:pt x="170821" y="138612"/>
                    <a:pt x="169502" y="137310"/>
                  </a:cubicBezTo>
                  <a:cubicBezTo>
                    <a:pt x="169502" y="137310"/>
                    <a:pt x="169502" y="137310"/>
                    <a:pt x="149719" y="93038"/>
                  </a:cubicBezTo>
                  <a:cubicBezTo>
                    <a:pt x="147082" y="89132"/>
                    <a:pt x="143125" y="85226"/>
                    <a:pt x="136531" y="83924"/>
                  </a:cubicBezTo>
                  <a:cubicBezTo>
                    <a:pt x="136531" y="83924"/>
                    <a:pt x="136531" y="83924"/>
                    <a:pt x="136531" y="82621"/>
                  </a:cubicBezTo>
                  <a:cubicBezTo>
                    <a:pt x="140488" y="78715"/>
                    <a:pt x="143125" y="73507"/>
                    <a:pt x="144444" y="66996"/>
                  </a:cubicBezTo>
                  <a:cubicBezTo>
                    <a:pt x="144444" y="66996"/>
                    <a:pt x="144444" y="66996"/>
                    <a:pt x="147082" y="59183"/>
                  </a:cubicBezTo>
                  <a:cubicBezTo>
                    <a:pt x="149719" y="55277"/>
                    <a:pt x="153676" y="53975"/>
                    <a:pt x="157633" y="53975"/>
                  </a:cubicBezTo>
                  <a:close/>
                  <a:moveTo>
                    <a:pt x="111926" y="38100"/>
                  </a:moveTo>
                  <a:cubicBezTo>
                    <a:pt x="125516" y="38100"/>
                    <a:pt x="136533" y="48761"/>
                    <a:pt x="136533" y="61913"/>
                  </a:cubicBezTo>
                  <a:cubicBezTo>
                    <a:pt x="136533" y="75065"/>
                    <a:pt x="125516" y="85726"/>
                    <a:pt x="111926" y="85726"/>
                  </a:cubicBezTo>
                  <a:cubicBezTo>
                    <a:pt x="98336" y="85726"/>
                    <a:pt x="87319" y="75065"/>
                    <a:pt x="87319" y="61913"/>
                  </a:cubicBezTo>
                  <a:cubicBezTo>
                    <a:pt x="87319" y="48761"/>
                    <a:pt x="98336" y="38100"/>
                    <a:pt x="111926" y="38100"/>
                  </a:cubicBezTo>
                  <a:close/>
                  <a:moveTo>
                    <a:pt x="262738" y="28575"/>
                  </a:moveTo>
                  <a:cubicBezTo>
                    <a:pt x="278613" y="28575"/>
                    <a:pt x="290519" y="40423"/>
                    <a:pt x="290519" y="56221"/>
                  </a:cubicBezTo>
                  <a:cubicBezTo>
                    <a:pt x="290519" y="72018"/>
                    <a:pt x="277290" y="82550"/>
                    <a:pt x="262738" y="82550"/>
                  </a:cubicBezTo>
                  <a:cubicBezTo>
                    <a:pt x="248185" y="82550"/>
                    <a:pt x="234956" y="72018"/>
                    <a:pt x="234956" y="56221"/>
                  </a:cubicBezTo>
                  <a:cubicBezTo>
                    <a:pt x="234956" y="40423"/>
                    <a:pt x="248185" y="28575"/>
                    <a:pt x="262738" y="28575"/>
                  </a:cubicBezTo>
                  <a:close/>
                  <a:moveTo>
                    <a:pt x="58744" y="15875"/>
                  </a:moveTo>
                  <a:cubicBezTo>
                    <a:pt x="71019" y="15875"/>
                    <a:pt x="80969" y="25825"/>
                    <a:pt x="80969" y="38100"/>
                  </a:cubicBezTo>
                  <a:cubicBezTo>
                    <a:pt x="80969" y="50375"/>
                    <a:pt x="71019" y="60325"/>
                    <a:pt x="58744" y="60325"/>
                  </a:cubicBezTo>
                  <a:cubicBezTo>
                    <a:pt x="46469" y="60325"/>
                    <a:pt x="36519" y="50375"/>
                    <a:pt x="36519" y="38100"/>
                  </a:cubicBezTo>
                  <a:cubicBezTo>
                    <a:pt x="36519" y="25825"/>
                    <a:pt x="46469" y="15875"/>
                    <a:pt x="58744" y="15875"/>
                  </a:cubicBezTo>
                  <a:close/>
                  <a:moveTo>
                    <a:pt x="177013" y="0"/>
                  </a:moveTo>
                  <a:cubicBezTo>
                    <a:pt x="189726" y="0"/>
                    <a:pt x="200032" y="10661"/>
                    <a:pt x="200032" y="23813"/>
                  </a:cubicBezTo>
                  <a:cubicBezTo>
                    <a:pt x="200032" y="36965"/>
                    <a:pt x="189726" y="47626"/>
                    <a:pt x="177013" y="47626"/>
                  </a:cubicBezTo>
                  <a:cubicBezTo>
                    <a:pt x="164300" y="47626"/>
                    <a:pt x="153994" y="36965"/>
                    <a:pt x="153994" y="23813"/>
                  </a:cubicBezTo>
                  <a:cubicBezTo>
                    <a:pt x="153994" y="10661"/>
                    <a:pt x="164300" y="0"/>
                    <a:pt x="1770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/>
            </a:p>
          </p:txBody>
        </p:sp>
      </p:grpSp>
      <p:sp>
        <p:nvSpPr>
          <p:cNvPr id="18" name="矩形 17"/>
          <p:cNvSpPr/>
          <p:nvPr/>
        </p:nvSpPr>
        <p:spPr>
          <a:xfrm>
            <a:off x="6033018" y="1470572"/>
            <a:ext cx="2577582" cy="5167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使用数据库存储规则表，使用</a:t>
            </a: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B/S</a:t>
            </a: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架构直接对防火墙行为进行控制</a:t>
            </a:r>
          </a:p>
        </p:txBody>
      </p:sp>
      <p:sp>
        <p:nvSpPr>
          <p:cNvPr id="19" name="矩形 18"/>
          <p:cNvSpPr/>
          <p:nvPr/>
        </p:nvSpPr>
        <p:spPr>
          <a:xfrm>
            <a:off x="6033018" y="1206104"/>
            <a:ext cx="1681481" cy="32893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Web</a:t>
            </a:r>
            <a:r>
              <a:rPr lang="zh-CN" altLang="en-US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端控制面板</a:t>
            </a:r>
          </a:p>
        </p:txBody>
      </p:sp>
      <p:sp>
        <p:nvSpPr>
          <p:cNvPr id="27" name="矩形 26"/>
          <p:cNvSpPr/>
          <p:nvPr/>
        </p:nvSpPr>
        <p:spPr>
          <a:xfrm>
            <a:off x="6033018" y="2757638"/>
            <a:ext cx="2577582" cy="5167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可以使用提供的命令行工具进行防火墙的配置</a:t>
            </a:r>
          </a:p>
        </p:txBody>
      </p:sp>
      <p:sp>
        <p:nvSpPr>
          <p:cNvPr id="28" name="矩形 27"/>
          <p:cNvSpPr/>
          <p:nvPr/>
        </p:nvSpPr>
        <p:spPr>
          <a:xfrm>
            <a:off x="6033018" y="2493170"/>
            <a:ext cx="1681481" cy="32893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命令行管理工具</a:t>
            </a:r>
          </a:p>
        </p:txBody>
      </p:sp>
      <p:sp>
        <p:nvSpPr>
          <p:cNvPr id="30" name="矩形 29"/>
          <p:cNvSpPr/>
          <p:nvPr/>
        </p:nvSpPr>
        <p:spPr>
          <a:xfrm>
            <a:off x="6033018" y="4088334"/>
            <a:ext cx="2577582" cy="5167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基于</a:t>
            </a: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NETFILTER</a:t>
            </a: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实现的包过滤、</a:t>
            </a:r>
            <a:r>
              <a:rPr lang="en-US" altLang="zh-CN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NAT</a:t>
            </a:r>
            <a:r>
              <a:rPr lang="zh-CN" altLang="en-US" sz="12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等功能</a:t>
            </a:r>
          </a:p>
        </p:txBody>
      </p:sp>
      <p:sp>
        <p:nvSpPr>
          <p:cNvPr id="31" name="矩形 30"/>
          <p:cNvSpPr/>
          <p:nvPr/>
        </p:nvSpPr>
        <p:spPr>
          <a:xfrm>
            <a:off x="6033018" y="3823866"/>
            <a:ext cx="1681481" cy="33297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内核驱动模块</a:t>
            </a:r>
          </a:p>
        </p:txBody>
      </p:sp>
      <p:sp>
        <p:nvSpPr>
          <p:cNvPr id="40" name="矩形 3"/>
          <p:cNvSpPr>
            <a:spLocks noChangeArrowheads="1"/>
          </p:cNvSpPr>
          <p:nvPr/>
        </p:nvSpPr>
        <p:spPr bwMode="auto">
          <a:xfrm>
            <a:off x="324447" y="196870"/>
            <a:ext cx="2423253" cy="3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  <a:cs typeface="Ebrima" panose="02000000000000000000" pitchFamily="2" charset="0"/>
                <a:sym typeface="微软雅黑" panose="020B0503020204020204" pitchFamily="34" charset="-122"/>
              </a:rPr>
              <a:t>整体架构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1" y="141220"/>
            <a:ext cx="328891" cy="466672"/>
            <a:chOff x="199304" y="53446"/>
            <a:chExt cx="328891" cy="466672"/>
          </a:xfrm>
        </p:grpSpPr>
        <p:sp>
          <p:nvSpPr>
            <p:cNvPr id="42" name="Freeform 5"/>
            <p:cNvSpPr>
              <a:spLocks/>
            </p:cNvSpPr>
            <p:nvPr/>
          </p:nvSpPr>
          <p:spPr bwMode="auto">
            <a:xfrm>
              <a:off x="202267" y="53446"/>
              <a:ext cx="197039" cy="200003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dirty="0">
                <a:solidFill>
                  <a:srgbClr val="294A5A"/>
                </a:solidFill>
                <a:ea typeface="思源黑体 CN Normal" panose="020B0400000000000000" pitchFamily="34" charset="-122"/>
              </a:endParaRPr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>
              <a:off x="331156" y="183818"/>
              <a:ext cx="197039" cy="201484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dirty="0">
                <a:solidFill>
                  <a:srgbClr val="294A5A"/>
                </a:solidFill>
                <a:ea typeface="思源黑体 CN Normal" panose="020B0400000000000000" pitchFamily="34" charset="-122"/>
              </a:endParaRPr>
            </a:p>
          </p:txBody>
        </p:sp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199304" y="320115"/>
              <a:ext cx="195557" cy="200003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dirty="0">
                <a:solidFill>
                  <a:srgbClr val="294A5A"/>
                </a:solidFill>
                <a:ea typeface="思源黑体 CN Normal" panose="020B0400000000000000" pitchFamily="34" charset="-122"/>
              </a:endParaRPr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879" y="109402"/>
            <a:ext cx="861315" cy="8579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0A439F3-7984-F40E-144C-A1152A6BC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624194"/>
            <a:ext cx="4116879" cy="426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62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3000">
        <p15:prstTrans prst="crush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000" y="2142126"/>
            <a:ext cx="4321174" cy="90800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5"/>
          <p:cNvSpPr txBox="1"/>
          <p:nvPr/>
        </p:nvSpPr>
        <p:spPr>
          <a:xfrm>
            <a:off x="4724698" y="2198571"/>
            <a:ext cx="3651973" cy="746358"/>
          </a:xfrm>
          <a:prstGeom prst="rect">
            <a:avLst/>
          </a:prstGeom>
          <a:noFill/>
        </p:spPr>
        <p:txBody>
          <a:bodyPr vert="horz" wrap="square" lIns="68580" tIns="34290" rIns="68580" bIns="34290" rtlCol="0">
            <a:spAutoFit/>
          </a:bodyPr>
          <a:lstStyle/>
          <a:p>
            <a:pPr fontAlgn="ctr"/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 Bold" panose="020B0800000000000000" pitchFamily="34" charset="-122"/>
                <a:ea typeface="Source Han Sans Bold" panose="020B0800000000000000" pitchFamily="34" charset="-122"/>
                <a:sym typeface="微软雅黑" panose="020B0503020204020204" pitchFamily="34" charset="-122"/>
              </a:rPr>
              <a:t>技术路线</a:t>
            </a:r>
          </a:p>
        </p:txBody>
      </p:sp>
      <p:sp>
        <p:nvSpPr>
          <p:cNvPr id="13" name="TextBox 5"/>
          <p:cNvSpPr txBox="1"/>
          <p:nvPr/>
        </p:nvSpPr>
        <p:spPr>
          <a:xfrm>
            <a:off x="3489513" y="2012417"/>
            <a:ext cx="1408602" cy="1084912"/>
          </a:xfrm>
          <a:prstGeom prst="rect">
            <a:avLst/>
          </a:prstGeom>
          <a:noFill/>
        </p:spPr>
        <p:txBody>
          <a:bodyPr vert="horz" wrap="square" lIns="68580" tIns="34290" rIns="68580" bIns="34290" rtlCol="0">
            <a:spAutoFit/>
          </a:bodyPr>
          <a:lstStyle/>
          <a:p>
            <a:pPr fontAlgn="ctr"/>
            <a:r>
              <a:rPr lang="en-US" altLang="zh-CN" sz="6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 Bold" panose="020B0800000000000000" pitchFamily="34" charset="-122"/>
                <a:ea typeface="Source Han Sans Bold" panose="020B0800000000000000" pitchFamily="34" charset="-122"/>
                <a:sym typeface="微软雅黑" panose="020B0503020204020204" pitchFamily="34" charset="-122"/>
              </a:rPr>
              <a:t>02</a:t>
            </a:r>
            <a:endParaRPr lang="zh-CN" altLang="en-US" sz="4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Han Sans Bold" panose="020B0800000000000000" pitchFamily="34" charset="-122"/>
              <a:ea typeface="Source Han Sans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1911653" y="2181694"/>
            <a:ext cx="1758735" cy="746358"/>
          </a:xfrm>
          <a:prstGeom prst="rect">
            <a:avLst/>
          </a:prstGeom>
          <a:noFill/>
        </p:spPr>
        <p:txBody>
          <a:bodyPr vert="horz" wrap="square" lIns="68580" tIns="34290" rIns="68580" bIns="34290" rtlCol="0">
            <a:spAutoFit/>
          </a:bodyPr>
          <a:lstStyle/>
          <a:p>
            <a:pPr fontAlgn="ctr"/>
            <a:r>
              <a:rPr lang="en-US" altLang="zh-CN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 Bold" panose="020B0800000000000000" pitchFamily="34" charset="-122"/>
                <a:ea typeface="Source Han Sans Bold" panose="020B0800000000000000" pitchFamily="34" charset="-122"/>
                <a:sym typeface="微软雅黑" panose="020B0503020204020204" pitchFamily="34" charset="-122"/>
              </a:rPr>
              <a:t>PART</a:t>
            </a:r>
            <a:endParaRPr lang="zh-CN" altLang="en-US" sz="4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Han Sans Bold" panose="020B0800000000000000" pitchFamily="34" charset="-122"/>
              <a:ea typeface="Source Han Sans Bold" panose="020B0800000000000000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73298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3000">
        <p15:prstTrans prst="crush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3649883" y="1054199"/>
            <a:ext cx="3758149" cy="743698"/>
            <a:chOff x="4911768" y="1624570"/>
            <a:chExt cx="5010865" cy="991599"/>
          </a:xfrm>
        </p:grpSpPr>
        <p:sp>
          <p:nvSpPr>
            <p:cNvPr id="50" name="矩形 49"/>
            <p:cNvSpPr/>
            <p:nvPr/>
          </p:nvSpPr>
          <p:spPr>
            <a:xfrm>
              <a:off x="4911769" y="1624570"/>
              <a:ext cx="2408441" cy="430876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/>
            <a:p>
              <a:r>
                <a:rPr lang="en-US" altLang="zh-CN" sz="1500" b="1" dirty="0">
                  <a:solidFill>
                    <a:srgbClr val="000000"/>
                  </a:solidFill>
                  <a:latin typeface="Source Han Sans Normal" panose="020B0400000000000000" pitchFamily="34" charset="-122"/>
                  <a:ea typeface="Source Han Sans Normal" panose="020B0400000000000000" pitchFamily="34" charset="-122"/>
                  <a:sym typeface="微软雅黑" panose="020B0503020204020204" pitchFamily="34" charset="-122"/>
                </a:rPr>
                <a:t>Node + MySQL</a:t>
              </a:r>
            </a:p>
          </p:txBody>
        </p:sp>
        <p:sp>
          <p:nvSpPr>
            <p:cNvPr id="51" name="矩形 47"/>
            <p:cNvSpPr>
              <a:spLocks noChangeArrowheads="1"/>
            </p:cNvSpPr>
            <p:nvPr/>
          </p:nvSpPr>
          <p:spPr bwMode="auto">
            <a:xfrm>
              <a:off x="4911768" y="2013792"/>
              <a:ext cx="5010865" cy="602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1100" dirty="0">
                  <a:solidFill>
                    <a:srgbClr val="000000"/>
                  </a:solidFill>
                  <a:latin typeface="Source Han Sans Normal" panose="020B0400000000000000" pitchFamily="34" charset="-122"/>
                  <a:ea typeface="Source Han Sans Normal" panose="020B0400000000000000" pitchFamily="34" charset="-122"/>
                  <a:sym typeface="微软雅黑" panose="020B0503020204020204" pitchFamily="34" charset="-122"/>
                </a:rPr>
                <a:t>Web</a:t>
              </a:r>
              <a:r>
                <a:rPr lang="zh-CN" altLang="en-US" sz="1100" dirty="0">
                  <a:solidFill>
                    <a:srgbClr val="000000"/>
                  </a:solidFill>
                  <a:latin typeface="Source Han Sans Normal" panose="020B0400000000000000" pitchFamily="34" charset="-122"/>
                  <a:ea typeface="Source Han Sans Normal" panose="020B0400000000000000" pitchFamily="34" charset="-122"/>
                  <a:sym typeface="微软雅黑" panose="020B0503020204020204" pitchFamily="34" charset="-122"/>
                </a:rPr>
                <a:t>控制面板使用用户程序提供的命令行管理语法实现便利的的</a:t>
              </a:r>
              <a:r>
                <a:rPr lang="en-US" altLang="zh-CN" sz="1100" dirty="0">
                  <a:solidFill>
                    <a:srgbClr val="000000"/>
                  </a:solidFill>
                  <a:latin typeface="Source Han Sans Normal" panose="020B0400000000000000" pitchFamily="34" charset="-122"/>
                  <a:ea typeface="Source Han Sans Normal" panose="020B0400000000000000" pitchFamily="34" charset="-122"/>
                  <a:sym typeface="微软雅黑" panose="020B0503020204020204" pitchFamily="34" charset="-122"/>
                </a:rPr>
                <a:t>B/S</a:t>
              </a:r>
              <a:r>
                <a:rPr lang="zh-CN" altLang="en-US" sz="1100" dirty="0">
                  <a:solidFill>
                    <a:srgbClr val="000000"/>
                  </a:solidFill>
                  <a:latin typeface="Source Han Sans Normal" panose="020B0400000000000000" pitchFamily="34" charset="-122"/>
                  <a:ea typeface="Source Han Sans Normal" panose="020B0400000000000000" pitchFamily="34" charset="-122"/>
                  <a:sym typeface="微软雅黑" panose="020B0503020204020204" pitchFamily="34" charset="-122"/>
                </a:rPr>
                <a:t>架构</a:t>
              </a:r>
              <a:r>
                <a:rPr lang="en-US" altLang="zh-CN" sz="1100" dirty="0">
                  <a:solidFill>
                    <a:srgbClr val="000000"/>
                  </a:solidFill>
                  <a:latin typeface="Source Han Sans Normal" panose="020B0400000000000000" pitchFamily="34" charset="-122"/>
                  <a:ea typeface="Source Han Sans Normal" panose="020B0400000000000000" pitchFamily="34" charset="-122"/>
                  <a:sym typeface="微软雅黑" panose="020B0503020204020204" pitchFamily="34" charset="-122"/>
                </a:rPr>
                <a:t>UI</a:t>
              </a:r>
              <a:endParaRPr lang="zh-CN" altLang="en-US" sz="1100" dirty="0">
                <a:solidFill>
                  <a:srgbClr val="000000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" name="Oval 25"/>
          <p:cNvSpPr/>
          <p:nvPr/>
        </p:nvSpPr>
        <p:spPr>
          <a:xfrm>
            <a:off x="3430291" y="1259340"/>
            <a:ext cx="144542" cy="1445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2700" dirty="0">
              <a:latin typeface="Source Han Sans Normal" panose="020B0400000000000000" pitchFamily="34" charset="-122"/>
              <a:ea typeface="Source Han Sans Normal" panose="020B04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Oval 35"/>
          <p:cNvSpPr/>
          <p:nvPr/>
        </p:nvSpPr>
        <p:spPr>
          <a:xfrm>
            <a:off x="3430291" y="2219457"/>
            <a:ext cx="144542" cy="1445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2700" dirty="0">
              <a:latin typeface="Source Han Sans Normal" panose="020B0400000000000000" pitchFamily="34" charset="-122"/>
              <a:ea typeface="Source Han Sans Normal" panose="020B04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Oval 51"/>
          <p:cNvSpPr/>
          <p:nvPr/>
        </p:nvSpPr>
        <p:spPr>
          <a:xfrm>
            <a:off x="3430291" y="3179573"/>
            <a:ext cx="144542" cy="1445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2700" dirty="0">
              <a:latin typeface="Source Han Sans Normal" panose="020B0400000000000000" pitchFamily="34" charset="-122"/>
              <a:ea typeface="Source Han Sans Normal" panose="020B04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Oval 64"/>
          <p:cNvSpPr/>
          <p:nvPr/>
        </p:nvSpPr>
        <p:spPr>
          <a:xfrm>
            <a:off x="3430291" y="4139690"/>
            <a:ext cx="144542" cy="1445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2700" dirty="0">
              <a:latin typeface="Source Han Sans Normal" panose="020B0400000000000000" pitchFamily="34" charset="-122"/>
              <a:ea typeface="Source Han Sans Normal" panose="020B0400000000000000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06483" y="967353"/>
            <a:ext cx="2323809" cy="728516"/>
            <a:chOff x="1361399" y="1508768"/>
            <a:chExt cx="3098408" cy="971355"/>
          </a:xfrm>
        </p:grpSpPr>
        <p:grpSp>
          <p:nvGrpSpPr>
            <p:cNvPr id="5" name="Group 30"/>
            <p:cNvGrpSpPr/>
            <p:nvPr/>
          </p:nvGrpSpPr>
          <p:grpSpPr>
            <a:xfrm>
              <a:off x="1361399" y="1508768"/>
              <a:ext cx="3098408" cy="971355"/>
              <a:chOff x="1231550" y="1255634"/>
              <a:chExt cx="2430618" cy="762001"/>
            </a:xfrm>
          </p:grpSpPr>
          <p:sp>
            <p:nvSpPr>
              <p:cNvPr id="6" name="Flowchart: Off-page Connector 22"/>
              <p:cNvSpPr/>
              <p:nvPr/>
            </p:nvSpPr>
            <p:spPr>
              <a:xfrm rot="16200000">
                <a:off x="1829116" y="830137"/>
                <a:ext cx="762000" cy="1612995"/>
              </a:xfrm>
              <a:prstGeom prst="flowChartOffpage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4400" dirty="0">
                  <a:latin typeface="Source Han Sans Normal" panose="020B0400000000000000" pitchFamily="34" charset="-122"/>
                  <a:ea typeface="Source Han Sans Normal" panose="020B0400000000000000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" name="Round Same Side Corner Rectangle 23"/>
              <p:cNvSpPr/>
              <p:nvPr/>
            </p:nvSpPr>
            <p:spPr>
              <a:xfrm rot="16200000">
                <a:off x="1080978" y="1406206"/>
                <a:ext cx="762001" cy="460857"/>
              </a:xfrm>
              <a:prstGeom prst="round2Same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2100" dirty="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Source Han Sans Normal" panose="020B0400000000000000" pitchFamily="34" charset="-122"/>
                    <a:ea typeface="Source Han Sans Normal" panose="020B0400000000000000" pitchFamily="34" charset="-122"/>
                    <a:sym typeface="微软雅黑" panose="020B0503020204020204" pitchFamily="34" charset="-122"/>
                  </a:rPr>
                  <a:t>01</a:t>
                </a:r>
              </a:p>
            </p:txBody>
          </p:sp>
          <p:cxnSp>
            <p:nvCxnSpPr>
              <p:cNvPr id="8" name="Straight Connector 24"/>
              <p:cNvCxnSpPr/>
              <p:nvPr/>
            </p:nvCxnSpPr>
            <p:spPr>
              <a:xfrm flipV="1">
                <a:off x="2991445" y="1636631"/>
                <a:ext cx="670723" cy="2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Freeform 35"/>
            <p:cNvSpPr>
              <a:spLocks noChangeAspect="1" noEditPoints="1"/>
            </p:cNvSpPr>
            <p:nvPr/>
          </p:nvSpPr>
          <p:spPr bwMode="auto">
            <a:xfrm>
              <a:off x="2269724" y="1753520"/>
              <a:ext cx="783774" cy="457201"/>
            </a:xfrm>
            <a:custGeom>
              <a:avLst/>
              <a:gdLst>
                <a:gd name="T0" fmla="*/ 135 w 157"/>
                <a:gd name="T1" fmla="*/ 46 h 106"/>
                <a:gd name="T2" fmla="*/ 136 w 157"/>
                <a:gd name="T3" fmla="*/ 37 h 106"/>
                <a:gd name="T4" fmla="*/ 99 w 157"/>
                <a:gd name="T5" fmla="*/ 0 h 106"/>
                <a:gd name="T6" fmla="*/ 73 w 157"/>
                <a:gd name="T7" fmla="*/ 18 h 106"/>
                <a:gd name="T8" fmla="*/ 45 w 157"/>
                <a:gd name="T9" fmla="*/ 8 h 106"/>
                <a:gd name="T10" fmla="*/ 19 w 157"/>
                <a:gd name="T11" fmla="*/ 39 h 106"/>
                <a:gd name="T12" fmla="*/ 20 w 157"/>
                <a:gd name="T13" fmla="*/ 47 h 106"/>
                <a:gd name="T14" fmla="*/ 0 w 157"/>
                <a:gd name="T15" fmla="*/ 75 h 106"/>
                <a:gd name="T16" fmla="*/ 31 w 157"/>
                <a:gd name="T17" fmla="*/ 106 h 106"/>
                <a:gd name="T18" fmla="*/ 126 w 157"/>
                <a:gd name="T19" fmla="*/ 106 h 106"/>
                <a:gd name="T20" fmla="*/ 157 w 157"/>
                <a:gd name="T21" fmla="*/ 75 h 106"/>
                <a:gd name="T22" fmla="*/ 135 w 157"/>
                <a:gd name="T23" fmla="*/ 46 h 106"/>
                <a:gd name="T24" fmla="*/ 120 w 157"/>
                <a:gd name="T25" fmla="*/ 100 h 106"/>
                <a:gd name="T26" fmla="*/ 79 w 157"/>
                <a:gd name="T27" fmla="*/ 100 h 106"/>
                <a:gd name="T28" fmla="*/ 103 w 157"/>
                <a:gd name="T29" fmla="*/ 75 h 106"/>
                <a:gd name="T30" fmla="*/ 102 w 157"/>
                <a:gd name="T31" fmla="*/ 72 h 106"/>
                <a:gd name="T32" fmla="*/ 92 w 157"/>
                <a:gd name="T33" fmla="*/ 72 h 106"/>
                <a:gd name="T34" fmla="*/ 92 w 157"/>
                <a:gd name="T35" fmla="*/ 68 h 106"/>
                <a:gd name="T36" fmla="*/ 92 w 157"/>
                <a:gd name="T37" fmla="*/ 37 h 106"/>
                <a:gd name="T38" fmla="*/ 90 w 157"/>
                <a:gd name="T39" fmla="*/ 35 h 106"/>
                <a:gd name="T40" fmla="*/ 64 w 157"/>
                <a:gd name="T41" fmla="*/ 35 h 106"/>
                <a:gd name="T42" fmla="*/ 62 w 157"/>
                <a:gd name="T43" fmla="*/ 37 h 106"/>
                <a:gd name="T44" fmla="*/ 62 w 157"/>
                <a:gd name="T45" fmla="*/ 68 h 106"/>
                <a:gd name="T46" fmla="*/ 62 w 157"/>
                <a:gd name="T47" fmla="*/ 73 h 106"/>
                <a:gd name="T48" fmla="*/ 51 w 157"/>
                <a:gd name="T49" fmla="*/ 73 h 106"/>
                <a:gd name="T50" fmla="*/ 50 w 157"/>
                <a:gd name="T51" fmla="*/ 76 h 106"/>
                <a:gd name="T52" fmla="*/ 75 w 157"/>
                <a:gd name="T53" fmla="*/ 100 h 106"/>
                <a:gd name="T54" fmla="*/ 38 w 157"/>
                <a:gd name="T55" fmla="*/ 100 h 106"/>
                <a:gd name="T56" fmla="*/ 11 w 157"/>
                <a:gd name="T57" fmla="*/ 74 h 106"/>
                <a:gd name="T58" fmla="*/ 29 w 157"/>
                <a:gd name="T59" fmla="*/ 50 h 106"/>
                <a:gd name="T60" fmla="*/ 28 w 157"/>
                <a:gd name="T61" fmla="*/ 44 h 106"/>
                <a:gd name="T62" fmla="*/ 50 w 157"/>
                <a:gd name="T63" fmla="*/ 17 h 106"/>
                <a:gd name="T64" fmla="*/ 74 w 157"/>
                <a:gd name="T65" fmla="*/ 29 h 106"/>
                <a:gd name="T66" fmla="*/ 97 w 157"/>
                <a:gd name="T67" fmla="*/ 10 h 106"/>
                <a:gd name="T68" fmla="*/ 128 w 157"/>
                <a:gd name="T69" fmla="*/ 42 h 106"/>
                <a:gd name="T70" fmla="*/ 127 w 157"/>
                <a:gd name="T71" fmla="*/ 49 h 106"/>
                <a:gd name="T72" fmla="*/ 147 w 157"/>
                <a:gd name="T73" fmla="*/ 74 h 106"/>
                <a:gd name="T74" fmla="*/ 120 w 157"/>
                <a:gd name="T75" fmla="*/ 10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7" h="106">
                  <a:moveTo>
                    <a:pt x="135" y="46"/>
                  </a:moveTo>
                  <a:cubicBezTo>
                    <a:pt x="136" y="43"/>
                    <a:pt x="136" y="40"/>
                    <a:pt x="136" y="37"/>
                  </a:cubicBezTo>
                  <a:cubicBezTo>
                    <a:pt x="136" y="16"/>
                    <a:pt x="120" y="0"/>
                    <a:pt x="99" y="0"/>
                  </a:cubicBezTo>
                  <a:cubicBezTo>
                    <a:pt x="76" y="0"/>
                    <a:pt x="73" y="18"/>
                    <a:pt x="73" y="18"/>
                  </a:cubicBezTo>
                  <a:cubicBezTo>
                    <a:pt x="73" y="18"/>
                    <a:pt x="63" y="6"/>
                    <a:pt x="45" y="8"/>
                  </a:cubicBezTo>
                  <a:cubicBezTo>
                    <a:pt x="30" y="11"/>
                    <a:pt x="19" y="25"/>
                    <a:pt x="19" y="39"/>
                  </a:cubicBezTo>
                  <a:cubicBezTo>
                    <a:pt x="19" y="42"/>
                    <a:pt x="20" y="44"/>
                    <a:pt x="20" y="47"/>
                  </a:cubicBezTo>
                  <a:cubicBezTo>
                    <a:pt x="9" y="51"/>
                    <a:pt x="0" y="62"/>
                    <a:pt x="0" y="75"/>
                  </a:cubicBezTo>
                  <a:cubicBezTo>
                    <a:pt x="0" y="92"/>
                    <a:pt x="14" y="106"/>
                    <a:pt x="31" y="106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43" y="106"/>
                    <a:pt x="157" y="92"/>
                    <a:pt x="157" y="75"/>
                  </a:cubicBezTo>
                  <a:cubicBezTo>
                    <a:pt x="157" y="62"/>
                    <a:pt x="148" y="50"/>
                    <a:pt x="135" y="46"/>
                  </a:cubicBezTo>
                  <a:close/>
                  <a:moveTo>
                    <a:pt x="120" y="100"/>
                  </a:moveTo>
                  <a:cubicBezTo>
                    <a:pt x="79" y="100"/>
                    <a:pt x="79" y="100"/>
                    <a:pt x="79" y="100"/>
                  </a:cubicBezTo>
                  <a:cubicBezTo>
                    <a:pt x="82" y="97"/>
                    <a:pt x="103" y="75"/>
                    <a:pt x="103" y="75"/>
                  </a:cubicBezTo>
                  <a:cubicBezTo>
                    <a:pt x="103" y="75"/>
                    <a:pt x="106" y="72"/>
                    <a:pt x="102" y="72"/>
                  </a:cubicBezTo>
                  <a:cubicBezTo>
                    <a:pt x="98" y="72"/>
                    <a:pt x="92" y="72"/>
                    <a:pt x="92" y="72"/>
                  </a:cubicBezTo>
                  <a:cubicBezTo>
                    <a:pt x="92" y="72"/>
                    <a:pt x="92" y="70"/>
                    <a:pt x="92" y="68"/>
                  </a:cubicBezTo>
                  <a:cubicBezTo>
                    <a:pt x="92" y="59"/>
                    <a:pt x="92" y="43"/>
                    <a:pt x="92" y="37"/>
                  </a:cubicBezTo>
                  <a:cubicBezTo>
                    <a:pt x="92" y="37"/>
                    <a:pt x="92" y="35"/>
                    <a:pt x="90" y="35"/>
                  </a:cubicBezTo>
                  <a:cubicBezTo>
                    <a:pt x="88" y="35"/>
                    <a:pt x="67" y="35"/>
                    <a:pt x="64" y="35"/>
                  </a:cubicBezTo>
                  <a:cubicBezTo>
                    <a:pt x="61" y="35"/>
                    <a:pt x="62" y="37"/>
                    <a:pt x="62" y="37"/>
                  </a:cubicBezTo>
                  <a:cubicBezTo>
                    <a:pt x="62" y="44"/>
                    <a:pt x="62" y="59"/>
                    <a:pt x="62" y="68"/>
                  </a:cubicBezTo>
                  <a:cubicBezTo>
                    <a:pt x="62" y="71"/>
                    <a:pt x="62" y="73"/>
                    <a:pt x="62" y="73"/>
                  </a:cubicBezTo>
                  <a:cubicBezTo>
                    <a:pt x="62" y="73"/>
                    <a:pt x="54" y="73"/>
                    <a:pt x="51" y="73"/>
                  </a:cubicBezTo>
                  <a:cubicBezTo>
                    <a:pt x="47" y="73"/>
                    <a:pt x="50" y="76"/>
                    <a:pt x="50" y="76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38" y="100"/>
                    <a:pt x="38" y="100"/>
                    <a:pt x="38" y="100"/>
                  </a:cubicBezTo>
                  <a:cubicBezTo>
                    <a:pt x="23" y="100"/>
                    <a:pt x="11" y="88"/>
                    <a:pt x="11" y="74"/>
                  </a:cubicBezTo>
                  <a:cubicBezTo>
                    <a:pt x="11" y="63"/>
                    <a:pt x="18" y="53"/>
                    <a:pt x="29" y="50"/>
                  </a:cubicBezTo>
                  <a:cubicBezTo>
                    <a:pt x="28" y="48"/>
                    <a:pt x="28" y="46"/>
                    <a:pt x="28" y="44"/>
                  </a:cubicBezTo>
                  <a:cubicBezTo>
                    <a:pt x="28" y="31"/>
                    <a:pt x="37" y="19"/>
                    <a:pt x="50" y="17"/>
                  </a:cubicBezTo>
                  <a:cubicBezTo>
                    <a:pt x="65" y="15"/>
                    <a:pt x="74" y="29"/>
                    <a:pt x="74" y="29"/>
                  </a:cubicBezTo>
                  <a:cubicBezTo>
                    <a:pt x="74" y="29"/>
                    <a:pt x="77" y="10"/>
                    <a:pt x="97" y="10"/>
                  </a:cubicBezTo>
                  <a:cubicBezTo>
                    <a:pt x="115" y="10"/>
                    <a:pt x="128" y="24"/>
                    <a:pt x="128" y="42"/>
                  </a:cubicBezTo>
                  <a:cubicBezTo>
                    <a:pt x="128" y="44"/>
                    <a:pt x="127" y="47"/>
                    <a:pt x="127" y="49"/>
                  </a:cubicBezTo>
                  <a:cubicBezTo>
                    <a:pt x="138" y="53"/>
                    <a:pt x="147" y="62"/>
                    <a:pt x="147" y="74"/>
                  </a:cubicBezTo>
                  <a:cubicBezTo>
                    <a:pt x="147" y="88"/>
                    <a:pt x="135" y="100"/>
                    <a:pt x="120" y="1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Source Han Sans Normal" panose="020B0400000000000000" pitchFamily="34" charset="-122"/>
                <a:ea typeface="Source Han Sans Normal" panose="020B0400000000000000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04566" y="2887585"/>
            <a:ext cx="2319981" cy="728517"/>
            <a:chOff x="1358843" y="4069078"/>
            <a:chExt cx="3093305" cy="971356"/>
          </a:xfrm>
        </p:grpSpPr>
        <p:grpSp>
          <p:nvGrpSpPr>
            <p:cNvPr id="18" name="Group 40"/>
            <p:cNvGrpSpPr/>
            <p:nvPr/>
          </p:nvGrpSpPr>
          <p:grpSpPr>
            <a:xfrm>
              <a:off x="1358843" y="4069078"/>
              <a:ext cx="3093305" cy="971356"/>
              <a:chOff x="1229546" y="1255634"/>
              <a:chExt cx="2426616" cy="762002"/>
            </a:xfrm>
          </p:grpSpPr>
          <p:sp>
            <p:nvSpPr>
              <p:cNvPr id="19" name="Flowchart: Off-page Connector 47"/>
              <p:cNvSpPr/>
              <p:nvPr/>
            </p:nvSpPr>
            <p:spPr>
              <a:xfrm rot="16200000">
                <a:off x="1829116" y="830138"/>
                <a:ext cx="762000" cy="1612995"/>
              </a:xfrm>
              <a:prstGeom prst="flowChartOffpage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2700" dirty="0">
                  <a:solidFill>
                    <a:schemeClr val="bg1"/>
                  </a:solidFill>
                  <a:latin typeface="Source Han Sans Normal" panose="020B0400000000000000" pitchFamily="34" charset="-122"/>
                  <a:ea typeface="Source Han Sans Normal" panose="020B0400000000000000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0" name="Round Same Side Corner Rectangle 49"/>
              <p:cNvSpPr/>
              <p:nvPr/>
            </p:nvSpPr>
            <p:spPr>
              <a:xfrm rot="16200000">
                <a:off x="1078974" y="1406206"/>
                <a:ext cx="762001" cy="460857"/>
              </a:xfrm>
              <a:prstGeom prst="round2Same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2100" dirty="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Source Han Sans Normal" panose="020B0400000000000000" pitchFamily="34" charset="-122"/>
                    <a:ea typeface="Source Han Sans Normal" panose="020B0400000000000000" pitchFamily="34" charset="-122"/>
                    <a:sym typeface="微软雅黑" panose="020B0503020204020204" pitchFamily="34" charset="-122"/>
                  </a:rPr>
                  <a:t>03</a:t>
                </a:r>
              </a:p>
            </p:txBody>
          </p:sp>
          <p:cxnSp>
            <p:nvCxnSpPr>
              <p:cNvPr id="21" name="Straight Connector 50"/>
              <p:cNvCxnSpPr/>
              <p:nvPr/>
            </p:nvCxnSpPr>
            <p:spPr>
              <a:xfrm>
                <a:off x="2985438" y="1636632"/>
                <a:ext cx="670724" cy="1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Freeform 61"/>
            <p:cNvSpPr/>
            <p:nvPr/>
          </p:nvSpPr>
          <p:spPr bwMode="auto">
            <a:xfrm>
              <a:off x="2382417" y="4264823"/>
              <a:ext cx="558388" cy="579867"/>
            </a:xfrm>
            <a:custGeom>
              <a:avLst/>
              <a:gdLst>
                <a:gd name="T0" fmla="*/ 99 w 137"/>
                <a:gd name="T1" fmla="*/ 57 h 142"/>
                <a:gd name="T2" fmla="*/ 137 w 137"/>
                <a:gd name="T3" fmla="*/ 57 h 142"/>
                <a:gd name="T4" fmla="*/ 76 w 137"/>
                <a:gd name="T5" fmla="*/ 4 h 142"/>
                <a:gd name="T6" fmla="*/ 69 w 137"/>
                <a:gd name="T7" fmla="*/ 0 h 142"/>
                <a:gd name="T8" fmla="*/ 62 w 137"/>
                <a:gd name="T9" fmla="*/ 4 h 142"/>
                <a:gd name="T10" fmla="*/ 0 w 137"/>
                <a:gd name="T11" fmla="*/ 57 h 142"/>
                <a:gd name="T12" fmla="*/ 39 w 137"/>
                <a:gd name="T13" fmla="*/ 57 h 142"/>
                <a:gd name="T14" fmla="*/ 62 w 137"/>
                <a:gd name="T15" fmla="*/ 4 h 142"/>
                <a:gd name="T16" fmla="*/ 62 w 137"/>
                <a:gd name="T17" fmla="*/ 5 h 142"/>
                <a:gd name="T18" fmla="*/ 43 w 137"/>
                <a:gd name="T19" fmla="*/ 57 h 142"/>
                <a:gd name="T20" fmla="*/ 64 w 137"/>
                <a:gd name="T21" fmla="*/ 57 h 142"/>
                <a:gd name="T22" fmla="*/ 64 w 137"/>
                <a:gd name="T23" fmla="*/ 122 h 142"/>
                <a:gd name="T24" fmla="*/ 64 w 137"/>
                <a:gd name="T25" fmla="*/ 125 h 142"/>
                <a:gd name="T26" fmla="*/ 64 w 137"/>
                <a:gd name="T27" fmla="*/ 130 h 142"/>
                <a:gd name="T28" fmla="*/ 76 w 137"/>
                <a:gd name="T29" fmla="*/ 142 h 142"/>
                <a:gd name="T30" fmla="*/ 87 w 137"/>
                <a:gd name="T31" fmla="*/ 130 h 142"/>
                <a:gd name="T32" fmla="*/ 87 w 137"/>
                <a:gd name="T33" fmla="*/ 125 h 142"/>
                <a:gd name="T34" fmla="*/ 79 w 137"/>
                <a:gd name="T35" fmla="*/ 125 h 142"/>
                <a:gd name="T36" fmla="*/ 79 w 137"/>
                <a:gd name="T37" fmla="*/ 127 h 142"/>
                <a:gd name="T38" fmla="*/ 79 w 137"/>
                <a:gd name="T39" fmla="*/ 129 h 142"/>
                <a:gd name="T40" fmla="*/ 76 w 137"/>
                <a:gd name="T41" fmla="*/ 133 h 142"/>
                <a:gd name="T42" fmla="*/ 72 w 137"/>
                <a:gd name="T43" fmla="*/ 129 h 142"/>
                <a:gd name="T44" fmla="*/ 72 w 137"/>
                <a:gd name="T45" fmla="*/ 127 h 142"/>
                <a:gd name="T46" fmla="*/ 72 w 137"/>
                <a:gd name="T47" fmla="*/ 125 h 142"/>
                <a:gd name="T48" fmla="*/ 72 w 137"/>
                <a:gd name="T49" fmla="*/ 111 h 142"/>
                <a:gd name="T50" fmla="*/ 72 w 137"/>
                <a:gd name="T51" fmla="*/ 57 h 142"/>
                <a:gd name="T52" fmla="*/ 94 w 137"/>
                <a:gd name="T53" fmla="*/ 57 h 142"/>
                <a:gd name="T54" fmla="*/ 76 w 137"/>
                <a:gd name="T55" fmla="*/ 5 h 142"/>
                <a:gd name="T56" fmla="*/ 76 w 137"/>
                <a:gd name="T57" fmla="*/ 4 h 142"/>
                <a:gd name="T58" fmla="*/ 99 w 137"/>
                <a:gd name="T59" fmla="*/ 57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7" h="142">
                  <a:moveTo>
                    <a:pt x="99" y="57"/>
                  </a:moveTo>
                  <a:cubicBezTo>
                    <a:pt x="137" y="57"/>
                    <a:pt x="137" y="57"/>
                    <a:pt x="137" y="57"/>
                  </a:cubicBezTo>
                  <a:cubicBezTo>
                    <a:pt x="130" y="28"/>
                    <a:pt x="105" y="7"/>
                    <a:pt x="76" y="4"/>
                  </a:cubicBezTo>
                  <a:cubicBezTo>
                    <a:pt x="74" y="1"/>
                    <a:pt x="72" y="0"/>
                    <a:pt x="69" y="0"/>
                  </a:cubicBezTo>
                  <a:cubicBezTo>
                    <a:pt x="66" y="0"/>
                    <a:pt x="64" y="1"/>
                    <a:pt x="62" y="4"/>
                  </a:cubicBezTo>
                  <a:cubicBezTo>
                    <a:pt x="32" y="6"/>
                    <a:pt x="7" y="28"/>
                    <a:pt x="0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24"/>
                    <a:pt x="58" y="7"/>
                    <a:pt x="62" y="4"/>
                  </a:cubicBezTo>
                  <a:cubicBezTo>
                    <a:pt x="62" y="4"/>
                    <a:pt x="62" y="5"/>
                    <a:pt x="62" y="5"/>
                  </a:cubicBezTo>
                  <a:cubicBezTo>
                    <a:pt x="41" y="31"/>
                    <a:pt x="43" y="57"/>
                    <a:pt x="43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122"/>
                    <a:pt x="64" y="122"/>
                    <a:pt x="64" y="122"/>
                  </a:cubicBezTo>
                  <a:cubicBezTo>
                    <a:pt x="64" y="125"/>
                    <a:pt x="64" y="125"/>
                    <a:pt x="64" y="125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6"/>
                    <a:pt x="69" y="142"/>
                    <a:pt x="76" y="142"/>
                  </a:cubicBezTo>
                  <a:cubicBezTo>
                    <a:pt x="82" y="142"/>
                    <a:pt x="87" y="136"/>
                    <a:pt x="87" y="130"/>
                  </a:cubicBezTo>
                  <a:cubicBezTo>
                    <a:pt x="87" y="125"/>
                    <a:pt x="87" y="125"/>
                    <a:pt x="87" y="125"/>
                  </a:cubicBezTo>
                  <a:cubicBezTo>
                    <a:pt x="79" y="125"/>
                    <a:pt x="79" y="125"/>
                    <a:pt x="79" y="125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79" y="129"/>
                    <a:pt x="79" y="129"/>
                    <a:pt x="79" y="129"/>
                  </a:cubicBezTo>
                  <a:cubicBezTo>
                    <a:pt x="79" y="131"/>
                    <a:pt x="78" y="133"/>
                    <a:pt x="76" y="133"/>
                  </a:cubicBezTo>
                  <a:cubicBezTo>
                    <a:pt x="74" y="133"/>
                    <a:pt x="72" y="131"/>
                    <a:pt x="72" y="129"/>
                  </a:cubicBezTo>
                  <a:cubicBezTo>
                    <a:pt x="72" y="127"/>
                    <a:pt x="72" y="127"/>
                    <a:pt x="72" y="127"/>
                  </a:cubicBezTo>
                  <a:cubicBezTo>
                    <a:pt x="72" y="125"/>
                    <a:pt x="72" y="125"/>
                    <a:pt x="72" y="125"/>
                  </a:cubicBezTo>
                  <a:cubicBezTo>
                    <a:pt x="72" y="111"/>
                    <a:pt x="72" y="111"/>
                    <a:pt x="72" y="111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94" y="57"/>
                    <a:pt x="94" y="57"/>
                    <a:pt x="94" y="57"/>
                  </a:cubicBezTo>
                  <a:cubicBezTo>
                    <a:pt x="94" y="57"/>
                    <a:pt x="97" y="31"/>
                    <a:pt x="76" y="5"/>
                  </a:cubicBezTo>
                  <a:cubicBezTo>
                    <a:pt x="76" y="5"/>
                    <a:pt x="76" y="4"/>
                    <a:pt x="76" y="4"/>
                  </a:cubicBezTo>
                  <a:cubicBezTo>
                    <a:pt x="80" y="7"/>
                    <a:pt x="99" y="24"/>
                    <a:pt x="99" y="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1800" dirty="0">
                <a:latin typeface="Source Han Sans Normal" panose="020B0400000000000000" pitchFamily="34" charset="-122"/>
                <a:ea typeface="Source Han Sans Normal" panose="020B0400000000000000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06483" y="1927468"/>
            <a:ext cx="2318065" cy="728517"/>
            <a:chOff x="1361399" y="2788923"/>
            <a:chExt cx="3090750" cy="971356"/>
          </a:xfrm>
        </p:grpSpPr>
        <p:grpSp>
          <p:nvGrpSpPr>
            <p:cNvPr id="13" name="Group 31"/>
            <p:cNvGrpSpPr/>
            <p:nvPr/>
          </p:nvGrpSpPr>
          <p:grpSpPr>
            <a:xfrm>
              <a:off x="1361399" y="2788923"/>
              <a:ext cx="3090750" cy="971356"/>
              <a:chOff x="1231549" y="1255634"/>
              <a:chExt cx="2424611" cy="762002"/>
            </a:xfrm>
          </p:grpSpPr>
          <p:sp>
            <p:nvSpPr>
              <p:cNvPr id="14" name="Flowchart: Off-page Connector 32"/>
              <p:cNvSpPr/>
              <p:nvPr/>
            </p:nvSpPr>
            <p:spPr>
              <a:xfrm rot="16200000">
                <a:off x="1829116" y="830138"/>
                <a:ext cx="762000" cy="1612995"/>
              </a:xfrm>
              <a:prstGeom prst="flowChartOffpage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2700" dirty="0">
                  <a:solidFill>
                    <a:schemeClr val="bg1"/>
                  </a:solidFill>
                  <a:latin typeface="Source Han Sans Normal" panose="020B0400000000000000" pitchFamily="34" charset="-122"/>
                  <a:ea typeface="Source Han Sans Normal" panose="020B0400000000000000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5" name="Round Same Side Corner Rectangle 33"/>
              <p:cNvSpPr/>
              <p:nvPr/>
            </p:nvSpPr>
            <p:spPr>
              <a:xfrm rot="16200000">
                <a:off x="1080977" y="1406206"/>
                <a:ext cx="762001" cy="460857"/>
              </a:xfrm>
              <a:prstGeom prst="round2Same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2100" dirty="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Source Han Sans Normal" panose="020B0400000000000000" pitchFamily="34" charset="-122"/>
                    <a:ea typeface="Source Han Sans Normal" panose="020B0400000000000000" pitchFamily="34" charset="-122"/>
                    <a:sym typeface="微软雅黑" panose="020B0503020204020204" pitchFamily="34" charset="-122"/>
                  </a:rPr>
                  <a:t>02</a:t>
                </a:r>
              </a:p>
            </p:txBody>
          </p:sp>
          <p:cxnSp>
            <p:nvCxnSpPr>
              <p:cNvPr id="16" name="Straight Connector 34"/>
              <p:cNvCxnSpPr/>
              <p:nvPr/>
            </p:nvCxnSpPr>
            <p:spPr>
              <a:xfrm>
                <a:off x="2985441" y="1636963"/>
                <a:ext cx="670719" cy="1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Freeform 5"/>
            <p:cNvSpPr>
              <a:spLocks noEditPoints="1"/>
            </p:cNvSpPr>
            <p:nvPr/>
          </p:nvSpPr>
          <p:spPr bwMode="auto">
            <a:xfrm>
              <a:off x="2351352" y="3055525"/>
              <a:ext cx="620518" cy="438152"/>
            </a:xfrm>
            <a:custGeom>
              <a:avLst/>
              <a:gdLst>
                <a:gd name="T0" fmla="*/ 218 w 219"/>
                <a:gd name="T1" fmla="*/ 117 h 154"/>
                <a:gd name="T2" fmla="*/ 219 w 219"/>
                <a:gd name="T3" fmla="*/ 118 h 154"/>
                <a:gd name="T4" fmla="*/ 218 w 219"/>
                <a:gd name="T5" fmla="*/ 119 h 154"/>
                <a:gd name="T6" fmla="*/ 174 w 219"/>
                <a:gd name="T7" fmla="*/ 153 h 154"/>
                <a:gd name="T8" fmla="*/ 172 w 219"/>
                <a:gd name="T9" fmla="*/ 153 h 154"/>
                <a:gd name="T10" fmla="*/ 171 w 219"/>
                <a:gd name="T11" fmla="*/ 151 h 154"/>
                <a:gd name="T12" fmla="*/ 179 w 219"/>
                <a:gd name="T13" fmla="*/ 133 h 154"/>
                <a:gd name="T14" fmla="*/ 113 w 219"/>
                <a:gd name="T15" fmla="*/ 106 h 154"/>
                <a:gd name="T16" fmla="*/ 126 w 219"/>
                <a:gd name="T17" fmla="*/ 89 h 154"/>
                <a:gd name="T18" fmla="*/ 131 w 219"/>
                <a:gd name="T19" fmla="*/ 82 h 154"/>
                <a:gd name="T20" fmla="*/ 179 w 219"/>
                <a:gd name="T21" fmla="*/ 103 h 154"/>
                <a:gd name="T22" fmla="*/ 171 w 219"/>
                <a:gd name="T23" fmla="*/ 85 h 154"/>
                <a:gd name="T24" fmla="*/ 172 w 219"/>
                <a:gd name="T25" fmla="*/ 83 h 154"/>
                <a:gd name="T26" fmla="*/ 173 w 219"/>
                <a:gd name="T27" fmla="*/ 82 h 154"/>
                <a:gd name="T28" fmla="*/ 174 w 219"/>
                <a:gd name="T29" fmla="*/ 83 h 154"/>
                <a:gd name="T30" fmla="*/ 218 w 219"/>
                <a:gd name="T31" fmla="*/ 117 h 154"/>
                <a:gd name="T32" fmla="*/ 45 w 219"/>
                <a:gd name="T33" fmla="*/ 71 h 154"/>
                <a:gd name="T34" fmla="*/ 46 w 219"/>
                <a:gd name="T35" fmla="*/ 71 h 154"/>
                <a:gd name="T36" fmla="*/ 47 w 219"/>
                <a:gd name="T37" fmla="*/ 71 h 154"/>
                <a:gd name="T38" fmla="*/ 47 w 219"/>
                <a:gd name="T39" fmla="*/ 69 h 154"/>
                <a:gd name="T40" fmla="*/ 40 w 219"/>
                <a:gd name="T41" fmla="*/ 50 h 154"/>
                <a:gd name="T42" fmla="*/ 87 w 219"/>
                <a:gd name="T43" fmla="*/ 72 h 154"/>
                <a:gd name="T44" fmla="*/ 93 w 219"/>
                <a:gd name="T45" fmla="*/ 65 h 154"/>
                <a:gd name="T46" fmla="*/ 106 w 219"/>
                <a:gd name="T47" fmla="*/ 49 h 154"/>
                <a:gd name="T48" fmla="*/ 40 w 219"/>
                <a:gd name="T49" fmla="*/ 21 h 154"/>
                <a:gd name="T50" fmla="*/ 47 w 219"/>
                <a:gd name="T51" fmla="*/ 2 h 154"/>
                <a:gd name="T52" fmla="*/ 47 w 219"/>
                <a:gd name="T53" fmla="*/ 0 h 154"/>
                <a:gd name="T54" fmla="*/ 45 w 219"/>
                <a:gd name="T55" fmla="*/ 0 h 154"/>
                <a:gd name="T56" fmla="*/ 0 w 219"/>
                <a:gd name="T57" fmla="*/ 34 h 154"/>
                <a:gd name="T58" fmla="*/ 0 w 219"/>
                <a:gd name="T59" fmla="*/ 35 h 154"/>
                <a:gd name="T60" fmla="*/ 0 w 219"/>
                <a:gd name="T61" fmla="*/ 37 h 154"/>
                <a:gd name="T62" fmla="*/ 45 w 219"/>
                <a:gd name="T63" fmla="*/ 71 h 154"/>
                <a:gd name="T64" fmla="*/ 121 w 219"/>
                <a:gd name="T65" fmla="*/ 86 h 154"/>
                <a:gd name="T66" fmla="*/ 179 w 219"/>
                <a:gd name="T67" fmla="*/ 50 h 154"/>
                <a:gd name="T68" fmla="*/ 171 w 219"/>
                <a:gd name="T69" fmla="*/ 69 h 154"/>
                <a:gd name="T70" fmla="*/ 172 w 219"/>
                <a:gd name="T71" fmla="*/ 71 h 154"/>
                <a:gd name="T72" fmla="*/ 173 w 219"/>
                <a:gd name="T73" fmla="*/ 71 h 154"/>
                <a:gd name="T74" fmla="*/ 174 w 219"/>
                <a:gd name="T75" fmla="*/ 71 h 154"/>
                <a:gd name="T76" fmla="*/ 218 w 219"/>
                <a:gd name="T77" fmla="*/ 37 h 154"/>
                <a:gd name="T78" fmla="*/ 219 w 219"/>
                <a:gd name="T79" fmla="*/ 35 h 154"/>
                <a:gd name="T80" fmla="*/ 218 w 219"/>
                <a:gd name="T81" fmla="*/ 34 h 154"/>
                <a:gd name="T82" fmla="*/ 174 w 219"/>
                <a:gd name="T83" fmla="*/ 0 h 154"/>
                <a:gd name="T84" fmla="*/ 172 w 219"/>
                <a:gd name="T85" fmla="*/ 0 h 154"/>
                <a:gd name="T86" fmla="*/ 171 w 219"/>
                <a:gd name="T87" fmla="*/ 2 h 154"/>
                <a:gd name="T88" fmla="*/ 179 w 219"/>
                <a:gd name="T89" fmla="*/ 21 h 154"/>
                <a:gd name="T90" fmla="*/ 97 w 219"/>
                <a:gd name="T91" fmla="*/ 69 h 154"/>
                <a:gd name="T92" fmla="*/ 40 w 219"/>
                <a:gd name="T93" fmla="*/ 103 h 154"/>
                <a:gd name="T94" fmla="*/ 47 w 219"/>
                <a:gd name="T95" fmla="*/ 85 h 154"/>
                <a:gd name="T96" fmla="*/ 47 w 219"/>
                <a:gd name="T97" fmla="*/ 83 h 154"/>
                <a:gd name="T98" fmla="*/ 46 w 219"/>
                <a:gd name="T99" fmla="*/ 82 h 154"/>
                <a:gd name="T100" fmla="*/ 45 w 219"/>
                <a:gd name="T101" fmla="*/ 83 h 154"/>
                <a:gd name="T102" fmla="*/ 0 w 219"/>
                <a:gd name="T103" fmla="*/ 117 h 154"/>
                <a:gd name="T104" fmla="*/ 0 w 219"/>
                <a:gd name="T105" fmla="*/ 118 h 154"/>
                <a:gd name="T106" fmla="*/ 0 w 219"/>
                <a:gd name="T107" fmla="*/ 119 h 154"/>
                <a:gd name="T108" fmla="*/ 45 w 219"/>
                <a:gd name="T109" fmla="*/ 153 h 154"/>
                <a:gd name="T110" fmla="*/ 47 w 219"/>
                <a:gd name="T111" fmla="*/ 153 h 154"/>
                <a:gd name="T112" fmla="*/ 47 w 219"/>
                <a:gd name="T113" fmla="*/ 151 h 154"/>
                <a:gd name="T114" fmla="*/ 40 w 219"/>
                <a:gd name="T115" fmla="*/ 133 h 154"/>
                <a:gd name="T116" fmla="*/ 121 w 219"/>
                <a:gd name="T117" fmla="*/ 8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9" h="154">
                  <a:moveTo>
                    <a:pt x="218" y="117"/>
                  </a:moveTo>
                  <a:cubicBezTo>
                    <a:pt x="219" y="117"/>
                    <a:pt x="219" y="117"/>
                    <a:pt x="219" y="118"/>
                  </a:cubicBezTo>
                  <a:cubicBezTo>
                    <a:pt x="219" y="119"/>
                    <a:pt x="219" y="119"/>
                    <a:pt x="218" y="119"/>
                  </a:cubicBezTo>
                  <a:cubicBezTo>
                    <a:pt x="174" y="153"/>
                    <a:pt x="174" y="153"/>
                    <a:pt x="174" y="153"/>
                  </a:cubicBezTo>
                  <a:cubicBezTo>
                    <a:pt x="174" y="154"/>
                    <a:pt x="173" y="154"/>
                    <a:pt x="172" y="153"/>
                  </a:cubicBezTo>
                  <a:cubicBezTo>
                    <a:pt x="171" y="153"/>
                    <a:pt x="171" y="152"/>
                    <a:pt x="171" y="151"/>
                  </a:cubicBezTo>
                  <a:cubicBezTo>
                    <a:pt x="179" y="133"/>
                    <a:pt x="179" y="133"/>
                    <a:pt x="179" y="133"/>
                  </a:cubicBezTo>
                  <a:cubicBezTo>
                    <a:pt x="145" y="131"/>
                    <a:pt x="126" y="119"/>
                    <a:pt x="113" y="106"/>
                  </a:cubicBezTo>
                  <a:cubicBezTo>
                    <a:pt x="118" y="100"/>
                    <a:pt x="122" y="94"/>
                    <a:pt x="126" y="89"/>
                  </a:cubicBezTo>
                  <a:cubicBezTo>
                    <a:pt x="128" y="86"/>
                    <a:pt x="130" y="84"/>
                    <a:pt x="131" y="82"/>
                  </a:cubicBezTo>
                  <a:cubicBezTo>
                    <a:pt x="141" y="93"/>
                    <a:pt x="154" y="102"/>
                    <a:pt x="179" y="103"/>
                  </a:cubicBezTo>
                  <a:cubicBezTo>
                    <a:pt x="171" y="85"/>
                    <a:pt x="171" y="85"/>
                    <a:pt x="171" y="85"/>
                  </a:cubicBezTo>
                  <a:cubicBezTo>
                    <a:pt x="171" y="84"/>
                    <a:pt x="171" y="83"/>
                    <a:pt x="172" y="83"/>
                  </a:cubicBezTo>
                  <a:cubicBezTo>
                    <a:pt x="172" y="82"/>
                    <a:pt x="173" y="82"/>
                    <a:pt x="173" y="82"/>
                  </a:cubicBezTo>
                  <a:cubicBezTo>
                    <a:pt x="173" y="82"/>
                    <a:pt x="174" y="82"/>
                    <a:pt x="174" y="83"/>
                  </a:cubicBezTo>
                  <a:lnTo>
                    <a:pt x="218" y="117"/>
                  </a:lnTo>
                  <a:close/>
                  <a:moveTo>
                    <a:pt x="45" y="71"/>
                  </a:moveTo>
                  <a:cubicBezTo>
                    <a:pt x="45" y="71"/>
                    <a:pt x="45" y="71"/>
                    <a:pt x="46" y="71"/>
                  </a:cubicBezTo>
                  <a:cubicBezTo>
                    <a:pt x="46" y="71"/>
                    <a:pt x="46" y="71"/>
                    <a:pt x="47" y="71"/>
                  </a:cubicBezTo>
                  <a:cubicBezTo>
                    <a:pt x="47" y="70"/>
                    <a:pt x="48" y="69"/>
                    <a:pt x="47" y="69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65" y="52"/>
                    <a:pt x="77" y="61"/>
                    <a:pt x="87" y="72"/>
                  </a:cubicBezTo>
                  <a:cubicBezTo>
                    <a:pt x="89" y="70"/>
                    <a:pt x="91" y="68"/>
                    <a:pt x="93" y="65"/>
                  </a:cubicBezTo>
                  <a:cubicBezTo>
                    <a:pt x="96" y="60"/>
                    <a:pt x="101" y="54"/>
                    <a:pt x="106" y="49"/>
                  </a:cubicBezTo>
                  <a:cubicBezTo>
                    <a:pt x="92" y="35"/>
                    <a:pt x="73" y="23"/>
                    <a:pt x="40" y="21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8" y="1"/>
                    <a:pt x="47" y="1"/>
                    <a:pt x="47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5"/>
                    <a:pt x="0" y="35"/>
                  </a:cubicBezTo>
                  <a:cubicBezTo>
                    <a:pt x="0" y="36"/>
                    <a:pt x="0" y="36"/>
                    <a:pt x="0" y="37"/>
                  </a:cubicBezTo>
                  <a:lnTo>
                    <a:pt x="45" y="71"/>
                  </a:lnTo>
                  <a:close/>
                  <a:moveTo>
                    <a:pt x="121" y="86"/>
                  </a:moveTo>
                  <a:cubicBezTo>
                    <a:pt x="134" y="67"/>
                    <a:pt x="145" y="53"/>
                    <a:pt x="179" y="50"/>
                  </a:cubicBezTo>
                  <a:cubicBezTo>
                    <a:pt x="171" y="69"/>
                    <a:pt x="171" y="69"/>
                    <a:pt x="171" y="69"/>
                  </a:cubicBezTo>
                  <a:cubicBezTo>
                    <a:pt x="171" y="69"/>
                    <a:pt x="171" y="70"/>
                    <a:pt x="172" y="71"/>
                  </a:cubicBezTo>
                  <a:cubicBezTo>
                    <a:pt x="172" y="71"/>
                    <a:pt x="173" y="71"/>
                    <a:pt x="173" y="71"/>
                  </a:cubicBezTo>
                  <a:cubicBezTo>
                    <a:pt x="173" y="71"/>
                    <a:pt x="174" y="71"/>
                    <a:pt x="174" y="71"/>
                  </a:cubicBezTo>
                  <a:cubicBezTo>
                    <a:pt x="218" y="37"/>
                    <a:pt x="218" y="37"/>
                    <a:pt x="218" y="37"/>
                  </a:cubicBezTo>
                  <a:cubicBezTo>
                    <a:pt x="219" y="36"/>
                    <a:pt x="219" y="36"/>
                    <a:pt x="219" y="35"/>
                  </a:cubicBezTo>
                  <a:cubicBezTo>
                    <a:pt x="219" y="35"/>
                    <a:pt x="219" y="34"/>
                    <a:pt x="218" y="34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4" y="0"/>
                    <a:pt x="173" y="0"/>
                    <a:pt x="172" y="0"/>
                  </a:cubicBezTo>
                  <a:cubicBezTo>
                    <a:pt x="171" y="1"/>
                    <a:pt x="171" y="1"/>
                    <a:pt x="171" y="2"/>
                  </a:cubicBezTo>
                  <a:cubicBezTo>
                    <a:pt x="179" y="21"/>
                    <a:pt x="179" y="21"/>
                    <a:pt x="179" y="21"/>
                  </a:cubicBezTo>
                  <a:cubicBezTo>
                    <a:pt x="130" y="23"/>
                    <a:pt x="112" y="48"/>
                    <a:pt x="97" y="69"/>
                  </a:cubicBezTo>
                  <a:cubicBezTo>
                    <a:pt x="84" y="87"/>
                    <a:pt x="74" y="101"/>
                    <a:pt x="40" y="103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48" y="84"/>
                    <a:pt x="47" y="83"/>
                    <a:pt x="47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5" y="82"/>
                    <a:pt x="45" y="82"/>
                    <a:pt x="45" y="8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17"/>
                    <a:pt x="0" y="117"/>
                    <a:pt x="0" y="11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45" y="153"/>
                    <a:pt x="45" y="153"/>
                    <a:pt x="45" y="153"/>
                  </a:cubicBezTo>
                  <a:cubicBezTo>
                    <a:pt x="45" y="154"/>
                    <a:pt x="46" y="154"/>
                    <a:pt x="47" y="153"/>
                  </a:cubicBezTo>
                  <a:cubicBezTo>
                    <a:pt x="47" y="153"/>
                    <a:pt x="48" y="152"/>
                    <a:pt x="47" y="151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89" y="131"/>
                    <a:pt x="107" y="106"/>
                    <a:pt x="121" y="8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dirty="0">
                <a:latin typeface="Source Han Sans Normal" panose="020B0400000000000000" pitchFamily="34" charset="-122"/>
                <a:ea typeface="Source Han Sans Normal" panose="020B0400000000000000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104568" y="3847702"/>
            <a:ext cx="2319975" cy="728517"/>
            <a:chOff x="1358844" y="5349234"/>
            <a:chExt cx="3093297" cy="971356"/>
          </a:xfrm>
        </p:grpSpPr>
        <p:grpSp>
          <p:nvGrpSpPr>
            <p:cNvPr id="23" name="Group 56"/>
            <p:cNvGrpSpPr/>
            <p:nvPr/>
          </p:nvGrpSpPr>
          <p:grpSpPr>
            <a:xfrm>
              <a:off x="1358844" y="5349234"/>
              <a:ext cx="3093297" cy="971356"/>
              <a:chOff x="1229545" y="1255634"/>
              <a:chExt cx="2426608" cy="762002"/>
            </a:xfrm>
          </p:grpSpPr>
          <p:sp>
            <p:nvSpPr>
              <p:cNvPr id="24" name="Flowchart: Off-page Connector 59"/>
              <p:cNvSpPr/>
              <p:nvPr/>
            </p:nvSpPr>
            <p:spPr>
              <a:xfrm rot="16200000">
                <a:off x="1829116" y="830138"/>
                <a:ext cx="762000" cy="1612995"/>
              </a:xfrm>
              <a:prstGeom prst="flowChartOffpageConnector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sz="2700" dirty="0">
                  <a:solidFill>
                    <a:schemeClr val="bg1"/>
                  </a:solidFill>
                  <a:latin typeface="Source Han Sans Normal" panose="020B0400000000000000" pitchFamily="34" charset="-122"/>
                  <a:ea typeface="Source Han Sans Normal" panose="020B0400000000000000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5" name="Round Same Side Corner Rectangle 61"/>
              <p:cNvSpPr/>
              <p:nvPr/>
            </p:nvSpPr>
            <p:spPr>
              <a:xfrm rot="16200000">
                <a:off x="1078973" y="1406206"/>
                <a:ext cx="762001" cy="460857"/>
              </a:xfrm>
              <a:prstGeom prst="round2Same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2100" dirty="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Source Han Sans Normal" panose="020B0400000000000000" pitchFamily="34" charset="-122"/>
                    <a:ea typeface="Source Han Sans Normal" panose="020B0400000000000000" pitchFamily="34" charset="-122"/>
                    <a:sym typeface="微软雅黑" panose="020B0503020204020204" pitchFamily="34" charset="-122"/>
                  </a:rPr>
                  <a:t>04</a:t>
                </a:r>
              </a:p>
            </p:txBody>
          </p:sp>
          <p:cxnSp>
            <p:nvCxnSpPr>
              <p:cNvPr id="26" name="Straight Connector 63"/>
              <p:cNvCxnSpPr/>
              <p:nvPr/>
            </p:nvCxnSpPr>
            <p:spPr>
              <a:xfrm>
                <a:off x="2985434" y="1636632"/>
                <a:ext cx="670719" cy="1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50"/>
            <p:cNvGrpSpPr/>
            <p:nvPr/>
          </p:nvGrpSpPr>
          <p:grpSpPr>
            <a:xfrm>
              <a:off x="2365810" y="5540420"/>
              <a:ext cx="591603" cy="588985"/>
              <a:chOff x="6350" y="-3175"/>
              <a:chExt cx="717550" cy="714376"/>
            </a:xfrm>
            <a:solidFill>
              <a:schemeClr val="bg1"/>
            </a:solidFill>
          </p:grpSpPr>
          <p:sp>
            <p:nvSpPr>
              <p:cNvPr id="47" name="Freeform 18"/>
              <p:cNvSpPr/>
              <p:nvPr/>
            </p:nvSpPr>
            <p:spPr bwMode="auto">
              <a:xfrm>
                <a:off x="438150" y="430213"/>
                <a:ext cx="285750" cy="280988"/>
              </a:xfrm>
              <a:custGeom>
                <a:avLst/>
                <a:gdLst>
                  <a:gd name="T0" fmla="*/ 68 w 75"/>
                  <a:gd name="T1" fmla="*/ 42 h 74"/>
                  <a:gd name="T2" fmla="*/ 25 w 75"/>
                  <a:gd name="T3" fmla="*/ 0 h 74"/>
                  <a:gd name="T4" fmla="*/ 0 w 75"/>
                  <a:gd name="T5" fmla="*/ 24 h 74"/>
                  <a:gd name="T6" fmla="*/ 43 w 75"/>
                  <a:gd name="T7" fmla="*/ 67 h 74"/>
                  <a:gd name="T8" fmla="*/ 68 w 75"/>
                  <a:gd name="T9" fmla="*/ 67 h 74"/>
                  <a:gd name="T10" fmla="*/ 68 w 75"/>
                  <a:gd name="T11" fmla="*/ 4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74">
                    <a:moveTo>
                      <a:pt x="68" y="42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9" y="10"/>
                      <a:pt x="10" y="18"/>
                      <a:pt x="0" y="24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50" y="74"/>
                      <a:pt x="61" y="74"/>
                      <a:pt x="68" y="67"/>
                    </a:cubicBezTo>
                    <a:cubicBezTo>
                      <a:pt x="75" y="60"/>
                      <a:pt x="75" y="49"/>
                      <a:pt x="68" y="4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id-ID" dirty="0">
                  <a:latin typeface="Source Han Sans Normal" panose="020B0400000000000000" pitchFamily="34" charset="-122"/>
                  <a:ea typeface="Source Han Sans Normal" panose="020B0400000000000000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8" name="Freeform 19"/>
              <p:cNvSpPr>
                <a:spLocks noEditPoints="1"/>
              </p:cNvSpPr>
              <p:nvPr/>
            </p:nvSpPr>
            <p:spPr bwMode="auto">
              <a:xfrm>
                <a:off x="6350" y="-3175"/>
                <a:ext cx="530225" cy="531813"/>
              </a:xfrm>
              <a:custGeom>
                <a:avLst/>
                <a:gdLst>
                  <a:gd name="T0" fmla="*/ 139 w 139"/>
                  <a:gd name="T1" fmla="*/ 70 h 140"/>
                  <a:gd name="T2" fmla="*/ 70 w 139"/>
                  <a:gd name="T3" fmla="*/ 0 h 140"/>
                  <a:gd name="T4" fmla="*/ 0 w 139"/>
                  <a:gd name="T5" fmla="*/ 70 h 140"/>
                  <a:gd name="T6" fmla="*/ 70 w 139"/>
                  <a:gd name="T7" fmla="*/ 140 h 140"/>
                  <a:gd name="T8" fmla="*/ 139 w 139"/>
                  <a:gd name="T9" fmla="*/ 70 h 140"/>
                  <a:gd name="T10" fmla="*/ 70 w 139"/>
                  <a:gd name="T11" fmla="*/ 122 h 140"/>
                  <a:gd name="T12" fmla="*/ 17 w 139"/>
                  <a:gd name="T13" fmla="*/ 70 h 140"/>
                  <a:gd name="T14" fmla="*/ 70 w 139"/>
                  <a:gd name="T15" fmla="*/ 17 h 140"/>
                  <a:gd name="T16" fmla="*/ 122 w 139"/>
                  <a:gd name="T17" fmla="*/ 70 h 140"/>
                  <a:gd name="T18" fmla="*/ 70 w 139"/>
                  <a:gd name="T19" fmla="*/ 122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140">
                    <a:moveTo>
                      <a:pt x="139" y="70"/>
                    </a:moveTo>
                    <a:cubicBezTo>
                      <a:pt x="139" y="31"/>
                      <a:pt x="108" y="0"/>
                      <a:pt x="70" y="0"/>
                    </a:cubicBezTo>
                    <a:cubicBezTo>
                      <a:pt x="31" y="0"/>
                      <a:pt x="0" y="31"/>
                      <a:pt x="0" y="70"/>
                    </a:cubicBezTo>
                    <a:cubicBezTo>
                      <a:pt x="0" y="108"/>
                      <a:pt x="31" y="140"/>
                      <a:pt x="70" y="140"/>
                    </a:cubicBezTo>
                    <a:cubicBezTo>
                      <a:pt x="108" y="140"/>
                      <a:pt x="139" y="108"/>
                      <a:pt x="139" y="70"/>
                    </a:cubicBezTo>
                    <a:moveTo>
                      <a:pt x="70" y="122"/>
                    </a:moveTo>
                    <a:cubicBezTo>
                      <a:pt x="41" y="122"/>
                      <a:pt x="17" y="99"/>
                      <a:pt x="17" y="70"/>
                    </a:cubicBezTo>
                    <a:cubicBezTo>
                      <a:pt x="17" y="41"/>
                      <a:pt x="41" y="17"/>
                      <a:pt x="70" y="17"/>
                    </a:cubicBezTo>
                    <a:cubicBezTo>
                      <a:pt x="98" y="17"/>
                      <a:pt x="122" y="41"/>
                      <a:pt x="122" y="70"/>
                    </a:cubicBezTo>
                    <a:cubicBezTo>
                      <a:pt x="122" y="99"/>
                      <a:pt x="98" y="122"/>
                      <a:pt x="70" y="12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id-ID" dirty="0">
                  <a:latin typeface="Source Han Sans Normal" panose="020B0400000000000000" pitchFamily="34" charset="-122"/>
                  <a:ea typeface="Source Han Sans Normal" panose="020B0400000000000000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9" name="Freeform 20"/>
              <p:cNvSpPr/>
              <p:nvPr/>
            </p:nvSpPr>
            <p:spPr bwMode="auto">
              <a:xfrm>
                <a:off x="117475" y="106363"/>
                <a:ext cx="157163" cy="155575"/>
              </a:xfrm>
              <a:custGeom>
                <a:avLst/>
                <a:gdLst>
                  <a:gd name="T0" fmla="*/ 0 w 41"/>
                  <a:gd name="T1" fmla="*/ 41 h 41"/>
                  <a:gd name="T2" fmla="*/ 12 w 41"/>
                  <a:gd name="T3" fmla="*/ 41 h 41"/>
                  <a:gd name="T4" fmla="*/ 41 w 41"/>
                  <a:gd name="T5" fmla="*/ 12 h 41"/>
                  <a:gd name="T6" fmla="*/ 41 w 41"/>
                  <a:gd name="T7" fmla="*/ 0 h 41"/>
                  <a:gd name="T8" fmla="*/ 0 w 41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0" y="41"/>
                    </a:move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25"/>
                      <a:pt x="25" y="12"/>
                      <a:pt x="41" y="12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8"/>
                      <a:pt x="0" y="4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id-ID" dirty="0">
                  <a:latin typeface="Source Han Sans Normal" panose="020B0400000000000000" pitchFamily="34" charset="-122"/>
                  <a:ea typeface="Source Han Sans Normal" panose="020B0400000000000000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3649884" y="2018539"/>
            <a:ext cx="3758148" cy="743698"/>
            <a:chOff x="4911769" y="1624570"/>
            <a:chExt cx="5010864" cy="991597"/>
          </a:xfrm>
        </p:grpSpPr>
        <p:sp>
          <p:nvSpPr>
            <p:cNvPr id="65" name="矩形 64"/>
            <p:cNvSpPr/>
            <p:nvPr/>
          </p:nvSpPr>
          <p:spPr>
            <a:xfrm>
              <a:off x="4911769" y="1624570"/>
              <a:ext cx="2408441" cy="430876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/>
            <a:p>
              <a:r>
                <a:rPr lang="zh-CN" altLang="en-US" sz="1500" b="1" dirty="0">
                  <a:solidFill>
                    <a:srgbClr val="000000"/>
                  </a:solidFill>
                  <a:latin typeface="Source Han Sans Normal" panose="020B0400000000000000" pitchFamily="34" charset="-122"/>
                  <a:ea typeface="Source Han Sans Normal" panose="020B0400000000000000" pitchFamily="34" charset="-122"/>
                  <a:sym typeface="微软雅黑" panose="020B0503020204020204" pitchFamily="34" charset="-122"/>
                </a:rPr>
                <a:t>用户程序</a:t>
              </a:r>
              <a:endParaRPr lang="en-US" altLang="zh-CN" sz="1500" b="1" dirty="0">
                <a:solidFill>
                  <a:srgbClr val="000000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6" name="矩形 47"/>
            <p:cNvSpPr>
              <a:spLocks noChangeArrowheads="1"/>
            </p:cNvSpPr>
            <p:nvPr/>
          </p:nvSpPr>
          <p:spPr bwMode="auto">
            <a:xfrm>
              <a:off x="4911769" y="2013791"/>
              <a:ext cx="5010864" cy="602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zh-CN" altLang="en-US" sz="1100" dirty="0">
                  <a:solidFill>
                    <a:srgbClr val="000000"/>
                  </a:solidFill>
                  <a:latin typeface="Source Han Sans Normal" panose="020B0400000000000000" pitchFamily="34" charset="-122"/>
                  <a:ea typeface="Source Han Sans Normal" panose="020B0400000000000000" pitchFamily="34" charset="-122"/>
                  <a:sym typeface="微软雅黑" panose="020B0503020204020204" pitchFamily="34" charset="-122"/>
                </a:rPr>
                <a:t>用户程序向下使用内核驱动模块提供的接口，向上为</a:t>
              </a:r>
              <a:r>
                <a:rPr lang="en-US" altLang="zh-CN" sz="1100" dirty="0">
                  <a:solidFill>
                    <a:srgbClr val="000000"/>
                  </a:solidFill>
                  <a:latin typeface="Source Han Sans Normal" panose="020B0400000000000000" pitchFamily="34" charset="-122"/>
                  <a:ea typeface="Source Han Sans Normal" panose="020B0400000000000000" pitchFamily="34" charset="-122"/>
                  <a:sym typeface="微软雅黑" panose="020B0503020204020204" pitchFamily="34" charset="-122"/>
                </a:rPr>
                <a:t>web</a:t>
              </a:r>
              <a:r>
                <a:rPr lang="zh-CN" altLang="en-US" sz="1100" dirty="0">
                  <a:solidFill>
                    <a:srgbClr val="000000"/>
                  </a:solidFill>
                  <a:latin typeface="Source Han Sans Normal" panose="020B0400000000000000" pitchFamily="34" charset="-122"/>
                  <a:ea typeface="Source Han Sans Normal" panose="020B0400000000000000" pitchFamily="34" charset="-122"/>
                  <a:sym typeface="微软雅黑" panose="020B0503020204020204" pitchFamily="34" charset="-122"/>
                </a:rPr>
                <a:t>控制面板提供防火墙管理接口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649883" y="2982878"/>
            <a:ext cx="3758147" cy="557493"/>
            <a:chOff x="4911768" y="1624570"/>
            <a:chExt cx="5010863" cy="743324"/>
          </a:xfrm>
        </p:grpSpPr>
        <p:sp>
          <p:nvSpPr>
            <p:cNvPr id="68" name="矩形 67"/>
            <p:cNvSpPr/>
            <p:nvPr/>
          </p:nvSpPr>
          <p:spPr>
            <a:xfrm>
              <a:off x="4911769" y="1624570"/>
              <a:ext cx="2408441" cy="430876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/>
            <a:p>
              <a:r>
                <a:rPr lang="en-US" altLang="zh-CN" sz="1500" b="1" dirty="0">
                  <a:solidFill>
                    <a:srgbClr val="000000"/>
                  </a:solidFill>
                  <a:latin typeface="Source Han Sans Normal" panose="020B0400000000000000" pitchFamily="34" charset="-122"/>
                  <a:ea typeface="Source Han Sans Normal" panose="020B0400000000000000" pitchFamily="34" charset="-122"/>
                  <a:sym typeface="微软雅黑" panose="020B0503020204020204" pitchFamily="34" charset="-122"/>
                </a:rPr>
                <a:t>NETLINK</a:t>
              </a:r>
            </a:p>
          </p:txBody>
        </p:sp>
        <p:sp>
          <p:nvSpPr>
            <p:cNvPr id="69" name="矩形 47"/>
            <p:cNvSpPr>
              <a:spLocks noChangeArrowheads="1"/>
            </p:cNvSpPr>
            <p:nvPr/>
          </p:nvSpPr>
          <p:spPr bwMode="auto">
            <a:xfrm>
              <a:off x="4911768" y="2013791"/>
              <a:ext cx="5010863" cy="354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zh-CN" altLang="en-US" sz="1100" dirty="0">
                  <a:solidFill>
                    <a:srgbClr val="000000"/>
                  </a:solidFill>
                  <a:latin typeface="Source Han Sans Normal" panose="020B0400000000000000" pitchFamily="34" charset="-122"/>
                  <a:ea typeface="Source Han Sans Normal" panose="020B0400000000000000" pitchFamily="34" charset="-122"/>
                  <a:sym typeface="微软雅黑" panose="020B0503020204020204" pitchFamily="34" charset="-122"/>
                </a:rPr>
                <a:t>使用</a:t>
              </a:r>
              <a:r>
                <a:rPr lang="en-US" altLang="zh-CN" sz="1100" dirty="0">
                  <a:solidFill>
                    <a:srgbClr val="000000"/>
                  </a:solidFill>
                  <a:latin typeface="Source Han Sans Normal" panose="020B0400000000000000" pitchFamily="34" charset="-122"/>
                  <a:ea typeface="Source Han Sans Normal" panose="020B0400000000000000" pitchFamily="34" charset="-122"/>
                  <a:sym typeface="微软雅黑" panose="020B0503020204020204" pitchFamily="34" charset="-122"/>
                </a:rPr>
                <a:t>NETLINK</a:t>
              </a:r>
              <a:r>
                <a:rPr lang="zh-CN" altLang="en-US" sz="1100" dirty="0">
                  <a:solidFill>
                    <a:srgbClr val="000000"/>
                  </a:solidFill>
                  <a:latin typeface="Source Han Sans Normal" panose="020B0400000000000000" pitchFamily="34" charset="-122"/>
                  <a:ea typeface="Source Han Sans Normal" panose="020B0400000000000000" pitchFamily="34" charset="-122"/>
                  <a:sym typeface="微软雅黑" panose="020B0503020204020204" pitchFamily="34" charset="-122"/>
                </a:rPr>
                <a:t>套接字实现用户空间与内核空间的数据交换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3649883" y="3947216"/>
            <a:ext cx="3758147" cy="557493"/>
            <a:chOff x="4911768" y="1624570"/>
            <a:chExt cx="5010862" cy="743324"/>
          </a:xfrm>
        </p:grpSpPr>
        <p:sp>
          <p:nvSpPr>
            <p:cNvPr id="71" name="矩形 70"/>
            <p:cNvSpPr/>
            <p:nvPr/>
          </p:nvSpPr>
          <p:spPr>
            <a:xfrm>
              <a:off x="4911769" y="1624570"/>
              <a:ext cx="2408441" cy="430876"/>
            </a:xfrm>
            <a:prstGeom prst="rect">
              <a:avLst/>
            </a:prstGeom>
          </p:spPr>
          <p:txBody>
            <a:bodyPr wrap="square" lIns="91431" tIns="45716" rIns="91431" bIns="45716">
              <a:spAutoFit/>
            </a:bodyPr>
            <a:lstStyle/>
            <a:p>
              <a:r>
                <a:rPr lang="en-US" altLang="zh-CN" sz="1500" b="1" dirty="0">
                  <a:solidFill>
                    <a:srgbClr val="000000"/>
                  </a:solidFill>
                  <a:latin typeface="Source Han Sans Normal" panose="020B0400000000000000" pitchFamily="34" charset="-122"/>
                  <a:ea typeface="Source Han Sans Normal" panose="020B0400000000000000" pitchFamily="34" charset="-122"/>
                  <a:sym typeface="微软雅黑" panose="020B0503020204020204" pitchFamily="34" charset="-122"/>
                </a:rPr>
                <a:t>NETFILTER</a:t>
              </a:r>
            </a:p>
          </p:txBody>
        </p:sp>
        <p:sp>
          <p:nvSpPr>
            <p:cNvPr id="72" name="矩形 47"/>
            <p:cNvSpPr>
              <a:spLocks noChangeArrowheads="1"/>
            </p:cNvSpPr>
            <p:nvPr/>
          </p:nvSpPr>
          <p:spPr bwMode="auto">
            <a:xfrm>
              <a:off x="4911768" y="2013791"/>
              <a:ext cx="5010862" cy="354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1" tIns="45716" rIns="91431" bIns="45716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zh-CN" altLang="en-US" sz="1100" dirty="0">
                  <a:solidFill>
                    <a:srgbClr val="000000"/>
                  </a:solidFill>
                  <a:latin typeface="Source Han Sans Normal" panose="020B0400000000000000" pitchFamily="34" charset="-122"/>
                  <a:ea typeface="Source Han Sans Normal" panose="020B0400000000000000" pitchFamily="34" charset="-122"/>
                  <a:sym typeface="微软雅黑" panose="020B0503020204020204" pitchFamily="34" charset="-122"/>
                </a:rPr>
                <a:t>使用</a:t>
              </a:r>
              <a:r>
                <a:rPr lang="en-US" altLang="zh-CN" sz="1100" dirty="0">
                  <a:solidFill>
                    <a:srgbClr val="000000"/>
                  </a:solidFill>
                  <a:latin typeface="Source Han Sans Normal" panose="020B0400000000000000" pitchFamily="34" charset="-122"/>
                  <a:ea typeface="Source Han Sans Normal" panose="020B0400000000000000" pitchFamily="34" charset="-122"/>
                  <a:sym typeface="微软雅黑" panose="020B0503020204020204" pitchFamily="34" charset="-122"/>
                </a:rPr>
                <a:t>NETFILTER</a:t>
              </a:r>
              <a:r>
                <a:rPr lang="zh-CN" altLang="en-US" sz="1100" dirty="0">
                  <a:solidFill>
                    <a:srgbClr val="000000"/>
                  </a:solidFill>
                  <a:latin typeface="Source Han Sans Normal" panose="020B0400000000000000" pitchFamily="34" charset="-122"/>
                  <a:ea typeface="Source Han Sans Normal" panose="020B0400000000000000" pitchFamily="34" charset="-122"/>
                  <a:sym typeface="微软雅黑" panose="020B0503020204020204" pitchFamily="34" charset="-122"/>
                </a:rPr>
                <a:t>提供的底层接口编写相关的内核驱动模块</a:t>
              </a:r>
            </a:p>
          </p:txBody>
        </p:sp>
      </p:grpSp>
      <p:sp>
        <p:nvSpPr>
          <p:cNvPr id="52" name="矩形 3"/>
          <p:cNvSpPr>
            <a:spLocks noChangeArrowheads="1"/>
          </p:cNvSpPr>
          <p:nvPr/>
        </p:nvSpPr>
        <p:spPr bwMode="auto">
          <a:xfrm>
            <a:off x="333545" y="196870"/>
            <a:ext cx="2423253" cy="3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</a:rPr>
              <a:t>技术路线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" y="141220"/>
            <a:ext cx="328891" cy="466672"/>
            <a:chOff x="199304" y="53446"/>
            <a:chExt cx="328891" cy="466672"/>
          </a:xfrm>
        </p:grpSpPr>
        <p:sp>
          <p:nvSpPr>
            <p:cNvPr id="57" name="Freeform 5"/>
            <p:cNvSpPr>
              <a:spLocks/>
            </p:cNvSpPr>
            <p:nvPr/>
          </p:nvSpPr>
          <p:spPr bwMode="auto">
            <a:xfrm>
              <a:off x="202267" y="53446"/>
              <a:ext cx="197039" cy="200003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dirty="0">
                <a:solidFill>
                  <a:srgbClr val="294A5A"/>
                </a:solidFill>
                <a:ea typeface="思源黑体 CN Normal" panose="020B0400000000000000" pitchFamily="34" charset="-122"/>
              </a:endParaRPr>
            </a:p>
          </p:txBody>
        </p:sp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331156" y="183818"/>
              <a:ext cx="197039" cy="201484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dirty="0">
                <a:solidFill>
                  <a:srgbClr val="294A5A"/>
                </a:solidFill>
                <a:ea typeface="思源黑体 CN Normal" panose="020B0400000000000000" pitchFamily="34" charset="-122"/>
              </a:endParaRPr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199304" y="320115"/>
              <a:ext cx="195557" cy="200003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dirty="0">
                <a:solidFill>
                  <a:srgbClr val="294A5A"/>
                </a:solidFill>
                <a:ea typeface="思源黑体 CN Normal" panose="020B0400000000000000" pitchFamily="34" charset="-122"/>
              </a:endParaRPr>
            </a:p>
          </p:txBody>
        </p:sp>
      </p:grpSp>
      <p:pic>
        <p:nvPicPr>
          <p:cNvPr id="53" name="图片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879" y="109402"/>
            <a:ext cx="861315" cy="857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3000">
        <p15:prstTrans prst="crush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22" grpId="0" animBg="1"/>
      <p:bldP spid="27" grpId="0" animBg="1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000" y="2142126"/>
            <a:ext cx="4321174" cy="90800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5"/>
          <p:cNvSpPr txBox="1"/>
          <p:nvPr/>
        </p:nvSpPr>
        <p:spPr>
          <a:xfrm>
            <a:off x="4724698" y="2198571"/>
            <a:ext cx="3907750" cy="746358"/>
          </a:xfrm>
          <a:prstGeom prst="rect">
            <a:avLst/>
          </a:prstGeom>
          <a:noFill/>
        </p:spPr>
        <p:txBody>
          <a:bodyPr vert="horz" wrap="square" lIns="68580" tIns="34290" rIns="68580" bIns="34290" rtlCol="0">
            <a:spAutoFit/>
          </a:bodyPr>
          <a:lstStyle/>
          <a:p>
            <a:pPr fontAlgn="ctr"/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 Bold" panose="020B0800000000000000" pitchFamily="34" charset="-122"/>
                <a:ea typeface="Source Han Sans Bold" panose="020B0800000000000000" pitchFamily="34" charset="-122"/>
                <a:sym typeface="微软雅黑" panose="020B0503020204020204" pitchFamily="34" charset="-122"/>
              </a:rPr>
              <a:t>完成情况</a:t>
            </a:r>
          </a:p>
        </p:txBody>
      </p:sp>
      <p:sp>
        <p:nvSpPr>
          <p:cNvPr id="13" name="TextBox 5"/>
          <p:cNvSpPr txBox="1"/>
          <p:nvPr/>
        </p:nvSpPr>
        <p:spPr>
          <a:xfrm>
            <a:off x="3489513" y="2012417"/>
            <a:ext cx="1408602" cy="1084912"/>
          </a:xfrm>
          <a:prstGeom prst="rect">
            <a:avLst/>
          </a:prstGeom>
          <a:noFill/>
        </p:spPr>
        <p:txBody>
          <a:bodyPr vert="horz" wrap="square" lIns="68580" tIns="34290" rIns="68580" bIns="34290" rtlCol="0">
            <a:spAutoFit/>
          </a:bodyPr>
          <a:lstStyle/>
          <a:p>
            <a:pPr fontAlgn="ctr"/>
            <a:r>
              <a:rPr lang="en-US" altLang="zh-CN" sz="6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 Bold" panose="020B0800000000000000" pitchFamily="34" charset="-122"/>
                <a:ea typeface="Source Han Sans Bold" panose="020B0800000000000000" pitchFamily="34" charset="-122"/>
                <a:sym typeface="微软雅黑" panose="020B0503020204020204" pitchFamily="34" charset="-122"/>
              </a:rPr>
              <a:t>03</a:t>
            </a:r>
            <a:endParaRPr lang="zh-CN" altLang="en-US" sz="4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Han Sans Bold" panose="020B0800000000000000" pitchFamily="34" charset="-122"/>
              <a:ea typeface="Source Han Sans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TextBox 5"/>
          <p:cNvSpPr txBox="1"/>
          <p:nvPr/>
        </p:nvSpPr>
        <p:spPr>
          <a:xfrm>
            <a:off x="1911653" y="2181694"/>
            <a:ext cx="1758735" cy="746358"/>
          </a:xfrm>
          <a:prstGeom prst="rect">
            <a:avLst/>
          </a:prstGeom>
          <a:noFill/>
        </p:spPr>
        <p:txBody>
          <a:bodyPr vert="horz" wrap="square" lIns="68580" tIns="34290" rIns="68580" bIns="34290" rtlCol="0">
            <a:spAutoFit/>
          </a:bodyPr>
          <a:lstStyle/>
          <a:p>
            <a:pPr fontAlgn="ctr"/>
            <a:r>
              <a:rPr lang="en-US" altLang="zh-CN" sz="4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 Bold" panose="020B0800000000000000" pitchFamily="34" charset="-122"/>
                <a:ea typeface="Source Han Sans Bold" panose="020B0800000000000000" pitchFamily="34" charset="-122"/>
                <a:sym typeface="微软雅黑" panose="020B0503020204020204" pitchFamily="34" charset="-122"/>
              </a:rPr>
              <a:t>PART</a:t>
            </a:r>
            <a:endParaRPr lang="zh-CN" altLang="en-US" sz="4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ource Han Sans Bold" panose="020B0800000000000000" pitchFamily="34" charset="-122"/>
              <a:ea typeface="Source Han Sans Bold" panose="020B0800000000000000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8541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3000">
        <p15:prstTrans prst="crush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29"/>
          <p:cNvSpPr/>
          <p:nvPr/>
        </p:nvSpPr>
        <p:spPr bwMode="auto">
          <a:xfrm>
            <a:off x="5662384" y="2373679"/>
            <a:ext cx="10795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 w="68">
                <a:moveTo>
                  <a:pt x="0" y="0"/>
                </a:moveTo>
                <a:lnTo>
                  <a:pt x="68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700" dirty="0">
              <a:solidFill>
                <a:srgbClr val="000000"/>
              </a:solidFill>
              <a:latin typeface="Source Han Sans Normal" panose="020B0400000000000000" pitchFamily="34" charset="-122"/>
              <a:ea typeface="Source Han Sans Normal" panose="020B0400000000000000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052503" y="853176"/>
            <a:ext cx="540000" cy="540000"/>
            <a:chOff x="5767086" y="2245468"/>
            <a:chExt cx="720000" cy="720000"/>
          </a:xfrm>
        </p:grpSpPr>
        <p:sp>
          <p:nvSpPr>
            <p:cNvPr id="106" name="Oval 49"/>
            <p:cNvSpPr/>
            <p:nvPr/>
          </p:nvSpPr>
          <p:spPr>
            <a:xfrm>
              <a:off x="5767086" y="2245468"/>
              <a:ext cx="720000" cy="720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rgbClr val="000000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14" name="组合 113"/>
            <p:cNvGrpSpPr>
              <a:grpSpLocks noChangeAspect="1"/>
            </p:cNvGrpSpPr>
            <p:nvPr/>
          </p:nvGrpSpPr>
          <p:grpSpPr>
            <a:xfrm>
              <a:off x="5947523" y="2389675"/>
              <a:ext cx="359127" cy="431584"/>
              <a:chOff x="5072479" y="2378340"/>
              <a:chExt cx="239649" cy="288000"/>
            </a:xfrm>
            <a:solidFill>
              <a:schemeClr val="bg1">
                <a:lumMod val="95000"/>
              </a:schemeClr>
            </a:solidFill>
          </p:grpSpPr>
          <p:sp>
            <p:nvSpPr>
              <p:cNvPr id="115" name="Freeform 846"/>
              <p:cNvSpPr/>
              <p:nvPr/>
            </p:nvSpPr>
            <p:spPr bwMode="auto">
              <a:xfrm>
                <a:off x="5072479" y="2432997"/>
                <a:ext cx="239649" cy="233343"/>
              </a:xfrm>
              <a:custGeom>
                <a:avLst/>
                <a:gdLst>
                  <a:gd name="T0" fmla="*/ 29 w 48"/>
                  <a:gd name="T1" fmla="*/ 0 h 47"/>
                  <a:gd name="T2" fmla="*/ 29 w 48"/>
                  <a:gd name="T3" fmla="*/ 7 h 47"/>
                  <a:gd name="T4" fmla="*/ 41 w 48"/>
                  <a:gd name="T5" fmla="*/ 23 h 47"/>
                  <a:gd name="T6" fmla="*/ 24 w 48"/>
                  <a:gd name="T7" fmla="*/ 41 h 47"/>
                  <a:gd name="T8" fmla="*/ 6 w 48"/>
                  <a:gd name="T9" fmla="*/ 23 h 47"/>
                  <a:gd name="T10" fmla="*/ 18 w 48"/>
                  <a:gd name="T11" fmla="*/ 7 h 47"/>
                  <a:gd name="T12" fmla="*/ 18 w 48"/>
                  <a:gd name="T13" fmla="*/ 0 h 47"/>
                  <a:gd name="T14" fmla="*/ 0 w 48"/>
                  <a:gd name="T15" fmla="*/ 23 h 47"/>
                  <a:gd name="T16" fmla="*/ 24 w 48"/>
                  <a:gd name="T17" fmla="*/ 47 h 47"/>
                  <a:gd name="T18" fmla="*/ 48 w 48"/>
                  <a:gd name="T19" fmla="*/ 23 h 47"/>
                  <a:gd name="T20" fmla="*/ 29 w 48"/>
                  <a:gd name="T21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47">
                    <a:moveTo>
                      <a:pt x="29" y="0"/>
                    </a:moveTo>
                    <a:cubicBezTo>
                      <a:pt x="29" y="7"/>
                      <a:pt x="29" y="7"/>
                      <a:pt x="29" y="7"/>
                    </a:cubicBezTo>
                    <a:cubicBezTo>
                      <a:pt x="36" y="9"/>
                      <a:pt x="41" y="16"/>
                      <a:pt x="41" y="23"/>
                    </a:cubicBezTo>
                    <a:cubicBezTo>
                      <a:pt x="41" y="33"/>
                      <a:pt x="33" y="41"/>
                      <a:pt x="24" y="41"/>
                    </a:cubicBezTo>
                    <a:cubicBezTo>
                      <a:pt x="14" y="41"/>
                      <a:pt x="6" y="33"/>
                      <a:pt x="6" y="23"/>
                    </a:cubicBezTo>
                    <a:cubicBezTo>
                      <a:pt x="6" y="16"/>
                      <a:pt x="11" y="9"/>
                      <a:pt x="18" y="7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7" y="2"/>
                      <a:pt x="0" y="12"/>
                      <a:pt x="0" y="23"/>
                    </a:cubicBezTo>
                    <a:cubicBezTo>
                      <a:pt x="0" y="37"/>
                      <a:pt x="10" y="47"/>
                      <a:pt x="24" y="47"/>
                    </a:cubicBezTo>
                    <a:cubicBezTo>
                      <a:pt x="37" y="47"/>
                      <a:pt x="48" y="37"/>
                      <a:pt x="48" y="23"/>
                    </a:cubicBezTo>
                    <a:cubicBezTo>
                      <a:pt x="48" y="12"/>
                      <a:pt x="40" y="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1900" dirty="0">
                  <a:solidFill>
                    <a:srgbClr val="000000"/>
                  </a:solidFill>
                  <a:latin typeface="Source Han Sans Normal" panose="020B0400000000000000" pitchFamily="34" charset="-122"/>
                  <a:ea typeface="Source Han Sans Normal" panose="020B0400000000000000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16" name="Freeform 847"/>
              <p:cNvSpPr/>
              <p:nvPr/>
            </p:nvSpPr>
            <p:spPr bwMode="auto">
              <a:xfrm>
                <a:off x="5167078" y="2378340"/>
                <a:ext cx="44147" cy="138744"/>
              </a:xfrm>
              <a:custGeom>
                <a:avLst/>
                <a:gdLst>
                  <a:gd name="T0" fmla="*/ 7 w 9"/>
                  <a:gd name="T1" fmla="*/ 0 h 28"/>
                  <a:gd name="T2" fmla="*/ 2 w 9"/>
                  <a:gd name="T3" fmla="*/ 0 h 28"/>
                  <a:gd name="T4" fmla="*/ 0 w 9"/>
                  <a:gd name="T5" fmla="*/ 2 h 28"/>
                  <a:gd name="T6" fmla="*/ 0 w 9"/>
                  <a:gd name="T7" fmla="*/ 10 h 28"/>
                  <a:gd name="T8" fmla="*/ 0 w 9"/>
                  <a:gd name="T9" fmla="*/ 16 h 28"/>
                  <a:gd name="T10" fmla="*/ 0 w 9"/>
                  <a:gd name="T11" fmla="*/ 26 h 28"/>
                  <a:gd name="T12" fmla="*/ 2 w 9"/>
                  <a:gd name="T13" fmla="*/ 28 h 28"/>
                  <a:gd name="T14" fmla="*/ 7 w 9"/>
                  <a:gd name="T15" fmla="*/ 28 h 28"/>
                  <a:gd name="T16" fmla="*/ 9 w 9"/>
                  <a:gd name="T17" fmla="*/ 26 h 28"/>
                  <a:gd name="T18" fmla="*/ 9 w 9"/>
                  <a:gd name="T19" fmla="*/ 16 h 28"/>
                  <a:gd name="T20" fmla="*/ 9 w 9"/>
                  <a:gd name="T21" fmla="*/ 10 h 28"/>
                  <a:gd name="T22" fmla="*/ 9 w 9"/>
                  <a:gd name="T23" fmla="*/ 2 h 28"/>
                  <a:gd name="T24" fmla="*/ 7 w 9"/>
                  <a:gd name="T2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28">
                    <a:moveTo>
                      <a:pt x="7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1" y="28"/>
                      <a:pt x="2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8" y="28"/>
                      <a:pt x="9" y="27"/>
                      <a:pt x="9" y="2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1900" dirty="0">
                  <a:solidFill>
                    <a:srgbClr val="000000"/>
                  </a:solidFill>
                  <a:latin typeface="Source Han Sans Normal" panose="020B0400000000000000" pitchFamily="34" charset="-122"/>
                  <a:ea typeface="Source Han Sans Normal" panose="020B0400000000000000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752415" y="2470428"/>
            <a:ext cx="540000" cy="540000"/>
            <a:chOff x="6986912" y="4969620"/>
            <a:chExt cx="720000" cy="720000"/>
          </a:xfrm>
        </p:grpSpPr>
        <p:sp>
          <p:nvSpPr>
            <p:cNvPr id="104" name="Oval 131"/>
            <p:cNvSpPr/>
            <p:nvPr/>
          </p:nvSpPr>
          <p:spPr>
            <a:xfrm>
              <a:off x="6986912" y="4969620"/>
              <a:ext cx="720000" cy="720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rgbClr val="000000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4" name="Freeform 168"/>
            <p:cNvSpPr>
              <a:spLocks noChangeAspect="1" noEditPoints="1"/>
            </p:cNvSpPr>
            <p:nvPr/>
          </p:nvSpPr>
          <p:spPr bwMode="auto">
            <a:xfrm>
              <a:off x="7168555" y="5174825"/>
              <a:ext cx="368170" cy="315339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900" dirty="0">
                <a:solidFill>
                  <a:srgbClr val="000000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759363" y="1622843"/>
            <a:ext cx="540000" cy="540000"/>
            <a:chOff x="7248140" y="3221300"/>
            <a:chExt cx="720000" cy="720000"/>
          </a:xfrm>
        </p:grpSpPr>
        <p:sp>
          <p:nvSpPr>
            <p:cNvPr id="99" name="Oval 117"/>
            <p:cNvSpPr/>
            <p:nvPr/>
          </p:nvSpPr>
          <p:spPr>
            <a:xfrm>
              <a:off x="7248140" y="3221300"/>
              <a:ext cx="720000" cy="72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rgbClr val="000000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31" name="Group 92"/>
            <p:cNvGrpSpPr/>
            <p:nvPr/>
          </p:nvGrpSpPr>
          <p:grpSpPr>
            <a:xfrm>
              <a:off x="7402081" y="3457484"/>
              <a:ext cx="436183" cy="271696"/>
              <a:chOff x="5172076" y="1938338"/>
              <a:chExt cx="471488" cy="293688"/>
            </a:xfrm>
            <a:solidFill>
              <a:schemeClr val="bg1">
                <a:lumMod val="95000"/>
              </a:schemeClr>
            </a:solidFill>
          </p:grpSpPr>
          <p:sp>
            <p:nvSpPr>
              <p:cNvPr id="132" name="Freeform 8"/>
              <p:cNvSpPr>
                <a:spLocks noEditPoints="1"/>
              </p:cNvSpPr>
              <p:nvPr/>
            </p:nvSpPr>
            <p:spPr bwMode="auto">
              <a:xfrm>
                <a:off x="5172076" y="1938338"/>
                <a:ext cx="471488" cy="293688"/>
              </a:xfrm>
              <a:custGeom>
                <a:avLst/>
                <a:gdLst>
                  <a:gd name="T0" fmla="*/ 113 w 125"/>
                  <a:gd name="T1" fmla="*/ 18 h 78"/>
                  <a:gd name="T2" fmla="*/ 113 w 125"/>
                  <a:gd name="T3" fmla="*/ 0 h 78"/>
                  <a:gd name="T4" fmla="*/ 0 w 125"/>
                  <a:gd name="T5" fmla="*/ 0 h 78"/>
                  <a:gd name="T6" fmla="*/ 0 w 125"/>
                  <a:gd name="T7" fmla="*/ 78 h 78"/>
                  <a:gd name="T8" fmla="*/ 113 w 125"/>
                  <a:gd name="T9" fmla="*/ 78 h 78"/>
                  <a:gd name="T10" fmla="*/ 113 w 125"/>
                  <a:gd name="T11" fmla="*/ 60 h 78"/>
                  <a:gd name="T12" fmla="*/ 125 w 125"/>
                  <a:gd name="T13" fmla="*/ 54 h 78"/>
                  <a:gd name="T14" fmla="*/ 125 w 125"/>
                  <a:gd name="T15" fmla="*/ 26 h 78"/>
                  <a:gd name="T16" fmla="*/ 113 w 125"/>
                  <a:gd name="T17" fmla="*/ 18 h 78"/>
                  <a:gd name="T18" fmla="*/ 104 w 125"/>
                  <a:gd name="T19" fmla="*/ 69 h 78"/>
                  <a:gd name="T20" fmla="*/ 10 w 125"/>
                  <a:gd name="T21" fmla="*/ 69 h 78"/>
                  <a:gd name="T22" fmla="*/ 10 w 125"/>
                  <a:gd name="T23" fmla="*/ 10 h 78"/>
                  <a:gd name="T24" fmla="*/ 104 w 125"/>
                  <a:gd name="T25" fmla="*/ 10 h 78"/>
                  <a:gd name="T26" fmla="*/ 104 w 125"/>
                  <a:gd name="T27" fmla="*/ 6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5" h="78">
                    <a:moveTo>
                      <a:pt x="113" y="18"/>
                    </a:moveTo>
                    <a:cubicBezTo>
                      <a:pt x="113" y="0"/>
                      <a:pt x="113" y="0"/>
                      <a:pt x="11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113" y="78"/>
                      <a:pt x="113" y="78"/>
                      <a:pt x="113" y="78"/>
                    </a:cubicBezTo>
                    <a:cubicBezTo>
                      <a:pt x="113" y="60"/>
                      <a:pt x="113" y="60"/>
                      <a:pt x="113" y="60"/>
                    </a:cubicBezTo>
                    <a:cubicBezTo>
                      <a:pt x="117" y="60"/>
                      <a:pt x="125" y="61"/>
                      <a:pt x="125" y="54"/>
                    </a:cubicBezTo>
                    <a:cubicBezTo>
                      <a:pt x="125" y="26"/>
                      <a:pt x="125" y="26"/>
                      <a:pt x="125" y="26"/>
                    </a:cubicBezTo>
                    <a:cubicBezTo>
                      <a:pt x="125" y="17"/>
                      <a:pt x="116" y="18"/>
                      <a:pt x="113" y="18"/>
                    </a:cubicBezTo>
                    <a:close/>
                    <a:moveTo>
                      <a:pt x="104" y="69"/>
                    </a:moveTo>
                    <a:cubicBezTo>
                      <a:pt x="10" y="69"/>
                      <a:pt x="10" y="69"/>
                      <a:pt x="10" y="6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4" y="10"/>
                      <a:pt x="104" y="10"/>
                      <a:pt x="104" y="10"/>
                    </a:cubicBezTo>
                    <a:lnTo>
                      <a:pt x="104" y="6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1900" dirty="0">
                  <a:solidFill>
                    <a:srgbClr val="000000"/>
                  </a:solidFill>
                  <a:latin typeface="Source Han Sans Normal" panose="020B0400000000000000" pitchFamily="34" charset="-122"/>
                  <a:ea typeface="Source Han Sans Normal" panose="020B0400000000000000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33" name="Rectangle 9"/>
              <p:cNvSpPr>
                <a:spLocks noChangeArrowheads="1"/>
              </p:cNvSpPr>
              <p:nvPr/>
            </p:nvSpPr>
            <p:spPr bwMode="auto">
              <a:xfrm>
                <a:off x="5235576" y="2001838"/>
                <a:ext cx="90488" cy="166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1900" dirty="0">
                  <a:solidFill>
                    <a:srgbClr val="000000"/>
                  </a:solidFill>
                  <a:latin typeface="Source Han Sans Normal" panose="020B0400000000000000" pitchFamily="34" charset="-122"/>
                  <a:ea typeface="Source Han Sans Normal" panose="020B0400000000000000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34" name="Rectangle 10"/>
              <p:cNvSpPr>
                <a:spLocks noChangeArrowheads="1"/>
              </p:cNvSpPr>
              <p:nvPr/>
            </p:nvSpPr>
            <p:spPr bwMode="auto">
              <a:xfrm>
                <a:off x="5341938" y="2001838"/>
                <a:ext cx="85725" cy="1666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1900" dirty="0">
                  <a:solidFill>
                    <a:srgbClr val="000000"/>
                  </a:solidFill>
                  <a:latin typeface="Source Han Sans Normal" panose="020B0400000000000000" pitchFamily="34" charset="-122"/>
                  <a:ea typeface="Source Han Sans Normal" panose="020B0400000000000000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sp>
        <p:nvSpPr>
          <p:cNvPr id="135" name="矩形 134"/>
          <p:cNvSpPr/>
          <p:nvPr/>
        </p:nvSpPr>
        <p:spPr>
          <a:xfrm>
            <a:off x="3299856" y="1751811"/>
            <a:ext cx="1292647" cy="300076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sz="1500" b="1" dirty="0">
                <a:solidFill>
                  <a:srgbClr val="000000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  <a:sym typeface="微软雅黑" panose="020B0503020204020204" pitchFamily="34" charset="-122"/>
              </a:rPr>
              <a:t>内核层响应体</a:t>
            </a:r>
            <a:endParaRPr lang="en-US" altLang="zh-CN" sz="1500" b="1" dirty="0">
              <a:solidFill>
                <a:srgbClr val="000000"/>
              </a:solidFill>
              <a:latin typeface="Source Han Sans Normal" panose="020B0400000000000000" pitchFamily="34" charset="-122"/>
              <a:ea typeface="Source Han Sans Normal" panose="020B04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3314614" y="2581141"/>
            <a:ext cx="1959076" cy="300076"/>
          </a:xfrm>
          <a:prstGeom prst="rect">
            <a:avLst/>
          </a:prstGeom>
        </p:spPr>
        <p:txBody>
          <a:bodyPr wrap="square" lIns="68573" tIns="34287" rIns="68573" bIns="34287">
            <a:spAutoFit/>
          </a:bodyPr>
          <a:lstStyle/>
          <a:p>
            <a:r>
              <a:rPr lang="en-US" altLang="zh-CN" sz="1500" b="1" dirty="0">
                <a:solidFill>
                  <a:srgbClr val="000000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  <a:sym typeface="微软雅黑" panose="020B0503020204020204" pitchFamily="34" charset="-122"/>
              </a:rPr>
              <a:t>NL</a:t>
            </a:r>
            <a:r>
              <a:rPr lang="zh-CN" altLang="en-US" sz="1500" b="1" dirty="0">
                <a:solidFill>
                  <a:srgbClr val="000000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  <a:sym typeface="微软雅黑" panose="020B0503020204020204" pitchFamily="34" charset="-122"/>
              </a:rPr>
              <a:t>套接字配置与创建</a:t>
            </a:r>
            <a:endParaRPr lang="en-US" altLang="zh-CN" sz="1500" b="1" dirty="0">
              <a:solidFill>
                <a:srgbClr val="000000"/>
              </a:solidFill>
              <a:latin typeface="Source Han Sans Normal" panose="020B0400000000000000" pitchFamily="34" charset="-122"/>
              <a:ea typeface="Source Han Sans Normal" panose="020B04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2759855" y="961332"/>
            <a:ext cx="1292648" cy="300076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pPr algn="ctr"/>
            <a:r>
              <a:rPr lang="zh-CN" altLang="en-US" sz="1500" b="1" dirty="0">
                <a:solidFill>
                  <a:srgbClr val="000000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  <a:sym typeface="微软雅黑" panose="020B0503020204020204" pitchFamily="34" charset="-122"/>
              </a:rPr>
              <a:t>用户层请求体</a:t>
            </a:r>
            <a:endParaRPr lang="en-US" altLang="zh-CN" sz="1500" b="1" dirty="0">
              <a:solidFill>
                <a:srgbClr val="000000"/>
              </a:solidFill>
              <a:latin typeface="Source Han Sans Normal" panose="020B0400000000000000" pitchFamily="34" charset="-122"/>
              <a:ea typeface="Source Han Sans Normal" panose="020B04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8" name="矩形 3"/>
          <p:cNvSpPr>
            <a:spLocks noChangeArrowheads="1"/>
          </p:cNvSpPr>
          <p:nvPr/>
        </p:nvSpPr>
        <p:spPr bwMode="auto">
          <a:xfrm>
            <a:off x="331855" y="196870"/>
            <a:ext cx="2967508" cy="3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</a:rPr>
              <a:t>用户空间与内核驱动的通信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1" y="141220"/>
            <a:ext cx="328891" cy="466672"/>
            <a:chOff x="199304" y="53446"/>
            <a:chExt cx="328891" cy="466672"/>
          </a:xfrm>
        </p:grpSpPr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202267" y="53446"/>
              <a:ext cx="197039" cy="200003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dirty="0">
                <a:solidFill>
                  <a:srgbClr val="294A5A"/>
                </a:solidFill>
                <a:ea typeface="思源黑体 CN Normal" panose="020B0400000000000000" pitchFamily="34" charset="-122"/>
              </a:endParaRPr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331156" y="183818"/>
              <a:ext cx="197039" cy="201484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dirty="0">
                <a:solidFill>
                  <a:srgbClr val="294A5A"/>
                </a:solidFill>
                <a:ea typeface="思源黑体 CN Normal" panose="020B0400000000000000" pitchFamily="34" charset="-122"/>
              </a:endParaRPr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199304" y="320115"/>
              <a:ext cx="195557" cy="200003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dirty="0">
                <a:solidFill>
                  <a:srgbClr val="294A5A"/>
                </a:solidFill>
                <a:ea typeface="思源黑体 CN Normal" panose="020B0400000000000000" pitchFamily="34" charset="-122"/>
              </a:endParaRPr>
            </a:p>
          </p:txBody>
        </p:sp>
      </p:grpSp>
      <p:pic>
        <p:nvPicPr>
          <p:cNvPr id="52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879" y="109402"/>
            <a:ext cx="861315" cy="8579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6E3D406-7417-0A83-A134-9A6DCA3C0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806" y="939751"/>
            <a:ext cx="2619829" cy="284738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419198-AA79-3927-BCE4-9673924A31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7759" y="278049"/>
            <a:ext cx="2992420" cy="193467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48074E6-311C-6CC2-9CE8-3E9BC94969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6529" y="2178041"/>
            <a:ext cx="3563957" cy="214543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D43B39D-531A-9CAA-37FF-D08815E6D0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6529" y="4142942"/>
            <a:ext cx="3563957" cy="682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3000">
        <p15:prstTrans prst="crush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35" grpId="0"/>
      <p:bldP spid="139" grpId="0"/>
      <p:bldP spid="143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矩形 270"/>
          <p:cNvSpPr>
            <a:spLocks noChangeArrowheads="1"/>
          </p:cNvSpPr>
          <p:nvPr/>
        </p:nvSpPr>
        <p:spPr bwMode="auto">
          <a:xfrm>
            <a:off x="5297618" y="793510"/>
            <a:ext cx="2238615" cy="90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000" dirty="0">
                <a:solidFill>
                  <a:srgbClr val="000000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  <a:sym typeface="微软雅黑" panose="020B0503020204020204" pitchFamily="34" charset="-122"/>
              </a:rPr>
              <a:t>用一个链表存储规则。</a:t>
            </a:r>
            <a:endParaRPr lang="en-US" altLang="zh-CN" sz="1000" dirty="0">
              <a:solidFill>
                <a:srgbClr val="000000"/>
              </a:solidFill>
              <a:latin typeface="Source Han Sans Normal" panose="020B0400000000000000" pitchFamily="34" charset="-122"/>
              <a:ea typeface="Source Han Sans Normal" panose="020B0400000000000000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000" dirty="0">
                <a:solidFill>
                  <a:srgbClr val="000000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  <a:sym typeface="微软雅黑" panose="020B0503020204020204" pitchFamily="34" charset="-122"/>
              </a:rPr>
              <a:t>定义了一个名为</a:t>
            </a:r>
            <a:r>
              <a:rPr lang="en-US" altLang="zh-CN" sz="1000" dirty="0" err="1">
                <a:solidFill>
                  <a:srgbClr val="000000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  <a:sym typeface="微软雅黑" panose="020B0503020204020204" pitchFamily="34" charset="-122"/>
              </a:rPr>
              <a:t>FTRuleLock</a:t>
            </a:r>
            <a:r>
              <a:rPr lang="zh-CN" altLang="en-US" sz="1000" dirty="0">
                <a:solidFill>
                  <a:srgbClr val="000000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  <a:sym typeface="微软雅黑" panose="020B0503020204020204" pitchFamily="34" charset="-122"/>
              </a:rPr>
              <a:t>的静态读写自旋锁。它允许多个线程同时读取规则表，但只允许一个线程写入规则表，确保规则表的线程安全。</a:t>
            </a:r>
          </a:p>
        </p:txBody>
      </p:sp>
      <p:sp>
        <p:nvSpPr>
          <p:cNvPr id="287" name="矩形 286"/>
          <p:cNvSpPr>
            <a:spLocks noChangeArrowheads="1"/>
          </p:cNvSpPr>
          <p:nvPr/>
        </p:nvSpPr>
        <p:spPr bwMode="auto">
          <a:xfrm>
            <a:off x="5297618" y="3101132"/>
            <a:ext cx="3177988" cy="56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000" dirty="0">
                <a:solidFill>
                  <a:srgbClr val="000000"/>
                </a:solidFill>
                <a:latin typeface="Source Han Sans Normal" panose="020B0400000000000000" pitchFamily="34" charset="-122"/>
                <a:ea typeface="Source Han Sans Normal" panose="020B0400000000000000" pitchFamily="34" charset="-122"/>
                <a:sym typeface="微软雅黑" panose="020B0503020204020204" pitchFamily="34" charset="-122"/>
              </a:rPr>
              <a:t>定义本地入站数据包处理的钩子函数。使用入站钩子函数来检查传入的数据包，对其进行规则匹配，并根据特定的条件决定是否接受或丢弃该数据包。</a:t>
            </a:r>
          </a:p>
        </p:txBody>
      </p:sp>
      <p:sp>
        <p:nvSpPr>
          <p:cNvPr id="270" name="矩形 3"/>
          <p:cNvSpPr>
            <a:spLocks noChangeArrowheads="1"/>
          </p:cNvSpPr>
          <p:nvPr/>
        </p:nvSpPr>
        <p:spPr bwMode="auto">
          <a:xfrm>
            <a:off x="324447" y="196870"/>
            <a:ext cx="2423253" cy="3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fontAlgn="ctr">
              <a:buNone/>
            </a:pPr>
            <a:r>
              <a:rPr lang="zh-CN" altLang="en-US" sz="1800" b="1" dirty="0">
                <a:latin typeface="Source Han Sans Normal" panose="020B0400000000000000" pitchFamily="34" charset="-122"/>
                <a:ea typeface="Source Han Sans Normal" panose="020B0400000000000000" pitchFamily="34" charset="-122"/>
                <a:sym typeface="微软雅黑" panose="020B0503020204020204" pitchFamily="34" charset="-122"/>
              </a:rPr>
              <a:t>包过滤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1" y="141220"/>
            <a:ext cx="328891" cy="466672"/>
            <a:chOff x="199304" y="53446"/>
            <a:chExt cx="328891" cy="466672"/>
          </a:xfrm>
        </p:grpSpPr>
        <p:sp>
          <p:nvSpPr>
            <p:cNvPr id="46" name="Freeform 5"/>
            <p:cNvSpPr>
              <a:spLocks/>
            </p:cNvSpPr>
            <p:nvPr/>
          </p:nvSpPr>
          <p:spPr bwMode="auto">
            <a:xfrm>
              <a:off x="202267" y="53446"/>
              <a:ext cx="197039" cy="200003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dirty="0">
                <a:solidFill>
                  <a:srgbClr val="294A5A"/>
                </a:solidFill>
                <a:ea typeface="思源黑体 CN Normal" panose="020B0400000000000000" pitchFamily="34" charset="-122"/>
              </a:endParaRPr>
            </a:p>
          </p:txBody>
        </p:sp>
        <p:sp>
          <p:nvSpPr>
            <p:cNvPr id="47" name="Freeform 6"/>
            <p:cNvSpPr>
              <a:spLocks/>
            </p:cNvSpPr>
            <p:nvPr/>
          </p:nvSpPr>
          <p:spPr bwMode="auto">
            <a:xfrm>
              <a:off x="331156" y="183818"/>
              <a:ext cx="197039" cy="201484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dirty="0">
                <a:solidFill>
                  <a:srgbClr val="294A5A"/>
                </a:solidFill>
                <a:ea typeface="思源黑体 CN Normal" panose="020B0400000000000000" pitchFamily="34" charset="-122"/>
              </a:endParaRPr>
            </a:p>
          </p:txBody>
        </p:sp>
        <p:sp>
          <p:nvSpPr>
            <p:cNvPr id="48" name="Freeform 7"/>
            <p:cNvSpPr>
              <a:spLocks/>
            </p:cNvSpPr>
            <p:nvPr/>
          </p:nvSpPr>
          <p:spPr bwMode="auto">
            <a:xfrm>
              <a:off x="199304" y="320115"/>
              <a:ext cx="195557" cy="200003"/>
            </a:xfrm>
            <a:custGeom>
              <a:avLst/>
              <a:gdLst>
                <a:gd name="T0" fmla="*/ 11 w 295"/>
                <a:gd name="T1" fmla="*/ 128 h 295"/>
                <a:gd name="T2" fmla="*/ 128 w 295"/>
                <a:gd name="T3" fmla="*/ 11 h 295"/>
                <a:gd name="T4" fmla="*/ 167 w 295"/>
                <a:gd name="T5" fmla="*/ 11 h 295"/>
                <a:gd name="T6" fmla="*/ 284 w 295"/>
                <a:gd name="T7" fmla="*/ 128 h 295"/>
                <a:gd name="T8" fmla="*/ 284 w 295"/>
                <a:gd name="T9" fmla="*/ 167 h 295"/>
                <a:gd name="T10" fmla="*/ 167 w 295"/>
                <a:gd name="T11" fmla="*/ 284 h 295"/>
                <a:gd name="T12" fmla="*/ 128 w 295"/>
                <a:gd name="T13" fmla="*/ 284 h 295"/>
                <a:gd name="T14" fmla="*/ 11 w 295"/>
                <a:gd name="T15" fmla="*/ 167 h 295"/>
                <a:gd name="T16" fmla="*/ 11 w 295"/>
                <a:gd name="T17" fmla="*/ 12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5" h="295">
                  <a:moveTo>
                    <a:pt x="11" y="128"/>
                  </a:moveTo>
                  <a:lnTo>
                    <a:pt x="128" y="11"/>
                  </a:lnTo>
                  <a:cubicBezTo>
                    <a:pt x="139" y="0"/>
                    <a:pt x="156" y="0"/>
                    <a:pt x="167" y="11"/>
                  </a:cubicBezTo>
                  <a:lnTo>
                    <a:pt x="284" y="128"/>
                  </a:lnTo>
                  <a:cubicBezTo>
                    <a:pt x="295" y="139"/>
                    <a:pt x="295" y="156"/>
                    <a:pt x="284" y="167"/>
                  </a:cubicBezTo>
                  <a:lnTo>
                    <a:pt x="167" y="284"/>
                  </a:lnTo>
                  <a:cubicBezTo>
                    <a:pt x="156" y="295"/>
                    <a:pt x="139" y="295"/>
                    <a:pt x="128" y="284"/>
                  </a:cubicBezTo>
                  <a:lnTo>
                    <a:pt x="11" y="167"/>
                  </a:lnTo>
                  <a:cubicBezTo>
                    <a:pt x="0" y="156"/>
                    <a:pt x="0" y="139"/>
                    <a:pt x="11" y="128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50" dirty="0">
                <a:solidFill>
                  <a:srgbClr val="294A5A"/>
                </a:solidFill>
                <a:ea typeface="思源黑体 CN Normal" panose="020B0400000000000000" pitchFamily="34" charset="-122"/>
              </a:endParaRPr>
            </a:p>
          </p:txBody>
        </p: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879" y="109402"/>
            <a:ext cx="861315" cy="8579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7565A24-64BC-EE2A-F3A5-748F0686C1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702" y="1842000"/>
            <a:ext cx="4269193" cy="30177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F227C1C-EF85-6029-7923-B104458A21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8180" y="141220"/>
            <a:ext cx="3640715" cy="18666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3000">
        <p15:prstTrans prst="crush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" grpId="0"/>
      <p:bldP spid="287" grpId="0"/>
      <p:bldP spid="27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019蓝色简约年度总结工作计划PPT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自定义 121">
      <a:dk1>
        <a:srgbClr val="1F1F1F"/>
      </a:dk1>
      <a:lt1>
        <a:srgbClr val="FFFFFF"/>
      </a:lt1>
      <a:dk2>
        <a:srgbClr val="454545"/>
      </a:dk2>
      <a:lt2>
        <a:srgbClr val="D8D8D8"/>
      </a:lt2>
      <a:accent1>
        <a:srgbClr val="9B1E11"/>
      </a:accent1>
      <a:accent2>
        <a:srgbClr val="736666"/>
      </a:accent2>
      <a:accent3>
        <a:srgbClr val="C1D842"/>
      </a:accent3>
      <a:accent4>
        <a:srgbClr val="4BACC6"/>
      </a:accent4>
      <a:accent5>
        <a:srgbClr val="F4CE3F"/>
      </a:accent5>
      <a:accent6>
        <a:srgbClr val="3F3F3F"/>
      </a:accent6>
      <a:hlink>
        <a:srgbClr val="222A35"/>
      </a:hlink>
      <a:folHlink>
        <a:srgbClr val="7F6000"/>
      </a:folHlink>
    </a:clrScheme>
    <a:fontScheme name="Lizzysu-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68580" tIns="34290" rIns="68580" bIns="34290" rtlCol="0">
        <a:spAutoFit/>
      </a:bodyPr>
      <a:lstStyle>
        <a:defPPr algn="ctr">
          <a:defRPr sz="3200" b="1" dirty="0">
            <a:solidFill>
              <a:srgbClr val="002060"/>
            </a:solidFill>
            <a:latin typeface="Source Han Sans Normal" panose="020B0400000000000000" pitchFamily="34" charset="-122"/>
            <a:ea typeface="Source Han Sans Normal" panose="020B0400000000000000" pitchFamily="34" charset="-122"/>
            <a:cs typeface="Ebrima" panose="02000000000000000000" pitchFamily="2" charset="0"/>
            <a:sym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21">
    <a:dk1>
      <a:srgbClr val="1F1F1F"/>
    </a:dk1>
    <a:lt1>
      <a:srgbClr val="FFFFFF"/>
    </a:lt1>
    <a:dk2>
      <a:srgbClr val="454545"/>
    </a:dk2>
    <a:lt2>
      <a:srgbClr val="D8D8D8"/>
    </a:lt2>
    <a:accent1>
      <a:srgbClr val="9B1E11"/>
    </a:accent1>
    <a:accent2>
      <a:srgbClr val="736666"/>
    </a:accent2>
    <a:accent3>
      <a:srgbClr val="C1D842"/>
    </a:accent3>
    <a:accent4>
      <a:srgbClr val="4BACC6"/>
    </a:accent4>
    <a:accent5>
      <a:srgbClr val="F4CE3F"/>
    </a:accent5>
    <a:accent6>
      <a:srgbClr val="3F3F3F"/>
    </a:accent6>
    <a:hlink>
      <a:srgbClr val="222A35"/>
    </a:hlink>
    <a:folHlink>
      <a:srgbClr val="7F6000"/>
    </a:folHlink>
  </a:clrScheme>
</a:themeOverride>
</file>

<file path=ppt/theme/themeOverride2.xml><?xml version="1.0" encoding="utf-8"?>
<a:themeOverride xmlns:a="http://schemas.openxmlformats.org/drawingml/2006/main">
  <a:clrScheme name="自定义 121">
    <a:dk1>
      <a:srgbClr val="1F1F1F"/>
    </a:dk1>
    <a:lt1>
      <a:srgbClr val="FFFFFF"/>
    </a:lt1>
    <a:dk2>
      <a:srgbClr val="454545"/>
    </a:dk2>
    <a:lt2>
      <a:srgbClr val="D8D8D8"/>
    </a:lt2>
    <a:accent1>
      <a:srgbClr val="9B1E11"/>
    </a:accent1>
    <a:accent2>
      <a:srgbClr val="736666"/>
    </a:accent2>
    <a:accent3>
      <a:srgbClr val="C1D842"/>
    </a:accent3>
    <a:accent4>
      <a:srgbClr val="4BACC6"/>
    </a:accent4>
    <a:accent5>
      <a:srgbClr val="F4CE3F"/>
    </a:accent5>
    <a:accent6>
      <a:srgbClr val="3F3F3F"/>
    </a:accent6>
    <a:hlink>
      <a:srgbClr val="222A35"/>
    </a:hlink>
    <a:folHlink>
      <a:srgbClr val="7F6000"/>
    </a:folHlink>
  </a:clrScheme>
</a:themeOverride>
</file>

<file path=ppt/theme/themeOverride3.xml><?xml version="1.0" encoding="utf-8"?>
<a:themeOverride xmlns:a="http://schemas.openxmlformats.org/drawingml/2006/main">
  <a:clrScheme name="自定义 121">
    <a:dk1>
      <a:srgbClr val="1F1F1F"/>
    </a:dk1>
    <a:lt1>
      <a:srgbClr val="FFFFFF"/>
    </a:lt1>
    <a:dk2>
      <a:srgbClr val="454545"/>
    </a:dk2>
    <a:lt2>
      <a:srgbClr val="D8D8D8"/>
    </a:lt2>
    <a:accent1>
      <a:srgbClr val="9B1E11"/>
    </a:accent1>
    <a:accent2>
      <a:srgbClr val="736666"/>
    </a:accent2>
    <a:accent3>
      <a:srgbClr val="C1D842"/>
    </a:accent3>
    <a:accent4>
      <a:srgbClr val="4BACC6"/>
    </a:accent4>
    <a:accent5>
      <a:srgbClr val="F4CE3F"/>
    </a:accent5>
    <a:accent6>
      <a:srgbClr val="3F3F3F"/>
    </a:accent6>
    <a:hlink>
      <a:srgbClr val="222A35"/>
    </a:hlink>
    <a:folHlink>
      <a:srgbClr val="7F6000"/>
    </a:folHlink>
  </a:clrScheme>
</a:themeOverride>
</file>

<file path=ppt/theme/themeOverride4.xml><?xml version="1.0" encoding="utf-8"?>
<a:themeOverride xmlns:a="http://schemas.openxmlformats.org/drawingml/2006/main">
  <a:clrScheme name="自定义 121">
    <a:dk1>
      <a:srgbClr val="1F1F1F"/>
    </a:dk1>
    <a:lt1>
      <a:srgbClr val="FFFFFF"/>
    </a:lt1>
    <a:dk2>
      <a:srgbClr val="454545"/>
    </a:dk2>
    <a:lt2>
      <a:srgbClr val="D8D8D8"/>
    </a:lt2>
    <a:accent1>
      <a:srgbClr val="9B1E11"/>
    </a:accent1>
    <a:accent2>
      <a:srgbClr val="736666"/>
    </a:accent2>
    <a:accent3>
      <a:srgbClr val="C1D842"/>
    </a:accent3>
    <a:accent4>
      <a:srgbClr val="4BACC6"/>
    </a:accent4>
    <a:accent5>
      <a:srgbClr val="F4CE3F"/>
    </a:accent5>
    <a:accent6>
      <a:srgbClr val="3F3F3F"/>
    </a:accent6>
    <a:hlink>
      <a:srgbClr val="222A35"/>
    </a:hlink>
    <a:folHlink>
      <a:srgbClr val="7F6000"/>
    </a:folHlink>
  </a:clrScheme>
</a:themeOverride>
</file>

<file path=ppt/theme/themeOverride5.xml><?xml version="1.0" encoding="utf-8"?>
<a:themeOverride xmlns:a="http://schemas.openxmlformats.org/drawingml/2006/main">
  <a:clrScheme name="自定义 121">
    <a:dk1>
      <a:srgbClr val="1F1F1F"/>
    </a:dk1>
    <a:lt1>
      <a:srgbClr val="FFFFFF"/>
    </a:lt1>
    <a:dk2>
      <a:srgbClr val="454545"/>
    </a:dk2>
    <a:lt2>
      <a:srgbClr val="D8D8D8"/>
    </a:lt2>
    <a:accent1>
      <a:srgbClr val="9B1E11"/>
    </a:accent1>
    <a:accent2>
      <a:srgbClr val="736666"/>
    </a:accent2>
    <a:accent3>
      <a:srgbClr val="C1D842"/>
    </a:accent3>
    <a:accent4>
      <a:srgbClr val="4BACC6"/>
    </a:accent4>
    <a:accent5>
      <a:srgbClr val="F4CE3F"/>
    </a:accent5>
    <a:accent6>
      <a:srgbClr val="3F3F3F"/>
    </a:accent6>
    <a:hlink>
      <a:srgbClr val="222A35"/>
    </a:hlink>
    <a:folHlink>
      <a:srgbClr val="7F6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571</Words>
  <Application>Microsoft Office PowerPoint</Application>
  <PresentationFormat>全屏显示(16:9)</PresentationFormat>
  <Paragraphs>108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Source Han Sans Bold</vt:lpstr>
      <vt:lpstr>Source Han Sans Normal</vt:lpstr>
      <vt:lpstr>仿宋</vt:lpstr>
      <vt:lpstr>思源黑体 CN Bold</vt:lpstr>
      <vt:lpstr>思源黑体 CN Normal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2019蓝色简约年度总结工作计划PPT</dc:title>
  <dc:creator>常董</dc:creator>
  <cp:lastModifiedBy>兴 蔡</cp:lastModifiedBy>
  <cp:revision>2838</cp:revision>
  <dcterms:created xsi:type="dcterms:W3CDTF">2014-10-29T09:18:00Z</dcterms:created>
  <dcterms:modified xsi:type="dcterms:W3CDTF">2023-11-15T00:43:38Z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