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0" r:id="rId5"/>
    <p:sldMasterId id="2147483665" r:id="rId6"/>
  </p:sldMasterIdLst>
  <p:notesMasterIdLst>
    <p:notesMasterId r:id="rId15"/>
  </p:notesMasterIdLst>
  <p:handoutMasterIdLst>
    <p:handoutMasterId r:id="rId16"/>
  </p:handoutMasterIdLst>
  <p:sldIdLst>
    <p:sldId id="560" r:id="rId7"/>
    <p:sldId id="618" r:id="rId8"/>
    <p:sldId id="619" r:id="rId9"/>
    <p:sldId id="620" r:id="rId10"/>
    <p:sldId id="621" r:id="rId11"/>
    <p:sldId id="622" r:id="rId12"/>
    <p:sldId id="623" r:id="rId13"/>
    <p:sldId id="624" r:id="rId14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47"/>
    <a:srgbClr val="FFFF66"/>
    <a:srgbClr val="ECECE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5501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9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6363" cy="511730"/>
          </a:xfrm>
          <a:prstGeom prst="rect">
            <a:avLst/>
          </a:prstGeom>
        </p:spPr>
        <p:txBody>
          <a:bodyPr vert="horz" lIns="95162" tIns="47581" rIns="95162" bIns="47581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6" y="1"/>
            <a:ext cx="3076363" cy="511730"/>
          </a:xfrm>
          <a:prstGeom prst="rect">
            <a:avLst/>
          </a:prstGeom>
        </p:spPr>
        <p:txBody>
          <a:bodyPr vert="horz" lIns="95162" tIns="47581" rIns="95162" bIns="47581" rtlCol="0"/>
          <a:lstStyle>
            <a:lvl1pPr algn="r">
              <a:defRPr sz="1200"/>
            </a:lvl1pPr>
          </a:lstStyle>
          <a:p>
            <a:fld id="{FEAAF7B9-1129-4045-871F-28EC91EB9225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721107"/>
            <a:ext cx="3076363" cy="511730"/>
          </a:xfrm>
          <a:prstGeom prst="rect">
            <a:avLst/>
          </a:prstGeom>
        </p:spPr>
        <p:txBody>
          <a:bodyPr vert="horz" lIns="95162" tIns="47581" rIns="95162" bIns="47581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6" y="9721107"/>
            <a:ext cx="3076363" cy="511730"/>
          </a:xfrm>
          <a:prstGeom prst="rect">
            <a:avLst/>
          </a:prstGeom>
        </p:spPr>
        <p:txBody>
          <a:bodyPr vert="horz" lIns="95162" tIns="47581" rIns="95162" bIns="47581" rtlCol="0" anchor="b"/>
          <a:lstStyle>
            <a:lvl1pPr algn="r">
              <a:defRPr sz="1200"/>
            </a:lvl1pPr>
          </a:lstStyle>
          <a:p>
            <a:fld id="{12436BED-583B-4691-B337-4373F2D60D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999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6363" cy="511730"/>
          </a:xfrm>
          <a:prstGeom prst="rect">
            <a:avLst/>
          </a:prstGeom>
        </p:spPr>
        <p:txBody>
          <a:bodyPr vert="horz" lIns="95162" tIns="47581" rIns="95162" bIns="47581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6" y="1"/>
            <a:ext cx="3076363" cy="511730"/>
          </a:xfrm>
          <a:prstGeom prst="rect">
            <a:avLst/>
          </a:prstGeom>
        </p:spPr>
        <p:txBody>
          <a:bodyPr vert="horz" lIns="95162" tIns="47581" rIns="95162" bIns="47581" rtlCol="0"/>
          <a:lstStyle>
            <a:lvl1pPr algn="r">
              <a:defRPr sz="1200"/>
            </a:lvl1pPr>
          </a:lstStyle>
          <a:p>
            <a:fld id="{3038BD66-AE94-4BED-B8B4-6E6B13CE85CE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162" tIns="47581" rIns="95162" bIns="47581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5162" tIns="47581" rIns="95162" bIns="4758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721107"/>
            <a:ext cx="3076363" cy="511730"/>
          </a:xfrm>
          <a:prstGeom prst="rect">
            <a:avLst/>
          </a:prstGeom>
        </p:spPr>
        <p:txBody>
          <a:bodyPr vert="horz" lIns="95162" tIns="47581" rIns="95162" bIns="47581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6" y="9721107"/>
            <a:ext cx="3076363" cy="511730"/>
          </a:xfrm>
          <a:prstGeom prst="rect">
            <a:avLst/>
          </a:prstGeom>
        </p:spPr>
        <p:txBody>
          <a:bodyPr vert="horz" lIns="95162" tIns="47581" rIns="95162" bIns="47581" rtlCol="0" anchor="b"/>
          <a:lstStyle>
            <a:lvl1pPr algn="r">
              <a:defRPr sz="1200"/>
            </a:lvl1pPr>
          </a:lstStyle>
          <a:p>
            <a:fld id="{50F87345-BF30-481D-BE95-1844D8A2140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95297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87824" y="3399135"/>
            <a:ext cx="5684168" cy="1470025"/>
          </a:xfrm>
          <a:prstGeom prst="rect">
            <a:avLst/>
          </a:prstGeom>
        </p:spPr>
        <p:txBody>
          <a:bodyPr/>
          <a:lstStyle>
            <a:lvl1pPr algn="l">
              <a:defRPr sz="2600" b="1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da </a:t>
            </a:r>
            <a:r>
              <a:rPr lang="en-US" dirty="0" err="1"/>
              <a:t>apresentação</a:t>
            </a:r>
            <a:r>
              <a:rPr lang="en-US" dirty="0"/>
              <a:t> de PowerPoint </a:t>
            </a:r>
            <a:br>
              <a:rPr lang="en-US" dirty="0"/>
            </a:br>
            <a:r>
              <a:rPr lang="en-US" dirty="0"/>
              <a:t>e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continuação</a:t>
            </a:r>
            <a:r>
              <a:rPr lang="en-US" dirty="0"/>
              <a:t> linear</a:t>
            </a:r>
            <a:endParaRPr lang="pt-BR" dirty="0"/>
          </a:p>
        </p:txBody>
      </p:sp>
      <p:pic>
        <p:nvPicPr>
          <p:cNvPr id="7" name="Imagem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052736"/>
            <a:ext cx="9141714" cy="5143500"/>
          </a:xfrm>
          <a:prstGeom prst="rect">
            <a:avLst/>
          </a:prstGeom>
        </p:spPr>
      </p:pic>
      <p:pic>
        <p:nvPicPr>
          <p:cNvPr id="8" name="Imagem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" t="4117" r="48161" b="21962"/>
          <a:stretch/>
        </p:blipFill>
        <p:spPr>
          <a:xfrm>
            <a:off x="200023" y="1264527"/>
            <a:ext cx="4104715" cy="3802156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36512" y="1412776"/>
            <a:ext cx="9180512" cy="141277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Picture 2" descr="\\mantegna\dci_marketing\LOGOS GERAIS\LOGOS PRODUTOS\PagSeguro\18.03\Logotipo PagSeguro\Horizontal\3D\RGB\logo_pagseguro_3D_horizontal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86084"/>
            <a:ext cx="4934424" cy="119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17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120680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7504" y="0"/>
            <a:ext cx="8208912" cy="504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7020272" y="659226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30B9321-F2E9-4A87-9BD3-4EA94428B4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68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2" indent="0" algn="ctr">
              <a:buNone/>
              <a:defRPr sz="1350"/>
            </a:lvl3pPr>
            <a:lvl4pPr marL="1028673" indent="0" algn="ctr">
              <a:buNone/>
              <a:defRPr sz="1200"/>
            </a:lvl4pPr>
            <a:lvl5pPr marL="1371564" indent="0" algn="ctr">
              <a:buNone/>
              <a:defRPr sz="1200"/>
            </a:lvl5pPr>
            <a:lvl6pPr marL="1714455" indent="0" algn="ctr">
              <a:buNone/>
              <a:defRPr sz="1200"/>
            </a:lvl6pPr>
            <a:lvl7pPr marL="2057346" indent="0" algn="ctr">
              <a:buNone/>
              <a:defRPr sz="1200"/>
            </a:lvl7pPr>
            <a:lvl8pPr marL="2400237" indent="0" algn="ctr">
              <a:buNone/>
              <a:defRPr sz="1200"/>
            </a:lvl8pPr>
            <a:lvl9pPr marL="274312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2195-FD88-46D5-8B6A-CD27B3E30129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83C7-F9CE-407B-BD42-7E4459C5D2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29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107504" y="919261"/>
            <a:ext cx="8856984" cy="5750099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7504" y="188640"/>
            <a:ext cx="8208912" cy="504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6912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AB1DC93-2166-455B-BDF9-89F28ED652FA}" type="slidenum">
              <a:rPr lang="pt-BR" smtClean="0">
                <a:solidFill>
                  <a:prstClr val="black"/>
                </a:solidFill>
              </a:rPr>
              <a:pPr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42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6512" y="0"/>
            <a:ext cx="9180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1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4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92696"/>
            <a:ext cx="9144000" cy="36000"/>
          </a:xfrm>
          <a:prstGeom prst="rect">
            <a:avLst/>
          </a:prstGeom>
        </p:spPr>
      </p:pic>
      <p:pic>
        <p:nvPicPr>
          <p:cNvPr id="4" name="Picture 2" descr="\\mantegna\dci_marketing\LOGOS GERAIS\LOGOS PRODUTOS\PagSeguro\18.03\Logotipo PagSeguro\Horizontal\3D\RGB\logo_pagseguro_3D_horizontal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4624"/>
            <a:ext cx="2446092" cy="59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07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7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0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3232" y="5262823"/>
            <a:ext cx="2652342" cy="1094497"/>
          </a:xfrm>
        </p:spPr>
        <p:txBody>
          <a:bodyPr anchor="t"/>
          <a:lstStyle/>
          <a:p>
            <a:r>
              <a:rPr lang="pt-BR" sz="2400" dirty="0">
                <a:cs typeface="Calibri"/>
              </a:rPr>
              <a:t>Carlos Thiago Goto</a:t>
            </a:r>
            <a:br>
              <a:rPr lang="pt-BR" sz="2400" dirty="0">
                <a:cs typeface="Calibri"/>
              </a:rPr>
            </a:br>
            <a:r>
              <a:rPr lang="pt-BR" sz="2400" dirty="0">
                <a:cs typeface="Calibri"/>
              </a:rPr>
              <a:t>Samuel Pereira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82757" y="6108067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Agosto/2018</a:t>
            </a:r>
          </a:p>
        </p:txBody>
      </p:sp>
    </p:spTree>
    <p:extLst>
      <p:ext uri="{BB962C8B-B14F-4D97-AF65-F5344CB8AC3E}">
        <p14:creationId xmlns:p14="http://schemas.microsoft.com/office/powerpoint/2010/main" val="72390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107504" y="116304"/>
            <a:ext cx="8208912" cy="504384"/>
          </a:xfrm>
        </p:spPr>
        <p:txBody>
          <a:bodyPr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 err="1"/>
              <a:t>Appium</a:t>
            </a:r>
            <a:endParaRPr lang="pt-BR" sz="2700" b="1" dirty="0" err="1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37189B8-10D1-41E2-B092-9897AF314AA6}"/>
              </a:ext>
            </a:extLst>
          </p:cNvPr>
          <p:cNvSpPr txBox="1"/>
          <p:nvPr/>
        </p:nvSpPr>
        <p:spPr>
          <a:xfrm>
            <a:off x="-5751" y="1137248"/>
            <a:ext cx="326078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cs typeface="Calibri"/>
              </a:rPr>
              <a:t>Diferenças entre Web x Mobile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C312102E-980E-4F05-9F31-182E084DF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262426"/>
              </p:ext>
            </p:extLst>
          </p:nvPr>
        </p:nvGraphicFramePr>
        <p:xfrm>
          <a:off x="703341" y="2677696"/>
          <a:ext cx="7393112" cy="272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6556">
                  <a:extLst>
                    <a:ext uri="{9D8B030D-6E8A-4147-A177-3AD203B41FA5}">
                      <a16:colId xmlns:a16="http://schemas.microsoft.com/office/drawing/2014/main" val="2017329617"/>
                    </a:ext>
                  </a:extLst>
                </a:gridCol>
                <a:gridCol w="3696556">
                  <a:extLst>
                    <a:ext uri="{9D8B030D-6E8A-4147-A177-3AD203B41FA5}">
                      <a16:colId xmlns:a16="http://schemas.microsoft.com/office/drawing/2014/main" val="4053930206"/>
                    </a:ext>
                  </a:extLst>
                </a:gridCol>
              </a:tblGrid>
              <a:tr h="3593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dirty="0"/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Mobile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614584"/>
                  </a:ext>
                </a:extLst>
              </a:tr>
              <a:tr h="359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Page </a:t>
                      </a:r>
                      <a:r>
                        <a:rPr lang="pt-BR" dirty="0" err="1"/>
                        <a:t>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 err="1"/>
                        <a:t>Screen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294019"/>
                  </a:ext>
                </a:extLst>
              </a:tr>
              <a:tr h="6287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Pouca variação de Máquinas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Muita variedade de dispositivos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940789"/>
                  </a:ext>
                </a:extLst>
              </a:tr>
              <a:tr h="359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Poucas Resoluções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Resoluções diferentes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419784"/>
                  </a:ext>
                </a:extLst>
              </a:tr>
              <a:tr h="6287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Capacidade de processamento maior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Capacidade de Processamento menor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108794"/>
                  </a:ext>
                </a:extLst>
              </a:tr>
              <a:tr h="3593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780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76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107504" y="116304"/>
            <a:ext cx="8208912" cy="504384"/>
          </a:xfrm>
        </p:spPr>
        <p:txBody>
          <a:bodyPr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 err="1"/>
              <a:t>Appium</a:t>
            </a:r>
            <a:endParaRPr lang="pt-BR" sz="2700" b="1" dirty="0" err="1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37189B8-10D1-41E2-B092-9897AF314AA6}"/>
              </a:ext>
            </a:extLst>
          </p:cNvPr>
          <p:cNvSpPr txBox="1"/>
          <p:nvPr/>
        </p:nvSpPr>
        <p:spPr>
          <a:xfrm>
            <a:off x="-5751" y="1137248"/>
            <a:ext cx="35483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cs typeface="Calibri"/>
              </a:rPr>
              <a:t>Frameworks x Nativas - Vantagens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C312102E-980E-4F05-9F31-182E084DF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024987"/>
              </p:ext>
            </p:extLst>
          </p:nvPr>
        </p:nvGraphicFramePr>
        <p:xfrm>
          <a:off x="445698" y="2401018"/>
          <a:ext cx="8116358" cy="2997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19">
                  <a:extLst>
                    <a:ext uri="{9D8B030D-6E8A-4147-A177-3AD203B41FA5}">
                      <a16:colId xmlns:a16="http://schemas.microsoft.com/office/drawing/2014/main" val="2017329617"/>
                    </a:ext>
                  </a:extLst>
                </a:gridCol>
                <a:gridCol w="5556039">
                  <a:extLst>
                    <a:ext uri="{9D8B030D-6E8A-4147-A177-3AD203B41FA5}">
                      <a16:colId xmlns:a16="http://schemas.microsoft.com/office/drawing/2014/main" val="4053930206"/>
                    </a:ext>
                  </a:extLst>
                </a:gridCol>
              </a:tblGrid>
              <a:tr h="44407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dirty="0"/>
                        <a:t>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Nativas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614584"/>
                  </a:ext>
                </a:extLst>
              </a:tr>
              <a:tr h="4440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Híbridos(</a:t>
                      </a:r>
                      <a:r>
                        <a:rPr lang="pt-BR" dirty="0" err="1"/>
                        <a:t>android</a:t>
                      </a:r>
                      <a:r>
                        <a:rPr lang="pt-BR" dirty="0"/>
                        <a:t> e iOS)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Apenas para uma plataforma</a:t>
                      </a:r>
                      <a:endParaRPr lang="pt-BR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294019"/>
                  </a:ext>
                </a:extLst>
              </a:tr>
              <a:tr h="7771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Suporte para várias linguagens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Apenas para a </a:t>
                      </a:r>
                      <a:r>
                        <a:rPr lang="pt-BR" err="1"/>
                        <a:t>stack</a:t>
                      </a:r>
                      <a:r>
                        <a:rPr lang="pt-BR" dirty="0"/>
                        <a:t> que está sendo desenvolvida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940789"/>
                  </a:ext>
                </a:extLst>
              </a:tr>
              <a:tr h="4440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Isolado da aplicação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dirty="0"/>
                        <a:t>Inserido no contexto do projeto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419784"/>
                  </a:ext>
                </a:extLst>
              </a:tr>
              <a:tr h="4440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Execução em Paralelo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Execução em Paralelo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108794"/>
                  </a:ext>
                </a:extLst>
              </a:tr>
              <a:tr h="4440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 err="1"/>
                        <a:t>Cucumber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Sem suporte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780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76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107504" y="116304"/>
            <a:ext cx="8208912" cy="504384"/>
          </a:xfrm>
        </p:spPr>
        <p:txBody>
          <a:bodyPr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 err="1"/>
              <a:t>Appium</a:t>
            </a:r>
            <a:endParaRPr lang="pt-BR" sz="2700" b="1" dirty="0" err="1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37189B8-10D1-41E2-B092-9897AF314AA6}"/>
              </a:ext>
            </a:extLst>
          </p:cNvPr>
          <p:cNvSpPr txBox="1"/>
          <p:nvPr/>
        </p:nvSpPr>
        <p:spPr>
          <a:xfrm>
            <a:off x="-5751" y="1137248"/>
            <a:ext cx="373523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cs typeface="Calibri"/>
              </a:rPr>
              <a:t>Frameworks x Nativas - Desvantagens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C312102E-980E-4F05-9F31-182E084DF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372951"/>
              </p:ext>
            </p:extLst>
          </p:nvPr>
        </p:nvGraphicFramePr>
        <p:xfrm>
          <a:off x="530812" y="2993998"/>
          <a:ext cx="80558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19">
                  <a:extLst>
                    <a:ext uri="{9D8B030D-6E8A-4147-A177-3AD203B41FA5}">
                      <a16:colId xmlns:a16="http://schemas.microsoft.com/office/drawing/2014/main" val="2017329617"/>
                    </a:ext>
                  </a:extLst>
                </a:gridCol>
                <a:gridCol w="5495483">
                  <a:extLst>
                    <a:ext uri="{9D8B030D-6E8A-4147-A177-3AD203B41FA5}">
                      <a16:colId xmlns:a16="http://schemas.microsoft.com/office/drawing/2014/main" val="4053930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dirty="0"/>
                        <a:t>Frameworks</a:t>
                      </a:r>
                      <a:endParaRPr lang="pt-B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Nativas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61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Lento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Dois códigos diferentes para o mesmo teste</a:t>
                      </a:r>
                      <a:endParaRPr lang="pt-BR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29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Linguagens diferentes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94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780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57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107504" y="116304"/>
            <a:ext cx="8208912" cy="504384"/>
          </a:xfrm>
        </p:spPr>
        <p:txBody>
          <a:bodyPr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 err="1"/>
              <a:t>Appium</a:t>
            </a:r>
            <a:endParaRPr lang="pt-BR" sz="2700" b="1" dirty="0" err="1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37189B8-10D1-41E2-B092-9897AF314AA6}"/>
              </a:ext>
            </a:extLst>
          </p:cNvPr>
          <p:cNvSpPr txBox="1"/>
          <p:nvPr/>
        </p:nvSpPr>
        <p:spPr>
          <a:xfrm>
            <a:off x="-5751" y="1137248"/>
            <a:ext cx="373523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>
                <a:cs typeface="Calibri"/>
              </a:rPr>
              <a:t>Gerenciamento de dependências</a:t>
            </a:r>
            <a:endParaRPr lang="pt-BR" b="1" dirty="0">
              <a:cs typeface="Calibri"/>
            </a:endParaRP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C312102E-980E-4F05-9F31-182E084DF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829801"/>
              </p:ext>
            </p:extLst>
          </p:nvPr>
        </p:nvGraphicFramePr>
        <p:xfrm>
          <a:off x="387039" y="2864602"/>
          <a:ext cx="840400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19">
                  <a:extLst>
                    <a:ext uri="{9D8B030D-6E8A-4147-A177-3AD203B41FA5}">
                      <a16:colId xmlns:a16="http://schemas.microsoft.com/office/drawing/2014/main" val="2017329617"/>
                    </a:ext>
                  </a:extLst>
                </a:gridCol>
                <a:gridCol w="5843682">
                  <a:extLst>
                    <a:ext uri="{9D8B030D-6E8A-4147-A177-3AD203B41FA5}">
                      <a16:colId xmlns:a16="http://schemas.microsoft.com/office/drawing/2014/main" val="4053930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/>
                        <a:t>Linguagem</a:t>
                      </a:r>
                      <a:endParaRPr lang="pt-BR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/>
                        <a:t>Gerenciador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61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Java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/>
                        <a:t>Maven</a:t>
                      </a:r>
                    </a:p>
                    <a:p>
                      <a:pPr lvl="0">
                        <a:buNone/>
                      </a:pPr>
                      <a:r>
                        <a:rPr lang="pt-BR"/>
                        <a:t>Gradle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29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Ruby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/>
                        <a:t>Bundle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94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Python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/>
                        <a:t>Requirements.txt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41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JavaScript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/>
                        <a:t>Package.json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10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780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62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107504" y="116304"/>
            <a:ext cx="8208912" cy="504384"/>
          </a:xfrm>
        </p:spPr>
        <p:txBody>
          <a:bodyPr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 err="1"/>
              <a:t>Appium</a:t>
            </a:r>
            <a:endParaRPr lang="pt-BR" sz="2700" b="1" dirty="0" err="1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37189B8-10D1-41E2-B092-9897AF314AA6}"/>
              </a:ext>
            </a:extLst>
          </p:cNvPr>
          <p:cNvSpPr txBox="1"/>
          <p:nvPr/>
        </p:nvSpPr>
        <p:spPr>
          <a:xfrm>
            <a:off x="-5751" y="1137248"/>
            <a:ext cx="234063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>
                <a:cs typeface="Calibri"/>
              </a:rPr>
              <a:t>Appium - Overview</a:t>
            </a:r>
            <a:endParaRPr lang="pt-BR" b="1" dirty="0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B3C22FF-9732-439C-A5DC-998D235078CB}"/>
              </a:ext>
            </a:extLst>
          </p:cNvPr>
          <p:cNvSpPr txBox="1"/>
          <p:nvPr/>
        </p:nvSpPr>
        <p:spPr>
          <a:xfrm>
            <a:off x="540589" y="2359324"/>
            <a:ext cx="7919049" cy="249299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pt-BR" sz="2400"/>
              <a:t>É um server HTTP escrito em node.js que cria e manipula as sessões WebDriver para diferentes plataformas como iOS e Android.</a:t>
            </a:r>
            <a:endParaRPr lang="pt-BR" sz="2400" dirty="0">
              <a:cs typeface="Calibri"/>
            </a:endParaRPr>
          </a:p>
          <a:p>
            <a:br>
              <a:rPr lang="en-US" dirty="0"/>
            </a:br>
            <a:endParaRPr lang="en-US" sz="2400">
              <a:cs typeface="Calibri"/>
            </a:endParaRPr>
          </a:p>
          <a:p>
            <a:pPr marL="285750" indent="-285750">
              <a:buChar char="•"/>
            </a:pPr>
            <a:r>
              <a:rPr lang="pt-BR" sz="2400"/>
              <a:t>É a ponte entre o dispositivo móvel e o</a:t>
            </a:r>
            <a:r>
              <a:rPr lang="pt-BR" sz="2400" dirty="0">
                <a:cs typeface="Calibri"/>
              </a:rPr>
              <a:t> </a:t>
            </a:r>
            <a:r>
              <a:rPr lang="pt-BR" sz="2400">
                <a:cs typeface="Calibri"/>
              </a:rPr>
              <a:t>script de teste. </a:t>
            </a:r>
          </a:p>
          <a:p>
            <a:pPr algn="ctr"/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996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107504" y="116304"/>
            <a:ext cx="8208912" cy="504384"/>
          </a:xfrm>
        </p:spPr>
        <p:txBody>
          <a:bodyPr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 err="1"/>
              <a:t>Appium</a:t>
            </a:r>
            <a:endParaRPr lang="pt-BR" sz="2700" b="1" dirty="0" err="1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37189B8-10D1-41E2-B092-9897AF314AA6}"/>
              </a:ext>
            </a:extLst>
          </p:cNvPr>
          <p:cNvSpPr txBox="1"/>
          <p:nvPr/>
        </p:nvSpPr>
        <p:spPr>
          <a:xfrm>
            <a:off x="-5751" y="1137248"/>
            <a:ext cx="234063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>
                <a:cs typeface="Calibri"/>
              </a:rPr>
              <a:t>Appium - Overview</a:t>
            </a:r>
            <a:endParaRPr lang="pt-BR" b="1" dirty="0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B3C22FF-9732-439C-A5DC-998D235078CB}"/>
              </a:ext>
            </a:extLst>
          </p:cNvPr>
          <p:cNvSpPr txBox="1"/>
          <p:nvPr/>
        </p:nvSpPr>
        <p:spPr>
          <a:xfrm>
            <a:off x="166778" y="2028645"/>
            <a:ext cx="8292860" cy="403187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/>
              <a:t>O Appium foi projetado para atender às necessidades de automação móvel de acordo com uma filosofia delineada pelos quatro princípios a seguir:</a:t>
            </a:r>
            <a:endParaRPr lang="pt-BR" sz="2000" dirty="0">
              <a:cs typeface="Calibri"/>
            </a:endParaRPr>
          </a:p>
          <a:p>
            <a:br>
              <a:rPr lang="en-US" dirty="0"/>
            </a:br>
            <a:endParaRPr lang="en-US" sz="2000">
              <a:cs typeface="Calibri"/>
            </a:endParaRPr>
          </a:p>
          <a:p>
            <a:pPr marL="342900" indent="-342900">
              <a:buAutoNum type="arabicPeriod"/>
            </a:pPr>
            <a:r>
              <a:rPr lang="pt-BR" sz="2000"/>
              <a:t>Você não deve ter que recompilar seu aplicativo ou modificá-lo de qualquer forma para automatizá-lo.</a:t>
            </a:r>
            <a:endParaRPr lang="pt-BR" sz="2000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pt-BR" sz="2000">
                <a:cs typeface="Calibri"/>
              </a:rPr>
              <a:t>Você não deve estar preso a uma linguagem ou estrutura específica para escrever e executar seus testes.</a:t>
            </a:r>
            <a:endParaRPr lang="en-US" sz="2000">
              <a:cs typeface="Calibri"/>
            </a:endParaRPr>
          </a:p>
          <a:p>
            <a:pPr marL="342900" indent="-342900">
              <a:buAutoNum type="arabicPeriod"/>
            </a:pPr>
            <a:r>
              <a:rPr lang="pt-BR" sz="2000"/>
              <a:t>Uma estrutura de automação móvel não deve reinventar a roda quando se trata de APIs de automação.</a:t>
            </a:r>
            <a:endParaRPr lang="pt-BR" sz="2000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pt-BR" sz="2000"/>
              <a:t>Um framework de automação móvel deve ser open source, em espírito e prática,</a:t>
            </a:r>
            <a:r>
              <a:rPr lang="pt-BR" sz="2000" dirty="0">
                <a:cs typeface="Calibri"/>
              </a:rPr>
              <a:t> </a:t>
            </a:r>
            <a:r>
              <a:rPr lang="pt-BR" sz="2000">
                <a:cs typeface="Calibri"/>
              </a:rPr>
              <a:t>bem como no nome!</a:t>
            </a:r>
          </a:p>
          <a:p>
            <a:pPr algn="ctr"/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036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107504" y="116304"/>
            <a:ext cx="8208912" cy="504384"/>
          </a:xfrm>
        </p:spPr>
        <p:txBody>
          <a:bodyPr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 err="1"/>
              <a:t>Appium</a:t>
            </a:r>
            <a:endParaRPr lang="pt-BR" sz="2700" b="1" dirty="0" err="1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37189B8-10D1-41E2-B092-9897AF314AA6}"/>
              </a:ext>
            </a:extLst>
          </p:cNvPr>
          <p:cNvSpPr txBox="1"/>
          <p:nvPr/>
        </p:nvSpPr>
        <p:spPr>
          <a:xfrm>
            <a:off x="-5751" y="1137248"/>
            <a:ext cx="234063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>
                <a:cs typeface="Calibri"/>
              </a:rPr>
              <a:t>Appium - Vantagens</a:t>
            </a:r>
            <a:endParaRPr lang="pt-BR" b="1" dirty="0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B3C22FF-9732-439C-A5DC-998D235078CB}"/>
              </a:ext>
            </a:extLst>
          </p:cNvPr>
          <p:cNvSpPr txBox="1"/>
          <p:nvPr/>
        </p:nvSpPr>
        <p:spPr>
          <a:xfrm>
            <a:off x="152401" y="2546230"/>
            <a:ext cx="8292860" cy="369331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400"/>
              <a:t>Open Source Comunidade em crescente</a:t>
            </a:r>
            <a:endParaRPr lang="pt-BR" sz="2400" dirty="0">
              <a:ea typeface="+mn-lt"/>
              <a:cs typeface="+mn-lt"/>
            </a:endParaRPr>
          </a:p>
          <a:p>
            <a:endParaRPr lang="pt-BR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pt-BR" sz="2400"/>
              <a:t>Utiliza Webdriver</a:t>
            </a:r>
            <a:endParaRPr lang="pt-BR" sz="2400" dirty="0">
              <a:cs typeface="Calibri"/>
            </a:endParaRPr>
          </a:p>
          <a:p>
            <a:endParaRPr lang="pt-BR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pt-BR" sz="2400"/>
              <a:t>Testes em dispositivos</a:t>
            </a:r>
            <a:r>
              <a:rPr lang="pt-BR" sz="2400" dirty="0">
                <a:cs typeface="Calibri"/>
              </a:rPr>
              <a:t> </a:t>
            </a:r>
            <a:r>
              <a:rPr lang="pt-BR" sz="2400"/>
              <a:t>reais</a:t>
            </a:r>
            <a:endParaRPr lang="pt-BR" sz="2400" dirty="0">
              <a:ea typeface="+mn-lt"/>
              <a:cs typeface="+mn-lt"/>
            </a:endParaRPr>
          </a:p>
          <a:p>
            <a:endParaRPr lang="pt-BR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pt-BR" sz="2400"/>
              <a:t>E possivel rodar os teste em cloud</a:t>
            </a:r>
            <a:endParaRPr lang="pt-BR" sz="2400" dirty="0">
              <a:cs typeface="Calibri"/>
            </a:endParaRPr>
          </a:p>
          <a:p>
            <a:endParaRPr lang="pt-BR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pt-BR" sz="2400"/>
              <a:t>Suporta </a:t>
            </a:r>
            <a:r>
              <a:rPr lang="pt-BR" sz="2400">
                <a:cs typeface="Calibri"/>
              </a:rPr>
              <a:t>testes</a:t>
            </a:r>
            <a:r>
              <a:rPr lang="pt-BR" sz="2400"/>
              <a:t> em diferentes versões do iOS e Android</a:t>
            </a:r>
            <a:endParaRPr lang="pt-BR">
              <a:cs typeface="Calibri"/>
            </a:endParaRPr>
          </a:p>
          <a:p>
            <a:pPr algn="ctr"/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436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FB8FDC3EC186B4A8C33B3C6DCB4ABDB" ma:contentTypeVersion="8" ma:contentTypeDescription="Crie um novo documento." ma:contentTypeScope="" ma:versionID="eb0eace85d76a04e62272c520fc85abf">
  <xsd:schema xmlns:xsd="http://www.w3.org/2001/XMLSchema" xmlns:xs="http://www.w3.org/2001/XMLSchema" xmlns:p="http://schemas.microsoft.com/office/2006/metadata/properties" xmlns:ns2="0c293bb0-b464-4226-9088-8b965d2eda30" xmlns:ns3="525a948b-5202-4069-81ca-271cf89b1089" targetNamespace="http://schemas.microsoft.com/office/2006/metadata/properties" ma:root="true" ma:fieldsID="bc5210d9541c9c6ed095735ccdf8cbf8" ns2:_="" ns3:_="">
    <xsd:import namespace="0c293bb0-b464-4226-9088-8b965d2eda30"/>
    <xsd:import namespace="525a948b-5202-4069-81ca-271cf89b108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93bb0-b464-4226-9088-8b965d2eda3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5a948b-5202-4069-81ca-271cf89b10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E670F5-6CCE-45CA-97BB-11AD0413FA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251ED1-E4B1-4AD7-8F83-9A1A3D0E9E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293bb0-b464-4226-9088-8b965d2eda30"/>
    <ds:schemaRef ds:uri="525a948b-5202-4069-81ca-271cf89b10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85240-5160-4A35-A3FC-F7ED44DD8480}">
  <ds:schemaRefs>
    <ds:schemaRef ds:uri="525a948b-5202-4069-81ca-271cf89b1089"/>
    <ds:schemaRef ds:uri="0c293bb0-b464-4226-9088-8b965d2eda30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63406</TotalTime>
  <Words>7</Words>
  <Application>Microsoft Office PowerPoint</Application>
  <PresentationFormat>Apresentação na tela (4:3)</PresentationFormat>
  <Paragraphs>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Office Theme</vt:lpstr>
      <vt:lpstr>Custom Design</vt:lpstr>
      <vt:lpstr>1_Custom Design</vt:lpstr>
      <vt:lpstr>Carlos Thiago Goto Samuel Pereira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scooby</dc:creator>
  <cp:lastModifiedBy>Claudio Moreira Faria Sobrinho</cp:lastModifiedBy>
  <cp:revision>2583</cp:revision>
  <cp:lastPrinted>2016-09-05T21:21:15Z</cp:lastPrinted>
  <dcterms:created xsi:type="dcterms:W3CDTF">2013-01-24T19:34:44Z</dcterms:created>
  <dcterms:modified xsi:type="dcterms:W3CDTF">2018-09-06T17:44:44Z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0x0101009FB8FDC3EC186B4A8C33B3C6DCB4ABDB</vt:lpwstr>
  </property>
</Properties>
</file>