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478" r:id="rId2"/>
    <p:sldId id="481" r:id="rId3"/>
    <p:sldId id="493" r:id="rId4"/>
    <p:sldId id="483" r:id="rId5"/>
    <p:sldId id="589" r:id="rId6"/>
    <p:sldId id="506" r:id="rId7"/>
    <p:sldId id="590" r:id="rId8"/>
    <p:sldId id="510" r:id="rId9"/>
    <p:sldId id="511" r:id="rId10"/>
    <p:sldId id="486" r:id="rId11"/>
    <p:sldId id="494" r:id="rId12"/>
    <p:sldId id="495" r:id="rId13"/>
    <p:sldId id="591" r:id="rId14"/>
    <p:sldId id="496" r:id="rId15"/>
    <p:sldId id="592" r:id="rId16"/>
    <p:sldId id="593" r:id="rId17"/>
    <p:sldId id="594" r:id="rId18"/>
    <p:sldId id="595" r:id="rId19"/>
    <p:sldId id="596" r:id="rId20"/>
    <p:sldId id="597" r:id="rId21"/>
    <p:sldId id="497" r:id="rId22"/>
    <p:sldId id="499" r:id="rId23"/>
    <p:sldId id="504" r:id="rId24"/>
    <p:sldId id="489" r:id="rId25"/>
    <p:sldId id="514" r:id="rId26"/>
    <p:sldId id="527" r:id="rId27"/>
    <p:sldId id="598" r:id="rId28"/>
    <p:sldId id="599" r:id="rId29"/>
    <p:sldId id="600" r:id="rId30"/>
    <p:sldId id="601" r:id="rId31"/>
    <p:sldId id="616" r:id="rId32"/>
    <p:sldId id="528" r:id="rId33"/>
    <p:sldId id="532" r:id="rId34"/>
    <p:sldId id="602" r:id="rId35"/>
    <p:sldId id="603" r:id="rId36"/>
    <p:sldId id="604" r:id="rId37"/>
    <p:sldId id="534" r:id="rId38"/>
    <p:sldId id="607" r:id="rId39"/>
    <p:sldId id="608" r:id="rId40"/>
    <p:sldId id="609" r:id="rId41"/>
    <p:sldId id="610" r:id="rId42"/>
    <p:sldId id="611" r:id="rId43"/>
    <p:sldId id="588" r:id="rId44"/>
    <p:sldId id="612" r:id="rId45"/>
    <p:sldId id="613" r:id="rId46"/>
    <p:sldId id="614" r:id="rId47"/>
    <p:sldId id="615" r:id="rId48"/>
    <p:sldId id="617" r:id="rId49"/>
    <p:sldId id="512" r:id="rId50"/>
    <p:sldId id="513" r:id="rId51"/>
    <p:sldId id="492" r:id="rId52"/>
    <p:sldId id="536" r:id="rId53"/>
    <p:sldId id="515" r:id="rId54"/>
    <p:sldId id="539" r:id="rId55"/>
    <p:sldId id="516" r:id="rId56"/>
    <p:sldId id="517" r:id="rId57"/>
    <p:sldId id="490" r:id="rId58"/>
    <p:sldId id="518" r:id="rId59"/>
    <p:sldId id="543" r:id="rId60"/>
    <p:sldId id="618" r:id="rId61"/>
    <p:sldId id="619" r:id="rId62"/>
    <p:sldId id="519" r:id="rId63"/>
    <p:sldId id="520" r:id="rId64"/>
    <p:sldId id="585" r:id="rId65"/>
    <p:sldId id="586" r:id="rId66"/>
    <p:sldId id="476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5271" autoAdjust="0"/>
  </p:normalViewPr>
  <p:slideViewPr>
    <p:cSldViewPr snapToGrid="0">
      <p:cViewPr>
        <p:scale>
          <a:sx n="60" d="100"/>
          <a:sy n="60" d="100"/>
        </p:scale>
        <p:origin x="-108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异常就是程序运行过程中的不正常事件，为了能够区分、标记这些事件的类型，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中定义了一系列的异常类型，我们称为标准异常。本节我们先学习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中的这些异常类的结构，区别。为后面学习异常处理做好准备。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不会的。</a:t>
            </a:r>
            <a:r>
              <a:rPr lang="en-US" altLang="zh-CN" dirty="0" smtClean="0"/>
              <a:t>s=“”;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指的是字符串为空，不是</a:t>
            </a:r>
            <a:r>
              <a:rPr lang="en-US" altLang="zh-CN" baseline="0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  </a:t>
            </a:r>
            <a:r>
              <a:rPr lang="zh-CN" altLang="en-US" dirty="0" smtClean="0"/>
              <a:t>目前，我们已经掌握了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语言的基本语法，核心面向对象的思想，能够使用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语言编写基本的算法，设计基本类结构，类之间的关系。在第一章的时候我们提过，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语言有很多特征，其中一个就是鲁棒性。也就是说，用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编写的程序比较健壮，健壮的意思就是如果运行过程中发生了什么不正常的事情，程序不会崩溃，会继续运行下去。例如一个计算器，当用户输入了除数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计算器如果崩溃了要重启就不够鲁棒。我们希望计算器给予用户友好提示，然后继续运行下去；又如，在程序中要打开一个文件，如果这个文件不存在了，我们希望程序不要崩溃，而是让用户重新选择要打开的文件，继续运行下去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          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为了能增强鲁棒性，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语言中提供了异常处理机制，能够处理程序中的不正常事件，使得程序能够继续运行下去，本章我们将学习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语言的异常处理。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o2=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String();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s2=(String)o2;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不会有异常，因为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o2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确实是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baseline="0" dirty="0" smtClean="0"/>
              <a:t>         </a:t>
            </a:r>
            <a:r>
              <a:rPr lang="zh-CN" altLang="en-US" baseline="0" dirty="0" smtClean="0"/>
              <a:t>经过前面两节学习，我们已经了解了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语言中的常见异常类型，我们反复提到，异常可以被处理，处理后程序可以继续运行下去。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本节就开始学习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中异常处理的流程和语句。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说到异常，总有人想到错误。在异常机制中，异常和错误是两个概念，异常能够被处理，错误不能。本节我们先简单了解两者的区别。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Java</a:t>
            </a:r>
            <a:r>
              <a:rPr lang="en-US" altLang="zh-CN" baseline="0" dirty="0" smtClean="0"/>
              <a:t> API</a:t>
            </a:r>
            <a:r>
              <a:rPr lang="zh-CN" altLang="en-US" baseline="0" dirty="0" smtClean="0"/>
              <a:t>中提供了一系列的标准异常类型，能够描述各种异常情况。我们学习使用</a:t>
            </a:r>
            <a:r>
              <a:rPr lang="en-US" altLang="zh-CN" baseline="0" dirty="0" smtClean="0"/>
              <a:t>throw</a:t>
            </a:r>
            <a:r>
              <a:rPr lang="zh-CN" altLang="en-US" baseline="0" dirty="0" smtClean="0"/>
              <a:t>关键字可以在程序中抛出异常，可以抛出任意异常类型。而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中的标准异常，都在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中的某些类的某些方法中使用，如果程序员在自定义的程序中也使用，容易混淆。因此可以自定义异常，本节学习如何自定义异常，如何使用。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JDK1.4</a:t>
            </a:r>
            <a:r>
              <a:rPr lang="zh-CN" altLang="en-US" dirty="0" smtClean="0"/>
              <a:t>版本中，增加了一个新的机制，断言。本节学习断言的使用。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66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Exception&#30340;&#23618;&#27425;&#20851;&#31995;/Item0201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Exception&#30340;&#23618;&#27425;&#20851;&#31995;/Item0301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Exception&#30340;&#23618;&#27425;&#20851;&#31995;/Item0302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&#35838;&#22530;&#26696;&#20363;/&#31532;2&#33410;-Exception&#30340;&#23618;&#27425;&#20851;&#31995;/Item0303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&#24341;&#29992;&#31867;&#22411;&#27010;&#36848;/Item0302.java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Exception&#30340;&#23618;&#27425;&#20851;&#31995;/Item0304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Exception&#30340;&#23618;&#27425;&#20851;&#31995;/Item0305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101.jav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Item0301.java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Item0302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Item0303.jav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3&#33410;-&#24322;&#24120;&#22788;&#29702;&#27969;&#31243;&#21450;&#35821;&#21477;/Item0304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1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Item0401.java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&#35838;&#22530;&#26696;&#20363;/&#31532;3&#33410;-&#24322;&#24120;&#22788;&#29702;&#27969;&#31243;&#21450;&#35821;&#21477;/Item0501.jav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&#35838;&#22530;&#26696;&#20363;/&#31532;3&#33410;-&#24322;&#24120;&#22788;&#29702;&#27969;&#31243;&#21450;&#35821;&#21477;/Item0502.jav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&#35838;&#22530;&#26696;&#20363;/&#31532;3&#33410;-&#24322;&#24120;&#22788;&#29702;&#27969;&#31243;&#21450;&#35821;&#21477;/Item0503.java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&#24322;&#24120;&#22788;&#29702;&#27969;&#31243;&#21450;&#35821;&#21477;/Item0601.java" TargetMode="External"/><Relationship Id="rId5" Type="http://schemas.openxmlformats.org/officeDocument/2006/relationships/hyperlink" Target="&#35838;&#22530;&#26696;&#20363;/&#31532;3&#33410;-&#24341;&#29992;&#31867;&#22411;&#27010;&#36848;/Item0302.java" TargetMode="Externa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&#35838;&#22530;&#26696;&#20363;/&#31532;3&#33410;-&#24322;&#24120;&#22788;&#29702;&#27969;&#31243;&#21450;&#35821;&#21477;/Item0701.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3&#33410;-&#24322;&#24120;&#22788;&#29702;&#27969;&#31243;&#21450;&#35821;&#21477;/Item0702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Calculator.java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4322;&#24120;&#22788;&#29702;&#27969;&#31243;&#21450;&#35821;&#21477;/Calculator.java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&#24322;&#24120;&#22788;&#29702;&#27969;&#31243;&#21450;&#35821;&#21477;/Item0801.java" TargetMode="External"/><Relationship Id="rId5" Type="http://schemas.openxmlformats.org/officeDocument/2006/relationships/hyperlink" Target="&#35838;&#22530;&#26696;&#20363;/&#31532;3&#33410;-&#24341;&#29992;&#31867;&#22411;&#27010;&#36848;/Item0302.java" TargetMode="Externa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&#35838;&#22530;&#26696;&#20363;/&#31532;3&#33410;-&#24322;&#24120;&#22788;&#29702;&#27969;&#31243;&#21450;&#35821;&#21477;/Item0802.java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&#24322;&#24120;&#22788;&#29702;&#27969;&#31243;&#21450;&#35821;&#21477;/Calculator.java" TargetMode="External"/><Relationship Id="rId5" Type="http://schemas.openxmlformats.org/officeDocument/2006/relationships/hyperlink" Target="&#35838;&#22530;&#26696;&#20363;/&#31532;3&#33410;-&#24341;&#29992;&#31867;&#22411;&#27010;&#36848;/Item0302.java" TargetMode="Externa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&#35838;&#22530;&#26696;&#20363;/&#31532;3&#33410;-&#24322;&#24120;&#22788;&#29702;&#27969;&#31243;&#21450;&#35821;&#21477;/Item0802.java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&#24322;&#24120;&#22788;&#29702;&#27969;&#31243;&#21450;&#35821;&#21477;/Calculator.java" TargetMode="External"/><Relationship Id="rId5" Type="http://schemas.openxmlformats.org/officeDocument/2006/relationships/hyperlink" Target="&#35838;&#22530;&#26696;&#20363;/&#31532;3&#33410;-&#24341;&#29992;&#31867;&#22411;&#27010;&#36848;/Item0302.java" TargetMode="Externa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4&#33410;-&#33258;&#23450;&#20041;&#24322;&#24120;/DataValueException.java" TargetMode="External"/><Relationship Id="rId4" Type="http://schemas.openxmlformats.org/officeDocument/2006/relationships/hyperlink" Target="&#35838;&#22530;&#26696;&#20363;/&#31532;3&#33410;-&#24322;&#24120;&#22788;&#29702;&#27969;&#31243;&#21450;&#35821;&#21477;/Calculator.java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201.java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4&#33410;-&#33258;&#23450;&#20041;&#24322;&#24120;/TestEmployee.java" TargetMode="External"/><Relationship Id="rId4" Type="http://schemas.openxmlformats.org/officeDocument/2006/relationships/hyperlink" Target="&#35838;&#22530;&#26696;&#20363;/&#31532;4&#33410;-&#33258;&#23450;&#20041;&#24322;&#24120;/Employee.java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1&#33410;-&#24322;&#24120;&#27010;&#36848;/Item0101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5&#33410;-&#26029;&#35328;/TestAssertion.java" TargetMode="External"/><Relationship Id="rId5" Type="http://schemas.openxmlformats.org/officeDocument/2006/relationships/hyperlink" Target="&#35838;&#22530;&#26696;&#20363;/&#31532;4&#33410;-&#33258;&#23450;&#20041;&#24322;&#24120;/Employee.java" TargetMode="External"/><Relationship Id="rId4" Type="http://schemas.openxmlformats.org/officeDocument/2006/relationships/hyperlink" Target="&#35838;&#22530;&#26696;&#20363;/&#31532;4&#33410;-&#21253;&#35013;&#22120;&#31867;&#22411;/Item0201.java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1&#33410;-&#24322;&#24120;&#27010;&#36848;/Item0102.java" TargetMode="External"/><Relationship Id="rId4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异常处理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的层次关系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中标准异常的继承树关系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：运行时异常与非运行时异常的区别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：常见运行时异常的概念（空指针、数学、格式、造型）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：非运行时异常在编译期检测的特性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中标准异常的顶级父类是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Throwable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Throwable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类有两个子类：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；所有异常都是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类的直接或间接子类；所有错误都是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的直接或间接子类；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1【API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中标准异常的继承树关系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5537" name="Picture 1" descr="C:\Users\wxh\AppData\Roaming\Tencent\Users\29097443\QQ\WinTemp\RichOle\_OV)SGY}%G%~QZ]UCD)O(@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8234" y="2948150"/>
            <a:ext cx="2301766" cy="2871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3499945" y="2963917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ea typeface="微软雅黑 Light"/>
              </a:rPr>
              <a:t>Throwable</a:t>
            </a:r>
            <a:endParaRPr lang="en-US" sz="2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01862" y="4172607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a typeface="微软雅黑 Light"/>
              </a:rPr>
              <a:t>Error</a:t>
            </a:r>
            <a:endParaRPr lang="en-US" sz="2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61090" y="4277710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a typeface="微软雅黑 Light"/>
              </a:rPr>
              <a:t>Exception</a:t>
            </a:r>
            <a:endParaRPr lang="en-US" sz="2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7348" y="5749022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微软雅黑 Light"/>
              </a:rPr>
              <a:t>Exception</a:t>
            </a:r>
            <a:r>
              <a:rPr lang="zh-CN" altLang="en-US" dirty="0" smtClean="0">
                <a:solidFill>
                  <a:schemeClr val="tx1"/>
                </a:solidFill>
                <a:ea typeface="微软雅黑 Light"/>
              </a:rPr>
              <a:t>的子类们</a:t>
            </a:r>
            <a:endParaRPr lang="en-US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7629" y="5670331"/>
            <a:ext cx="186033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微软雅黑 Light"/>
              </a:rPr>
              <a:t>Error</a:t>
            </a:r>
            <a:r>
              <a:rPr lang="zh-CN" altLang="en-US" dirty="0" smtClean="0">
                <a:solidFill>
                  <a:schemeClr val="tx1"/>
                </a:solidFill>
                <a:ea typeface="微软雅黑 Light"/>
              </a:rPr>
              <a:t>的子类们</a:t>
            </a:r>
            <a:endParaRPr lang="en-US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26" name="Straight Arrow Connector 25"/>
          <p:cNvCxnSpPr>
            <a:stCxn id="21" idx="0"/>
            <a:endCxn id="18" idx="2"/>
          </p:cNvCxnSpPr>
          <p:nvPr/>
        </p:nvCxnSpPr>
        <p:spPr>
          <a:xfrm flipV="1">
            <a:off x="2291256" y="3704897"/>
            <a:ext cx="2138855" cy="57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0"/>
            <a:endCxn id="18" idx="2"/>
          </p:cNvCxnSpPr>
          <p:nvPr/>
        </p:nvCxnSpPr>
        <p:spPr>
          <a:xfrm flipH="1" flipV="1">
            <a:off x="4430111" y="3704897"/>
            <a:ext cx="2201917" cy="46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  <a:endCxn id="21" idx="2"/>
          </p:cNvCxnSpPr>
          <p:nvPr/>
        </p:nvCxnSpPr>
        <p:spPr>
          <a:xfrm flipV="1">
            <a:off x="2264054" y="5018690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0"/>
            <a:endCxn id="20" idx="2"/>
          </p:cNvCxnSpPr>
          <p:nvPr/>
        </p:nvCxnSpPr>
        <p:spPr>
          <a:xfrm flipH="1" flipV="1">
            <a:off x="6632028" y="4913587"/>
            <a:ext cx="15767" cy="756744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77917" y="3231931"/>
            <a:ext cx="3042745" cy="3815255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576552" y="3626069"/>
            <a:ext cx="121394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 Light"/>
              </a:rPr>
              <a:t>重点学习</a:t>
            </a:r>
            <a:endParaRPr lang="en-US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运行时异常与非运行时异常的区别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35035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有很多子类；这些子类又可以分为两大类；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即</a:t>
            </a:r>
            <a:r>
              <a:rPr lang="zh-CN" alt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运行时异常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非运行时异常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RuntimeException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的子类都是运行时异常，其他的都是非运行时异常；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8510" y="2995448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ea typeface="微软雅黑 Light"/>
              </a:rPr>
              <a:t>Exception</a:t>
            </a:r>
            <a:endParaRPr lang="en-US" sz="28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0427" y="4204138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ea typeface="微软雅黑 Light"/>
              </a:rPr>
              <a:t>IOException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1849821" y="3736428"/>
            <a:ext cx="2138855" cy="57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>
          <a:xfrm flipH="1" flipV="1">
            <a:off x="3988676" y="3736428"/>
            <a:ext cx="2201917" cy="46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1186" y="4340773"/>
            <a:ext cx="2075793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ea typeface="微软雅黑 Light"/>
              </a:rPr>
              <a:t>RuntimeException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46578" y="4246179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ea typeface="微软雅黑 Light"/>
              </a:rPr>
              <a:t>SQLException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43088" y="4288219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a typeface="微软雅黑 Light"/>
              </a:rPr>
              <a:t>……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15" name="Straight Arrow Connector 14"/>
          <p:cNvCxnSpPr>
            <a:endCxn id="7" idx="2"/>
          </p:cNvCxnSpPr>
          <p:nvPr/>
        </p:nvCxnSpPr>
        <p:spPr>
          <a:xfrm flipH="1" flipV="1">
            <a:off x="3988676" y="3736428"/>
            <a:ext cx="6831726" cy="54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056994" y="3710152"/>
            <a:ext cx="4204137" cy="515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1076" y="3657600"/>
            <a:ext cx="2963917" cy="320039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/>
          <p:cNvSpPr/>
          <p:nvPr/>
        </p:nvSpPr>
        <p:spPr>
          <a:xfrm>
            <a:off x="870507" y="5812084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ea typeface="微软雅黑 Light"/>
              </a:rPr>
              <a:t>RuntimeException</a:t>
            </a:r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的子类们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1917213" y="5081752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225159" y="3831022"/>
            <a:ext cx="7893269" cy="3026978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1056290" y="3563007"/>
            <a:ext cx="148195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 Light"/>
              </a:rPr>
              <a:t>运行时异常</a:t>
            </a:r>
            <a:endParaRPr lang="en-US" dirty="0">
              <a:ea typeface="微软雅黑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99435" y="3641835"/>
            <a:ext cx="197068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ea typeface="微软雅黑 Light"/>
              </a:rPr>
              <a:t>非运行时异常</a:t>
            </a:r>
            <a:endParaRPr lang="en-US" dirty="0">
              <a:ea typeface="微软雅黑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7348" y="5696470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ea typeface="微软雅黑 Light"/>
              </a:rPr>
              <a:t>IO</a:t>
            </a:r>
            <a:r>
              <a:rPr lang="en-US" sz="2000" dirty="0" err="1" smtClean="0">
                <a:solidFill>
                  <a:schemeClr val="tx1"/>
                </a:solidFill>
                <a:ea typeface="微软雅黑 Light"/>
              </a:rPr>
              <a:t>Exception</a:t>
            </a:r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的子类们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6074054" y="4966138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08093" y="5706981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ea typeface="微软雅黑 Light"/>
              </a:rPr>
              <a:t>SQL</a:t>
            </a:r>
            <a:r>
              <a:rPr lang="en-US" sz="2000" dirty="0" err="1" smtClean="0">
                <a:solidFill>
                  <a:schemeClr val="tx1"/>
                </a:solidFill>
                <a:ea typeface="微软雅黑 Light"/>
              </a:rPr>
              <a:t>Exception</a:t>
            </a:r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的子类们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8354799" y="4976649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0369" y="5780553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a typeface="微软雅黑 Light"/>
              </a:rPr>
              <a:t>……</a:t>
            </a:r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子类们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10667075" y="5050221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运行时异常与非运行时异常的区别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4719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运行时异常：也称为非检测异常（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unchecked Exception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）， 这些异常在编译期不检测，程序中可以选择处理，也可以不处理。如果不处理运行时会中断，但是编译没问题；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非运行时异常：也称为检测异常（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checked Exception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 smtClean="0"/>
              <a:t> 是必须进行处理的异常，如果不处理，将发生编译期错误； 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8305" name="Picture 1" descr="C:\Users\wxh\AppData\Roaming\Tencent\Users\29097443\QQ\WinTemp\RichOle\JNZVRK4F%6RI$9%E}IR6F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352" y="4414344"/>
            <a:ext cx="9776567" cy="2065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5975131" y="4698125"/>
            <a:ext cx="1087822" cy="36260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60427" y="5244662"/>
            <a:ext cx="1250731" cy="36786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运行时异常经常在编程时发生，了解每种异常的概念有助于高效调试程序；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RuntimeException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的子类都是运行时异常；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1441" name="Picture 1" descr="C:\Users\wxh\AppData\Roaming\Tencent\Users\29097443\QQ\WinTemp\RichOle\0LEPWC9E]C6EYOYVAGJHQ)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5021" y="2160205"/>
            <a:ext cx="7215192" cy="4382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Oval Callout 6"/>
          <p:cNvSpPr/>
          <p:nvPr/>
        </p:nvSpPr>
        <p:spPr>
          <a:xfrm>
            <a:off x="6448097" y="2317531"/>
            <a:ext cx="2033751" cy="2002221"/>
          </a:xfrm>
          <a:prstGeom prst="wedgeEllipseCallout">
            <a:avLst>
              <a:gd name="adj1" fmla="val -35562"/>
              <a:gd name="adj2" fmla="val 64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还是灰常灰常多滴，我们只挑几个常用的学习</a:t>
            </a:r>
            <a:r>
              <a:rPr lang="en-US" altLang="zh-CN" dirty="0" smtClean="0">
                <a:solidFill>
                  <a:schemeClr val="tx1"/>
                </a:solidFill>
              </a:rPr>
              <a:t>~~~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NullPointerException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空指针异常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发生前提：当对一个空对象，即没有初始化，依然为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的对象调用属性或方法时；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0353" name="Picture 1" descr="C:\Users\wxh\AppData\Roaming\Tencent\Users\29097443\QQ\WinTemp\RichOle\])VM_``A4~PP{~0NN~SMAA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6735" y="2948152"/>
            <a:ext cx="6544038" cy="3578771"/>
          </a:xfrm>
          <a:prstGeom prst="rect">
            <a:avLst/>
          </a:prstGeom>
          <a:noFill/>
        </p:spPr>
      </p:pic>
      <p:sp>
        <p:nvSpPr>
          <p:cNvPr id="5" name="TextBox 4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String s=“”;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s.length</a:t>
            </a:r>
            <a:r>
              <a:rPr lang="en-US" altLang="zh-CN" dirty="0" smtClean="0"/>
              <a:t>()</a:t>
            </a:r>
            <a:r>
              <a:rPr lang="zh-CN" altLang="en-US" dirty="0" smtClean="0"/>
              <a:t>会发生空指针异常吗？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ArithmeticException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数学异常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发生前提：整数除以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时发生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6497" name="Picture 1" descr="C:\Users\wxh\AppData\Roaming\Tencent\Users\29097443\QQ\WinTemp\RichOle\5$%FGE%TX{)ZXH%RW}GYL8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8442" y="2285999"/>
            <a:ext cx="5967712" cy="3689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Item0302.java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93501"/>
            <a:ext cx="12192000" cy="22019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IndexOutOfBoundsException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：索引越界异常，包括字符串索引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StringIndexOutOfBoundsException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和数组索引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ArrayIndexOutOfBoundsException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两种；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发生前提：当访问字符串中的字符或者数组中的元素，超过了其长度时；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4449" name="Picture 1" descr="C:\Users\wxh\AppData\Roaming\Tencent\Users\29097443\QQ\WinTemp\RichOle\DU%Z7Q_K`}GA)L38AD)VW}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0069" y="5454868"/>
            <a:ext cx="7880752" cy="1072056"/>
          </a:xfrm>
          <a:prstGeom prst="rect">
            <a:avLst/>
          </a:prstGeom>
          <a:noFill/>
        </p:spPr>
      </p:pic>
      <p:pic>
        <p:nvPicPr>
          <p:cNvPr id="104450" name="Picture 2" descr="C:\Users\wxh\AppData\Roaming\Tencent\Users\29097443\QQ\WinTemp\RichOle\6VM(D76LO009%%[KW[_CCR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9775" y="4619297"/>
            <a:ext cx="7689631" cy="931353"/>
          </a:xfrm>
          <a:prstGeom prst="rect">
            <a:avLst/>
          </a:prstGeom>
          <a:noFill/>
        </p:spPr>
      </p:pic>
      <p:pic>
        <p:nvPicPr>
          <p:cNvPr id="104452" name="Picture 4" descr="C:\Users\wxh\AppData\Roaming\Tencent\Users\29097443\QQ\WinTemp\RichOle\S5@WRUFN8142)Z68WBJXUS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40068" y="2506717"/>
            <a:ext cx="8146857" cy="2096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>
            <a:hlinkClick r:id="rId6" action="ppaction://hlinkfile"/>
          </p:cNvPr>
          <p:cNvSpPr txBox="1"/>
          <p:nvPr/>
        </p:nvSpPr>
        <p:spPr>
          <a:xfrm>
            <a:off x="9609471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7" action="ppaction://hlinkfile"/>
              </a:rPr>
              <a:t>课堂案例：</a:t>
            </a:r>
            <a:r>
              <a:rPr lang="en-US" altLang="zh-CN" dirty="0" smtClean="0">
                <a:hlinkClick r:id="rId7" action="ppaction://hlinkfile"/>
              </a:rPr>
              <a:t>Item0303.java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NumberFormatException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数字格式异常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发生前提：当把一个字符串转换成数字时，字符串内容不是数字时发生；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2401" name="Picture 1" descr="C:\Users\wxh\AppData\Roaming\Tencent\Users\29097443\QQ\WinTemp\RichOle\N}D5E`$5J[%7{XC(`{3ULV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1049" y="2286000"/>
            <a:ext cx="7331738" cy="3799490"/>
          </a:xfrm>
          <a:prstGeom prst="rect">
            <a:avLst/>
          </a:prstGeom>
          <a:noFill/>
        </p:spPr>
      </p:pic>
      <p:sp>
        <p:nvSpPr>
          <p:cNvPr id="5" name="TextBox 4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Item0304.java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节：异常概述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Exception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的层次关系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节：异常处理流程及语句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节：自定义异常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节：断言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ClassCastException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类型转换异常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发生前提：把父类对象转换成不相关的子类类型时；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常见运行时异常的概念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】-6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10593" name="Picture 1" descr="C:\Users\wxh\AppData\Roaming\Tencent\Users\29097443\QQ\WinTemp\RichOle\1NND6ZD06255VUBYI31B0A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551" y="2364826"/>
            <a:ext cx="8767866" cy="3657601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7252138" y="3531475"/>
            <a:ext cx="3499945" cy="1576554"/>
          </a:xfrm>
          <a:prstGeom prst="wedgeEllipseCallout">
            <a:avLst>
              <a:gd name="adj1" fmla="val -93355"/>
              <a:gd name="adj2" fmla="val -600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Object o2=</a:t>
            </a:r>
            <a:r>
              <a:rPr lang="en-US" b="1" dirty="0" smtClean="0">
                <a:solidFill>
                  <a:schemeClr val="tx1"/>
                </a:solidFill>
              </a:rPr>
              <a:t>new String();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String s2=(String)o2;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这样的语句也有异常吗？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Item0305.java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23350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前面几页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我们演示了几种常见的运行时异常，可见编译期的时候根本不需要任何处理，编译通过，不过在运行时抛出异常，中断执行；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而运行时异常恰恰相反，在编译期就会被检测，并强制处理，不处理发生编译错误；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非运行时异常在编译期检测的特性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8" name="Picture 1" descr="C:\Users\wxh\AppData\Roaming\Tencent\Users\29097443\QQ\WinTemp\RichOle\JNZVRK4F%6RI$9%E}IR6F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339" y="3294993"/>
            <a:ext cx="9776567" cy="2065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Oval Callout 8"/>
          <p:cNvSpPr/>
          <p:nvPr/>
        </p:nvSpPr>
        <p:spPr>
          <a:xfrm>
            <a:off x="2617075" y="5171090"/>
            <a:ext cx="1765738" cy="1686910"/>
          </a:xfrm>
          <a:prstGeom prst="wedgeEllipseCallout">
            <a:avLst>
              <a:gd name="adj1" fmla="val 70667"/>
              <a:gd name="adj2" fmla="val -77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这里为啥就有非运行时异常啦？？？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82359" y="5470634"/>
            <a:ext cx="5549461" cy="11193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Maiandra GD" pitchFamily="34" charset="0"/>
              </a:rPr>
              <a:t>事情是这样的，构造方法</a:t>
            </a:r>
            <a:r>
              <a:rPr lang="en-US" altLang="zh-CN" dirty="0" err="1" smtClean="0">
                <a:solidFill>
                  <a:schemeClr val="tx1"/>
                </a:solidFill>
                <a:latin typeface="Maiandra GD" pitchFamily="34" charset="0"/>
              </a:rPr>
              <a:t>FileReader</a:t>
            </a:r>
            <a:r>
              <a:rPr lang="en-US" altLang="zh-CN" dirty="0" smtClean="0">
                <a:solidFill>
                  <a:schemeClr val="tx1"/>
                </a:solidFill>
                <a:latin typeface="Maiandra GD" pitchFamily="34" charset="0"/>
              </a:rPr>
              <a:t>(File)</a:t>
            </a:r>
            <a:r>
              <a:rPr lang="zh-CN" altLang="en-US" dirty="0" smtClean="0">
                <a:solidFill>
                  <a:schemeClr val="tx1"/>
                </a:solidFill>
                <a:latin typeface="Maiandra GD" pitchFamily="34" charset="0"/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  <a:latin typeface="Maiandra GD" pitchFamily="34" charset="0"/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  <a:latin typeface="Maiandra GD" pitchFamily="34" charset="0"/>
              </a:rPr>
              <a:t>中定义的，</a:t>
            </a:r>
            <a:r>
              <a:rPr lang="en-US" altLang="zh-CN" dirty="0" smtClean="0">
                <a:solidFill>
                  <a:schemeClr val="tx1"/>
                </a:solidFill>
                <a:latin typeface="Maiandra GD" pitchFamily="34" charset="0"/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  <a:latin typeface="Maiandra GD" pitchFamily="34" charset="0"/>
              </a:rPr>
              <a:t>定义这个方法的时候就抛出了一个</a:t>
            </a:r>
            <a:r>
              <a:rPr lang="en-US" altLang="zh-CN" dirty="0" err="1" smtClean="0">
                <a:solidFill>
                  <a:schemeClr val="tx1"/>
                </a:solidFill>
                <a:latin typeface="Maiandra GD" pitchFamily="34" charset="0"/>
              </a:rPr>
              <a:t>FileNotFoundException</a:t>
            </a:r>
            <a:r>
              <a:rPr lang="zh-CN" altLang="en-US" dirty="0" smtClean="0">
                <a:solidFill>
                  <a:schemeClr val="tx1"/>
                </a:solidFill>
                <a:latin typeface="Maiandra GD" pitchFamily="34" charset="0"/>
              </a:rPr>
              <a:t>，是一个非运行时异常。至于什么叫抛出异常之类，后面会学习哈</a:t>
            </a:r>
            <a:r>
              <a:rPr lang="en-US" altLang="zh-CN" dirty="0" smtClean="0">
                <a:solidFill>
                  <a:schemeClr val="tx1"/>
                </a:solidFill>
                <a:latin typeface="Maiandra GD" pitchFamily="34" charset="0"/>
              </a:rPr>
              <a:t>~~~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【Exception</a:t>
            </a:r>
            <a:r>
              <a:rPr lang="zh-CN" altLang="en-US" dirty="0" smtClean="0"/>
              <a:t>的层次关系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zh-CN" altLang="en-US" dirty="0" smtClean="0"/>
              <a:t>标准异常的顶级父类是哪个类？</a:t>
            </a:r>
            <a:endParaRPr lang="en-US" altLang="zh-CN" dirty="0" smtClean="0"/>
          </a:p>
          <a:p>
            <a:r>
              <a:rPr lang="en-US" altLang="zh-CN" dirty="0" smtClean="0"/>
              <a:t>Exception</a:t>
            </a:r>
            <a:r>
              <a:rPr lang="zh-CN" altLang="en-US" dirty="0" smtClean="0"/>
              <a:t>分哪两大类？有什么区别？</a:t>
            </a:r>
            <a:endParaRPr lang="en-US" altLang="zh-CN" dirty="0" smtClean="0"/>
          </a:p>
          <a:p>
            <a:r>
              <a:rPr lang="zh-CN" altLang="en-US" dirty="0" smtClean="0"/>
              <a:t>什么情况发生空指针异常？</a:t>
            </a:r>
            <a:endParaRPr lang="en-US" altLang="zh-CN" dirty="0" smtClean="0"/>
          </a:p>
          <a:p>
            <a:r>
              <a:rPr lang="zh-CN" altLang="en-US" dirty="0" smtClean="0"/>
              <a:t>什么情况发生数学异常？</a:t>
            </a:r>
            <a:endParaRPr lang="en-US" altLang="zh-CN" dirty="0" smtClean="0"/>
          </a:p>
          <a:p>
            <a:r>
              <a:rPr lang="zh-CN" altLang="en-US" dirty="0" smtClean="0"/>
              <a:t>什么情况发生索引越界异常？</a:t>
            </a:r>
            <a:endParaRPr lang="en-US" altLang="zh-CN" dirty="0" smtClean="0"/>
          </a:p>
          <a:p>
            <a:r>
              <a:rPr lang="zh-CN" altLang="en-US" dirty="0" smtClean="0"/>
              <a:t>什么情况发生数字格式异常？</a:t>
            </a:r>
            <a:endParaRPr lang="en-US" altLang="zh-CN" dirty="0" smtClean="0"/>
          </a:p>
          <a:p>
            <a:r>
              <a:rPr lang="zh-CN" altLang="en-US" dirty="0" smtClean="0"/>
              <a:t>什么情况发生类型转换异常？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【Exception</a:t>
            </a:r>
            <a:r>
              <a:rPr lang="zh-CN" altLang="en-US" dirty="0" smtClean="0"/>
              <a:t>的层次关系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中定义了一系列的异常类型，被称为标准异常；</a:t>
            </a:r>
            <a:endParaRPr lang="en-US" altLang="zh-CN" dirty="0" smtClean="0"/>
          </a:p>
          <a:p>
            <a:r>
              <a:rPr lang="zh-CN" altLang="en-US" dirty="0" smtClean="0"/>
              <a:t>顶级父类是</a:t>
            </a:r>
            <a:r>
              <a:rPr lang="en-US" altLang="zh-CN" dirty="0" err="1" smtClean="0"/>
              <a:t>Throwable</a:t>
            </a:r>
            <a:r>
              <a:rPr lang="zh-CN" altLang="en-US" dirty="0" smtClean="0"/>
              <a:t>，有两个子类，分别是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；我们重点学习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Exception</a:t>
            </a:r>
            <a:r>
              <a:rPr lang="zh-CN" altLang="en-US" dirty="0" smtClean="0"/>
              <a:t>又分为两大类，即运行时异常</a:t>
            </a:r>
            <a:r>
              <a:rPr lang="en-US" altLang="zh-CN" dirty="0" err="1" smtClean="0"/>
              <a:t>RuntimeException</a:t>
            </a:r>
            <a:r>
              <a:rPr lang="zh-CN" altLang="en-US" dirty="0" smtClean="0"/>
              <a:t>以及非运行时异常；</a:t>
            </a:r>
            <a:endParaRPr lang="en-US" altLang="zh-CN" dirty="0" smtClean="0"/>
          </a:p>
          <a:p>
            <a:r>
              <a:rPr lang="zh-CN" altLang="en-US" dirty="0" smtClean="0"/>
              <a:t>运行时异常又称为非检测异常，也就是编译期不检测，可以不处理也可以编译通过；而非运行时异常称为检测异常，即编译期会检测，不处理就会发生编译错误；</a:t>
            </a:r>
            <a:endParaRPr lang="en-US" altLang="zh-CN" dirty="0" smtClean="0"/>
          </a:p>
          <a:p>
            <a:r>
              <a:rPr lang="zh-CN" altLang="en-US" dirty="0" smtClean="0"/>
              <a:t>本节对常见的五种运行时异常进行了演示和学习；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异常处理流程及语句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异常处理的标准流程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try</a:t>
            </a:r>
            <a:r>
              <a:rPr lang="zh-CN" altLang="en-US" dirty="0" smtClean="0"/>
              <a:t>代码块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语句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：多个</a:t>
            </a:r>
            <a:r>
              <a:rPr lang="en-US" altLang="zh-CN" dirty="0" smtClean="0"/>
              <a:t>catch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块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及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的可选特性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return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throws</a:t>
            </a:r>
          </a:p>
          <a:p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80755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语言中异常处理主要使用到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try/catch/finally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三种语句，后面会分别详细学习；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标准异常处理流程如图所示：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异常处理的标准流程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Item0101.java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683" y="3563007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抛出异常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900855" y="3972910"/>
            <a:ext cx="1135117" cy="1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14952" y="3573517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捕获异常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15959" y="2701158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捕获成功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2235" y="4288220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捕获失败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37987" y="2685393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异常被处理，程序继续运行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74621" y="4303985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异常未被处理，程序中断运行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 flipV="1">
            <a:off x="6222124" y="3126827"/>
            <a:ext cx="593835" cy="87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1"/>
          </p:cNvCxnSpPr>
          <p:nvPr/>
        </p:nvCxnSpPr>
        <p:spPr>
          <a:xfrm>
            <a:off x="6222124" y="3999186"/>
            <a:ext cx="620111" cy="714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3" idx="1"/>
          </p:cNvCxnSpPr>
          <p:nvPr/>
        </p:nvCxnSpPr>
        <p:spPr>
          <a:xfrm flipV="1">
            <a:off x="9023131" y="3111062"/>
            <a:ext cx="614856" cy="1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1"/>
          </p:cNvCxnSpPr>
          <p:nvPr/>
        </p:nvCxnSpPr>
        <p:spPr>
          <a:xfrm>
            <a:off x="9049407" y="4713889"/>
            <a:ext cx="725214" cy="1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56745" y="4619297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运行时异常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自行抛出；非运行时异常使用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抛出；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46482" y="4677104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catch</a:t>
            </a:r>
            <a:r>
              <a:rPr lang="zh-CN" altLang="en-US" dirty="0" smtClean="0"/>
              <a:t>语句捕获异常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05144" y="5412828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当</a:t>
            </a:r>
            <a:r>
              <a:rPr lang="en-US" altLang="zh-CN" dirty="0" err="1" smtClean="0"/>
              <a:t>cathc</a:t>
            </a:r>
            <a:r>
              <a:rPr lang="zh-CN" altLang="en-US" dirty="0" smtClean="0"/>
              <a:t>的异常类型与抛出异常类型不匹配时，捕获失败；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47489" y="1629104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当</a:t>
            </a:r>
            <a:r>
              <a:rPr lang="en-US" altLang="zh-CN" dirty="0" err="1" smtClean="0"/>
              <a:t>cathc</a:t>
            </a:r>
            <a:r>
              <a:rPr lang="zh-CN" altLang="en-US" dirty="0" smtClean="0"/>
              <a:t>的异常类型与抛出的异常类型匹配时，捕获成功；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把所有可能抛出异常的，或者肯定抛出异常的代码都写到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代码块中；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try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代码块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29" y="2005905"/>
            <a:ext cx="10687987" cy="3908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try{</a:t>
            </a:r>
          </a:p>
          <a:p>
            <a:r>
              <a:rPr lang="zh-CN" altLang="en-US" sz="2800" dirty="0" smtClean="0"/>
              <a:t>      </a:t>
            </a:r>
            <a:r>
              <a:rPr lang="zh-CN" altLang="en-US" sz="2400" dirty="0" smtClean="0"/>
              <a:t>可能抛出异常的代码块</a:t>
            </a:r>
            <a:r>
              <a:rPr lang="en-US" altLang="zh-CN" sz="2400" dirty="0" smtClean="0"/>
              <a:t>;</a:t>
            </a:r>
            <a:endParaRPr lang="en-US" sz="2400" dirty="0" smtClean="0"/>
          </a:p>
          <a:p>
            <a:r>
              <a:rPr lang="en-US" altLang="zh-CN" sz="2800" dirty="0" smtClean="0"/>
              <a:t>}</a:t>
            </a:r>
          </a:p>
          <a:p>
            <a:endParaRPr lang="en-US" sz="2800" dirty="0" smtClean="0"/>
          </a:p>
          <a:p>
            <a:r>
              <a:rPr lang="zh-CN" altLang="en-US" sz="2800" dirty="0" smtClean="0"/>
              <a:t>如：</a:t>
            </a:r>
            <a:endParaRPr lang="en-US" altLang="zh-CN" sz="2800" dirty="0" smtClean="0"/>
          </a:p>
          <a:p>
            <a:r>
              <a:rPr lang="en-US" dirty="0" smtClean="0"/>
              <a:t>try{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x=100;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y=10;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("x/y="+x/y);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("x/y</a:t>
            </a:r>
            <a:r>
              <a:rPr lang="zh-CN" altLang="en-US" dirty="0" smtClean="0"/>
              <a:t>计算结束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713888" y="2995448"/>
            <a:ext cx="3373822" cy="2963917"/>
          </a:xfrm>
          <a:prstGeom prst="wedgeEllipseCallout">
            <a:avLst>
              <a:gd name="adj1" fmla="val -74968"/>
              <a:gd name="adj2" fmla="val 211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运行到这里，会抛出数学异常。实际上就是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</a:rPr>
              <a:t>创建了一个类型为</a:t>
            </a:r>
            <a:r>
              <a:rPr lang="en-US" altLang="zh-CN" dirty="0" err="1" smtClean="0">
                <a:solidFill>
                  <a:schemeClr val="tx1"/>
                </a:solidFill>
              </a:rPr>
              <a:t>ArithmeticException</a:t>
            </a:r>
            <a:r>
              <a:rPr lang="zh-CN" altLang="en-US" dirty="0" smtClean="0">
                <a:solidFill>
                  <a:schemeClr val="tx1"/>
                </a:solidFill>
              </a:rPr>
              <a:t>类型的对象，这是一个异常类型，所以异常处理机制认识它并能够处理。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语句紧随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语句后，用来捕获异常并进行处理；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29" y="2005905"/>
            <a:ext cx="1068798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try{</a:t>
            </a:r>
          </a:p>
          <a:p>
            <a:r>
              <a:rPr lang="zh-CN" altLang="en-US" sz="2800" dirty="0" smtClean="0"/>
              <a:t>      </a:t>
            </a:r>
            <a:r>
              <a:rPr lang="zh-CN" altLang="en-US" sz="2400" dirty="0" smtClean="0"/>
              <a:t>可能抛出异常的代码块</a:t>
            </a:r>
            <a:r>
              <a:rPr lang="en-US" altLang="zh-CN" sz="2400" dirty="0" smtClean="0"/>
              <a:t>;</a:t>
            </a:r>
            <a:endParaRPr lang="en-US" sz="2400" dirty="0" smtClean="0"/>
          </a:p>
          <a:p>
            <a:r>
              <a:rPr lang="en-US" altLang="zh-CN" sz="2800" dirty="0" smtClean="0"/>
              <a:t>}catch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异常类型  变量名</a:t>
            </a:r>
            <a:r>
              <a:rPr lang="en-US" altLang="zh-CN" sz="2400" dirty="0" smtClean="0"/>
              <a:t>)</a:t>
            </a:r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       </a:t>
            </a:r>
            <a:r>
              <a:rPr lang="zh-CN" altLang="en-US" sz="2400" dirty="0" smtClean="0"/>
              <a:t>处理异常的代码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800" dirty="0" smtClean="0"/>
              <a:t>}</a:t>
            </a:r>
            <a:endParaRPr lang="en-US" sz="28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11503" y="4477634"/>
            <a:ext cx="11015870" cy="2191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块中中代码抛出了异常对象后，异常处理机制就将这个对象的类型与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语句中的异常类型进行匹配，如果类型相同，或者抛出的是捕获的子类，就称为匹配成功，那么异常就被捕获，就运行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块中的语句；否则，称为异常没有被捕获，程序将中断；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376040" y="1481959"/>
            <a:ext cx="2979683" cy="2790496"/>
          </a:xfrm>
          <a:prstGeom prst="wedgeEllipseCallout">
            <a:avLst>
              <a:gd name="adj1" fmla="val -85865"/>
              <a:gd name="adj2" fmla="val 293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会发生三种情况：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、发生异常被捕获处理；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、发生异常没有被捕获处理；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、没发生异常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抛出异常并处理成功；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654" y="1779687"/>
            <a:ext cx="621017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try{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x=100;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y=0;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("x/y="+x/y);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("x/y</a:t>
            </a:r>
            <a:r>
              <a:rPr lang="zh-CN" altLang="en-US" dirty="0" smtClean="0"/>
              <a:t>计算结束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}catch(</a:t>
            </a:r>
            <a:r>
              <a:rPr lang="en-US" altLang="zh-CN" dirty="0" err="1" smtClean="0"/>
              <a:t>ArithmeticException</a:t>
            </a:r>
            <a:r>
              <a:rPr lang="en-US" altLang="zh-CN" dirty="0" smtClean="0"/>
              <a:t> e){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发生了数学异常，注意除数不能为</a:t>
            </a:r>
            <a:r>
              <a:rPr lang="en-US" altLang="zh-CN" dirty="0" smtClean="0"/>
              <a:t>0.");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("main</a:t>
            </a:r>
            <a:r>
              <a:rPr lang="zh-CN" altLang="en-US" dirty="0" smtClean="0"/>
              <a:t>方法运行结束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抛出</a:t>
            </a:r>
            <a:r>
              <a:rPr lang="en-US" altLang="zh-CN" dirty="0" err="1" smtClean="0">
                <a:solidFill>
                  <a:schemeClr val="tx1"/>
                </a:solidFill>
              </a:rPr>
              <a:t>ArithmeticException</a:t>
            </a:r>
            <a:r>
              <a:rPr lang="zh-CN" altLang="en-US" dirty="0" smtClean="0">
                <a:solidFill>
                  <a:schemeClr val="tx1"/>
                </a:solidFill>
              </a:rPr>
              <a:t>异常，</a:t>
            </a:r>
            <a:r>
              <a:rPr lang="en-US" altLang="zh-CN" dirty="0" smtClean="0">
                <a:solidFill>
                  <a:schemeClr val="tx1"/>
                </a:solidFill>
              </a:rPr>
              <a:t>try</a:t>
            </a:r>
            <a:r>
              <a:rPr lang="zh-CN" altLang="en-US" dirty="0" smtClean="0">
                <a:solidFill>
                  <a:schemeClr val="tx1"/>
                </a:solidFill>
              </a:rPr>
              <a:t>中之后代码不运行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4177862" y="2175642"/>
            <a:ext cx="3657600" cy="115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异常处理机制将</a:t>
            </a:r>
            <a:r>
              <a:rPr lang="en-US" altLang="zh-CN" dirty="0" err="1" smtClean="0">
                <a:solidFill>
                  <a:schemeClr val="tx1"/>
                </a:solidFill>
              </a:rPr>
              <a:t>ArithmeticException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r>
              <a:rPr lang="zh-CN" altLang="en-US" dirty="0" smtClean="0">
                <a:solidFill>
                  <a:schemeClr val="tx1"/>
                </a:solidFill>
              </a:rPr>
              <a:t>语句的异常类型匹配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匹配成功， 运行</a:t>
            </a:r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r>
              <a:rPr lang="zh-CN" altLang="en-US" dirty="0" smtClean="0">
                <a:solidFill>
                  <a:schemeClr val="tx1"/>
                </a:solidFill>
              </a:rPr>
              <a:t>代码块，异常被处理；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 flipV="1">
            <a:off x="6821214" y="4356538"/>
            <a:ext cx="1066800" cy="62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1"/>
          </p:cNvCxnSpPr>
          <p:nvPr/>
        </p:nvCxnSpPr>
        <p:spPr>
          <a:xfrm flipV="1">
            <a:off x="3720662" y="3210911"/>
            <a:ext cx="4109545" cy="126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程序继续运行。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1"/>
          </p:cNvCxnSpPr>
          <p:nvPr/>
        </p:nvCxnSpPr>
        <p:spPr>
          <a:xfrm flipV="1">
            <a:off x="4871545" y="5486400"/>
            <a:ext cx="3105807" cy="56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抛出异常，但是没有被处理；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654" y="1779687"/>
            <a:ext cx="621017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try{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x=100;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y=0;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("x/y="+x/y);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("x/y</a:t>
            </a:r>
            <a:r>
              <a:rPr lang="zh-CN" altLang="en-US" dirty="0" smtClean="0"/>
              <a:t>计算结束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}catch(</a:t>
            </a:r>
            <a:r>
              <a:rPr lang="en-US" altLang="zh-CN" dirty="0" err="1" smtClean="0"/>
              <a:t>NullPointerException</a:t>
            </a:r>
            <a:r>
              <a:rPr lang="en-US" altLang="zh-CN" dirty="0" smtClean="0"/>
              <a:t> e){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发生了异常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("main</a:t>
            </a:r>
            <a:r>
              <a:rPr lang="zh-CN" altLang="en-US" dirty="0" smtClean="0"/>
              <a:t>方法运行结束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抛出</a:t>
            </a:r>
            <a:r>
              <a:rPr lang="en-US" altLang="zh-CN" dirty="0" err="1" smtClean="0">
                <a:solidFill>
                  <a:schemeClr val="tx1"/>
                </a:solidFill>
              </a:rPr>
              <a:t>ArithmeticException</a:t>
            </a:r>
            <a:r>
              <a:rPr lang="zh-CN" altLang="en-US" dirty="0" smtClean="0">
                <a:solidFill>
                  <a:schemeClr val="tx1"/>
                </a:solidFill>
              </a:rPr>
              <a:t>异常，</a:t>
            </a:r>
            <a:r>
              <a:rPr lang="en-US" altLang="zh-CN" dirty="0" smtClean="0">
                <a:solidFill>
                  <a:schemeClr val="tx1"/>
                </a:solidFill>
              </a:rPr>
              <a:t>try</a:t>
            </a:r>
            <a:r>
              <a:rPr lang="zh-CN" altLang="en-US" dirty="0" smtClean="0">
                <a:solidFill>
                  <a:schemeClr val="tx1"/>
                </a:solidFill>
              </a:rPr>
              <a:t>中之后代码不运行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4177862" y="2175642"/>
            <a:ext cx="3657600" cy="115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异常处理机制将</a:t>
            </a:r>
            <a:r>
              <a:rPr lang="en-US" altLang="zh-CN" dirty="0" err="1" smtClean="0">
                <a:solidFill>
                  <a:schemeClr val="tx1"/>
                </a:solidFill>
              </a:rPr>
              <a:t>ArithmeticException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r>
              <a:rPr lang="zh-CN" altLang="en-US" dirty="0" smtClean="0">
                <a:solidFill>
                  <a:schemeClr val="tx1"/>
                </a:solidFill>
              </a:rPr>
              <a:t>语句的异常类型匹配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匹配失败， 不运行</a:t>
            </a:r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r>
              <a:rPr lang="zh-CN" altLang="en-US" dirty="0" smtClean="0">
                <a:solidFill>
                  <a:schemeClr val="tx1"/>
                </a:solidFill>
              </a:rPr>
              <a:t>代码块，异常没有被处理；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0" idx="1"/>
          </p:cNvCxnSpPr>
          <p:nvPr/>
        </p:nvCxnSpPr>
        <p:spPr>
          <a:xfrm flipV="1">
            <a:off x="3720662" y="3210911"/>
            <a:ext cx="4109545" cy="126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程序中断运行，不会打印“</a:t>
            </a:r>
            <a:r>
              <a:rPr lang="en-US" altLang="zh-CN" dirty="0" smtClean="0">
                <a:solidFill>
                  <a:schemeClr val="tx1"/>
                </a:solidFill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</a:rPr>
              <a:t>方法运行结束”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Item0302.java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理解异常的概念，异常处理机制的作用；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Java API</a:t>
            </a:r>
            <a:r>
              <a:rPr lang="zh-CN" altLang="en-US" dirty="0" smtClean="0"/>
              <a:t>中的标准异常类继承关系；</a:t>
            </a:r>
            <a:endParaRPr lang="en-US" altLang="zh-CN" dirty="0" smtClean="0"/>
          </a:p>
          <a:p>
            <a:r>
              <a:rPr lang="zh-CN" altLang="en-US" dirty="0" smtClean="0"/>
              <a:t>正确使用</a:t>
            </a:r>
            <a:r>
              <a:rPr lang="en-US" altLang="zh-CN" dirty="0" smtClean="0"/>
              <a:t>try/catch/finally</a:t>
            </a:r>
            <a:r>
              <a:rPr lang="zh-CN" altLang="en-US" dirty="0" smtClean="0"/>
              <a:t>处理异常；</a:t>
            </a:r>
            <a:endParaRPr lang="en-US" altLang="zh-CN" dirty="0" smtClean="0"/>
          </a:p>
          <a:p>
            <a:r>
              <a:rPr lang="zh-CN" altLang="en-US" dirty="0" smtClean="0"/>
              <a:t>正确使用</a:t>
            </a:r>
            <a:r>
              <a:rPr lang="en-US" altLang="zh-CN" dirty="0" smtClean="0"/>
              <a:t>throw/throws</a:t>
            </a:r>
            <a:r>
              <a:rPr lang="zh-CN" altLang="en-US" dirty="0" smtClean="0"/>
              <a:t>关键字；</a:t>
            </a:r>
            <a:endParaRPr lang="en-US" altLang="zh-CN" dirty="0" smtClean="0"/>
          </a:p>
          <a:p>
            <a:r>
              <a:rPr lang="zh-CN" altLang="en-US" dirty="0" smtClean="0"/>
              <a:t>理解自定义异常的作用，并能够定义并使用；</a:t>
            </a:r>
            <a:endParaRPr lang="en-US" altLang="zh-CN" dirty="0" smtClean="0"/>
          </a:p>
          <a:p>
            <a:r>
              <a:rPr lang="zh-CN" altLang="en-US" dirty="0" smtClean="0"/>
              <a:t>理解断言的作用，并能够正确使用；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没有抛出异常；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654" y="1779687"/>
            <a:ext cx="621017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try{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x=100;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y=10;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("x/y="+x/y);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("x/y</a:t>
            </a:r>
            <a:r>
              <a:rPr lang="zh-CN" altLang="en-US" dirty="0" smtClean="0"/>
              <a:t>计算结束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}catch(</a:t>
            </a:r>
            <a:r>
              <a:rPr lang="en-US" altLang="zh-CN" dirty="0" err="1" smtClean="0"/>
              <a:t>ArithmeticException</a:t>
            </a:r>
            <a:r>
              <a:rPr lang="en-US" altLang="zh-CN" dirty="0" smtClean="0"/>
              <a:t> e){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发生了数学异常，注意除数不能为</a:t>
            </a:r>
            <a:r>
              <a:rPr lang="en-US" altLang="zh-CN" dirty="0" smtClean="0"/>
              <a:t>0.");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("main</a:t>
            </a:r>
            <a:r>
              <a:rPr lang="zh-CN" altLang="en-US" dirty="0" smtClean="0"/>
              <a:t>方法运行结束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没有抛出</a:t>
            </a:r>
            <a:r>
              <a:rPr lang="en-US" altLang="zh-CN" dirty="0" err="1" smtClean="0">
                <a:solidFill>
                  <a:schemeClr val="tx1"/>
                </a:solidFill>
              </a:rPr>
              <a:t>ArithmeticException</a:t>
            </a:r>
            <a:r>
              <a:rPr lang="zh-CN" altLang="en-US" dirty="0" smtClean="0">
                <a:solidFill>
                  <a:schemeClr val="tx1"/>
                </a:solidFill>
              </a:rPr>
              <a:t>异常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4177862" y="2175642"/>
            <a:ext cx="3657600" cy="115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try</a:t>
            </a:r>
            <a:r>
              <a:rPr lang="zh-CN" altLang="en-US" dirty="0" smtClean="0">
                <a:solidFill>
                  <a:schemeClr val="tx1"/>
                </a:solidFill>
              </a:rPr>
              <a:t>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跳过</a:t>
            </a:r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r>
              <a:rPr lang="zh-CN" altLang="en-US" dirty="0" smtClean="0">
                <a:solidFill>
                  <a:schemeClr val="tx1"/>
                </a:solidFill>
              </a:rPr>
              <a:t>代码块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           运行结束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1"/>
          </p:cNvCxnSpPr>
          <p:nvPr/>
        </p:nvCxnSpPr>
        <p:spPr>
          <a:xfrm flipV="1">
            <a:off x="4871545" y="5486400"/>
            <a:ext cx="3105807" cy="56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Item0303.java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41055"/>
            <a:ext cx="11015870" cy="16656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语句里都写什么代码？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可以写任意需要对异常进行处理的代码；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可以调用异常对象的方法，例如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printStackTrace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，查看异常发生的栈轨迹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515" y="2772915"/>
            <a:ext cx="1147585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没有发生异常</a:t>
            </a:r>
          </a:p>
          <a:p>
            <a:r>
              <a:rPr lang="en-US" altLang="zh-CN" dirty="0" smtClean="0"/>
              <a:t>try{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x=100;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y=0;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("x/y="+x/y);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("x/y</a:t>
            </a:r>
            <a:r>
              <a:rPr lang="zh-CN" altLang="en-US" dirty="0" smtClean="0"/>
              <a:t>计算结束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}catch(</a:t>
            </a:r>
            <a:r>
              <a:rPr lang="en-US" altLang="zh-CN" dirty="0" err="1" smtClean="0"/>
              <a:t>ArithmeticException</a:t>
            </a:r>
            <a:r>
              <a:rPr lang="en-US" altLang="zh-CN" dirty="0" smtClean="0"/>
              <a:t> e){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</a:rPr>
              <a:t>e.printStackTrace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发生了数学异常，注意除数不能为</a:t>
            </a:r>
            <a:r>
              <a:rPr lang="en-US" altLang="zh-CN" dirty="0" smtClean="0"/>
              <a:t>0.");</a:t>
            </a:r>
          </a:p>
          <a:p>
            <a:r>
              <a:rPr lang="en-US" altLang="zh-CN" dirty="0" smtClean="0"/>
              <a:t>} 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("main</a:t>
            </a:r>
            <a:r>
              <a:rPr lang="zh-CN" altLang="en-US" dirty="0" smtClean="0"/>
              <a:t>方法运行结束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}</a:t>
            </a:r>
            <a:endParaRPr lang="en-US" dirty="0" smtClean="0"/>
          </a:p>
        </p:txBody>
      </p:sp>
      <p:pic>
        <p:nvPicPr>
          <p:cNvPr id="149505" name="Picture 1" descr="C:\Users\wxh\AppData\Roaming\Tencent\Users\29097443\QQ\WinTemp\RichOle\S_[TIGXI~7_0@8K$KK9Q)F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150" y="3310759"/>
            <a:ext cx="6419850" cy="1000125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8213834" y="2948151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Item0304.java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2" y="746464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块中有多行代码，有可能抛出多种类型异常，那么可以使用多个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语句的异常类型必须从子类到父类的顺序，否则编译错误；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多个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769" y="2179851"/>
            <a:ext cx="10687987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try{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x=100;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y=0;</a:t>
            </a:r>
          </a:p>
          <a:p>
            <a:r>
              <a:rPr lang="en-US" dirty="0" smtClean="0"/>
              <a:t>      String s=null;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("x/y="+x/y);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("x/y</a:t>
            </a:r>
            <a:r>
              <a:rPr lang="zh-CN" altLang="en-US" dirty="0" smtClean="0"/>
              <a:t>计算结束</a:t>
            </a:r>
            <a:r>
              <a:rPr lang="en-US" altLang="zh-CN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zh-CN" altLang="en-US" dirty="0" smtClean="0"/>
              <a:t>字符串长度</a:t>
            </a:r>
            <a:r>
              <a:rPr lang="en-US" altLang="zh-CN" dirty="0" smtClean="0"/>
              <a:t>"+</a:t>
            </a:r>
            <a:r>
              <a:rPr lang="en-US" dirty="0" err="1" smtClean="0"/>
              <a:t>s.length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}catch(</a:t>
            </a:r>
            <a:r>
              <a:rPr lang="en-US" dirty="0" err="1" smtClean="0"/>
              <a:t>ArithmeticException</a:t>
            </a:r>
            <a:r>
              <a:rPr lang="en-US" dirty="0" smtClean="0"/>
              <a:t> e){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zh-CN" altLang="en-US" dirty="0" smtClean="0"/>
              <a:t>发生了数学异常，注意除数不能为</a:t>
            </a:r>
            <a:r>
              <a:rPr lang="en-US" altLang="zh-CN" dirty="0" smtClean="0"/>
              <a:t>0.");</a:t>
            </a:r>
          </a:p>
          <a:p>
            <a:r>
              <a:rPr lang="en-US" altLang="zh-CN" dirty="0" smtClean="0"/>
              <a:t>}</a:t>
            </a:r>
            <a:r>
              <a:rPr lang="en-US" dirty="0" smtClean="0"/>
              <a:t>catch(</a:t>
            </a:r>
            <a:r>
              <a:rPr lang="en-US" dirty="0" err="1" smtClean="0"/>
              <a:t>NullPointerException</a:t>
            </a:r>
            <a:r>
              <a:rPr lang="en-US" dirty="0" smtClean="0"/>
              <a:t> e){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zh-CN" altLang="en-US" dirty="0" smtClean="0"/>
              <a:t>发生了空指针异常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}</a:t>
            </a:r>
            <a:r>
              <a:rPr lang="en-US" dirty="0" smtClean="0"/>
              <a:t>catch(Exception e){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zh-CN" altLang="en-US" dirty="0" smtClean="0"/>
              <a:t>发生了其他异常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("main</a:t>
            </a:r>
            <a:r>
              <a:rPr lang="zh-CN" altLang="en-US" dirty="0" smtClean="0"/>
              <a:t>方法运行结束</a:t>
            </a:r>
            <a:r>
              <a:rPr lang="en-US" altLang="zh-CN" dirty="0" smtClean="0"/>
              <a:t>");</a:t>
            </a:r>
            <a:endParaRPr lang="en-US" dirty="0"/>
          </a:p>
        </p:txBody>
      </p:sp>
      <p:sp>
        <p:nvSpPr>
          <p:cNvPr id="21" name="TextBox 20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Item0401.java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94938" y="2222938"/>
            <a:ext cx="4367048" cy="20652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当</a:t>
            </a:r>
            <a:r>
              <a:rPr lang="en-US" altLang="zh-CN" dirty="0" smtClean="0">
                <a:solidFill>
                  <a:schemeClr val="tx1"/>
                </a:solidFill>
              </a:rPr>
              <a:t>y=0</a:t>
            </a:r>
            <a:r>
              <a:rPr lang="zh-CN" altLang="en-US" dirty="0" smtClean="0">
                <a:solidFill>
                  <a:schemeClr val="tx1"/>
                </a:solidFill>
              </a:rPr>
              <a:t>时，发生数学异常，运行</a:t>
            </a:r>
            <a:r>
              <a:rPr lang="en-US" dirty="0" smtClean="0">
                <a:solidFill>
                  <a:schemeClr val="tx1"/>
                </a:solidFill>
              </a:rPr>
              <a:t>catch(</a:t>
            </a:r>
            <a:r>
              <a:rPr lang="en-US" dirty="0" err="1" smtClean="0">
                <a:solidFill>
                  <a:schemeClr val="tx1"/>
                </a:solidFill>
              </a:rPr>
              <a:t>ArithmeticException</a:t>
            </a:r>
            <a:r>
              <a:rPr lang="en-US" dirty="0" smtClean="0">
                <a:solidFill>
                  <a:schemeClr val="tx1"/>
                </a:solidFill>
              </a:rPr>
              <a:t> e)</a:t>
            </a:r>
            <a:r>
              <a:rPr lang="zh-CN" altLang="en-US" dirty="0" smtClean="0">
                <a:solidFill>
                  <a:schemeClr val="tx1"/>
                </a:solidFill>
              </a:rPr>
              <a:t>代码块；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当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不等于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时，发生空指针异常，运行</a:t>
            </a:r>
            <a:r>
              <a:rPr lang="en-US" dirty="0" smtClean="0">
                <a:solidFill>
                  <a:schemeClr val="tx1"/>
                </a:solidFill>
              </a:rPr>
              <a:t>catch(</a:t>
            </a:r>
            <a:r>
              <a:rPr lang="en-US" dirty="0" err="1" smtClean="0">
                <a:solidFill>
                  <a:schemeClr val="tx1"/>
                </a:solidFill>
              </a:rPr>
              <a:t>NullPointerException</a:t>
            </a:r>
            <a:r>
              <a:rPr lang="en-US" dirty="0" smtClean="0">
                <a:solidFill>
                  <a:schemeClr val="tx1"/>
                </a:solidFill>
              </a:rPr>
              <a:t> e)</a:t>
            </a:r>
            <a:r>
              <a:rPr lang="zh-CN" altLang="en-US" dirty="0" smtClean="0">
                <a:solidFill>
                  <a:schemeClr val="tx1"/>
                </a:solidFill>
              </a:rPr>
              <a:t>代码块；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27378" y="4477408"/>
            <a:ext cx="2995449" cy="2380592"/>
          </a:xfrm>
          <a:prstGeom prst="wedgeEllipseCallout">
            <a:avLst>
              <a:gd name="adj1" fmla="val -172422"/>
              <a:gd name="adj2" fmla="val -123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从来不会运行这个</a:t>
            </a:r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r>
              <a:rPr lang="zh-CN" altLang="en-US" dirty="0" smtClean="0">
                <a:solidFill>
                  <a:schemeClr val="tx1"/>
                </a:solidFill>
              </a:rPr>
              <a:t>块，因为没有其他类型异常；可见异常只要被成功捕获一次，就被处理了，不会再继续抛出了。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我们可以发现程序中有这样几种情况：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没抛出异常；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抛出异常并被处理了；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抛出异常没有被处理；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90857" y="2986743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如果希望不管什么情况，有一些代码都必须被执行，那么就可以把这些代码写到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finally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块中；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111" y="4223063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finally{</a:t>
            </a:r>
          </a:p>
          <a:p>
            <a:r>
              <a:rPr lang="en-US" dirty="0" smtClean="0">
                <a:ea typeface="微软雅黑 Light"/>
              </a:rPr>
              <a:t>      </a:t>
            </a:r>
            <a:r>
              <a:rPr lang="zh-CN" altLang="en-US" dirty="0" smtClean="0">
                <a:ea typeface="微软雅黑 Light"/>
              </a:rPr>
              <a:t>不管什么情况，一定被执行的代码块；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抛出异常并被处理后，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块被执行；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Item0501.java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111" y="193915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//		</a:t>
            </a:r>
            <a:r>
              <a:rPr lang="zh-CN" altLang="en-US" dirty="0" smtClean="0">
                <a:ea typeface="微软雅黑 Light"/>
              </a:rPr>
              <a:t>发生了异常并且被捕获</a:t>
            </a:r>
          </a:p>
          <a:p>
            <a:r>
              <a:rPr lang="zh-CN" altLang="en-US" dirty="0" smtClean="0">
                <a:ea typeface="微软雅黑 Light"/>
              </a:rPr>
              <a:t>		</a:t>
            </a:r>
            <a:r>
              <a:rPr lang="en-US" dirty="0" smtClean="0">
                <a:ea typeface="微软雅黑 Light"/>
              </a:rPr>
              <a:t>try{</a:t>
            </a:r>
          </a:p>
          <a:p>
            <a:r>
              <a:rPr lang="en-US" dirty="0" smtClean="0">
                <a:ea typeface="微软雅黑 Light"/>
              </a:rPr>
              <a:t>			</a:t>
            </a:r>
            <a:r>
              <a:rPr lang="en-US" dirty="0" err="1" smtClean="0">
                <a:ea typeface="微软雅黑 Light"/>
              </a:rPr>
              <a:t>int</a:t>
            </a:r>
            <a:r>
              <a:rPr lang="en-US" dirty="0" smtClean="0">
                <a:ea typeface="微软雅黑 Light"/>
              </a:rPr>
              <a:t> x=100;</a:t>
            </a:r>
          </a:p>
          <a:p>
            <a:r>
              <a:rPr lang="en-US" dirty="0" smtClean="0">
                <a:ea typeface="微软雅黑 Light"/>
              </a:rPr>
              <a:t>			</a:t>
            </a:r>
            <a:r>
              <a:rPr lang="en-US" dirty="0" err="1" smtClean="0">
                <a:ea typeface="微软雅黑 Light"/>
              </a:rPr>
              <a:t>int</a:t>
            </a:r>
            <a:r>
              <a:rPr lang="en-US" dirty="0" smtClean="0">
                <a:ea typeface="微软雅黑 Light"/>
              </a:rPr>
              <a:t> y=0;</a:t>
            </a:r>
          </a:p>
          <a:p>
            <a:r>
              <a:rPr lang="en-US" dirty="0" smtClean="0">
                <a:ea typeface="微软雅黑 Light"/>
              </a:rPr>
              <a:t>			</a:t>
            </a:r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("x/y="+x/y);</a:t>
            </a:r>
          </a:p>
          <a:p>
            <a:r>
              <a:rPr lang="en-US" dirty="0" smtClean="0">
                <a:ea typeface="微软雅黑 Light"/>
              </a:rPr>
              <a:t>			</a:t>
            </a:r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("x/y</a:t>
            </a:r>
            <a:r>
              <a:rPr lang="zh-CN" altLang="en-US" dirty="0" smtClean="0">
                <a:ea typeface="微软雅黑 Light"/>
              </a:rPr>
              <a:t>计算结束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}</a:t>
            </a:r>
            <a:r>
              <a:rPr lang="en-US" dirty="0" smtClean="0">
                <a:ea typeface="微软雅黑 Light"/>
              </a:rPr>
              <a:t>catch(</a:t>
            </a:r>
            <a:r>
              <a:rPr lang="en-US" dirty="0" err="1" smtClean="0">
                <a:ea typeface="微软雅黑 Light"/>
              </a:rPr>
              <a:t>ArithmeticException</a:t>
            </a:r>
            <a:r>
              <a:rPr lang="en-US" dirty="0" smtClean="0">
                <a:ea typeface="微软雅黑 Light"/>
              </a:rPr>
              <a:t> e){</a:t>
            </a:r>
          </a:p>
          <a:p>
            <a:r>
              <a:rPr lang="en-US" dirty="0" smtClean="0">
                <a:ea typeface="微软雅黑 Light"/>
              </a:rPr>
              <a:t>			</a:t>
            </a:r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发生了数学异常，注意除数不能为</a:t>
            </a:r>
            <a:r>
              <a:rPr lang="en-US" altLang="zh-CN" dirty="0" smtClean="0">
                <a:ea typeface="微软雅黑 Light"/>
              </a:rPr>
              <a:t>0.");</a:t>
            </a:r>
          </a:p>
          <a:p>
            <a:r>
              <a:rPr lang="en-US" altLang="zh-CN" dirty="0" smtClean="0">
                <a:ea typeface="微软雅黑 Light"/>
              </a:rPr>
              <a:t>		}</a:t>
            </a:r>
            <a:r>
              <a:rPr lang="en-US" dirty="0" smtClean="0">
                <a:ea typeface="微软雅黑 Light"/>
              </a:rPr>
              <a:t>finally{</a:t>
            </a:r>
          </a:p>
          <a:p>
            <a:r>
              <a:rPr lang="en-US" dirty="0" smtClean="0">
                <a:ea typeface="微软雅黑 Light"/>
              </a:rPr>
              <a:t>			</a:t>
            </a:r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("finally</a:t>
            </a:r>
            <a:r>
              <a:rPr lang="zh-CN" altLang="en-US" dirty="0" smtClean="0">
                <a:ea typeface="微软雅黑 Light"/>
              </a:rPr>
              <a:t>代码块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}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("main</a:t>
            </a:r>
            <a:r>
              <a:rPr lang="zh-CN" altLang="en-US" dirty="0" smtClean="0">
                <a:ea typeface="微软雅黑 Light"/>
              </a:rPr>
              <a:t>方法运行结束</a:t>
            </a:r>
            <a:r>
              <a:rPr lang="en-US" altLang="zh-CN" dirty="0" smtClean="0">
                <a:ea typeface="微软雅黑 Light"/>
              </a:rPr>
              <a:t>");</a:t>
            </a:r>
            <a:endParaRPr lang="en-US" dirty="0">
              <a:ea typeface="微软雅黑 Light"/>
            </a:endParaRPr>
          </a:p>
        </p:txBody>
      </p:sp>
      <p:pic>
        <p:nvPicPr>
          <p:cNvPr id="112641" name="Picture 1" descr="C:\Users\wxh\AppData\Roaming\Tencent\Users\29097443\QQ\WinTemp\RichOle\[ALDL~]C4P59C(BR37Q6FQ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03930" y="2112578"/>
            <a:ext cx="3943769" cy="102475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844455" y="1749972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运行结果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抛出异常未被处理，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块被执行；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Item0502.java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111" y="193915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//		</a:t>
            </a:r>
            <a:r>
              <a:rPr lang="zh-CN" altLang="en-US" dirty="0" smtClean="0">
                <a:ea typeface="微软雅黑 Light"/>
              </a:rPr>
              <a:t>发生了异常没有被捕获</a:t>
            </a:r>
          </a:p>
          <a:p>
            <a:r>
              <a:rPr lang="zh-CN" altLang="en-US" dirty="0" smtClean="0">
                <a:ea typeface="微软雅黑 Light"/>
              </a:rPr>
              <a:t>		</a:t>
            </a:r>
            <a:r>
              <a:rPr lang="en-US" altLang="zh-CN" dirty="0" smtClean="0">
                <a:ea typeface="微软雅黑 Light"/>
              </a:rPr>
              <a:t>try{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x=100;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y=0;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("x/y="+x/y);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("x/y</a:t>
            </a:r>
            <a:r>
              <a:rPr lang="zh-CN" altLang="en-US" dirty="0" smtClean="0">
                <a:ea typeface="微软雅黑 Light"/>
              </a:rPr>
              <a:t>计算结束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}catch(</a:t>
            </a:r>
            <a:r>
              <a:rPr lang="en-US" altLang="zh-CN" dirty="0" err="1" smtClean="0">
                <a:ea typeface="微软雅黑 Light"/>
              </a:rPr>
              <a:t>NullPointerException</a:t>
            </a:r>
            <a:r>
              <a:rPr lang="en-US" altLang="zh-CN" dirty="0" smtClean="0">
                <a:ea typeface="微软雅黑 Light"/>
              </a:rPr>
              <a:t> e){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发生了异常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}finally{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("finally</a:t>
            </a:r>
            <a:r>
              <a:rPr lang="zh-CN" altLang="en-US" dirty="0" smtClean="0">
                <a:ea typeface="微软雅黑 Light"/>
              </a:rPr>
              <a:t>代码块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}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("main</a:t>
            </a:r>
            <a:r>
              <a:rPr lang="zh-CN" altLang="en-US" dirty="0" smtClean="0">
                <a:ea typeface="微软雅黑 Light"/>
              </a:rPr>
              <a:t>方法运行结束</a:t>
            </a:r>
            <a:r>
              <a:rPr lang="en-US" altLang="zh-CN" dirty="0" smtClean="0">
                <a:ea typeface="微软雅黑 Light"/>
              </a:rPr>
              <a:t>");</a:t>
            </a:r>
            <a:endParaRPr lang="en-US" dirty="0">
              <a:ea typeface="微软雅黑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4455" y="1749972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运行结果</a:t>
            </a:r>
            <a:endParaRPr lang="en-US" dirty="0"/>
          </a:p>
        </p:txBody>
      </p:sp>
      <p:pic>
        <p:nvPicPr>
          <p:cNvPr id="122881" name="Picture 1" descr="C:\Users\wxh\AppData\Roaming\Tencent\Users\29097443\QQ\WinTemp\RichOle\P(0Z}F[]4[G_NGQ3LFY2RE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234" y="2112580"/>
            <a:ext cx="5349766" cy="756744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没有抛出异常，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块被执行；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Item0503.java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111" y="193915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//		</a:t>
            </a:r>
            <a:r>
              <a:rPr lang="zh-CN" altLang="en-US" dirty="0" smtClean="0">
                <a:ea typeface="微软雅黑 Light"/>
              </a:rPr>
              <a:t>没有发生异常</a:t>
            </a:r>
          </a:p>
          <a:p>
            <a:r>
              <a:rPr lang="zh-CN" altLang="en-US" dirty="0" smtClean="0">
                <a:ea typeface="微软雅黑 Light"/>
              </a:rPr>
              <a:t>		</a:t>
            </a:r>
            <a:r>
              <a:rPr lang="en-US" altLang="zh-CN" dirty="0" smtClean="0">
                <a:ea typeface="微软雅黑 Light"/>
              </a:rPr>
              <a:t>try{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x=100;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y=10;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("x/y="+x/y);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("x/y</a:t>
            </a:r>
            <a:r>
              <a:rPr lang="zh-CN" altLang="en-US" dirty="0" smtClean="0">
                <a:ea typeface="微软雅黑 Light"/>
              </a:rPr>
              <a:t>计算结束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}catch(</a:t>
            </a:r>
            <a:r>
              <a:rPr lang="en-US" altLang="zh-CN" dirty="0" err="1" smtClean="0">
                <a:ea typeface="微软雅黑 Light"/>
              </a:rPr>
              <a:t>ArithmeticException</a:t>
            </a:r>
            <a:r>
              <a:rPr lang="en-US" altLang="zh-CN" dirty="0" smtClean="0">
                <a:ea typeface="微软雅黑 Light"/>
              </a:rPr>
              <a:t> e){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发生了数学异常，注意除数不能为</a:t>
            </a:r>
            <a:r>
              <a:rPr lang="en-US" altLang="zh-CN" dirty="0" smtClean="0">
                <a:ea typeface="微软雅黑 Light"/>
              </a:rPr>
              <a:t>0.");</a:t>
            </a:r>
          </a:p>
          <a:p>
            <a:r>
              <a:rPr lang="en-US" altLang="zh-CN" dirty="0" smtClean="0">
                <a:ea typeface="微软雅黑 Light"/>
              </a:rPr>
              <a:t>		}finally{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("finally</a:t>
            </a:r>
            <a:r>
              <a:rPr lang="zh-CN" altLang="en-US" dirty="0" smtClean="0">
                <a:ea typeface="微软雅黑 Light"/>
              </a:rPr>
              <a:t>代码块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}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("main</a:t>
            </a:r>
            <a:r>
              <a:rPr lang="zh-CN" altLang="en-US" dirty="0" smtClean="0">
                <a:ea typeface="微软雅黑 Light"/>
              </a:rPr>
              <a:t>方法运行结束</a:t>
            </a:r>
            <a:r>
              <a:rPr lang="en-US" altLang="zh-CN" dirty="0" smtClean="0">
                <a:ea typeface="微软雅黑 Light"/>
              </a:rPr>
              <a:t>");</a:t>
            </a:r>
            <a:endParaRPr lang="en-US" dirty="0">
              <a:ea typeface="微软雅黑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4455" y="1749972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运行结果</a:t>
            </a:r>
            <a:endParaRPr lang="en-US" dirty="0"/>
          </a:p>
        </p:txBody>
      </p:sp>
      <p:pic>
        <p:nvPicPr>
          <p:cNvPr id="124929" name="Picture 1" descr="C:\Users\wxh\AppData\Roaming\Tencent\Users\29097443\QQ\WinTemp\RichOle\NZGH7CENCOA2PI2S1{IT{F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49862" y="2144110"/>
            <a:ext cx="1834055" cy="828675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前面我们学习了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try/catch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try/catch/finally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组合；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必须有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个或多个，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个，可以没有，不能有多个；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还有另外一种组合：只有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，没有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及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的可选特性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753" y="3103711"/>
            <a:ext cx="10687987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微软雅黑 Light"/>
              </a:rPr>
              <a:t>try{</a:t>
            </a:r>
          </a:p>
          <a:p>
            <a:endParaRPr lang="en-US" sz="2000" dirty="0" smtClean="0">
              <a:ea typeface="微软雅黑 Light"/>
            </a:endParaRPr>
          </a:p>
          <a:p>
            <a:r>
              <a:rPr lang="en-US" sz="2000" dirty="0" smtClean="0">
                <a:ea typeface="微软雅黑 Light"/>
              </a:rPr>
              <a:t>}finally{</a:t>
            </a:r>
          </a:p>
          <a:p>
            <a:endParaRPr lang="en-US" sz="2000" dirty="0" smtClean="0">
              <a:ea typeface="微软雅黑 Light"/>
            </a:endParaRPr>
          </a:p>
          <a:p>
            <a:r>
              <a:rPr lang="en-US" sz="2000" dirty="0" smtClean="0">
                <a:ea typeface="微软雅黑 Light"/>
              </a:rPr>
              <a:t>}</a:t>
            </a:r>
            <a:endParaRPr lang="en-US" sz="2000" dirty="0">
              <a:ea typeface="微软雅黑 Light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43559" y="4720951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块中抛出了异常，则肯定不能被捕获，程序中断，但是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代码块依然会被执行；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catch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及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的可选特性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629" y="1069959"/>
            <a:ext cx="10687987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微软雅黑 Light"/>
              </a:rPr>
              <a:t>	try{</a:t>
            </a:r>
          </a:p>
          <a:p>
            <a:r>
              <a:rPr lang="en-US" sz="2000" dirty="0" smtClean="0">
                <a:ea typeface="微软雅黑 Light"/>
              </a:rPr>
              <a:t>			</a:t>
            </a:r>
            <a:r>
              <a:rPr lang="en-US" sz="2000" dirty="0" err="1" smtClean="0">
                <a:ea typeface="微软雅黑 Light"/>
              </a:rPr>
              <a:t>int</a:t>
            </a:r>
            <a:r>
              <a:rPr lang="en-US" sz="2000" dirty="0" smtClean="0">
                <a:ea typeface="微软雅黑 Light"/>
              </a:rPr>
              <a:t> x=100;</a:t>
            </a:r>
          </a:p>
          <a:p>
            <a:r>
              <a:rPr lang="en-US" sz="2000" dirty="0" smtClean="0">
                <a:ea typeface="微软雅黑 Light"/>
              </a:rPr>
              <a:t>			</a:t>
            </a:r>
            <a:r>
              <a:rPr lang="en-US" sz="2000" dirty="0" err="1" smtClean="0">
                <a:ea typeface="微软雅黑 Light"/>
              </a:rPr>
              <a:t>int</a:t>
            </a:r>
            <a:r>
              <a:rPr lang="en-US" sz="2000" dirty="0" smtClean="0">
                <a:ea typeface="微软雅黑 Light"/>
              </a:rPr>
              <a:t> y=0;</a:t>
            </a:r>
          </a:p>
          <a:p>
            <a:r>
              <a:rPr lang="en-US" sz="2000" dirty="0" smtClean="0">
                <a:ea typeface="微软雅黑 Light"/>
              </a:rPr>
              <a:t>			</a:t>
            </a:r>
            <a:r>
              <a:rPr lang="en-US" sz="2000" dirty="0" err="1" smtClean="0">
                <a:ea typeface="微软雅黑 Light"/>
              </a:rPr>
              <a:t>System.out.println</a:t>
            </a:r>
            <a:r>
              <a:rPr lang="en-US" sz="2000" dirty="0" smtClean="0">
                <a:ea typeface="微软雅黑 Light"/>
              </a:rPr>
              <a:t>("x/y="+x/y);</a:t>
            </a:r>
          </a:p>
          <a:p>
            <a:r>
              <a:rPr lang="en-US" sz="2000" dirty="0" smtClean="0">
                <a:ea typeface="微软雅黑 Light"/>
              </a:rPr>
              <a:t>			</a:t>
            </a:r>
            <a:r>
              <a:rPr lang="en-US" sz="2000" dirty="0" err="1" smtClean="0">
                <a:ea typeface="微软雅黑 Light"/>
              </a:rPr>
              <a:t>System.out.println</a:t>
            </a:r>
            <a:r>
              <a:rPr lang="en-US" sz="2000" dirty="0" smtClean="0">
                <a:ea typeface="微软雅黑 Light"/>
              </a:rPr>
              <a:t>("x/y</a:t>
            </a:r>
            <a:r>
              <a:rPr lang="zh-CN" altLang="en-US" sz="2000" dirty="0" smtClean="0">
                <a:ea typeface="微软雅黑 Light"/>
              </a:rPr>
              <a:t>计算结束</a:t>
            </a:r>
            <a:r>
              <a:rPr lang="en-US" altLang="zh-CN" sz="2000" dirty="0" smtClean="0">
                <a:ea typeface="微软雅黑 Light"/>
              </a:rPr>
              <a:t>");</a:t>
            </a:r>
          </a:p>
          <a:p>
            <a:r>
              <a:rPr lang="en-US" altLang="zh-CN" sz="2000" dirty="0" smtClean="0">
                <a:ea typeface="微软雅黑 Light"/>
              </a:rPr>
              <a:t>		}</a:t>
            </a:r>
            <a:r>
              <a:rPr lang="en-US" sz="2000" dirty="0" smtClean="0">
                <a:ea typeface="微软雅黑 Light"/>
              </a:rPr>
              <a:t>finally{</a:t>
            </a:r>
          </a:p>
          <a:p>
            <a:r>
              <a:rPr lang="en-US" sz="2000" dirty="0" smtClean="0">
                <a:ea typeface="微软雅黑 Light"/>
              </a:rPr>
              <a:t>			</a:t>
            </a:r>
            <a:r>
              <a:rPr lang="en-US" sz="2000" dirty="0" err="1" smtClean="0">
                <a:ea typeface="微软雅黑 Light"/>
              </a:rPr>
              <a:t>System.out.println</a:t>
            </a:r>
            <a:r>
              <a:rPr lang="en-US" sz="2000" dirty="0" smtClean="0">
                <a:ea typeface="微软雅黑 Light"/>
              </a:rPr>
              <a:t>("finally</a:t>
            </a:r>
            <a:r>
              <a:rPr lang="zh-CN" altLang="en-US" sz="2000" dirty="0" smtClean="0">
                <a:ea typeface="微软雅黑 Light"/>
              </a:rPr>
              <a:t>代码块</a:t>
            </a:r>
            <a:r>
              <a:rPr lang="en-US" altLang="zh-CN" sz="2000" dirty="0" smtClean="0">
                <a:ea typeface="微软雅黑 Light"/>
              </a:rPr>
              <a:t>");</a:t>
            </a:r>
          </a:p>
          <a:p>
            <a:r>
              <a:rPr lang="en-US" altLang="zh-CN" sz="2000" dirty="0" smtClean="0">
                <a:ea typeface="微软雅黑 Light"/>
              </a:rPr>
              <a:t>		}</a:t>
            </a:r>
          </a:p>
          <a:p>
            <a:r>
              <a:rPr lang="en-US" altLang="zh-CN" sz="2000" dirty="0" smtClean="0">
                <a:ea typeface="微软雅黑 Light"/>
              </a:rPr>
              <a:t>		</a:t>
            </a:r>
            <a:r>
              <a:rPr lang="en-US" sz="2000" dirty="0" err="1" smtClean="0">
                <a:ea typeface="微软雅黑 Light"/>
              </a:rPr>
              <a:t>System.out.println</a:t>
            </a:r>
            <a:r>
              <a:rPr lang="en-US" sz="2000" dirty="0" smtClean="0">
                <a:ea typeface="微软雅黑 Light"/>
              </a:rPr>
              <a:t>("main</a:t>
            </a:r>
            <a:r>
              <a:rPr lang="zh-CN" altLang="en-US" sz="2000" dirty="0" smtClean="0">
                <a:ea typeface="微软雅黑 Light"/>
              </a:rPr>
              <a:t>方法运行结束</a:t>
            </a:r>
            <a:r>
              <a:rPr lang="en-US" altLang="zh-CN" sz="2000" dirty="0" smtClean="0">
                <a:ea typeface="微软雅黑 Light"/>
              </a:rPr>
              <a:t>");</a:t>
            </a:r>
            <a:endParaRPr lang="en-US" sz="2000" dirty="0">
              <a:ea typeface="微软雅黑 Light"/>
            </a:endParaRPr>
          </a:p>
        </p:txBody>
      </p:sp>
      <p:pic>
        <p:nvPicPr>
          <p:cNvPr id="131073" name="Picture 1" descr="C:\Users\wxh\AppData\Roaming\Tencent\Users\29097443\QQ\WinTemp\RichOle\)]9_H~2JG}YY`6E6KV@9T6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8028" y="1166648"/>
            <a:ext cx="6486525" cy="6477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91374" y="3995678"/>
            <a:ext cx="10687987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微软雅黑 Light"/>
              </a:rPr>
              <a:t>	try{</a:t>
            </a:r>
          </a:p>
          <a:p>
            <a:r>
              <a:rPr lang="en-US" sz="2000" dirty="0" smtClean="0">
                <a:ea typeface="微软雅黑 Light"/>
              </a:rPr>
              <a:t>			</a:t>
            </a:r>
            <a:r>
              <a:rPr lang="en-US" sz="2000" dirty="0" err="1" smtClean="0">
                <a:ea typeface="微软雅黑 Light"/>
              </a:rPr>
              <a:t>int</a:t>
            </a:r>
            <a:r>
              <a:rPr lang="en-US" sz="2000" dirty="0" smtClean="0">
                <a:ea typeface="微软雅黑 Light"/>
              </a:rPr>
              <a:t> x=100;</a:t>
            </a:r>
          </a:p>
          <a:p>
            <a:r>
              <a:rPr lang="en-US" sz="2000" dirty="0" smtClean="0">
                <a:ea typeface="微软雅黑 Light"/>
              </a:rPr>
              <a:t>			</a:t>
            </a:r>
            <a:r>
              <a:rPr lang="en-US" sz="2000" dirty="0" err="1" smtClean="0">
                <a:ea typeface="微软雅黑 Light"/>
              </a:rPr>
              <a:t>int</a:t>
            </a:r>
            <a:r>
              <a:rPr lang="en-US" sz="2000" dirty="0" smtClean="0">
                <a:ea typeface="微软雅黑 Light"/>
              </a:rPr>
              <a:t> y=0;</a:t>
            </a:r>
          </a:p>
          <a:p>
            <a:r>
              <a:rPr lang="en-US" sz="2000" dirty="0" smtClean="0">
                <a:ea typeface="微软雅黑 Light"/>
              </a:rPr>
              <a:t>			</a:t>
            </a:r>
            <a:r>
              <a:rPr lang="en-US" sz="2000" dirty="0" err="1" smtClean="0">
                <a:ea typeface="微软雅黑 Light"/>
              </a:rPr>
              <a:t>System.out.println</a:t>
            </a:r>
            <a:r>
              <a:rPr lang="en-US" sz="2000" dirty="0" smtClean="0">
                <a:ea typeface="微软雅黑 Light"/>
              </a:rPr>
              <a:t>("x/y="+x/y);</a:t>
            </a:r>
          </a:p>
          <a:p>
            <a:r>
              <a:rPr lang="en-US" sz="2000" dirty="0" smtClean="0">
                <a:ea typeface="微软雅黑 Light"/>
              </a:rPr>
              <a:t>			</a:t>
            </a:r>
            <a:r>
              <a:rPr lang="en-US" sz="2000" dirty="0" err="1" smtClean="0">
                <a:ea typeface="微软雅黑 Light"/>
              </a:rPr>
              <a:t>System.out.println</a:t>
            </a:r>
            <a:r>
              <a:rPr lang="en-US" sz="2000" dirty="0" smtClean="0">
                <a:ea typeface="微软雅黑 Light"/>
              </a:rPr>
              <a:t>("x/y</a:t>
            </a:r>
            <a:r>
              <a:rPr lang="zh-CN" altLang="en-US" sz="2000" dirty="0" smtClean="0">
                <a:ea typeface="微软雅黑 Light"/>
              </a:rPr>
              <a:t>计算结束</a:t>
            </a:r>
            <a:r>
              <a:rPr lang="en-US" altLang="zh-CN" sz="2000" dirty="0" smtClean="0">
                <a:ea typeface="微软雅黑 Light"/>
              </a:rPr>
              <a:t>");</a:t>
            </a:r>
          </a:p>
          <a:p>
            <a:r>
              <a:rPr lang="en-US" altLang="zh-CN" sz="2000" dirty="0" smtClean="0">
                <a:ea typeface="微软雅黑 Light"/>
              </a:rPr>
              <a:t>		}</a:t>
            </a:r>
            <a:r>
              <a:rPr lang="en-US" sz="2000" dirty="0" smtClean="0">
                <a:ea typeface="微软雅黑 Light"/>
              </a:rPr>
              <a:t>finally{</a:t>
            </a:r>
          </a:p>
          <a:p>
            <a:r>
              <a:rPr lang="en-US" sz="2000" dirty="0" smtClean="0">
                <a:ea typeface="微软雅黑 Light"/>
              </a:rPr>
              <a:t>			</a:t>
            </a:r>
            <a:r>
              <a:rPr lang="en-US" sz="2000" dirty="0" err="1" smtClean="0">
                <a:ea typeface="微软雅黑 Light"/>
              </a:rPr>
              <a:t>System.out.println</a:t>
            </a:r>
            <a:r>
              <a:rPr lang="en-US" sz="2000" dirty="0" smtClean="0">
                <a:ea typeface="微软雅黑 Light"/>
              </a:rPr>
              <a:t>("finally</a:t>
            </a:r>
            <a:r>
              <a:rPr lang="zh-CN" altLang="en-US" sz="2000" dirty="0" smtClean="0">
                <a:ea typeface="微软雅黑 Light"/>
              </a:rPr>
              <a:t>代码块</a:t>
            </a:r>
            <a:r>
              <a:rPr lang="en-US" altLang="zh-CN" sz="2000" dirty="0" smtClean="0">
                <a:ea typeface="微软雅黑 Light"/>
              </a:rPr>
              <a:t>");</a:t>
            </a:r>
          </a:p>
          <a:p>
            <a:r>
              <a:rPr lang="en-US" altLang="zh-CN" sz="2000" dirty="0" smtClean="0">
                <a:ea typeface="微软雅黑 Light"/>
              </a:rPr>
              <a:t>		}</a:t>
            </a:r>
          </a:p>
          <a:p>
            <a:r>
              <a:rPr lang="en-US" altLang="zh-CN" sz="2000" dirty="0" smtClean="0">
                <a:ea typeface="微软雅黑 Light"/>
              </a:rPr>
              <a:t>		</a:t>
            </a:r>
            <a:r>
              <a:rPr lang="en-US" sz="2000" dirty="0" err="1" smtClean="0">
                <a:ea typeface="微软雅黑 Light"/>
              </a:rPr>
              <a:t>System.out.println</a:t>
            </a:r>
            <a:r>
              <a:rPr lang="en-US" sz="2000" dirty="0" smtClean="0">
                <a:ea typeface="微软雅黑 Light"/>
              </a:rPr>
              <a:t>("main</a:t>
            </a:r>
            <a:r>
              <a:rPr lang="zh-CN" altLang="en-US" sz="2000" dirty="0" smtClean="0">
                <a:ea typeface="微软雅黑 Light"/>
              </a:rPr>
              <a:t>方法运行结束</a:t>
            </a:r>
            <a:r>
              <a:rPr lang="en-US" altLang="zh-CN" sz="2000" dirty="0" smtClean="0">
                <a:ea typeface="微软雅黑 Light"/>
              </a:rPr>
              <a:t>");</a:t>
            </a:r>
            <a:endParaRPr lang="en-US" sz="2000" dirty="0">
              <a:ea typeface="微软雅黑 Light"/>
            </a:endParaRPr>
          </a:p>
        </p:txBody>
      </p:sp>
      <p:pic>
        <p:nvPicPr>
          <p:cNvPr id="131074" name="Picture 2" descr="C:\Users\wxh\AppData\Roaming\Tencent\Users\29097443\QQ\WinTemp\RichOle\YQ[MUM]L6C~}25JKKRDYGF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2207" y="4445876"/>
            <a:ext cx="1491155" cy="866775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236373" y="882869"/>
            <a:ext cx="29166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发生异常时的运行结果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7504" y="4078014"/>
            <a:ext cx="29166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没发生异常时的运行结果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7330966" y="1860331"/>
            <a:ext cx="1939158" cy="1639614"/>
          </a:xfrm>
          <a:prstGeom prst="wedgeEllipseCallout">
            <a:avLst>
              <a:gd name="adj1" fmla="val -78293"/>
              <a:gd name="adj2" fmla="val 30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有啥作用呢？不要着急，后面会学习，先了解用法即可。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2" name="TextBox 11">
            <a:hlinkClick r:id="rId5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6" action="ppaction://hlinkfile"/>
              </a:rPr>
              <a:t>课堂案例：</a:t>
            </a:r>
            <a:r>
              <a:rPr lang="en-US" altLang="zh-CN" dirty="0" smtClean="0">
                <a:hlinkClick r:id="rId6" action="ppaction://hlinkfile"/>
              </a:rPr>
              <a:t>Item0601.java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块前有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依然被执行；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return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Item0701.java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111" y="193915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//		</a:t>
            </a:r>
            <a:r>
              <a:rPr lang="zh-CN" altLang="en-US" dirty="0" smtClean="0">
                <a:ea typeface="微软雅黑 Light"/>
              </a:rPr>
              <a:t>发生了异常并且被捕获</a:t>
            </a:r>
          </a:p>
          <a:p>
            <a:r>
              <a:rPr lang="zh-CN" altLang="en-US" dirty="0" smtClean="0">
                <a:ea typeface="微软雅黑 Light"/>
              </a:rPr>
              <a:t>		</a:t>
            </a:r>
            <a:r>
              <a:rPr lang="en-US" altLang="zh-CN" dirty="0" smtClean="0">
                <a:ea typeface="微软雅黑 Light"/>
              </a:rPr>
              <a:t>try{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x=100;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y=0;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("x/y="+x/y);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("x/y</a:t>
            </a:r>
            <a:r>
              <a:rPr lang="zh-CN" altLang="en-US" dirty="0" smtClean="0">
                <a:ea typeface="微软雅黑 Light"/>
              </a:rPr>
              <a:t>计算结束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}catch(</a:t>
            </a:r>
            <a:r>
              <a:rPr lang="en-US" altLang="zh-CN" dirty="0" err="1" smtClean="0">
                <a:ea typeface="微软雅黑 Light"/>
              </a:rPr>
              <a:t>ArithmeticException</a:t>
            </a:r>
            <a:r>
              <a:rPr lang="en-US" altLang="zh-CN" dirty="0" smtClean="0">
                <a:ea typeface="微软雅黑 Light"/>
              </a:rPr>
              <a:t> e){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发生了数学异常，注意除数不能为</a:t>
            </a:r>
            <a:r>
              <a:rPr lang="en-US" altLang="zh-CN" dirty="0" smtClean="0">
                <a:ea typeface="微软雅黑 Light"/>
              </a:rPr>
              <a:t>0.");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b="1" dirty="0" smtClean="0">
                <a:solidFill>
                  <a:srgbClr val="FF0000"/>
                </a:solidFill>
                <a:ea typeface="微软雅黑 Light"/>
              </a:rPr>
              <a:t>return;</a:t>
            </a:r>
          </a:p>
          <a:p>
            <a:r>
              <a:rPr lang="en-US" altLang="zh-CN" dirty="0" smtClean="0">
                <a:ea typeface="微软雅黑 Light"/>
              </a:rPr>
              <a:t>		}finally{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("finally</a:t>
            </a:r>
            <a:r>
              <a:rPr lang="zh-CN" altLang="en-US" dirty="0" smtClean="0">
                <a:ea typeface="微软雅黑 Light"/>
              </a:rPr>
              <a:t>代码块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}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("main</a:t>
            </a:r>
            <a:r>
              <a:rPr lang="zh-CN" altLang="en-US" dirty="0" smtClean="0">
                <a:ea typeface="微软雅黑 Light"/>
              </a:rPr>
              <a:t>方法运行结束</a:t>
            </a:r>
            <a:r>
              <a:rPr lang="en-US" altLang="zh-CN" dirty="0" smtClean="0">
                <a:ea typeface="微软雅黑 Light"/>
              </a:rPr>
              <a:t>");</a:t>
            </a:r>
            <a:endParaRPr lang="en-US" dirty="0">
              <a:ea typeface="微软雅黑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4455" y="1749972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运行结果</a:t>
            </a:r>
            <a:endParaRPr lang="en-US" dirty="0"/>
          </a:p>
        </p:txBody>
      </p:sp>
      <p:pic>
        <p:nvPicPr>
          <p:cNvPr id="126978" name="Picture 2" descr="C:\Users\wxh\AppData\Roaming\Tencent\Users\29097443\QQ\WinTemp\RichOle\{V(SN7O9H@BVVUY6~FDS(A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6898" y="2065283"/>
            <a:ext cx="2948149" cy="536027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异常概述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的概念、区别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41056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块前有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System.exit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不被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finally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块与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return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111" y="193915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//                            </a:t>
            </a:r>
            <a:r>
              <a:rPr lang="zh-CN" altLang="en-US" dirty="0" smtClean="0">
                <a:ea typeface="微软雅黑 Light"/>
              </a:rPr>
              <a:t>发生了异常并且被捕获</a:t>
            </a:r>
          </a:p>
          <a:p>
            <a:r>
              <a:rPr lang="zh-CN" altLang="en-US" dirty="0" smtClean="0">
                <a:ea typeface="微软雅黑 Light"/>
              </a:rPr>
              <a:t>		</a:t>
            </a:r>
            <a:r>
              <a:rPr lang="en-US" altLang="zh-CN" dirty="0" smtClean="0">
                <a:ea typeface="微软雅黑 Light"/>
              </a:rPr>
              <a:t>try{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x=100;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y=0;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("x/y="+x/y);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("x/y</a:t>
            </a:r>
            <a:r>
              <a:rPr lang="zh-CN" altLang="en-US" dirty="0" smtClean="0">
                <a:ea typeface="微软雅黑 Light"/>
              </a:rPr>
              <a:t>计算结束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}catch(</a:t>
            </a:r>
            <a:r>
              <a:rPr lang="en-US" altLang="zh-CN" dirty="0" err="1" smtClean="0">
                <a:ea typeface="微软雅黑 Light"/>
              </a:rPr>
              <a:t>ArithmeticException</a:t>
            </a:r>
            <a:r>
              <a:rPr lang="en-US" altLang="zh-CN" dirty="0" smtClean="0">
                <a:ea typeface="微软雅黑 Light"/>
              </a:rPr>
              <a:t> e){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发生了数学异常，注意除数不能为</a:t>
            </a:r>
            <a:r>
              <a:rPr lang="en-US" altLang="zh-CN" dirty="0" smtClean="0">
                <a:ea typeface="微软雅黑 Light"/>
              </a:rPr>
              <a:t>0.");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b="1" dirty="0" err="1" smtClean="0">
                <a:solidFill>
                  <a:srgbClr val="FF0000"/>
                </a:solidFill>
                <a:ea typeface="微软雅黑 Light"/>
              </a:rPr>
              <a:t>System.exit</a:t>
            </a:r>
            <a:r>
              <a:rPr lang="en-US" altLang="zh-CN" b="1" dirty="0" smtClean="0">
                <a:solidFill>
                  <a:srgbClr val="FF0000"/>
                </a:solidFill>
                <a:ea typeface="微软雅黑 Light"/>
              </a:rPr>
              <a:t>(0);</a:t>
            </a:r>
          </a:p>
          <a:p>
            <a:r>
              <a:rPr lang="en-US" altLang="zh-CN" dirty="0" smtClean="0">
                <a:ea typeface="微软雅黑 Light"/>
              </a:rPr>
              <a:t>		}finally{</a:t>
            </a:r>
          </a:p>
          <a:p>
            <a:r>
              <a:rPr lang="en-US" altLang="zh-CN" dirty="0" smtClean="0">
                <a:ea typeface="微软雅黑 Light"/>
              </a:rPr>
              <a:t>	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("finally</a:t>
            </a:r>
            <a:r>
              <a:rPr lang="zh-CN" altLang="en-US" dirty="0" smtClean="0">
                <a:ea typeface="微软雅黑 Light"/>
              </a:rPr>
              <a:t>代码块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}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("main</a:t>
            </a:r>
            <a:r>
              <a:rPr lang="zh-CN" altLang="en-US" dirty="0" smtClean="0">
                <a:ea typeface="微软雅黑 Light"/>
              </a:rPr>
              <a:t>方法运行结束</a:t>
            </a:r>
            <a:r>
              <a:rPr lang="en-US" altLang="zh-CN" dirty="0" smtClean="0">
                <a:ea typeface="微软雅黑 Light"/>
              </a:rPr>
              <a:t>");</a:t>
            </a:r>
            <a:endParaRPr lang="en-US" dirty="0">
              <a:ea typeface="微软雅黑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4455" y="1749972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运行结果</a:t>
            </a:r>
            <a:endParaRPr lang="en-US" dirty="0"/>
          </a:p>
        </p:txBody>
      </p:sp>
      <p:pic>
        <p:nvPicPr>
          <p:cNvPr id="129025" name="Picture 1" descr="C:\Users\wxh\AppData\Roaming\Tencent\Users\29097443\QQ\WinTemp\RichOle\ABKSWI0AL~G)8~V5W11QE9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959" y="2128345"/>
            <a:ext cx="2619375" cy="441434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Item0702.java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523" y="809525"/>
            <a:ext cx="11360084" cy="17760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我们一直说：抛出异常，抛出异常，到底异常怎么抛出的呢？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抛出异常其实就是创建了一个异常对象，然后用</a:t>
            </a:r>
            <a:r>
              <a:rPr lang="en-US" altLang="zh-CN" sz="2400" dirty="0" smtClean="0">
                <a:solidFill>
                  <a:srgbClr val="FF0000"/>
                </a:solidFill>
              </a:rPr>
              <a:t>throw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关键字交给异常处理机制去处理；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关键字在</a:t>
            </a:r>
            <a:r>
              <a:rPr lang="zh-CN" altLang="en-US" sz="2400" dirty="0" smtClean="0">
                <a:solidFill>
                  <a:srgbClr val="FF0000"/>
                </a:solidFill>
              </a:rPr>
              <a:t>方法体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中使用，用法如下：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285" y="3497850"/>
            <a:ext cx="1068798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throw </a:t>
            </a:r>
            <a:r>
              <a:rPr lang="zh-CN" altLang="en-US" dirty="0" smtClean="0">
                <a:ea typeface="微软雅黑 Light"/>
              </a:rPr>
              <a:t>异常对象；</a:t>
            </a:r>
            <a:endParaRPr lang="en-US" altLang="zh-CN" dirty="0" smtClean="0">
              <a:ea typeface="微软雅黑 Light"/>
            </a:endParaRPr>
          </a:p>
          <a:p>
            <a:endParaRPr lang="en-US" altLang="zh-CN" dirty="0" smtClean="0">
              <a:ea typeface="微软雅黑 Light"/>
            </a:endParaRPr>
          </a:p>
          <a:p>
            <a:r>
              <a:rPr lang="zh-CN" altLang="en-US" dirty="0" smtClean="0">
                <a:ea typeface="微软雅黑 Light"/>
              </a:rPr>
              <a:t>例如：</a:t>
            </a:r>
            <a:endParaRPr lang="en-US" altLang="zh-CN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throw new Exception();</a:t>
            </a:r>
          </a:p>
          <a:p>
            <a:endParaRPr lang="en-US" dirty="0" smtClean="0">
              <a:ea typeface="微软雅黑 Light"/>
            </a:endParaRPr>
          </a:p>
          <a:p>
            <a:r>
              <a:rPr lang="zh-CN" altLang="en-US" dirty="0" smtClean="0">
                <a:ea typeface="微软雅黑 Light"/>
              </a:rPr>
              <a:t>或者</a:t>
            </a:r>
            <a:endParaRPr lang="en-US" altLang="zh-CN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catch(Exception e){</a:t>
            </a:r>
          </a:p>
          <a:p>
            <a:r>
              <a:rPr lang="en-US" dirty="0" smtClean="0">
                <a:ea typeface="微软雅黑 Light"/>
              </a:rPr>
              <a:t>    throw e;</a:t>
            </a:r>
          </a:p>
          <a:p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89273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358" y="1495908"/>
            <a:ext cx="621017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try{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x=100;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y=0;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("x/y="+x/y);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("x/y</a:t>
            </a:r>
            <a:r>
              <a:rPr lang="zh-CN" altLang="en-US" dirty="0" smtClean="0"/>
              <a:t>计算结束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}catch(</a:t>
            </a:r>
            <a:r>
              <a:rPr lang="en-US" altLang="zh-CN" dirty="0" err="1" smtClean="0"/>
              <a:t>ArithmeticException</a:t>
            </a:r>
            <a:r>
              <a:rPr lang="en-US" altLang="zh-CN" dirty="0" smtClean="0"/>
              <a:t> e){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发生了数学异常，注意除数不能为</a:t>
            </a:r>
            <a:r>
              <a:rPr lang="en-US" altLang="zh-CN" dirty="0" smtClean="0"/>
              <a:t>0.");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("main</a:t>
            </a:r>
            <a:r>
              <a:rPr lang="zh-CN" altLang="en-US" dirty="0" smtClean="0"/>
              <a:t>方法运行结束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抛出</a:t>
            </a:r>
            <a:r>
              <a:rPr lang="en-US" altLang="zh-CN" dirty="0" err="1" smtClean="0">
                <a:solidFill>
                  <a:schemeClr val="tx1"/>
                </a:solidFill>
              </a:rPr>
              <a:t>ArithmeticException</a:t>
            </a:r>
            <a:r>
              <a:rPr lang="zh-CN" altLang="en-US" dirty="0" smtClean="0">
                <a:solidFill>
                  <a:schemeClr val="tx1"/>
                </a:solidFill>
              </a:rPr>
              <a:t>异常，</a:t>
            </a:r>
            <a:r>
              <a:rPr lang="en-US" altLang="zh-CN" dirty="0" smtClean="0">
                <a:solidFill>
                  <a:schemeClr val="tx1"/>
                </a:solidFill>
              </a:rPr>
              <a:t>try</a:t>
            </a:r>
            <a:r>
              <a:rPr lang="zh-CN" altLang="en-US" dirty="0" smtClean="0">
                <a:solidFill>
                  <a:schemeClr val="tx1"/>
                </a:solidFill>
              </a:rPr>
              <a:t>中之后代码不运行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4177862" y="2175642"/>
            <a:ext cx="3657600" cy="115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异常处理机制将</a:t>
            </a:r>
            <a:r>
              <a:rPr lang="en-US" altLang="zh-CN" dirty="0" err="1" smtClean="0">
                <a:solidFill>
                  <a:schemeClr val="tx1"/>
                </a:solidFill>
              </a:rPr>
              <a:t>ArithmeticException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r>
              <a:rPr lang="zh-CN" altLang="en-US" dirty="0" smtClean="0">
                <a:solidFill>
                  <a:schemeClr val="tx1"/>
                </a:solidFill>
              </a:rPr>
              <a:t>语句的异常类型匹配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匹配成功， 运行</a:t>
            </a:r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r>
              <a:rPr lang="zh-CN" altLang="en-US" dirty="0" smtClean="0">
                <a:solidFill>
                  <a:schemeClr val="tx1"/>
                </a:solidFill>
              </a:rPr>
              <a:t>代码块，异常被处理；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 flipV="1">
            <a:off x="6821214" y="4356538"/>
            <a:ext cx="1066800" cy="62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1"/>
          </p:cNvCxnSpPr>
          <p:nvPr/>
        </p:nvCxnSpPr>
        <p:spPr>
          <a:xfrm flipV="1">
            <a:off x="3720662" y="3210911"/>
            <a:ext cx="4109545" cy="126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程序继续运行。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1"/>
          </p:cNvCxnSpPr>
          <p:nvPr/>
        </p:nvCxnSpPr>
        <p:spPr>
          <a:xfrm flipV="1">
            <a:off x="4871545" y="5486400"/>
            <a:ext cx="3105807" cy="56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7945820" y="-252248"/>
            <a:ext cx="3279228" cy="2017986"/>
          </a:xfrm>
          <a:prstGeom prst="wedgeEllipseCallout">
            <a:avLst>
              <a:gd name="adj1" fmla="val 596"/>
              <a:gd name="adj2" fmla="val 585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J</a:t>
            </a:r>
            <a:r>
              <a:rPr lang="en-US" altLang="zh-CN" dirty="0" smtClean="0">
                <a:solidFill>
                  <a:schemeClr val="tx1"/>
                </a:solidFill>
              </a:rPr>
              <a:t>VM</a:t>
            </a:r>
            <a:r>
              <a:rPr lang="zh-CN" altLang="en-US" dirty="0" smtClean="0">
                <a:solidFill>
                  <a:schemeClr val="tx1"/>
                </a:solidFill>
              </a:rPr>
              <a:t>自行执行了一条抛出异常语句：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throw new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ArithmeticException</a:t>
            </a:r>
            <a:r>
              <a:rPr lang="en-US" altLang="zh-CN" b="1" dirty="0" smtClean="0">
                <a:solidFill>
                  <a:srgbClr val="FF0000"/>
                </a:solidFill>
              </a:rPr>
              <a:t>();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523" y="809525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运行时异常是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自动抛出，非运行时异常需要程序员用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关键字抛出；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如下所示：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752" y="1747877"/>
            <a:ext cx="1068798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public class Calculator {</a:t>
            </a:r>
          </a:p>
          <a:p>
            <a:r>
              <a:rPr lang="en-US" dirty="0" smtClean="0">
                <a:ea typeface="微软雅黑 Light"/>
              </a:rPr>
              <a:t>public void div(</a:t>
            </a:r>
            <a:r>
              <a:rPr lang="en-US" dirty="0" err="1" smtClean="0">
                <a:ea typeface="微软雅黑 Light"/>
              </a:rPr>
              <a:t>int</a:t>
            </a:r>
            <a:r>
              <a:rPr lang="en-US" dirty="0" smtClean="0">
                <a:ea typeface="微软雅黑 Light"/>
              </a:rPr>
              <a:t> </a:t>
            </a:r>
            <a:r>
              <a:rPr lang="en-US" dirty="0" err="1" smtClean="0">
                <a:ea typeface="微软雅黑 Light"/>
              </a:rPr>
              <a:t>x,int</a:t>
            </a:r>
            <a:r>
              <a:rPr lang="en-US" dirty="0" smtClean="0">
                <a:ea typeface="微软雅黑 Light"/>
              </a:rPr>
              <a:t> y){</a:t>
            </a:r>
          </a:p>
          <a:p>
            <a:r>
              <a:rPr lang="en-US" dirty="0" smtClean="0">
                <a:ea typeface="微软雅黑 Light"/>
              </a:rPr>
              <a:t>//</a:t>
            </a:r>
            <a:r>
              <a:rPr lang="zh-CN" altLang="en-US" dirty="0" smtClean="0">
                <a:ea typeface="微软雅黑 Light"/>
              </a:rPr>
              <a:t>当除数为</a:t>
            </a:r>
            <a:r>
              <a:rPr lang="en-US" altLang="zh-CN" dirty="0" smtClean="0">
                <a:ea typeface="微软雅黑 Light"/>
              </a:rPr>
              <a:t>0</a:t>
            </a:r>
            <a:r>
              <a:rPr lang="zh-CN" altLang="en-US" dirty="0" smtClean="0">
                <a:ea typeface="微软雅黑 Light"/>
              </a:rPr>
              <a:t>时，抛出异常</a:t>
            </a:r>
          </a:p>
          <a:p>
            <a:r>
              <a:rPr lang="en-US" dirty="0" smtClean="0">
                <a:ea typeface="微软雅黑 Light"/>
              </a:rPr>
              <a:t>if(y==0){</a:t>
            </a:r>
          </a:p>
          <a:p>
            <a:r>
              <a:rPr lang="en-US" dirty="0" smtClean="0">
                <a:solidFill>
                  <a:srgbClr val="FF0000"/>
                </a:solidFill>
                <a:ea typeface="微软雅黑 Light"/>
              </a:rPr>
              <a:t>throw new Exception();//</a:t>
            </a:r>
            <a:r>
              <a:rPr lang="zh-CN" altLang="en-US" dirty="0" smtClean="0">
                <a:solidFill>
                  <a:srgbClr val="FF0000"/>
                </a:solidFill>
                <a:ea typeface="微软雅黑 Light"/>
              </a:rPr>
              <a:t>编译错误</a:t>
            </a:r>
            <a:endParaRPr lang="en-US" dirty="0" smtClean="0">
              <a:solidFill>
                <a:srgbClr val="FF0000"/>
              </a:solidFill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}</a:t>
            </a:r>
          </a:p>
          <a:p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("x/y="+x/y);</a:t>
            </a:r>
          </a:p>
          <a:p>
            <a:r>
              <a:rPr lang="en-US" dirty="0" smtClean="0">
                <a:ea typeface="微软雅黑 Light"/>
              </a:rPr>
              <a:t>}</a:t>
            </a:r>
          </a:p>
          <a:p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38153" y="4358344"/>
            <a:ext cx="11015870" cy="1790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上述代码发生编译错误：由于抛出了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Exception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，是非运行时异常，所以编译期检测，要求必须处理，处理的方式有两种：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try/catch/finally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进行处理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不处理，用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throws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声明异常；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281447" y="5013434"/>
            <a:ext cx="2049517" cy="1844566"/>
          </a:xfrm>
          <a:prstGeom prst="wedgeEllipseCallout">
            <a:avLst>
              <a:gd name="adj1" fmla="val -112104"/>
              <a:gd name="adj2" fmla="val -48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到底用哪种方式处理呢？不妨想想为啥要抛出异常呢？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54414" y="1986456"/>
            <a:ext cx="4367048" cy="1324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抛出异常的主要目的是：调用该方法时，</a:t>
            </a:r>
            <a:r>
              <a:rPr lang="en-US" altLang="zh-CN" dirty="0" smtClean="0">
                <a:solidFill>
                  <a:schemeClr val="tx1"/>
                </a:solidFill>
              </a:rPr>
              <a:t>y=0</a:t>
            </a:r>
            <a:r>
              <a:rPr lang="zh-CN" altLang="en-US" dirty="0" smtClean="0">
                <a:solidFill>
                  <a:schemeClr val="tx1"/>
                </a:solidFill>
              </a:rPr>
              <a:t>这个可能性一定要被处理，而且可以根据情况，做不同的处理；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36525" y="5044966"/>
            <a:ext cx="4367048" cy="14924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如果用第一种方法，几乎没有意义，因为调用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方法时，不能再捕获这个异常，不能灵活处理。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所以，当用</a:t>
            </a:r>
            <a:r>
              <a:rPr lang="en-US" altLang="zh-CN" b="1" dirty="0" smtClean="0">
                <a:solidFill>
                  <a:srgbClr val="FF0000"/>
                </a:solidFill>
              </a:rPr>
              <a:t>throw</a:t>
            </a:r>
            <a:r>
              <a:rPr lang="zh-CN" altLang="en-US" b="1" dirty="0" smtClean="0">
                <a:solidFill>
                  <a:srgbClr val="FF0000"/>
                </a:solidFill>
              </a:rPr>
              <a:t>抛出异常后，基本都使用</a:t>
            </a:r>
            <a:r>
              <a:rPr lang="en-US" altLang="zh-CN" b="1" dirty="0" smtClean="0">
                <a:solidFill>
                  <a:srgbClr val="FF0000"/>
                </a:solidFill>
              </a:rPr>
              <a:t>throws</a:t>
            </a:r>
            <a:r>
              <a:rPr lang="zh-CN" altLang="en-US" b="1" dirty="0" smtClean="0">
                <a:solidFill>
                  <a:srgbClr val="FF0000"/>
                </a:solidFill>
              </a:rPr>
              <a:t>进行声明！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hlinkClick r:id="rId3" action="ppaction://hlinkfile"/>
          </p:cNvPr>
          <p:cNvSpPr txBox="1"/>
          <p:nvPr/>
        </p:nvSpPr>
        <p:spPr>
          <a:xfrm>
            <a:off x="9436049" y="20598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Calculator.java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523" y="809525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用在方法声明处，声明该方法可能发生的异常类型；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一个方法如果使用了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，那么调用该方法时，编译期会提醒必须处理这些异常，否则编译错误；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344" y="2709574"/>
            <a:ext cx="1068798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public class Calculator {</a:t>
            </a:r>
          </a:p>
          <a:p>
            <a:r>
              <a:rPr lang="en-US" dirty="0" smtClean="0">
                <a:ea typeface="微软雅黑 Light"/>
              </a:rPr>
              <a:t>public void div(</a:t>
            </a:r>
            <a:r>
              <a:rPr lang="en-US" dirty="0" err="1" smtClean="0">
                <a:ea typeface="微软雅黑 Light"/>
              </a:rPr>
              <a:t>int</a:t>
            </a:r>
            <a:r>
              <a:rPr lang="en-US" dirty="0" smtClean="0">
                <a:ea typeface="微软雅黑 Light"/>
              </a:rPr>
              <a:t> </a:t>
            </a:r>
            <a:r>
              <a:rPr lang="en-US" dirty="0" err="1" smtClean="0">
                <a:ea typeface="微软雅黑 Light"/>
              </a:rPr>
              <a:t>x,int</a:t>
            </a:r>
            <a:r>
              <a:rPr lang="en-US" dirty="0" smtClean="0">
                <a:ea typeface="微软雅黑 Light"/>
              </a:rPr>
              <a:t> y)  </a:t>
            </a:r>
            <a:r>
              <a:rPr lang="en-US" dirty="0" smtClean="0">
                <a:solidFill>
                  <a:srgbClr val="FF0000"/>
                </a:solidFill>
                <a:ea typeface="微软雅黑 Light"/>
              </a:rPr>
              <a:t>throws Exception</a:t>
            </a:r>
            <a:r>
              <a:rPr lang="en-US" dirty="0" smtClean="0">
                <a:ea typeface="微软雅黑 Light"/>
              </a:rPr>
              <a:t>{</a:t>
            </a:r>
          </a:p>
          <a:p>
            <a:r>
              <a:rPr lang="en-US" dirty="0" smtClean="0">
                <a:ea typeface="微软雅黑 Light"/>
              </a:rPr>
              <a:t>//</a:t>
            </a:r>
            <a:r>
              <a:rPr lang="zh-CN" altLang="en-US" dirty="0" smtClean="0">
                <a:ea typeface="微软雅黑 Light"/>
              </a:rPr>
              <a:t>当除数为</a:t>
            </a:r>
            <a:r>
              <a:rPr lang="en-US" altLang="zh-CN" dirty="0" smtClean="0">
                <a:ea typeface="微软雅黑 Light"/>
              </a:rPr>
              <a:t>0</a:t>
            </a:r>
            <a:r>
              <a:rPr lang="zh-CN" altLang="en-US" dirty="0" smtClean="0">
                <a:ea typeface="微软雅黑 Light"/>
              </a:rPr>
              <a:t>时，抛出异常</a:t>
            </a:r>
          </a:p>
          <a:p>
            <a:r>
              <a:rPr lang="en-US" dirty="0" smtClean="0">
                <a:ea typeface="微软雅黑 Light"/>
              </a:rPr>
              <a:t>if(y==0){</a:t>
            </a:r>
          </a:p>
          <a:p>
            <a:r>
              <a:rPr lang="en-US" dirty="0" smtClean="0">
                <a:ea typeface="微软雅黑 Light"/>
              </a:rPr>
              <a:t>    throw new Exception();  </a:t>
            </a:r>
            <a:r>
              <a:rPr lang="en-US" dirty="0" smtClean="0">
                <a:solidFill>
                  <a:srgbClr val="FF0000"/>
                </a:solidFill>
                <a:ea typeface="微软雅黑 Light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ea typeface="微软雅黑 Light"/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  <a:ea typeface="微软雅黑 Light"/>
              </a:rPr>
              <a:t>throws</a:t>
            </a:r>
            <a:r>
              <a:rPr lang="zh-CN" altLang="en-US" dirty="0" smtClean="0">
                <a:solidFill>
                  <a:srgbClr val="FF0000"/>
                </a:solidFill>
                <a:ea typeface="微软雅黑 Light"/>
              </a:rPr>
              <a:t>后，不再有编译错误</a:t>
            </a:r>
            <a:endParaRPr lang="en-US" dirty="0" smtClean="0">
              <a:solidFill>
                <a:srgbClr val="FF0000"/>
              </a:solidFill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}</a:t>
            </a:r>
          </a:p>
          <a:p>
            <a:r>
              <a:rPr lang="en-US" dirty="0" smtClean="0">
                <a:ea typeface="微软雅黑 Light"/>
              </a:rPr>
              <a:t>   </a:t>
            </a:r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("x/y="+x/y);</a:t>
            </a:r>
          </a:p>
          <a:p>
            <a:r>
              <a:rPr lang="en-US" dirty="0" smtClean="0">
                <a:ea typeface="微软雅黑 Light"/>
              </a:rPr>
              <a:t>}</a:t>
            </a:r>
          </a:p>
          <a:p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37626" y="5344739"/>
            <a:ext cx="11360084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后可以声明多种类型，用逗号隔开即可；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抽象方法也可以使用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声明该方法可能抛出的异常类型；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436049" y="20598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Calculator.java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523" y="809525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一个方法如果使用了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，那么调用该方法时，编译期会提醒必须处理这些异常，否则编译错误；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1502" y="4004670"/>
            <a:ext cx="11360084" cy="693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依然可以用两种方法处理，可以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try/catch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，可以继续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throws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，一般选择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try/catch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33121" name="Picture 1" descr="C:\Users\wxh\AppData\Roaming\Tencent\Users\29097443\QQ\WinTemp\RichOle\6Y_6[Z]FE~F}GH3M3SQFU8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448" y="2065283"/>
            <a:ext cx="4676775" cy="1266825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>
            <a:off x="5218387" y="2301766"/>
            <a:ext cx="1954924" cy="1686910"/>
          </a:xfrm>
          <a:prstGeom prst="wedgeEllipseCallout">
            <a:avLst>
              <a:gd name="adj1" fmla="val -151478"/>
              <a:gd name="adj2" fmla="val -18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方法使用到了</a:t>
            </a:r>
            <a:r>
              <a:rPr lang="en-US" altLang="zh-CN" dirty="0" smtClean="0">
                <a:solidFill>
                  <a:schemeClr val="tx1"/>
                </a:solidFill>
              </a:rPr>
              <a:t>throws</a:t>
            </a:r>
            <a:r>
              <a:rPr lang="zh-CN" altLang="en-US" dirty="0" smtClean="0">
                <a:solidFill>
                  <a:schemeClr val="tx1"/>
                </a:solidFill>
              </a:rPr>
              <a:t>，所以调用的时候会强制必须处理。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3122" name="Picture 2" descr="C:\Users\wxh\AppData\Roaming\Tencent\Users\29097443\QQ\WinTemp\RichOle\YD@YY%~OK_4]WM83]AQ2FY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807" y="4705350"/>
            <a:ext cx="4343400" cy="2152650"/>
          </a:xfrm>
          <a:prstGeom prst="rect">
            <a:avLst/>
          </a:prstGeom>
          <a:noFill/>
        </p:spPr>
      </p:pic>
      <p:sp>
        <p:nvSpPr>
          <p:cNvPr id="9" name="Oval Callout 8"/>
          <p:cNvSpPr/>
          <p:nvPr/>
        </p:nvSpPr>
        <p:spPr>
          <a:xfrm>
            <a:off x="6836980" y="4713890"/>
            <a:ext cx="1954924" cy="1686910"/>
          </a:xfrm>
          <a:prstGeom prst="wedgeEllipseCallout">
            <a:avLst>
              <a:gd name="adj1" fmla="val -144220"/>
              <a:gd name="adj2" fmla="val 335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不同场景调用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方法时，可以用不同的处理方法，比较灵活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hlinkClick r:id="rId5" action="ppaction://hlinkfile"/>
          </p:cNvPr>
          <p:cNvSpPr txBox="1"/>
          <p:nvPr/>
        </p:nvSpPr>
        <p:spPr>
          <a:xfrm>
            <a:off x="9436049" y="20598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6" action="ppaction://hlinkfile"/>
              </a:rPr>
              <a:t>课堂案例：</a:t>
            </a:r>
            <a:r>
              <a:rPr lang="en-US" altLang="zh-CN" dirty="0" smtClean="0">
                <a:hlinkClick r:id="rId6" action="ppaction://hlinkfile"/>
              </a:rPr>
              <a:t>Item0801.java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C:\Users\wxh\AppData\Roaming\Tencent\Users\29097443\QQ\WinTemp\RichOle\0V$~3BLE%LW}TAO@L)LDW1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0014" y="4552950"/>
            <a:ext cx="5495925" cy="2305050"/>
          </a:xfrm>
          <a:prstGeom prst="rect">
            <a:avLst/>
          </a:prstGeom>
          <a:noFill/>
        </p:spPr>
      </p:pic>
      <p:pic>
        <p:nvPicPr>
          <p:cNvPr id="145409" name="Picture 1" descr="C:\Users\wxh\AppData\Roaming\Tencent\Users\29097443\QQ\WinTemp\RichOle\)%L2MB$4NUWE0JYU2([N}5J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62" y="1292772"/>
            <a:ext cx="5667375" cy="2933700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288" y="683401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如果希望对异常先统一处理，可以处理后再抛出；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】-6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1502" y="4004670"/>
            <a:ext cx="11360084" cy="693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调用的时候可以继续处理；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725103" y="2002221"/>
            <a:ext cx="2238705" cy="1970690"/>
          </a:xfrm>
          <a:prstGeom prst="wedgeEllipseCallout">
            <a:avLst>
              <a:gd name="adj1" fmla="val -268903"/>
              <a:gd name="adj2" fmla="val 150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将异常继续抛出，调用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的方法可以再次捕获处理；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2343808" y="5171090"/>
            <a:ext cx="1954924" cy="1686910"/>
          </a:xfrm>
          <a:prstGeom prst="wedgeEllipseCallout">
            <a:avLst>
              <a:gd name="adj1" fmla="val 154167"/>
              <a:gd name="adj2" fmla="val -85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再次捕获处理了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中的异常对象；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hlinkClick r:id="rId5" action="ppaction://hlinkfile"/>
          </p:cNvPr>
          <p:cNvSpPr txBox="1"/>
          <p:nvPr/>
        </p:nvSpPr>
        <p:spPr>
          <a:xfrm>
            <a:off x="9436049" y="205985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6" action="ppaction://hlinkfile"/>
              </a:rPr>
              <a:t>课堂案例：</a:t>
            </a:r>
            <a:r>
              <a:rPr lang="en-US" altLang="zh-CN" dirty="0" smtClean="0">
                <a:hlinkClick r:id="rId6" action="ppaction://hlinkfile"/>
              </a:rPr>
              <a:t>Calculator02.java</a:t>
            </a:r>
            <a:endParaRPr lang="en-US" altLang="zh-CN" dirty="0" smtClean="0"/>
          </a:p>
          <a:p>
            <a:r>
              <a:rPr lang="en-US" dirty="0" smtClean="0">
                <a:hlinkClick r:id="rId7" action="ppaction://hlinkfile"/>
              </a:rPr>
              <a:t>Item0802.java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C:\Users\wxh\AppData\Roaming\Tencent\Users\29097443\QQ\WinTemp\RichOle\0$YC}M1IVIEOM{7M~(H~E`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7118" y="4445876"/>
            <a:ext cx="4724400" cy="2133600"/>
          </a:xfrm>
          <a:prstGeom prst="rect">
            <a:avLst/>
          </a:prstGeom>
          <a:noFill/>
        </p:spPr>
      </p:pic>
      <p:pic>
        <p:nvPicPr>
          <p:cNvPr id="147457" name="Picture 1" descr="C:\Users\wxh\AppData\Roaming\Tencent\Users\29097443\QQ\WinTemp\RichOle\$WEZAN1[DLZTR[V%WKFYS6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014" y="1371600"/>
            <a:ext cx="6638925" cy="2533650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288" y="683401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如果希望不管有没有异常都做统一处理，有异常声明抛出，可以使用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try/finally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】-7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1502" y="4004670"/>
            <a:ext cx="11360084" cy="693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调用的时候可以继续处理；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725103" y="2002221"/>
            <a:ext cx="2238705" cy="1970690"/>
          </a:xfrm>
          <a:prstGeom prst="wedgeEllipseCallout">
            <a:avLst>
              <a:gd name="adj1" fmla="val -303410"/>
              <a:gd name="adj2" fmla="val -9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不管有没有异常，都运行</a:t>
            </a:r>
            <a:r>
              <a:rPr lang="en-US" altLang="zh-CN" dirty="0" smtClean="0">
                <a:solidFill>
                  <a:schemeClr val="tx1"/>
                </a:solidFill>
              </a:rPr>
              <a:t>finally,</a:t>
            </a:r>
            <a:r>
              <a:rPr lang="zh-CN" altLang="en-US" dirty="0" smtClean="0">
                <a:solidFill>
                  <a:schemeClr val="tx1"/>
                </a:solidFill>
              </a:rPr>
              <a:t>如果有异常，不会捕获，抛出给调用者。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2343808" y="5171090"/>
            <a:ext cx="1954924" cy="1686910"/>
          </a:xfrm>
          <a:prstGeom prst="wedgeEllipseCallout">
            <a:avLst>
              <a:gd name="adj1" fmla="val 191264"/>
              <a:gd name="adj2" fmla="val -18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捕获处理了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中的异常对象；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0336925" y="1271752"/>
            <a:ext cx="1581808" cy="1424152"/>
          </a:xfrm>
          <a:prstGeom prst="wedgeEllipseCallout">
            <a:avLst>
              <a:gd name="adj1" fmla="val -45514"/>
              <a:gd name="adj2" fmla="val -624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理解这种奇葩搭配的作用了吧？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hlinkClick r:id="rId5" action="ppaction://hlinkfile"/>
          </p:cNvPr>
          <p:cNvSpPr txBox="1"/>
          <p:nvPr/>
        </p:nvSpPr>
        <p:spPr>
          <a:xfrm>
            <a:off x="9388753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6" action="ppaction://hlinkfile"/>
              </a:rPr>
              <a:t>课堂案例：</a:t>
            </a:r>
            <a:r>
              <a:rPr lang="en-US" altLang="zh-CN" dirty="0" smtClean="0">
                <a:hlinkClick r:id="rId6" action="ppaction://hlinkfile"/>
              </a:rPr>
              <a:t>Calculator03.java</a:t>
            </a:r>
            <a:endParaRPr lang="en-US" altLang="zh-CN" dirty="0" smtClean="0"/>
          </a:p>
          <a:p>
            <a:r>
              <a:rPr lang="en-US" dirty="0" smtClean="0">
                <a:hlinkClick r:id="rId7" action="ppaction://hlinkfile"/>
              </a:rPr>
              <a:t>Item0803.java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95" y="1046006"/>
            <a:ext cx="11360084" cy="67243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的关系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throws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】-8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98634" y="1939159"/>
            <a:ext cx="10999078" cy="4918841"/>
            <a:chOff x="898634" y="1939159"/>
            <a:chExt cx="10999078" cy="4918841"/>
          </a:xfrm>
        </p:grpSpPr>
        <p:grpSp>
          <p:nvGrpSpPr>
            <p:cNvPr id="35" name="Group 34"/>
            <p:cNvGrpSpPr/>
            <p:nvPr/>
          </p:nvGrpSpPr>
          <p:grpSpPr>
            <a:xfrm>
              <a:off x="2785242" y="1939159"/>
              <a:ext cx="8613227" cy="4451129"/>
              <a:chOff x="2785242" y="1939159"/>
              <a:chExt cx="8613227" cy="4451129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713890" y="1939159"/>
                <a:ext cx="2569779" cy="693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方法中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throw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抛出异常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4650827" y="3074276"/>
                <a:ext cx="2695904" cy="91440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抛出的是运行期异常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785242" y="4519448"/>
                <a:ext cx="2569779" cy="693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可以不进行任何处理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115504" y="4514192"/>
                <a:ext cx="2569779" cy="693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必须进行处理，两种方式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223642" y="5696606"/>
                <a:ext cx="2569779" cy="693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try/catch/finally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处理异常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8828690" y="5675585"/>
                <a:ext cx="2569779" cy="693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throws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声明异常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stCxn id="11" idx="2"/>
                <a:endCxn id="14" idx="0"/>
              </p:cNvCxnSpPr>
              <p:nvPr/>
            </p:nvCxnSpPr>
            <p:spPr>
              <a:xfrm flipH="1">
                <a:off x="5998779" y="2632841"/>
                <a:ext cx="1" cy="4414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4" idx="2"/>
                <a:endCxn id="15" idx="0"/>
              </p:cNvCxnSpPr>
              <p:nvPr/>
            </p:nvCxnSpPr>
            <p:spPr>
              <a:xfrm rot="5400000">
                <a:off x="4769070" y="3289739"/>
                <a:ext cx="530772" cy="1928647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4" idx="2"/>
                <a:endCxn id="16" idx="0"/>
              </p:cNvCxnSpPr>
              <p:nvPr/>
            </p:nvCxnSpPr>
            <p:spPr>
              <a:xfrm rot="16200000" flipH="1">
                <a:off x="6936828" y="3050626"/>
                <a:ext cx="525516" cy="240161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16" idx="2"/>
                <a:endCxn id="17" idx="0"/>
              </p:cNvCxnSpPr>
              <p:nvPr/>
            </p:nvCxnSpPr>
            <p:spPr>
              <a:xfrm rot="5400000">
                <a:off x="7210097" y="4506309"/>
                <a:ext cx="488732" cy="189186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16" idx="2"/>
                <a:endCxn id="18" idx="0"/>
              </p:cNvCxnSpPr>
              <p:nvPr/>
            </p:nvCxnSpPr>
            <p:spPr>
              <a:xfrm rot="16200000" flipH="1">
                <a:off x="9023132" y="4585136"/>
                <a:ext cx="467711" cy="171318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Callout 35"/>
            <p:cNvSpPr/>
            <p:nvPr/>
          </p:nvSpPr>
          <p:spPr>
            <a:xfrm>
              <a:off x="898634" y="4792717"/>
              <a:ext cx="2207175" cy="2065283"/>
            </a:xfrm>
            <a:prstGeom prst="wedgeEllipseCallout">
              <a:avLst>
                <a:gd name="adj1" fmla="val 146227"/>
                <a:gd name="adj2" fmla="val 803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很少抛出的同时把异常处理掉，即使进行了处理，也会使用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throw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继续抛出。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Callout 36"/>
            <p:cNvSpPr/>
            <p:nvPr/>
          </p:nvSpPr>
          <p:spPr>
            <a:xfrm>
              <a:off x="987972" y="2706414"/>
              <a:ext cx="2175642" cy="1970689"/>
            </a:xfrm>
            <a:prstGeom prst="wedgeEllipseCallout">
              <a:avLst>
                <a:gd name="adj1" fmla="val 40036"/>
                <a:gd name="adj2" fmla="val 433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虽然不处理编译可以通过，但是运行时依然会被异常中断。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Callout 37"/>
            <p:cNvSpPr/>
            <p:nvPr/>
          </p:nvSpPr>
          <p:spPr>
            <a:xfrm>
              <a:off x="9690537" y="2801007"/>
              <a:ext cx="2207175" cy="2065283"/>
            </a:xfrm>
            <a:prstGeom prst="wedgeEllipseCallout">
              <a:avLst>
                <a:gd name="adj1" fmla="val -16630"/>
                <a:gd name="adj2" fmla="val 881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一个方法如果使用了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throws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，那么调用该方法时，编译器会提醒必须处理相关异常。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异常处理流程及语句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异常处理机制中，有哪五个常用关键字？</a:t>
            </a:r>
            <a:endParaRPr lang="en-US" altLang="zh-CN" dirty="0" smtClean="0"/>
          </a:p>
          <a:p>
            <a:r>
              <a:rPr lang="en-US" altLang="zh-CN" dirty="0" err="1" smtClean="0"/>
              <a:t>try,catch,finally</a:t>
            </a:r>
            <a:r>
              <a:rPr lang="zh-CN" altLang="en-US" dirty="0" smtClean="0"/>
              <a:t>分别什么作用？</a:t>
            </a:r>
            <a:endParaRPr lang="en-US" altLang="zh-CN" dirty="0" smtClean="0"/>
          </a:p>
          <a:p>
            <a:r>
              <a:rPr lang="en-US" altLang="zh-CN" dirty="0" smtClean="0"/>
              <a:t>catch</a:t>
            </a:r>
            <a:r>
              <a:rPr lang="zh-CN" altLang="en-US" dirty="0" smtClean="0"/>
              <a:t>可以有多个吗？有什么要求？</a:t>
            </a:r>
            <a:endParaRPr lang="en-US" altLang="zh-CN" dirty="0" smtClean="0"/>
          </a:p>
          <a:p>
            <a:r>
              <a:rPr lang="en-US" altLang="zh-CN" dirty="0" smtClean="0"/>
              <a:t>catch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可选么？</a:t>
            </a:r>
            <a:endParaRPr lang="en-US" altLang="zh-CN" dirty="0" smtClean="0"/>
          </a:p>
          <a:p>
            <a:r>
              <a:rPr lang="en-US" altLang="zh-CN" dirty="0" smtClean="0"/>
              <a:t>throw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分别在什么场合使用？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400"/>
            <a:ext cx="11015870" cy="38467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异常（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）：异常指的是程序运行时发生的不正常事件；异常能够被程序处理，保证程序继续运行下去；例如除数为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、文件没有找到、输入的数字格式不对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错误（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错误程序没法处理，例如内存泄漏。发生错误后，一般虚拟机会选择终止程序运行，程序员需要修改代码才能解决相关错误；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Exception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Error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的概念、区别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634" y="4319752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7752" y="4346028"/>
            <a:ext cx="1702676" cy="7882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异常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89834" y="4388070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继续运行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80137" y="4445876"/>
            <a:ext cx="882869" cy="5360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307723" y="4398579"/>
            <a:ext cx="1376856" cy="67266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处理异常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0675" y="5512677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9793" y="5538953"/>
            <a:ext cx="1702676" cy="7882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错误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1875" y="5580995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修改源代码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722178" y="5638801"/>
            <a:ext cx="882869" cy="5360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349764" y="5644056"/>
            <a:ext cx="1376856" cy="63587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程序终止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8592206" y="3484179"/>
            <a:ext cx="1608084" cy="1371599"/>
          </a:xfrm>
          <a:prstGeom prst="wedgeEllipseCallout">
            <a:avLst>
              <a:gd name="adj1" fmla="val -70833"/>
              <a:gd name="adj2" fmla="val 41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异常能够被处理；程序继续运行；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8760371" y="4850524"/>
            <a:ext cx="1608084" cy="1371599"/>
          </a:xfrm>
          <a:prstGeom prst="wedgeEllipseCallout">
            <a:avLst>
              <a:gd name="adj1" fmla="val -77696"/>
              <a:gd name="adj2" fmla="val 281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错误不能被处理，必须修改源代码；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异常处理流程及语句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异常处理机制中，有</a:t>
            </a:r>
            <a:r>
              <a:rPr lang="en-US" altLang="zh-CN" dirty="0" smtClean="0"/>
              <a:t>try/catch/finally/throw/throws</a:t>
            </a:r>
            <a:r>
              <a:rPr lang="zh-CN" altLang="en-US" dirty="0" smtClean="0"/>
              <a:t>五个常用关键字；</a:t>
            </a:r>
            <a:endParaRPr lang="en-US" altLang="zh-CN" dirty="0" smtClean="0"/>
          </a:p>
          <a:p>
            <a:r>
              <a:rPr lang="en-US" altLang="zh-CN" dirty="0" smtClean="0"/>
              <a:t>try</a:t>
            </a:r>
            <a:r>
              <a:rPr lang="zh-CN" altLang="en-US" dirty="0" smtClean="0"/>
              <a:t>后可以同时有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，也可以二选一；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可以有多个，类型从子类到父类顺序，不能颠倒；</a:t>
            </a:r>
            <a:endParaRPr lang="en-US" altLang="zh-CN" dirty="0" smtClean="0"/>
          </a:p>
          <a:p>
            <a:r>
              <a:rPr lang="en-US" altLang="zh-CN" dirty="0" smtClean="0"/>
              <a:t>finally</a:t>
            </a:r>
            <a:r>
              <a:rPr lang="zh-CN" altLang="en-US" dirty="0" smtClean="0"/>
              <a:t>代码块总被执行，除非前面有</a:t>
            </a:r>
            <a:r>
              <a:rPr lang="en-US" altLang="zh-CN" dirty="0" err="1" smtClean="0"/>
              <a:t>System.exit</a:t>
            </a:r>
            <a:r>
              <a:rPr lang="en-US" altLang="zh-CN" dirty="0" smtClean="0"/>
              <a:t>(0)</a:t>
            </a:r>
            <a:r>
              <a:rPr lang="zh-CN" altLang="en-US" dirty="0" smtClean="0"/>
              <a:t>退出虚拟机；</a:t>
            </a:r>
            <a:endParaRPr lang="en-US" altLang="zh-CN" dirty="0" smtClean="0"/>
          </a:p>
          <a:p>
            <a:r>
              <a:rPr lang="en-US" altLang="zh-CN" dirty="0" smtClean="0"/>
              <a:t>throw</a:t>
            </a:r>
            <a:r>
              <a:rPr lang="zh-CN" altLang="en-US" dirty="0" smtClean="0"/>
              <a:t>用在方法体中，用来抛出异常对象给异常处理机制；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用户方法声明处，用来声明该方法可能抛出的异常类型；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自定义异常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1242"/>
            <a:ext cx="10515600" cy="50300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：构建自定义异常的意义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：自定义异常的声明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：自定义异常的使用</a:t>
            </a:r>
          </a:p>
          <a:p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856820"/>
            <a:ext cx="11015870" cy="26588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为了能够标记项目中的异常事件，需要使用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如果抛出的是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中的标准异常，那么很可能与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中方法抛出的异常混淆，因此需要自定义异常；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项目组根据业务需求定义业务异常，对团队协作开发非常有意义；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构建自定义异常的意义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27" name="Picture 3" descr="C:\Users\wxh\AppData\Local\Microsoft\Windows\Temporary Internet Files\Content.IE5\0M4P6LG4\students_group_work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60785" y="4395533"/>
            <a:ext cx="2118575" cy="1579597"/>
          </a:xfrm>
          <a:prstGeom prst="rect">
            <a:avLst/>
          </a:prstGeom>
          <a:noFill/>
        </p:spPr>
      </p:pic>
      <p:pic>
        <p:nvPicPr>
          <p:cNvPr id="1028" name="Picture 4" descr="C:\Users\wxh\AppData\Local\Microsoft\Windows\Temporary Internet Files\Content.IE5\ZT1HI1NT\group-therapy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1516" y="4376786"/>
            <a:ext cx="2173233" cy="1442004"/>
          </a:xfrm>
          <a:prstGeom prst="rect">
            <a:avLst/>
          </a:prstGeom>
          <a:noFill/>
        </p:spPr>
      </p:pic>
      <p:sp>
        <p:nvSpPr>
          <p:cNvPr id="11" name="Oval Callout 10"/>
          <p:cNvSpPr/>
          <p:nvPr/>
        </p:nvSpPr>
        <p:spPr>
          <a:xfrm>
            <a:off x="0" y="3247698"/>
            <a:ext cx="2191407" cy="2159874"/>
          </a:xfrm>
          <a:prstGeom prst="wedgeEllipseCallout">
            <a:avLst>
              <a:gd name="adj1" fmla="val 74131"/>
              <a:gd name="adj2" fmla="val 204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如果用户输入的数值超出这个范围，一定得提醒用户重新输入，用异常来表示。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8918028" y="3084785"/>
            <a:ext cx="2307020" cy="2086305"/>
          </a:xfrm>
          <a:prstGeom prst="wedgeEllipseCallout">
            <a:avLst>
              <a:gd name="adj1" fmla="val -111480"/>
              <a:gd name="adj2" fmla="val 244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如果用户输入的数值超出这个范围，一定得提醒用户重新输入，用异常来表示。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24759" y="3310759"/>
            <a:ext cx="8245365" cy="3547241"/>
          </a:xfrm>
          <a:prstGeom prst="ellipse">
            <a:avLst/>
          </a:prstGeom>
          <a:noFill/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3531476"/>
            <a:ext cx="2774731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一个项目团队的两个小组，分别负责不同模块开发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5407" y="4708635"/>
            <a:ext cx="2774731" cy="92333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相同的业务异常，有必要构建一个自定义的异常类型！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758" y="746464"/>
            <a:ext cx="11015870" cy="20597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自定义异常类非常简单，只要继承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中任意一个标准异常类即可；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多数情况下，继承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类；也可以选择继承其他类型异常；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一般自定义异常类中不写其他方法，只重载必要的构造方法；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自定义异常的声明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111" y="2885089"/>
            <a:ext cx="1068798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public class </a:t>
            </a:r>
            <a:r>
              <a:rPr lang="en-US" dirty="0" err="1" smtClean="0">
                <a:ea typeface="微软雅黑 Light"/>
              </a:rPr>
              <a:t>DataValueException</a:t>
            </a:r>
            <a:r>
              <a:rPr lang="en-US" dirty="0" smtClean="0">
                <a:ea typeface="微软雅黑 Light"/>
              </a:rPr>
              <a:t> extends Exception {</a:t>
            </a:r>
          </a:p>
          <a:p>
            <a:r>
              <a:rPr lang="en-US" dirty="0" smtClean="0">
                <a:ea typeface="微软雅黑 Light"/>
              </a:rPr>
              <a:t>	public </a:t>
            </a:r>
            <a:r>
              <a:rPr lang="en-US" dirty="0" err="1" smtClean="0">
                <a:ea typeface="微软雅黑 Light"/>
              </a:rPr>
              <a:t>DataValueException</a:t>
            </a:r>
            <a:r>
              <a:rPr lang="en-US" dirty="0" smtClean="0">
                <a:ea typeface="微软雅黑 Light"/>
              </a:rPr>
              <a:t>() {</a:t>
            </a:r>
          </a:p>
          <a:p>
            <a:r>
              <a:rPr lang="en-US" dirty="0" smtClean="0">
                <a:ea typeface="微软雅黑 Light"/>
              </a:rPr>
              <a:t>	}</a:t>
            </a:r>
          </a:p>
          <a:p>
            <a:r>
              <a:rPr lang="en-US" dirty="0" smtClean="0">
                <a:ea typeface="微软雅黑 Light"/>
              </a:rPr>
              <a:t>	public </a:t>
            </a:r>
            <a:r>
              <a:rPr lang="en-US" dirty="0" err="1" smtClean="0">
                <a:ea typeface="微软雅黑 Light"/>
              </a:rPr>
              <a:t>DataValueException</a:t>
            </a:r>
            <a:r>
              <a:rPr lang="en-US" dirty="0" smtClean="0">
                <a:ea typeface="微软雅黑 Light"/>
              </a:rPr>
              <a:t>(String message) {</a:t>
            </a:r>
          </a:p>
          <a:p>
            <a:r>
              <a:rPr lang="en-US" dirty="0" smtClean="0">
                <a:ea typeface="微软雅黑 Light"/>
              </a:rPr>
              <a:t>		super(message);</a:t>
            </a:r>
          </a:p>
          <a:p>
            <a:r>
              <a:rPr lang="en-US" dirty="0" smtClean="0">
                <a:ea typeface="微软雅黑 Light"/>
              </a:rPr>
              <a:t>	}</a:t>
            </a:r>
          </a:p>
          <a:p>
            <a:r>
              <a:rPr lang="en-US" dirty="0" smtClean="0">
                <a:ea typeface="微软雅黑 Light"/>
              </a:rPr>
              <a:t>	public </a:t>
            </a:r>
            <a:r>
              <a:rPr lang="en-US" dirty="0" err="1" smtClean="0">
                <a:ea typeface="微软雅黑 Light"/>
              </a:rPr>
              <a:t>DataValueException</a:t>
            </a:r>
            <a:r>
              <a:rPr lang="en-US" dirty="0" smtClean="0">
                <a:ea typeface="微软雅黑 Light"/>
              </a:rPr>
              <a:t>(</a:t>
            </a:r>
            <a:r>
              <a:rPr lang="en-US" dirty="0" err="1" smtClean="0">
                <a:ea typeface="微软雅黑 Light"/>
              </a:rPr>
              <a:t>Throwable</a:t>
            </a:r>
            <a:r>
              <a:rPr lang="en-US" dirty="0" smtClean="0">
                <a:ea typeface="微软雅黑 Light"/>
              </a:rPr>
              <a:t> cause) {</a:t>
            </a:r>
          </a:p>
          <a:p>
            <a:r>
              <a:rPr lang="en-US" dirty="0" smtClean="0">
                <a:ea typeface="微软雅黑 Light"/>
              </a:rPr>
              <a:t>		super(cause);</a:t>
            </a:r>
          </a:p>
          <a:p>
            <a:r>
              <a:rPr lang="en-US" dirty="0" smtClean="0">
                <a:ea typeface="微软雅黑 Light"/>
              </a:rPr>
              <a:t>	}</a:t>
            </a:r>
          </a:p>
          <a:p>
            <a:r>
              <a:rPr lang="en-US" dirty="0" smtClean="0">
                <a:ea typeface="微软雅黑 Light"/>
              </a:rPr>
              <a:t>	public </a:t>
            </a:r>
            <a:r>
              <a:rPr lang="en-US" dirty="0" err="1" smtClean="0">
                <a:ea typeface="微软雅黑 Light"/>
              </a:rPr>
              <a:t>DataValueException</a:t>
            </a:r>
            <a:r>
              <a:rPr lang="en-US" dirty="0" smtClean="0">
                <a:ea typeface="微软雅黑 Light"/>
              </a:rPr>
              <a:t>(String message, </a:t>
            </a:r>
            <a:r>
              <a:rPr lang="en-US" dirty="0" err="1" smtClean="0">
                <a:ea typeface="微软雅黑 Light"/>
              </a:rPr>
              <a:t>Throwable</a:t>
            </a:r>
            <a:r>
              <a:rPr lang="en-US" dirty="0" smtClean="0">
                <a:ea typeface="微软雅黑 Light"/>
              </a:rPr>
              <a:t> cause) {</a:t>
            </a:r>
          </a:p>
          <a:p>
            <a:r>
              <a:rPr lang="en-US" dirty="0" smtClean="0">
                <a:ea typeface="微软雅黑 Light"/>
              </a:rPr>
              <a:t>	}</a:t>
            </a:r>
            <a:endParaRPr lang="en-US" dirty="0">
              <a:ea typeface="微软雅黑 Light"/>
            </a:endParaRP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436049" y="205985"/>
            <a:ext cx="252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dirty="0" smtClean="0">
                <a:ea typeface="微软雅黑 Light"/>
              </a:rPr>
              <a:t> </a:t>
            </a:r>
            <a:r>
              <a:rPr lang="en-US" dirty="0" smtClean="0">
                <a:ea typeface="微软雅黑 Light"/>
                <a:hlinkClick r:id="rId5" action="ppaction://hlinkfile"/>
              </a:rPr>
              <a:t>DataValueException</a:t>
            </a:r>
            <a:r>
              <a:rPr lang="en-US" altLang="zh-CN" dirty="0" smtClean="0">
                <a:hlinkClick r:id="rId5" action="ppaction://hlinkfile"/>
              </a:rPr>
              <a:t>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自定义异常的使用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36050" y="940903"/>
            <a:ext cx="11015870" cy="1550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使用自定义异常与使用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中标准异常一样；</a:t>
            </a:r>
            <a:endParaRPr lang="en-US" altLang="zh-CN" sz="24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可以用</a:t>
            </a: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抛出自定义异常对象，使用</a:t>
            </a: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throws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声明自定义异常类型；</a:t>
            </a:r>
            <a:endParaRPr kumimoji="0" lang="en-US" altLang="zh-CN" sz="2400" b="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可以使用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try/catch/finally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处理异常；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122" y="2489907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public void </a:t>
            </a:r>
            <a:r>
              <a:rPr lang="en-US" dirty="0" err="1" smtClean="0">
                <a:ea typeface="微软雅黑 Light"/>
              </a:rPr>
              <a:t>setSalary</a:t>
            </a:r>
            <a:r>
              <a:rPr lang="en-US" dirty="0" smtClean="0">
                <a:ea typeface="微软雅黑 Light"/>
              </a:rPr>
              <a:t>(double salary) throws </a:t>
            </a:r>
            <a:r>
              <a:rPr lang="en-US" dirty="0" err="1" smtClean="0">
                <a:ea typeface="微软雅黑 Light"/>
              </a:rPr>
              <a:t>DataValueException</a:t>
            </a:r>
            <a:r>
              <a:rPr lang="en-US" dirty="0" smtClean="0">
                <a:ea typeface="微软雅黑 Light"/>
              </a:rPr>
              <a:t> {</a:t>
            </a:r>
          </a:p>
          <a:p>
            <a:r>
              <a:rPr lang="en-US" dirty="0" smtClean="0">
                <a:ea typeface="微软雅黑 Light"/>
              </a:rPr>
              <a:t>if(salary&lt;=2500){</a:t>
            </a:r>
          </a:p>
          <a:p>
            <a:r>
              <a:rPr lang="en-US" dirty="0" smtClean="0">
                <a:ea typeface="微软雅黑 Light"/>
              </a:rPr>
              <a:t>      throw new </a:t>
            </a:r>
            <a:r>
              <a:rPr lang="en-US" dirty="0" err="1" smtClean="0">
                <a:ea typeface="微软雅黑 Light"/>
              </a:rPr>
              <a:t>DataValueException</a:t>
            </a:r>
            <a:r>
              <a:rPr lang="en-US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薪资不能低于</a:t>
            </a:r>
            <a:r>
              <a:rPr lang="en-US" altLang="zh-CN" dirty="0" smtClean="0">
                <a:ea typeface="微软雅黑 Light"/>
              </a:rPr>
              <a:t>2500</a:t>
            </a:r>
            <a:r>
              <a:rPr lang="zh-CN" altLang="en-US" dirty="0" smtClean="0">
                <a:ea typeface="微软雅黑 Light"/>
              </a:rPr>
              <a:t>元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 }</a:t>
            </a:r>
            <a:r>
              <a:rPr lang="en-US" dirty="0" smtClean="0">
                <a:ea typeface="微软雅黑 Light"/>
              </a:rPr>
              <a:t>else{</a:t>
            </a:r>
          </a:p>
          <a:p>
            <a:r>
              <a:rPr lang="en-US" dirty="0" smtClean="0">
                <a:ea typeface="微软雅黑 Light"/>
              </a:rPr>
              <a:t>     </a:t>
            </a:r>
            <a:r>
              <a:rPr lang="en-US" dirty="0" err="1" smtClean="0">
                <a:ea typeface="微软雅黑 Light"/>
              </a:rPr>
              <a:t>this.salary</a:t>
            </a:r>
            <a:r>
              <a:rPr lang="en-US" dirty="0" smtClean="0">
                <a:ea typeface="微软雅黑 Light"/>
              </a:rPr>
              <a:t> = salary;</a:t>
            </a:r>
          </a:p>
          <a:p>
            <a:r>
              <a:rPr lang="en-US" dirty="0" smtClean="0">
                <a:ea typeface="微软雅黑 Light"/>
              </a:rPr>
              <a:t> }</a:t>
            </a:r>
          </a:p>
          <a:p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Employee.java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file"/>
              </a:rPr>
              <a:t>TestEmployee.java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163" y="4833713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Employee e=new Employee("</a:t>
            </a:r>
            <a:r>
              <a:rPr lang="zh-CN" altLang="en-US" dirty="0" smtClean="0">
                <a:ea typeface="微软雅黑 Light"/>
              </a:rPr>
              <a:t>张晓明</a:t>
            </a:r>
            <a:r>
              <a:rPr lang="en-US" altLang="zh-CN" dirty="0" smtClean="0">
                <a:ea typeface="微软雅黑 Light"/>
              </a:rPr>
              <a:t>",3000);</a:t>
            </a:r>
          </a:p>
          <a:p>
            <a:r>
              <a:rPr lang="en-US" dirty="0" smtClean="0">
                <a:ea typeface="微软雅黑 Light"/>
              </a:rPr>
              <a:t>try {</a:t>
            </a:r>
          </a:p>
          <a:p>
            <a:r>
              <a:rPr lang="en-US" dirty="0" smtClean="0">
                <a:ea typeface="微软雅黑 Light"/>
              </a:rPr>
              <a:t>       </a:t>
            </a:r>
            <a:r>
              <a:rPr lang="en-US" dirty="0" err="1" smtClean="0">
                <a:ea typeface="微软雅黑 Light"/>
              </a:rPr>
              <a:t>e.setSalary</a:t>
            </a:r>
            <a:r>
              <a:rPr lang="en-US" dirty="0" smtClean="0">
                <a:ea typeface="微软雅黑 Light"/>
              </a:rPr>
              <a:t>(2400);</a:t>
            </a:r>
          </a:p>
          <a:p>
            <a:r>
              <a:rPr lang="en-US" dirty="0" smtClean="0">
                <a:ea typeface="微软雅黑 Light"/>
              </a:rPr>
              <a:t>} catch (</a:t>
            </a:r>
            <a:r>
              <a:rPr lang="en-US" dirty="0" err="1" smtClean="0">
                <a:ea typeface="微软雅黑 Light"/>
              </a:rPr>
              <a:t>DataValueException</a:t>
            </a:r>
            <a:r>
              <a:rPr lang="en-US" dirty="0" smtClean="0">
                <a:ea typeface="微软雅黑 Light"/>
              </a:rPr>
              <a:t> e1) {</a:t>
            </a:r>
          </a:p>
          <a:p>
            <a:r>
              <a:rPr lang="en-US" dirty="0" smtClean="0">
                <a:ea typeface="微软雅黑 Light"/>
              </a:rPr>
              <a:t>      e1.printStackTrace();</a:t>
            </a:r>
          </a:p>
          <a:p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0510" y="2711669"/>
            <a:ext cx="3326524" cy="1434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setSalary</a:t>
            </a:r>
            <a:r>
              <a:rPr lang="zh-CN" altLang="en-US" dirty="0" smtClean="0">
                <a:solidFill>
                  <a:schemeClr val="tx1"/>
                </a:solidFill>
              </a:rPr>
              <a:t>方法对参数值有要求，不能低于</a:t>
            </a:r>
            <a:r>
              <a:rPr lang="en-US" altLang="zh-CN" dirty="0" smtClean="0">
                <a:solidFill>
                  <a:schemeClr val="tx1"/>
                </a:solidFill>
              </a:rPr>
              <a:t>2500</a:t>
            </a:r>
            <a:r>
              <a:rPr lang="zh-CN" altLang="en-US" dirty="0" smtClean="0">
                <a:solidFill>
                  <a:schemeClr val="tx1"/>
                </a:solidFill>
              </a:rPr>
              <a:t>，如果低于</a:t>
            </a:r>
            <a:r>
              <a:rPr lang="en-US" altLang="zh-CN" dirty="0" smtClean="0">
                <a:solidFill>
                  <a:schemeClr val="tx1"/>
                </a:solidFill>
              </a:rPr>
              <a:t>2500</a:t>
            </a:r>
            <a:r>
              <a:rPr lang="zh-CN" altLang="en-US" dirty="0" smtClean="0">
                <a:solidFill>
                  <a:schemeClr val="tx1"/>
                </a:solidFill>
              </a:rPr>
              <a:t>则抛出自定义的</a:t>
            </a:r>
            <a:r>
              <a:rPr lang="en-US" altLang="zh-CN" dirty="0" err="1" smtClean="0">
                <a:solidFill>
                  <a:schemeClr val="tx1"/>
                </a:solidFill>
              </a:rPr>
              <a:t>DataValueException</a:t>
            </a:r>
            <a:r>
              <a:rPr lang="zh-CN" altLang="en-US" dirty="0" smtClean="0">
                <a:solidFill>
                  <a:schemeClr val="tx1"/>
                </a:solidFill>
              </a:rPr>
              <a:t>异常；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2551" y="5023945"/>
            <a:ext cx="3326524" cy="1434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调用</a:t>
            </a:r>
            <a:r>
              <a:rPr lang="en-US" altLang="zh-CN" dirty="0" err="1" smtClean="0">
                <a:solidFill>
                  <a:schemeClr val="tx1"/>
                </a:solidFill>
              </a:rPr>
              <a:t>setSalary</a:t>
            </a:r>
            <a:r>
              <a:rPr lang="zh-CN" altLang="en-US" dirty="0" smtClean="0">
                <a:solidFill>
                  <a:schemeClr val="tx1"/>
                </a:solidFill>
              </a:rPr>
              <a:t>方法时，必须处理</a:t>
            </a:r>
            <a:r>
              <a:rPr lang="en-US" altLang="zh-CN" dirty="0" err="1" smtClean="0">
                <a:solidFill>
                  <a:schemeClr val="tx1"/>
                </a:solidFill>
              </a:rPr>
              <a:t>DataValueException</a:t>
            </a:r>
            <a:r>
              <a:rPr lang="zh-CN" altLang="en-US" dirty="0" smtClean="0">
                <a:solidFill>
                  <a:schemeClr val="tx1"/>
                </a:solidFill>
              </a:rPr>
              <a:t>异常，使用</a:t>
            </a:r>
            <a:r>
              <a:rPr lang="en-US" altLang="zh-CN" dirty="0" smtClean="0">
                <a:solidFill>
                  <a:schemeClr val="tx1"/>
                </a:solidFill>
              </a:rPr>
              <a:t>try/catch</a:t>
            </a:r>
            <a:r>
              <a:rPr lang="zh-CN" altLang="en-US" dirty="0" smtClean="0">
                <a:solidFill>
                  <a:schemeClr val="tx1"/>
                </a:solidFill>
              </a:rPr>
              <a:t>处理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自定义异常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为什么要自定义异常？</a:t>
            </a:r>
            <a:endParaRPr lang="en-US" altLang="zh-CN" dirty="0" smtClean="0"/>
          </a:p>
          <a:p>
            <a:r>
              <a:rPr lang="zh-CN" altLang="en-US" dirty="0" smtClean="0"/>
              <a:t>如何自定义一个异常类？</a:t>
            </a:r>
            <a:endParaRPr lang="en-US" altLang="zh-CN" dirty="0" smtClean="0"/>
          </a:p>
          <a:p>
            <a:r>
              <a:rPr lang="zh-CN" altLang="en-US" dirty="0" smtClean="0"/>
              <a:t>如何使用一个自定义异常类？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自定义异常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107948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在实际开发中，常常要对一些不正常的事件进行统一处理，如果用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中的标准异常，会和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中的一些方法抛出异常混淆，因此需要自定义业务异常；</a:t>
            </a:r>
            <a:endParaRPr lang="en-US" altLang="zh-CN" dirty="0" smtClean="0"/>
          </a:p>
          <a:p>
            <a:r>
              <a:rPr lang="zh-CN" altLang="en-US" dirty="0" smtClean="0"/>
              <a:t>只要继承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中任何一个标准异常，就可以得到一个自定义异常类；</a:t>
            </a:r>
            <a:endParaRPr lang="en-US" altLang="zh-CN" dirty="0" smtClean="0"/>
          </a:p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关键字抛出自定义异常对象，使用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关键字声明异常类型，使用</a:t>
            </a:r>
            <a:r>
              <a:rPr lang="en-US" altLang="zh-CN" dirty="0" smtClean="0"/>
              <a:t>try/catch/finally</a:t>
            </a:r>
            <a:r>
              <a:rPr lang="zh-CN" altLang="en-US" dirty="0" smtClean="0"/>
              <a:t>处理自定义异常；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断言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5475"/>
            <a:ext cx="10515600" cy="5045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断言的作用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：断言的使用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JDK1.4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版本开始，增加了断言机制；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断言用来进行调试，不在生产环境中使用；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换言之，断言是为了帮助程序员在编程的过程中，尽快发现错误并进行修改，使得程序在生产环境中正常运行；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断言的作用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断言使用关键字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表示，语法非常简单，有两种形式：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断言的使用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888" y="1780459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assert &lt;</a:t>
            </a:r>
            <a:r>
              <a:rPr lang="zh-CN" altLang="en-US" dirty="0" smtClean="0">
                <a:ea typeface="微软雅黑 Light"/>
              </a:rPr>
              <a:t>布尔表达式</a:t>
            </a:r>
            <a:r>
              <a:rPr lang="en-US" altLang="zh-CN" dirty="0" smtClean="0">
                <a:ea typeface="微软雅黑 Light"/>
              </a:rPr>
              <a:t>&gt; </a:t>
            </a:r>
          </a:p>
          <a:p>
            <a:r>
              <a:rPr lang="en-US" dirty="0" smtClean="0">
                <a:ea typeface="微软雅黑 Light"/>
              </a:rPr>
              <a:t>assert &lt;</a:t>
            </a:r>
            <a:r>
              <a:rPr lang="zh-CN" altLang="en-US" dirty="0" smtClean="0">
                <a:ea typeface="微软雅黑 Light"/>
              </a:rPr>
              <a:t>布尔表达式</a:t>
            </a:r>
            <a:r>
              <a:rPr lang="en-US" altLang="zh-CN" dirty="0" smtClean="0">
                <a:ea typeface="微软雅黑 Light"/>
              </a:rPr>
              <a:t>&gt; : &lt;</a:t>
            </a:r>
            <a:r>
              <a:rPr lang="zh-CN" altLang="en-US" dirty="0" smtClean="0">
                <a:ea typeface="微软雅黑 Light"/>
              </a:rPr>
              <a:t>错误信息</a:t>
            </a:r>
            <a:r>
              <a:rPr lang="en-US" altLang="zh-CN" dirty="0" smtClean="0">
                <a:ea typeface="微软雅黑 Light"/>
              </a:rPr>
              <a:t>&gt; </a:t>
            </a:r>
            <a:endParaRPr lang="en-US" dirty="0">
              <a:ea typeface="微软雅黑 Light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337930" y="2443883"/>
            <a:ext cx="11854070" cy="195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当布尔表达式的值是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时，忽略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assert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当布尔表达式的值是</a:t>
            </a: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false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时，发生</a:t>
            </a:r>
            <a:r>
              <a:rPr kumimoji="0" lang="en-US" altLang="zh-CN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AssertionError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错误，程序中断；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如果用第二种形式，同时显示错误信息；</a:t>
            </a:r>
            <a:endParaRPr kumimoji="0" lang="en-US" altLang="zh-CN" sz="2400" b="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400"/>
            <a:ext cx="11015870" cy="8040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下面程序因为除数为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，所以发生了异常；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Exception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Error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的概念、区别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9288" y="1596709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zh-CN" altLang="en-US" dirty="0" smtClean="0"/>
              <a:t>演示异常发生情况：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除数为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，运行的时候程序会抛出一个异常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(100/0);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zh-CN" altLang="en-US" dirty="0" smtClean="0"/>
              <a:t>如果我被打印出来，就是异常被处理了。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060731" y="3358055"/>
            <a:ext cx="1024759" cy="13716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发生异常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" descr="C:\Users\wxh\AppData\Roaming\Tencent\Users\29097443\QQ\WinTemp\RichOle\MV5L2{JQWO%[1_OA@PQKSB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973" y="4761188"/>
            <a:ext cx="10745905" cy="1542314"/>
          </a:xfrm>
          <a:prstGeom prst="rect">
            <a:avLst/>
          </a:prstGeom>
          <a:noFill/>
        </p:spPr>
      </p:pic>
      <p:sp>
        <p:nvSpPr>
          <p:cNvPr id="22" name="Oval Callout 21"/>
          <p:cNvSpPr/>
          <p:nvPr/>
        </p:nvSpPr>
        <p:spPr>
          <a:xfrm>
            <a:off x="7141779" y="1702676"/>
            <a:ext cx="2002221" cy="2065283"/>
          </a:xfrm>
          <a:prstGeom prst="wedgeEllipseCallout">
            <a:avLst>
              <a:gd name="adj1" fmla="val -111384"/>
              <a:gd name="adj2" fmla="val 472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后续学习异常处理方法后，就可以处理该异常；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4897" y="5644055"/>
            <a:ext cx="3531475" cy="44143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8981090" y="3153104"/>
            <a:ext cx="2433144" cy="2280746"/>
          </a:xfrm>
          <a:prstGeom prst="wedgeEllipseCallout">
            <a:avLst>
              <a:gd name="adj1" fmla="val -140518"/>
              <a:gd name="adj2" fmla="val 647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这个类表示一种异常类型，数学异常，是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中定义好的，下节会详细学习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中的异常；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默认没有开启断言功能，要使用需要开启；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中的断言功能；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断言的使用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074" name="Picture 2" descr="C:\Users\wxh\AppData\Roaming\Tencent\Users\29097443\QQ\WinTemp\RichOle\K}48A~CS8Y()(8%Z]HM`P0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4580" y="2017987"/>
            <a:ext cx="5314950" cy="4524375"/>
          </a:xfrm>
          <a:prstGeom prst="rect">
            <a:avLst/>
          </a:prstGeom>
          <a:noFill/>
        </p:spPr>
      </p:pic>
      <p:pic>
        <p:nvPicPr>
          <p:cNvPr id="3075" name="Picture 3" descr="C:\Users\wxh\AppData\Roaming\Tencent\Users\29097443\QQ\WinTemp\RichOle\M}7SKIO4GE`WDI1(O{F77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854" y="2447620"/>
            <a:ext cx="5199991" cy="406058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55324" y="3578772"/>
            <a:ext cx="630621" cy="220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61738" y="3463158"/>
            <a:ext cx="1014248" cy="2102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833242" y="3405352"/>
            <a:ext cx="867103" cy="56755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举例：使用断言判断私有方法的参数值；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断言的使用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517" y="1939158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public class </a:t>
            </a:r>
            <a:r>
              <a:rPr lang="en-US" dirty="0" err="1" smtClean="0">
                <a:ea typeface="微软雅黑 Light"/>
              </a:rPr>
              <a:t>TestAssertion</a:t>
            </a:r>
            <a:r>
              <a:rPr lang="en-US" dirty="0" smtClean="0">
                <a:ea typeface="微软雅黑 Light"/>
              </a:rPr>
              <a:t> {</a:t>
            </a:r>
          </a:p>
          <a:p>
            <a:r>
              <a:rPr lang="en-US" dirty="0" smtClean="0">
                <a:ea typeface="微软雅黑 Light"/>
              </a:rPr>
              <a:t>    private   static void test(</a:t>
            </a:r>
            <a:r>
              <a:rPr lang="en-US" dirty="0" err="1" smtClean="0">
                <a:ea typeface="微软雅黑 Light"/>
              </a:rPr>
              <a:t>int</a:t>
            </a:r>
            <a:r>
              <a:rPr lang="en-US" dirty="0" smtClean="0">
                <a:ea typeface="微软雅黑 Light"/>
              </a:rPr>
              <a:t> </a:t>
            </a:r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){</a:t>
            </a:r>
          </a:p>
          <a:p>
            <a:r>
              <a:rPr lang="en-US" dirty="0" smtClean="0">
                <a:ea typeface="微软雅黑 Light"/>
              </a:rPr>
              <a:t>		assert </a:t>
            </a:r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!=1:"</a:t>
            </a:r>
            <a:r>
              <a:rPr lang="zh-CN" altLang="en-US" dirty="0" smtClean="0">
                <a:ea typeface="微软雅黑 Light"/>
              </a:rPr>
              <a:t>输入值不能为</a:t>
            </a:r>
            <a:r>
              <a:rPr lang="en-US" altLang="zh-CN" dirty="0" smtClean="0">
                <a:ea typeface="微软雅黑 Light"/>
              </a:rPr>
              <a:t>1";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</a:t>
            </a:r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="+</a:t>
            </a:r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);</a:t>
            </a:r>
          </a:p>
          <a:p>
            <a:r>
              <a:rPr lang="en-US" dirty="0" smtClean="0">
                <a:ea typeface="微软雅黑 Light"/>
              </a:rPr>
              <a:t>	}</a:t>
            </a:r>
          </a:p>
          <a:p>
            <a:r>
              <a:rPr lang="en-US" dirty="0" smtClean="0">
                <a:ea typeface="微软雅黑 Light"/>
              </a:rPr>
              <a:t>	public static void main(String[] </a:t>
            </a:r>
            <a:r>
              <a:rPr lang="en-US" dirty="0" err="1" smtClean="0">
                <a:ea typeface="微软雅黑 Light"/>
              </a:rPr>
              <a:t>args</a:t>
            </a:r>
            <a:r>
              <a:rPr lang="en-US" dirty="0" smtClean="0">
                <a:ea typeface="微软雅黑 Light"/>
              </a:rPr>
              <a:t>) {</a:t>
            </a:r>
          </a:p>
          <a:p>
            <a:r>
              <a:rPr lang="en-US" dirty="0" smtClean="0">
                <a:ea typeface="微软雅黑 Light"/>
              </a:rPr>
              <a:t>		test(2);</a:t>
            </a:r>
          </a:p>
          <a:p>
            <a:r>
              <a:rPr lang="en-US" dirty="0" smtClean="0">
                <a:ea typeface="微软雅黑 Light"/>
              </a:rPr>
              <a:t>		test(1);</a:t>
            </a:r>
          </a:p>
          <a:p>
            <a:r>
              <a:rPr lang="en-US" dirty="0" smtClean="0">
                <a:ea typeface="微软雅黑 Light"/>
              </a:rPr>
              <a:t>	}</a:t>
            </a:r>
          </a:p>
          <a:p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pic>
        <p:nvPicPr>
          <p:cNvPr id="146435" name="Picture 3" descr="C:\Users\wxh\AppData\Roaming\Tencent\Users\29097443\QQ\WinTemp\RichOle\ZU~H$OMFC2RFA86FOS()W3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0207" y="4240924"/>
            <a:ext cx="7753350" cy="89535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</p:pic>
      <p:sp>
        <p:nvSpPr>
          <p:cNvPr id="15" name="TextBox 14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 action="ppaction://hlinkfile"/>
              </a:rPr>
              <a:t>课堂案例：</a:t>
            </a:r>
            <a:endParaRPr lang="en-US" altLang="zh-CN" dirty="0" smtClean="0"/>
          </a:p>
          <a:p>
            <a:r>
              <a:rPr lang="en-US" altLang="zh-CN" dirty="0" smtClean="0">
                <a:hlinkClick r:id="rId6" action="ppaction://hlinkfile"/>
              </a:rPr>
              <a:t>TestAssertion.java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断言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断言是从哪个版本开始增加的？</a:t>
            </a:r>
            <a:endParaRPr lang="en-US" altLang="zh-CN" dirty="0" smtClean="0"/>
          </a:p>
          <a:p>
            <a:r>
              <a:rPr lang="zh-CN" altLang="en-US" dirty="0" smtClean="0"/>
              <a:t>断言用哪个关键字？</a:t>
            </a:r>
            <a:endParaRPr lang="en-US" altLang="zh-CN" dirty="0" smtClean="0"/>
          </a:p>
          <a:p>
            <a:r>
              <a:rPr lang="zh-CN" altLang="en-US" dirty="0" smtClean="0"/>
              <a:t>断言有什么作用？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断言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断言是从</a:t>
            </a:r>
            <a:r>
              <a:rPr lang="en-US" altLang="zh-CN" dirty="0" smtClean="0"/>
              <a:t>JDK1.4</a:t>
            </a:r>
            <a:r>
              <a:rPr lang="zh-CN" altLang="en-US" dirty="0" smtClean="0"/>
              <a:t>开始增加的功能；</a:t>
            </a:r>
            <a:endParaRPr lang="en-US" altLang="zh-CN" dirty="0" smtClean="0"/>
          </a:p>
          <a:p>
            <a:r>
              <a:rPr lang="zh-CN" altLang="en-US" dirty="0" smtClean="0"/>
              <a:t>断言主要在开发阶段进行调试使用，在生产环境中不再使用；</a:t>
            </a:r>
            <a:endParaRPr lang="en-US" altLang="zh-CN" dirty="0" smtClean="0"/>
          </a:p>
          <a:p>
            <a:r>
              <a:rPr lang="en-US" altLang="zh-CN" dirty="0" smtClean="0"/>
              <a:t>assert </a:t>
            </a:r>
            <a:r>
              <a:rPr lang="zh-CN" altLang="en-US" dirty="0" smtClean="0"/>
              <a:t>布尔表达式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错误信息</a:t>
            </a:r>
            <a:r>
              <a:rPr lang="en-US" altLang="zh-CN" dirty="0" smtClean="0"/>
              <a:t>; </a:t>
            </a:r>
            <a:r>
              <a:rPr lang="zh-CN" altLang="en-US" dirty="0" smtClean="0"/>
              <a:t>当布尔表达式返回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时，发生</a:t>
            </a:r>
            <a:r>
              <a:rPr lang="en-US" altLang="zh-CN" dirty="0" err="1" smtClean="0"/>
              <a:t>AssertionError</a:t>
            </a:r>
            <a:r>
              <a:rPr lang="zh-CN" altLang="en-US" dirty="0" smtClean="0"/>
              <a:t>，并提示错误信息；</a:t>
            </a:r>
            <a:endParaRPr lang="en-US" altLang="zh-CN" dirty="0" smtClean="0"/>
          </a:p>
          <a:p>
            <a:r>
              <a:rPr lang="en-US" altLang="zh-CN" dirty="0" smtClean="0"/>
              <a:t>Eclipse</a:t>
            </a:r>
            <a:r>
              <a:rPr lang="zh-CN" altLang="en-US" dirty="0" smtClean="0"/>
              <a:t>中默认没有开启断言功能，需要启动才能使用；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本章主要学习了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语言中的异常处理；</a:t>
            </a:r>
            <a:endParaRPr lang="en-US" altLang="zh-CN" dirty="0" smtClean="0"/>
          </a:p>
          <a:p>
            <a:r>
              <a:rPr lang="zh-CN" altLang="en-US" dirty="0" smtClean="0"/>
              <a:t>异常处理是保证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程序鲁棒性的重要手段；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中定义了一系列的标准异常，异常分为运行时异常和非运行时异常；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try/catch/finally</a:t>
            </a:r>
            <a:r>
              <a:rPr lang="zh-CN" altLang="en-US" dirty="0" smtClean="0"/>
              <a:t>可以处理异常；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可以抛出异常，使用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可以声明异常；</a:t>
            </a:r>
            <a:endParaRPr lang="en-US" altLang="zh-CN" dirty="0" smtClean="0"/>
          </a:p>
          <a:p>
            <a:r>
              <a:rPr lang="zh-CN" altLang="en-US" dirty="0" smtClean="0"/>
              <a:t>可以自定义业务异常，与标准异常区分开；</a:t>
            </a:r>
            <a:endParaRPr lang="en-US" altLang="zh-CN" dirty="0" smtClean="0"/>
          </a:p>
          <a:p>
            <a:r>
              <a:rPr lang="en-US" altLang="zh-CN" dirty="0" smtClean="0"/>
              <a:t>JDK1.4</a:t>
            </a:r>
            <a:r>
              <a:rPr lang="zh-CN" altLang="en-US" dirty="0" smtClean="0"/>
              <a:t>开始增加了断言功能，用于辅助调试；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1265338" cy="573864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zh-CN" altLang="en-US" sz="2000" dirty="0" smtClean="0"/>
              <a:t>作业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： </a:t>
            </a:r>
            <a:endParaRPr lang="en-US" sz="2000" dirty="0" smtClean="0"/>
          </a:p>
          <a:p>
            <a:r>
              <a:rPr lang="zh-CN" altLang="en-US" sz="2000" dirty="0" smtClean="0"/>
              <a:t>题目：</a:t>
            </a:r>
            <a:endParaRPr lang="en-US" sz="2000" dirty="0" smtClean="0"/>
          </a:p>
          <a:p>
            <a:r>
              <a:rPr lang="zh-CN" altLang="en-US" sz="2000" dirty="0" smtClean="0"/>
              <a:t>自行编写程序，验证</a:t>
            </a:r>
            <a:r>
              <a:rPr lang="en-US" sz="2000" dirty="0" smtClean="0"/>
              <a:t>try/catch/finally</a:t>
            </a:r>
            <a:r>
              <a:rPr lang="zh-CN" altLang="en-US" sz="2000" dirty="0" smtClean="0"/>
              <a:t>的用法，验证数学异常、空指针异常、数字格式异常、索引越界异常、类型转换异常。</a:t>
            </a:r>
            <a:endParaRPr lang="en-US" sz="2000" dirty="0" smtClean="0"/>
          </a:p>
          <a:p>
            <a:r>
              <a:rPr lang="zh-CN" altLang="en-US" sz="2000" dirty="0" smtClean="0"/>
              <a:t>考点：常见运行期异常，异常处理</a:t>
            </a:r>
            <a:endParaRPr lang="en-US" sz="2000" dirty="0" smtClean="0"/>
          </a:p>
          <a:p>
            <a:r>
              <a:rPr lang="zh-CN" altLang="en-US" sz="2000" dirty="0" smtClean="0"/>
              <a:t>难度：低 </a:t>
            </a:r>
            <a:endParaRPr lang="en-US" sz="2000" dirty="0" smtClean="0"/>
          </a:p>
          <a:p>
            <a:pPr>
              <a:buNone/>
            </a:pPr>
            <a:endParaRPr lang="en-US" altLang="zh-CN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2</a:t>
            </a:r>
            <a:r>
              <a:rPr lang="zh-CN" altLang="en-US" sz="2000" dirty="0" smtClean="0">
                <a:latin typeface="+mn-ea"/>
                <a:ea typeface="微软雅黑 Light"/>
              </a:rPr>
              <a:t>： 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模拟实现用户购买商品的功能，使用数组模拟商品列表，当购买的商品不存在或者商品库存为</a:t>
            </a:r>
            <a:r>
              <a:rPr lang="en-US" altLang="zh-CN" sz="2000" dirty="0" smtClean="0">
                <a:latin typeface="+mn-ea"/>
                <a:ea typeface="微软雅黑 Light"/>
              </a:rPr>
              <a:t>0</a:t>
            </a:r>
            <a:r>
              <a:rPr lang="zh-CN" altLang="en-US" sz="2000" dirty="0" smtClean="0">
                <a:latin typeface="+mn-ea"/>
                <a:ea typeface="微软雅黑 Light"/>
              </a:rPr>
              <a:t>时，抛出自定义异常。用户购买某一个商品时，对异常进行处理，并对库存进行改变。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考点：自定义异常、异常处理、</a:t>
            </a:r>
            <a:r>
              <a:rPr lang="en-US" altLang="zh-CN" sz="2000" dirty="0" smtClean="0">
                <a:latin typeface="+mn-ea"/>
                <a:ea typeface="微软雅黑 Light"/>
              </a:rPr>
              <a:t>throw/throws</a:t>
            </a:r>
            <a:r>
              <a:rPr lang="zh-CN" altLang="en-US" sz="2000" dirty="0" smtClean="0">
                <a:latin typeface="+mn-ea"/>
                <a:ea typeface="微软雅黑 Light"/>
              </a:rPr>
              <a:t>关键字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难度：中 </a:t>
            </a:r>
          </a:p>
          <a:p>
            <a:pPr>
              <a:buNone/>
            </a:pPr>
            <a:endParaRPr lang="zh-CN" altLang="en-US" sz="2000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400"/>
            <a:ext cx="11015870" cy="8040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下面程序因为数组长度过长，内存溢出；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Exception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Error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的概念、区别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9288" y="1596709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[] a=new </a:t>
            </a:r>
            <a:r>
              <a:rPr lang="en-US" dirty="0" err="1" smtClean="0"/>
              <a:t>int</a:t>
            </a:r>
            <a:r>
              <a:rPr lang="en-US" dirty="0" smtClean="0"/>
              <a:t>[1024*1024*1024];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060731" y="3358055"/>
            <a:ext cx="1024759" cy="1371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发生错误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1" descr="C:\Users\wxh\AppData\Roaming\Tencent\Users\29097443\QQ\WinTemp\RichOle\{0]~8X%CHP2VJ1S1NLGC9D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856" y="4776953"/>
            <a:ext cx="10678450" cy="1434662"/>
          </a:xfrm>
          <a:prstGeom prst="rect">
            <a:avLst/>
          </a:prstGeom>
          <a:noFill/>
        </p:spPr>
      </p:pic>
      <p:sp>
        <p:nvSpPr>
          <p:cNvPr id="9" name="Oval Callout 8"/>
          <p:cNvSpPr/>
          <p:nvPr/>
        </p:nvSpPr>
        <p:spPr>
          <a:xfrm>
            <a:off x="7141779" y="1702676"/>
            <a:ext cx="2002221" cy="2065283"/>
          </a:xfrm>
          <a:prstGeom prst="wedgeEllipseCallout">
            <a:avLst>
              <a:gd name="adj1" fmla="val -111384"/>
              <a:gd name="adj2" fmla="val 472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错误没法处理，只能乖乖地把长度改小吧</a:t>
            </a:r>
            <a:r>
              <a:rPr lang="en-US" altLang="zh-CN" dirty="0" smtClean="0">
                <a:solidFill>
                  <a:schemeClr val="tx1"/>
                </a:solidFill>
              </a:rPr>
              <a:t>~~~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8981090" y="3153104"/>
            <a:ext cx="2433144" cy="2280746"/>
          </a:xfrm>
          <a:prstGeom prst="wedgeEllipseCallout">
            <a:avLst>
              <a:gd name="adj1" fmla="val -144406"/>
              <a:gd name="adj2" fmla="val 59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这个类表示一种错误类型，内存溢出错误，是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中定义好的，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中的错误类型较少；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4897" y="5533698"/>
            <a:ext cx="3011213" cy="23648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4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Item0102.java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异常概述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异常和错误有什么区别？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异常概述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异常指的是运行过程中的不正常事件，可以被异常机制处理，程序能够继续运行下去；</a:t>
            </a:r>
            <a:endParaRPr lang="en-US" altLang="zh-CN" dirty="0" smtClean="0"/>
          </a:p>
          <a:p>
            <a:r>
              <a:rPr lang="zh-CN" altLang="en-US" dirty="0" smtClean="0"/>
              <a:t>错误不能够被处理，发生错误后，程序就终止，程序员需要修改源代码才能解决错误；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5621</TotalTime>
  <Words>5523</Words>
  <Application>Microsoft Office PowerPoint</Application>
  <PresentationFormat>Custom</PresentationFormat>
  <Paragraphs>771</Paragraphs>
  <Slides>66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主题</vt:lpstr>
      <vt:lpstr>异常处理</vt:lpstr>
      <vt:lpstr>本章内容：共5小节，18个知识点</vt:lpstr>
      <vt:lpstr>本章目标</vt:lpstr>
      <vt:lpstr>第1节【异常概述】</vt:lpstr>
      <vt:lpstr>Slide 5</vt:lpstr>
      <vt:lpstr>Slide 6</vt:lpstr>
      <vt:lpstr>Slide 7</vt:lpstr>
      <vt:lpstr>本节总结提问【异常概述】</vt:lpstr>
      <vt:lpstr>本节总结【异常概述】</vt:lpstr>
      <vt:lpstr>第2节【Exception的层次关系】</vt:lpstr>
      <vt:lpstr>Slide 11</vt:lpstr>
      <vt:lpstr>Slide 12</vt:lpstr>
      <vt:lpstr>Slide 13</vt:lpstr>
      <vt:lpstr>Slide 14</vt:lpstr>
      <vt:lpstr>Slide 15</vt:lpstr>
      <vt:lpstr>思考</vt:lpstr>
      <vt:lpstr>Slide 17</vt:lpstr>
      <vt:lpstr>Slide 18</vt:lpstr>
      <vt:lpstr>Slide 19</vt:lpstr>
      <vt:lpstr>Slide 20</vt:lpstr>
      <vt:lpstr>Slide 21</vt:lpstr>
      <vt:lpstr>本节总结提问【Exception的层次关系】</vt:lpstr>
      <vt:lpstr>本节总结【Exception的层次关系】</vt:lpstr>
      <vt:lpstr>第3节【异常处理流程及语句】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本节总结提问【异常处理流程及语句】</vt:lpstr>
      <vt:lpstr>本节总结【异常处理流程及语句】</vt:lpstr>
      <vt:lpstr>第4节【自定义异常】</vt:lpstr>
      <vt:lpstr>Slide 52</vt:lpstr>
      <vt:lpstr>Slide 53</vt:lpstr>
      <vt:lpstr>Slide 54</vt:lpstr>
      <vt:lpstr>本节总结提问【自定义异常】</vt:lpstr>
      <vt:lpstr>本节总结【自定义异常】</vt:lpstr>
      <vt:lpstr>第5节【断言】</vt:lpstr>
      <vt:lpstr>Slide 58</vt:lpstr>
      <vt:lpstr>Slide 59</vt:lpstr>
      <vt:lpstr>Slide 60</vt:lpstr>
      <vt:lpstr>Slide 61</vt:lpstr>
      <vt:lpstr>本节总结提问【断言】</vt:lpstr>
      <vt:lpstr>本节总结【断言】</vt:lpstr>
      <vt:lpstr>本章总结</vt:lpstr>
      <vt:lpstr>本章作业</vt:lpstr>
      <vt:lpstr>Slide 66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wxh</cp:lastModifiedBy>
  <cp:revision>1257</cp:revision>
  <dcterms:created xsi:type="dcterms:W3CDTF">2014-03-19T14:07:00Z</dcterms:created>
  <dcterms:modified xsi:type="dcterms:W3CDTF">2017-04-14T03:00:02Z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