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478" r:id="rId2"/>
    <p:sldId id="496" r:id="rId3"/>
    <p:sldId id="497" r:id="rId4"/>
    <p:sldId id="498" r:id="rId5"/>
    <p:sldId id="499" r:id="rId6"/>
    <p:sldId id="500" r:id="rId7"/>
    <p:sldId id="501" r:id="rId8"/>
    <p:sldId id="502" r:id="rId9"/>
    <p:sldId id="503" r:id="rId10"/>
    <p:sldId id="504" r:id="rId11"/>
    <p:sldId id="505" r:id="rId12"/>
    <p:sldId id="506" r:id="rId13"/>
    <p:sldId id="507" r:id="rId14"/>
    <p:sldId id="508" r:id="rId15"/>
    <p:sldId id="509" r:id="rId16"/>
    <p:sldId id="510" r:id="rId17"/>
    <p:sldId id="511" r:id="rId18"/>
    <p:sldId id="512" r:id="rId19"/>
    <p:sldId id="513" r:id="rId20"/>
    <p:sldId id="514"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3" r:id="rId41"/>
    <p:sldId id="554" r:id="rId42"/>
    <p:sldId id="555"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 id="572" r:id="rId60"/>
    <p:sldId id="573" r:id="rId61"/>
    <p:sldId id="574" r:id="rId62"/>
    <p:sldId id="575" r:id="rId63"/>
    <p:sldId id="576" r:id="rId64"/>
    <p:sldId id="577" r:id="rId65"/>
    <p:sldId id="578" r:id="rId66"/>
    <p:sldId id="579" r:id="rId67"/>
    <p:sldId id="580" r:id="rId68"/>
    <p:sldId id="581" r:id="rId69"/>
    <p:sldId id="582" r:id="rId70"/>
    <p:sldId id="583" r:id="rId71"/>
    <p:sldId id="584" r:id="rId72"/>
    <p:sldId id="612" r:id="rId73"/>
    <p:sldId id="476"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0433" autoAdjust="0"/>
  </p:normalViewPr>
  <p:slideViewPr>
    <p:cSldViewPr snapToGrid="0">
      <p:cViewPr varScale="1">
        <p:scale>
          <a:sx n="63" d="100"/>
          <a:sy n="63" d="100"/>
        </p:scale>
        <p:origin x="-99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2018/8/22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 xmlns:p14="http://schemas.microsoft.com/office/powerpoint/2010/main" val="254466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2018/8/22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 xmlns:p14="http://schemas.microsoft.com/office/powerpoint/2010/main" val="4154582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 xmlns:p14="http://schemas.microsoft.com/office/powerpoint/2010/main" val="56400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 xmlns:p14="http://schemas.microsoft.com/office/powerpoint/2010/main" val="235757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 xmlns:p14="http://schemas.microsoft.com/office/powerpoint/2010/main" val="100898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 xmlns:p14="http://schemas.microsoft.com/office/powerpoint/2010/main" val="174799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 xmlns:p14="http://schemas.microsoft.com/office/powerpoint/2010/main" val="228800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 xmlns:p14="http://schemas.microsoft.com/office/powerpoint/2010/main" val="221361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 xmlns:p14="http://schemas.microsoft.com/office/powerpoint/2010/main" val="316032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extLst>
      <p:ext uri="{BB962C8B-B14F-4D97-AF65-F5344CB8AC3E}">
        <p14:creationId xmlns="" xmlns:p14="http://schemas.microsoft.com/office/powerpoint/2010/main" val="259625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 xmlns:p14="http://schemas.microsoft.com/office/powerpoint/2010/main" val="1546565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18</a:t>
            </a:fld>
            <a:endParaRPr lang="zh-CN" altLang="en-US"/>
          </a:p>
        </p:txBody>
      </p:sp>
    </p:spTree>
    <p:extLst>
      <p:ext uri="{BB962C8B-B14F-4D97-AF65-F5344CB8AC3E}">
        <p14:creationId xmlns="" xmlns:p14="http://schemas.microsoft.com/office/powerpoint/2010/main" val="180717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 xmlns:p14="http://schemas.microsoft.com/office/powerpoint/2010/main" val="3779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我们常常听说某某语言功能强大，所谓功能强大有不同的指标去评价，对于面向对象语言来说，其中一个重要的指标就是“现成”的、可以直接用的类库是否足够丰富。</a:t>
            </a:r>
            <a:r>
              <a:rPr lang="en-US" altLang="zh-CN" baseline="0" dirty="0" smtClean="0"/>
              <a:t>Java</a:t>
            </a:r>
            <a:r>
              <a:rPr lang="zh-CN" altLang="en-US" baseline="0" dirty="0" smtClean="0"/>
              <a:t>语言有丰富的类库，直接使用就能便捷地实现很多功能。本章学习一些常用的</a:t>
            </a:r>
            <a:r>
              <a:rPr lang="en-US" altLang="zh-CN" baseline="0" dirty="0" smtClean="0"/>
              <a:t>API</a:t>
            </a:r>
            <a:r>
              <a:rPr lang="zh-CN" altLang="en-US" baseline="0" dirty="0" smtClean="0"/>
              <a:t>，帮助各位快速提高</a:t>
            </a:r>
            <a:r>
              <a:rPr lang="en-US" altLang="zh-CN" baseline="0" dirty="0" smtClean="0"/>
              <a:t>Java</a:t>
            </a:r>
            <a:r>
              <a:rPr lang="zh-CN" altLang="en-US" baseline="0" dirty="0" smtClean="0"/>
              <a:t>编程能力。</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 xmlns:p14="http://schemas.microsoft.com/office/powerpoint/2010/main" val="263753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20</a:t>
            </a:fld>
            <a:endParaRPr lang="zh-CN" altLang="en-US"/>
          </a:p>
        </p:txBody>
      </p:sp>
    </p:spTree>
    <p:extLst>
      <p:ext uri="{BB962C8B-B14F-4D97-AF65-F5344CB8AC3E}">
        <p14:creationId xmlns="" xmlns:p14="http://schemas.microsoft.com/office/powerpoint/2010/main" val="217109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21</a:t>
            </a:fld>
            <a:endParaRPr lang="zh-CN" altLang="en-US"/>
          </a:p>
        </p:txBody>
      </p:sp>
    </p:spTree>
    <p:extLst>
      <p:ext uri="{BB962C8B-B14F-4D97-AF65-F5344CB8AC3E}">
        <p14:creationId xmlns="" xmlns:p14="http://schemas.microsoft.com/office/powerpoint/2010/main" val="112532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baseline="0" dirty="0" smtClean="0"/>
              <a:t>          </a:t>
            </a:r>
            <a:r>
              <a:rPr lang="zh-CN" altLang="en-US" baseline="0" dirty="0" smtClean="0"/>
              <a:t>很多时候，我们在实际编程的时候，涉及到对对象进行比较。</a:t>
            </a:r>
            <a:r>
              <a:rPr lang="en-US" altLang="zh-CN" baseline="0" dirty="0" smtClean="0"/>
              <a:t>Object</a:t>
            </a:r>
            <a:r>
              <a:rPr lang="zh-CN" altLang="en-US" baseline="0" dirty="0" smtClean="0"/>
              <a:t>类中的</a:t>
            </a:r>
            <a:r>
              <a:rPr lang="en-US" altLang="zh-CN" baseline="0" dirty="0" smtClean="0"/>
              <a:t>equals</a:t>
            </a:r>
            <a:r>
              <a:rPr lang="zh-CN" altLang="en-US" baseline="0" dirty="0" smtClean="0"/>
              <a:t>方法就是用来比较两个对象是否相等，但是不能比较“大小”。</a:t>
            </a:r>
            <a:r>
              <a:rPr lang="en-US" altLang="zh-CN" baseline="0" dirty="0" smtClean="0"/>
              <a:t>API</a:t>
            </a:r>
            <a:r>
              <a:rPr lang="zh-CN" altLang="en-US" baseline="0" dirty="0" smtClean="0"/>
              <a:t>中</a:t>
            </a:r>
            <a:endParaRPr lang="en-US" altLang="zh-CN" baseline="0" dirty="0" smtClean="0"/>
          </a:p>
          <a:p>
            <a:r>
              <a:rPr lang="en-US" altLang="zh-CN" baseline="0" dirty="0" smtClean="0"/>
              <a:t>API</a:t>
            </a:r>
            <a:r>
              <a:rPr lang="zh-CN" altLang="en-US" baseline="0" dirty="0" smtClean="0"/>
              <a:t>中定义了两个接口，能够对对象进行自然比较。</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extLst>
      <p:ext uri="{BB962C8B-B14F-4D97-AF65-F5344CB8AC3E}">
        <p14:creationId xmlns="" xmlns:p14="http://schemas.microsoft.com/office/powerpoint/2010/main" val="173755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 xmlns:p14="http://schemas.microsoft.com/office/powerpoint/2010/main" val="271829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 xmlns:p14="http://schemas.microsoft.com/office/powerpoint/2010/main" val="1178976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 xmlns:p14="http://schemas.microsoft.com/office/powerpoint/2010/main" val="3994377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 xmlns:p14="http://schemas.microsoft.com/office/powerpoint/2010/main" val="300949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extLst>
      <p:ext uri="{BB962C8B-B14F-4D97-AF65-F5344CB8AC3E}">
        <p14:creationId xmlns="" xmlns:p14="http://schemas.microsoft.com/office/powerpoint/2010/main" val="2007417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 xmlns:p14="http://schemas.microsoft.com/office/powerpoint/2010/main" val="2625892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因为</a:t>
            </a:r>
            <a:r>
              <a:rPr lang="en-US" altLang="zh-CN" dirty="0" smtClean="0"/>
              <a:t>sort</a:t>
            </a:r>
            <a:r>
              <a:rPr lang="zh-CN" altLang="en-US" dirty="0" smtClean="0"/>
              <a:t>方法的源代码中，会把要排序的对象强制转换成</a:t>
            </a:r>
            <a:r>
              <a:rPr lang="en-US" altLang="zh-CN" dirty="0" smtClean="0"/>
              <a:t>Comparable</a:t>
            </a:r>
            <a:r>
              <a:rPr lang="zh-CN" altLang="en-US" dirty="0" smtClean="0"/>
              <a:t>类型。</a:t>
            </a:r>
            <a:r>
              <a:rPr lang="en-US" altLang="zh-CN" dirty="0" smtClean="0"/>
              <a:t>【</a:t>
            </a:r>
            <a:r>
              <a:rPr lang="zh-CN" altLang="en-US" dirty="0" smtClean="0"/>
              <a:t>可查看</a:t>
            </a:r>
            <a:r>
              <a:rPr lang="en-US" altLang="zh-CN" dirty="0" smtClean="0"/>
              <a:t>sort</a:t>
            </a:r>
            <a:r>
              <a:rPr lang="zh-CN" altLang="en-US" dirty="0" smtClean="0"/>
              <a:t>方法的源代码</a:t>
            </a:r>
            <a:r>
              <a:rPr lang="en-US" altLang="zh-CN" dirty="0" smtClean="0"/>
              <a:t>】</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extLst>
      <p:ext uri="{BB962C8B-B14F-4D97-AF65-F5344CB8AC3E}">
        <p14:creationId xmlns="" xmlns:p14="http://schemas.microsoft.com/office/powerpoint/2010/main" val="176740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 xmlns:p14="http://schemas.microsoft.com/office/powerpoint/2010/main" val="2747658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30</a:t>
            </a:fld>
            <a:endParaRPr lang="zh-CN" altLang="en-US"/>
          </a:p>
        </p:txBody>
      </p:sp>
    </p:spTree>
    <p:extLst>
      <p:ext uri="{BB962C8B-B14F-4D97-AF65-F5344CB8AC3E}">
        <p14:creationId xmlns="" xmlns:p14="http://schemas.microsoft.com/office/powerpoint/2010/main" val="575216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 xmlns:p14="http://schemas.microsoft.com/office/powerpoint/2010/main" val="1639396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 xmlns:p14="http://schemas.microsoft.com/office/powerpoint/2010/main" val="4233180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baseline="0" dirty="0" smtClean="0"/>
              <a:t> 实际编程中，经常要使用到数学运算，本节学习与数学运算有关的内容。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 xmlns:p14="http://schemas.microsoft.com/office/powerpoint/2010/main" val="1365063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34</a:t>
            </a:fld>
            <a:endParaRPr lang="zh-CN" altLang="en-US"/>
          </a:p>
        </p:txBody>
      </p:sp>
    </p:spTree>
    <p:extLst>
      <p:ext uri="{BB962C8B-B14F-4D97-AF65-F5344CB8AC3E}">
        <p14:creationId xmlns="" xmlns:p14="http://schemas.microsoft.com/office/powerpoint/2010/main" val="86714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 xmlns:p14="http://schemas.microsoft.com/office/powerpoint/2010/main" val="2082265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36</a:t>
            </a:fld>
            <a:endParaRPr lang="zh-CN" altLang="en-US"/>
          </a:p>
        </p:txBody>
      </p:sp>
    </p:spTree>
    <p:extLst>
      <p:ext uri="{BB962C8B-B14F-4D97-AF65-F5344CB8AC3E}">
        <p14:creationId xmlns="" xmlns:p14="http://schemas.microsoft.com/office/powerpoint/2010/main" val="1073614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 xmlns:p14="http://schemas.microsoft.com/office/powerpoint/2010/main" val="2850978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extLst>
      <p:ext uri="{BB962C8B-B14F-4D97-AF65-F5344CB8AC3E}">
        <p14:creationId xmlns="" xmlns:p14="http://schemas.microsoft.com/office/powerpoint/2010/main" val="5936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39</a:t>
            </a:fld>
            <a:endParaRPr lang="zh-CN" altLang="en-US"/>
          </a:p>
        </p:txBody>
      </p:sp>
    </p:spTree>
    <p:extLst>
      <p:ext uri="{BB962C8B-B14F-4D97-AF65-F5344CB8AC3E}">
        <p14:creationId xmlns="" xmlns:p14="http://schemas.microsoft.com/office/powerpoint/2010/main" val="16063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我们前面学习过继承，知道有的类可以有父类。我们知道现实世界中，每个人都有父亲，其实在</a:t>
            </a:r>
            <a:r>
              <a:rPr lang="en-US" altLang="zh-CN" dirty="0" smtClean="0"/>
              <a:t>Java</a:t>
            </a:r>
            <a:r>
              <a:rPr lang="zh-CN" altLang="en-US" dirty="0" smtClean="0"/>
              <a:t>的类中也是如此，每个类都有个直接或者间接的父类，这个类就是</a:t>
            </a:r>
            <a:r>
              <a:rPr lang="en-US" altLang="zh-CN" dirty="0" smtClean="0"/>
              <a:t>Object</a:t>
            </a:r>
            <a:r>
              <a:rPr lang="zh-CN" altLang="en-US" dirty="0" smtClean="0"/>
              <a:t>类，我们本节进行学习。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 xmlns:p14="http://schemas.microsoft.com/office/powerpoint/2010/main" val="1171872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很多时候我们需要使用随机数，例如编写扫雷游戏，需要随机设置地雷位置。本节学习</a:t>
            </a:r>
            <a:r>
              <a:rPr lang="en-US" altLang="zh-CN" dirty="0" smtClean="0"/>
              <a:t>Java</a:t>
            </a:r>
            <a:r>
              <a:rPr lang="zh-CN" altLang="en-US" dirty="0" smtClean="0"/>
              <a:t>中与随机有关的</a:t>
            </a:r>
            <a:r>
              <a:rPr lang="en-US" altLang="zh-CN" dirty="0" smtClean="0"/>
              <a:t>API</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extLst>
      <p:ext uri="{BB962C8B-B14F-4D97-AF65-F5344CB8AC3E}">
        <p14:creationId xmlns="" xmlns:p14="http://schemas.microsoft.com/office/powerpoint/2010/main" val="1276491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extLst>
      <p:ext uri="{BB962C8B-B14F-4D97-AF65-F5344CB8AC3E}">
        <p14:creationId xmlns="" xmlns:p14="http://schemas.microsoft.com/office/powerpoint/2010/main" val="4016461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 xmlns:p14="http://schemas.microsoft.com/office/powerpoint/2010/main" val="208625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43</a:t>
            </a:fld>
            <a:endParaRPr lang="zh-CN" altLang="en-US"/>
          </a:p>
        </p:txBody>
      </p:sp>
    </p:spTree>
    <p:extLst>
      <p:ext uri="{BB962C8B-B14F-4D97-AF65-F5344CB8AC3E}">
        <p14:creationId xmlns="" xmlns:p14="http://schemas.microsoft.com/office/powerpoint/2010/main" val="3084212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44</a:t>
            </a:fld>
            <a:endParaRPr lang="zh-CN" altLang="en-US"/>
          </a:p>
        </p:txBody>
      </p:sp>
    </p:spTree>
    <p:extLst>
      <p:ext uri="{BB962C8B-B14F-4D97-AF65-F5344CB8AC3E}">
        <p14:creationId xmlns="" xmlns:p14="http://schemas.microsoft.com/office/powerpoint/2010/main" val="82379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在分布式开发环境中，有时候需要全局唯一的</a:t>
            </a:r>
            <a:r>
              <a:rPr lang="en-US" altLang="zh-CN" dirty="0" smtClean="0"/>
              <a:t>ID</a:t>
            </a:r>
            <a:r>
              <a:rPr lang="zh-CN" altLang="en-US" dirty="0" smtClean="0"/>
              <a:t>标记，</a:t>
            </a:r>
            <a:r>
              <a:rPr lang="en-US" altLang="zh-CN" dirty="0" smtClean="0"/>
              <a:t>Java</a:t>
            </a:r>
            <a:r>
              <a:rPr lang="zh-CN" altLang="en-US" dirty="0" smtClean="0"/>
              <a:t>对</a:t>
            </a:r>
            <a:r>
              <a:rPr lang="en-US" altLang="zh-CN" dirty="0" smtClean="0"/>
              <a:t>UUID</a:t>
            </a:r>
            <a:r>
              <a:rPr lang="zh-CN" altLang="en-US" dirty="0" smtClean="0"/>
              <a:t>进行了支持，本节进行学习。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 xmlns:p14="http://schemas.microsoft.com/office/powerpoint/2010/main" val="454858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extLst>
      <p:ext uri="{BB962C8B-B14F-4D97-AF65-F5344CB8AC3E}">
        <p14:creationId xmlns="" xmlns:p14="http://schemas.microsoft.com/office/powerpoint/2010/main" val="1375338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 xmlns:p14="http://schemas.microsoft.com/office/powerpoint/2010/main" val="1464285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48</a:t>
            </a:fld>
            <a:endParaRPr lang="zh-CN" altLang="en-US"/>
          </a:p>
        </p:txBody>
      </p:sp>
    </p:spTree>
    <p:extLst>
      <p:ext uri="{BB962C8B-B14F-4D97-AF65-F5344CB8AC3E}">
        <p14:creationId xmlns="" xmlns:p14="http://schemas.microsoft.com/office/powerpoint/2010/main" val="3503720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 xmlns:p14="http://schemas.microsoft.com/office/powerpoint/2010/main" val="136879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 xmlns:p14="http://schemas.microsoft.com/office/powerpoint/2010/main" val="2586510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50</a:t>
            </a:fld>
            <a:endParaRPr lang="zh-CN" altLang="en-US"/>
          </a:p>
        </p:txBody>
      </p:sp>
    </p:spTree>
    <p:extLst>
      <p:ext uri="{BB962C8B-B14F-4D97-AF65-F5344CB8AC3E}">
        <p14:creationId xmlns="" xmlns:p14="http://schemas.microsoft.com/office/powerpoint/2010/main" val="81648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在实际编程中，日期与时间是经常被使用到的类型，本节学习日期与时间有关的</a:t>
            </a:r>
            <a:r>
              <a:rPr lang="en-US" altLang="zh-CN" dirty="0" smtClean="0"/>
              <a:t>API</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51</a:t>
            </a:fld>
            <a:endParaRPr lang="zh-CN" altLang="en-US"/>
          </a:p>
        </p:txBody>
      </p:sp>
    </p:spTree>
    <p:extLst>
      <p:ext uri="{BB962C8B-B14F-4D97-AF65-F5344CB8AC3E}">
        <p14:creationId xmlns="" xmlns:p14="http://schemas.microsoft.com/office/powerpoint/2010/main" val="2124465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52</a:t>
            </a:fld>
            <a:endParaRPr lang="zh-CN" altLang="en-US"/>
          </a:p>
        </p:txBody>
      </p:sp>
    </p:spTree>
    <p:extLst>
      <p:ext uri="{BB962C8B-B14F-4D97-AF65-F5344CB8AC3E}">
        <p14:creationId xmlns="" xmlns:p14="http://schemas.microsoft.com/office/powerpoint/2010/main" val="2175680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53</a:t>
            </a:fld>
            <a:endParaRPr lang="zh-CN" altLang="en-US"/>
          </a:p>
        </p:txBody>
      </p:sp>
    </p:spTree>
    <p:extLst>
      <p:ext uri="{BB962C8B-B14F-4D97-AF65-F5344CB8AC3E}">
        <p14:creationId xmlns="" xmlns:p14="http://schemas.microsoft.com/office/powerpoint/2010/main" val="20363069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54</a:t>
            </a:fld>
            <a:endParaRPr lang="zh-CN" altLang="en-US"/>
          </a:p>
        </p:txBody>
      </p:sp>
    </p:spTree>
    <p:extLst>
      <p:ext uri="{BB962C8B-B14F-4D97-AF65-F5344CB8AC3E}">
        <p14:creationId xmlns="" xmlns:p14="http://schemas.microsoft.com/office/powerpoint/2010/main" val="23736852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55</a:t>
            </a:fld>
            <a:endParaRPr lang="zh-CN" altLang="en-US"/>
          </a:p>
        </p:txBody>
      </p:sp>
    </p:spTree>
    <p:extLst>
      <p:ext uri="{BB962C8B-B14F-4D97-AF65-F5344CB8AC3E}">
        <p14:creationId xmlns="" xmlns:p14="http://schemas.microsoft.com/office/powerpoint/2010/main" val="7814131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56</a:t>
            </a:fld>
            <a:endParaRPr lang="zh-CN" altLang="en-US"/>
          </a:p>
        </p:txBody>
      </p:sp>
    </p:spTree>
    <p:extLst>
      <p:ext uri="{BB962C8B-B14F-4D97-AF65-F5344CB8AC3E}">
        <p14:creationId xmlns="" xmlns:p14="http://schemas.microsoft.com/office/powerpoint/2010/main" val="28277232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 xmlns:p14="http://schemas.microsoft.com/office/powerpoint/2010/main" val="19100955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 xmlns:p14="http://schemas.microsoft.com/office/powerpoint/2010/main" val="1707196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59</a:t>
            </a:fld>
            <a:endParaRPr lang="zh-CN" altLang="en-US"/>
          </a:p>
        </p:txBody>
      </p:sp>
    </p:spTree>
    <p:extLst>
      <p:ext uri="{BB962C8B-B14F-4D97-AF65-F5344CB8AC3E}">
        <p14:creationId xmlns="" xmlns:p14="http://schemas.microsoft.com/office/powerpoint/2010/main" val="84114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可以的，因为</a:t>
            </a:r>
            <a:r>
              <a:rPr lang="en-US" altLang="zh-CN" dirty="0" err="1" smtClean="0"/>
              <a:t>int</a:t>
            </a:r>
            <a:r>
              <a:rPr lang="en-US" altLang="zh-CN" dirty="0" smtClean="0"/>
              <a:t>[]</a:t>
            </a:r>
            <a:r>
              <a:rPr lang="zh-CN" altLang="en-US" dirty="0" smtClean="0"/>
              <a:t>也继承了</a:t>
            </a:r>
            <a:r>
              <a:rPr lang="en-US" altLang="zh-CN" dirty="0" smtClean="0"/>
              <a:t>Object</a:t>
            </a:r>
            <a:r>
              <a:rPr lang="zh-CN" altLang="en-US" dirty="0" smtClean="0"/>
              <a:t>，所以可以接受</a:t>
            </a:r>
            <a:r>
              <a:rPr lang="en-US" altLang="zh-CN" dirty="0" err="1" smtClean="0"/>
              <a:t>int</a:t>
            </a:r>
            <a:r>
              <a:rPr lang="en-US" altLang="zh-CN" dirty="0" smtClean="0"/>
              <a:t>[]</a:t>
            </a:r>
            <a:r>
              <a:rPr lang="zh-CN" altLang="en-US" dirty="0" smtClean="0"/>
              <a:t>类型。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 xmlns:p14="http://schemas.microsoft.com/office/powerpoint/2010/main" val="28263192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60</a:t>
            </a:fld>
            <a:endParaRPr lang="zh-CN" altLang="en-US"/>
          </a:p>
        </p:txBody>
      </p:sp>
    </p:spTree>
    <p:extLst>
      <p:ext uri="{BB962C8B-B14F-4D97-AF65-F5344CB8AC3E}">
        <p14:creationId xmlns="" xmlns:p14="http://schemas.microsoft.com/office/powerpoint/2010/main" val="2782457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61</a:t>
            </a:fld>
            <a:endParaRPr lang="zh-CN" altLang="en-US"/>
          </a:p>
        </p:txBody>
      </p:sp>
    </p:spTree>
    <p:extLst>
      <p:ext uri="{BB962C8B-B14F-4D97-AF65-F5344CB8AC3E}">
        <p14:creationId xmlns="" xmlns:p14="http://schemas.microsoft.com/office/powerpoint/2010/main" val="34889657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 xmlns:p14="http://schemas.microsoft.com/office/powerpoint/2010/main" val="6969187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63</a:t>
            </a:fld>
            <a:endParaRPr lang="zh-CN" altLang="en-US"/>
          </a:p>
        </p:txBody>
      </p:sp>
    </p:spTree>
    <p:extLst>
      <p:ext uri="{BB962C8B-B14F-4D97-AF65-F5344CB8AC3E}">
        <p14:creationId xmlns="" xmlns:p14="http://schemas.microsoft.com/office/powerpoint/2010/main" val="662552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64</a:t>
            </a:fld>
            <a:endParaRPr lang="zh-CN" altLang="en-US"/>
          </a:p>
        </p:txBody>
      </p:sp>
    </p:spTree>
    <p:extLst>
      <p:ext uri="{BB962C8B-B14F-4D97-AF65-F5344CB8AC3E}">
        <p14:creationId xmlns="" xmlns:p14="http://schemas.microsoft.com/office/powerpoint/2010/main" val="1954915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65</a:t>
            </a:fld>
            <a:endParaRPr lang="zh-CN" altLang="en-US"/>
          </a:p>
        </p:txBody>
      </p:sp>
    </p:spTree>
    <p:extLst>
      <p:ext uri="{BB962C8B-B14F-4D97-AF65-F5344CB8AC3E}">
        <p14:creationId xmlns="" xmlns:p14="http://schemas.microsoft.com/office/powerpoint/2010/main" val="131812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66</a:t>
            </a:fld>
            <a:endParaRPr lang="zh-CN" altLang="en-US"/>
          </a:p>
        </p:txBody>
      </p:sp>
    </p:spTree>
    <p:extLst>
      <p:ext uri="{BB962C8B-B14F-4D97-AF65-F5344CB8AC3E}">
        <p14:creationId xmlns="" xmlns:p14="http://schemas.microsoft.com/office/powerpoint/2010/main" val="12411231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 xmlns:p14="http://schemas.microsoft.com/office/powerpoint/2010/main" val="3395312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68</a:t>
            </a:fld>
            <a:endParaRPr lang="zh-CN" altLang="en-US"/>
          </a:p>
        </p:txBody>
      </p:sp>
    </p:spTree>
    <p:extLst>
      <p:ext uri="{BB962C8B-B14F-4D97-AF65-F5344CB8AC3E}">
        <p14:creationId xmlns="" xmlns:p14="http://schemas.microsoft.com/office/powerpoint/2010/main" val="907301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69</a:t>
            </a:fld>
            <a:endParaRPr lang="zh-CN" altLang="en-US"/>
          </a:p>
        </p:txBody>
      </p:sp>
    </p:spTree>
    <p:extLst>
      <p:ext uri="{BB962C8B-B14F-4D97-AF65-F5344CB8AC3E}">
        <p14:creationId xmlns="" xmlns:p14="http://schemas.microsoft.com/office/powerpoint/2010/main" val="1135395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 xmlns:p14="http://schemas.microsoft.com/office/powerpoint/2010/main" val="2895055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70</a:t>
            </a:fld>
            <a:endParaRPr lang="zh-CN" altLang="en-US"/>
          </a:p>
        </p:txBody>
      </p:sp>
    </p:spTree>
    <p:extLst>
      <p:ext uri="{BB962C8B-B14F-4D97-AF65-F5344CB8AC3E}">
        <p14:creationId xmlns="" xmlns:p14="http://schemas.microsoft.com/office/powerpoint/2010/main" val="12078204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71</a:t>
            </a:fld>
            <a:endParaRPr lang="zh-CN" altLang="en-US"/>
          </a:p>
        </p:txBody>
      </p:sp>
    </p:spTree>
    <p:extLst>
      <p:ext uri="{BB962C8B-B14F-4D97-AF65-F5344CB8AC3E}">
        <p14:creationId xmlns="" xmlns:p14="http://schemas.microsoft.com/office/powerpoint/2010/main" val="10038802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 xmlns:p14="http://schemas.microsoft.com/office/powerpoint/2010/main" val="92866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 xmlns:p14="http://schemas.microsoft.com/office/powerpoint/2010/main" val="252427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 xmlns:p14="http://schemas.microsoft.com/office/powerpoint/2010/main" val="417904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228600" y="1021976"/>
            <a:ext cx="11712388" cy="5269287"/>
          </a:xfrm>
        </p:spPr>
        <p:txBody>
          <a:bodyPr/>
          <a:lstStyle>
            <a:lvl1pPr>
              <a:defRPr sz="2000">
                <a:latin typeface="微软雅黑 Light" panose="020B0502040204020203" pitchFamily="34" charset="-122"/>
                <a:ea typeface="微软雅黑 Light" panose="020B0502040204020203" pitchFamily="34" charset="-122"/>
              </a:defRPr>
            </a:lvl1pPr>
            <a:lvl2pPr>
              <a:defRPr sz="2000">
                <a:latin typeface="微软雅黑 Light" panose="020B0502040204020203" pitchFamily="34" charset="-122"/>
                <a:ea typeface="微软雅黑 Light" panose="020B0502040204020203" pitchFamily="34" charset="-122"/>
              </a:defRPr>
            </a:lvl2pPr>
            <a:lvl3pPr>
              <a:defRPr sz="1800">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2018/8/22</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35838;&#22530;&#26696;&#20363;/&#31532;1&#33410;-Object&#31867;/Course02.java"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35838;&#22530;&#26696;&#20363;/&#31532;1&#33410;-Object&#31867;/Course02.jav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35838;&#22530;&#26696;&#20363;/&#31532;1&#33410;-Object&#31867;/Course03.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String.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35838;&#22530;&#26696;&#20363;/&#31532;1&#33410;-Object&#31867;/Employee.java" TargetMode="External"/><Relationship Id="rId4" Type="http://schemas.openxmlformats.org/officeDocument/2006/relationships/hyperlink" Target="&#35838;&#22530;&#26696;&#20363;/&#31532;3&#33410;-&#24341;&#29992;&#31867;&#22411;&#27010;&#36848;/Item0302.jav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35838;&#22530;&#26696;&#20363;/&#31532;1&#33410;-Object&#31867;/Employee02.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35838;&#22530;&#26696;&#20363;/&#31532;1&#33410;-Object&#31867;/Sheep.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35838;&#22530;&#26696;&#20363;/&#31532;1&#33410;-Object&#31867;/Sheep.jav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35838;&#22530;&#26696;&#20363;/&#31532;1&#33410;-Object&#31867;/SheepDeepClone.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35838;&#22530;&#26696;&#20363;/&#31532;3&#33410;-&#23545;&#35937;&#30340;&#33258;&#28982;&#27604;&#36739;/Product.jav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ScoreComparator.java" TargetMode="External"/><Relationship Id="rId4" Type="http://schemas.openxmlformats.org/officeDocument/2006/relationships/hyperlink" Target="&#35838;&#22530;&#26696;&#20363;/&#31532;3&#33410;-&#23545;&#35937;&#30340;&#33258;&#28982;&#27604;&#36739;/Student.jav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AgeComparator.java" TargetMode="External"/><Relationship Id="rId4" Type="http://schemas.openxmlformats.org/officeDocument/2006/relationships/hyperlink" Target="&#35838;&#22530;&#26696;&#20363;/&#31532;2&#33410;-&#22522;&#26412;&#25968;&#25454;&#31867;&#22411;/Item0502.java"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Product.java" TargetMode="External"/><Relationship Id="rId4" Type="http://schemas.openxmlformats.org/officeDocument/2006/relationships/hyperlink" Target="&#35838;&#22530;&#26696;&#20363;/&#31532;2&#33410;-&#22522;&#26412;&#25968;&#25454;&#31867;&#22411;/Item0502.java"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Student.java" TargetMode="External"/><Relationship Id="rId4" Type="http://schemas.openxmlformats.org/officeDocument/2006/relationships/hyperlink" Target="&#35838;&#22530;&#26696;&#20363;/&#31532;2&#33410;-&#22522;&#26412;&#25968;&#25454;&#31867;&#22411;/Item0502.java"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35838;&#22530;&#26696;&#20363;/&#31532;4&#33410;-&#25968;&#23398;API/TestMath.java" TargetMode="External"/><Relationship Id="rId4" Type="http://schemas.openxmlformats.org/officeDocument/2006/relationships/hyperlink" Target="&#35838;&#22530;&#26696;&#20363;/&#31532;4&#33410;-&#33258;&#23450;&#20041;&#24322;&#24120;/Employee.jav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Integer.jav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Decimal.jav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35838;&#22530;&#26696;&#20363;/&#31532;4&#33410;-&#25968;&#23398;API/BigInteger.java"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35838;&#22530;&#26696;&#20363;/&#31532;5&#33410;-&#38543;&#26426;API/TestRandom.java" TargetMode="External"/><Relationship Id="rId4" Type="http://schemas.openxmlformats.org/officeDocument/2006/relationships/hyperlink" Target="&#35838;&#22530;&#26696;&#20363;/&#31532;3&#33410;-&#24322;&#24120;&#22788;&#29702;&#27969;&#31243;&#21450;&#35821;&#21477;/Calculator.jav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35838;&#22530;&#26696;&#20363;/&#31532;6&#33410;-UUID/TestUUID.java" TargetMode="External"/><Relationship Id="rId4" Type="http://schemas.openxmlformats.org/officeDocument/2006/relationships/hyperlink" Target="&#35838;&#22530;&#26696;&#20363;/&#31532;3&#33410;-&#24322;&#24120;&#22788;&#29702;&#27969;&#31243;&#21450;&#35821;&#21477;/Calculator.java"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35838;&#22530;&#26696;&#20363;/&#31532;1&#33410;-Object&#31867;/Item0101.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hyperlink" Target="&#35838;&#22530;&#26696;&#20363;/&#31532;7&#33410;-&#26085;&#26399;&#19982;&#26102;&#38388;/TestDate.java"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35838;&#22530;&#26696;&#20363;/&#31532;3&#33410;-&#24322;&#24120;&#22788;&#29702;&#27969;&#31243;&#21450;&#35821;&#21477;/Calculator.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35838;&#22530;&#26696;&#20363;/&#31532;1&#33410;-Object&#31867;/Item0102.java" TargetMode="External"/><Relationship Id="rId4" Type="http://schemas.openxmlformats.org/officeDocument/2006/relationships/hyperlink" Target="&#35838;&#22530;&#26696;&#20363;/&#31532;3&#33410;-&#24341;&#29992;&#31867;&#22411;&#27010;&#36848;/Item0302.java"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Objec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35838;&#22530;&#26696;&#20363;/&#31532;1&#33410;-Object&#31867;/Course.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35838;&#22530;&#26696;&#20363;/&#31532;1&#33410;-Object&#31867;/Course02.java" TargetMode="External"/><Relationship Id="rId4" Type="http://schemas.openxmlformats.org/officeDocument/2006/relationships/hyperlink" Target="&#35838;&#22530;&#26696;&#20363;/&#31532;3&#33410;-&#24341;&#29992;&#31867;&#22411;&#27010;&#36848;/Item0302.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包装类型</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2948153"/>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int</a:t>
            </a:r>
            <a:r>
              <a:rPr lang="en-US" sz="2400" dirty="0" smtClean="0"/>
              <a:t> hashCode()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，用来返回对象的哈希码；</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方法主要为了配合基于哈希的集合类一起工作，例如</a:t>
            </a:r>
            <a:r>
              <a:rPr lang="en-US" altLang="zh-CN" sz="2400" dirty="0" err="1" smtClean="0">
                <a:solidFill>
                  <a:schemeClr val="tx1">
                    <a:lumMod val="75000"/>
                    <a:lumOff val="25000"/>
                  </a:schemeClr>
                </a:solidFill>
              </a:rPr>
              <a:t>HashSet</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HashMap</a:t>
            </a:r>
            <a:r>
              <a:rPr lang="zh-CN" altLang="en-US" sz="2400" dirty="0" smtClean="0">
                <a:solidFill>
                  <a:schemeClr val="tx1">
                    <a:lumMod val="75000"/>
                    <a:lumOff val="25000"/>
                  </a:schemeClr>
                </a:solidFill>
              </a:rPr>
              <a:t>等</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集合章节学习</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默认情况下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即没有重新</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，当两个引用的虚地址相同时，</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返回相同的值，否则返回不同的值；</a:t>
            </a:r>
            <a:endParaRPr lang="en-US" altLang="zh-CN" sz="2400" dirty="0" smtClean="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8476" y="4056128"/>
            <a:ext cx="5593140" cy="1754326"/>
          </a:xfrm>
          <a:prstGeom prst="rect">
            <a:avLst/>
          </a:prstGeom>
          <a:solidFill>
            <a:schemeClr val="bg1">
              <a:lumMod val="95000"/>
            </a:schemeClr>
          </a:solidFill>
        </p:spPr>
        <p:txBody>
          <a:bodyPr wrap="square" rtlCol="0">
            <a:spAutoFit/>
          </a:bodyPr>
          <a:lstStyle/>
          <a:p>
            <a:r>
              <a:rPr lang="en-US" dirty="0" smtClean="0"/>
              <a:t>Course02 c1=new Course02("Java",88);</a:t>
            </a:r>
          </a:p>
          <a:p>
            <a:r>
              <a:rPr lang="en-US" dirty="0" smtClean="0"/>
              <a:t>Course02 c2=new Course02("Java",88);</a:t>
            </a:r>
          </a:p>
          <a:p>
            <a:r>
              <a:rPr lang="en-US" dirty="0" smtClean="0"/>
              <a:t>Course02 c3=c2;	</a:t>
            </a:r>
          </a:p>
          <a:p>
            <a:r>
              <a:rPr lang="en-US" dirty="0" err="1" smtClean="0"/>
              <a:t>System.out.println</a:t>
            </a:r>
            <a:r>
              <a:rPr lang="en-US" dirty="0" smtClean="0"/>
              <a:t>("c1.hashCode="+c1.hashCode() );</a:t>
            </a:r>
          </a:p>
          <a:p>
            <a:r>
              <a:rPr lang="en-US" dirty="0" err="1" smtClean="0"/>
              <a:t>System.out.println</a:t>
            </a:r>
            <a:r>
              <a:rPr lang="en-US" dirty="0" smtClean="0"/>
              <a:t>("c2.hashCode="+c2.hashCode() );</a:t>
            </a:r>
          </a:p>
          <a:p>
            <a:r>
              <a:rPr lang="en-US" dirty="0" err="1" smtClean="0"/>
              <a:t>System.out.println</a:t>
            </a:r>
            <a:r>
              <a:rPr lang="en-US" dirty="0" smtClean="0"/>
              <a:t>("c3.hashCode="+c3.hashCode() );</a:t>
            </a:r>
            <a:endParaRPr lang="en-US" dirty="0"/>
          </a:p>
        </p:txBody>
      </p:sp>
      <p:sp>
        <p:nvSpPr>
          <p:cNvPr id="7" name="Oval Callout 6"/>
          <p:cNvSpPr/>
          <p:nvPr/>
        </p:nvSpPr>
        <p:spPr>
          <a:xfrm>
            <a:off x="8245366" y="3720661"/>
            <a:ext cx="2538248" cy="2396359"/>
          </a:xfrm>
          <a:prstGeom prst="wedgeEllipseCallout">
            <a:avLst>
              <a:gd name="adj1" fmla="val -97711"/>
              <a:gd name="adj2" fmla="val 410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的虚地址不同，所以</a:t>
            </a:r>
            <a:r>
              <a:rPr lang="en-US" altLang="zh-CN" dirty="0" smtClean="0">
                <a:solidFill>
                  <a:schemeClr val="tx1"/>
                </a:solidFill>
              </a:rPr>
              <a:t>hashCode</a:t>
            </a:r>
            <a:r>
              <a:rPr lang="zh-CN" altLang="en-US" dirty="0" smtClean="0">
                <a:solidFill>
                  <a:schemeClr val="tx1"/>
                </a:solidFill>
              </a:rPr>
              <a:t>返回不同的值；</a:t>
            </a:r>
            <a:r>
              <a:rPr lang="en-US" altLang="zh-CN" dirty="0" smtClean="0">
                <a:solidFill>
                  <a:schemeClr val="tx1"/>
                </a:solidFill>
              </a:rPr>
              <a:t>c2</a:t>
            </a:r>
            <a:r>
              <a:rPr lang="zh-CN" altLang="en-US" dirty="0" smtClean="0">
                <a:solidFill>
                  <a:schemeClr val="tx1"/>
                </a:solidFill>
              </a:rPr>
              <a:t>和</a:t>
            </a:r>
            <a:r>
              <a:rPr lang="en-US" altLang="zh-CN" dirty="0" smtClean="0">
                <a:solidFill>
                  <a:schemeClr val="tx1"/>
                </a:solidFill>
              </a:rPr>
              <a:t>c3</a:t>
            </a:r>
            <a:r>
              <a:rPr lang="zh-CN" altLang="en-US" dirty="0" smtClean="0">
                <a:solidFill>
                  <a:schemeClr val="tx1"/>
                </a:solidFill>
              </a:rPr>
              <a:t>的虚地址相同，所以</a:t>
            </a:r>
            <a:r>
              <a:rPr lang="en-US" altLang="zh-CN" dirty="0" smtClean="0">
                <a:solidFill>
                  <a:schemeClr val="tx1"/>
                </a:solidFill>
              </a:rPr>
              <a:t>hashCode</a:t>
            </a:r>
            <a:r>
              <a:rPr lang="zh-CN" altLang="en-US" dirty="0" smtClean="0">
                <a:solidFill>
                  <a:schemeClr val="tx1"/>
                </a:solidFill>
              </a:rPr>
              <a:t>返回相同的值。</a:t>
            </a:r>
            <a:endParaRPr lang="en-US" b="1" dirty="0">
              <a:solidFill>
                <a:srgbClr val="C00000"/>
              </a:solidFill>
            </a:endParaRPr>
          </a:p>
        </p:txBody>
      </p:sp>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Course02.java</a:t>
            </a:r>
            <a:endParaRPr lang="en-US" dirty="0"/>
          </a:p>
        </p:txBody>
      </p:sp>
      <p:pic>
        <p:nvPicPr>
          <p:cNvPr id="157697" name="Picture 1" descr="C:\Users\wxh\AppData\Roaming\Tencent\Users\29097443\QQ\WinTemp\RichOle\$O@A8D%Z7R`707]2}_WI2)O.png"/>
          <p:cNvPicPr>
            <a:picLocks noChangeAspect="1" noChangeArrowheads="1"/>
          </p:cNvPicPr>
          <p:nvPr/>
        </p:nvPicPr>
        <p:blipFill>
          <a:blip r:embed="rId5" cstate="print"/>
          <a:srcRect/>
          <a:stretch>
            <a:fillRect/>
          </a:stretch>
        </p:blipFill>
        <p:spPr bwMode="auto">
          <a:xfrm>
            <a:off x="4209393" y="5800725"/>
            <a:ext cx="2971800" cy="1057275"/>
          </a:xfrm>
          <a:prstGeom prst="rect">
            <a:avLst/>
          </a:prstGeom>
          <a:noFill/>
          <a:ln w="44450">
            <a:solidFill>
              <a:schemeClr val="accent6"/>
            </a:solidFill>
            <a:prstDash val="sysDash"/>
          </a:ln>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7" y="819806"/>
            <a:ext cx="4360194" cy="3641835"/>
          </a:xfrm>
        </p:spPr>
        <p:txBody>
          <a:bodyPr vert="horz" lIns="91440" tIns="45720" rIns="91440" bIns="45720" rtlCol="0">
            <a:noAutofit/>
          </a:bodyPr>
          <a:lstStyle/>
          <a:p>
            <a:r>
              <a:rPr lang="zh-CN" altLang="en-US" sz="2400" dirty="0" smtClean="0">
                <a:solidFill>
                  <a:schemeClr val="tx1">
                    <a:lumMod val="75000"/>
                    <a:lumOff val="25000"/>
                  </a:schemeClr>
                </a:solidFill>
              </a:rPr>
              <a:t>事实上，基于哈希的集合在使用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的时候，基本都是和</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一起使用；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基本流程如图：</a:t>
            </a:r>
            <a:endParaRPr lang="en-US" altLang="zh-CN" sz="2400" dirty="0" smtClean="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2" name="Group 47"/>
          <p:cNvGrpSpPr/>
          <p:nvPr/>
        </p:nvGrpSpPr>
        <p:grpSpPr>
          <a:xfrm>
            <a:off x="5749159" y="284813"/>
            <a:ext cx="6190593" cy="5916290"/>
            <a:chOff x="5749159" y="284813"/>
            <a:chExt cx="6190593" cy="5916290"/>
          </a:xfrm>
        </p:grpSpPr>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4" action="ppaction://hlinkfile"/>
                </a:rPr>
                <a:t>课堂案例：</a:t>
              </a:r>
              <a:r>
                <a:rPr lang="en-US" altLang="zh-CN" dirty="0" smtClean="0">
                  <a:hlinkClick r:id="rId4" action="ppaction://hlinkfile"/>
                </a:rPr>
                <a:t>Course02.java</a:t>
              </a:r>
              <a:endParaRPr lang="en-US" dirty="0"/>
            </a:p>
          </p:txBody>
        </p:sp>
        <p:sp>
          <p:nvSpPr>
            <p:cNvPr id="9" name="Rectangle 8"/>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比较两个对象的</a:t>
              </a:r>
              <a:r>
                <a:rPr lang="en-US" altLang="zh-CN" dirty="0" smtClean="0">
                  <a:solidFill>
                    <a:schemeClr val="tx1"/>
                  </a:solidFill>
                </a:rPr>
                <a:t>hashCode</a:t>
              </a:r>
              <a:r>
                <a:rPr lang="zh-CN" altLang="en-US" dirty="0" smtClean="0">
                  <a:solidFill>
                    <a:schemeClr val="tx1"/>
                  </a:solidFill>
                </a:rPr>
                <a:t>值</a:t>
              </a:r>
              <a:endParaRPr lang="en-US" dirty="0">
                <a:solidFill>
                  <a:schemeClr val="tx1"/>
                </a:solidFill>
              </a:endParaRPr>
            </a:p>
          </p:txBody>
        </p:sp>
        <p:sp>
          <p:nvSpPr>
            <p:cNvPr id="10" name="Diamond 9"/>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hashCode</a:t>
              </a:r>
              <a:r>
                <a:rPr lang="zh-CN" altLang="en-US" sz="1600" dirty="0" smtClean="0">
                  <a:solidFill>
                    <a:schemeClr val="tx1"/>
                  </a:solidFill>
                </a:rPr>
                <a:t>返回值是否相同</a:t>
              </a:r>
              <a:endParaRPr lang="en-US" sz="1600" dirty="0">
                <a:solidFill>
                  <a:schemeClr val="tx1"/>
                </a:solidFill>
              </a:endParaRPr>
            </a:p>
          </p:txBody>
        </p:sp>
        <p:sp>
          <p:nvSpPr>
            <p:cNvPr id="11" name="Rectangle 10"/>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两个对象不同</a:t>
              </a:r>
              <a:endParaRPr lang="en-US" dirty="0">
                <a:solidFill>
                  <a:schemeClr val="tx1"/>
                </a:solidFill>
              </a:endParaRPr>
            </a:p>
          </p:txBody>
        </p:sp>
        <p:sp>
          <p:nvSpPr>
            <p:cNvPr id="12" name="Rectangle 11"/>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altLang="zh-CN" dirty="0" smtClean="0">
                  <a:solidFill>
                    <a:schemeClr val="tx1"/>
                  </a:solidFill>
                </a:rPr>
                <a:t>equals</a:t>
              </a:r>
              <a:r>
                <a:rPr lang="zh-CN" altLang="en-US" dirty="0" smtClean="0">
                  <a:solidFill>
                    <a:schemeClr val="tx1"/>
                  </a:solidFill>
                </a:rPr>
                <a:t>方法比较</a:t>
              </a:r>
              <a:endParaRPr lang="en-US" dirty="0">
                <a:solidFill>
                  <a:schemeClr val="tx1"/>
                </a:solidFill>
              </a:endParaRPr>
            </a:p>
          </p:txBody>
        </p:sp>
        <p:sp>
          <p:nvSpPr>
            <p:cNvPr id="13" name="Diamond 12"/>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e</a:t>
              </a:r>
              <a:r>
                <a:rPr lang="en-US" sz="1600" dirty="0" smtClean="0">
                  <a:solidFill>
                    <a:schemeClr val="tx1"/>
                  </a:solidFill>
                </a:rPr>
                <a:t>quals</a:t>
              </a:r>
              <a:r>
                <a:rPr lang="zh-CN" altLang="en-US" sz="1600" dirty="0" smtClean="0">
                  <a:solidFill>
                    <a:schemeClr val="tx1"/>
                  </a:solidFill>
                </a:rPr>
                <a:t>方法返回值</a:t>
              </a:r>
              <a:endParaRPr lang="en-US" sz="1600" dirty="0">
                <a:solidFill>
                  <a:schemeClr val="tx1"/>
                </a:solidFill>
              </a:endParaRPr>
            </a:p>
          </p:txBody>
        </p:sp>
        <p:sp>
          <p:nvSpPr>
            <p:cNvPr id="14" name="Rectangle 13"/>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两个对象相同</a:t>
              </a:r>
              <a:endParaRPr lang="en-US" dirty="0">
                <a:solidFill>
                  <a:schemeClr val="tx1"/>
                </a:solidFill>
              </a:endParaRPr>
            </a:p>
          </p:txBody>
        </p:sp>
        <p:sp>
          <p:nvSpPr>
            <p:cNvPr id="15" name="Rectangle 14"/>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两个对象相同</a:t>
              </a:r>
              <a:endParaRPr lang="en-US" dirty="0">
                <a:solidFill>
                  <a:schemeClr val="tx1"/>
                </a:solidFill>
              </a:endParaRPr>
            </a:p>
          </p:txBody>
        </p:sp>
        <p:cxnSp>
          <p:nvCxnSpPr>
            <p:cNvPr id="21" name="Straight Arrow Connector 20"/>
            <p:cNvCxnSpPr>
              <a:stCxn id="9" idx="2"/>
              <a:endCxn id="10"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2"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3" idx="2"/>
              <a:endCxn id="14"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a:endCxn id="15"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不同</a:t>
              </a:r>
              <a:endParaRPr lang="en-US" sz="1600" dirty="0"/>
            </a:p>
          </p:txBody>
        </p:sp>
        <p:sp>
          <p:nvSpPr>
            <p:cNvPr id="45" name="TextBox 44"/>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相同</a:t>
              </a:r>
              <a:endParaRPr lang="en-US" sz="1600" dirty="0"/>
            </a:p>
          </p:txBody>
        </p:sp>
        <p:sp>
          <p:nvSpPr>
            <p:cNvPr id="46" name="TextBox 45"/>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true</a:t>
              </a:r>
              <a:endParaRPr lang="en-US" sz="1600" dirty="0"/>
            </a:p>
          </p:txBody>
        </p:sp>
        <p:sp>
          <p:nvSpPr>
            <p:cNvPr id="47" name="TextBox 46"/>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false</a:t>
              </a:r>
              <a:endParaRPr lang="en-US" sz="1600" dirty="0"/>
            </a:p>
          </p:txBody>
        </p:sp>
      </p:grpSp>
      <p:sp>
        <p:nvSpPr>
          <p:cNvPr id="49" name="Oval Callout 48"/>
          <p:cNvSpPr/>
          <p:nvPr/>
        </p:nvSpPr>
        <p:spPr>
          <a:xfrm>
            <a:off x="2317531" y="3168868"/>
            <a:ext cx="3011214" cy="2695903"/>
          </a:xfrm>
          <a:prstGeom prst="wedgeEllipseCallout">
            <a:avLst>
              <a:gd name="adj1" fmla="val 109894"/>
              <a:gd name="adj2" fmla="val 376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既然使用的时候总是一起使用，那么</a:t>
            </a:r>
            <a:r>
              <a:rPr lang="zh-CN" altLang="en-US" b="1" dirty="0" smtClean="0">
                <a:solidFill>
                  <a:srgbClr val="C00000"/>
                </a:solidFill>
              </a:rPr>
              <a:t>重写的时候也一定要一起重写</a:t>
            </a:r>
            <a:r>
              <a:rPr lang="zh-CN" altLang="en-US" dirty="0" smtClean="0">
                <a:solidFill>
                  <a:schemeClr val="tx1"/>
                </a:solidFill>
              </a:rPr>
              <a:t>！！！</a:t>
            </a:r>
            <a:r>
              <a:rPr lang="en-US" altLang="zh-CN" b="1" dirty="0" smtClean="0">
                <a:solidFill>
                  <a:srgbClr val="C00000"/>
                </a:solidFill>
              </a:rPr>
              <a:t>hashCode</a:t>
            </a:r>
            <a:r>
              <a:rPr lang="zh-CN" altLang="en-US" b="1" dirty="0" smtClean="0">
                <a:solidFill>
                  <a:srgbClr val="C00000"/>
                </a:solidFill>
              </a:rPr>
              <a:t>和</a:t>
            </a:r>
            <a:r>
              <a:rPr lang="en-US" altLang="zh-CN" b="1" dirty="0" smtClean="0">
                <a:solidFill>
                  <a:srgbClr val="C00000"/>
                </a:solidFill>
              </a:rPr>
              <a:t>equals</a:t>
            </a:r>
            <a:r>
              <a:rPr lang="zh-CN" altLang="en-US" b="1" dirty="0" smtClean="0">
                <a:solidFill>
                  <a:srgbClr val="C00000"/>
                </a:solidFill>
              </a:rPr>
              <a:t>方法要一起重写，</a:t>
            </a:r>
            <a:r>
              <a:rPr lang="zh-CN" altLang="en-US" dirty="0" smtClean="0">
                <a:solidFill>
                  <a:schemeClr val="tx1"/>
                </a:solidFill>
              </a:rPr>
              <a:t>重写后的逻辑满足图中逻辑。</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6" y="819807"/>
            <a:ext cx="11375849" cy="740980"/>
          </a:xfrm>
        </p:spPr>
        <p:txBody>
          <a:bodyPr vert="horz" lIns="91440" tIns="45720" rIns="91440" bIns="45720" rtlCol="0">
            <a:noAutofit/>
          </a:bodyPr>
          <a:lstStyle/>
          <a:p>
            <a:r>
              <a:rPr lang="zh-CN" altLang="en-US" sz="2400" dirty="0" smtClean="0">
                <a:solidFill>
                  <a:schemeClr val="tx1">
                    <a:lumMod val="75000"/>
                    <a:lumOff val="25000"/>
                  </a:schemeClr>
                </a:solidFill>
              </a:rPr>
              <a:t>可以使用</a:t>
            </a:r>
            <a:r>
              <a:rPr lang="en-US" altLang="zh-CN" sz="2400" dirty="0" smtClean="0">
                <a:solidFill>
                  <a:schemeClr val="tx1">
                    <a:lumMod val="75000"/>
                    <a:lumOff val="25000"/>
                  </a:schemeClr>
                </a:solidFill>
              </a:rPr>
              <a:t>Eclipse</a:t>
            </a:r>
            <a:r>
              <a:rPr lang="zh-CN" altLang="en-US" sz="2400" dirty="0" smtClean="0">
                <a:solidFill>
                  <a:schemeClr val="tx1">
                    <a:lumMod val="75000"/>
                    <a:lumOff val="25000"/>
                  </a:schemeClr>
                </a:solidFill>
              </a:rPr>
              <a:t>的工具重写</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58722" name="Picture 2"/>
          <p:cNvPicPr>
            <a:picLocks noChangeAspect="1" noChangeArrowheads="1"/>
          </p:cNvPicPr>
          <p:nvPr/>
        </p:nvPicPr>
        <p:blipFill>
          <a:blip r:embed="rId3" cstate="print"/>
          <a:srcRect/>
          <a:stretch>
            <a:fillRect/>
          </a:stretch>
        </p:blipFill>
        <p:spPr bwMode="auto">
          <a:xfrm>
            <a:off x="398902" y="1687403"/>
            <a:ext cx="3038475" cy="4429125"/>
          </a:xfrm>
          <a:prstGeom prst="rect">
            <a:avLst/>
          </a:prstGeom>
          <a:noFill/>
          <a:ln w="9525">
            <a:noFill/>
            <a:miter lim="800000"/>
            <a:headEnd/>
            <a:tailEnd/>
          </a:ln>
        </p:spPr>
      </p:pic>
      <p:sp>
        <p:nvSpPr>
          <p:cNvPr id="25" name="Rectangle 24"/>
          <p:cNvSpPr/>
          <p:nvPr/>
        </p:nvSpPr>
        <p:spPr>
          <a:xfrm>
            <a:off x="425669" y="1671145"/>
            <a:ext cx="409903" cy="268014"/>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5007" y="4882057"/>
            <a:ext cx="2858814" cy="241737"/>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723" name="Picture 3" descr="C:\Users\wxh\AppData\Roaming\Tencent\Users\29097443\QQ\WinTemp\RichOle\H5)KK_YM@P0N]3W@3MCIVVV.png"/>
          <p:cNvPicPr>
            <a:picLocks noChangeAspect="1" noChangeArrowheads="1"/>
          </p:cNvPicPr>
          <p:nvPr/>
        </p:nvPicPr>
        <p:blipFill>
          <a:blip r:embed="rId4" cstate="print"/>
          <a:srcRect/>
          <a:stretch>
            <a:fillRect/>
          </a:stretch>
        </p:blipFill>
        <p:spPr bwMode="auto">
          <a:xfrm>
            <a:off x="4303987" y="1545021"/>
            <a:ext cx="4019550" cy="4743450"/>
          </a:xfrm>
          <a:prstGeom prst="rect">
            <a:avLst/>
          </a:prstGeom>
          <a:noFill/>
          <a:ln w="25400">
            <a:solidFill>
              <a:schemeClr val="tx1"/>
            </a:solidFill>
          </a:ln>
        </p:spPr>
      </p:pic>
      <p:sp>
        <p:nvSpPr>
          <p:cNvPr id="28" name="Rectangle 27"/>
          <p:cNvSpPr/>
          <p:nvPr/>
        </p:nvSpPr>
        <p:spPr>
          <a:xfrm>
            <a:off x="4550980" y="204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84883" y="585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238594" y="1718441"/>
            <a:ext cx="2758966" cy="4351283"/>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将在当前类中，生成重写的</a:t>
            </a:r>
            <a:r>
              <a:rPr lang="en-US" altLang="zh-CN" dirty="0" smtClean="0">
                <a:solidFill>
                  <a:schemeClr val="tx1"/>
                </a:solidFill>
              </a:rPr>
              <a:t>equals</a:t>
            </a:r>
            <a:r>
              <a:rPr lang="zh-CN" altLang="en-US" dirty="0" smtClean="0">
                <a:solidFill>
                  <a:schemeClr val="tx1"/>
                </a:solidFill>
              </a:rPr>
              <a:t>方法和</a:t>
            </a:r>
            <a:r>
              <a:rPr lang="en-US" altLang="zh-CN" dirty="0" smtClean="0">
                <a:solidFill>
                  <a:schemeClr val="tx1"/>
                </a:solidFill>
              </a:rPr>
              <a:t>hashCode</a:t>
            </a:r>
            <a:r>
              <a:rPr lang="zh-CN" altLang="en-US" dirty="0" smtClean="0">
                <a:solidFill>
                  <a:schemeClr val="tx1"/>
                </a:solidFill>
              </a:rPr>
              <a:t>方法；</a:t>
            </a:r>
            <a:endParaRPr lang="en-US" altLang="zh-CN" dirty="0" smtClean="0">
              <a:solidFill>
                <a:schemeClr val="tx1"/>
              </a:solidFill>
            </a:endParaRPr>
          </a:p>
          <a:p>
            <a:endParaRPr lang="en-US" altLang="zh-CN" dirty="0" smtClean="0">
              <a:solidFill>
                <a:schemeClr val="tx1"/>
              </a:solidFill>
            </a:endParaRPr>
          </a:p>
          <a:p>
            <a:r>
              <a:rPr lang="en-US" dirty="0" smtClean="0">
                <a:solidFill>
                  <a:schemeClr val="tx1"/>
                </a:solidFill>
              </a:rPr>
              <a:t>equals</a:t>
            </a:r>
            <a:r>
              <a:rPr lang="zh-CN" altLang="en-US" dirty="0" smtClean="0">
                <a:solidFill>
                  <a:schemeClr val="tx1"/>
                </a:solidFill>
              </a:rPr>
              <a:t>方法根据</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的值来比较两个对象，完全相同返回</a:t>
            </a:r>
            <a:r>
              <a:rPr lang="en-US" altLang="zh-CN" dirty="0" smtClean="0">
                <a:solidFill>
                  <a:schemeClr val="tx1"/>
                </a:solidFill>
              </a:rPr>
              <a:t>true;</a:t>
            </a:r>
          </a:p>
          <a:p>
            <a:endParaRPr lang="en-US" altLang="zh-CN" dirty="0" smtClean="0">
              <a:solidFill>
                <a:schemeClr val="tx1"/>
              </a:solidFill>
            </a:endParaRPr>
          </a:p>
          <a:p>
            <a:r>
              <a:rPr lang="en-US" dirty="0" smtClean="0">
                <a:solidFill>
                  <a:schemeClr val="tx1"/>
                </a:solidFill>
              </a:rPr>
              <a:t>hashCode</a:t>
            </a:r>
            <a:r>
              <a:rPr lang="zh-CN" altLang="en-US" dirty="0" smtClean="0">
                <a:solidFill>
                  <a:schemeClr val="tx1"/>
                </a:solidFill>
              </a:rPr>
              <a:t>通过</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值进行数学运算返回哈希值，保证如何</a:t>
            </a:r>
            <a:r>
              <a:rPr lang="en-US" altLang="zh-CN" dirty="0" smtClean="0">
                <a:solidFill>
                  <a:schemeClr val="tx1"/>
                </a:solidFill>
              </a:rPr>
              <a:t>hashCode</a:t>
            </a:r>
            <a:r>
              <a:rPr lang="zh-CN" altLang="en-US" dirty="0" smtClean="0">
                <a:solidFill>
                  <a:schemeClr val="tx1"/>
                </a:solidFill>
              </a:rPr>
              <a:t>值不同，肯定是</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不完全相同；</a:t>
            </a:r>
            <a:endParaRPr lang="en-US" dirty="0">
              <a:solidFill>
                <a:schemeClr val="tx1"/>
              </a:solidFill>
            </a:endParaRPr>
          </a:p>
        </p:txBody>
      </p:sp>
      <p:sp>
        <p:nvSpPr>
          <p:cNvPr id="31" name="Right Arrow 30"/>
          <p:cNvSpPr/>
          <p:nvPr/>
        </p:nvSpPr>
        <p:spPr>
          <a:xfrm>
            <a:off x="3531476" y="3452648"/>
            <a:ext cx="693683"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8434553" y="3463158"/>
            <a:ext cx="725214"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hlinkClick r:id="rId5"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6" action="ppaction://hlinkfile"/>
              </a:rPr>
              <a:t>课堂案例：</a:t>
            </a:r>
            <a:r>
              <a:rPr lang="en-US" altLang="zh-CN" dirty="0" smtClean="0">
                <a:hlinkClick r:id="rId6" action="ppaction://hlinkfile"/>
              </a:rPr>
              <a:t>Course03.java</a:t>
            </a:r>
            <a:endParaRPr 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字符串类型是编程时最常用的类型，</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smtClean="0">
                <a:hlinkClick r:id="rId3" action="ppaction://hlinkfile" tooltip="class in java.lang"/>
              </a:rPr>
              <a:t>String</a:t>
            </a:r>
            <a:r>
              <a:rPr lang="en-US" sz="2400" dirty="0" smtClean="0"/>
              <a:t> </a:t>
            </a:r>
            <a:r>
              <a:rPr lang="en-US" sz="2400" dirty="0" err="1" smtClean="0"/>
              <a:t>toString</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，可以把任意类型对象转换成字符串返回；</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默认情况（没有重写</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方法）下，返回字符串的格式为：对象类型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对象调用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方法的返回值；</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0" y="3520103"/>
            <a:ext cx="10687987" cy="923330"/>
          </a:xfrm>
          <a:prstGeom prst="rect">
            <a:avLst/>
          </a:prstGeom>
          <a:solidFill>
            <a:schemeClr val="bg1">
              <a:lumMod val="95000"/>
            </a:schemeClr>
          </a:solidFill>
        </p:spPr>
        <p:txBody>
          <a:bodyPr wrap="square" rtlCol="0">
            <a:spAutoFit/>
          </a:bodyPr>
          <a:lstStyle/>
          <a:p>
            <a:r>
              <a:rPr lang="en-US" dirty="0" smtClean="0"/>
              <a:t>Employee e=new Employee("</a:t>
            </a:r>
            <a:r>
              <a:rPr lang="zh-CN" altLang="en-US" dirty="0" smtClean="0"/>
              <a:t>王蓓蓓</a:t>
            </a:r>
            <a:r>
              <a:rPr lang="en-US" altLang="zh-CN" dirty="0" smtClean="0"/>
              <a:t>",23);</a:t>
            </a:r>
          </a:p>
          <a:p>
            <a:r>
              <a:rPr lang="en-US" dirty="0" err="1" smtClean="0"/>
              <a:t>System.out.println</a:t>
            </a:r>
            <a:r>
              <a:rPr lang="en-US" dirty="0" smtClean="0"/>
              <a:t>(e);</a:t>
            </a:r>
          </a:p>
          <a:p>
            <a:r>
              <a:rPr lang="en-US" dirty="0" err="1" smtClean="0"/>
              <a:t>System.out.println</a:t>
            </a:r>
            <a:r>
              <a:rPr lang="en-US" dirty="0" smtClean="0"/>
              <a:t>(</a:t>
            </a:r>
            <a:r>
              <a:rPr lang="en-US" dirty="0" err="1" smtClean="0"/>
              <a:t>e.toString</a:t>
            </a:r>
            <a:r>
              <a:rPr lang="en-US" dirty="0" smtClean="0"/>
              <a:t>());</a:t>
            </a:r>
            <a:endParaRPr lang="en-US" dirty="0"/>
          </a:p>
        </p:txBody>
      </p:sp>
      <p:sp>
        <p:nvSpPr>
          <p:cNvPr id="12" name="TextBox 11">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Employee.java</a:t>
            </a:r>
            <a:endParaRPr lang="en-US" dirty="0"/>
          </a:p>
        </p:txBody>
      </p:sp>
      <p:pic>
        <p:nvPicPr>
          <p:cNvPr id="124929" name="Picture 1" descr="C:\Users\wxh\AppData\Roaming\Tencent\Users\29097443\QQ\WinTemp\RichOle\)CC9)4B4W(_D2)8AUF2)(3Q.png"/>
          <p:cNvPicPr>
            <a:picLocks noChangeAspect="1" noChangeArrowheads="1"/>
          </p:cNvPicPr>
          <p:nvPr/>
        </p:nvPicPr>
        <p:blipFill>
          <a:blip r:embed="rId6" cstate="print"/>
          <a:srcRect/>
          <a:stretch>
            <a:fillRect/>
          </a:stretch>
        </p:blipFill>
        <p:spPr bwMode="auto">
          <a:xfrm>
            <a:off x="5060731" y="3513583"/>
            <a:ext cx="4921472" cy="995354"/>
          </a:xfrm>
          <a:prstGeom prst="rect">
            <a:avLst/>
          </a:prstGeom>
          <a:noFill/>
          <a:ln w="38100">
            <a:solidFill>
              <a:schemeClr val="accent6"/>
            </a:solidFill>
            <a:prstDash val="sysDash"/>
          </a:ln>
        </p:spPr>
      </p:pic>
      <p:sp>
        <p:nvSpPr>
          <p:cNvPr id="14" name="Oval Callout 13"/>
          <p:cNvSpPr/>
          <p:nvPr/>
        </p:nvSpPr>
        <p:spPr>
          <a:xfrm>
            <a:off x="2301766" y="4508938"/>
            <a:ext cx="2585544" cy="2049517"/>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两条打印输出语句输出结果相同，说明</a:t>
            </a:r>
            <a:r>
              <a:rPr lang="zh-CN" altLang="en-US" dirty="0" smtClean="0">
                <a:solidFill>
                  <a:srgbClr val="C00000"/>
                </a:solidFill>
              </a:rPr>
              <a:t>打印输出对象时，默认调用</a:t>
            </a:r>
            <a:r>
              <a:rPr lang="en-US" altLang="zh-CN" dirty="0" err="1" smtClean="0">
                <a:solidFill>
                  <a:srgbClr val="C00000"/>
                </a:solidFill>
              </a:rPr>
              <a:t>toString</a:t>
            </a:r>
            <a:r>
              <a:rPr lang="zh-CN" altLang="en-US" dirty="0" smtClean="0">
                <a:solidFill>
                  <a:srgbClr val="C00000"/>
                </a:solidFill>
              </a:rPr>
              <a:t>方法</a:t>
            </a:r>
            <a:endParaRPr lang="en-US" dirty="0">
              <a:solidFill>
                <a:srgbClr val="C00000"/>
              </a:solidFill>
            </a:endParaRPr>
          </a:p>
        </p:txBody>
      </p:sp>
      <p:sp>
        <p:nvSpPr>
          <p:cNvPr id="15" name="Oval Callout 14"/>
          <p:cNvSpPr/>
          <p:nvPr/>
        </p:nvSpPr>
        <p:spPr>
          <a:xfrm>
            <a:off x="6337739" y="4682359"/>
            <a:ext cx="2916620" cy="2175641"/>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a:t>
            </a:r>
            <a:r>
              <a:rPr lang="zh-CN" altLang="en-US" dirty="0" smtClean="0">
                <a:solidFill>
                  <a:schemeClr val="tx1"/>
                </a:solidFill>
              </a:rPr>
              <a:t>类中没有重写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Object</a:t>
            </a:r>
            <a:r>
              <a:rPr lang="zh-CN" altLang="en-US" dirty="0" smtClean="0">
                <a:solidFill>
                  <a:schemeClr val="tx1"/>
                </a:solidFill>
              </a:rPr>
              <a:t>中定义的方法，因此输出了这种“晦涩”的格式。</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类中默认格式的字符串几乎没有实用意义，因此很多时候，都会重写一些实体类的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方法，返回需要的字符串格式；</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409903" y="2700296"/>
            <a:ext cx="10687987" cy="2862322"/>
          </a:xfrm>
          <a:prstGeom prst="rect">
            <a:avLst/>
          </a:prstGeom>
          <a:solidFill>
            <a:schemeClr val="bg1">
              <a:lumMod val="95000"/>
            </a:schemeClr>
          </a:solidFill>
        </p:spPr>
        <p:txBody>
          <a:bodyPr wrap="square" rtlCol="0">
            <a:spAutoFit/>
          </a:bodyPr>
          <a:lstStyle/>
          <a:p>
            <a:r>
              <a:rPr lang="en-US" dirty="0" smtClean="0"/>
              <a:t>@Override</a:t>
            </a:r>
          </a:p>
          <a:p>
            <a:r>
              <a:rPr lang="en-US" dirty="0" smtClean="0"/>
              <a:t>public String </a:t>
            </a:r>
            <a:r>
              <a:rPr lang="en-US" dirty="0" err="1" smtClean="0"/>
              <a:t>toString</a:t>
            </a:r>
            <a:r>
              <a:rPr lang="en-US" dirty="0" smtClean="0"/>
              <a:t>() {	</a:t>
            </a:r>
          </a:p>
          <a:p>
            <a:r>
              <a:rPr lang="en-US" dirty="0" smtClean="0"/>
              <a:t>      return "[</a:t>
            </a:r>
            <a:r>
              <a:rPr lang="zh-CN" altLang="en-US" dirty="0" smtClean="0"/>
              <a:t>姓名</a:t>
            </a:r>
            <a:r>
              <a:rPr lang="en-US" altLang="zh-CN" dirty="0" smtClean="0"/>
              <a:t>] "+</a:t>
            </a:r>
            <a:r>
              <a:rPr lang="en-US" dirty="0" smtClean="0"/>
              <a:t>name+" [</a:t>
            </a:r>
            <a:r>
              <a:rPr lang="zh-CN" altLang="en-US" dirty="0" smtClean="0"/>
              <a:t>年龄</a:t>
            </a:r>
            <a:r>
              <a:rPr lang="en-US" altLang="zh-CN" dirty="0" smtClean="0"/>
              <a:t>] "+</a:t>
            </a:r>
            <a:r>
              <a:rPr lang="en-US" dirty="0" smtClean="0"/>
              <a:t>age;</a:t>
            </a:r>
          </a:p>
          <a:p>
            <a:r>
              <a:rPr lang="en-US" dirty="0" smtClean="0"/>
              <a:t>}</a:t>
            </a:r>
          </a:p>
          <a:p>
            <a:r>
              <a:rPr lang="en-US" dirty="0" smtClean="0"/>
              <a:t>public static void main(String[] </a:t>
            </a:r>
            <a:r>
              <a:rPr lang="en-US" dirty="0" err="1" smtClean="0"/>
              <a:t>args</a:t>
            </a:r>
            <a:r>
              <a:rPr lang="en-US" dirty="0" smtClean="0"/>
              <a:t>) {</a:t>
            </a:r>
          </a:p>
          <a:p>
            <a:r>
              <a:rPr lang="en-US" dirty="0" smtClean="0"/>
              <a:t>     Employee02 e=new Employee02("</a:t>
            </a:r>
            <a:r>
              <a:rPr lang="zh-CN" altLang="en-US" dirty="0" smtClean="0"/>
              <a:t>王蓓蓓</a:t>
            </a:r>
            <a:r>
              <a:rPr lang="en-US" altLang="zh-CN" dirty="0" smtClean="0"/>
              <a:t>",23);</a:t>
            </a:r>
          </a:p>
          <a:p>
            <a:r>
              <a:rPr lang="en-US" dirty="0" smtClean="0"/>
              <a:t>     </a:t>
            </a:r>
            <a:r>
              <a:rPr lang="en-US" dirty="0" err="1" smtClean="0"/>
              <a:t>System.out.println</a:t>
            </a:r>
            <a:r>
              <a:rPr lang="en-US" dirty="0" smtClean="0"/>
              <a:t>(e);</a:t>
            </a:r>
          </a:p>
          <a:p>
            <a:r>
              <a:rPr lang="en-US" dirty="0" smtClean="0"/>
              <a:t>    </a:t>
            </a:r>
            <a:r>
              <a:rPr lang="en-US" dirty="0" err="1" smtClean="0"/>
              <a:t>System.out.println</a:t>
            </a:r>
            <a:r>
              <a:rPr lang="en-US" dirty="0" smtClean="0"/>
              <a:t>(</a:t>
            </a:r>
            <a:r>
              <a:rPr lang="en-US" dirty="0" err="1" smtClean="0"/>
              <a:t>e.toString</a:t>
            </a:r>
            <a:r>
              <a:rPr lang="en-US" dirty="0" smtClean="0"/>
              <a:t>());</a:t>
            </a:r>
          </a:p>
          <a:p>
            <a:r>
              <a:rPr lang="en-US" dirty="0" smtClean="0"/>
              <a:t>}</a:t>
            </a:r>
          </a:p>
          <a:p>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Employee02.java</a:t>
            </a:r>
            <a:endParaRPr lang="en-US" dirty="0"/>
          </a:p>
        </p:txBody>
      </p:sp>
      <p:sp>
        <p:nvSpPr>
          <p:cNvPr id="14" name="Oval Callout 13"/>
          <p:cNvSpPr/>
          <p:nvPr/>
        </p:nvSpPr>
        <p:spPr>
          <a:xfrm>
            <a:off x="2522483" y="4840014"/>
            <a:ext cx="2396358" cy="2017986"/>
          </a:xfrm>
          <a:prstGeom prst="wedgeEllipseCallout">
            <a:avLst>
              <a:gd name="adj1" fmla="val -79627"/>
              <a:gd name="adj2" fmla="val -754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C00000"/>
                </a:solidFill>
              </a:rPr>
              <a:t>不要学我使用</a:t>
            </a:r>
            <a:r>
              <a:rPr lang="en-US" altLang="zh-CN" dirty="0" smtClean="0">
                <a:solidFill>
                  <a:srgbClr val="C00000"/>
                </a:solidFill>
              </a:rPr>
              <a:t>Employee02</a:t>
            </a:r>
            <a:r>
              <a:rPr lang="zh-CN" altLang="en-US" dirty="0" smtClean="0">
                <a:solidFill>
                  <a:srgbClr val="C00000"/>
                </a:solidFill>
              </a:rPr>
              <a:t>这种带数字的命名格式啊</a:t>
            </a:r>
            <a:r>
              <a:rPr lang="en-US" altLang="zh-CN" dirty="0" smtClean="0">
                <a:solidFill>
                  <a:srgbClr val="C00000"/>
                </a:solidFill>
              </a:rPr>
              <a:t>~~</a:t>
            </a:r>
            <a:r>
              <a:rPr lang="zh-CN" altLang="en-US" dirty="0" smtClean="0">
                <a:solidFill>
                  <a:srgbClr val="C00000"/>
                </a:solidFill>
              </a:rPr>
              <a:t>此处完全为了演示方便。</a:t>
            </a:r>
            <a:endParaRPr lang="en-US" dirty="0">
              <a:solidFill>
                <a:srgbClr val="C00000"/>
              </a:solidFill>
            </a:endParaRPr>
          </a:p>
        </p:txBody>
      </p:sp>
      <p:sp>
        <p:nvSpPr>
          <p:cNvPr id="15" name="Oval Callout 14"/>
          <p:cNvSpPr/>
          <p:nvPr/>
        </p:nvSpPr>
        <p:spPr>
          <a:xfrm>
            <a:off x="6337738" y="4461641"/>
            <a:ext cx="3058509" cy="2396359"/>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Employee02</a:t>
            </a:r>
            <a:r>
              <a:rPr lang="zh-CN" altLang="en-US" dirty="0" smtClean="0">
                <a:solidFill>
                  <a:schemeClr val="tx1"/>
                </a:solidFill>
              </a:rPr>
              <a:t>类中重写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Employee02</a:t>
            </a:r>
            <a:r>
              <a:rPr lang="zh-CN" altLang="en-US" dirty="0" smtClean="0">
                <a:solidFill>
                  <a:schemeClr val="tx1"/>
                </a:solidFill>
              </a:rPr>
              <a:t>类中定义的方法，因此输出了自定义的格式。</a:t>
            </a:r>
            <a:endParaRPr lang="en-US" dirty="0">
              <a:solidFill>
                <a:schemeClr val="tx1"/>
              </a:solidFill>
            </a:endParaRPr>
          </a:p>
        </p:txBody>
      </p:sp>
      <p:pic>
        <p:nvPicPr>
          <p:cNvPr id="163841" name="Picture 1" descr="C:\Users\wxh\AppData\Roaming\Tencent\Users\29097443\QQ\WinTemp\RichOle\ZEU~8F%S$)IU@5KXOZB7UP7.png"/>
          <p:cNvPicPr>
            <a:picLocks noChangeAspect="1" noChangeArrowheads="1"/>
          </p:cNvPicPr>
          <p:nvPr/>
        </p:nvPicPr>
        <p:blipFill>
          <a:blip r:embed="rId5" cstate="print"/>
          <a:srcRect/>
          <a:stretch>
            <a:fillRect/>
          </a:stretch>
        </p:blipFill>
        <p:spPr bwMode="auto">
          <a:xfrm>
            <a:off x="5975131" y="3310759"/>
            <a:ext cx="2971800" cy="895350"/>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类中定义了克隆方法</a:t>
            </a:r>
            <a:r>
              <a:rPr lang="en-US" altLang="zh-CN" sz="2400" dirty="0" smtClean="0">
                <a:solidFill>
                  <a:schemeClr val="tx1">
                    <a:lumMod val="75000"/>
                    <a:lumOff val="25000"/>
                  </a:schemeClr>
                </a:solidFill>
              </a:rPr>
              <a:t>clone 【</a:t>
            </a:r>
            <a:r>
              <a:rPr lang="en-US" sz="2400" dirty="0" smtClean="0"/>
              <a:t>protected  Object clone() throws </a:t>
            </a:r>
            <a:r>
              <a:rPr lang="en-US" sz="2400" dirty="0" err="1" smtClean="0"/>
              <a:t>CloneNotSupportedException</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方法能够“复制”一个对象，生成一个新的引用，分配新的内存空间；</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一个类必须实现</a:t>
            </a:r>
            <a:r>
              <a:rPr lang="en-US" altLang="zh-CN" sz="2400" dirty="0" err="1" smtClean="0">
                <a:solidFill>
                  <a:schemeClr val="tx1">
                    <a:lumMod val="75000"/>
                    <a:lumOff val="25000"/>
                  </a:schemeClr>
                </a:solidFill>
              </a:rPr>
              <a:t>Cloneable</a:t>
            </a:r>
            <a:r>
              <a:rPr lang="zh-CN" altLang="en-US" sz="2400" dirty="0" smtClean="0">
                <a:solidFill>
                  <a:schemeClr val="tx1">
                    <a:lumMod val="75000"/>
                    <a:lumOff val="25000"/>
                  </a:schemeClr>
                </a:solidFill>
              </a:rPr>
              <a:t>接口，才能被克隆，否则抛出异常；</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14855" y="2547621"/>
            <a:ext cx="10687987" cy="3970318"/>
          </a:xfrm>
          <a:prstGeom prst="rect">
            <a:avLst/>
          </a:prstGeom>
          <a:solidFill>
            <a:schemeClr val="bg1">
              <a:lumMod val="95000"/>
            </a:schemeClr>
          </a:solidFill>
        </p:spPr>
        <p:txBody>
          <a:bodyPr wrap="square" rtlCol="0">
            <a:spAutoFit/>
          </a:bodyPr>
          <a:lstStyle/>
          <a:p>
            <a:r>
              <a:rPr lang="en-US" dirty="0" smtClean="0"/>
              <a:t>public class Sheep implements   </a:t>
            </a:r>
            <a:r>
              <a:rPr lang="en-US" dirty="0" err="1" smtClean="0"/>
              <a:t>Cloneable</a:t>
            </a:r>
            <a:r>
              <a:rPr lang="en-US" dirty="0" smtClean="0"/>
              <a:t>  {</a:t>
            </a:r>
          </a:p>
          <a:p>
            <a:r>
              <a:rPr lang="en-US" dirty="0" smtClean="0"/>
              <a:t>private String name;</a:t>
            </a:r>
          </a:p>
          <a:p>
            <a:r>
              <a:rPr lang="en-US" dirty="0" smtClean="0"/>
              <a:t>private </a:t>
            </a:r>
            <a:r>
              <a:rPr lang="en-US" dirty="0" err="1" smtClean="0"/>
              <a:t>int</a:t>
            </a:r>
            <a:r>
              <a:rPr lang="en-US" dirty="0" smtClean="0"/>
              <a:t> age;</a:t>
            </a:r>
          </a:p>
          <a:p>
            <a:r>
              <a:rPr lang="en-US" dirty="0" smtClean="0"/>
              <a:t>……</a:t>
            </a:r>
          </a:p>
          <a:p>
            <a:r>
              <a:rPr lang="en-US" dirty="0" smtClean="0"/>
              <a:t>public static void main(String[] </a:t>
            </a:r>
            <a:r>
              <a:rPr lang="en-US" dirty="0" err="1" smtClean="0"/>
              <a:t>args</a:t>
            </a:r>
            <a:r>
              <a:rPr lang="en-US" dirty="0" smtClean="0"/>
              <a:t>) {</a:t>
            </a:r>
          </a:p>
          <a:p>
            <a:r>
              <a:rPr lang="en-US" dirty="0" smtClean="0"/>
              <a:t>try {</a:t>
            </a:r>
          </a:p>
          <a:p>
            <a:r>
              <a:rPr lang="en-US" dirty="0" smtClean="0"/>
              <a:t>Sheep s1=new Sheep("Alice",3);</a:t>
            </a:r>
          </a:p>
          <a:p>
            <a:r>
              <a:rPr lang="en-US" dirty="0" smtClean="0"/>
              <a:t>Sheep </a:t>
            </a:r>
            <a:r>
              <a:rPr lang="en-US" dirty="0" err="1" smtClean="0"/>
              <a:t>duoli</a:t>
            </a:r>
            <a:r>
              <a:rPr lang="en-US" dirty="0" smtClean="0"/>
              <a:t>=(Sheep) s1.clone();</a:t>
            </a:r>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p>
          <a:p>
            <a:r>
              <a:rPr lang="en-US" dirty="0" err="1" smtClean="0"/>
              <a:t>System.out.println</a:t>
            </a:r>
            <a:r>
              <a:rPr lang="en-US" dirty="0" smtClean="0"/>
              <a:t>(duoli.name+" "+</a:t>
            </a:r>
            <a:r>
              <a:rPr lang="en-US" dirty="0" err="1" smtClean="0"/>
              <a:t>duoli.age</a:t>
            </a:r>
            <a:r>
              <a:rPr lang="en-US" dirty="0" smtClean="0"/>
              <a:t>);</a:t>
            </a:r>
          </a:p>
          <a:p>
            <a:r>
              <a:rPr lang="en-US" dirty="0" smtClean="0"/>
              <a:t>} catch (</a:t>
            </a:r>
            <a:r>
              <a:rPr lang="en-US" dirty="0" err="1" smtClean="0"/>
              <a:t>CloneNotSupportedException</a:t>
            </a:r>
            <a:r>
              <a:rPr lang="en-US" dirty="0" smtClean="0"/>
              <a:t> e) {</a:t>
            </a:r>
          </a:p>
          <a:p>
            <a:r>
              <a:rPr lang="en-US" dirty="0" err="1" smtClean="0"/>
              <a:t>e.printStackTrace</a:t>
            </a:r>
            <a:r>
              <a:rPr lang="en-US" dirty="0" smtClean="0"/>
              <a:t>();</a:t>
            </a:r>
          </a:p>
          <a:p>
            <a:r>
              <a:rPr lang="en-US" dirty="0" smtClean="0"/>
              <a:t>}</a:t>
            </a:r>
          </a:p>
          <a:p>
            <a:r>
              <a:rPr lang="en-US" dirty="0" smtClean="0"/>
              <a:t>}</a:t>
            </a:r>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Sheep.java</a:t>
            </a:r>
            <a:endParaRPr lang="en-US" dirty="0"/>
          </a:p>
        </p:txBody>
      </p:sp>
      <p:sp>
        <p:nvSpPr>
          <p:cNvPr id="13" name="Rectangle 12"/>
          <p:cNvSpPr/>
          <p:nvPr/>
        </p:nvSpPr>
        <p:spPr>
          <a:xfrm>
            <a:off x="3689130" y="2611820"/>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5281449" y="2522483"/>
            <a:ext cx="3247696" cy="3058510"/>
          </a:xfrm>
          <a:prstGeom prst="wedgeEllipseCallout">
            <a:avLst>
              <a:gd name="adj1" fmla="val -52371"/>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C00000"/>
                </a:solidFill>
              </a:rPr>
              <a:t>输出为</a:t>
            </a:r>
            <a:endParaRPr lang="en-US" altLang="zh-CN" b="1" dirty="0" smtClean="0">
              <a:solidFill>
                <a:srgbClr val="C00000"/>
              </a:solidFill>
            </a:endParaRPr>
          </a:p>
          <a:p>
            <a:r>
              <a:rPr lang="en-US" altLang="zh-CN" b="1" dirty="0" smtClean="0">
                <a:solidFill>
                  <a:srgbClr val="C00000"/>
                </a:solidFill>
              </a:rPr>
              <a:t> </a:t>
            </a:r>
            <a:r>
              <a:rPr lang="en-US" b="1" dirty="0" smtClean="0">
                <a:solidFill>
                  <a:srgbClr val="C00000"/>
                </a:solidFill>
              </a:rPr>
              <a:t>s1==</a:t>
            </a:r>
            <a:r>
              <a:rPr lang="en-US" b="1" dirty="0" err="1" smtClean="0">
                <a:solidFill>
                  <a:srgbClr val="C00000"/>
                </a:solidFill>
              </a:rPr>
              <a:t>duoli</a:t>
            </a:r>
            <a:r>
              <a:rPr lang="en-US" b="1" dirty="0" smtClean="0">
                <a:solidFill>
                  <a:srgbClr val="C00000"/>
                </a:solidFill>
              </a:rPr>
              <a:t>: </a:t>
            </a:r>
            <a:r>
              <a:rPr lang="en-US" altLang="zh-CN" b="1" dirty="0" smtClean="0">
                <a:solidFill>
                  <a:srgbClr val="C00000"/>
                </a:solidFill>
              </a:rPr>
              <a:t>false</a:t>
            </a:r>
          </a:p>
          <a:p>
            <a:r>
              <a:rPr lang="en-US" altLang="zh-CN" b="1" dirty="0" smtClean="0">
                <a:solidFill>
                  <a:srgbClr val="C00000"/>
                </a:solidFill>
              </a:rPr>
              <a:t>Alice  3</a:t>
            </a:r>
          </a:p>
          <a:p>
            <a:r>
              <a:rPr lang="zh-CN" altLang="en-US" dirty="0" smtClean="0">
                <a:solidFill>
                  <a:schemeClr val="tx1"/>
                </a:solidFill>
              </a:rPr>
              <a:t>可见调用</a:t>
            </a:r>
            <a:r>
              <a:rPr lang="en-US" altLang="zh-CN" dirty="0" smtClean="0">
                <a:solidFill>
                  <a:schemeClr val="tx1"/>
                </a:solidFill>
              </a:rPr>
              <a:t>clone</a:t>
            </a:r>
            <a:r>
              <a:rPr lang="zh-CN" altLang="en-US" dirty="0" smtClean="0">
                <a:solidFill>
                  <a:schemeClr val="tx1"/>
                </a:solidFill>
              </a:rPr>
              <a:t>方法后，得到的对象</a:t>
            </a:r>
            <a:r>
              <a:rPr lang="en-US" altLang="zh-CN" dirty="0" err="1" smtClean="0">
                <a:solidFill>
                  <a:schemeClr val="tx1"/>
                </a:solidFill>
              </a:rPr>
              <a:t>duoli</a:t>
            </a:r>
            <a:r>
              <a:rPr lang="zh-CN" altLang="en-US" dirty="0" smtClean="0">
                <a:solidFill>
                  <a:schemeClr val="tx1"/>
                </a:solidFill>
              </a:rPr>
              <a:t>属性值和原来对象</a:t>
            </a:r>
            <a:r>
              <a:rPr lang="en-US" altLang="zh-CN" dirty="0" smtClean="0">
                <a:solidFill>
                  <a:schemeClr val="tx1"/>
                </a:solidFill>
              </a:rPr>
              <a:t>s1</a:t>
            </a:r>
            <a:r>
              <a:rPr lang="zh-CN" altLang="en-US" dirty="0" smtClean="0">
                <a:solidFill>
                  <a:schemeClr val="tx1"/>
                </a:solidFill>
              </a:rPr>
              <a:t>相同，但是却是一个新的引用地址，和直接用</a:t>
            </a:r>
            <a:r>
              <a:rPr lang="en-US" altLang="zh-CN" dirty="0" smtClean="0">
                <a:solidFill>
                  <a:schemeClr val="tx1"/>
                </a:solidFill>
              </a:rPr>
              <a:t>=</a:t>
            </a:r>
            <a:r>
              <a:rPr lang="zh-CN" altLang="en-US" dirty="0" smtClean="0">
                <a:solidFill>
                  <a:schemeClr val="tx1"/>
                </a:solidFill>
              </a:rPr>
              <a:t>赋值不同</a:t>
            </a:r>
            <a:endParaRPr lang="en-US" dirty="0">
              <a:solidFill>
                <a:schemeClr val="tx1"/>
              </a:solidFill>
            </a:endParaRPr>
          </a:p>
        </p:txBody>
      </p:sp>
      <p:sp>
        <p:nvSpPr>
          <p:cNvPr id="15" name="Rectangle 14"/>
          <p:cNvSpPr/>
          <p:nvPr/>
        </p:nvSpPr>
        <p:spPr>
          <a:xfrm>
            <a:off x="614855" y="4813737"/>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克隆是生成了一个新的对象，然而，对象的属性如果有引用类型，实际上还是公用；</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接上页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案例，加入如下两行代码；</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36027" y="2169249"/>
            <a:ext cx="10687987" cy="923330"/>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p>
          <a:p>
            <a:r>
              <a:rPr lang="en-US" dirty="0" err="1" smtClean="0"/>
              <a:t>System.out.println</a:t>
            </a:r>
            <a:r>
              <a:rPr lang="en-US" dirty="0" smtClean="0"/>
              <a:t>("s1.name==duoli.name:"+(s1.getName()==</a:t>
            </a:r>
            <a:r>
              <a:rPr lang="en-US" dirty="0" err="1" smtClean="0"/>
              <a:t>duoli.getName</a:t>
            </a:r>
            <a:r>
              <a:rPr lang="en-US" dirty="0" smtClean="0"/>
              <a:t>()));</a:t>
            </a:r>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Sheep.java</a:t>
            </a:r>
            <a:endParaRPr lang="en-US" dirty="0"/>
          </a:p>
        </p:txBody>
      </p:sp>
      <p:pic>
        <p:nvPicPr>
          <p:cNvPr id="165889" name="Picture 1" descr="C:\Users\wxh\AppData\Roaming\Tencent\Users\29097443\QQ\WinTemp\RichOle\P`F(]M10BX`69X${}XMA9[C.png"/>
          <p:cNvPicPr>
            <a:picLocks noChangeAspect="1" noChangeArrowheads="1"/>
          </p:cNvPicPr>
          <p:nvPr/>
        </p:nvPicPr>
        <p:blipFill>
          <a:blip r:embed="rId5" cstate="print"/>
          <a:srcRect/>
          <a:stretch>
            <a:fillRect/>
          </a:stretch>
        </p:blipFill>
        <p:spPr bwMode="auto">
          <a:xfrm>
            <a:off x="8403021" y="2285999"/>
            <a:ext cx="3196157" cy="662152"/>
          </a:xfrm>
          <a:prstGeom prst="rect">
            <a:avLst/>
          </a:prstGeom>
          <a:noFill/>
          <a:ln w="41275">
            <a:solidFill>
              <a:schemeClr val="accent6"/>
            </a:solidFill>
          </a:ln>
        </p:spPr>
      </p:pic>
      <p:sp>
        <p:nvSpPr>
          <p:cNvPr id="10" name="内容占位符 2"/>
          <p:cNvSpPr txBox="1">
            <a:spLocks/>
          </p:cNvSpPr>
          <p:nvPr/>
        </p:nvSpPr>
        <p:spPr>
          <a:xfrm>
            <a:off x="443034" y="3132084"/>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的值相同，</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但是，</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其中引用类型</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实际上是一个引用，如下图所示：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7" name="Rectangle 16"/>
          <p:cNvSpPr/>
          <p:nvPr/>
        </p:nvSpPr>
        <p:spPr>
          <a:xfrm>
            <a:off x="1986455" y="436704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2012731" y="515006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797269" y="6195848"/>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6111765" y="612753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6206359" y="450368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6201104" y="374168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6243145" y="524991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p:cNvCxnSpPr>
          <p:nvPr/>
        </p:nvCxnSpPr>
        <p:spPr>
          <a:xfrm flipV="1">
            <a:off x="3305504" y="4824248"/>
            <a:ext cx="2890344" cy="5780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3279228" y="3993932"/>
            <a:ext cx="2921876" cy="6253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3279228" y="4619297"/>
            <a:ext cx="2927131" cy="13663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3305504" y="5402318"/>
            <a:ext cx="2937641" cy="998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529145" y="3878317"/>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这种基本数据类型属性完全重新创建，引用类型属性依然共用的克隆，被称为</a:t>
            </a:r>
            <a:r>
              <a:rPr lang="zh-CN" altLang="en-US" b="1" dirty="0" smtClean="0">
                <a:solidFill>
                  <a:srgbClr val="C00000"/>
                </a:solidFill>
              </a:rPr>
              <a:t>浅克隆</a:t>
            </a:r>
            <a:r>
              <a:rPr lang="zh-CN" altLang="en-US" dirty="0" smtClean="0">
                <a:solidFill>
                  <a:schemeClr val="tx1"/>
                </a:solidFill>
              </a:rPr>
              <a:t>。如果所有类型属性都完全重新创建，称为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cxnSp>
        <p:nvCxnSpPr>
          <p:cNvPr id="43" name="Straight Connector 42"/>
          <p:cNvCxnSpPr/>
          <p:nvPr/>
        </p:nvCxnSpPr>
        <p:spPr>
          <a:xfrm>
            <a:off x="4461641" y="3799490"/>
            <a:ext cx="0" cy="3058510"/>
          </a:xfrm>
          <a:prstGeom prst="line">
            <a:avLst/>
          </a:prstGeom>
          <a:ln w="444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662153"/>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通过上页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，可见</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方法默认是浅克隆；如果要实现深克隆，需要自行重写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方法，如下所示：</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在</a:t>
            </a:r>
            <a:r>
              <a:rPr lang="en-US" altLang="zh-CN" sz="2400" dirty="0" err="1" smtClean="0">
                <a:solidFill>
                  <a:schemeClr val="tx1">
                    <a:lumMod val="75000"/>
                    <a:lumOff val="25000"/>
                  </a:schemeClr>
                </a:solidFill>
              </a:rPr>
              <a:t>SheepDeepClone</a:t>
            </a:r>
            <a:r>
              <a:rPr lang="zh-CN" altLang="en-US" sz="2400" dirty="0" smtClean="0">
                <a:solidFill>
                  <a:schemeClr val="tx1">
                    <a:lumMod val="75000"/>
                    <a:lumOff val="25000"/>
                  </a:schemeClr>
                </a:solidFill>
              </a:rPr>
              <a:t>类中重写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20262" y="2056686"/>
            <a:ext cx="10687987" cy="4801314"/>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重写</a:t>
            </a:r>
            <a:r>
              <a:rPr lang="en-US" altLang="zh-CN" dirty="0" smtClean="0"/>
              <a:t>clone</a:t>
            </a:r>
            <a:r>
              <a:rPr lang="zh-CN" altLang="en-US" dirty="0" smtClean="0"/>
              <a:t>方法，把引用类型属性</a:t>
            </a:r>
            <a:r>
              <a:rPr lang="en-US" altLang="zh-CN" dirty="0" smtClean="0"/>
              <a:t>name</a:t>
            </a:r>
            <a:r>
              <a:rPr lang="zh-CN" altLang="en-US" dirty="0" smtClean="0"/>
              <a:t>进行深复制</a:t>
            </a:r>
          </a:p>
          <a:p>
            <a:r>
              <a:rPr lang="en-US" altLang="zh-CN" dirty="0" smtClean="0"/>
              <a:t>@Override</a:t>
            </a:r>
          </a:p>
          <a:p>
            <a:r>
              <a:rPr lang="en-US" altLang="zh-CN" dirty="0" smtClean="0"/>
              <a:t>protected Object clone() throws </a:t>
            </a:r>
            <a:r>
              <a:rPr lang="en-US" altLang="zh-CN" dirty="0" err="1" smtClean="0"/>
              <a:t>CloneNotSupportedException</a:t>
            </a:r>
            <a:r>
              <a:rPr lang="en-US" altLang="zh-CN" dirty="0" smtClean="0"/>
              <a:t> {</a:t>
            </a:r>
          </a:p>
          <a:p>
            <a:r>
              <a:rPr lang="en-US" altLang="zh-CN" dirty="0" smtClean="0"/>
              <a:t>        </a:t>
            </a:r>
            <a:r>
              <a:rPr lang="en-US" altLang="zh-CN" dirty="0" err="1" smtClean="0"/>
              <a:t>SheepDeepClone</a:t>
            </a:r>
            <a:r>
              <a:rPr lang="en-US" altLang="zh-CN" dirty="0" smtClean="0"/>
              <a:t> s=(</a:t>
            </a:r>
            <a:r>
              <a:rPr lang="en-US" altLang="zh-CN" dirty="0" err="1" smtClean="0"/>
              <a:t>SheepDeepClone</a:t>
            </a:r>
            <a:r>
              <a:rPr lang="en-US" altLang="zh-CN" dirty="0" smtClean="0"/>
              <a:t>) </a:t>
            </a:r>
            <a:r>
              <a:rPr lang="en-US" altLang="zh-CN" dirty="0" err="1" smtClean="0"/>
              <a:t>super.clone</a:t>
            </a:r>
            <a:r>
              <a:rPr lang="en-US" altLang="zh-CN" dirty="0" smtClean="0"/>
              <a:t>();</a:t>
            </a:r>
          </a:p>
          <a:p>
            <a:r>
              <a:rPr lang="en-US" altLang="zh-CN" dirty="0" smtClean="0"/>
              <a:t>        s.name=new String(s.name);</a:t>
            </a:r>
          </a:p>
          <a:p>
            <a:r>
              <a:rPr lang="en-US" altLang="zh-CN" dirty="0" smtClean="0"/>
              <a:t>       return s;</a:t>
            </a:r>
          </a:p>
          <a:p>
            <a:r>
              <a:rPr lang="en-US" altLang="zh-CN" dirty="0" smtClean="0"/>
              <a:t>}</a:t>
            </a:r>
          </a:p>
          <a:p>
            <a:r>
              <a:rPr lang="en-US" dirty="0" smtClean="0"/>
              <a:t>-----------------</a:t>
            </a:r>
            <a:r>
              <a:rPr lang="zh-CN" altLang="en-US" dirty="0" smtClean="0"/>
              <a:t>测试分割线</a:t>
            </a:r>
            <a:r>
              <a:rPr lang="en-US" altLang="zh-CN" dirty="0" smtClean="0"/>
              <a:t>-------------------</a:t>
            </a:r>
          </a:p>
          <a:p>
            <a:r>
              <a:rPr lang="en-US" dirty="0" err="1" smtClean="0"/>
              <a:t>SheepDeepClone</a:t>
            </a:r>
            <a:r>
              <a:rPr lang="en-US" dirty="0" smtClean="0"/>
              <a:t> s1=new </a:t>
            </a:r>
            <a:r>
              <a:rPr lang="en-US" dirty="0" err="1" smtClean="0"/>
              <a:t>SheepDeepClone</a:t>
            </a:r>
            <a:r>
              <a:rPr lang="en-US" dirty="0" smtClean="0"/>
              <a:t>("Alice",3);</a:t>
            </a:r>
          </a:p>
          <a:p>
            <a:r>
              <a:rPr lang="en-US" dirty="0" smtClean="0"/>
              <a:t>//</a:t>
            </a:r>
            <a:r>
              <a:rPr lang="zh-CN" altLang="en-US" dirty="0" smtClean="0"/>
              <a:t>通过</a:t>
            </a:r>
            <a:r>
              <a:rPr lang="en-US" dirty="0" smtClean="0"/>
              <a:t>s1</a:t>
            </a:r>
            <a:r>
              <a:rPr lang="zh-CN" altLang="en-US" dirty="0" smtClean="0"/>
              <a:t>克隆出一个新的对象</a:t>
            </a:r>
            <a:r>
              <a:rPr lang="en-US" dirty="0" err="1" smtClean="0"/>
              <a:t>duoli</a:t>
            </a:r>
            <a:endParaRPr lang="en-US" dirty="0" smtClean="0"/>
          </a:p>
          <a:p>
            <a:r>
              <a:rPr lang="en-US" dirty="0" err="1" smtClean="0"/>
              <a:t>SheepDeepClone</a:t>
            </a:r>
            <a:r>
              <a:rPr lang="en-US" dirty="0" smtClean="0"/>
              <a:t> </a:t>
            </a:r>
            <a:r>
              <a:rPr lang="en-US" dirty="0" err="1" smtClean="0"/>
              <a:t>duoli</a:t>
            </a:r>
            <a:r>
              <a:rPr lang="en-US" dirty="0" smtClean="0"/>
              <a:t>=(</a:t>
            </a:r>
            <a:r>
              <a:rPr lang="en-US" dirty="0" err="1" smtClean="0"/>
              <a:t>SheepDeepClone</a:t>
            </a:r>
            <a:r>
              <a:rPr lang="en-US" dirty="0" smtClean="0"/>
              <a:t>) s1.clone();</a:t>
            </a:r>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是不是一个引用</a:t>
            </a:r>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p>
          <a:p>
            <a:r>
              <a:rPr lang="en-US" dirty="0" err="1" smtClean="0"/>
              <a:t>System.out.println</a:t>
            </a:r>
            <a:r>
              <a:rPr lang="en-US" dirty="0" smtClean="0"/>
              <a:t>(duoli.name+" "+</a:t>
            </a:r>
            <a:r>
              <a:rPr lang="en-US" dirty="0" err="1" smtClean="0"/>
              <a:t>duoli.age</a:t>
            </a:r>
            <a:r>
              <a:rPr lang="en-US" dirty="0" smtClean="0"/>
              <a:t>);</a:t>
            </a:r>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p>
          <a:p>
            <a:r>
              <a:rPr lang="en-US" dirty="0" err="1" smtClean="0"/>
              <a:t>System.out.println</a:t>
            </a:r>
            <a:r>
              <a:rPr lang="en-US" dirty="0" smtClean="0"/>
              <a:t>("s1.name==duoli.name:"+(s1.getName()==</a:t>
            </a:r>
            <a:r>
              <a:rPr lang="en-US" dirty="0" err="1" smtClean="0"/>
              <a:t>duoli.getName</a:t>
            </a:r>
            <a:r>
              <a:rPr lang="en-US" dirty="0" smtClean="0"/>
              <a:t>()));</a:t>
            </a:r>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3" action="ppaction://hlinkfile"/>
          </p:cNvPr>
          <p:cNvSpPr txBox="1"/>
          <p:nvPr/>
        </p:nvSpPr>
        <p:spPr>
          <a:xfrm>
            <a:off x="9159767" y="0"/>
            <a:ext cx="2233792"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SheepDeepClone.java</a:t>
            </a:r>
            <a:endParaRPr lang="en-US" dirty="0"/>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67937" name="Picture 1" descr="C:\Users\wxh\AppData\Roaming\Tencent\Users\29097443\QQ\WinTemp\RichOle\BR`_I}PVD{VZ%)}LQJTUBSP.png"/>
          <p:cNvPicPr>
            <a:picLocks noChangeAspect="1" noChangeArrowheads="1"/>
          </p:cNvPicPr>
          <p:nvPr/>
        </p:nvPicPr>
        <p:blipFill>
          <a:blip r:embed="rId5" cstate="print"/>
          <a:srcRect/>
          <a:stretch>
            <a:fillRect/>
          </a:stretch>
        </p:blipFill>
        <p:spPr bwMode="auto">
          <a:xfrm>
            <a:off x="8481848" y="2238703"/>
            <a:ext cx="2962275" cy="1285875"/>
          </a:xfrm>
          <a:prstGeom prst="rect">
            <a:avLst/>
          </a:prstGeom>
          <a:noFill/>
          <a:ln w="44450">
            <a:solidFill>
              <a:schemeClr val="accent6"/>
            </a:solidFill>
          </a:ln>
        </p:spPr>
      </p:pic>
      <p:sp>
        <p:nvSpPr>
          <p:cNvPr id="25" name="Rectangle 24"/>
          <p:cNvSpPr/>
          <p:nvPr/>
        </p:nvSpPr>
        <p:spPr>
          <a:xfrm>
            <a:off x="982717" y="3237187"/>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053957" y="2837793"/>
            <a:ext cx="2349063" cy="2175642"/>
          </a:xfrm>
          <a:prstGeom prst="wedgeEllipseCallout">
            <a:avLst>
              <a:gd name="adj1" fmla="val 52657"/>
              <a:gd name="adj2" fmla="val -322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将引用类型的</a:t>
            </a:r>
            <a:r>
              <a:rPr lang="en-US" altLang="zh-CN" dirty="0" smtClean="0">
                <a:solidFill>
                  <a:schemeClr val="tx1"/>
                </a:solidFill>
              </a:rPr>
              <a:t>name</a:t>
            </a:r>
            <a:r>
              <a:rPr lang="zh-CN" altLang="en-US" dirty="0" smtClean="0">
                <a:solidFill>
                  <a:schemeClr val="tx1"/>
                </a:solidFill>
              </a:rPr>
              <a:t>重新生成新的对象，实现深克隆。两个对象的</a:t>
            </a:r>
            <a:r>
              <a:rPr lang="en-US" altLang="zh-CN" dirty="0" smtClean="0">
                <a:solidFill>
                  <a:schemeClr val="tx1"/>
                </a:solidFill>
              </a:rPr>
              <a:t>name</a:t>
            </a:r>
            <a:r>
              <a:rPr lang="zh-CN" altLang="en-US" dirty="0" smtClean="0">
                <a:solidFill>
                  <a:schemeClr val="tx1"/>
                </a:solidFill>
              </a:rPr>
              <a:t>不再是一个对象</a:t>
            </a:r>
            <a:endParaRPr lang="en-US" dirty="0">
              <a:solidFill>
                <a:schemeClr val="tx1"/>
              </a:solidFill>
            </a:endParaRPr>
          </a:p>
        </p:txBody>
      </p:sp>
      <p:sp>
        <p:nvSpPr>
          <p:cNvPr id="27" name="Rectangle 26"/>
          <p:cNvSpPr/>
          <p:nvPr/>
        </p:nvSpPr>
        <p:spPr>
          <a:xfrm>
            <a:off x="8513379" y="3090041"/>
            <a:ext cx="2632842" cy="252249"/>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endCxn id="26" idx="2"/>
          </p:cNvCxnSpPr>
          <p:nvPr/>
        </p:nvCxnSpPr>
        <p:spPr>
          <a:xfrm>
            <a:off x="3988676" y="3452648"/>
            <a:ext cx="2065281" cy="472966"/>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0" name="内容占位符 2"/>
          <p:cNvSpPr txBox="1">
            <a:spLocks/>
          </p:cNvSpPr>
          <p:nvPr/>
        </p:nvSpPr>
        <p:spPr>
          <a:xfrm>
            <a:off x="490330" y="909146"/>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49"/>
          <p:cNvGrpSpPr/>
          <p:nvPr/>
        </p:nvGrpSpPr>
        <p:grpSpPr>
          <a:xfrm>
            <a:off x="851338" y="1844566"/>
            <a:ext cx="9648495" cy="3468414"/>
            <a:chOff x="1087821" y="2349062"/>
            <a:chExt cx="9648495" cy="3468414"/>
          </a:xfrm>
        </p:grpSpPr>
        <p:sp>
          <p:nvSpPr>
            <p:cNvPr id="17" name="Rectangle 16"/>
            <p:cNvSpPr/>
            <p:nvPr/>
          </p:nvSpPr>
          <p:spPr>
            <a:xfrm>
              <a:off x="1324304"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1382110"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087821" y="5155325"/>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5591504" y="330550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a:endCxn id="27" idx="1"/>
            </p:cNvCxnSpPr>
            <p:nvPr/>
          </p:nvCxnSpPr>
          <p:spPr>
            <a:xfrm flipV="1">
              <a:off x="2674883" y="4135820"/>
              <a:ext cx="295866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2617077" y="2779989"/>
              <a:ext cx="2937641"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2617077" y="3263464"/>
              <a:ext cx="2974427" cy="294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2674883" y="4503685"/>
              <a:ext cx="2937642"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851227"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这种克隆对象的所有类型属性都完全重新创建，与被克隆对象完全不同的克隆方式，称为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27" name="Rectangle 26"/>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cxnSp>
          <p:nvCxnSpPr>
            <p:cNvPr id="49" name="Straight Connector 48"/>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51" name="内容占位符 2"/>
          <p:cNvSpPr txBox="1">
            <a:spLocks/>
          </p:cNvSpPr>
          <p:nvPr/>
        </p:nvSpPr>
        <p:spPr>
          <a:xfrm>
            <a:off x="453543" y="5302470"/>
            <a:ext cx="11015870" cy="130328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Object</a:t>
            </a:r>
            <a:r>
              <a:rPr lang="zh-CN" altLang="en-US" dirty="0" smtClean="0"/>
              <a:t>类有什么特殊地位？</a:t>
            </a:r>
            <a:endParaRPr lang="en-US" altLang="zh-CN" dirty="0" smtClean="0"/>
          </a:p>
          <a:p>
            <a:r>
              <a:rPr lang="en-US" altLang="zh-CN" dirty="0" smtClean="0"/>
              <a:t>equals</a:t>
            </a:r>
            <a:r>
              <a:rPr lang="zh-CN" altLang="en-US" dirty="0" smtClean="0"/>
              <a:t>方法和</a:t>
            </a:r>
            <a:r>
              <a:rPr lang="en-US" altLang="zh-CN" dirty="0" smtClean="0"/>
              <a:t>hashCode</a:t>
            </a:r>
            <a:r>
              <a:rPr lang="zh-CN" altLang="en-US" dirty="0" smtClean="0"/>
              <a:t>方法默认逻辑是什么？实际使用时如何使用？</a:t>
            </a:r>
            <a:endParaRPr lang="en-US" altLang="zh-CN" dirty="0" smtClean="0"/>
          </a:p>
          <a:p>
            <a:r>
              <a:rPr lang="en-US" altLang="zh-CN" dirty="0" err="1" smtClean="0"/>
              <a:t>toString</a:t>
            </a:r>
            <a:r>
              <a:rPr lang="zh-CN" altLang="en-US" dirty="0" smtClean="0"/>
              <a:t>方法有什么作用，什么情况下默认调用？</a:t>
            </a:r>
            <a:endParaRPr lang="en-US" altLang="zh-CN" dirty="0" smtClean="0"/>
          </a:p>
          <a:p>
            <a:r>
              <a:rPr lang="en-US" altLang="zh-CN" dirty="0" smtClean="0"/>
              <a:t>clone</a:t>
            </a:r>
            <a:r>
              <a:rPr lang="zh-CN" altLang="en-US" dirty="0" smtClean="0"/>
              <a:t>方法有什么作用，什么是浅克隆和深克隆？</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9</a:t>
            </a:r>
            <a:r>
              <a:rPr lang="zh-CN" altLang="en-US" dirty="0" smtClean="0"/>
              <a:t>小节，</a:t>
            </a:r>
            <a:r>
              <a:rPr lang="en-US" altLang="zh-CN" dirty="0" smtClean="0"/>
              <a:t>34</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5232400"/>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Object</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：对象的自然比较</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：数学</a:t>
            </a:r>
            <a:r>
              <a:rPr lang="en-US" altLang="zh-CN" dirty="0" smtClean="0">
                <a:solidFill>
                  <a:schemeClr val="tx1">
                    <a:lumMod val="75000"/>
                    <a:lumOff val="25000"/>
                  </a:schemeClr>
                </a:solidFill>
              </a:rPr>
              <a:t>API</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：随机</a:t>
            </a:r>
            <a:r>
              <a:rPr lang="en-US" altLang="zh-CN" dirty="0" smtClean="0">
                <a:solidFill>
                  <a:schemeClr val="tx1">
                    <a:lumMod val="75000"/>
                    <a:lumOff val="25000"/>
                  </a:schemeClr>
                </a:solidFill>
              </a:rPr>
              <a:t>API</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UUID</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6</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：日期与时间</a:t>
            </a:r>
            <a:r>
              <a:rPr lang="en-US" altLang="zh-CN" dirty="0" smtClean="0">
                <a:solidFill>
                  <a:schemeClr val="tx1">
                    <a:lumMod val="75000"/>
                    <a:lumOff val="25000"/>
                  </a:schemeClr>
                </a:solidFill>
              </a:rPr>
              <a:t>API</a:t>
            </a:r>
          </a:p>
          <a:p>
            <a:pPr>
              <a:buNone/>
            </a:pPr>
            <a:endParaRPr lang="en-US" altLang="zh-CN"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53965" y="1100083"/>
            <a:ext cx="10515600" cy="5143062"/>
          </a:xfrm>
        </p:spPr>
        <p:txBody>
          <a:bodyPr vert="horz" lIns="91440" tIns="45720" rIns="91440" bIns="45720" rtlCol="0">
            <a:normAutofit/>
          </a:bodyPr>
          <a:lstStyle/>
          <a:p>
            <a:r>
              <a:rPr lang="en-US" altLang="zh-CN" dirty="0" smtClean="0"/>
              <a:t>Object</a:t>
            </a:r>
            <a:r>
              <a:rPr lang="zh-CN" altLang="en-US" dirty="0" smtClean="0"/>
              <a:t>类是所有类的父类，包括</a:t>
            </a:r>
            <a:r>
              <a:rPr lang="en-US" altLang="zh-CN" dirty="0" smtClean="0"/>
              <a:t>API</a:t>
            </a:r>
            <a:r>
              <a:rPr lang="zh-CN" altLang="en-US" dirty="0" smtClean="0"/>
              <a:t>中的类、自定义的类、数组；</a:t>
            </a:r>
            <a:endParaRPr lang="en-US" altLang="zh-CN" dirty="0" smtClean="0"/>
          </a:p>
          <a:p>
            <a:r>
              <a:rPr lang="en-US" altLang="zh-CN" dirty="0" smtClean="0"/>
              <a:t>Object</a:t>
            </a:r>
            <a:r>
              <a:rPr lang="zh-CN" altLang="en-US" dirty="0" smtClean="0"/>
              <a:t>类中的方法，所有类默认都拥有，都可以重写；</a:t>
            </a:r>
            <a:endParaRPr lang="en-US" altLang="zh-CN" dirty="0" smtClean="0"/>
          </a:p>
          <a:p>
            <a:r>
              <a:rPr lang="en-US" altLang="zh-CN" dirty="0" smtClean="0"/>
              <a:t>Object</a:t>
            </a:r>
            <a:r>
              <a:rPr lang="zh-CN" altLang="en-US" dirty="0" smtClean="0"/>
              <a:t>类中的</a:t>
            </a:r>
            <a:r>
              <a:rPr lang="en-US" altLang="zh-CN" dirty="0" smtClean="0"/>
              <a:t>equals</a:t>
            </a:r>
            <a:r>
              <a:rPr lang="zh-CN" altLang="en-US" dirty="0" smtClean="0"/>
              <a:t>方法用来比较引用地址，</a:t>
            </a:r>
            <a:r>
              <a:rPr lang="en-US" altLang="zh-CN" dirty="0" smtClean="0"/>
              <a:t>hashCode</a:t>
            </a:r>
            <a:r>
              <a:rPr lang="zh-CN" altLang="en-US" dirty="0" smtClean="0"/>
              <a:t>返回哈希值；实际使用时，往往同时重写这两个方法，可以使用</a:t>
            </a:r>
            <a:r>
              <a:rPr lang="en-US" altLang="zh-CN" dirty="0" smtClean="0"/>
              <a:t>Eclipse</a:t>
            </a:r>
            <a:r>
              <a:rPr lang="zh-CN" altLang="en-US" dirty="0" smtClean="0"/>
              <a:t>提供的功能重写；</a:t>
            </a:r>
            <a:endParaRPr lang="en-US" altLang="zh-CN" dirty="0" smtClean="0"/>
          </a:p>
          <a:p>
            <a:r>
              <a:rPr lang="en-US" altLang="zh-CN" dirty="0" err="1" smtClean="0"/>
              <a:t>toString</a:t>
            </a:r>
            <a:r>
              <a:rPr lang="zh-CN" altLang="en-US" dirty="0" smtClean="0"/>
              <a:t>方法可以将任何对象转变为</a:t>
            </a:r>
            <a:r>
              <a:rPr lang="en-US" altLang="zh-CN" dirty="0" smtClean="0"/>
              <a:t>String</a:t>
            </a:r>
            <a:r>
              <a:rPr lang="zh-CN" altLang="en-US" dirty="0" smtClean="0"/>
              <a:t>返回，打印输出一个对象时默认调用该方法；实际使用中往往进行重写；</a:t>
            </a:r>
            <a:endParaRPr lang="en-US" altLang="zh-CN" dirty="0" smtClean="0"/>
          </a:p>
          <a:p>
            <a:r>
              <a:rPr lang="zh-CN" altLang="en-US" dirty="0" smtClean="0"/>
              <a:t>除了</a:t>
            </a:r>
            <a:r>
              <a:rPr lang="en-US" altLang="zh-CN" dirty="0" smtClean="0"/>
              <a:t>new</a:t>
            </a:r>
            <a:r>
              <a:rPr lang="zh-CN" altLang="en-US" dirty="0" smtClean="0"/>
              <a:t>创建对象外，还可以使用</a:t>
            </a:r>
            <a:r>
              <a:rPr lang="en-US" altLang="zh-CN" dirty="0" smtClean="0"/>
              <a:t>clone</a:t>
            </a:r>
            <a:r>
              <a:rPr lang="zh-CN" altLang="en-US" dirty="0" smtClean="0"/>
              <a:t>方法通过一个原始对象复制产生一个新对象；</a:t>
            </a:r>
            <a:endParaRPr lang="en-US" altLang="zh-CN" dirty="0" smtClean="0"/>
          </a:p>
          <a:p>
            <a:r>
              <a:rPr lang="zh-CN" altLang="en-US" dirty="0" smtClean="0"/>
              <a:t>默认情况下，</a:t>
            </a:r>
            <a:r>
              <a:rPr lang="en-US" altLang="zh-CN" dirty="0" smtClean="0"/>
              <a:t>clone</a:t>
            </a:r>
            <a:r>
              <a:rPr lang="zh-CN" altLang="en-US" dirty="0" smtClean="0"/>
              <a:t>方法是浅克隆，即基本数据类型的属性进行了复制，引用类型属性没有复制；可以重写</a:t>
            </a:r>
            <a:r>
              <a:rPr lang="en-US" altLang="zh-CN" dirty="0" smtClean="0"/>
              <a:t>clone</a:t>
            </a:r>
            <a:r>
              <a:rPr lang="zh-CN" altLang="en-US" dirty="0" smtClean="0"/>
              <a:t>方法实现深克隆；</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String</a:t>
            </a:r>
            <a:r>
              <a:rPr lang="zh-CN" altLang="en-US" dirty="0" smtClean="0"/>
              <a:t>类是实际编程中最常用的类型之一，本节学习了</a:t>
            </a:r>
            <a:r>
              <a:rPr lang="en-US" altLang="zh-CN" dirty="0" smtClean="0"/>
              <a:t>String</a:t>
            </a:r>
            <a:r>
              <a:rPr lang="zh-CN" altLang="en-US" dirty="0" smtClean="0"/>
              <a:t>类的常用方法；</a:t>
            </a:r>
            <a:endParaRPr lang="en-US" altLang="zh-CN" dirty="0" smtClean="0"/>
          </a:p>
          <a:p>
            <a:r>
              <a:rPr lang="en-US" altLang="zh-CN" dirty="0" smtClean="0"/>
              <a:t>String</a:t>
            </a:r>
            <a:r>
              <a:rPr lang="zh-CN" altLang="en-US" dirty="0" smtClean="0"/>
              <a:t>类中的常用方法包括截取子串、搜索、替换等；需要查看</a:t>
            </a:r>
            <a:r>
              <a:rPr lang="en-US" altLang="zh-CN" dirty="0" smtClean="0"/>
              <a:t>API</a:t>
            </a:r>
            <a:r>
              <a:rPr lang="zh-CN" altLang="en-US" dirty="0" smtClean="0"/>
              <a:t>编写代码进行验证学习；</a:t>
            </a:r>
            <a:endParaRPr lang="en-US" altLang="zh-CN" dirty="0" smtClean="0"/>
          </a:p>
          <a:p>
            <a:r>
              <a:rPr lang="zh-CN" altLang="en-US" dirty="0" smtClean="0"/>
              <a:t>实际编程中，常常需要对字符串的规则进行校验，正则表达式就是用来描述字符串逻辑规则的工具；</a:t>
            </a:r>
            <a:endParaRPr lang="en-US" altLang="zh-CN" dirty="0" smtClean="0"/>
          </a:p>
          <a:p>
            <a:r>
              <a:rPr lang="en-US" altLang="zh-CN" dirty="0" smtClean="0"/>
              <a:t>Java API</a:t>
            </a:r>
            <a:r>
              <a:rPr lang="zh-CN" altLang="en-US" dirty="0" smtClean="0"/>
              <a:t>中提供了对正则表达式的支持，</a:t>
            </a:r>
            <a:r>
              <a:rPr lang="en-US" altLang="zh-CN" dirty="0" smtClean="0"/>
              <a:t>Pattern</a:t>
            </a:r>
            <a:r>
              <a:rPr lang="zh-CN" altLang="en-US" dirty="0" smtClean="0"/>
              <a:t>和</a:t>
            </a:r>
            <a:r>
              <a:rPr lang="en-US" altLang="zh-CN" dirty="0" smtClean="0"/>
              <a:t>Matcher</a:t>
            </a:r>
            <a:r>
              <a:rPr lang="zh-CN" altLang="en-US" dirty="0" smtClean="0"/>
              <a:t>是两个主要的类；</a:t>
            </a:r>
            <a:endParaRPr lang="en-US" altLang="zh-CN" dirty="0" smtClean="0"/>
          </a:p>
          <a:p>
            <a:r>
              <a:rPr lang="en-US" altLang="zh-CN" dirty="0" smtClean="0"/>
              <a:t>String</a:t>
            </a:r>
            <a:r>
              <a:rPr lang="zh-CN" altLang="en-US" dirty="0" smtClean="0"/>
              <a:t>类中也有部分方法与正则表达式有关，实际上依然还是调用</a:t>
            </a:r>
            <a:r>
              <a:rPr lang="en-US" altLang="zh-CN" dirty="0" smtClean="0"/>
              <a:t>Pattern</a:t>
            </a:r>
            <a:r>
              <a:rPr lang="zh-CN" altLang="en-US" dirty="0" smtClean="0"/>
              <a:t>和</a:t>
            </a:r>
            <a:r>
              <a:rPr lang="en-US" altLang="zh-CN" dirty="0" smtClean="0"/>
              <a:t>Matcher</a:t>
            </a:r>
            <a:r>
              <a:rPr lang="zh-CN" altLang="en-US" dirty="0" smtClean="0"/>
              <a:t>类的相关方法；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solidFill>
                  <a:schemeClr val="tx1">
                    <a:lumMod val="75000"/>
                    <a:lumOff val="25000"/>
                  </a:schemeClr>
                </a:solidFill>
              </a:rPr>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：内部比较器</a:t>
            </a:r>
          </a:p>
          <a:p>
            <a:r>
              <a:rPr lang="zh-CN" altLang="en-US" dirty="0" smtClean="0"/>
              <a:t>知识点</a:t>
            </a:r>
            <a:r>
              <a:rPr lang="en-US" altLang="zh-CN" dirty="0" smtClean="0"/>
              <a:t>2</a:t>
            </a:r>
            <a:r>
              <a:rPr lang="zh-CN" altLang="en-US" dirty="0" smtClean="0"/>
              <a:t>：外部比较器</a:t>
            </a:r>
          </a:p>
          <a:p>
            <a:r>
              <a:rPr lang="zh-CN" altLang="en-US" dirty="0" smtClean="0"/>
              <a:t>知识点</a:t>
            </a:r>
            <a:r>
              <a:rPr lang="en-US" altLang="zh-CN" dirty="0" smtClean="0"/>
              <a:t>3</a:t>
            </a:r>
            <a:r>
              <a:rPr lang="zh-CN" altLang="en-US" dirty="0" smtClean="0"/>
              <a:t>：对象数组的排序</a:t>
            </a:r>
            <a:endParaRPr lang="en-US" altLang="zh-CN" dirty="0" smtClean="0"/>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内部比较器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a:hlinkClick r:id="rId3" action="ppaction://hlinkfile"/>
          </p:cNvPr>
          <p:cNvSpPr txBox="1"/>
          <p:nvPr/>
        </p:nvSpPr>
        <p:spPr>
          <a:xfrm>
            <a:off x="9577940" y="19022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Product.java</a:t>
            </a:r>
            <a:endParaRPr lang="en-US" dirty="0"/>
          </a:p>
        </p:txBody>
      </p:sp>
      <p:sp>
        <p:nvSpPr>
          <p:cNvPr id="21" name="Content Placeholder 20"/>
          <p:cNvSpPr>
            <a:spLocks noGrp="1"/>
          </p:cNvSpPr>
          <p:nvPr>
            <p:ph idx="1"/>
          </p:nvPr>
        </p:nvSpPr>
        <p:spPr>
          <a:xfrm>
            <a:off x="507123" y="748313"/>
            <a:ext cx="10875580" cy="1238141"/>
          </a:xfrm>
        </p:spPr>
        <p:txBody>
          <a:bodyPr>
            <a:noAutofit/>
          </a:bodyPr>
          <a:lstStyle/>
          <a:p>
            <a:pPr>
              <a:lnSpc>
                <a:spcPct val="100000"/>
              </a:lnSpc>
            </a:pPr>
            <a:r>
              <a:rPr lang="zh-CN" altLang="en-US" sz="2400" dirty="0" smtClean="0"/>
              <a:t>一个类如果想</a:t>
            </a:r>
            <a:r>
              <a:rPr lang="en-US" altLang="zh-CN" sz="2400" dirty="0" smtClean="0"/>
              <a:t>【</a:t>
            </a:r>
            <a:r>
              <a:rPr lang="zh-CN" altLang="en-US" sz="2400" dirty="0" smtClean="0"/>
              <a:t>支持排序</a:t>
            </a:r>
            <a:r>
              <a:rPr lang="en-US" altLang="zh-CN" sz="2400" dirty="0" smtClean="0"/>
              <a:t>】</a:t>
            </a:r>
            <a:r>
              <a:rPr lang="zh-CN" altLang="en-US" sz="2400" dirty="0" smtClean="0"/>
              <a:t>，那么就必须实现接口</a:t>
            </a:r>
            <a:r>
              <a:rPr lang="en-US" altLang="zh-CN" sz="2400" dirty="0" smtClean="0"/>
              <a:t>Comparable&lt;T&gt;</a:t>
            </a:r>
            <a:r>
              <a:rPr lang="zh-CN" altLang="en-US" sz="2400" dirty="0" smtClean="0"/>
              <a:t>，该接口被称为对象的内部比较器；</a:t>
            </a:r>
            <a:endParaRPr lang="en-US" altLang="zh-CN" sz="2400" dirty="0" smtClean="0"/>
          </a:p>
          <a:p>
            <a:pPr>
              <a:lnSpc>
                <a:spcPct val="100000"/>
              </a:lnSpc>
            </a:pPr>
            <a:r>
              <a:rPr lang="zh-CN" altLang="en-US" sz="2400" dirty="0" smtClean="0"/>
              <a:t>该接口中只有一个方法；</a:t>
            </a:r>
            <a:endParaRPr lang="en-US" sz="2400" dirty="0"/>
          </a:p>
        </p:txBody>
      </p:sp>
      <p:graphicFrame>
        <p:nvGraphicFramePr>
          <p:cNvPr id="23" name="Table 22"/>
          <p:cNvGraphicFramePr>
            <a:graphicFrameLocks noGrp="1"/>
          </p:cNvGraphicFramePr>
          <p:nvPr/>
        </p:nvGraphicFramePr>
        <p:xfrm>
          <a:off x="739226" y="1996669"/>
          <a:ext cx="10738070" cy="1010920"/>
        </p:xfrm>
        <a:graphic>
          <a:graphicData uri="http://schemas.openxmlformats.org/drawingml/2006/table">
            <a:tbl>
              <a:tblPr firstRow="1" bandRow="1">
                <a:tableStyleId>{5C22544A-7EE6-4342-B048-85BDC9FD1C3A}</a:tableStyleId>
              </a:tblPr>
              <a:tblGrid>
                <a:gridCol w="4305739"/>
                <a:gridCol w="6432331"/>
              </a:tblGrid>
              <a:tr h="37084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compareTo</a:t>
                      </a:r>
                      <a:r>
                        <a:rPr lang="en-US" dirty="0" smtClean="0"/>
                        <a:t>(T o) </a:t>
                      </a:r>
                      <a:endParaRPr lang="en-US" dirty="0"/>
                    </a:p>
                  </a:txBody>
                  <a:tcPr/>
                </a:tc>
                <a:tc>
                  <a:txBody>
                    <a:bodyPr/>
                    <a:lstStyle/>
                    <a:p>
                      <a:r>
                        <a:rPr lang="zh-CN" altLang="en-US" dirty="0" smtClean="0"/>
                        <a:t>返回正数，表示当前对象“大于”参数</a:t>
                      </a:r>
                      <a:r>
                        <a:rPr lang="en-US" altLang="zh-CN" dirty="0" smtClean="0"/>
                        <a:t>o;</a:t>
                      </a:r>
                      <a:r>
                        <a:rPr lang="zh-CN" altLang="en-US" dirty="0" smtClean="0"/>
                        <a:t>返回</a:t>
                      </a:r>
                      <a:r>
                        <a:rPr lang="en-US" altLang="zh-CN" dirty="0" smtClean="0"/>
                        <a:t>0</a:t>
                      </a:r>
                      <a:r>
                        <a:rPr lang="zh-CN" altLang="en-US" dirty="0" smtClean="0"/>
                        <a:t>，表示“相等”；返回负数，表示当前对象“小于”参数</a:t>
                      </a:r>
                      <a:r>
                        <a:rPr lang="en-US" altLang="zh-CN" dirty="0" smtClean="0"/>
                        <a:t>o</a:t>
                      </a:r>
                    </a:p>
                  </a:txBody>
                  <a:tcPr/>
                </a:tc>
              </a:tr>
            </a:tbl>
          </a:graphicData>
        </a:graphic>
      </p:graphicFrame>
      <p:sp>
        <p:nvSpPr>
          <p:cNvPr id="24" name="TextBox 23"/>
          <p:cNvSpPr txBox="1"/>
          <p:nvPr/>
        </p:nvSpPr>
        <p:spPr>
          <a:xfrm>
            <a:off x="767408" y="3068960"/>
            <a:ext cx="10687987" cy="3693319"/>
          </a:xfrm>
          <a:prstGeom prst="rect">
            <a:avLst/>
          </a:prstGeom>
          <a:solidFill>
            <a:schemeClr val="bg1">
              <a:lumMod val="95000"/>
            </a:schemeClr>
          </a:solidFill>
        </p:spPr>
        <p:txBody>
          <a:bodyPr wrap="square" rtlCol="0">
            <a:spAutoFit/>
          </a:bodyPr>
          <a:lstStyle/>
          <a:p>
            <a:r>
              <a:rPr lang="en-US" dirty="0" smtClean="0"/>
              <a:t>public class Product implements Comparable&lt;Product&gt;{</a:t>
            </a:r>
          </a:p>
          <a:p>
            <a:r>
              <a:rPr lang="en-US" dirty="0" smtClean="0"/>
              <a:t>……</a:t>
            </a:r>
          </a:p>
          <a:p>
            <a:r>
              <a:rPr lang="en-US" dirty="0" smtClean="0"/>
              <a:t>@Override</a:t>
            </a:r>
          </a:p>
          <a:p>
            <a:r>
              <a:rPr lang="en-US" dirty="0" smtClean="0"/>
              <a:t>public </a:t>
            </a:r>
            <a:r>
              <a:rPr lang="en-US" dirty="0" err="1" smtClean="0"/>
              <a:t>int</a:t>
            </a:r>
            <a:r>
              <a:rPr lang="en-US" dirty="0" smtClean="0"/>
              <a:t> </a:t>
            </a:r>
            <a:r>
              <a:rPr lang="en-US" dirty="0" err="1" smtClean="0"/>
              <a:t>compareTo</a:t>
            </a:r>
            <a:r>
              <a:rPr lang="en-US" dirty="0" smtClean="0"/>
              <a:t>(Product o) {</a:t>
            </a:r>
          </a:p>
          <a:p>
            <a:r>
              <a:rPr lang="en-US" dirty="0" smtClean="0"/>
              <a:t>//</a:t>
            </a:r>
            <a:r>
              <a:rPr lang="zh-CN" altLang="en-US" dirty="0" smtClean="0"/>
              <a:t>根据商品价格升序排序</a:t>
            </a:r>
          </a:p>
          <a:p>
            <a:r>
              <a:rPr lang="en-US" dirty="0" smtClean="0"/>
              <a:t>if(</a:t>
            </a:r>
            <a:r>
              <a:rPr lang="en-US" dirty="0" err="1" smtClean="0"/>
              <a:t>this.price</a:t>
            </a:r>
            <a:r>
              <a:rPr lang="en-US" dirty="0" smtClean="0"/>
              <a:t>&gt;</a:t>
            </a:r>
            <a:r>
              <a:rPr lang="en-US" dirty="0" err="1" smtClean="0"/>
              <a:t>o.price</a:t>
            </a:r>
            <a:r>
              <a:rPr lang="en-US" dirty="0" smtClean="0"/>
              <a:t>){</a:t>
            </a:r>
          </a:p>
          <a:p>
            <a:r>
              <a:rPr lang="en-US" dirty="0" smtClean="0"/>
              <a:t>	return 1;</a:t>
            </a:r>
          </a:p>
          <a:p>
            <a:r>
              <a:rPr lang="en-US" dirty="0" smtClean="0"/>
              <a:t>}else if(</a:t>
            </a:r>
            <a:r>
              <a:rPr lang="en-US" dirty="0" err="1" smtClean="0"/>
              <a:t>this.price</a:t>
            </a:r>
            <a:r>
              <a:rPr lang="en-US" dirty="0" smtClean="0"/>
              <a:t>&lt;</a:t>
            </a:r>
            <a:r>
              <a:rPr lang="en-US" dirty="0" err="1" smtClean="0"/>
              <a:t>o.price</a:t>
            </a:r>
            <a:r>
              <a:rPr lang="en-US" dirty="0" smtClean="0"/>
              <a:t>){</a:t>
            </a:r>
          </a:p>
          <a:p>
            <a:r>
              <a:rPr lang="en-US" dirty="0" smtClean="0"/>
              <a:t>	return -1;</a:t>
            </a:r>
          </a:p>
          <a:p>
            <a:r>
              <a:rPr lang="en-US" dirty="0" smtClean="0"/>
              <a:t>}else{</a:t>
            </a:r>
          </a:p>
          <a:p>
            <a:r>
              <a:rPr lang="en-US" dirty="0" smtClean="0"/>
              <a:t>	return 0;</a:t>
            </a:r>
          </a:p>
          <a:p>
            <a:r>
              <a:rPr lang="en-US" dirty="0" smtClean="0"/>
              <a:t>}</a:t>
            </a:r>
          </a:p>
          <a:p>
            <a:r>
              <a:rPr lang="en-US" dirty="0" smtClean="0"/>
              <a:t>}</a:t>
            </a:r>
            <a:endParaRPr lang="en-US" dirty="0"/>
          </a:p>
        </p:txBody>
      </p:sp>
      <p:sp>
        <p:nvSpPr>
          <p:cNvPr id="26" name="Oval Callout 25"/>
          <p:cNvSpPr/>
          <p:nvPr/>
        </p:nvSpPr>
        <p:spPr>
          <a:xfrm>
            <a:off x="6921063" y="3531476"/>
            <a:ext cx="2979682" cy="2963917"/>
          </a:xfrm>
          <a:prstGeom prst="wedgeEllipseCallout">
            <a:avLst>
              <a:gd name="adj1" fmla="val -128195"/>
              <a:gd name="adj2" fmla="val -58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目前</a:t>
            </a:r>
            <a:r>
              <a:rPr lang="en-US" altLang="zh-CN" dirty="0" smtClean="0">
                <a:solidFill>
                  <a:schemeClr val="tx1"/>
                </a:solidFill>
              </a:rPr>
              <a:t>Product</a:t>
            </a:r>
            <a:r>
              <a:rPr lang="zh-CN" altLang="en-US" dirty="0" smtClean="0">
                <a:solidFill>
                  <a:schemeClr val="tx1"/>
                </a:solidFill>
              </a:rPr>
              <a:t>类已经支持排序，然而，怎么使用呢？当</a:t>
            </a:r>
            <a:r>
              <a:rPr lang="en-US" altLang="zh-CN" dirty="0" smtClean="0">
                <a:solidFill>
                  <a:schemeClr val="tx1"/>
                </a:solidFill>
              </a:rPr>
              <a:t>Product</a:t>
            </a:r>
            <a:r>
              <a:rPr lang="zh-CN" altLang="en-US" dirty="0" smtClean="0">
                <a:solidFill>
                  <a:schemeClr val="tx1"/>
                </a:solidFill>
              </a:rPr>
              <a:t>元素被存到数组或集合中时，就可以使用一些工具类进行排序，后面会演示。</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一个类实现</a:t>
            </a:r>
            <a:r>
              <a:rPr lang="en-US" altLang="zh-CN" sz="2400" dirty="0" smtClean="0"/>
              <a:t>Comparable</a:t>
            </a:r>
            <a:r>
              <a:rPr lang="zh-CN" altLang="en-US" sz="2400" dirty="0" smtClean="0"/>
              <a:t>这个内部比较器后，该类支持排序，然而只能有一种排序逻辑，比较受限制；</a:t>
            </a:r>
            <a:endParaRPr lang="en-US" altLang="zh-CN" sz="2400" dirty="0" smtClean="0"/>
          </a:p>
          <a:p>
            <a:r>
              <a:rPr lang="zh-CN" altLang="en-US" sz="2400" dirty="0" smtClean="0"/>
              <a:t>可以使用外部比较器</a:t>
            </a:r>
            <a:r>
              <a:rPr lang="en-US" altLang="zh-CN" sz="2400" dirty="0" smtClean="0"/>
              <a:t>Comparator</a:t>
            </a:r>
            <a:r>
              <a:rPr lang="zh-CN" altLang="en-US" sz="2400" dirty="0" smtClean="0"/>
              <a:t>，灵活为类定义多种比较器，此时类本身不需要实现</a:t>
            </a:r>
            <a:r>
              <a:rPr lang="en-US" altLang="zh-CN" sz="2400" dirty="0" smtClean="0"/>
              <a:t>Comparable</a:t>
            </a:r>
            <a:r>
              <a:rPr lang="zh-CN" altLang="en-US" sz="2400" dirty="0" smtClean="0"/>
              <a:t>接口；</a:t>
            </a:r>
            <a:endParaRPr lang="en-US" altLang="zh-CN" sz="2400" dirty="0" smtClean="0"/>
          </a:p>
          <a:p>
            <a:r>
              <a:rPr lang="en-US" sz="2400" dirty="0" smtClean="0"/>
              <a:t>Comparat</a:t>
            </a:r>
            <a:r>
              <a:rPr lang="en-US" altLang="zh-CN" sz="2400" dirty="0" smtClean="0"/>
              <a:t>or</a:t>
            </a:r>
            <a:r>
              <a:rPr lang="zh-CN" altLang="en-US" sz="2400" dirty="0" smtClean="0"/>
              <a:t>接口中有两个方法：</a:t>
            </a:r>
            <a:endParaRPr lang="en-US" sz="2400" dirty="0"/>
          </a:p>
        </p:txBody>
      </p:sp>
      <p:graphicFrame>
        <p:nvGraphicFramePr>
          <p:cNvPr id="23" name="Table 22"/>
          <p:cNvGraphicFramePr>
            <a:graphicFrameLocks noGrp="1"/>
          </p:cNvGraphicFramePr>
          <p:nvPr/>
        </p:nvGraphicFramePr>
        <p:xfrm>
          <a:off x="707695" y="4111000"/>
          <a:ext cx="10738070" cy="1376680"/>
        </p:xfrm>
        <a:graphic>
          <a:graphicData uri="http://schemas.openxmlformats.org/drawingml/2006/table">
            <a:tbl>
              <a:tblPr firstRow="1" bandRow="1">
                <a:tableStyleId>{5C22544A-7EE6-4342-B048-85BDC9FD1C3A}</a:tableStyleId>
              </a:tblPr>
              <a:tblGrid>
                <a:gridCol w="4305739"/>
                <a:gridCol w="6432331"/>
              </a:tblGrid>
              <a:tr h="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fr-FR" dirty="0" err="1" smtClean="0"/>
                        <a:t>int</a:t>
                      </a:r>
                      <a:r>
                        <a:rPr lang="fr-FR" dirty="0" smtClean="0"/>
                        <a:t> compare(T o1, T o2) </a:t>
                      </a:r>
                      <a:endParaRPr lang="en-US" dirty="0"/>
                    </a:p>
                  </a:txBody>
                  <a:tcPr/>
                </a:tc>
                <a:tc>
                  <a:txBody>
                    <a:bodyPr/>
                    <a:lstStyle/>
                    <a:p>
                      <a:r>
                        <a:rPr lang="zh-CN" altLang="en-US" dirty="0" smtClean="0"/>
                        <a:t>返回正数，表示</a:t>
                      </a:r>
                      <a:r>
                        <a:rPr lang="en-US" altLang="zh-CN" dirty="0" smtClean="0"/>
                        <a:t>o1</a:t>
                      </a:r>
                      <a:r>
                        <a:rPr lang="zh-CN" altLang="en-US" dirty="0" smtClean="0"/>
                        <a:t>“大于”</a:t>
                      </a:r>
                      <a:r>
                        <a:rPr lang="en-US" altLang="zh-CN" dirty="0" smtClean="0"/>
                        <a:t>o2</a:t>
                      </a:r>
                      <a:r>
                        <a:rPr lang="zh-CN" altLang="en-US" dirty="0" smtClean="0"/>
                        <a:t>；返回</a:t>
                      </a:r>
                      <a:r>
                        <a:rPr lang="en-US" altLang="zh-CN" dirty="0" smtClean="0"/>
                        <a:t>0</a:t>
                      </a:r>
                      <a:r>
                        <a:rPr lang="zh-CN" altLang="en-US" dirty="0" smtClean="0"/>
                        <a:t>，表示“相等”；返回负数，表示</a:t>
                      </a:r>
                      <a:r>
                        <a:rPr lang="en-US" altLang="zh-CN" dirty="0" smtClean="0"/>
                        <a:t>o1</a:t>
                      </a:r>
                      <a:r>
                        <a:rPr lang="zh-CN" altLang="en-US" dirty="0" smtClean="0"/>
                        <a:t>“小于”</a:t>
                      </a:r>
                      <a:r>
                        <a:rPr lang="en-US" altLang="zh-CN" dirty="0" smtClean="0"/>
                        <a:t>o2</a:t>
                      </a:r>
                    </a:p>
                  </a:txBody>
                  <a:tcPr/>
                </a:tc>
              </a:tr>
              <a:tr h="370840">
                <a:tc>
                  <a:txBody>
                    <a:bodyPr/>
                    <a:lstStyle/>
                    <a:p>
                      <a:pPr algn="l"/>
                      <a:r>
                        <a:rPr lang="en-US" dirty="0" err="1" smtClean="0"/>
                        <a:t>boolean</a:t>
                      </a:r>
                      <a:r>
                        <a:rPr lang="en-US" dirty="0" smtClean="0"/>
                        <a:t> equals(Object </a:t>
                      </a:r>
                      <a:r>
                        <a:rPr lang="en-US" dirty="0" err="1" smtClean="0"/>
                        <a:t>obj</a:t>
                      </a:r>
                      <a:r>
                        <a:rPr lang="en-US" dirty="0" smtClean="0"/>
                        <a:t>) </a:t>
                      </a:r>
                      <a:endParaRPr lang="en-US" dirty="0"/>
                    </a:p>
                  </a:txBody>
                  <a:tcPr/>
                </a:tc>
                <a:tc>
                  <a:txBody>
                    <a:bodyPr/>
                    <a:lstStyle/>
                    <a:p>
                      <a:r>
                        <a:rPr lang="zh-CN" altLang="en-US" dirty="0" smtClean="0"/>
                        <a:t>相等返回</a:t>
                      </a:r>
                      <a:r>
                        <a:rPr lang="en-US" altLang="zh-CN" dirty="0" smtClean="0"/>
                        <a:t>true</a:t>
                      </a:r>
                      <a:r>
                        <a:rPr lang="zh-CN" altLang="en-US" dirty="0" smtClean="0"/>
                        <a:t>，否则返回</a:t>
                      </a:r>
                      <a:r>
                        <a:rPr lang="en-US" altLang="zh-CN" dirty="0" smtClean="0"/>
                        <a:t>false</a:t>
                      </a: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类按照成绩</a:t>
            </a:r>
            <a:r>
              <a:rPr lang="en-US" altLang="zh-CN" sz="2400" dirty="0" smtClean="0"/>
              <a:t>score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StudentScoreComparator</a:t>
            </a:r>
            <a:r>
              <a:rPr lang="en-US" dirty="0" smtClean="0"/>
              <a:t> implements Comparator&lt;Student&gt; {</a:t>
            </a:r>
          </a:p>
          <a:p>
            <a:r>
              <a:rPr lang="en-US" dirty="0" smtClean="0"/>
              <a:t>@Override</a:t>
            </a:r>
          </a:p>
          <a:p>
            <a:r>
              <a:rPr lang="en-US" dirty="0" smtClean="0"/>
              <a:t>public </a:t>
            </a:r>
            <a:r>
              <a:rPr lang="en-US" dirty="0" err="1" smtClean="0"/>
              <a:t>int</a:t>
            </a:r>
            <a:r>
              <a:rPr lang="en-US" dirty="0" smtClean="0"/>
              <a:t> compare(Student o1, Student o2) {</a:t>
            </a:r>
          </a:p>
          <a:p>
            <a:r>
              <a:rPr lang="en-US" dirty="0" smtClean="0"/>
              <a:t>//</a:t>
            </a:r>
            <a:r>
              <a:rPr lang="zh-CN" altLang="en-US" dirty="0" smtClean="0"/>
              <a:t>以成绩按照降序排序</a:t>
            </a:r>
          </a:p>
          <a:p>
            <a:r>
              <a:rPr lang="en-US" dirty="0" smtClean="0"/>
              <a:t>if(o1.getScore()&gt;o2.getScore()){</a:t>
            </a:r>
          </a:p>
          <a:p>
            <a:r>
              <a:rPr lang="en-US" dirty="0" smtClean="0"/>
              <a:t>	return -1;</a:t>
            </a:r>
          </a:p>
          <a:p>
            <a:r>
              <a:rPr lang="en-US" dirty="0" smtClean="0"/>
              <a:t>       }else if(o1.getScore()&lt;o2.getScore()){</a:t>
            </a:r>
          </a:p>
          <a:p>
            <a:r>
              <a:rPr lang="en-US" dirty="0" smtClean="0"/>
              <a:t>	return 1;</a:t>
            </a:r>
          </a:p>
          <a:p>
            <a:r>
              <a:rPr lang="en-US" dirty="0" smtClean="0"/>
              <a:t>        }else{</a:t>
            </a:r>
          </a:p>
          <a:p>
            <a:r>
              <a:rPr lang="en-US" dirty="0" smtClean="0"/>
              <a:t>	return 0;</a:t>
            </a:r>
          </a:p>
          <a:p>
            <a:r>
              <a:rPr lang="en-US" dirty="0" smtClean="0"/>
              <a:t>}</a:t>
            </a:r>
          </a:p>
          <a:p>
            <a:r>
              <a:rPr lang="en-US" dirty="0" smtClean="0"/>
              <a:t>}</a:t>
            </a:r>
          </a:p>
          <a:p>
            <a:r>
              <a:rPr lang="en-US" dirty="0" smtClean="0"/>
              <a:t>}</a:t>
            </a:r>
            <a:endParaRPr lang="en-US" dirty="0"/>
          </a:p>
        </p:txBody>
      </p:sp>
      <p:sp>
        <p:nvSpPr>
          <p:cNvPr id="6" name="Rounded Rectangle 5"/>
          <p:cNvSpPr/>
          <p:nvPr/>
        </p:nvSpPr>
        <p:spPr>
          <a:xfrm>
            <a:off x="6731876" y="2317531"/>
            <a:ext cx="5155325" cy="230176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：实现接口</a:t>
            </a:r>
            <a:r>
              <a:rPr lang="en-US" altLang="zh-CN" dirty="0" smtClean="0">
                <a:solidFill>
                  <a:schemeClr val="tx1"/>
                </a:solidFill>
              </a:rPr>
              <a:t>Comparator</a:t>
            </a:r>
            <a:r>
              <a:rPr lang="zh-CN" altLang="en-US" dirty="0" smtClean="0">
                <a:solidFill>
                  <a:schemeClr val="tx1"/>
                </a:solidFill>
              </a:rPr>
              <a:t>，泛型类型用需要排序的类，如</a:t>
            </a:r>
            <a:r>
              <a:rPr lang="en-US" altLang="zh-CN" dirty="0" smtClean="0">
                <a:solidFill>
                  <a:schemeClr val="tx1"/>
                </a:solidFill>
              </a:rPr>
              <a:t>Student</a:t>
            </a:r>
          </a:p>
          <a:p>
            <a:pPr>
              <a:lnSpc>
                <a:spcPct val="150000"/>
              </a:lnSpc>
            </a:pPr>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：重写</a:t>
            </a:r>
            <a:r>
              <a:rPr lang="en-US" altLang="zh-CN" dirty="0" smtClean="0">
                <a:solidFill>
                  <a:schemeClr val="tx1"/>
                </a:solidFill>
              </a:rPr>
              <a:t>compare</a:t>
            </a:r>
            <a:r>
              <a:rPr lang="zh-CN" altLang="en-US" dirty="0" smtClean="0">
                <a:solidFill>
                  <a:schemeClr val="tx1"/>
                </a:solidFill>
              </a:rPr>
              <a:t>方法</a:t>
            </a:r>
            <a:endParaRPr lang="en-US" altLang="zh-CN" dirty="0" smtClean="0">
              <a:solidFill>
                <a:schemeClr val="tx1"/>
              </a:solidFill>
            </a:endParaRPr>
          </a:p>
          <a:p>
            <a:pPr>
              <a:lnSpc>
                <a:spcPct val="150000"/>
              </a:lnSpc>
            </a:pPr>
            <a:r>
              <a:rPr lang="zh-CN" altLang="en-US" dirty="0" smtClean="0">
                <a:solidFill>
                  <a:schemeClr val="tx1"/>
                </a:solidFill>
              </a:rPr>
              <a:t>提示：因为每个类中都有</a:t>
            </a:r>
            <a:r>
              <a:rPr lang="en-US" altLang="zh-CN" dirty="0" smtClean="0">
                <a:solidFill>
                  <a:schemeClr val="tx1"/>
                </a:solidFill>
              </a:rPr>
              <a:t>equals</a:t>
            </a:r>
            <a:r>
              <a:rPr lang="zh-CN" altLang="en-US" dirty="0" smtClean="0">
                <a:solidFill>
                  <a:schemeClr val="tx1"/>
                </a:solidFill>
              </a:rPr>
              <a:t>方法，所以可以不重写</a:t>
            </a:r>
            <a:endParaRPr lang="en-US" dirty="0">
              <a:solidFill>
                <a:schemeClr val="tx1"/>
              </a:solidFill>
            </a:endParaRPr>
          </a:p>
        </p:txBody>
      </p:sp>
      <p:sp>
        <p:nvSpPr>
          <p:cNvPr id="7" name="Oval Callout 6"/>
          <p:cNvSpPr/>
          <p:nvPr/>
        </p:nvSpPr>
        <p:spPr>
          <a:xfrm>
            <a:off x="4035974" y="3894083"/>
            <a:ext cx="2900854" cy="2963917"/>
          </a:xfrm>
          <a:prstGeom prst="wedgeEllipseCallout">
            <a:avLst>
              <a:gd name="adj1" fmla="val 27890"/>
              <a:gd name="adj2" fmla="val -118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为</a:t>
            </a:r>
            <a:r>
              <a:rPr lang="en-US" altLang="zh-CN" dirty="0" smtClean="0">
                <a:solidFill>
                  <a:schemeClr val="tx1"/>
                </a:solidFill>
              </a:rPr>
              <a:t>Student</a:t>
            </a:r>
            <a:r>
              <a:rPr lang="zh-CN" altLang="en-US" dirty="0" smtClean="0">
                <a:solidFill>
                  <a:schemeClr val="tx1"/>
                </a:solidFill>
              </a:rPr>
              <a:t>类定义了一个外部比较器，</a:t>
            </a:r>
            <a:r>
              <a:rPr lang="en-US" altLang="zh-CN" dirty="0" smtClean="0">
                <a:solidFill>
                  <a:schemeClr val="tx1"/>
                </a:solidFill>
              </a:rPr>
              <a:t>Student</a:t>
            </a:r>
            <a:r>
              <a:rPr lang="zh-CN" altLang="en-US" dirty="0" smtClean="0">
                <a:solidFill>
                  <a:schemeClr val="tx1"/>
                </a:solidFill>
              </a:rPr>
              <a:t>类不需要实现任何接口。而且，还可以根据需要为</a:t>
            </a:r>
            <a:r>
              <a:rPr lang="en-US" altLang="zh-CN" dirty="0" smtClean="0">
                <a:solidFill>
                  <a:schemeClr val="tx1"/>
                </a:solidFill>
              </a:rPr>
              <a:t>Student</a:t>
            </a:r>
            <a:r>
              <a:rPr lang="zh-CN" altLang="en-US" dirty="0" smtClean="0">
                <a:solidFill>
                  <a:schemeClr val="tx1"/>
                </a:solidFill>
              </a:rPr>
              <a:t>定义不同的比较器。看下页。</a:t>
            </a:r>
            <a:endParaRPr lang="en-US" dirty="0">
              <a:solidFill>
                <a:schemeClr val="tx1"/>
              </a:solidFill>
            </a:endParaRPr>
          </a:p>
        </p:txBody>
      </p:sp>
      <p:sp>
        <p:nvSpPr>
          <p:cNvPr id="8" name="TextBox 7">
            <a:hlinkClick r:id="rId3" action="ppaction://hlinkfile"/>
          </p:cNvPr>
          <p:cNvSpPr txBox="1"/>
          <p:nvPr/>
        </p:nvSpPr>
        <p:spPr>
          <a:xfrm>
            <a:off x="8355724" y="190220"/>
            <a:ext cx="3305849" cy="923330"/>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4" action="ppaction://hlinkfile"/>
              </a:rPr>
              <a:t>Student.java</a:t>
            </a:r>
            <a:endParaRPr lang="en-US" altLang="zh-CN" dirty="0" smtClean="0"/>
          </a:p>
          <a:p>
            <a:r>
              <a:rPr lang="en-US" dirty="0" smtClean="0">
                <a:hlinkClick r:id="rId5" action="ppaction://hlinkfile"/>
              </a:rPr>
              <a:t>StudentScoreComparator.java</a:t>
            </a:r>
            <a:endParaRPr lang="en-US"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类按照年龄</a:t>
            </a:r>
            <a:r>
              <a:rPr lang="en-US" altLang="zh-CN" sz="2400" dirty="0" smtClean="0"/>
              <a:t>age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StudentAgeComparator</a:t>
            </a:r>
            <a:r>
              <a:rPr lang="en-US" dirty="0" smtClean="0"/>
              <a:t> implements Comparator&lt;Student&gt; {</a:t>
            </a:r>
          </a:p>
          <a:p>
            <a:r>
              <a:rPr lang="en-US" dirty="0" smtClean="0"/>
              <a:t>@Override</a:t>
            </a:r>
          </a:p>
          <a:p>
            <a:r>
              <a:rPr lang="en-US" dirty="0" smtClean="0"/>
              <a:t>public </a:t>
            </a:r>
            <a:r>
              <a:rPr lang="en-US" dirty="0" err="1" smtClean="0"/>
              <a:t>int</a:t>
            </a:r>
            <a:r>
              <a:rPr lang="en-US" dirty="0" smtClean="0"/>
              <a:t> compare(Student o1, Student o2) {</a:t>
            </a:r>
          </a:p>
          <a:p>
            <a:r>
              <a:rPr lang="en-US" dirty="0" smtClean="0"/>
              <a:t>//</a:t>
            </a:r>
            <a:r>
              <a:rPr lang="zh-CN" altLang="en-US" dirty="0" smtClean="0"/>
              <a:t>以年龄按照升序排序</a:t>
            </a:r>
          </a:p>
          <a:p>
            <a:r>
              <a:rPr lang="en-US" dirty="0" smtClean="0"/>
              <a:t>if(o1.getAge()&gt;o2.getAge()){</a:t>
            </a:r>
          </a:p>
          <a:p>
            <a:r>
              <a:rPr lang="en-US" dirty="0" smtClean="0"/>
              <a:t>       return 1;</a:t>
            </a:r>
          </a:p>
          <a:p>
            <a:r>
              <a:rPr lang="en-US" dirty="0" smtClean="0"/>
              <a:t>}else if(o1.getAge()&lt;o2.getAge()){</a:t>
            </a:r>
          </a:p>
          <a:p>
            <a:r>
              <a:rPr lang="en-US" dirty="0" smtClean="0"/>
              <a:t>      return -1;</a:t>
            </a:r>
          </a:p>
          <a:p>
            <a:r>
              <a:rPr lang="en-US" dirty="0" smtClean="0"/>
              <a:t>}else{</a:t>
            </a:r>
          </a:p>
          <a:p>
            <a:r>
              <a:rPr lang="en-US" dirty="0" smtClean="0"/>
              <a:t>      return 0;</a:t>
            </a:r>
          </a:p>
          <a:p>
            <a:r>
              <a:rPr lang="en-US" dirty="0" smtClean="0"/>
              <a:t>}</a:t>
            </a:r>
          </a:p>
          <a:p>
            <a:r>
              <a:rPr lang="en-US" dirty="0" smtClean="0"/>
              <a:t>}</a:t>
            </a:r>
          </a:p>
          <a:p>
            <a:r>
              <a:rPr lang="en-US" dirty="0" smtClean="0"/>
              <a:t>}</a:t>
            </a:r>
            <a:endParaRPr lang="en-US" dirty="0"/>
          </a:p>
        </p:txBody>
      </p:sp>
      <p:sp>
        <p:nvSpPr>
          <p:cNvPr id="8" name="TextBox 7">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dirty="0" smtClean="0">
                <a:hlinkClick r:id="rId5" action="ppaction://hlinkfile"/>
              </a:rPr>
              <a:t>StudentAgeComparator.java</a:t>
            </a:r>
            <a:endParaRPr lang="en-US" dirty="0"/>
          </a:p>
        </p:txBody>
      </p:sp>
      <p:sp>
        <p:nvSpPr>
          <p:cNvPr id="9" name="Oval Callout 8"/>
          <p:cNvSpPr/>
          <p:nvPr/>
        </p:nvSpPr>
        <p:spPr>
          <a:xfrm>
            <a:off x="6999891" y="3153104"/>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如何使用这些外部比较器呢？和内部比较器一样，当</a:t>
            </a:r>
            <a:r>
              <a:rPr lang="en-US" altLang="zh-CN" dirty="0" smtClean="0">
                <a:solidFill>
                  <a:schemeClr val="tx1"/>
                </a:solidFill>
              </a:rPr>
              <a:t>Student</a:t>
            </a:r>
            <a:r>
              <a:rPr lang="zh-CN" altLang="en-US" dirty="0" smtClean="0">
                <a:solidFill>
                  <a:schemeClr val="tx1"/>
                </a:solidFill>
              </a:rPr>
              <a:t>对象存储在数组或集合中时，可以用工具类进行排序。马上要学习了！</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192696"/>
          </a:xfrm>
        </p:spPr>
        <p:txBody>
          <a:bodyPr vert="horz" lIns="91440" tIns="45720" rIns="91440" bIns="45720" rtlCol="0">
            <a:noAutofit/>
          </a:bodyPr>
          <a:lstStyle/>
          <a:p>
            <a:r>
              <a:rPr lang="en-US" altLang="zh-CN" sz="2400" dirty="0" err="1" smtClean="0">
                <a:solidFill>
                  <a:schemeClr val="tx1">
                    <a:lumMod val="75000"/>
                    <a:lumOff val="25000"/>
                  </a:schemeClr>
                </a:solidFill>
              </a:rPr>
              <a:t>java.util.Arrays</a:t>
            </a:r>
            <a:r>
              <a:rPr lang="zh-CN" altLang="en-US" sz="2400" dirty="0" smtClean="0">
                <a:solidFill>
                  <a:schemeClr val="tx1">
                    <a:lumMod val="75000"/>
                    <a:lumOff val="25000"/>
                  </a:schemeClr>
                </a:solidFill>
              </a:rPr>
              <a:t>类是一个针对数组进行操作的工具类，其中提供了对对象数组进行排序的方法；</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两个常用的对象数组排序方法如下：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9" name="Table 8"/>
          <p:cNvGraphicFramePr>
            <a:graphicFrameLocks noGrp="1"/>
          </p:cNvGraphicFramePr>
          <p:nvPr/>
        </p:nvGraphicFramePr>
        <p:xfrm>
          <a:off x="691929" y="3117773"/>
          <a:ext cx="10738070" cy="1485757"/>
        </p:xfrm>
        <a:graphic>
          <a:graphicData uri="http://schemas.openxmlformats.org/drawingml/2006/table">
            <a:tbl>
              <a:tblPr firstRow="1" bandRow="1">
                <a:tableStyleId>{5C22544A-7EE6-4342-B048-85BDC9FD1C3A}</a:tableStyleId>
              </a:tblPr>
              <a:tblGrid>
                <a:gridCol w="4967892"/>
                <a:gridCol w="5770178"/>
              </a:tblGrid>
              <a:tr h="490709">
                <a:tc>
                  <a:txBody>
                    <a:bodyPr/>
                    <a:lstStyle/>
                    <a:p>
                      <a:pPr algn="ctr"/>
                      <a:r>
                        <a:rPr lang="en-US" altLang="zh-CN" dirty="0" smtClean="0"/>
                        <a:t>static void sort(Object[] a)  </a:t>
                      </a:r>
                      <a:endParaRPr lang="en-US" dirty="0"/>
                    </a:p>
                  </a:txBody>
                  <a:tcPr/>
                </a:tc>
                <a:tc>
                  <a:txBody>
                    <a:bodyPr/>
                    <a:lstStyle/>
                    <a:p>
                      <a:pPr algn="ctr"/>
                      <a:r>
                        <a:rPr lang="zh-CN" altLang="en-US" dirty="0" smtClean="0"/>
                        <a:t>方法描述</a:t>
                      </a:r>
                      <a:endParaRPr lang="en-US" dirty="0"/>
                    </a:p>
                  </a:txBody>
                  <a:tcPr/>
                </a:tc>
              </a:tr>
              <a:tr h="497524">
                <a:tc>
                  <a:txBody>
                    <a:bodyPr/>
                    <a:lstStyle/>
                    <a:p>
                      <a:pPr algn="l"/>
                      <a:r>
                        <a:rPr lang="fr-FR" dirty="0" err="1" smtClean="0"/>
                        <a:t>static</a:t>
                      </a:r>
                      <a:r>
                        <a:rPr lang="fr-FR" dirty="0" smtClean="0"/>
                        <a:t> </a:t>
                      </a:r>
                      <a:r>
                        <a:rPr lang="fr-FR" dirty="0" err="1" smtClean="0"/>
                        <a:t>void</a:t>
                      </a:r>
                      <a:r>
                        <a:rPr lang="fr-FR" dirty="0" smtClean="0"/>
                        <a:t> sort(Object[] a)  </a:t>
                      </a:r>
                      <a:endParaRPr lang="en-US" dirty="0"/>
                    </a:p>
                  </a:txBody>
                  <a:tcPr/>
                </a:tc>
                <a:tc>
                  <a:txBody>
                    <a:bodyPr/>
                    <a:lstStyle/>
                    <a:p>
                      <a:r>
                        <a:rPr lang="zh-CN" altLang="en-US" dirty="0" smtClean="0"/>
                        <a:t>对数组</a:t>
                      </a:r>
                      <a:r>
                        <a:rPr lang="en-US" altLang="zh-CN" dirty="0" smtClean="0"/>
                        <a:t>a</a:t>
                      </a:r>
                      <a:r>
                        <a:rPr lang="zh-CN" altLang="en-US" dirty="0" smtClean="0"/>
                        <a:t>进行排序，</a:t>
                      </a:r>
                      <a:r>
                        <a:rPr lang="en-US" altLang="zh-CN" dirty="0" smtClean="0">
                          <a:solidFill>
                            <a:srgbClr val="FF0000"/>
                          </a:solidFill>
                        </a:rPr>
                        <a:t>a</a:t>
                      </a:r>
                      <a:r>
                        <a:rPr lang="zh-CN" altLang="en-US" dirty="0" smtClean="0">
                          <a:solidFill>
                            <a:srgbClr val="FF0000"/>
                          </a:solidFill>
                        </a:rPr>
                        <a:t>中的元素必须实现</a:t>
                      </a:r>
                      <a:r>
                        <a:rPr lang="en-US" altLang="zh-CN" dirty="0" smtClean="0">
                          <a:solidFill>
                            <a:srgbClr val="FF0000"/>
                          </a:solidFill>
                        </a:rPr>
                        <a:t>Comparable</a:t>
                      </a:r>
                      <a:r>
                        <a:rPr lang="zh-CN" altLang="en-US" dirty="0" smtClean="0">
                          <a:solidFill>
                            <a:srgbClr val="FF0000"/>
                          </a:solidFill>
                        </a:rPr>
                        <a:t>接口</a:t>
                      </a:r>
                      <a:endParaRPr lang="en-US" altLang="zh-CN" dirty="0" smtClean="0">
                        <a:solidFill>
                          <a:srgbClr val="FF0000"/>
                        </a:solidFill>
                      </a:endParaRPr>
                    </a:p>
                  </a:txBody>
                  <a:tcPr/>
                </a:tc>
              </a:tr>
              <a:tr h="497524">
                <a:tc>
                  <a:txBody>
                    <a:bodyPr/>
                    <a:lstStyle/>
                    <a:p>
                      <a:pPr algn="l"/>
                      <a:r>
                        <a:rPr lang="fr-FR" dirty="0" err="1" smtClean="0"/>
                        <a:t>static</a:t>
                      </a:r>
                      <a:r>
                        <a:rPr lang="fr-FR" dirty="0" smtClean="0"/>
                        <a:t> &lt;T&gt; </a:t>
                      </a:r>
                      <a:r>
                        <a:rPr lang="fr-FR" dirty="0" err="1" smtClean="0"/>
                        <a:t>void</a:t>
                      </a:r>
                      <a:r>
                        <a:rPr lang="fr-FR" dirty="0" smtClean="0"/>
                        <a:t> sort(T[] a, </a:t>
                      </a:r>
                      <a:r>
                        <a:rPr lang="fr-FR" dirty="0" err="1" smtClean="0"/>
                        <a:t>Comparator</a:t>
                      </a:r>
                      <a:r>
                        <a:rPr lang="fr-FR" dirty="0" smtClean="0"/>
                        <a:t>&lt;? super T&gt; c) </a:t>
                      </a:r>
                      <a:endParaRPr lang="en-US" dirty="0"/>
                    </a:p>
                  </a:txBody>
                  <a:tcPr/>
                </a:tc>
                <a:tc>
                  <a:txBody>
                    <a:bodyPr/>
                    <a:lstStyle/>
                    <a:p>
                      <a:r>
                        <a:rPr lang="zh-CN" altLang="en-US" dirty="0" smtClean="0"/>
                        <a:t>对数组</a:t>
                      </a:r>
                      <a:r>
                        <a:rPr lang="en-US" altLang="zh-CN" dirty="0" smtClean="0"/>
                        <a:t>a</a:t>
                      </a:r>
                      <a:r>
                        <a:rPr lang="zh-CN" altLang="en-US" dirty="0" smtClean="0"/>
                        <a:t>进行排序，比较逻辑在</a:t>
                      </a:r>
                      <a:r>
                        <a:rPr lang="zh-CN" altLang="en-US" dirty="0" smtClean="0">
                          <a:solidFill>
                            <a:srgbClr val="FF0000"/>
                          </a:solidFill>
                        </a:rPr>
                        <a:t>外部比较器</a:t>
                      </a:r>
                      <a:r>
                        <a:rPr lang="en-US" altLang="zh-CN" dirty="0" smtClean="0"/>
                        <a:t>c</a:t>
                      </a:r>
                      <a:r>
                        <a:rPr lang="zh-CN" altLang="en-US" dirty="0" smtClean="0"/>
                        <a:t>中定义。</a:t>
                      </a:r>
                      <a:endParaRPr lang="en-US" altLang="zh-CN" dirty="0" smtClean="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951414"/>
            <a:ext cx="11015870" cy="1728724"/>
          </a:xfrm>
        </p:spPr>
        <p:txBody>
          <a:bodyPr vert="horz" lIns="91440" tIns="45720" rIns="91440" bIns="45720" rtlCol="0">
            <a:noAutofit/>
          </a:bodyPr>
          <a:lstStyle/>
          <a:p>
            <a:r>
              <a:rPr lang="en-US" altLang="zh-CN" sz="2400" dirty="0" smtClean="0">
                <a:solidFill>
                  <a:schemeClr val="tx1">
                    <a:lumMod val="75000"/>
                    <a:lumOff val="25000"/>
                  </a:schemeClr>
                </a:solidFill>
              </a:rPr>
              <a:t>static void sort(Object[] a) </a:t>
            </a:r>
            <a:r>
              <a:rPr lang="zh-CN" altLang="en-US" sz="2400" dirty="0" smtClean="0">
                <a:solidFill>
                  <a:schemeClr val="tx1">
                    <a:lumMod val="75000"/>
                    <a:lumOff val="25000"/>
                  </a:schemeClr>
                </a:solidFill>
              </a:rPr>
              <a:t>方法使用代码如下：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93986" y="1713126"/>
            <a:ext cx="10687987" cy="4801314"/>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TestProduct</a:t>
            </a:r>
            <a:r>
              <a:rPr lang="en-US" dirty="0" smtClean="0"/>
              <a:t> {</a:t>
            </a:r>
          </a:p>
          <a:p>
            <a:r>
              <a:rPr lang="en-US" dirty="0" smtClean="0"/>
              <a:t>	public static void main(String[] </a:t>
            </a:r>
            <a:r>
              <a:rPr lang="en-US" dirty="0" err="1" smtClean="0"/>
              <a:t>args</a:t>
            </a:r>
            <a:r>
              <a:rPr lang="en-US" dirty="0" smtClean="0"/>
              <a:t>) {</a:t>
            </a:r>
          </a:p>
          <a:p>
            <a:r>
              <a:rPr lang="en-US" dirty="0" smtClean="0"/>
              <a:t>		Product p1=new Product("</a:t>
            </a:r>
            <a:r>
              <a:rPr lang="zh-CN" altLang="en-US" dirty="0" smtClean="0"/>
              <a:t>费列罗巧克力</a:t>
            </a:r>
            <a:r>
              <a:rPr lang="en-US" altLang="zh-CN" dirty="0" smtClean="0"/>
              <a:t>",45.2,1200);</a:t>
            </a:r>
          </a:p>
          <a:p>
            <a:r>
              <a:rPr lang="en-US" altLang="zh-CN" dirty="0" smtClean="0"/>
              <a:t>		</a:t>
            </a:r>
            <a:r>
              <a:rPr lang="en-US" dirty="0" smtClean="0"/>
              <a:t>Product p2=new Product("Java</a:t>
            </a:r>
            <a:r>
              <a:rPr lang="zh-CN" altLang="en-US" dirty="0" smtClean="0"/>
              <a:t>教材</a:t>
            </a:r>
            <a:r>
              <a:rPr lang="en-US" altLang="zh-CN" dirty="0" smtClean="0"/>
              <a:t>",29,119);</a:t>
            </a:r>
          </a:p>
          <a:p>
            <a:r>
              <a:rPr lang="en-US" altLang="zh-CN" dirty="0" smtClean="0"/>
              <a:t>		</a:t>
            </a:r>
            <a:r>
              <a:rPr lang="en-US" dirty="0" smtClean="0"/>
              <a:t>Product p3=new Product("</a:t>
            </a:r>
            <a:r>
              <a:rPr lang="zh-CN" altLang="en-US" dirty="0" smtClean="0"/>
              <a:t>针织开衫</a:t>
            </a:r>
            <a:r>
              <a:rPr lang="en-US" altLang="zh-CN" dirty="0" smtClean="0"/>
              <a:t>",345.2,5200);</a:t>
            </a:r>
          </a:p>
          <a:p>
            <a:r>
              <a:rPr lang="en-US" altLang="zh-CN" dirty="0" smtClean="0"/>
              <a:t>		</a:t>
            </a:r>
            <a:r>
              <a:rPr lang="en-US" dirty="0" smtClean="0"/>
              <a:t>Product p4=new Product("</a:t>
            </a:r>
            <a:r>
              <a:rPr lang="zh-CN" altLang="en-US" dirty="0" smtClean="0"/>
              <a:t>三星手机</a:t>
            </a:r>
            <a:r>
              <a:rPr lang="en-US" altLang="zh-CN" dirty="0" smtClean="0"/>
              <a:t>",1999,3900);</a:t>
            </a:r>
          </a:p>
          <a:p>
            <a:r>
              <a:rPr lang="en-US" altLang="zh-CN" dirty="0" smtClean="0"/>
              <a:t>		</a:t>
            </a:r>
          </a:p>
          <a:p>
            <a:r>
              <a:rPr lang="en-US" altLang="zh-CN" dirty="0" smtClean="0"/>
              <a:t>		</a:t>
            </a:r>
            <a:r>
              <a:rPr lang="en-US" dirty="0" smtClean="0"/>
              <a:t>Product[] products=new Product[]{p1,p2,p3,p4};</a:t>
            </a:r>
          </a:p>
          <a:p>
            <a:r>
              <a:rPr lang="en-US" dirty="0" smtClean="0"/>
              <a:t>//		</a:t>
            </a:r>
            <a:r>
              <a:rPr lang="zh-CN" altLang="en-US" dirty="0" smtClean="0"/>
              <a:t>对数组排序</a:t>
            </a:r>
          </a:p>
          <a:p>
            <a:r>
              <a:rPr lang="zh-CN" altLang="en-US" dirty="0" smtClean="0"/>
              <a:t>		</a:t>
            </a:r>
            <a:r>
              <a:rPr lang="en-US" dirty="0" err="1" smtClean="0"/>
              <a:t>Arrays.sort</a:t>
            </a:r>
            <a:r>
              <a:rPr lang="en-US" dirty="0" smtClean="0"/>
              <a:t>(products);</a:t>
            </a:r>
          </a:p>
          <a:p>
            <a:r>
              <a:rPr lang="en-US" dirty="0" smtClean="0"/>
              <a:t>		for(Product x:products){</a:t>
            </a:r>
          </a:p>
          <a:p>
            <a:r>
              <a:rPr lang="en-US" dirty="0" smtClean="0"/>
              <a:t>			</a:t>
            </a:r>
            <a:r>
              <a:rPr lang="en-US" dirty="0" err="1" smtClean="0"/>
              <a:t>System.out.println</a:t>
            </a:r>
            <a:r>
              <a:rPr lang="en-US" dirty="0" smtClean="0"/>
              <a:t>(x);</a:t>
            </a:r>
          </a:p>
          <a:p>
            <a:r>
              <a:rPr lang="en-US" dirty="0" smtClean="0"/>
              <a:t>		}</a:t>
            </a:r>
          </a:p>
          <a:p>
            <a:endParaRPr lang="en-US" dirty="0" smtClean="0"/>
          </a:p>
          <a:p>
            <a:r>
              <a:rPr lang="en-US" dirty="0" smtClean="0"/>
              <a:t>	}</a:t>
            </a:r>
          </a:p>
          <a:p>
            <a:endParaRPr lang="en-US" dirty="0" smtClean="0"/>
          </a:p>
          <a:p>
            <a:r>
              <a:rPr lang="en-US" dirty="0" smtClean="0"/>
              <a:t>}</a:t>
            </a:r>
            <a:endParaRPr lang="en-US" dirty="0"/>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5" action="ppaction://hlinkfile"/>
              </a:rPr>
              <a:t>TestProduct.java</a:t>
            </a:r>
            <a:endParaRPr lang="en-US" dirty="0"/>
          </a:p>
        </p:txBody>
      </p:sp>
      <p:sp>
        <p:nvSpPr>
          <p:cNvPr id="7" name="Oval Callout 6"/>
          <p:cNvSpPr/>
          <p:nvPr/>
        </p:nvSpPr>
        <p:spPr>
          <a:xfrm>
            <a:off x="8229601" y="3310759"/>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如果</a:t>
            </a:r>
            <a:r>
              <a:rPr lang="en-US" altLang="zh-CN" dirty="0" smtClean="0">
                <a:solidFill>
                  <a:schemeClr val="tx1"/>
                </a:solidFill>
              </a:rPr>
              <a:t>Product</a:t>
            </a:r>
            <a:r>
              <a:rPr lang="zh-CN" altLang="en-US" dirty="0" smtClean="0">
                <a:solidFill>
                  <a:schemeClr val="tx1"/>
                </a:solidFill>
              </a:rPr>
              <a:t>类没有实现</a:t>
            </a:r>
            <a:r>
              <a:rPr lang="en-US" altLang="zh-CN" dirty="0" smtClean="0">
                <a:solidFill>
                  <a:schemeClr val="tx1"/>
                </a:solidFill>
              </a:rPr>
              <a:t>Comparable</a:t>
            </a:r>
            <a:r>
              <a:rPr lang="zh-CN" altLang="en-US" dirty="0" smtClean="0">
                <a:solidFill>
                  <a:schemeClr val="tx1"/>
                </a:solidFill>
              </a:rPr>
              <a:t>接口，运行期将抛出</a:t>
            </a:r>
            <a:r>
              <a:rPr lang="en-US" altLang="zh-CN" dirty="0" err="1" smtClean="0">
                <a:solidFill>
                  <a:schemeClr val="tx1"/>
                </a:solidFill>
              </a:rPr>
              <a:t>ClassCaseException</a:t>
            </a:r>
            <a:r>
              <a:rPr lang="zh-CN" altLang="en-US" dirty="0" smtClean="0">
                <a:solidFill>
                  <a:schemeClr val="tx1"/>
                </a:solidFill>
              </a:rPr>
              <a:t>异常。</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思考</a:t>
            </a:r>
            <a:endParaRPr lang="en-US" dirty="0"/>
          </a:p>
        </p:txBody>
      </p:sp>
      <p:sp>
        <p:nvSpPr>
          <p:cNvPr id="3" name="Content Placeholder 2"/>
          <p:cNvSpPr>
            <a:spLocks noGrp="1"/>
          </p:cNvSpPr>
          <p:nvPr>
            <p:ph idx="1"/>
          </p:nvPr>
        </p:nvSpPr>
        <p:spPr/>
        <p:txBody>
          <a:bodyPr/>
          <a:lstStyle/>
          <a:p>
            <a:r>
              <a:rPr lang="zh-CN" altLang="en-US" dirty="0" smtClean="0"/>
              <a:t>为什么</a:t>
            </a:r>
            <a:r>
              <a:rPr lang="en-US" altLang="zh-CN" dirty="0" smtClean="0"/>
              <a:t>Product</a:t>
            </a:r>
            <a:r>
              <a:rPr lang="zh-CN" altLang="en-US" dirty="0" smtClean="0"/>
              <a:t>类如果不实现</a:t>
            </a:r>
            <a:r>
              <a:rPr lang="en-US" altLang="zh-CN" dirty="0" smtClean="0"/>
              <a:t>Comparable</a:t>
            </a:r>
            <a:r>
              <a:rPr lang="zh-CN" altLang="en-US" dirty="0" smtClean="0"/>
              <a:t>接口，就会抛出</a:t>
            </a:r>
            <a:r>
              <a:rPr lang="en-US" altLang="zh-CN" dirty="0" smtClean="0"/>
              <a:t>ClassCastException</a:t>
            </a:r>
            <a:r>
              <a:rPr lang="zh-CN" altLang="en-US" dirty="0" smtClean="0"/>
              <a:t>异常？</a:t>
            </a:r>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理解</a:t>
            </a:r>
            <a:r>
              <a:rPr lang="en-US" altLang="zh-CN" dirty="0" smtClean="0"/>
              <a:t>Object</a:t>
            </a:r>
            <a:r>
              <a:rPr lang="zh-CN" altLang="en-US" dirty="0" smtClean="0"/>
              <a:t>类的作用以及常用方法；</a:t>
            </a:r>
            <a:endParaRPr lang="en-US" altLang="zh-CN" dirty="0" smtClean="0"/>
          </a:p>
          <a:p>
            <a:r>
              <a:rPr lang="zh-CN" altLang="en-US" dirty="0" smtClean="0"/>
              <a:t>熟练使用</a:t>
            </a:r>
            <a:r>
              <a:rPr lang="en-US" altLang="zh-CN" dirty="0" smtClean="0"/>
              <a:t>String</a:t>
            </a:r>
            <a:r>
              <a:rPr lang="zh-CN" altLang="en-US" dirty="0" smtClean="0"/>
              <a:t>类的常用方法；</a:t>
            </a:r>
            <a:endParaRPr lang="en-US" altLang="zh-CN" dirty="0" smtClean="0"/>
          </a:p>
          <a:p>
            <a:r>
              <a:rPr lang="zh-CN" altLang="en-US" dirty="0" smtClean="0"/>
              <a:t>熟练使用数学、随机相关类；</a:t>
            </a:r>
            <a:endParaRPr lang="en-US" altLang="zh-CN" dirty="0" smtClean="0"/>
          </a:p>
          <a:p>
            <a:r>
              <a:rPr lang="zh-CN" altLang="en-US" dirty="0" smtClean="0"/>
              <a:t>熟练使用时间、日期相关类；</a:t>
            </a:r>
            <a:endParaRPr lang="en-US" altLang="zh-CN" dirty="0" smtClean="0"/>
          </a:p>
          <a:p>
            <a:r>
              <a:rPr lang="zh-CN" altLang="en-US" dirty="0" smtClean="0"/>
              <a:t>理解并掌握</a:t>
            </a:r>
            <a:r>
              <a:rPr lang="en-US" altLang="zh-CN" dirty="0" smtClean="0"/>
              <a:t>UUID</a:t>
            </a:r>
            <a:r>
              <a:rPr lang="zh-CN" altLang="en-US" dirty="0" smtClean="0"/>
              <a:t>、对象比较、国际化、类加载相关的内容；</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683400"/>
            <a:ext cx="11822538" cy="703965"/>
          </a:xfrm>
        </p:spPr>
        <p:txBody>
          <a:bodyPr vert="horz" lIns="91440" tIns="45720" rIns="91440" bIns="45720" rtlCol="0">
            <a:noAutofit/>
          </a:bodyPr>
          <a:lstStyle/>
          <a:p>
            <a:r>
              <a:rPr lang="fr-FR" sz="2400" dirty="0" smtClean="0"/>
              <a:t>sort(T[] a, </a:t>
            </a:r>
            <a:r>
              <a:rPr lang="fr-FR" sz="2400" dirty="0" err="1" smtClean="0"/>
              <a:t>Comparator</a:t>
            </a:r>
            <a:r>
              <a:rPr lang="fr-FR" sz="2400" dirty="0" smtClean="0"/>
              <a:t>&lt;? super T&gt; c)</a:t>
            </a:r>
            <a:r>
              <a:rPr lang="zh-CN" altLang="en-US" sz="2400" dirty="0" smtClean="0"/>
              <a:t>使用代码如下：</a:t>
            </a:r>
            <a:r>
              <a:rPr lang="fr-FR" sz="2400" dirty="0" smtClean="0"/>
              <a:t> </a:t>
            </a:r>
            <a:endParaRPr lang="en-US" sz="2400" dirty="0" smtClean="0"/>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483627" y="1271692"/>
            <a:ext cx="10687987" cy="5355312"/>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p>
          <a:p>
            <a:r>
              <a:rPr lang="en-US" dirty="0" smtClean="0"/>
              <a:t>		Student s1=new Student("</a:t>
            </a:r>
            <a:r>
              <a:rPr lang="zh-CN" altLang="en-US" dirty="0" smtClean="0"/>
              <a:t>王蓓蓓</a:t>
            </a:r>
            <a:r>
              <a:rPr lang="en-US" altLang="zh-CN" dirty="0" smtClean="0"/>
              <a:t>",23,89);</a:t>
            </a:r>
          </a:p>
          <a:p>
            <a:r>
              <a:rPr lang="en-US" altLang="zh-CN" dirty="0" smtClean="0"/>
              <a:t>		</a:t>
            </a:r>
            <a:r>
              <a:rPr lang="en-US" dirty="0" smtClean="0"/>
              <a:t>Student s2=new Student("</a:t>
            </a:r>
            <a:r>
              <a:rPr lang="zh-CN" altLang="en-US" dirty="0" smtClean="0"/>
              <a:t>李晓红</a:t>
            </a:r>
            <a:r>
              <a:rPr lang="en-US" altLang="zh-CN" dirty="0" smtClean="0"/>
              <a:t>",24,96);</a:t>
            </a:r>
          </a:p>
          <a:p>
            <a:r>
              <a:rPr lang="en-US" altLang="zh-CN" dirty="0" smtClean="0"/>
              <a:t>		</a:t>
            </a:r>
            <a:r>
              <a:rPr lang="en-US" dirty="0" smtClean="0"/>
              <a:t>Student s3=new Student("</a:t>
            </a:r>
            <a:r>
              <a:rPr lang="zh-CN" altLang="en-US" dirty="0" smtClean="0"/>
              <a:t>张天明</a:t>
            </a:r>
            <a:r>
              <a:rPr lang="en-US" altLang="zh-CN" dirty="0" smtClean="0"/>
              <a:t>",18,91);</a:t>
            </a:r>
          </a:p>
          <a:p>
            <a:r>
              <a:rPr lang="en-US" altLang="zh-CN" dirty="0" smtClean="0"/>
              <a:t>		</a:t>
            </a:r>
            <a:r>
              <a:rPr lang="en-US" dirty="0" smtClean="0"/>
              <a:t>Student s4=new Student("</a:t>
            </a:r>
            <a:r>
              <a:rPr lang="zh-CN" altLang="en-US" dirty="0" smtClean="0"/>
              <a:t>孙小倩</a:t>
            </a:r>
            <a:r>
              <a:rPr lang="en-US" altLang="zh-CN" dirty="0" smtClean="0"/>
              <a:t>",21,54);</a:t>
            </a:r>
          </a:p>
          <a:p>
            <a:r>
              <a:rPr lang="en-US" altLang="zh-CN" dirty="0" smtClean="0"/>
              <a:t>		</a:t>
            </a:r>
            <a:r>
              <a:rPr lang="en-US" dirty="0" smtClean="0"/>
              <a:t>Student[] students=new Student[]{s1,s2,s3,s4};</a:t>
            </a:r>
          </a:p>
          <a:p>
            <a:r>
              <a:rPr lang="en-US" dirty="0" smtClean="0"/>
              <a:t>//		</a:t>
            </a:r>
            <a:r>
              <a:rPr lang="zh-CN" altLang="en-US" dirty="0" smtClean="0"/>
              <a:t>使用成绩比较器，按照成绩降序排序</a:t>
            </a:r>
          </a:p>
          <a:p>
            <a:r>
              <a:rPr lang="zh-CN" altLang="en-US" dirty="0" smtClean="0"/>
              <a:t>		</a:t>
            </a:r>
            <a:r>
              <a:rPr lang="en-US" dirty="0" err="1" smtClean="0"/>
              <a:t>System.out.println</a:t>
            </a:r>
            <a:r>
              <a:rPr lang="en-US" dirty="0" smtClean="0"/>
              <a:t>("--------------------</a:t>
            </a:r>
            <a:r>
              <a:rPr lang="zh-CN" altLang="en-US" dirty="0" smtClean="0"/>
              <a:t>使用成绩比较器</a:t>
            </a:r>
            <a:r>
              <a:rPr lang="en-US" altLang="zh-CN" dirty="0" smtClean="0"/>
              <a:t>---------------------");</a:t>
            </a:r>
          </a:p>
          <a:p>
            <a:r>
              <a:rPr lang="en-US" altLang="zh-CN" dirty="0" smtClean="0"/>
              <a:t>		</a:t>
            </a:r>
            <a:r>
              <a:rPr lang="en-US" dirty="0" err="1" smtClean="0"/>
              <a:t>Arrays.sort</a:t>
            </a:r>
            <a:r>
              <a:rPr lang="en-US" dirty="0" smtClean="0"/>
              <a:t>(</a:t>
            </a:r>
            <a:r>
              <a:rPr lang="en-US" dirty="0" err="1" smtClean="0"/>
              <a:t>students,new</a:t>
            </a:r>
            <a:r>
              <a:rPr lang="en-US" dirty="0" smtClean="0"/>
              <a:t> </a:t>
            </a:r>
            <a:r>
              <a:rPr lang="en-US" dirty="0" err="1" smtClean="0"/>
              <a:t>StudentScoreComparator</a:t>
            </a:r>
            <a:r>
              <a:rPr lang="en-US" dirty="0" smtClean="0"/>
              <a:t>());</a:t>
            </a:r>
          </a:p>
          <a:p>
            <a:r>
              <a:rPr lang="en-US" dirty="0" smtClean="0"/>
              <a:t>		for(Student x:students){</a:t>
            </a:r>
          </a:p>
          <a:p>
            <a:r>
              <a:rPr lang="en-US" dirty="0" smtClean="0"/>
              <a:t>			</a:t>
            </a:r>
            <a:r>
              <a:rPr lang="en-US" dirty="0" err="1" smtClean="0"/>
              <a:t>System.out.println</a:t>
            </a:r>
            <a:r>
              <a:rPr lang="en-US" dirty="0" smtClean="0"/>
              <a:t>(x);</a:t>
            </a:r>
          </a:p>
          <a:p>
            <a:r>
              <a:rPr lang="en-US" dirty="0" smtClean="0"/>
              <a:t>		}</a:t>
            </a:r>
          </a:p>
          <a:p>
            <a:r>
              <a:rPr lang="en-US" dirty="0" smtClean="0"/>
              <a:t>		</a:t>
            </a:r>
            <a:r>
              <a:rPr lang="en-US" dirty="0" err="1" smtClean="0"/>
              <a:t>System.out.println</a:t>
            </a:r>
            <a:r>
              <a:rPr lang="en-US" dirty="0" smtClean="0"/>
              <a:t>("--------------------</a:t>
            </a:r>
            <a:r>
              <a:rPr lang="zh-CN" altLang="en-US" dirty="0" smtClean="0"/>
              <a:t>使用年龄比较器</a:t>
            </a:r>
            <a:r>
              <a:rPr lang="en-US" altLang="zh-CN" dirty="0" smtClean="0"/>
              <a:t>---------------------");</a:t>
            </a:r>
          </a:p>
          <a:p>
            <a:r>
              <a:rPr lang="en-US" altLang="zh-CN" dirty="0" smtClean="0"/>
              <a:t>//		</a:t>
            </a:r>
            <a:r>
              <a:rPr lang="zh-CN" altLang="en-US" dirty="0" smtClean="0"/>
              <a:t>使用年龄比较器，按照年龄升序排序</a:t>
            </a:r>
          </a:p>
          <a:p>
            <a:r>
              <a:rPr lang="zh-CN" altLang="en-US" dirty="0" smtClean="0"/>
              <a:t>		</a:t>
            </a:r>
            <a:r>
              <a:rPr lang="en-US" dirty="0" err="1" smtClean="0"/>
              <a:t>Arrays.sort</a:t>
            </a:r>
            <a:r>
              <a:rPr lang="en-US" dirty="0" smtClean="0"/>
              <a:t>(</a:t>
            </a:r>
            <a:r>
              <a:rPr lang="en-US" dirty="0" err="1" smtClean="0"/>
              <a:t>students,new</a:t>
            </a:r>
            <a:r>
              <a:rPr lang="en-US" dirty="0" smtClean="0"/>
              <a:t> </a:t>
            </a:r>
            <a:r>
              <a:rPr lang="en-US" dirty="0" err="1" smtClean="0"/>
              <a:t>StudentAgeComparator</a:t>
            </a:r>
            <a:r>
              <a:rPr lang="en-US" dirty="0" smtClean="0"/>
              <a:t>());</a:t>
            </a:r>
          </a:p>
          <a:p>
            <a:r>
              <a:rPr lang="en-US" dirty="0" smtClean="0"/>
              <a:t>		for(Student x:students){</a:t>
            </a:r>
          </a:p>
          <a:p>
            <a:r>
              <a:rPr lang="en-US" dirty="0" smtClean="0"/>
              <a:t>			</a:t>
            </a:r>
            <a:r>
              <a:rPr lang="en-US" dirty="0" err="1" smtClean="0"/>
              <a:t>System.out.println</a:t>
            </a:r>
            <a:r>
              <a:rPr lang="en-US" dirty="0" smtClean="0"/>
              <a:t>(x);</a:t>
            </a:r>
          </a:p>
          <a:p>
            <a:r>
              <a:rPr lang="en-US" dirty="0" smtClean="0"/>
              <a:t>		}</a:t>
            </a:r>
          </a:p>
          <a:p>
            <a:r>
              <a:rPr lang="en-US" dirty="0" smtClean="0"/>
              <a:t>	}</a:t>
            </a:r>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5" action="ppaction://hlinkfile"/>
              </a:rPr>
              <a:t>TestStudent.java</a:t>
            </a:r>
            <a:endParaRPr lang="en-US" dirty="0"/>
          </a:p>
        </p:txBody>
      </p:sp>
      <p:sp>
        <p:nvSpPr>
          <p:cNvPr id="7" name="Rectangle 6"/>
          <p:cNvSpPr/>
          <p:nvPr/>
        </p:nvSpPr>
        <p:spPr>
          <a:xfrm>
            <a:off x="2207172" y="3468414"/>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682" y="5118538"/>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支持对象比较有哪两个接口？</a:t>
            </a:r>
            <a:endParaRPr lang="en-US" altLang="zh-CN" dirty="0" smtClean="0"/>
          </a:p>
          <a:p>
            <a:r>
              <a:rPr lang="en-US" altLang="zh-CN" dirty="0" smtClean="0"/>
              <a:t>Comparable</a:t>
            </a:r>
            <a:r>
              <a:rPr lang="zh-CN" altLang="en-US" dirty="0" smtClean="0"/>
              <a:t>接口有什么作用？</a:t>
            </a:r>
            <a:endParaRPr lang="en-US" altLang="zh-CN" dirty="0" smtClean="0"/>
          </a:p>
          <a:p>
            <a:r>
              <a:rPr lang="en-US" altLang="zh-CN" dirty="0" smtClean="0"/>
              <a:t>Comparator</a:t>
            </a:r>
            <a:r>
              <a:rPr lang="zh-CN" altLang="en-US" dirty="0" smtClean="0"/>
              <a:t>接口有什么作用？</a:t>
            </a:r>
            <a:endParaRPr lang="en-US" altLang="zh-CN" dirty="0" smtClean="0"/>
          </a:p>
          <a:p>
            <a:r>
              <a:rPr lang="en-US" altLang="zh-CN" dirty="0" smtClean="0"/>
              <a:t>Arrays</a:t>
            </a:r>
            <a:r>
              <a:rPr lang="zh-CN" altLang="en-US" dirty="0" smtClean="0"/>
              <a:t>方法中对对象数组的排序有哪两个方法？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Comparable</a:t>
            </a:r>
            <a:r>
              <a:rPr lang="zh-CN" altLang="en-US" dirty="0" smtClean="0"/>
              <a:t>接口是对象的内部比较器，一个类实现该接口，那么该类就具备了被比较的能力，所谓支持比较；</a:t>
            </a:r>
            <a:endParaRPr lang="en-US" altLang="zh-CN" dirty="0" smtClean="0"/>
          </a:p>
          <a:p>
            <a:r>
              <a:rPr lang="en-US" altLang="zh-CN" dirty="0" smtClean="0"/>
              <a:t>Comparator</a:t>
            </a:r>
            <a:r>
              <a:rPr lang="zh-CN" altLang="en-US" dirty="0" smtClean="0"/>
              <a:t>接口是对象的外部比较器，可以为一个类定义多个</a:t>
            </a:r>
            <a:r>
              <a:rPr lang="en-US" altLang="zh-CN" dirty="0" smtClean="0"/>
              <a:t>Comparator</a:t>
            </a:r>
            <a:r>
              <a:rPr lang="zh-CN" altLang="en-US" dirty="0" smtClean="0"/>
              <a:t>实现类，实现不同的比较逻辑，使用时候灵活选择；</a:t>
            </a:r>
            <a:endParaRPr lang="en-US" altLang="zh-CN" dirty="0" smtClean="0"/>
          </a:p>
          <a:p>
            <a:r>
              <a:rPr lang="en-US" altLang="zh-CN" dirty="0" smtClean="0"/>
              <a:t>Arrays</a:t>
            </a:r>
            <a:r>
              <a:rPr lang="zh-CN" altLang="en-US" dirty="0" smtClean="0"/>
              <a:t>类中有两个常用的</a:t>
            </a:r>
            <a:r>
              <a:rPr lang="en-US" altLang="zh-CN" dirty="0" smtClean="0"/>
              <a:t>sort</a:t>
            </a:r>
            <a:r>
              <a:rPr lang="zh-CN" altLang="en-US" dirty="0" smtClean="0"/>
              <a:t>方法，可以对对象数组进行排序；其中</a:t>
            </a:r>
            <a:r>
              <a:rPr lang="en-US" altLang="zh-CN" dirty="0" smtClean="0"/>
              <a:t>sort(Object[] a)</a:t>
            </a:r>
            <a:r>
              <a:rPr lang="zh-CN" altLang="en-US" dirty="0" smtClean="0"/>
              <a:t>方法，要求数组</a:t>
            </a:r>
            <a:r>
              <a:rPr lang="en-US" altLang="zh-CN" dirty="0" smtClean="0"/>
              <a:t>a</a:t>
            </a:r>
            <a:r>
              <a:rPr lang="zh-CN" altLang="en-US" dirty="0" smtClean="0"/>
              <a:t>的元素必须实现</a:t>
            </a:r>
            <a:r>
              <a:rPr lang="en-US" altLang="zh-CN" dirty="0" smtClean="0"/>
              <a:t>Comparable</a:t>
            </a:r>
            <a:r>
              <a:rPr lang="zh-CN" altLang="en-US" dirty="0" smtClean="0"/>
              <a:t>接口；</a:t>
            </a:r>
            <a:r>
              <a:rPr lang="fr-FR" altLang="zh-CN" dirty="0" smtClean="0"/>
              <a:t>sort(T[] a, </a:t>
            </a:r>
            <a:r>
              <a:rPr lang="fr-FR" altLang="zh-CN" dirty="0" err="1" smtClean="0"/>
              <a:t>Comparator</a:t>
            </a:r>
            <a:r>
              <a:rPr lang="fr-FR" altLang="zh-CN" dirty="0" smtClean="0"/>
              <a:t>&lt;? super T&gt; c) </a:t>
            </a:r>
            <a:r>
              <a:rPr lang="zh-CN" altLang="en-US" dirty="0" smtClean="0"/>
              <a:t>方法，指定一个</a:t>
            </a:r>
            <a:r>
              <a:rPr lang="en-US" altLang="zh-CN" dirty="0" smtClean="0"/>
              <a:t>T</a:t>
            </a:r>
            <a:r>
              <a:rPr lang="zh-CN" altLang="en-US" dirty="0" smtClean="0"/>
              <a:t>类的比较器即可；</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261242"/>
            <a:ext cx="10515600" cy="5030022"/>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Math</a:t>
            </a:r>
            <a:r>
              <a:rPr lang="zh-CN" altLang="en-US" dirty="0" smtClean="0"/>
              <a:t>类提供的数学运算方法</a:t>
            </a:r>
          </a:p>
          <a:p>
            <a:r>
              <a:rPr lang="zh-CN" altLang="en-US" dirty="0" smtClean="0"/>
              <a:t>知识点</a:t>
            </a:r>
            <a:r>
              <a:rPr lang="en-US" altLang="zh-CN" dirty="0" smtClean="0"/>
              <a:t>2</a:t>
            </a:r>
            <a:r>
              <a:rPr lang="zh-CN" altLang="en-US" dirty="0" smtClean="0"/>
              <a:t>：</a:t>
            </a:r>
            <a:r>
              <a:rPr lang="en-US" altLang="zh-CN" dirty="0" smtClean="0"/>
              <a:t> Java</a:t>
            </a:r>
            <a:r>
              <a:rPr lang="zh-CN" altLang="en-US" dirty="0" smtClean="0"/>
              <a:t>中的大整数</a:t>
            </a:r>
            <a:r>
              <a:rPr lang="en-US" altLang="zh-CN" dirty="0" smtClean="0"/>
              <a:t>API</a:t>
            </a:r>
            <a:r>
              <a:rPr lang="zh-CN" altLang="en-US" dirty="0" smtClean="0"/>
              <a:t>使用</a:t>
            </a:r>
          </a:p>
          <a:p>
            <a:r>
              <a:rPr lang="zh-CN" altLang="en-US" dirty="0" smtClean="0"/>
              <a:t>知识点</a:t>
            </a:r>
            <a:r>
              <a:rPr lang="en-US" altLang="zh-CN" dirty="0" smtClean="0"/>
              <a:t>3</a:t>
            </a:r>
            <a:r>
              <a:rPr lang="zh-CN" altLang="en-US" dirty="0" smtClean="0"/>
              <a:t>：</a:t>
            </a:r>
            <a:r>
              <a:rPr lang="en-US" altLang="zh-CN" dirty="0" err="1" smtClean="0"/>
              <a:t>BigInteger</a:t>
            </a:r>
            <a:r>
              <a:rPr lang="zh-CN" altLang="en-US" dirty="0" smtClean="0"/>
              <a:t>类实现原理</a:t>
            </a:r>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856820"/>
            <a:ext cx="11015870" cy="3053028"/>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类位于</a:t>
            </a:r>
            <a:r>
              <a:rPr lang="en-US" altLang="zh-CN" sz="2400" dirty="0" err="1" smtClean="0">
                <a:solidFill>
                  <a:schemeClr val="tx1">
                    <a:lumMod val="75000"/>
                    <a:lumOff val="25000"/>
                  </a:schemeClr>
                </a:solidFill>
              </a:rPr>
              <a:t>java.lang</a:t>
            </a:r>
            <a:r>
              <a:rPr lang="zh-CN" altLang="en-US" sz="2400" dirty="0" smtClean="0">
                <a:solidFill>
                  <a:schemeClr val="tx1">
                    <a:lumMod val="75000"/>
                    <a:lumOff val="25000"/>
                  </a:schemeClr>
                </a:solidFill>
              </a:rPr>
              <a:t>包中，是一个</a:t>
            </a:r>
            <a:r>
              <a:rPr lang="en-US" altLang="zh-CN" sz="2400" dirty="0" smtClean="0">
                <a:solidFill>
                  <a:schemeClr val="tx1">
                    <a:lumMod val="75000"/>
                    <a:lumOff val="25000"/>
                  </a:schemeClr>
                </a:solidFill>
              </a:rPr>
              <a:t>final</a:t>
            </a:r>
            <a:r>
              <a:rPr lang="zh-CN" altLang="en-US" sz="2400" dirty="0" smtClean="0">
                <a:solidFill>
                  <a:schemeClr val="tx1">
                    <a:lumMod val="75000"/>
                    <a:lumOff val="25000"/>
                  </a:schemeClr>
                </a:solidFill>
              </a:rPr>
              <a:t>类，不能被继承；</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类中所有方法都是</a:t>
            </a:r>
            <a:r>
              <a:rPr lang="en-US" altLang="zh-CN" sz="2400" dirty="0" smtClean="0">
                <a:solidFill>
                  <a:schemeClr val="tx1">
                    <a:lumMod val="75000"/>
                    <a:lumOff val="25000"/>
                  </a:schemeClr>
                </a:solidFill>
              </a:rPr>
              <a:t>static</a:t>
            </a:r>
            <a:r>
              <a:rPr lang="zh-CN" altLang="en-US" sz="2400" dirty="0" smtClean="0">
                <a:solidFill>
                  <a:schemeClr val="tx1">
                    <a:lumMod val="75000"/>
                    <a:lumOff val="25000"/>
                  </a:schemeClr>
                </a:solidFill>
              </a:rPr>
              <a:t>方法，可以直接使用类名</a:t>
            </a:r>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调用；</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中定义了大量与数学运算有关的方法，包括求绝对值、三角函数、平方根等；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部分方法如下：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Math</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类提供的数学运算方法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6" name="Table 15"/>
          <p:cNvGraphicFramePr>
            <a:graphicFrameLocks noGrp="1"/>
          </p:cNvGraphicFramePr>
          <p:nvPr/>
        </p:nvGraphicFramePr>
        <p:xfrm>
          <a:off x="392385" y="3998890"/>
          <a:ext cx="10738070" cy="2225040"/>
        </p:xfrm>
        <a:graphic>
          <a:graphicData uri="http://schemas.openxmlformats.org/drawingml/2006/table">
            <a:tbl>
              <a:tblPr firstRow="1" bandRow="1">
                <a:tableStyleId>{5C22544A-7EE6-4342-B048-85BDC9FD1C3A}</a:tableStyleId>
              </a:tblPr>
              <a:tblGrid>
                <a:gridCol w="3706650"/>
                <a:gridCol w="7031420"/>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double</a:t>
                      </a:r>
                      <a:r>
                        <a:rPr lang="en-US" baseline="0" dirty="0" smtClean="0"/>
                        <a:t> </a:t>
                      </a:r>
                      <a:r>
                        <a:rPr lang="en-US" dirty="0" smtClean="0"/>
                        <a:t>ceil(double a) </a:t>
                      </a:r>
                      <a:endParaRPr lang="en-US" dirty="0"/>
                    </a:p>
                  </a:txBody>
                  <a:tcPr/>
                </a:tc>
                <a:tc>
                  <a:txBody>
                    <a:bodyPr/>
                    <a:lstStyle/>
                    <a:p>
                      <a:r>
                        <a:rPr lang="zh-CN" altLang="en-US" dirty="0" smtClean="0"/>
                        <a:t>返回最小的</a:t>
                      </a:r>
                      <a:r>
                        <a:rPr lang="en-US" altLang="zh-CN" dirty="0" smtClean="0"/>
                        <a:t>double </a:t>
                      </a:r>
                      <a:r>
                        <a:rPr lang="zh-CN" altLang="en-US" dirty="0" smtClean="0"/>
                        <a:t>值，该值大于等于参数，并等于某个整数。</a:t>
                      </a:r>
                      <a:endParaRPr lang="en-US" dirty="0"/>
                    </a:p>
                  </a:txBody>
                  <a:tcPr/>
                </a:tc>
              </a:tr>
              <a:tr h="370840">
                <a:tc>
                  <a:txBody>
                    <a:bodyPr/>
                    <a:lstStyle/>
                    <a:p>
                      <a:pPr algn="l"/>
                      <a:r>
                        <a:rPr lang="en-US" altLang="zh-CN" smtClean="0"/>
                        <a:t>static double</a:t>
                      </a:r>
                      <a:r>
                        <a:rPr lang="en-US" altLang="zh-CN" baseline="0" smtClean="0"/>
                        <a:t> </a:t>
                      </a:r>
                      <a:r>
                        <a:rPr lang="en-US" altLang="zh-CN" smtClean="0"/>
                        <a:t>floor(double a) </a:t>
                      </a:r>
                      <a:endParaRPr lang="en-US" altLang="zh-CN" dirty="0" smtClean="0"/>
                    </a:p>
                  </a:txBody>
                  <a:tcPr/>
                </a:tc>
                <a:tc>
                  <a:txBody>
                    <a:bodyPr/>
                    <a:lstStyle/>
                    <a:p>
                      <a:r>
                        <a:rPr lang="zh-CN" altLang="en-US" dirty="0" smtClean="0"/>
                        <a:t>返回最大的</a:t>
                      </a:r>
                      <a:r>
                        <a:rPr lang="en-US" altLang="zh-CN" dirty="0" smtClean="0"/>
                        <a:t>double </a:t>
                      </a:r>
                      <a:r>
                        <a:rPr lang="zh-CN" altLang="en-US" dirty="0" smtClean="0"/>
                        <a:t>值，该值小于等于参数，并等于某个整数。</a:t>
                      </a:r>
                      <a:endParaRPr lang="en-US" dirty="0"/>
                    </a:p>
                  </a:txBody>
                  <a:tcPr/>
                </a:tc>
              </a:tr>
              <a:tr h="370840">
                <a:tc>
                  <a:txBody>
                    <a:bodyPr/>
                    <a:lstStyle/>
                    <a:p>
                      <a:pPr rtl="0"/>
                      <a:r>
                        <a:rPr lang="en-US" altLang="zh-CN" kern="1200" baseline="0" dirty="0" smtClean="0">
                          <a:solidFill>
                            <a:srgbClr val="000000"/>
                          </a:solidFill>
                          <a:latin typeface="+mn-lt"/>
                          <a:ea typeface="+mn-ea"/>
                        </a:rPr>
                        <a:t>static long  round(double a) </a:t>
                      </a:r>
                      <a:endParaRPr lang="zh-CN" altLang="en-US" kern="1200" baseline="0" dirty="0" smtClean="0">
                        <a:solidFill>
                          <a:srgbClr val="000000"/>
                        </a:solidFill>
                        <a:latin typeface="+mn-lt"/>
                        <a:ea typeface="+mn-ea"/>
                      </a:endParaRPr>
                    </a:p>
                  </a:txBody>
                  <a:tcPr/>
                </a:tc>
                <a:tc>
                  <a:txBody>
                    <a:bodyPr/>
                    <a:lstStyle/>
                    <a:p>
                      <a:r>
                        <a:rPr lang="zh-CN" altLang="en-US" dirty="0" smtClean="0"/>
                        <a:t>返回最接近参数的 </a:t>
                      </a:r>
                      <a:r>
                        <a:rPr lang="en-US" altLang="zh-CN" dirty="0" smtClean="0"/>
                        <a:t>long</a:t>
                      </a:r>
                      <a:r>
                        <a:rPr lang="zh-CN" altLang="en-US" dirty="0" smtClean="0"/>
                        <a:t>。</a:t>
                      </a:r>
                      <a:endParaRPr lang="en-US" dirty="0"/>
                    </a:p>
                  </a:txBody>
                  <a:tcPr/>
                </a:tc>
              </a:tr>
              <a:tr h="370840">
                <a:tc>
                  <a:txBody>
                    <a:bodyPr/>
                    <a:lstStyle/>
                    <a:p>
                      <a:pPr algn="l"/>
                      <a:r>
                        <a:rPr lang="en-US" altLang="zh-CN" dirty="0" smtClean="0"/>
                        <a:t>static </a:t>
                      </a:r>
                      <a:r>
                        <a:rPr lang="en-US" altLang="zh-CN" dirty="0" err="1" smtClean="0"/>
                        <a:t>int</a:t>
                      </a:r>
                      <a:r>
                        <a:rPr lang="en-US" altLang="zh-CN" dirty="0" smtClean="0"/>
                        <a:t>	round(float a) </a:t>
                      </a:r>
                    </a:p>
                  </a:txBody>
                  <a:tcPr/>
                </a:tc>
                <a:tc>
                  <a:txBody>
                    <a:bodyPr/>
                    <a:lstStyle/>
                    <a:p>
                      <a:r>
                        <a:rPr lang="zh-CN" altLang="en-US" dirty="0" smtClean="0"/>
                        <a:t>返回最接近参数的 </a:t>
                      </a:r>
                      <a:r>
                        <a:rPr lang="en-US" altLang="zh-CN" dirty="0" err="1" smtClean="0"/>
                        <a:t>int</a:t>
                      </a:r>
                      <a:r>
                        <a:rPr lang="zh-CN" altLang="en-US" dirty="0" smtClean="0"/>
                        <a:t>。</a:t>
                      </a:r>
                      <a:endParaRPr lang="en-US" dirty="0"/>
                    </a:p>
                  </a:txBody>
                  <a:tcPr/>
                </a:tc>
              </a:tr>
              <a:tr h="370840">
                <a:tc>
                  <a:txBody>
                    <a:bodyPr/>
                    <a:lstStyle/>
                    <a:p>
                      <a:pPr algn="l"/>
                      <a:r>
                        <a:rPr lang="en-US" altLang="zh-CN" dirty="0" smtClean="0"/>
                        <a:t>static double</a:t>
                      </a:r>
                      <a:r>
                        <a:rPr lang="en-US" altLang="zh-CN" baseline="0" dirty="0" smtClean="0"/>
                        <a:t>  </a:t>
                      </a:r>
                      <a:r>
                        <a:rPr lang="en-US" altLang="zh-CN" dirty="0" smtClean="0"/>
                        <a:t>random() </a:t>
                      </a:r>
                    </a:p>
                  </a:txBody>
                  <a:tcPr/>
                </a:tc>
                <a:tc>
                  <a:txBody>
                    <a:bodyPr/>
                    <a:lstStyle/>
                    <a:p>
                      <a:r>
                        <a:rPr lang="zh-CN" altLang="en-US" dirty="0" smtClean="0"/>
                        <a:t>返回带正号的 </a:t>
                      </a:r>
                      <a:r>
                        <a:rPr lang="en-US" altLang="zh-CN" dirty="0" smtClean="0"/>
                        <a:t>double </a:t>
                      </a:r>
                      <a:r>
                        <a:rPr lang="zh-CN" altLang="en-US" dirty="0" smtClean="0"/>
                        <a:t>值，该值大于等于 </a:t>
                      </a:r>
                      <a:r>
                        <a:rPr lang="en-US" altLang="zh-CN" dirty="0" smtClean="0"/>
                        <a:t>0.0 </a:t>
                      </a:r>
                      <a:r>
                        <a:rPr lang="zh-CN" altLang="en-US" dirty="0" smtClean="0"/>
                        <a:t>且小于 </a:t>
                      </a:r>
                      <a:r>
                        <a:rPr lang="en-US" altLang="zh-CN" dirty="0" smtClean="0"/>
                        <a:t>1.0</a:t>
                      </a:r>
                      <a:r>
                        <a:rPr lang="zh-CN" altLang="en-US" dirty="0" smtClean="0"/>
                        <a:t>。</a:t>
                      </a:r>
                      <a:endParaRPr lang="en-US" dirty="0"/>
                    </a:p>
                  </a:txBody>
                  <a:tcPr/>
                </a:tc>
              </a:tr>
            </a:tbl>
          </a:graphicData>
        </a:graphic>
      </p:graphicFrame>
      <p:sp>
        <p:nvSpPr>
          <p:cNvPr id="17" name="TextBox 16">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5" action="ppaction://hlinkfile"/>
              </a:rPr>
              <a:t>TestMath.java</a:t>
            </a:r>
            <a:endParaRPr lang="en-US" dirty="0"/>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Java</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中整数最大范围是</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型，</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64</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位，如果需要使用超过</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范围的大整数，可以使用</a:t>
            </a:r>
            <a:r>
              <a:rPr lang="en-US" altLang="zh-CN" sz="2400" noProof="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BigInteger</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a:t>
            </a:r>
            <a:endPar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BigInteger</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位于</a:t>
            </a: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java.math</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包中，定义了一系列的数学运算方法，调用这些方法可以进行计算，不能使用运算符计算；</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655185" y="2852514"/>
            <a:ext cx="10687987" cy="3693319"/>
          </a:xfrm>
          <a:prstGeom prst="rect">
            <a:avLst/>
          </a:prstGeom>
          <a:solidFill>
            <a:schemeClr val="bg1">
              <a:lumMod val="95000"/>
            </a:schemeClr>
          </a:solidFill>
        </p:spPr>
        <p:txBody>
          <a:bodyPr wrap="square" rtlCol="0">
            <a:spAutoFit/>
          </a:bodyPr>
          <a:lstStyle/>
          <a:p>
            <a:r>
              <a:rPr lang="en-US" dirty="0" smtClean="0">
                <a:ea typeface="微软雅黑 Light"/>
              </a:rPr>
              <a:t>public static void main(String[] </a:t>
            </a:r>
            <a:r>
              <a:rPr lang="en-US" dirty="0" err="1" smtClean="0">
                <a:ea typeface="微软雅黑 Light"/>
              </a:rPr>
              <a:t>args</a:t>
            </a:r>
            <a:r>
              <a:rPr lang="en-US" dirty="0" smtClean="0">
                <a:ea typeface="微软雅黑 Light"/>
              </a:rPr>
              <a:t>) {</a:t>
            </a:r>
          </a:p>
          <a:p>
            <a:r>
              <a:rPr lang="en-US" dirty="0" smtClean="0">
                <a:ea typeface="微软雅黑 Light"/>
              </a:rPr>
              <a:t>//	</a:t>
            </a:r>
            <a:r>
              <a:rPr lang="zh-CN" altLang="en-US" dirty="0" smtClean="0">
                <a:ea typeface="微软雅黑 Light"/>
              </a:rPr>
              <a:t>使用字符串表示超出范围的大整数</a:t>
            </a:r>
          </a:p>
          <a:p>
            <a:r>
              <a:rPr lang="zh-CN" altLang="en-US" dirty="0" smtClean="0">
                <a:ea typeface="微软雅黑 Light"/>
              </a:rPr>
              <a:t>	</a:t>
            </a:r>
            <a:r>
              <a:rPr lang="en-US" dirty="0" smtClean="0">
                <a:ea typeface="微软雅黑 Light"/>
              </a:rPr>
              <a:t>String s1="29219291291919391912919283232323";</a:t>
            </a:r>
          </a:p>
          <a:p>
            <a:r>
              <a:rPr lang="en-US" dirty="0" smtClean="0">
                <a:ea typeface="微软雅黑 Light"/>
              </a:rPr>
              <a:t>	String s2="2007594379874134134134127943";</a:t>
            </a:r>
          </a:p>
          <a:p>
            <a:endParaRPr lang="en-US" dirty="0" smtClean="0">
              <a:ea typeface="微软雅黑 Light"/>
            </a:endParaRPr>
          </a:p>
          <a:p>
            <a:r>
              <a:rPr lang="en-US" dirty="0" smtClean="0">
                <a:ea typeface="微软雅黑 Light"/>
              </a:rPr>
              <a:t>//	</a:t>
            </a:r>
            <a:r>
              <a:rPr lang="zh-CN" altLang="en-US" dirty="0" smtClean="0">
                <a:ea typeface="微软雅黑 Light"/>
              </a:rPr>
              <a:t>将字符串作为参数，创建大整数</a:t>
            </a:r>
            <a:r>
              <a:rPr lang="en-US" dirty="0" err="1" smtClean="0">
                <a:ea typeface="微软雅黑 Light"/>
              </a:rPr>
              <a:t>BigInteger</a:t>
            </a:r>
            <a:r>
              <a:rPr lang="zh-CN" altLang="en-US" dirty="0" smtClean="0">
                <a:ea typeface="微软雅黑 Light"/>
              </a:rPr>
              <a:t>对象	</a:t>
            </a:r>
          </a:p>
          <a:p>
            <a:r>
              <a:rPr lang="zh-CN" altLang="en-US" dirty="0" smtClean="0">
                <a:ea typeface="微软雅黑 Light"/>
              </a:rPr>
              <a:t>	</a:t>
            </a:r>
            <a:r>
              <a:rPr lang="en-US" dirty="0" err="1" smtClean="0">
                <a:ea typeface="微软雅黑 Light"/>
              </a:rPr>
              <a:t>BigInteger</a:t>
            </a:r>
            <a:r>
              <a:rPr lang="en-US" dirty="0" smtClean="0">
                <a:ea typeface="微软雅黑 Light"/>
              </a:rPr>
              <a:t> bi1=new </a:t>
            </a:r>
            <a:r>
              <a:rPr lang="en-US" dirty="0" err="1" smtClean="0">
                <a:ea typeface="微软雅黑 Light"/>
              </a:rPr>
              <a:t>BigInteger</a:t>
            </a:r>
            <a:r>
              <a:rPr lang="en-US" dirty="0" smtClean="0">
                <a:ea typeface="微软雅黑 Light"/>
              </a:rPr>
              <a:t>(s1);</a:t>
            </a:r>
          </a:p>
          <a:p>
            <a:r>
              <a:rPr lang="en-US" dirty="0" smtClean="0">
                <a:ea typeface="微软雅黑 Light"/>
              </a:rPr>
              <a:t>	</a:t>
            </a:r>
            <a:r>
              <a:rPr lang="en-US" dirty="0" err="1" smtClean="0">
                <a:ea typeface="微软雅黑 Light"/>
              </a:rPr>
              <a:t>BigInteger</a:t>
            </a:r>
            <a:r>
              <a:rPr lang="en-US" dirty="0" smtClean="0">
                <a:ea typeface="微软雅黑 Light"/>
              </a:rPr>
              <a:t> bi2=new </a:t>
            </a:r>
            <a:r>
              <a:rPr lang="en-US" dirty="0" err="1" smtClean="0">
                <a:ea typeface="微软雅黑 Light"/>
              </a:rPr>
              <a:t>BigInteger</a:t>
            </a:r>
            <a:r>
              <a:rPr lang="en-US" dirty="0" smtClean="0">
                <a:ea typeface="微软雅黑 Light"/>
              </a:rPr>
              <a:t>(s2);</a:t>
            </a:r>
          </a:p>
          <a:p>
            <a:endParaRPr lang="en-US" dirty="0" smtClean="0">
              <a:ea typeface="微软雅黑 Light"/>
            </a:endParaRPr>
          </a:p>
          <a:p>
            <a:r>
              <a:rPr lang="en-US" dirty="0" smtClean="0">
                <a:ea typeface="微软雅黑 Light"/>
              </a:rPr>
              <a:t>//	</a:t>
            </a:r>
            <a:r>
              <a:rPr lang="zh-CN" altLang="en-US" dirty="0" smtClean="0">
                <a:ea typeface="微软雅黑 Light"/>
              </a:rPr>
              <a:t>调用</a:t>
            </a:r>
            <a:r>
              <a:rPr lang="en-US" dirty="0" err="1" smtClean="0">
                <a:ea typeface="微软雅黑 Light"/>
              </a:rPr>
              <a:t>BigInteger</a:t>
            </a:r>
            <a:r>
              <a:rPr lang="zh-CN" altLang="en-US" dirty="0" smtClean="0">
                <a:ea typeface="微软雅黑 Light"/>
              </a:rPr>
              <a:t>类中的方法进行运算</a:t>
            </a:r>
            <a:r>
              <a:rPr lang="en-US" altLang="zh-CN" dirty="0" smtClean="0">
                <a:ea typeface="微软雅黑 Light"/>
              </a:rPr>
              <a:t>,</a:t>
            </a:r>
            <a:r>
              <a:rPr lang="zh-CN" altLang="en-US" dirty="0" smtClean="0">
                <a:ea typeface="微软雅黑 Light"/>
              </a:rPr>
              <a:t>下面是加法和出发	</a:t>
            </a:r>
          </a:p>
          <a:p>
            <a:r>
              <a:rPr lang="zh-CN" altLang="en-US" dirty="0" smtClean="0">
                <a:ea typeface="微软雅黑 Light"/>
              </a:rPr>
              <a:t>	</a:t>
            </a:r>
            <a:r>
              <a:rPr lang="en-US" dirty="0" err="1" smtClean="0">
                <a:ea typeface="微软雅黑 Light"/>
              </a:rPr>
              <a:t>System.out.println</a:t>
            </a:r>
            <a:r>
              <a:rPr lang="en-US" dirty="0" smtClean="0">
                <a:ea typeface="微软雅黑 Light"/>
              </a:rPr>
              <a:t>(bi1.add(bi2));</a:t>
            </a:r>
          </a:p>
          <a:p>
            <a:r>
              <a:rPr lang="en-US" dirty="0" smtClean="0">
                <a:ea typeface="微软雅黑 Light"/>
              </a:rPr>
              <a:t>	</a:t>
            </a:r>
            <a:r>
              <a:rPr lang="en-US" dirty="0" err="1" smtClean="0">
                <a:ea typeface="微软雅黑 Light"/>
              </a:rPr>
              <a:t>System.out.println</a:t>
            </a:r>
            <a:r>
              <a:rPr lang="en-US" dirty="0" smtClean="0">
                <a:ea typeface="微软雅黑 Light"/>
              </a:rPr>
              <a:t>(bi1.divide(bi2));</a:t>
            </a:r>
          </a:p>
          <a:p>
            <a:r>
              <a:rPr lang="en-US" dirty="0" smtClean="0">
                <a:ea typeface="微软雅黑 Light"/>
              </a:rPr>
              <a:t>}</a:t>
            </a:r>
            <a:endParaRPr lang="en-US" dirty="0">
              <a:ea typeface="微软雅黑 Light"/>
            </a:endParaRP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TestBigInteger.java</a:t>
            </a:r>
            <a:endParaRPr lang="en-US" altLang="zh-CN" dirty="0" smtClean="0"/>
          </a:p>
        </p:txBody>
      </p:sp>
      <p:sp>
        <p:nvSpPr>
          <p:cNvPr id="13" name="Rectangle 12"/>
          <p:cNvSpPr/>
          <p:nvPr/>
        </p:nvSpPr>
        <p:spPr>
          <a:xfrm>
            <a:off x="7835462" y="3137338"/>
            <a:ext cx="3326524" cy="242788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：将超出范围的整数用</a:t>
            </a:r>
            <a:r>
              <a:rPr lang="en-US" altLang="zh-CN" dirty="0" smtClean="0">
                <a:solidFill>
                  <a:schemeClr val="tx1"/>
                </a:solidFill>
              </a:rPr>
              <a:t>String</a:t>
            </a:r>
            <a:r>
              <a:rPr lang="zh-CN" altLang="en-US" dirty="0" smtClean="0">
                <a:solidFill>
                  <a:schemeClr val="tx1"/>
                </a:solidFill>
              </a:rPr>
              <a:t>声明；</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：将字符串包装成</a:t>
            </a:r>
            <a:r>
              <a:rPr lang="en-US" altLang="zh-CN" dirty="0" err="1" smtClean="0">
                <a:solidFill>
                  <a:schemeClr val="tx1"/>
                </a:solidFill>
              </a:rPr>
              <a:t>BigInteger</a:t>
            </a:r>
            <a:r>
              <a:rPr lang="zh-CN" altLang="en-US" dirty="0" smtClean="0">
                <a:solidFill>
                  <a:schemeClr val="tx1"/>
                </a:solidFill>
              </a:rPr>
              <a:t>对象</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3</a:t>
            </a:r>
            <a:r>
              <a:rPr lang="zh-CN" altLang="en-US" dirty="0" smtClean="0">
                <a:solidFill>
                  <a:schemeClr val="tx1"/>
                </a:solidFill>
              </a:rPr>
              <a:t>：调用</a:t>
            </a:r>
            <a:r>
              <a:rPr lang="en-US" altLang="zh-CN" dirty="0" err="1" smtClean="0">
                <a:solidFill>
                  <a:schemeClr val="tx1"/>
                </a:solidFill>
              </a:rPr>
              <a:t>BigInteger</a:t>
            </a:r>
            <a:r>
              <a:rPr lang="zh-CN" altLang="en-US" dirty="0" smtClean="0">
                <a:solidFill>
                  <a:schemeClr val="tx1"/>
                </a:solidFill>
              </a:rPr>
              <a:t>类的方法，进行数学运算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java.math</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包中还有一个类叫</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，虽然和整数无关，我们也在此一起学习；</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defRPr/>
            </a:pP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是用来针对浮点型进行</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精确运算的；</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702481" y="2836749"/>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dirty="0" smtClean="0">
                <a:ea typeface="微软雅黑 Light"/>
              </a:rPr>
              <a:t>double</a:t>
            </a:r>
            <a:r>
              <a:rPr lang="zh-CN" altLang="en-US" dirty="0" smtClean="0">
                <a:ea typeface="微软雅黑 Light"/>
              </a:rPr>
              <a:t>类型进行运算</a:t>
            </a:r>
          </a:p>
          <a:p>
            <a:r>
              <a:rPr lang="zh-CN" altLang="en-US" dirty="0" smtClean="0">
                <a:ea typeface="微软雅黑 Light"/>
              </a:rPr>
              <a:t>	</a:t>
            </a:r>
            <a:r>
              <a:rPr lang="en-US" dirty="0" smtClean="0">
                <a:ea typeface="微软雅黑 Light"/>
              </a:rPr>
              <a:t>double d1=4.3;</a:t>
            </a:r>
          </a:p>
          <a:p>
            <a:r>
              <a:rPr lang="en-US" dirty="0" smtClean="0">
                <a:ea typeface="微软雅黑 Light"/>
              </a:rPr>
              <a:t>	double d2=5.8;</a:t>
            </a:r>
          </a:p>
          <a:p>
            <a:r>
              <a:rPr lang="en-US" dirty="0" smtClean="0">
                <a:ea typeface="微软雅黑 Light"/>
              </a:rPr>
              <a:t>	</a:t>
            </a:r>
            <a:r>
              <a:rPr lang="en-US" dirty="0" err="1" smtClean="0">
                <a:ea typeface="微软雅黑 Light"/>
              </a:rPr>
              <a:t>System.out.println</a:t>
            </a:r>
            <a:r>
              <a:rPr lang="en-US" dirty="0" smtClean="0">
                <a:ea typeface="微软雅黑 Light"/>
              </a:rPr>
              <a:t>(d1+d2);</a:t>
            </a:r>
          </a:p>
          <a:p>
            <a:r>
              <a:rPr lang="en-US" dirty="0" smtClean="0">
                <a:ea typeface="微软雅黑 Light"/>
              </a:rPr>
              <a:t>		</a:t>
            </a:r>
          </a:p>
          <a:p>
            <a:r>
              <a:rPr lang="en-US" dirty="0" smtClean="0">
                <a:ea typeface="微软雅黑 Light"/>
              </a:rPr>
              <a:t>//	</a:t>
            </a:r>
            <a:r>
              <a:rPr lang="zh-CN" altLang="en-US" dirty="0" smtClean="0">
                <a:ea typeface="微软雅黑 Light"/>
              </a:rPr>
              <a:t>使用</a:t>
            </a:r>
            <a:r>
              <a:rPr lang="en-US" dirty="0" err="1" smtClean="0">
                <a:ea typeface="微软雅黑 Light"/>
              </a:rPr>
              <a:t>BigDecimal</a:t>
            </a:r>
            <a:r>
              <a:rPr lang="zh-CN" altLang="en-US" dirty="0" smtClean="0">
                <a:ea typeface="微软雅黑 Light"/>
              </a:rPr>
              <a:t>类型进行运算</a:t>
            </a:r>
          </a:p>
          <a:p>
            <a:r>
              <a:rPr lang="zh-CN" altLang="en-US" dirty="0" smtClean="0">
                <a:ea typeface="微软雅黑 Light"/>
              </a:rPr>
              <a:t>	</a:t>
            </a:r>
            <a:r>
              <a:rPr lang="en-US" dirty="0" err="1" smtClean="0">
                <a:ea typeface="微软雅黑 Light"/>
              </a:rPr>
              <a:t>BigDecimal</a:t>
            </a:r>
            <a:r>
              <a:rPr lang="en-US" dirty="0" smtClean="0">
                <a:ea typeface="微软雅黑 Light"/>
              </a:rPr>
              <a:t> bd1=new </a:t>
            </a:r>
            <a:r>
              <a:rPr lang="en-US" dirty="0" err="1" smtClean="0">
                <a:ea typeface="微软雅黑 Light"/>
              </a:rPr>
              <a:t>BigDecimal</a:t>
            </a:r>
            <a:r>
              <a:rPr lang="en-US" dirty="0" smtClean="0">
                <a:ea typeface="微软雅黑 Light"/>
              </a:rPr>
              <a:t>(d1);</a:t>
            </a:r>
          </a:p>
          <a:p>
            <a:r>
              <a:rPr lang="en-US" dirty="0" smtClean="0">
                <a:ea typeface="微软雅黑 Light"/>
              </a:rPr>
              <a:t>	</a:t>
            </a:r>
            <a:r>
              <a:rPr lang="en-US" dirty="0" err="1" smtClean="0">
                <a:ea typeface="微软雅黑 Light"/>
              </a:rPr>
              <a:t>BigDecimal</a:t>
            </a:r>
            <a:r>
              <a:rPr lang="en-US" dirty="0" smtClean="0">
                <a:ea typeface="微软雅黑 Light"/>
              </a:rPr>
              <a:t> bd2=new </a:t>
            </a:r>
            <a:r>
              <a:rPr lang="en-US" dirty="0" err="1" smtClean="0">
                <a:ea typeface="微软雅黑 Light"/>
              </a:rPr>
              <a:t>BigDecimal</a:t>
            </a:r>
            <a:r>
              <a:rPr lang="en-US" dirty="0" smtClean="0">
                <a:ea typeface="微软雅黑 Light"/>
              </a:rPr>
              <a:t>(d2);</a:t>
            </a:r>
          </a:p>
          <a:p>
            <a:r>
              <a:rPr lang="en-US" dirty="0" smtClean="0">
                <a:ea typeface="微软雅黑 Light"/>
              </a:rPr>
              <a:t>	</a:t>
            </a:r>
            <a:r>
              <a:rPr lang="en-US" dirty="0" err="1" smtClean="0">
                <a:ea typeface="微软雅黑 Light"/>
              </a:rPr>
              <a:t>System.out.println</a:t>
            </a:r>
            <a:r>
              <a:rPr lang="en-US" dirty="0" smtClean="0">
                <a:ea typeface="微软雅黑 Light"/>
              </a:rPr>
              <a:t>(bd1.add(bd2));</a:t>
            </a:r>
            <a:endParaRPr lang="en-US" dirty="0">
              <a:ea typeface="微软雅黑 Light"/>
            </a:endParaRP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TestBigDecimal.java</a:t>
            </a:r>
            <a:endParaRPr lang="en-US" altLang="zh-CN" dirty="0" smtClean="0"/>
          </a:p>
        </p:txBody>
      </p:sp>
      <p:sp>
        <p:nvSpPr>
          <p:cNvPr id="13" name="Rectangle 12"/>
          <p:cNvSpPr/>
          <p:nvPr/>
        </p:nvSpPr>
        <p:spPr>
          <a:xfrm>
            <a:off x="6526924" y="2837795"/>
            <a:ext cx="3326524"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altLang="zh-CN" dirty="0" smtClean="0">
                <a:solidFill>
                  <a:schemeClr val="tx1"/>
                </a:solidFill>
              </a:rPr>
              <a:t>10.1</a:t>
            </a:r>
            <a:endParaRPr lang="en-US" dirty="0" smtClean="0">
              <a:solidFill>
                <a:schemeClr val="tx1"/>
              </a:solidFill>
            </a:endParaRPr>
          </a:p>
        </p:txBody>
      </p:sp>
      <p:sp>
        <p:nvSpPr>
          <p:cNvPr id="8" name="Rectangle 7"/>
          <p:cNvSpPr/>
          <p:nvPr/>
        </p:nvSpPr>
        <p:spPr>
          <a:xfrm>
            <a:off x="504496" y="6132787"/>
            <a:ext cx="7993117"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dirty="0" smtClean="0">
                <a:solidFill>
                  <a:schemeClr val="tx1"/>
                </a:solidFill>
              </a:rPr>
              <a:t>10.09999999999999964472863211994990706443786621093750</a:t>
            </a:r>
          </a:p>
        </p:txBody>
      </p:sp>
      <p:sp>
        <p:nvSpPr>
          <p:cNvPr id="9" name="Rectangle 8"/>
          <p:cNvSpPr/>
          <p:nvPr/>
        </p:nvSpPr>
        <p:spPr>
          <a:xfrm>
            <a:off x="646386" y="4209393"/>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2785242"/>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0" idx="3"/>
            <a:endCxn id="13" idx="1"/>
          </p:cNvCxnSpPr>
          <p:nvPr/>
        </p:nvCxnSpPr>
        <p:spPr>
          <a:xfrm flipV="1">
            <a:off x="5291959" y="3105809"/>
            <a:ext cx="1234965" cy="3100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8" idx="0"/>
          </p:cNvCxnSpPr>
          <p:nvPr/>
        </p:nvCxnSpPr>
        <p:spPr>
          <a:xfrm>
            <a:off x="2861442" y="5486399"/>
            <a:ext cx="1639613" cy="6463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6369269" y="3610303"/>
            <a:ext cx="2128345" cy="1860331"/>
          </a:xfrm>
          <a:prstGeom prst="wedgeEllipseCallout">
            <a:avLst>
              <a:gd name="adj1" fmla="val -97870"/>
              <a:gd name="adj2" fmla="val -19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需要精确计算的时候使用，一般用于商业运算；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746464"/>
            <a:ext cx="11015870" cy="2059798"/>
          </a:xfrm>
        </p:spPr>
        <p:txBody>
          <a:bodyPr vert="horz" lIns="91440" tIns="45720" rIns="91440" bIns="45720" rtlCol="0">
            <a:noAutofit/>
          </a:bodyPr>
          <a:lstStyle/>
          <a:p>
            <a:r>
              <a:rPr lang="zh-CN" altLang="en-US" dirty="0" smtClean="0">
                <a:solidFill>
                  <a:schemeClr val="tx1">
                    <a:lumMod val="75000"/>
                    <a:lumOff val="25000"/>
                  </a:schemeClr>
                </a:solidFill>
              </a:rPr>
              <a:t>为了表达超过</a:t>
            </a:r>
            <a:r>
              <a:rPr lang="en-US" altLang="zh-CN" dirty="0" smtClean="0">
                <a:solidFill>
                  <a:schemeClr val="tx1">
                    <a:lumMod val="75000"/>
                    <a:lumOff val="25000"/>
                  </a:schemeClr>
                </a:solidFill>
              </a:rPr>
              <a:t>long</a:t>
            </a:r>
            <a:r>
              <a:rPr lang="zh-CN" altLang="en-US" dirty="0" smtClean="0">
                <a:solidFill>
                  <a:schemeClr val="tx1">
                    <a:lumMod val="75000"/>
                    <a:lumOff val="25000"/>
                  </a:schemeClr>
                </a:solidFill>
              </a:rPr>
              <a:t>型数据范围的超大型整数，可以借助数字字符串</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按位（</a:t>
            </a:r>
            <a:r>
              <a:rPr lang="en-US" altLang="zh-CN" dirty="0" smtClean="0">
                <a:solidFill>
                  <a:schemeClr val="tx1">
                    <a:lumMod val="75000"/>
                    <a:lumOff val="25000"/>
                  </a:schemeClr>
                </a:solidFill>
              </a:rPr>
              <a:t>10</a:t>
            </a:r>
            <a:r>
              <a:rPr lang="zh-CN" altLang="en-US" dirty="0" smtClean="0">
                <a:solidFill>
                  <a:schemeClr val="tx1">
                    <a:lumMod val="75000"/>
                    <a:lumOff val="25000"/>
                  </a:schemeClr>
                </a:solidFill>
              </a:rPr>
              <a:t>进制位）运算的方式</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最容易理解的办法是将直接保存字符串数组用于描述长整数的字面值（需要注意的是，</a:t>
            </a:r>
            <a:r>
              <a:rPr lang="en-US" altLang="zh-CN" dirty="0" smtClean="0">
                <a:solidFill>
                  <a:schemeClr val="tx1">
                    <a:lumMod val="75000"/>
                    <a:lumOff val="25000"/>
                  </a:schemeClr>
                </a:solidFill>
              </a:rPr>
              <a:t>JDK</a:t>
            </a:r>
            <a:r>
              <a:rPr lang="zh-CN" altLang="en-US" dirty="0" smtClean="0">
                <a:solidFill>
                  <a:schemeClr val="tx1">
                    <a:lumMod val="75000"/>
                    <a:lumOff val="25000"/>
                  </a:schemeClr>
                </a:solidFill>
              </a:rPr>
              <a:t>内置的长整数类型采用的是效率更高的</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进制保存方法）</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在对两个大整数进行四则运算时，获取每一位对应的数值（利用字符串</a:t>
            </a:r>
            <a:r>
              <a:rPr lang="en-US" altLang="zh-CN" dirty="0" smtClean="0">
                <a:solidFill>
                  <a:schemeClr val="tx1">
                    <a:lumMod val="75000"/>
                    <a:lumOff val="25000"/>
                  </a:schemeClr>
                </a:solidFill>
              </a:rPr>
              <a:t>API</a:t>
            </a:r>
            <a:r>
              <a:rPr lang="zh-CN" altLang="en-US" dirty="0" smtClean="0">
                <a:solidFill>
                  <a:schemeClr val="tx1">
                    <a:lumMod val="75000"/>
                    <a:lumOff val="25000"/>
                  </a:schemeClr>
                </a:solidFill>
              </a:rPr>
              <a:t>很容易获取）按照规则计算即可（需要记忆进位和借位）</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大整数除法可以使用减法模拟，但是效率极低（可以使用先减去除数</a:t>
            </a:r>
            <a:r>
              <a:rPr lang="en-US" altLang="zh-CN" dirty="0" smtClean="0">
                <a:solidFill>
                  <a:schemeClr val="tx1">
                    <a:lumMod val="75000"/>
                    <a:lumOff val="25000"/>
                  </a:schemeClr>
                </a:solidFill>
              </a:rPr>
              <a:t>n</a:t>
            </a:r>
            <a:r>
              <a:rPr lang="zh-CN" altLang="en-US" dirty="0" smtClean="0">
                <a:solidFill>
                  <a:schemeClr val="tx1">
                    <a:lumMod val="75000"/>
                    <a:lumOff val="25000"/>
                  </a:schemeClr>
                </a:solidFill>
              </a:rPr>
              <a:t>倍的方式优化）</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BigInteger</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实现原理解析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a:hlinkClick r:id="rId3" action="ppaction://hlinkfile"/>
          </p:cNvPr>
          <p:cNvSpPr txBox="1"/>
          <p:nvPr/>
        </p:nvSpPr>
        <p:spPr>
          <a:xfrm>
            <a:off x="7150049" y="240778"/>
            <a:ext cx="3517951" cy="369332"/>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BigInteger.java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Math</a:t>
            </a:r>
            <a:r>
              <a:rPr lang="zh-CN" altLang="en-US" dirty="0" smtClean="0"/>
              <a:t>类有什么特征？</a:t>
            </a:r>
            <a:endParaRPr lang="en-US" altLang="zh-CN" dirty="0" smtClean="0"/>
          </a:p>
          <a:p>
            <a:r>
              <a:rPr lang="en-US" altLang="zh-CN" dirty="0" smtClean="0"/>
              <a:t>Math</a:t>
            </a:r>
            <a:r>
              <a:rPr lang="zh-CN" altLang="en-US" dirty="0" smtClean="0"/>
              <a:t>类中的</a:t>
            </a:r>
            <a:r>
              <a:rPr lang="en-US" altLang="zh-CN" dirty="0" smtClean="0"/>
              <a:t>round</a:t>
            </a:r>
            <a:r>
              <a:rPr lang="zh-CN" altLang="en-US" dirty="0" smtClean="0"/>
              <a:t>和</a:t>
            </a:r>
            <a:r>
              <a:rPr lang="en-US" altLang="zh-CN" dirty="0" smtClean="0"/>
              <a:t>ceil</a:t>
            </a:r>
            <a:r>
              <a:rPr lang="zh-CN" altLang="en-US" dirty="0" smtClean="0"/>
              <a:t>、</a:t>
            </a:r>
            <a:r>
              <a:rPr lang="en-US" altLang="zh-CN" dirty="0" smtClean="0"/>
              <a:t>floor</a:t>
            </a:r>
            <a:r>
              <a:rPr lang="zh-CN" altLang="en-US" dirty="0" smtClean="0"/>
              <a:t>有什么区别？</a:t>
            </a:r>
            <a:endParaRPr lang="en-US" altLang="zh-CN" dirty="0" smtClean="0"/>
          </a:p>
          <a:p>
            <a:r>
              <a:rPr lang="en-US" altLang="zh-CN" dirty="0" smtClean="0"/>
              <a:t>Math</a:t>
            </a:r>
            <a:r>
              <a:rPr lang="zh-CN" altLang="en-US" dirty="0" smtClean="0"/>
              <a:t>类中的</a:t>
            </a:r>
            <a:r>
              <a:rPr lang="en-US" altLang="zh-CN" dirty="0" smtClean="0"/>
              <a:t>random</a:t>
            </a:r>
            <a:r>
              <a:rPr lang="zh-CN" altLang="en-US" dirty="0" smtClean="0"/>
              <a:t>方法返回值范围是设么？</a:t>
            </a:r>
            <a:endParaRPr lang="en-US" altLang="zh-CN" dirty="0" smtClean="0"/>
          </a:p>
          <a:p>
            <a:r>
              <a:rPr lang="en-US" altLang="zh-CN" dirty="0" err="1" smtClean="0"/>
              <a:t>BigInteger</a:t>
            </a:r>
            <a:r>
              <a:rPr lang="zh-CN" altLang="en-US" dirty="0" smtClean="0"/>
              <a:t>有什么作用？</a:t>
            </a:r>
            <a:endParaRPr lang="en-US" altLang="zh-CN" dirty="0" smtClean="0"/>
          </a:p>
          <a:p>
            <a:r>
              <a:rPr lang="en-US" altLang="zh-CN" dirty="0" err="1" smtClean="0"/>
              <a:t>BigDecimal</a:t>
            </a:r>
            <a:r>
              <a:rPr lang="zh-CN" altLang="en-US" dirty="0" smtClean="0"/>
              <a:t>有什么作用？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1079480" cy="4970463"/>
          </a:xfrm>
        </p:spPr>
        <p:txBody>
          <a:bodyPr vert="horz" lIns="91440" tIns="45720" rIns="91440" bIns="45720" rtlCol="0">
            <a:normAutofit/>
          </a:bodyPr>
          <a:lstStyle/>
          <a:p>
            <a:r>
              <a:rPr lang="en-US" altLang="zh-CN" dirty="0" smtClean="0"/>
              <a:t>Math</a:t>
            </a:r>
            <a:r>
              <a:rPr lang="zh-CN" altLang="en-US" dirty="0" smtClean="0"/>
              <a:t>类是</a:t>
            </a:r>
            <a:r>
              <a:rPr lang="en-US" altLang="zh-CN" dirty="0" smtClean="0"/>
              <a:t>final</a:t>
            </a:r>
            <a:r>
              <a:rPr lang="zh-CN" altLang="en-US" dirty="0" smtClean="0"/>
              <a:t>类，不能被继承，所有方法都是</a:t>
            </a:r>
            <a:r>
              <a:rPr lang="en-US" altLang="zh-CN" dirty="0" smtClean="0"/>
              <a:t>static</a:t>
            </a:r>
            <a:r>
              <a:rPr lang="zh-CN" altLang="en-US" dirty="0" smtClean="0"/>
              <a:t>方法，可以直接用类名调用；</a:t>
            </a:r>
            <a:endParaRPr lang="en-US" altLang="zh-CN" dirty="0" smtClean="0"/>
          </a:p>
          <a:p>
            <a:r>
              <a:rPr lang="en-US" altLang="zh-CN" dirty="0" smtClean="0"/>
              <a:t>Math</a:t>
            </a:r>
            <a:r>
              <a:rPr lang="zh-CN" altLang="en-US" dirty="0" smtClean="0"/>
              <a:t>中的</a:t>
            </a:r>
            <a:r>
              <a:rPr lang="en-US" altLang="zh-CN" dirty="0" smtClean="0"/>
              <a:t>round</a:t>
            </a:r>
            <a:r>
              <a:rPr lang="zh-CN" altLang="en-US" dirty="0" smtClean="0"/>
              <a:t>方法是四舍五入，</a:t>
            </a:r>
            <a:r>
              <a:rPr lang="en-US" altLang="zh-CN" dirty="0" smtClean="0"/>
              <a:t>ceil</a:t>
            </a:r>
            <a:r>
              <a:rPr lang="zh-CN" altLang="en-US" dirty="0" smtClean="0"/>
              <a:t>是返回大于参数且最接近参数的整数，</a:t>
            </a:r>
            <a:r>
              <a:rPr lang="en-US" altLang="zh-CN" dirty="0" smtClean="0"/>
              <a:t>floor</a:t>
            </a:r>
            <a:r>
              <a:rPr lang="zh-CN" altLang="en-US" dirty="0" smtClean="0"/>
              <a:t>是返回小于参数且最接近参数的整数；</a:t>
            </a:r>
            <a:endParaRPr lang="en-US" altLang="zh-CN" dirty="0" smtClean="0"/>
          </a:p>
          <a:p>
            <a:r>
              <a:rPr lang="en-US" altLang="zh-CN" dirty="0" smtClean="0"/>
              <a:t>Math</a:t>
            </a:r>
            <a:r>
              <a:rPr lang="zh-CN" altLang="en-US" dirty="0" smtClean="0"/>
              <a:t>中的</a:t>
            </a:r>
            <a:r>
              <a:rPr lang="en-US" altLang="zh-CN" dirty="0" smtClean="0"/>
              <a:t>random</a:t>
            </a:r>
            <a:r>
              <a:rPr lang="zh-CN" altLang="en-US" dirty="0" smtClean="0"/>
              <a:t>方法返回</a:t>
            </a:r>
            <a:r>
              <a:rPr lang="en-US" altLang="zh-CN" dirty="0" smtClean="0"/>
              <a:t>[0.0,1.0)</a:t>
            </a:r>
            <a:r>
              <a:rPr lang="zh-CN" altLang="en-US" dirty="0" smtClean="0"/>
              <a:t>范围的值；</a:t>
            </a:r>
            <a:endParaRPr lang="en-US" altLang="zh-CN" dirty="0" smtClean="0"/>
          </a:p>
          <a:p>
            <a:r>
              <a:rPr lang="en-US" altLang="zh-CN" dirty="0" smtClean="0"/>
              <a:t>Math</a:t>
            </a:r>
            <a:r>
              <a:rPr lang="zh-CN" altLang="en-US" dirty="0" smtClean="0"/>
              <a:t>类中还定义了很多数学计算方法；</a:t>
            </a:r>
            <a:endParaRPr lang="en-US" altLang="zh-CN" dirty="0" smtClean="0"/>
          </a:p>
          <a:p>
            <a:r>
              <a:rPr lang="en-US" altLang="zh-CN" dirty="0" err="1" smtClean="0"/>
              <a:t>BigInteger</a:t>
            </a:r>
            <a:r>
              <a:rPr lang="zh-CN" altLang="en-US" dirty="0" smtClean="0"/>
              <a:t>用来对超过</a:t>
            </a:r>
            <a:r>
              <a:rPr lang="en-US" altLang="zh-CN" dirty="0" smtClean="0"/>
              <a:t>long</a:t>
            </a:r>
            <a:r>
              <a:rPr lang="zh-CN" altLang="en-US" dirty="0" smtClean="0"/>
              <a:t>范围整数进行运算；</a:t>
            </a:r>
            <a:endParaRPr lang="en-US" altLang="zh-CN" dirty="0" smtClean="0"/>
          </a:p>
          <a:p>
            <a:r>
              <a:rPr lang="en-US" altLang="zh-CN" dirty="0" err="1" smtClean="0"/>
              <a:t>BigDecimal</a:t>
            </a:r>
            <a:r>
              <a:rPr lang="zh-CN" altLang="en-US" dirty="0" smtClean="0"/>
              <a:t>用来对</a:t>
            </a:r>
            <a:r>
              <a:rPr lang="en-US" altLang="zh-CN" dirty="0" smtClean="0"/>
              <a:t>double</a:t>
            </a:r>
            <a:r>
              <a:rPr lang="zh-CN" altLang="en-US" dirty="0" smtClean="0"/>
              <a:t>、</a:t>
            </a:r>
            <a:r>
              <a:rPr lang="en-US" altLang="zh-CN" dirty="0" smtClean="0"/>
              <a:t>float</a:t>
            </a:r>
            <a:r>
              <a:rPr lang="zh-CN" altLang="en-US" dirty="0" smtClean="0"/>
              <a:t>类型进行精确计算；</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solidFill>
                  <a:schemeClr val="tx1">
                    <a:lumMod val="75000"/>
                    <a:lumOff val="25000"/>
                  </a:schemeClr>
                </a:solidFill>
              </a:rPr>
              <a:t>Object</a:t>
            </a:r>
            <a:r>
              <a:rPr lang="zh-CN" altLang="en-US" dirty="0" smtClean="0">
                <a:solidFill>
                  <a:schemeClr val="tx1">
                    <a:lumMod val="75000"/>
                    <a:lumOff val="25000"/>
                  </a:schemeClr>
                </a:solidFill>
              </a:rPr>
              <a:t>类在</a:t>
            </a:r>
            <a:r>
              <a:rPr lang="en-US" altLang="zh-CN" dirty="0" smtClean="0">
                <a:solidFill>
                  <a:schemeClr val="tx1">
                    <a:lumMod val="75000"/>
                    <a:lumOff val="25000"/>
                  </a:schemeClr>
                </a:solidFill>
              </a:rPr>
              <a:t>Java</a:t>
            </a:r>
            <a:r>
              <a:rPr lang="zh-CN" altLang="en-US" dirty="0" smtClean="0">
                <a:solidFill>
                  <a:schemeClr val="tx1">
                    <a:lumMod val="75000"/>
                    <a:lumOff val="25000"/>
                  </a:schemeClr>
                </a:solidFill>
              </a:rPr>
              <a:t>中的重要地位</a:t>
            </a:r>
          </a:p>
          <a:p>
            <a:r>
              <a:rPr lang="zh-CN" altLang="en-US" dirty="0" smtClean="0"/>
              <a:t>知识点</a:t>
            </a:r>
            <a:r>
              <a:rPr lang="en-US" altLang="zh-CN" dirty="0" smtClean="0"/>
              <a:t>2</a:t>
            </a:r>
            <a:r>
              <a:rPr lang="zh-CN" altLang="en-US" dirty="0" smtClean="0"/>
              <a:t>： </a:t>
            </a:r>
            <a:r>
              <a:rPr lang="en-US" altLang="zh-CN" dirty="0" smtClean="0">
                <a:solidFill>
                  <a:schemeClr val="tx1">
                    <a:lumMod val="75000"/>
                    <a:lumOff val="25000"/>
                  </a:schemeClr>
                </a:solidFill>
              </a:rPr>
              <a:t>equals</a:t>
            </a:r>
            <a:r>
              <a:rPr lang="zh-CN" altLang="en-US" dirty="0" smtClean="0">
                <a:solidFill>
                  <a:schemeClr val="tx1">
                    <a:lumMod val="75000"/>
                    <a:lumOff val="25000"/>
                  </a:schemeClr>
                </a:solidFill>
              </a:rPr>
              <a:t>与</a:t>
            </a:r>
            <a:r>
              <a:rPr lang="en-US" altLang="zh-CN" dirty="0" smtClean="0">
                <a:solidFill>
                  <a:schemeClr val="tx1">
                    <a:lumMod val="75000"/>
                    <a:lumOff val="25000"/>
                  </a:schemeClr>
                </a:solidFill>
              </a:rPr>
              <a:t>hashCode</a:t>
            </a:r>
            <a:r>
              <a:rPr lang="zh-CN" altLang="en-US" dirty="0" smtClean="0">
                <a:solidFill>
                  <a:schemeClr val="tx1">
                    <a:lumMod val="75000"/>
                    <a:lumOff val="25000"/>
                  </a:schemeClr>
                </a:solidFill>
              </a:rPr>
              <a:t>方法</a:t>
            </a:r>
          </a:p>
          <a:p>
            <a:r>
              <a:rPr lang="zh-CN" altLang="en-US" dirty="0" smtClean="0"/>
              <a:t>知识点</a:t>
            </a:r>
            <a:r>
              <a:rPr lang="en-US" altLang="zh-CN" dirty="0" smtClean="0"/>
              <a:t>3</a:t>
            </a:r>
            <a:r>
              <a:rPr lang="zh-CN" altLang="en-US" dirty="0" smtClean="0"/>
              <a:t>： </a:t>
            </a:r>
            <a:r>
              <a:rPr lang="en-US" altLang="zh-CN" dirty="0" err="1" smtClean="0">
                <a:solidFill>
                  <a:schemeClr val="tx1">
                    <a:lumMod val="75000"/>
                    <a:lumOff val="25000"/>
                  </a:schemeClr>
                </a:solidFill>
              </a:rPr>
              <a:t>toString</a:t>
            </a:r>
            <a:r>
              <a:rPr lang="zh-CN" altLang="en-US" dirty="0" smtClean="0">
                <a:solidFill>
                  <a:schemeClr val="tx1">
                    <a:lumMod val="75000"/>
                    <a:lumOff val="25000"/>
                  </a:schemeClr>
                </a:solidFill>
              </a:rPr>
              <a:t>方法</a:t>
            </a:r>
            <a:endParaRPr lang="en-US" altLang="zh-CN" dirty="0" smtClean="0">
              <a:solidFill>
                <a:schemeClr val="tx1">
                  <a:lumMod val="75000"/>
                  <a:lumOff val="25000"/>
                </a:schemeClr>
              </a:solidFill>
            </a:endParaRPr>
          </a:p>
          <a:p>
            <a:r>
              <a:rPr lang="zh-CN" altLang="en-US" dirty="0" smtClean="0"/>
              <a:t>知识点</a:t>
            </a:r>
            <a:r>
              <a:rPr lang="en-US" altLang="zh-CN" dirty="0" smtClean="0"/>
              <a:t>4</a:t>
            </a:r>
            <a:r>
              <a:rPr lang="zh-CN" altLang="en-US" dirty="0" smtClean="0"/>
              <a:t>： </a:t>
            </a:r>
            <a:r>
              <a:rPr lang="en-US" altLang="zh-CN" dirty="0" smtClean="0">
                <a:solidFill>
                  <a:schemeClr val="tx1">
                    <a:lumMod val="75000"/>
                    <a:lumOff val="25000"/>
                  </a:schemeClr>
                </a:solidFill>
              </a:rPr>
              <a:t>clone</a:t>
            </a:r>
            <a:r>
              <a:rPr lang="zh-CN" altLang="en-US" dirty="0" smtClean="0">
                <a:solidFill>
                  <a:schemeClr val="tx1">
                    <a:lumMod val="75000"/>
                    <a:lumOff val="25000"/>
                  </a:schemeClr>
                </a:solidFill>
              </a:rPr>
              <a:t>方法</a:t>
            </a: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dirty="0" smtClean="0"/>
              <a:t>节</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Java</a:t>
            </a:r>
            <a:r>
              <a:rPr lang="zh-CN" altLang="en-US" dirty="0" smtClean="0"/>
              <a:t>中的随机</a:t>
            </a:r>
            <a:r>
              <a:rPr lang="en-US" altLang="zh-CN" dirty="0" smtClean="0"/>
              <a:t>API</a:t>
            </a:r>
            <a:r>
              <a:rPr lang="zh-CN" altLang="en-US" dirty="0" smtClean="0"/>
              <a:t>使用</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方法可以产生随机数，上节演示过。然而，该方法只能生成</a:t>
            </a:r>
            <a:r>
              <a:rPr lang="en-US" altLang="zh-CN" sz="2400" dirty="0" smtClean="0">
                <a:solidFill>
                  <a:schemeClr val="tx1">
                    <a:lumMod val="75000"/>
                    <a:lumOff val="25000"/>
                  </a:schemeClr>
                </a:solidFill>
              </a:rPr>
              <a:t>[0.0,1.0)</a:t>
            </a:r>
            <a:r>
              <a:rPr lang="zh-CN" altLang="en-US" sz="2400" dirty="0" smtClean="0">
                <a:solidFill>
                  <a:schemeClr val="tx1">
                    <a:lumMod val="75000"/>
                    <a:lumOff val="25000"/>
                  </a:schemeClr>
                </a:solidFill>
              </a:rPr>
              <a:t>范围的</a:t>
            </a:r>
            <a:r>
              <a:rPr lang="en-US" altLang="zh-CN" sz="2400" dirty="0" smtClean="0">
                <a:solidFill>
                  <a:schemeClr val="tx1">
                    <a:lumMod val="75000"/>
                    <a:lumOff val="25000"/>
                  </a:schemeClr>
                </a:solidFill>
              </a:rPr>
              <a:t>double</a:t>
            </a:r>
            <a:r>
              <a:rPr lang="zh-CN" altLang="en-US" sz="2400" dirty="0" smtClean="0">
                <a:solidFill>
                  <a:schemeClr val="tx1">
                    <a:lumMod val="75000"/>
                    <a:lumOff val="25000"/>
                  </a:schemeClr>
                </a:solidFill>
              </a:rPr>
              <a:t>值；很多时候，可能需要生成不同类型不同范围的随机值；</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类可以用来生成不同类型的随机值，功能更为强大；</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类创建对象两种方式：</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360854" y="4566449"/>
          <a:ext cx="10738070" cy="138176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Random() </a:t>
                      </a:r>
                      <a:endParaRPr lang="en-US" dirty="0"/>
                    </a:p>
                  </a:txBody>
                  <a:tcPr/>
                </a:tc>
                <a:tc>
                  <a:txBody>
                    <a:bodyPr/>
                    <a:lstStyle/>
                    <a:p>
                      <a:r>
                        <a:rPr lang="zh-CN" altLang="en-US" dirty="0" smtClean="0"/>
                        <a:t>创建</a:t>
                      </a:r>
                      <a:r>
                        <a:rPr lang="en-US" altLang="zh-CN" dirty="0" smtClean="0"/>
                        <a:t>Random</a:t>
                      </a:r>
                      <a:r>
                        <a:rPr lang="zh-CN" altLang="en-US" dirty="0" smtClean="0"/>
                        <a:t>对象，该对象每次生成的随机数不同</a:t>
                      </a:r>
                      <a:endParaRPr lang="en-US" dirty="0"/>
                    </a:p>
                  </a:txBody>
                  <a:tcPr/>
                </a:tc>
              </a:tr>
              <a:tr h="370840">
                <a:tc>
                  <a:txBody>
                    <a:bodyPr/>
                    <a:lstStyle/>
                    <a:p>
                      <a:pPr algn="l"/>
                      <a:r>
                        <a:rPr lang="en-US" altLang="zh-CN" dirty="0" smtClean="0"/>
                        <a:t>Random(long seed) </a:t>
                      </a:r>
                    </a:p>
                  </a:txBody>
                  <a:tcPr/>
                </a:tc>
                <a:tc>
                  <a:txBody>
                    <a:bodyPr/>
                    <a:lstStyle/>
                    <a:p>
                      <a:r>
                        <a:rPr lang="zh-CN" altLang="en-US" dirty="0" smtClean="0"/>
                        <a:t>使用一个种子参数创建</a:t>
                      </a:r>
                      <a:r>
                        <a:rPr lang="en-US" altLang="zh-CN" dirty="0" smtClean="0"/>
                        <a:t>Random</a:t>
                      </a:r>
                      <a:r>
                        <a:rPr lang="zh-CN" altLang="en-US" dirty="0" smtClean="0"/>
                        <a:t>对象，参数相同的</a:t>
                      </a:r>
                      <a:r>
                        <a:rPr lang="en-US" altLang="zh-CN" dirty="0" smtClean="0"/>
                        <a:t>Random</a:t>
                      </a:r>
                      <a:r>
                        <a:rPr lang="zh-CN" altLang="en-US" dirty="0" smtClean="0"/>
                        <a:t>对象，每次生成的随机数相同。</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类有多个生成随机数的相关方法：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3" y="2154325"/>
          <a:ext cx="10738070" cy="29667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nextInt</a:t>
                      </a:r>
                      <a:r>
                        <a:rPr lang="en-US" dirty="0" smtClean="0"/>
                        <a:t>() </a:t>
                      </a:r>
                      <a:endParaRPr lang="en-US" dirty="0"/>
                    </a:p>
                  </a:txBody>
                  <a:tcPr/>
                </a:tc>
                <a:tc>
                  <a:txBody>
                    <a:bodyPr/>
                    <a:lstStyle/>
                    <a:p>
                      <a:r>
                        <a:rPr lang="zh-CN" altLang="en-US" dirty="0" smtClean="0"/>
                        <a:t>生成</a:t>
                      </a:r>
                      <a:r>
                        <a:rPr lang="en-US" altLang="zh-CN" dirty="0" err="1" smtClean="0"/>
                        <a:t>int</a:t>
                      </a:r>
                      <a:r>
                        <a:rPr lang="zh-CN" altLang="en-US" dirty="0" smtClean="0"/>
                        <a:t>类型随机数，数值范围不定；</a:t>
                      </a:r>
                      <a:endParaRPr lang="en-US" dirty="0"/>
                    </a:p>
                  </a:txBody>
                  <a:tcPr/>
                </a:tc>
              </a:tr>
              <a:tr h="370840">
                <a:tc>
                  <a:txBody>
                    <a:bodyPr/>
                    <a:lstStyle/>
                    <a:p>
                      <a:pPr algn="l"/>
                      <a:r>
                        <a:rPr lang="en-US" altLang="zh-CN" dirty="0" err="1" smtClean="0"/>
                        <a:t>int</a:t>
                      </a:r>
                      <a:r>
                        <a:rPr lang="en-US" altLang="zh-CN" dirty="0" smtClean="0"/>
                        <a:t> </a:t>
                      </a:r>
                      <a:r>
                        <a:rPr lang="en-US" altLang="zh-CN" dirty="0" err="1" smtClean="0"/>
                        <a:t>nextInt</a:t>
                      </a:r>
                      <a:r>
                        <a:rPr lang="en-US" altLang="zh-CN" dirty="0" smtClean="0"/>
                        <a:t>(</a:t>
                      </a:r>
                      <a:r>
                        <a:rPr lang="en-US" altLang="zh-CN" dirty="0" err="1" smtClean="0"/>
                        <a:t>int</a:t>
                      </a:r>
                      <a:r>
                        <a:rPr lang="en-US" altLang="zh-CN" dirty="0" smtClean="0"/>
                        <a:t> n) </a:t>
                      </a:r>
                    </a:p>
                  </a:txBody>
                  <a:tcPr/>
                </a:tc>
                <a:tc>
                  <a:txBody>
                    <a:bodyPr/>
                    <a:lstStyle/>
                    <a:p>
                      <a:r>
                        <a:rPr lang="zh-CN" altLang="en-US" dirty="0" smtClean="0"/>
                        <a:t>生成</a:t>
                      </a:r>
                      <a:r>
                        <a:rPr lang="en-US" altLang="zh-CN" dirty="0" err="1" smtClean="0"/>
                        <a:t>int</a:t>
                      </a:r>
                      <a:r>
                        <a:rPr lang="zh-CN" altLang="en-US" dirty="0" smtClean="0"/>
                        <a:t>类型随机数，数值范围</a:t>
                      </a:r>
                      <a:r>
                        <a:rPr lang="en-US" altLang="zh-CN" dirty="0" smtClean="0"/>
                        <a:t>[0,n)</a:t>
                      </a:r>
                      <a:r>
                        <a:rPr lang="zh-CN" altLang="en-US" dirty="0" smtClean="0"/>
                        <a:t>；</a:t>
                      </a:r>
                      <a:endParaRPr lang="en-US" dirty="0"/>
                    </a:p>
                  </a:txBody>
                  <a:tcPr/>
                </a:tc>
              </a:tr>
              <a:tr h="370840">
                <a:tc>
                  <a:txBody>
                    <a:bodyPr/>
                    <a:lstStyle/>
                    <a:p>
                      <a:pPr algn="l"/>
                      <a:r>
                        <a:rPr lang="en-US" altLang="zh-CN" dirty="0" smtClean="0"/>
                        <a:t>long </a:t>
                      </a:r>
                      <a:r>
                        <a:rPr lang="en-US" altLang="zh-CN" dirty="0" err="1" smtClean="0"/>
                        <a:t>nextLong</a:t>
                      </a:r>
                      <a:r>
                        <a:rPr lang="en-US" altLang="zh-CN" dirty="0" smtClean="0"/>
                        <a:t>() </a:t>
                      </a:r>
                    </a:p>
                  </a:txBody>
                  <a:tcPr/>
                </a:tc>
                <a:tc>
                  <a:txBody>
                    <a:bodyPr/>
                    <a:lstStyle/>
                    <a:p>
                      <a:r>
                        <a:rPr lang="zh-CN" altLang="en-US" dirty="0" smtClean="0"/>
                        <a:t>生成</a:t>
                      </a:r>
                      <a:r>
                        <a:rPr lang="en-US" altLang="zh-CN" dirty="0" smtClean="0"/>
                        <a:t>long</a:t>
                      </a:r>
                      <a:r>
                        <a:rPr lang="zh-CN" altLang="en-US" dirty="0" smtClean="0"/>
                        <a:t>类型随机数</a:t>
                      </a:r>
                      <a:endParaRPr lang="en-US" dirty="0"/>
                    </a:p>
                  </a:txBody>
                  <a:tcPr/>
                </a:tc>
              </a:tr>
              <a:tr h="370840">
                <a:tc>
                  <a:txBody>
                    <a:bodyPr/>
                    <a:lstStyle/>
                    <a:p>
                      <a:pPr algn="l"/>
                      <a:r>
                        <a:rPr lang="en-US" altLang="zh-CN" dirty="0" smtClean="0"/>
                        <a:t>float </a:t>
                      </a:r>
                      <a:r>
                        <a:rPr lang="en-US" altLang="zh-CN" dirty="0" err="1" smtClean="0"/>
                        <a:t>nextFloat</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smtClean="0"/>
                        <a:t>float</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smtClean="0"/>
                        <a:t>double </a:t>
                      </a:r>
                      <a:r>
                        <a:rPr lang="en-US" altLang="zh-CN" dirty="0" err="1" smtClean="0"/>
                        <a:t>nextDouble</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smtClean="0"/>
                        <a:t>double</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err="1" smtClean="0"/>
                        <a:t>boolean</a:t>
                      </a:r>
                      <a:r>
                        <a:rPr lang="en-US" altLang="zh-CN" dirty="0" smtClean="0"/>
                        <a:t> </a:t>
                      </a:r>
                      <a:r>
                        <a:rPr lang="en-US" altLang="zh-CN" dirty="0" err="1" smtClean="0"/>
                        <a:t>nextBoolean</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err="1" smtClean="0"/>
                        <a:t>boolean</a:t>
                      </a:r>
                      <a:r>
                        <a:rPr lang="zh-CN" altLang="en-US" dirty="0" smtClean="0"/>
                        <a:t>类型随机数；</a:t>
                      </a:r>
                      <a:endParaRPr lang="en-US" dirty="0"/>
                    </a:p>
                  </a:txBody>
                  <a:tcPr/>
                </a:tc>
              </a:tr>
              <a:tr h="370840">
                <a:tc>
                  <a:txBody>
                    <a:bodyPr/>
                    <a:lstStyle/>
                    <a:p>
                      <a:pPr algn="l"/>
                      <a:r>
                        <a:rPr lang="en-US" altLang="zh-CN" dirty="0" smtClean="0"/>
                        <a:t>void </a:t>
                      </a:r>
                      <a:r>
                        <a:rPr lang="en-US" altLang="zh-CN" dirty="0" err="1" smtClean="0"/>
                        <a:t>setSeed</a:t>
                      </a:r>
                      <a:r>
                        <a:rPr lang="en-US" altLang="zh-CN" dirty="0" smtClean="0"/>
                        <a:t>(long seed)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修改</a:t>
                      </a:r>
                      <a:r>
                        <a:rPr lang="en-US" altLang="zh-CN" dirty="0" smtClean="0"/>
                        <a:t>Random</a:t>
                      </a:r>
                      <a:r>
                        <a:rPr lang="zh-CN" altLang="en-US" dirty="0" smtClean="0"/>
                        <a:t>对象的种子值</a:t>
                      </a:r>
                      <a:endParaRPr lang="en-US" dirty="0"/>
                    </a:p>
                  </a:txBody>
                  <a:tcPr/>
                </a:tc>
              </a:tr>
            </a:tbl>
          </a:graphicData>
        </a:graphic>
      </p:graphicFrame>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TestRandom</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类有哪两个构造方法，有什么区别？</a:t>
            </a:r>
            <a:endParaRPr lang="en-US" altLang="zh-CN" dirty="0" smtClean="0"/>
          </a:p>
          <a:p>
            <a:r>
              <a:rPr lang="en-US" altLang="zh-CN" dirty="0" smtClean="0"/>
              <a:t>Random</a:t>
            </a:r>
            <a:r>
              <a:rPr lang="zh-CN" altLang="en-US" dirty="0" smtClean="0"/>
              <a:t>类都可以生成哪些类型的随机数？</a:t>
            </a:r>
            <a:endParaRPr lang="en-US" altLang="zh-CN" dirty="0" smtClean="0"/>
          </a:p>
          <a:p>
            <a:r>
              <a:rPr lang="en-US" altLang="zh-CN" dirty="0" err="1" smtClean="0"/>
              <a:t>nextInt</a:t>
            </a:r>
            <a:r>
              <a:rPr lang="zh-CN" altLang="en-US" dirty="0" smtClean="0"/>
              <a:t>和</a:t>
            </a:r>
            <a:r>
              <a:rPr lang="en-US" altLang="zh-CN" dirty="0" err="1" smtClean="0"/>
              <a:t>nextInt</a:t>
            </a:r>
            <a:r>
              <a:rPr lang="en-US" altLang="zh-CN" dirty="0" smtClean="0"/>
              <a:t>(</a:t>
            </a:r>
            <a:r>
              <a:rPr lang="en-US" altLang="zh-CN" dirty="0" err="1" smtClean="0"/>
              <a:t>int</a:t>
            </a:r>
            <a:r>
              <a:rPr lang="en-US" altLang="zh-CN" dirty="0" smtClean="0"/>
              <a:t> </a:t>
            </a:r>
            <a:r>
              <a:rPr lang="en-US" altLang="zh-CN" dirty="0" err="1" smtClean="0"/>
              <a:t>i</a:t>
            </a:r>
            <a:r>
              <a:rPr lang="en-US" altLang="zh-CN" dirty="0" smtClean="0"/>
              <a:t>)</a:t>
            </a:r>
            <a:r>
              <a:rPr lang="zh-CN" altLang="en-US" dirty="0" smtClean="0"/>
              <a:t>有什么区别？</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类有两个构造方法，无参的构造方法创建对象后，每次都生成不同的随机数；有参的构造方法创建对象后，如果种子参数值一样，那么每次生成的随机数也相同；</a:t>
            </a:r>
            <a:endParaRPr lang="en-US" altLang="zh-CN" dirty="0" smtClean="0"/>
          </a:p>
          <a:p>
            <a:r>
              <a:rPr lang="en-US" altLang="zh-CN" dirty="0" smtClean="0"/>
              <a:t>Random</a:t>
            </a:r>
            <a:r>
              <a:rPr lang="zh-CN" altLang="en-US" dirty="0" smtClean="0"/>
              <a:t>类功能强大，能生成</a:t>
            </a:r>
            <a:r>
              <a:rPr lang="en-US" altLang="zh-CN" dirty="0" err="1" smtClean="0"/>
              <a:t>int,float,double,boolean</a:t>
            </a:r>
            <a:r>
              <a:rPr lang="zh-CN" altLang="en-US" dirty="0" smtClean="0"/>
              <a:t>各种类型的随机数；</a:t>
            </a:r>
            <a:endParaRPr lang="en-US" altLang="zh-CN" dirty="0" smtClean="0"/>
          </a:p>
          <a:p>
            <a:r>
              <a:rPr lang="en-US" altLang="zh-CN" dirty="0" err="1" smtClean="0"/>
              <a:t>nextInt</a:t>
            </a:r>
            <a:r>
              <a:rPr lang="zh-CN" altLang="en-US" dirty="0" smtClean="0"/>
              <a:t>生成不定范围的</a:t>
            </a:r>
            <a:r>
              <a:rPr lang="en-US" altLang="zh-CN" dirty="0" err="1" smtClean="0"/>
              <a:t>int</a:t>
            </a:r>
            <a:r>
              <a:rPr lang="zh-CN" altLang="en-US" dirty="0" smtClean="0"/>
              <a:t>随机数，而带参数的</a:t>
            </a:r>
            <a:r>
              <a:rPr lang="en-US" altLang="zh-CN" dirty="0" err="1" smtClean="0"/>
              <a:t>nextInt</a:t>
            </a:r>
            <a:r>
              <a:rPr lang="zh-CN" altLang="en-US" dirty="0" smtClean="0"/>
              <a:t>生成的随机数有范围；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smtClean="0"/>
              <a:t>节</a:t>
            </a:r>
            <a:r>
              <a:rPr lang="en-US" altLang="zh-CN" dirty="0" smtClean="0"/>
              <a:t>【UUID】</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：生成</a:t>
            </a:r>
            <a:r>
              <a:rPr lang="en-US" altLang="zh-CN" dirty="0" smtClean="0"/>
              <a:t>UUID</a:t>
            </a:r>
            <a:r>
              <a:rPr lang="zh-CN" altLang="en-US" dirty="0" smtClean="0"/>
              <a:t>的策略</a:t>
            </a:r>
          </a:p>
          <a:p>
            <a:r>
              <a:rPr lang="zh-CN" altLang="en-US" dirty="0" smtClean="0"/>
              <a:t>知识点</a:t>
            </a:r>
            <a:r>
              <a:rPr lang="en-US" altLang="zh-CN" dirty="0" smtClean="0"/>
              <a:t>2</a:t>
            </a:r>
            <a:r>
              <a:rPr lang="zh-CN" altLang="en-US" dirty="0" smtClean="0"/>
              <a:t>： </a:t>
            </a:r>
            <a:r>
              <a:rPr lang="en-US" altLang="zh-CN" dirty="0" smtClean="0"/>
              <a:t>Java UUID</a:t>
            </a:r>
            <a:r>
              <a:rPr lang="zh-CN" altLang="en-US" dirty="0" smtClean="0"/>
              <a:t>的生成</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007951"/>
          </a:xfrm>
        </p:spPr>
        <p:txBody>
          <a:bodyPr vert="horz" lIns="91440" tIns="45720" rIns="91440" bIns="45720" rtlCol="0">
            <a:noAutofit/>
          </a:bodyPr>
          <a:lstStyle/>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是通用唯一识别码 </a:t>
            </a:r>
            <a:r>
              <a:rPr lang="en-US" altLang="zh-CN" sz="2400" dirty="0" smtClean="0">
                <a:solidFill>
                  <a:schemeClr val="tx1">
                    <a:lumMod val="75000"/>
                    <a:lumOff val="25000"/>
                  </a:schemeClr>
                </a:solidFill>
              </a:rPr>
              <a:t>(Universally Unique Identifier)</a:t>
            </a:r>
            <a:r>
              <a:rPr lang="zh-CN" altLang="en-US" sz="2400" dirty="0" smtClean="0">
                <a:solidFill>
                  <a:schemeClr val="tx1">
                    <a:lumMod val="75000"/>
                    <a:lumOff val="25000"/>
                  </a:schemeClr>
                </a:solidFill>
              </a:rPr>
              <a:t>的缩写，是唯一的机器生成的标识符；</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都不能是人工生成的，这样风险太高；</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a:t>
            </a:r>
            <a:r>
              <a:rPr lang="en-US" altLang="zh-CN" sz="2400" dirty="0" smtClean="0">
                <a:solidFill>
                  <a:schemeClr val="tx1">
                    <a:lumMod val="75000"/>
                    <a:lumOff val="25000"/>
                  </a:schemeClr>
                </a:solidFill>
              </a:rPr>
              <a:t>16</a:t>
            </a:r>
            <a:r>
              <a:rPr lang="zh-CN" altLang="en-US" sz="2400" dirty="0" smtClean="0">
                <a:solidFill>
                  <a:schemeClr val="tx1">
                    <a:lumMod val="75000"/>
                    <a:lumOff val="25000"/>
                  </a:schemeClr>
                </a:solidFill>
              </a:rPr>
              <a:t>字节</a:t>
            </a:r>
            <a:r>
              <a:rPr lang="en-US" altLang="zh-CN" sz="2400" dirty="0" smtClean="0">
                <a:solidFill>
                  <a:schemeClr val="tx1">
                    <a:lumMod val="75000"/>
                    <a:lumOff val="25000"/>
                  </a:schemeClr>
                </a:solidFill>
              </a:rPr>
              <a:t>128</a:t>
            </a:r>
            <a:r>
              <a:rPr lang="zh-CN" altLang="en-US" sz="2400" dirty="0" smtClean="0">
                <a:solidFill>
                  <a:schemeClr val="tx1">
                    <a:lumMod val="75000"/>
                    <a:lumOff val="25000"/>
                  </a:schemeClr>
                </a:solidFill>
              </a:rPr>
              <a:t>位长的数字，通常以</a:t>
            </a:r>
            <a:r>
              <a:rPr lang="en-US" altLang="zh-CN" sz="2400" dirty="0" smtClean="0">
                <a:solidFill>
                  <a:schemeClr val="tx1">
                    <a:lumMod val="75000"/>
                    <a:lumOff val="25000"/>
                  </a:schemeClr>
                </a:solidFill>
              </a:rPr>
              <a:t>36</a:t>
            </a:r>
            <a:r>
              <a:rPr lang="zh-CN" altLang="en-US" sz="2400" dirty="0" smtClean="0">
                <a:solidFill>
                  <a:schemeClr val="tx1">
                    <a:lumMod val="75000"/>
                    <a:lumOff val="25000"/>
                  </a:schemeClr>
                </a:solidFill>
              </a:rPr>
              <a:t>字节的字符串表示，示例如下：</a:t>
            </a:r>
            <a:r>
              <a:rPr lang="en-US" altLang="zh-CN" sz="2400" dirty="0" smtClean="0">
                <a:solidFill>
                  <a:schemeClr val="tx1">
                    <a:lumMod val="75000"/>
                    <a:lumOff val="25000"/>
                  </a:schemeClr>
                </a:solidFill>
              </a:rPr>
              <a:t>3F2504E0-4F89-11D3-9A0C-0305E82C3301</a:t>
            </a:r>
          </a:p>
          <a:p>
            <a:r>
              <a:rPr lang="zh-CN" altLang="en-US" sz="2400" dirty="0" smtClean="0">
                <a:solidFill>
                  <a:schemeClr val="tx1">
                    <a:lumMod val="75000"/>
                    <a:lumOff val="25000"/>
                  </a:schemeClr>
                </a:solidFill>
              </a:rPr>
              <a:t>通常在分布式系统中用来生成唯一</a:t>
            </a:r>
            <a:r>
              <a:rPr lang="en-US" altLang="zh-CN" sz="2400" dirty="0" smtClean="0">
                <a:solidFill>
                  <a:schemeClr val="tx1">
                    <a:lumMod val="75000"/>
                    <a:lumOff val="25000"/>
                  </a:schemeClr>
                </a:solidFill>
              </a:rPr>
              <a:t>ID</a:t>
            </a:r>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67104"/>
            <a:ext cx="11015870" cy="5675586"/>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具有多个版本，每个版本的算法不同；</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1</a:t>
            </a:r>
            <a:r>
              <a:rPr lang="zh-CN" altLang="en-US" sz="2400" dirty="0" smtClean="0">
                <a:solidFill>
                  <a:schemeClr val="tx1">
                    <a:lumMod val="75000"/>
                    <a:lumOff val="25000"/>
                  </a:schemeClr>
                </a:solidFill>
              </a:rPr>
              <a:t>：基于时间的</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通过计算当前时间戳、随机数和机器</a:t>
            </a:r>
            <a:r>
              <a:rPr lang="en-US" altLang="zh-CN" sz="2000" dirty="0" smtClean="0">
                <a:solidFill>
                  <a:schemeClr val="tx1">
                    <a:lumMod val="75000"/>
                    <a:lumOff val="25000"/>
                  </a:schemeClr>
                </a:solidFill>
              </a:rPr>
              <a:t>MAC</a:t>
            </a:r>
            <a:r>
              <a:rPr lang="zh-CN" altLang="en-US" sz="2000" dirty="0" smtClean="0">
                <a:solidFill>
                  <a:schemeClr val="tx1">
                    <a:lumMod val="75000"/>
                    <a:lumOff val="25000"/>
                  </a:schemeClr>
                </a:solidFill>
              </a:rPr>
              <a:t>地址得到。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2</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DCE</a:t>
            </a:r>
            <a:r>
              <a:rPr lang="zh-CN" altLang="en-US" sz="2400" dirty="0" smtClean="0">
                <a:solidFill>
                  <a:schemeClr val="tx1">
                    <a:lumMod val="75000"/>
                    <a:lumOff val="25000"/>
                  </a:schemeClr>
                </a:solidFill>
              </a:rPr>
              <a:t>安全的</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和基于时间的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算法相同，但会把时间戳的前</a:t>
            </a:r>
            <a:r>
              <a:rPr lang="en-US" altLang="zh-CN" sz="2000" dirty="0" smtClean="0">
                <a:solidFill>
                  <a:schemeClr val="tx1">
                    <a:lumMod val="75000"/>
                    <a:lumOff val="25000"/>
                  </a:schemeClr>
                </a:solidFill>
              </a:rPr>
              <a:t>4</a:t>
            </a:r>
            <a:r>
              <a:rPr lang="zh-CN" altLang="en-US" sz="2000" dirty="0" smtClean="0">
                <a:solidFill>
                  <a:schemeClr val="tx1">
                    <a:lumMod val="75000"/>
                    <a:lumOff val="25000"/>
                  </a:schemeClr>
                </a:solidFill>
              </a:rPr>
              <a:t>位置换为</a:t>
            </a:r>
            <a:r>
              <a:rPr lang="en-US" altLang="zh-CN" sz="2000" dirty="0" smtClean="0">
                <a:solidFill>
                  <a:schemeClr val="tx1">
                    <a:lumMod val="75000"/>
                    <a:lumOff val="25000"/>
                  </a:schemeClr>
                </a:solidFill>
              </a:rPr>
              <a:t>POSIX</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UID</a:t>
            </a:r>
            <a:r>
              <a:rPr lang="zh-CN" altLang="en-US" sz="2000" dirty="0" smtClean="0">
                <a:solidFill>
                  <a:schemeClr val="tx1">
                    <a:lumMod val="75000"/>
                    <a:lumOff val="25000"/>
                  </a:schemeClr>
                </a:solidFill>
              </a:rPr>
              <a:t>或</a:t>
            </a:r>
            <a:r>
              <a:rPr lang="en-US" altLang="zh-CN" sz="2000" dirty="0" smtClean="0">
                <a:solidFill>
                  <a:schemeClr val="tx1">
                    <a:lumMod val="75000"/>
                    <a:lumOff val="25000"/>
                  </a:schemeClr>
                </a:solidFill>
              </a:rPr>
              <a:t>GID</a:t>
            </a:r>
            <a:r>
              <a:rPr lang="zh-CN" altLang="en-US" sz="2000" dirty="0" smtClean="0">
                <a:solidFill>
                  <a:schemeClr val="tx1">
                    <a:lumMod val="75000"/>
                    <a:lumOff val="25000"/>
                  </a:schemeClr>
                </a:solidFill>
              </a:rPr>
              <a:t>。这个版本的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在实际中较少用到。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3</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MD5</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通过计算名字和名字空间的</a:t>
            </a:r>
            <a:r>
              <a:rPr lang="en-US" altLang="zh-CN" sz="2000" dirty="0" smtClean="0">
                <a:solidFill>
                  <a:schemeClr val="tx1">
                    <a:lumMod val="75000"/>
                    <a:lumOff val="25000"/>
                  </a:schemeClr>
                </a:solidFill>
              </a:rPr>
              <a:t>MD5</a:t>
            </a:r>
            <a:r>
              <a:rPr lang="zh-CN" altLang="en-US" sz="2000" dirty="0" smtClean="0">
                <a:solidFill>
                  <a:schemeClr val="tx1">
                    <a:lumMod val="75000"/>
                    <a:lumOff val="25000"/>
                  </a:schemeClr>
                </a:solidFill>
              </a:rPr>
              <a:t>散列值得到。</a:t>
            </a:r>
          </a:p>
          <a:p>
            <a:pPr>
              <a:lnSpc>
                <a:spcPct val="100000"/>
              </a:lnSpc>
            </a:pPr>
            <a:r>
              <a:rPr lang="en-US" altLang="zh-CN" sz="2400" dirty="0" smtClean="0">
                <a:solidFill>
                  <a:schemeClr val="tx1">
                    <a:lumMod val="75000"/>
                    <a:lumOff val="25000"/>
                  </a:schemeClr>
                </a:solidFill>
              </a:rPr>
              <a:t>UUID Version 4</a:t>
            </a:r>
            <a:r>
              <a:rPr lang="zh-CN" altLang="en-US" sz="2400" dirty="0" smtClean="0">
                <a:solidFill>
                  <a:schemeClr val="tx1">
                    <a:lumMod val="75000"/>
                    <a:lumOff val="25000"/>
                  </a:schemeClr>
                </a:solidFill>
              </a:rPr>
              <a:t>：随机</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根据随机数，或者伪随机数生成</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5</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SHA1</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和版本</a:t>
            </a:r>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算法类似，只是散列值计算使用</a:t>
            </a:r>
            <a:r>
              <a:rPr lang="en-US" altLang="zh-CN" sz="2000" dirty="0" smtClean="0">
                <a:solidFill>
                  <a:schemeClr val="tx1">
                    <a:lumMod val="75000"/>
                    <a:lumOff val="25000"/>
                  </a:schemeClr>
                </a:solidFill>
              </a:rPr>
              <a:t>SHA1</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Secure Hash Algorithm 1</a:t>
            </a:r>
            <a:r>
              <a:rPr lang="zh-CN" altLang="en-US" sz="2000" dirty="0" smtClean="0">
                <a:solidFill>
                  <a:schemeClr val="tx1">
                    <a:lumMod val="75000"/>
                    <a:lumOff val="25000"/>
                  </a:schemeClr>
                </a:solidFill>
              </a:rPr>
              <a:t>）算法。</a:t>
            </a:r>
          </a:p>
          <a:p>
            <a:pPr lvl="1">
              <a:lnSpc>
                <a:spcPct val="100000"/>
              </a:lnSpc>
            </a:pPr>
            <a:endParaRPr lang="en-US" altLang="zh-CN" sz="2000" dirty="0" smtClean="0">
              <a:solidFill>
                <a:schemeClr val="tx1">
                  <a:lumMod val="75000"/>
                  <a:lumOff val="25000"/>
                </a:schemeClr>
              </a:solidFill>
            </a:endParaRPr>
          </a:p>
          <a:p>
            <a:pPr>
              <a:lnSpc>
                <a:spcPct val="100000"/>
              </a:lnSpc>
            </a:pPr>
            <a:endParaRPr lang="zh-CN" altLang="en-US" sz="2400" dirty="0" smtClean="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中对</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的生成提供了支持，</a:t>
            </a:r>
            <a:r>
              <a:rPr lang="en-US" sz="2400" dirty="0" err="1" smtClean="0"/>
              <a:t>java.util.UUID</a:t>
            </a:r>
            <a:r>
              <a:rPr lang="en-US" sz="2400" dirty="0" smtClean="0"/>
              <a:t> </a:t>
            </a:r>
            <a:r>
              <a:rPr lang="zh-CN" altLang="en-US" sz="2400" dirty="0" smtClean="0"/>
              <a:t>类定义了生成</a:t>
            </a:r>
            <a:r>
              <a:rPr lang="en-US" altLang="zh-CN" sz="2400" dirty="0" smtClean="0"/>
              <a:t>UUID</a:t>
            </a:r>
            <a:r>
              <a:rPr lang="zh-CN" altLang="en-US" sz="2400" dirty="0" smtClean="0"/>
              <a:t>的方法；</a:t>
            </a:r>
            <a:endParaRPr lang="en-US" sz="2400" dirty="0" smtClean="0"/>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的生成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55185" y="2459421"/>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public static void main(String[] </a:t>
            </a:r>
            <a:r>
              <a:rPr lang="en-US" altLang="zh-CN" dirty="0" err="1" smtClean="0">
                <a:ea typeface="微软雅黑 Light"/>
              </a:rPr>
              <a:t>args</a:t>
            </a:r>
            <a:r>
              <a:rPr lang="en-US" altLang="zh-CN" dirty="0" smtClean="0">
                <a:ea typeface="微软雅黑 Light"/>
              </a:rPr>
              <a:t>) {</a:t>
            </a:r>
          </a:p>
          <a:p>
            <a:r>
              <a:rPr lang="en-US" altLang="zh-CN" dirty="0" smtClean="0">
                <a:ea typeface="微软雅黑 Light"/>
              </a:rPr>
              <a:t>        for(</a:t>
            </a:r>
            <a:r>
              <a:rPr lang="en-US" altLang="zh-CN" dirty="0" err="1" smtClean="0">
                <a:ea typeface="微软雅黑 Light"/>
              </a:rPr>
              <a:t>int</a:t>
            </a:r>
            <a:r>
              <a:rPr lang="en-US" altLang="zh-CN" dirty="0" smtClean="0">
                <a:ea typeface="微软雅黑 Light"/>
              </a:rPr>
              <a:t> </a:t>
            </a:r>
            <a:r>
              <a:rPr lang="en-US" altLang="zh-CN" dirty="0" err="1" smtClean="0">
                <a:ea typeface="微软雅黑 Light"/>
              </a:rPr>
              <a:t>i</a:t>
            </a:r>
            <a:r>
              <a:rPr lang="en-US" altLang="zh-CN" dirty="0" smtClean="0">
                <a:ea typeface="微软雅黑 Light"/>
              </a:rPr>
              <a:t>=0;i&lt;10;i++){</a:t>
            </a:r>
          </a:p>
          <a:p>
            <a:r>
              <a:rPr lang="en-US" altLang="zh-CN" dirty="0" smtClean="0">
                <a:ea typeface="微软雅黑 Light"/>
              </a:rPr>
              <a:t>	UUID </a:t>
            </a:r>
            <a:r>
              <a:rPr lang="en-US" altLang="zh-CN" dirty="0" err="1" smtClean="0">
                <a:ea typeface="微软雅黑 Light"/>
              </a:rPr>
              <a:t>uuid</a:t>
            </a:r>
            <a:r>
              <a:rPr lang="en-US" altLang="zh-CN" dirty="0" smtClean="0">
                <a:ea typeface="微软雅黑 Light"/>
              </a:rPr>
              <a:t>=</a:t>
            </a:r>
            <a:r>
              <a:rPr lang="en-US" altLang="zh-CN" dirty="0" err="1" smtClean="0">
                <a:ea typeface="微软雅黑 Light"/>
              </a:rPr>
              <a:t>UUID.randomUUID</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uuid</a:t>
            </a:r>
            <a:r>
              <a:rPr lang="en-US" altLang="zh-CN" dirty="0" smtClean="0">
                <a:ea typeface="微软雅黑 Light"/>
              </a:rPr>
              <a:t>);</a:t>
            </a:r>
          </a:p>
          <a:p>
            <a:r>
              <a:rPr lang="zh-CN" altLang="en-US" dirty="0" smtClean="0">
                <a:ea typeface="微软雅黑 Light"/>
              </a:rPr>
              <a:t>        </a:t>
            </a:r>
            <a:r>
              <a:rPr lang="en-US" altLang="zh-CN" dirty="0" smtClean="0">
                <a:ea typeface="微软雅黑 Light"/>
              </a:rPr>
              <a:t>}</a:t>
            </a:r>
          </a:p>
          <a:p>
            <a:r>
              <a:rPr lang="en-US" altLang="zh-CN" dirty="0" smtClean="0">
                <a:ea typeface="微软雅黑 Light"/>
              </a:rPr>
              <a:t>}</a:t>
            </a:r>
            <a:endParaRPr lang="en-US" dirty="0">
              <a:ea typeface="微软雅黑 Light"/>
            </a:endParaRPr>
          </a:p>
        </p:txBody>
      </p:sp>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TestUUID</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是什么意思，有什么作用？</a:t>
            </a:r>
            <a:endParaRPr lang="en-US" altLang="zh-CN" dirty="0" smtClean="0"/>
          </a:p>
          <a:p>
            <a:r>
              <a:rPr lang="zh-CN" altLang="en-US" dirty="0" smtClean="0"/>
              <a:t>生成</a:t>
            </a:r>
            <a:r>
              <a:rPr lang="en-US" altLang="zh-CN" dirty="0" smtClean="0"/>
              <a:t>UUID</a:t>
            </a:r>
            <a:r>
              <a:rPr lang="zh-CN" altLang="en-US" dirty="0" smtClean="0"/>
              <a:t>有哪些策略？</a:t>
            </a:r>
            <a:endParaRPr lang="en-US" altLang="zh-CN" dirty="0" smtClean="0"/>
          </a:p>
          <a:p>
            <a:r>
              <a:rPr lang="en-US" altLang="zh-CN" dirty="0" smtClean="0"/>
              <a:t>Java</a:t>
            </a:r>
            <a:r>
              <a:rPr lang="zh-CN" altLang="en-US" dirty="0" smtClean="0"/>
              <a:t>对</a:t>
            </a:r>
            <a:r>
              <a:rPr lang="en-US" altLang="zh-CN" dirty="0" smtClean="0"/>
              <a:t>UUID</a:t>
            </a:r>
            <a:r>
              <a:rPr lang="zh-CN" altLang="en-US" dirty="0" smtClean="0"/>
              <a:t>有哪些支持？</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语言中所有类的根，所有的类都直接或间接的继承了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数组也继承了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7334907" y="3390900"/>
            <a:ext cx="4648200" cy="2819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5167" y="3206969"/>
            <a:ext cx="4486275" cy="3124200"/>
          </a:xfrm>
          <a:prstGeom prst="rect">
            <a:avLst/>
          </a:prstGeom>
          <a:noFill/>
          <a:ln w="9525">
            <a:noFill/>
            <a:miter lim="800000"/>
            <a:headEnd/>
            <a:tailEnd/>
          </a:ln>
        </p:spPr>
      </p:pic>
      <p:sp>
        <p:nvSpPr>
          <p:cNvPr id="18" name="Oval 17"/>
          <p:cNvSpPr/>
          <p:nvPr/>
        </p:nvSpPr>
        <p:spPr>
          <a:xfrm>
            <a:off x="4051738" y="1466193"/>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Item0102</a:t>
            </a:r>
            <a:r>
              <a:rPr lang="zh-CN" altLang="en-US" dirty="0" smtClean="0">
                <a:solidFill>
                  <a:schemeClr val="tx1"/>
                </a:solidFill>
              </a:rPr>
              <a:t>类中没有定义其他方法，数组</a:t>
            </a:r>
            <a:r>
              <a:rPr lang="en-US" altLang="zh-CN" dirty="0" smtClean="0">
                <a:solidFill>
                  <a:schemeClr val="tx1"/>
                </a:solidFill>
              </a:rPr>
              <a:t>a</a:t>
            </a:r>
            <a:r>
              <a:rPr lang="zh-CN" altLang="en-US" dirty="0" smtClean="0">
                <a:solidFill>
                  <a:schemeClr val="tx1"/>
                </a:solidFill>
              </a:rPr>
              <a:t>也没有定义其他方法，但是它们却可以调用那么多方法，这些方法哪里来的？都是</a:t>
            </a:r>
            <a:r>
              <a:rPr lang="en-US" altLang="zh-CN" dirty="0" smtClean="0">
                <a:solidFill>
                  <a:schemeClr val="tx1"/>
                </a:solidFill>
              </a:rPr>
              <a:t>Object</a:t>
            </a:r>
            <a:r>
              <a:rPr lang="zh-CN" altLang="en-US" dirty="0" smtClean="0">
                <a:solidFill>
                  <a:schemeClr val="tx1"/>
                </a:solidFill>
              </a:rPr>
              <a:t>类中的！</a:t>
            </a:r>
            <a:r>
              <a:rPr lang="zh-CN" altLang="en-US" b="1" dirty="0" smtClean="0">
                <a:solidFill>
                  <a:schemeClr val="tx1"/>
                </a:solidFill>
              </a:rPr>
              <a:t>这足以证明它们继承了</a:t>
            </a:r>
            <a:r>
              <a:rPr lang="en-US" altLang="zh-CN" b="1" dirty="0" smtClean="0">
                <a:solidFill>
                  <a:schemeClr val="tx1"/>
                </a:solidFill>
              </a:rPr>
              <a:t>Object</a:t>
            </a:r>
            <a:r>
              <a:rPr lang="zh-CN" altLang="en-US" b="1" dirty="0" smtClean="0">
                <a:solidFill>
                  <a:schemeClr val="tx1"/>
                </a:solidFill>
              </a:rPr>
              <a:t>类！</a:t>
            </a:r>
            <a:endParaRPr lang="en-US" b="1" dirty="0">
              <a:solidFill>
                <a:schemeClr val="tx1"/>
              </a:solidFill>
            </a:endParaRPr>
          </a:p>
        </p:txBody>
      </p:sp>
      <p:cxnSp>
        <p:nvCxnSpPr>
          <p:cNvPr id="20" name="Straight Connector 19"/>
          <p:cNvCxnSpPr/>
          <p:nvPr/>
        </p:nvCxnSpPr>
        <p:spPr>
          <a:xfrm flipV="1">
            <a:off x="4713890" y="3168869"/>
            <a:ext cx="1954925" cy="1434662"/>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553200" y="3179381"/>
            <a:ext cx="2259724" cy="1298026"/>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6" action="ppaction://hlinkfile"/>
              </a:rPr>
              <a:t>课堂案例：</a:t>
            </a:r>
            <a:r>
              <a:rPr lang="en-US" altLang="zh-CN" dirty="0" smtClean="0">
                <a:hlinkClick r:id="rId6" action="ppaction://hlinkfile"/>
              </a:rPr>
              <a:t>Item0101.java</a:t>
            </a:r>
            <a:endParaRPr lang="en-US" dirty="0"/>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指的是通用唯一识别码，常用于分布式系统；</a:t>
            </a:r>
            <a:endParaRPr lang="en-US" altLang="zh-CN" dirty="0" smtClean="0"/>
          </a:p>
          <a:p>
            <a:r>
              <a:rPr lang="zh-CN" altLang="en-US" dirty="0" smtClean="0"/>
              <a:t>有多种生成</a:t>
            </a:r>
            <a:r>
              <a:rPr lang="en-US" altLang="zh-CN" dirty="0" smtClean="0"/>
              <a:t>UUID</a:t>
            </a:r>
            <a:r>
              <a:rPr lang="zh-CN" altLang="en-US" dirty="0" smtClean="0"/>
              <a:t>的策略，包括基于时间、基于名字、随机等；</a:t>
            </a:r>
            <a:endParaRPr lang="en-US" altLang="zh-CN" dirty="0" smtClean="0"/>
          </a:p>
          <a:p>
            <a:r>
              <a:rPr lang="en-US" altLang="zh-CN" dirty="0" smtClean="0"/>
              <a:t>Java API</a:t>
            </a:r>
            <a:r>
              <a:rPr lang="zh-CN" altLang="en-US" dirty="0" smtClean="0"/>
              <a:t>中定义了</a:t>
            </a:r>
            <a:r>
              <a:rPr lang="en-US" altLang="zh-CN" dirty="0" err="1" smtClean="0"/>
              <a:t>java.util.UUID</a:t>
            </a:r>
            <a:r>
              <a:rPr lang="zh-CN" altLang="en-US" dirty="0" smtClean="0"/>
              <a:t>类，对</a:t>
            </a:r>
            <a:r>
              <a:rPr lang="en-US" altLang="zh-CN" dirty="0" smtClean="0"/>
              <a:t>UUID</a:t>
            </a:r>
            <a:r>
              <a:rPr lang="zh-CN" altLang="en-US" dirty="0" smtClean="0"/>
              <a:t>的生成提供了支持；</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7</a:t>
            </a:r>
            <a:r>
              <a:rPr lang="zh-CN" altLang="en-US" dirty="0" smtClean="0"/>
              <a:t>节</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Date API</a:t>
            </a:r>
          </a:p>
          <a:p>
            <a:r>
              <a:rPr lang="zh-CN" altLang="en-US" dirty="0" smtClean="0"/>
              <a:t>知识点</a:t>
            </a:r>
            <a:r>
              <a:rPr lang="en-US" altLang="zh-CN" dirty="0" smtClean="0"/>
              <a:t>2</a:t>
            </a:r>
            <a:r>
              <a:rPr lang="zh-CN" altLang="en-US" dirty="0" smtClean="0"/>
              <a:t>：日历</a:t>
            </a:r>
            <a:r>
              <a:rPr lang="en-US" altLang="zh-CN" dirty="0" smtClean="0"/>
              <a:t>API</a:t>
            </a:r>
          </a:p>
          <a:p>
            <a:r>
              <a:rPr lang="zh-CN" altLang="en-US" dirty="0" smtClean="0"/>
              <a:t>知识点</a:t>
            </a:r>
            <a:r>
              <a:rPr lang="en-US" altLang="zh-CN" dirty="0" smtClean="0"/>
              <a:t>3</a:t>
            </a:r>
            <a:r>
              <a:rPr lang="zh-CN" altLang="en-US" dirty="0" smtClean="0"/>
              <a:t>： </a:t>
            </a:r>
            <a:r>
              <a:rPr lang="en-US" altLang="zh-CN" dirty="0" err="1" smtClean="0"/>
              <a:t>SimpleDataFormat</a:t>
            </a:r>
            <a:r>
              <a:rPr lang="zh-CN" altLang="en-US" dirty="0" smtClean="0"/>
              <a:t>格式化时间</a:t>
            </a:r>
          </a:p>
          <a:p>
            <a:r>
              <a:rPr lang="zh-CN" altLang="en-US" dirty="0" smtClean="0"/>
              <a:t>知识点</a:t>
            </a:r>
            <a:r>
              <a:rPr lang="en-US" altLang="zh-CN" dirty="0" smtClean="0"/>
              <a:t>4</a:t>
            </a:r>
            <a:r>
              <a:rPr lang="zh-CN" altLang="en-US" dirty="0" smtClean="0"/>
              <a:t>： </a:t>
            </a:r>
            <a:r>
              <a:rPr lang="en-US" altLang="zh-CN" dirty="0" err="1" smtClean="0"/>
              <a:t>SimpleDataFormat</a:t>
            </a:r>
            <a:r>
              <a:rPr lang="zh-CN" altLang="en-US" dirty="0" smtClean="0"/>
              <a:t>解析时间字符串</a:t>
            </a:r>
          </a:p>
          <a:p>
            <a:r>
              <a:rPr lang="zh-CN" altLang="en-US" dirty="0" smtClean="0"/>
              <a:t>知识点</a:t>
            </a:r>
            <a:r>
              <a:rPr lang="en-US" altLang="zh-CN" dirty="0" smtClean="0"/>
              <a:t>5</a:t>
            </a:r>
            <a:r>
              <a:rPr lang="zh-CN" altLang="en-US" dirty="0" smtClean="0"/>
              <a:t>： </a:t>
            </a:r>
            <a:r>
              <a:rPr lang="en-US" altLang="zh-CN" dirty="0" smtClean="0"/>
              <a:t>JDK8</a:t>
            </a:r>
            <a:r>
              <a:rPr lang="zh-CN" altLang="en-US" dirty="0" smtClean="0"/>
              <a:t>中的新</a:t>
            </a:r>
            <a:r>
              <a:rPr lang="en-US" altLang="zh-CN" dirty="0" smtClean="0"/>
              <a:t>API</a:t>
            </a:r>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类表示时间，不过由于对国际化支持有限，所以</a:t>
            </a:r>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之后推荐使用</a:t>
            </a:r>
            <a:r>
              <a:rPr lang="en-US" altLang="zh-CN" sz="2400" dirty="0" err="1" smtClean="0">
                <a:solidFill>
                  <a:schemeClr val="tx1">
                    <a:lumMod val="75000"/>
                    <a:lumOff val="25000"/>
                  </a:schemeClr>
                </a:solidFill>
              </a:rPr>
              <a:t>java.util.Calendar</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类中很多构造方法和方法已经过时（</a:t>
            </a:r>
            <a:r>
              <a:rPr lang="en-US" altLang="zh-CN" sz="2400" dirty="0" smtClean="0">
                <a:solidFill>
                  <a:schemeClr val="tx1">
                    <a:lumMod val="75000"/>
                    <a:lumOff val="25000"/>
                  </a:schemeClr>
                </a:solidFill>
              </a:rPr>
              <a:t>Deprecated</a:t>
            </a:r>
            <a:r>
              <a:rPr lang="zh-CN" altLang="en-US" sz="2400" dirty="0" smtClean="0">
                <a:solidFill>
                  <a:schemeClr val="tx1">
                    <a:lumMod val="75000"/>
                    <a:lumOff val="25000"/>
                  </a:schemeClr>
                </a:solidFill>
              </a:rPr>
              <a:t>），不推荐使用，此处只学习两个没过时的构造方法；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888532"/>
          <a:ext cx="10738070" cy="11125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endParaRPr lang="en-US" dirty="0"/>
                    </a:p>
                  </a:txBody>
                  <a:tcPr/>
                </a:tc>
                <a:tc>
                  <a:txBody>
                    <a:bodyPr/>
                    <a:lstStyle/>
                    <a:p>
                      <a:r>
                        <a:rPr lang="zh-CN" altLang="en-US" dirty="0" smtClean="0"/>
                        <a:t>使用当前时间构建</a:t>
                      </a:r>
                      <a:r>
                        <a:rPr lang="en-US" altLang="zh-CN" dirty="0" smtClean="0"/>
                        <a:t>Date</a:t>
                      </a:r>
                      <a:r>
                        <a:rPr lang="zh-CN" altLang="en-US" dirty="0" smtClean="0"/>
                        <a:t>对象；</a:t>
                      </a:r>
                      <a:endParaRPr lang="en-US" dirty="0"/>
                    </a:p>
                  </a:txBody>
                  <a:tcPr/>
                </a:tc>
              </a:tr>
              <a:tr h="370840">
                <a:tc>
                  <a:txBody>
                    <a:bodyPr/>
                    <a:lstStyle/>
                    <a:p>
                      <a:pPr algn="l"/>
                      <a:r>
                        <a:rPr lang="en-US" altLang="zh-CN" dirty="0" smtClean="0"/>
                        <a:t>Date(long date) </a:t>
                      </a:r>
                    </a:p>
                  </a:txBody>
                  <a:tcPr/>
                </a:tc>
                <a:tc>
                  <a:txBody>
                    <a:bodyPr/>
                    <a:lstStyle/>
                    <a:p>
                      <a:r>
                        <a:rPr lang="zh-CN" altLang="en-US" dirty="0" smtClean="0"/>
                        <a:t>使用一个</a:t>
                      </a:r>
                      <a:r>
                        <a:rPr lang="en-US" altLang="zh-CN" dirty="0" smtClean="0"/>
                        <a:t>long</a:t>
                      </a:r>
                      <a:r>
                        <a:rPr lang="zh-CN" altLang="en-US" dirty="0" smtClean="0"/>
                        <a:t>值构建</a:t>
                      </a:r>
                      <a:r>
                        <a:rPr lang="en-US" altLang="zh-CN" dirty="0" smtClean="0"/>
                        <a:t>Date</a:t>
                      </a:r>
                      <a:r>
                        <a:rPr lang="zh-CN" altLang="en-US" dirty="0" smtClean="0"/>
                        <a:t>对象，参数是距离</a:t>
                      </a:r>
                      <a:r>
                        <a:rPr lang="en-US" altLang="zh-CN" dirty="0" smtClean="0"/>
                        <a:t>1970.1.1.00:00:00</a:t>
                      </a:r>
                      <a:r>
                        <a:rPr lang="zh-CN" altLang="en-US" dirty="0" smtClean="0"/>
                        <a:t>以来的毫秒数</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不带参数的构造方法，创建的</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日期封装了系统当前时间：</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576358" y="2207172"/>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使用无参构造方法创建</a:t>
            </a:r>
            <a:r>
              <a:rPr lang="en-US" altLang="zh-CN" dirty="0" smtClean="0">
                <a:ea typeface="微软雅黑 Light"/>
              </a:rPr>
              <a:t>Date</a:t>
            </a:r>
            <a:r>
              <a:rPr lang="zh-CN" altLang="en-US" dirty="0" smtClean="0">
                <a:ea typeface="微软雅黑 Light"/>
              </a:rPr>
              <a:t>对象</a:t>
            </a:r>
          </a:p>
          <a:p>
            <a:r>
              <a:rPr lang="en-US" altLang="zh-CN" dirty="0" smtClean="0">
                <a:ea typeface="微软雅黑 Light"/>
              </a:rPr>
              <a:t>Date date1=new Date();</a:t>
            </a:r>
          </a:p>
          <a:p>
            <a:r>
              <a:rPr lang="en-US" altLang="zh-CN" dirty="0" err="1" smtClean="0">
                <a:ea typeface="微软雅黑 Light"/>
              </a:rPr>
              <a:t>System.out.println</a:t>
            </a:r>
            <a:r>
              <a:rPr lang="en-US" altLang="zh-CN" dirty="0" smtClean="0">
                <a:ea typeface="微软雅黑 Light"/>
              </a:rPr>
              <a:t>(date1);</a:t>
            </a:r>
          </a:p>
          <a:p>
            <a:r>
              <a:rPr lang="en-US" altLang="zh-CN" dirty="0" smtClean="0">
                <a:ea typeface="微软雅黑 Light"/>
              </a:rPr>
              <a:t>		</a:t>
            </a:r>
            <a:endParaRPr lang="en-US" dirty="0">
              <a:ea typeface="微软雅黑 Light"/>
            </a:endParaRPr>
          </a:p>
        </p:txBody>
      </p:sp>
      <p:sp>
        <p:nvSpPr>
          <p:cNvPr id="7" name="内容占位符 2"/>
          <p:cNvSpPr txBox="1">
            <a:spLocks/>
          </p:cNvSpPr>
          <p:nvPr/>
        </p:nvSpPr>
        <p:spPr>
          <a:xfrm>
            <a:off x="316910" y="3925841"/>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带参数的构造方法，创建的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Date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日期：</a:t>
            </a: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8" name="TextBox 7"/>
          <p:cNvSpPr txBox="1"/>
          <p:nvPr/>
        </p:nvSpPr>
        <p:spPr>
          <a:xfrm>
            <a:off x="571103" y="4519448"/>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使用有参构造方法创建</a:t>
            </a:r>
            <a:r>
              <a:rPr lang="en-US" altLang="zh-CN" dirty="0" smtClean="0">
                <a:ea typeface="微软雅黑 Light"/>
              </a:rPr>
              <a:t>Date</a:t>
            </a:r>
            <a:r>
              <a:rPr lang="zh-CN" altLang="en-US" dirty="0" smtClean="0">
                <a:ea typeface="微软雅黑 Light"/>
              </a:rPr>
              <a:t>对象</a:t>
            </a:r>
          </a:p>
          <a:p>
            <a:r>
              <a:rPr lang="en-US" altLang="zh-CN" dirty="0" smtClean="0">
                <a:ea typeface="微软雅黑 Light"/>
              </a:rPr>
              <a:t>Date date2=new Date(10*24*60*60*1000);</a:t>
            </a:r>
          </a:p>
          <a:p>
            <a:r>
              <a:rPr lang="en-US" altLang="zh-CN" dirty="0" err="1" smtClean="0">
                <a:ea typeface="微软雅黑 Light"/>
              </a:rPr>
              <a:t>System.out.println</a:t>
            </a:r>
            <a:r>
              <a:rPr lang="en-US" altLang="zh-CN" dirty="0" smtClean="0">
                <a:ea typeface="微软雅黑 Light"/>
              </a:rPr>
              <a:t>(date2);</a:t>
            </a:r>
          </a:p>
          <a:p>
            <a:endParaRPr lang="en-US" altLang="zh-CN" dirty="0" smtClean="0">
              <a:ea typeface="微软雅黑 Light"/>
            </a:endParaRPr>
          </a:p>
          <a:p>
            <a:r>
              <a:rPr lang="en-US" altLang="zh-CN" dirty="0" smtClean="0"/>
              <a:t>//</a:t>
            </a:r>
            <a:r>
              <a:rPr lang="zh-CN" altLang="en-US" dirty="0" smtClean="0"/>
              <a:t>用当前的毫秒数构建</a:t>
            </a:r>
            <a:r>
              <a:rPr lang="en-US" altLang="zh-CN" dirty="0" smtClean="0"/>
              <a:t>Date</a:t>
            </a:r>
          </a:p>
          <a:p>
            <a:r>
              <a:rPr lang="en-US" dirty="0" smtClean="0"/>
              <a:t>Date date3=</a:t>
            </a:r>
            <a:r>
              <a:rPr lang="en-US" b="1" dirty="0" smtClean="0"/>
              <a:t>new Date(</a:t>
            </a:r>
            <a:r>
              <a:rPr lang="en-US" b="1" dirty="0" err="1" smtClean="0"/>
              <a:t>System.</a:t>
            </a:r>
            <a:r>
              <a:rPr lang="en-US" b="1" i="1" dirty="0" err="1" smtClean="0"/>
              <a:t>currentTimeMillis</a:t>
            </a:r>
            <a:r>
              <a:rPr lang="en-US" b="1" i="1" dirty="0" smtClean="0"/>
              <a:t>());</a:t>
            </a:r>
          </a:p>
          <a:p>
            <a:r>
              <a:rPr lang="en-US" dirty="0" err="1" smtClean="0"/>
              <a:t>System.</a:t>
            </a:r>
            <a:r>
              <a:rPr lang="en-US" b="1" i="1" dirty="0" err="1" smtClean="0"/>
              <a:t>out.println</a:t>
            </a:r>
            <a:r>
              <a:rPr lang="en-US" b="1" i="1" dirty="0" smtClean="0"/>
              <a:t>(date3);</a:t>
            </a:r>
            <a:endParaRPr lang="en-US" dirty="0">
              <a:ea typeface="微软雅黑 Light"/>
            </a:endParaRPr>
          </a:p>
        </p:txBody>
      </p:sp>
      <p:pic>
        <p:nvPicPr>
          <p:cNvPr id="2049" name="Picture 1" descr="C:\Users\wxh\AppData\Roaming\Tencent\Users\29097443\QQ\WinTemp\RichOle\)QL(FBSZGZ{{W~DT}5C0(GA.png"/>
          <p:cNvPicPr>
            <a:picLocks noChangeAspect="1" noChangeArrowheads="1"/>
          </p:cNvPicPr>
          <p:nvPr/>
        </p:nvPicPr>
        <p:blipFill>
          <a:blip r:embed="rId3" cstate="print"/>
          <a:srcRect/>
          <a:stretch>
            <a:fillRect/>
          </a:stretch>
        </p:blipFill>
        <p:spPr bwMode="auto">
          <a:xfrm>
            <a:off x="5722883" y="3231931"/>
            <a:ext cx="2505075" cy="190500"/>
          </a:xfrm>
          <a:prstGeom prst="rect">
            <a:avLst/>
          </a:prstGeom>
          <a:noFill/>
          <a:ln w="38100">
            <a:solidFill>
              <a:schemeClr val="accent6"/>
            </a:solidFill>
          </a:ln>
        </p:spPr>
      </p:pic>
      <p:sp>
        <p:nvSpPr>
          <p:cNvPr id="10" name="TextBox 9"/>
          <p:cNvSpPr txBox="1"/>
          <p:nvPr/>
        </p:nvSpPr>
        <p:spPr>
          <a:xfrm>
            <a:off x="6416565" y="290085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1" name="TextBox 10"/>
          <p:cNvSpPr txBox="1"/>
          <p:nvPr/>
        </p:nvSpPr>
        <p:spPr>
          <a:xfrm>
            <a:off x="6253654" y="4787462"/>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0" name="Picture 2" descr="C:\Users\wxh\AppData\Roaming\Tencent\Users\29097443\QQ\WinTemp\RichOle\1(]][)FH5M}7{M@{RJAF5TD.png"/>
          <p:cNvPicPr>
            <a:picLocks noChangeAspect="1" noChangeArrowheads="1"/>
          </p:cNvPicPr>
          <p:nvPr/>
        </p:nvPicPr>
        <p:blipFill>
          <a:blip r:embed="rId4" cstate="print"/>
          <a:srcRect/>
          <a:stretch>
            <a:fillRect/>
          </a:stretch>
        </p:blipFill>
        <p:spPr bwMode="auto">
          <a:xfrm>
            <a:off x="5691352" y="5139559"/>
            <a:ext cx="2457450" cy="236482"/>
          </a:xfrm>
          <a:prstGeom prst="rect">
            <a:avLst/>
          </a:prstGeom>
          <a:noFill/>
          <a:ln w="41275">
            <a:solidFill>
              <a:schemeClr val="accent6"/>
            </a:solidFill>
          </a:ln>
        </p:spPr>
      </p:pic>
      <p:sp>
        <p:nvSpPr>
          <p:cNvPr id="13" name="TextBox 12">
            <a:hlinkClick r:id="rId5"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6" action="ppaction://hlinkfile"/>
              </a:rPr>
              <a:t>课堂案例：</a:t>
            </a:r>
            <a:r>
              <a:rPr lang="en-US" dirty="0" smtClean="0">
                <a:ea typeface="微软雅黑 Light"/>
              </a:rPr>
              <a:t> </a:t>
            </a:r>
            <a:r>
              <a:rPr lang="en-US" dirty="0" smtClean="0">
                <a:ea typeface="微软雅黑 Light"/>
                <a:hlinkClick r:id="rId7" action="ppaction://hlinkfile"/>
              </a:rPr>
              <a:t>TestDate</a:t>
            </a:r>
            <a:r>
              <a:rPr lang="en-US" altLang="zh-CN" dirty="0" smtClean="0">
                <a:hlinkClick r:id="rId7" action="ppaction://hlinkfile"/>
              </a:rPr>
              <a:t>.java</a:t>
            </a:r>
            <a:endParaRPr lang="en-US" altLang="zh-CN" dirty="0" smtClean="0"/>
          </a:p>
        </p:txBody>
      </p:sp>
      <p:sp>
        <p:nvSpPr>
          <p:cNvPr id="14" name="TextBox 13"/>
          <p:cNvSpPr txBox="1"/>
          <p:nvPr/>
        </p:nvSpPr>
        <p:spPr>
          <a:xfrm>
            <a:off x="6264165" y="580696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1" name="Picture 3" descr="C:\Users\wxh\AppData\Roaming\Tencent\Users\29097443\QQ\WinTemp\RichOle\N0F@G7_[K3GSM7W{)I%`K_W.png"/>
          <p:cNvPicPr>
            <a:picLocks noChangeAspect="1" noChangeArrowheads="1"/>
          </p:cNvPicPr>
          <p:nvPr/>
        </p:nvPicPr>
        <p:blipFill>
          <a:blip r:embed="rId8" cstate="print"/>
          <a:srcRect/>
          <a:stretch>
            <a:fillRect/>
          </a:stretch>
        </p:blipFill>
        <p:spPr bwMode="auto">
          <a:xfrm>
            <a:off x="5644054" y="6211612"/>
            <a:ext cx="2466975" cy="23648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154393"/>
          </a:xfrm>
        </p:spPr>
        <p:txBody>
          <a:bodyPr vert="horz" lIns="91440" tIns="45720" rIns="91440" bIns="45720" rtlCol="0">
            <a:noAutofit/>
          </a:bodyPr>
          <a:lstStyle/>
          <a:p>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版本开始，增加</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类，建议使用</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类代替</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是</a:t>
            </a:r>
            <a:r>
              <a:rPr lang="zh-CN" altLang="en-US" sz="2400" dirty="0" smtClean="0">
                <a:solidFill>
                  <a:srgbClr val="FF0000"/>
                </a:solidFill>
              </a:rPr>
              <a:t>抽象类</a:t>
            </a:r>
            <a:r>
              <a:rPr lang="zh-CN" altLang="en-US" sz="2400" dirty="0" smtClean="0">
                <a:solidFill>
                  <a:schemeClr val="tx1">
                    <a:lumMod val="75000"/>
                    <a:lumOff val="25000"/>
                  </a:schemeClr>
                </a:solidFill>
              </a:rPr>
              <a:t>，不能直接使用</a:t>
            </a:r>
            <a:r>
              <a:rPr lang="en-US" altLang="zh-CN" sz="2400" dirty="0" smtClean="0">
                <a:solidFill>
                  <a:schemeClr val="tx1">
                    <a:lumMod val="75000"/>
                    <a:lumOff val="25000"/>
                  </a:schemeClr>
                </a:solidFill>
              </a:rPr>
              <a:t>new</a:t>
            </a:r>
            <a:r>
              <a:rPr lang="zh-CN" altLang="en-US" sz="2400" dirty="0" smtClean="0">
                <a:solidFill>
                  <a:schemeClr val="tx1">
                    <a:lumMod val="75000"/>
                    <a:lumOff val="25000"/>
                  </a:schemeClr>
                </a:solidFill>
              </a:rPr>
              <a:t>创建对象；</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类中定义了获得实例的方法：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242146"/>
          <a:ext cx="10738070" cy="1854200"/>
        </p:xfrm>
        <a:graphic>
          <a:graphicData uri="http://schemas.openxmlformats.org/drawingml/2006/table">
            <a:tbl>
              <a:tblPr firstRow="1" bandRow="1">
                <a:tableStyleId>{5C22544A-7EE6-4342-B048-85BDC9FD1C3A}</a:tableStyleId>
              </a:tblPr>
              <a:tblGrid>
                <a:gridCol w="5834993"/>
                <a:gridCol w="490307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Calendar </a:t>
                      </a:r>
                      <a:r>
                        <a:rPr lang="en-US" dirty="0" err="1" smtClean="0"/>
                        <a:t>getInstance</a:t>
                      </a:r>
                      <a:r>
                        <a:rPr lang="en-US" dirty="0" smtClean="0"/>
                        <a:t>() </a:t>
                      </a:r>
                      <a:endParaRPr lang="en-US" dirty="0"/>
                    </a:p>
                  </a:txBody>
                  <a:tcPr/>
                </a:tc>
                <a:tc>
                  <a:txBody>
                    <a:bodyPr/>
                    <a:lstStyle/>
                    <a:p>
                      <a:r>
                        <a:rPr lang="zh-CN" altLang="en-US" dirty="0" smtClean="0"/>
                        <a:t>使用默认时区和语言环境获得日历对象；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(Locale </a:t>
                      </a:r>
                      <a:r>
                        <a:rPr lang="en-US" altLang="zh-CN" dirty="0" err="1" smtClean="0"/>
                        <a:t>aLocale</a:t>
                      </a:r>
                      <a:r>
                        <a:rPr lang="en-US" altLang="zh-CN" dirty="0" smtClean="0"/>
                        <a:t>) </a:t>
                      </a:r>
                    </a:p>
                  </a:txBody>
                  <a:tcPr/>
                </a:tc>
                <a:tc>
                  <a:txBody>
                    <a:bodyPr/>
                    <a:lstStyle/>
                    <a:p>
                      <a:r>
                        <a:rPr lang="zh-CN" altLang="en-US" dirty="0" smtClean="0"/>
                        <a:t>使用指定的语言环境获得日历对象；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a:t>
                      </a:r>
                    </a:p>
                  </a:txBody>
                  <a:tcPr/>
                </a:tc>
                <a:tc>
                  <a:txBody>
                    <a:bodyPr/>
                    <a:lstStyle/>
                    <a:p>
                      <a:r>
                        <a:rPr lang="zh-CN" altLang="en-US" dirty="0" smtClean="0"/>
                        <a:t>使用指定的时区获得日历对象；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Locale </a:t>
                      </a:r>
                      <a:r>
                        <a:rPr lang="en-US" altLang="zh-CN" dirty="0" err="1" smtClean="0"/>
                        <a:t>aLocale</a:t>
                      </a:r>
                      <a:r>
                        <a:rPr lang="en-US" altLang="zh-CN" dirty="0" smtClean="0"/>
                        <a:t>) </a:t>
                      </a:r>
                    </a:p>
                  </a:txBody>
                  <a:tcPr/>
                </a:tc>
                <a:tc>
                  <a:txBody>
                    <a:bodyPr/>
                    <a:lstStyle/>
                    <a:p>
                      <a:r>
                        <a:rPr lang="zh-CN" altLang="en-US" dirty="0" smtClean="0"/>
                        <a:t>使用指定的时区及语言环境获得日历对象；</a:t>
                      </a:r>
                      <a:endParaRPr lang="en-US" dirty="0"/>
                    </a:p>
                  </a:txBody>
                  <a:tcPr/>
                </a:tc>
              </a:tr>
            </a:tbl>
          </a:graphicData>
        </a:graphic>
      </p:graphicFrame>
      <p:sp>
        <p:nvSpPr>
          <p:cNvPr id="6" name="TextBox 5"/>
          <p:cNvSpPr txBox="1"/>
          <p:nvPr/>
        </p:nvSpPr>
        <p:spPr>
          <a:xfrm>
            <a:off x="513296" y="5328745"/>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使用默认时区和语言环境获得日历对象</a:t>
            </a:r>
          </a:p>
          <a:p>
            <a:r>
              <a:rPr lang="en-US" altLang="zh-CN" dirty="0" smtClean="0">
                <a:ea typeface="微软雅黑 Light"/>
              </a:rPr>
              <a:t>Calendar calendar1=</a:t>
            </a:r>
            <a:r>
              <a:rPr lang="en-US" altLang="zh-CN" dirty="0" err="1" smtClean="0">
                <a:ea typeface="微软雅黑 Light"/>
              </a:rPr>
              <a:t>Calendar.getInstance</a:t>
            </a:r>
            <a:r>
              <a:rPr lang="en-US" altLang="zh-CN" dirty="0" smtClean="0">
                <a:ea typeface="微软雅黑 Light"/>
              </a:rPr>
              <a:t>();</a:t>
            </a:r>
          </a:p>
          <a:p>
            <a:r>
              <a:rPr lang="en-US" altLang="zh-CN" dirty="0" smtClean="0">
                <a:ea typeface="微软雅黑 Light"/>
              </a:rPr>
              <a:t>//</a:t>
            </a:r>
            <a:r>
              <a:rPr lang="zh-CN" altLang="en-US" dirty="0" smtClean="0">
                <a:ea typeface="微软雅黑 Light"/>
              </a:rPr>
              <a:t>使用指定时区和语言环境获得日历对象</a:t>
            </a:r>
          </a:p>
          <a:p>
            <a:r>
              <a:rPr lang="en-US" altLang="zh-CN" dirty="0" smtClean="0">
                <a:ea typeface="微软雅黑 Light"/>
              </a:rPr>
              <a:t>Calendar calendar2=</a:t>
            </a:r>
            <a:r>
              <a:rPr lang="en-US" altLang="zh-CN" dirty="0" err="1" smtClean="0">
                <a:ea typeface="微软雅黑 Light"/>
              </a:rPr>
              <a:t>Calendar.getInstance</a:t>
            </a:r>
            <a:r>
              <a:rPr lang="en-US" altLang="zh-CN" dirty="0" smtClean="0">
                <a:ea typeface="微软雅黑 Light"/>
              </a:rPr>
              <a:t>(</a:t>
            </a:r>
            <a:r>
              <a:rPr lang="en-US" altLang="zh-CN" dirty="0" err="1" smtClean="0">
                <a:ea typeface="微软雅黑 Light"/>
              </a:rPr>
              <a:t>TimeZone.getTimeZone</a:t>
            </a:r>
            <a:r>
              <a:rPr lang="en-US" altLang="zh-CN" dirty="0" smtClean="0">
                <a:ea typeface="微软雅黑 Light"/>
              </a:rPr>
              <a:t>("America/</a:t>
            </a:r>
            <a:r>
              <a:rPr lang="en-US" altLang="zh-CN" dirty="0" err="1" smtClean="0">
                <a:ea typeface="微软雅黑 Light"/>
              </a:rPr>
              <a:t>Los_Angeles</a:t>
            </a:r>
            <a:r>
              <a:rPr lang="en-US" altLang="zh-CN" dirty="0" smtClean="0">
                <a:ea typeface="微软雅黑 Light"/>
              </a:rPr>
              <a:t>"),</a:t>
            </a:r>
            <a:r>
              <a:rPr lang="en-US" altLang="zh-CN" dirty="0" err="1" smtClean="0">
                <a:ea typeface="微软雅黑 Light"/>
              </a:rPr>
              <a:t>Locale.CHINA</a:t>
            </a:r>
            <a:r>
              <a:rPr lang="en-US" altLang="zh-CN" dirty="0" smtClean="0">
                <a:ea typeface="微软雅黑 Light"/>
              </a:rPr>
              <a:t>);	</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
        <p:nvSpPr>
          <p:cNvPr id="8" name="Oval Callout 7"/>
          <p:cNvSpPr/>
          <p:nvPr/>
        </p:nvSpPr>
        <p:spPr>
          <a:xfrm>
            <a:off x="9601199" y="1529254"/>
            <a:ext cx="2349063" cy="2270235"/>
          </a:xfrm>
          <a:prstGeom prst="wedgeEllipseCallout">
            <a:avLst>
              <a:gd name="adj1" fmla="val -57723"/>
              <a:gd name="adj2" fmla="val 336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这些方法返回的实际是子类</a:t>
            </a:r>
            <a:r>
              <a:rPr lang="en-US" dirty="0" smtClean="0">
                <a:solidFill>
                  <a:schemeClr val="tx1"/>
                </a:solidFill>
              </a:rPr>
              <a:t>GregorianCalendar </a:t>
            </a:r>
            <a:r>
              <a:rPr lang="zh-CN" altLang="en-US" dirty="0" smtClean="0">
                <a:solidFill>
                  <a:schemeClr val="tx1"/>
                </a:solidFill>
              </a:rPr>
              <a:t>的对象；</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获得日历对象后，可以为该对象的年、月、日、时、分、秒等进行赋值：</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738070" cy="2392680"/>
        </p:xfrm>
        <a:graphic>
          <a:graphicData uri="http://schemas.openxmlformats.org/drawingml/2006/table">
            <a:tbl>
              <a:tblPr firstRow="1" bandRow="1">
                <a:tableStyleId>{5C22544A-7EE6-4342-B048-85BDC9FD1C3A}</a:tableStyleId>
              </a:tblPr>
              <a:tblGrid>
                <a:gridCol w="4983655"/>
                <a:gridCol w="5754415"/>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set(</a:t>
                      </a:r>
                      <a:r>
                        <a:rPr lang="en-US" dirty="0" err="1" smtClean="0"/>
                        <a:t>int</a:t>
                      </a:r>
                      <a:r>
                        <a:rPr lang="en-US" dirty="0" smtClean="0"/>
                        <a:t> field, </a:t>
                      </a:r>
                      <a:r>
                        <a:rPr lang="en-US" dirty="0" err="1" smtClean="0"/>
                        <a:t>int</a:t>
                      </a:r>
                      <a:r>
                        <a:rPr lang="en-US" dirty="0" smtClean="0"/>
                        <a:t> value) </a:t>
                      </a:r>
                      <a:endParaRPr lang="en-US" dirty="0"/>
                    </a:p>
                  </a:txBody>
                  <a:tcPr/>
                </a:tc>
                <a:tc>
                  <a:txBody>
                    <a:bodyPr/>
                    <a:lstStyle/>
                    <a:p>
                      <a:r>
                        <a:rPr lang="zh-CN" altLang="en-US" dirty="0" smtClean="0"/>
                        <a:t>为指定的日历字段设定值；</a:t>
                      </a:r>
                      <a:r>
                        <a:rPr lang="zh-CN" altLang="en-US" b="1" dirty="0" smtClean="0">
                          <a:solidFill>
                            <a:srgbClr val="FF0000"/>
                          </a:solidFill>
                        </a:rPr>
                        <a:t>月份从</a:t>
                      </a:r>
                      <a:r>
                        <a:rPr lang="en-US" altLang="zh-CN" b="1" dirty="0" smtClean="0">
                          <a:solidFill>
                            <a:srgbClr val="FF0000"/>
                          </a:solidFill>
                        </a:rPr>
                        <a:t>0</a:t>
                      </a:r>
                      <a:r>
                        <a:rPr lang="zh-CN" altLang="en-US" b="1" dirty="0" smtClean="0">
                          <a:solidFill>
                            <a:srgbClr val="FF0000"/>
                          </a:solidFill>
                        </a:rPr>
                        <a:t>开始</a:t>
                      </a:r>
                      <a:endParaRPr lang="en-US" b="1" dirty="0">
                        <a:solidFill>
                          <a:srgbClr val="FF0000"/>
                        </a:solidFill>
                      </a:endParaRPr>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p>
                  </a:txBody>
                  <a:tcPr/>
                </a:tc>
                <a:tc>
                  <a:txBody>
                    <a:bodyPr/>
                    <a:lstStyle/>
                    <a:p>
                      <a:r>
                        <a:rPr lang="zh-CN" altLang="en-US" dirty="0" smtClean="0"/>
                        <a:t>为年月日设定值；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p>
                  </a:txBody>
                  <a:tcPr/>
                </a:tc>
                <a:tc>
                  <a:txBody>
                    <a:bodyPr/>
                    <a:lstStyle/>
                    <a:p>
                      <a:r>
                        <a:rPr lang="zh-CN" altLang="en-US" dirty="0" smtClean="0"/>
                        <a:t>为年月日时分设定值；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r>
                        <a:rPr lang="en-US" altLang="zh-CN" dirty="0" err="1" smtClean="0"/>
                        <a:t>int</a:t>
                      </a:r>
                      <a:r>
                        <a:rPr lang="en-US" altLang="zh-CN" dirty="0" smtClean="0"/>
                        <a:t> second) </a:t>
                      </a:r>
                    </a:p>
                  </a:txBody>
                  <a:tcPr/>
                </a:tc>
                <a:tc>
                  <a:txBody>
                    <a:bodyPr/>
                    <a:lstStyle/>
                    <a:p>
                      <a:r>
                        <a:rPr lang="zh-CN" altLang="en-US" dirty="0" smtClean="0"/>
                        <a:t>为年月日时分秒设定值；</a:t>
                      </a:r>
                      <a:endParaRPr lang="en-US" dirty="0"/>
                    </a:p>
                  </a:txBody>
                  <a:tcPr/>
                </a:tc>
              </a:tr>
            </a:tbl>
          </a:graphicData>
        </a:graphic>
      </p:graphicFrame>
      <p:sp>
        <p:nvSpPr>
          <p:cNvPr id="6" name="TextBox 5"/>
          <p:cNvSpPr txBox="1"/>
          <p:nvPr/>
        </p:nvSpPr>
        <p:spPr>
          <a:xfrm>
            <a:off x="592124" y="4835660"/>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分别为</a:t>
            </a:r>
            <a:r>
              <a:rPr lang="en-US" altLang="zh-CN" dirty="0" smtClean="0">
                <a:ea typeface="微软雅黑 Light"/>
              </a:rPr>
              <a:t>calendar1</a:t>
            </a:r>
            <a:r>
              <a:rPr lang="zh-CN" altLang="en-US" dirty="0" smtClean="0">
                <a:ea typeface="微软雅黑 Light"/>
              </a:rPr>
              <a:t>对象的字段设定值，</a:t>
            </a:r>
            <a:r>
              <a:rPr lang="en-US" altLang="zh-CN" dirty="0" smtClean="0">
                <a:ea typeface="微软雅黑 Light"/>
              </a:rPr>
              <a:t>2002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p>
          <a:p>
            <a:r>
              <a:rPr lang="en-US" altLang="zh-CN" dirty="0" smtClean="0">
                <a:ea typeface="微软雅黑 Light"/>
              </a:rPr>
              <a:t>calendar1.set(</a:t>
            </a:r>
            <a:r>
              <a:rPr lang="en-US" altLang="zh-CN" dirty="0" err="1" smtClean="0">
                <a:ea typeface="微软雅黑 Light"/>
              </a:rPr>
              <a:t>Calendar.YEAR</a:t>
            </a:r>
            <a:r>
              <a:rPr lang="en-US" altLang="zh-CN" dirty="0" smtClean="0">
                <a:ea typeface="微软雅黑 Light"/>
              </a:rPr>
              <a:t>, 2002);</a:t>
            </a:r>
          </a:p>
          <a:p>
            <a:r>
              <a:rPr lang="en-US" altLang="zh-CN" dirty="0" smtClean="0">
                <a:ea typeface="微软雅黑 Light"/>
              </a:rPr>
              <a:t>calendar1.set(</a:t>
            </a:r>
            <a:r>
              <a:rPr lang="en-US" altLang="zh-CN" dirty="0" err="1" smtClean="0">
                <a:ea typeface="微软雅黑 Light"/>
              </a:rPr>
              <a:t>Calendar.MONTH</a:t>
            </a:r>
            <a:r>
              <a:rPr lang="en-US" altLang="zh-CN" dirty="0" smtClean="0">
                <a:ea typeface="微软雅黑 Light"/>
              </a:rPr>
              <a:t>, 11);</a:t>
            </a:r>
          </a:p>
          <a:p>
            <a:r>
              <a:rPr lang="en-US" altLang="zh-CN" dirty="0" smtClean="0">
                <a:ea typeface="微软雅黑 Light"/>
              </a:rPr>
              <a:t>calendar1.set(</a:t>
            </a:r>
            <a:r>
              <a:rPr lang="en-US" altLang="zh-CN" dirty="0" err="1" smtClean="0">
                <a:ea typeface="微软雅黑 Light"/>
              </a:rPr>
              <a:t>Calendar.DAY_OF_MONTH</a:t>
            </a:r>
            <a:r>
              <a:rPr lang="en-US" altLang="zh-CN" dirty="0" smtClean="0">
                <a:ea typeface="微软雅黑 Light"/>
              </a:rPr>
              <a:t>, 12);</a:t>
            </a:r>
          </a:p>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p>
          <a:p>
            <a:r>
              <a:rPr lang="en-US" altLang="zh-CN" dirty="0" smtClean="0">
                <a:ea typeface="微软雅黑 Light"/>
              </a:rPr>
              <a:t>calendar2.set(2012, 11,12,20,15,34);</a:t>
            </a:r>
            <a:endParaRPr lang="en-US" dirty="0">
              <a:ea typeface="微软雅黑 Light"/>
            </a:endParaRPr>
          </a:p>
        </p:txBody>
      </p:sp>
      <p:sp>
        <p:nvSpPr>
          <p:cNvPr id="7" name="Oval Callout 6"/>
          <p:cNvSpPr/>
          <p:nvPr/>
        </p:nvSpPr>
        <p:spPr>
          <a:xfrm>
            <a:off x="6290442" y="4351282"/>
            <a:ext cx="1466193" cy="1150883"/>
          </a:xfrm>
          <a:prstGeom prst="wedgeEllipseCallout">
            <a:avLst>
              <a:gd name="adj1" fmla="val -207930"/>
              <a:gd name="adj2" fmla="val 5428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数字</a:t>
            </a:r>
            <a:r>
              <a:rPr lang="en-US" altLang="zh-CN" dirty="0" smtClean="0">
                <a:solidFill>
                  <a:schemeClr val="tx1"/>
                </a:solidFill>
              </a:rPr>
              <a:t>11</a:t>
            </a:r>
            <a:r>
              <a:rPr lang="zh-CN" altLang="en-US" dirty="0" smtClean="0">
                <a:solidFill>
                  <a:schemeClr val="tx1"/>
                </a:solidFill>
              </a:rPr>
              <a:t>表示月份</a:t>
            </a:r>
            <a:r>
              <a:rPr lang="en-US" altLang="zh-CN" dirty="0" smtClean="0">
                <a:solidFill>
                  <a:schemeClr val="tx1"/>
                </a:solidFill>
              </a:rPr>
              <a:t>12</a:t>
            </a:r>
            <a:r>
              <a:rPr lang="zh-CN" altLang="en-US" dirty="0" smtClean="0">
                <a:solidFill>
                  <a:schemeClr val="tx1"/>
                </a:solidFill>
              </a:rPr>
              <a:t>；</a:t>
            </a:r>
            <a:endParaRPr lang="en-US" dirty="0">
              <a:solidFill>
                <a:schemeClr val="tx1"/>
              </a:solidFill>
            </a:endParaRPr>
          </a:p>
        </p:txBody>
      </p:sp>
      <p:sp>
        <p:nvSpPr>
          <p:cNvPr id="8" name="TextBox 7">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的字段赋值后，可以根据实际需要返回相应字段值；</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r>
                        <a:rPr lang="en-US" dirty="0" err="1" smtClean="0"/>
                        <a:t>getTime</a:t>
                      </a:r>
                      <a:r>
                        <a:rPr lang="en-US" dirty="0" smtClean="0"/>
                        <a: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r h="370840">
                <a:tc>
                  <a:txBody>
                    <a:bodyPr/>
                    <a:lstStyle/>
                    <a:p>
                      <a:pPr algn="l"/>
                      <a:r>
                        <a:rPr lang="en-US" altLang="zh-CN" dirty="0" err="1" smtClean="0"/>
                        <a:t>int</a:t>
                      </a:r>
                      <a:r>
                        <a:rPr lang="en-US" altLang="zh-CN" dirty="0" smtClean="0"/>
                        <a:t> get(</a:t>
                      </a:r>
                      <a:r>
                        <a:rPr lang="en-US" altLang="zh-CN" dirty="0" err="1" smtClean="0"/>
                        <a:t>int</a:t>
                      </a:r>
                      <a:r>
                        <a:rPr lang="en-US" altLang="zh-CN" dirty="0" smtClean="0"/>
                        <a:t> field) </a:t>
                      </a:r>
                    </a:p>
                  </a:txBody>
                  <a:tcPr/>
                </a:tc>
                <a:tc>
                  <a:txBody>
                    <a:bodyPr/>
                    <a:lstStyle/>
                    <a:p>
                      <a:r>
                        <a:rPr lang="zh-CN" altLang="en-US" dirty="0" smtClean="0"/>
                        <a:t>根据字段名称，返回该字段的值；</a:t>
                      </a:r>
                      <a:endParaRPr lang="en-US" dirty="0"/>
                    </a:p>
                  </a:txBody>
                  <a:tcPr/>
                </a:tc>
              </a:tr>
            </a:tbl>
          </a:graphicData>
        </a:graphic>
      </p:graphicFrame>
      <p:sp>
        <p:nvSpPr>
          <p:cNvPr id="6" name="TextBox 5"/>
          <p:cNvSpPr txBox="1"/>
          <p:nvPr/>
        </p:nvSpPr>
        <p:spPr>
          <a:xfrm>
            <a:off x="686717" y="3621714"/>
            <a:ext cx="10687987" cy="2308324"/>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p>
          <a:p>
            <a:r>
              <a:rPr lang="en-US" altLang="zh-CN" dirty="0" smtClean="0">
                <a:ea typeface="微软雅黑 Light"/>
              </a:rPr>
              <a:t>calendar2.set(2012,11,12,20,15,34);</a:t>
            </a:r>
          </a:p>
          <a:p>
            <a:r>
              <a:rPr lang="en-US" altLang="zh-CN" dirty="0" err="1" smtClean="0">
                <a:ea typeface="微软雅黑 Light"/>
              </a:rPr>
              <a:t>System.out.println</a:t>
            </a:r>
            <a:r>
              <a:rPr lang="en-US" altLang="zh-CN" dirty="0" smtClean="0">
                <a:ea typeface="微软雅黑 Light"/>
              </a:rPr>
              <a:t>(calendar2.get(</a:t>
            </a:r>
            <a:r>
              <a:rPr lang="en-US" altLang="zh-CN" dirty="0" err="1" smtClean="0">
                <a:ea typeface="微软雅黑 Light"/>
              </a:rPr>
              <a:t>Calendar.YEAR</a:t>
            </a:r>
            <a:r>
              <a:rPr lang="en-US" altLang="zh-CN" dirty="0" smtClean="0">
                <a:ea typeface="微软雅黑 Light"/>
              </a:rPr>
              <a:t>)+"</a:t>
            </a:r>
            <a:r>
              <a:rPr lang="zh-CN" altLang="en-US" dirty="0" smtClean="0">
                <a:ea typeface="微软雅黑 Light"/>
              </a:rPr>
              <a:t>年</a:t>
            </a:r>
            <a:r>
              <a:rPr lang="en-US" altLang="zh-CN" dirty="0" smtClean="0">
                <a:ea typeface="微软雅黑 Light"/>
              </a:rPr>
              <a:t>"+(calendar2.get(</a:t>
            </a:r>
            <a:r>
              <a:rPr lang="en-US" altLang="zh-CN" dirty="0" err="1" smtClean="0">
                <a:ea typeface="微软雅黑 Light"/>
              </a:rPr>
              <a:t>Calendar.MONTH</a:t>
            </a:r>
            <a:r>
              <a:rPr lang="en-US" altLang="zh-CN" dirty="0" smtClean="0">
                <a:ea typeface="微软雅黑 Light"/>
              </a:rPr>
              <a:t>)+1)+"</a:t>
            </a:r>
            <a:r>
              <a:rPr lang="zh-CN" altLang="en-US" dirty="0" smtClean="0">
                <a:ea typeface="微软雅黑 Light"/>
              </a:rPr>
              <a:t>月</a:t>
            </a:r>
            <a:r>
              <a:rPr lang="en-US" altLang="zh-CN" dirty="0" smtClean="0">
                <a:ea typeface="微软雅黑 Light"/>
              </a:rPr>
              <a:t>"+calendar2.get(</a:t>
            </a:r>
            <a:r>
              <a:rPr lang="en-US" altLang="zh-CN" dirty="0" err="1" smtClean="0">
                <a:ea typeface="微软雅黑 Light"/>
              </a:rPr>
              <a:t>Calendar.DAY_OF_MONTH</a:t>
            </a:r>
            <a:r>
              <a:rPr lang="en-US" altLang="zh-CN" dirty="0" smtClean="0">
                <a:ea typeface="微软雅黑 Light"/>
              </a:rPr>
              <a:t>)+"</a:t>
            </a:r>
            <a:r>
              <a:rPr lang="zh-CN" altLang="en-US" dirty="0" smtClean="0">
                <a:ea typeface="微软雅黑 Light"/>
              </a:rPr>
              <a:t>日</a:t>
            </a:r>
            <a:r>
              <a:rPr lang="en-US" altLang="zh-CN" dirty="0" smtClean="0">
                <a:ea typeface="微软雅黑 Light"/>
              </a:rPr>
              <a:t>");</a:t>
            </a:r>
          </a:p>
          <a:p>
            <a:endParaRPr lang="en-US" altLang="zh-CN" dirty="0" smtClean="0">
              <a:ea typeface="微软雅黑 Light"/>
            </a:endParaRPr>
          </a:p>
          <a:p>
            <a:r>
              <a:rPr lang="en-US" altLang="zh-CN" dirty="0" smtClean="0">
                <a:ea typeface="微软雅黑 Light"/>
              </a:rPr>
              <a:t>//</a:t>
            </a:r>
            <a:r>
              <a:rPr lang="en-US" altLang="zh-CN" dirty="0" err="1" smtClean="0">
                <a:ea typeface="微软雅黑 Light"/>
              </a:rPr>
              <a:t>getTime</a:t>
            </a:r>
            <a:r>
              <a:rPr lang="zh-CN" altLang="en-US" dirty="0" smtClean="0">
                <a:ea typeface="微软雅黑 Light"/>
              </a:rPr>
              <a:t>方法返回</a:t>
            </a:r>
            <a:r>
              <a:rPr lang="en-US" altLang="zh-CN" dirty="0" smtClean="0">
                <a:ea typeface="微软雅黑 Light"/>
              </a:rPr>
              <a:t>Date</a:t>
            </a:r>
            <a:r>
              <a:rPr lang="zh-CN" altLang="en-US" dirty="0" smtClean="0">
                <a:ea typeface="微软雅黑 Light"/>
              </a:rPr>
              <a:t>类型</a:t>
            </a:r>
          </a:p>
          <a:p>
            <a:r>
              <a:rPr lang="en-US" altLang="zh-CN" dirty="0" smtClean="0">
                <a:ea typeface="微软雅黑 Light"/>
              </a:rPr>
              <a:t>Date </a:t>
            </a:r>
            <a:r>
              <a:rPr lang="en-US" altLang="zh-CN" dirty="0" err="1" smtClean="0">
                <a:ea typeface="微软雅黑 Light"/>
              </a:rPr>
              <a:t>date</a:t>
            </a:r>
            <a:r>
              <a:rPr lang="en-US" altLang="zh-CN" dirty="0" smtClean="0">
                <a:ea typeface="微软雅黑 Light"/>
              </a:rPr>
              <a:t>=calendar2.getTime();</a:t>
            </a:r>
          </a:p>
          <a:p>
            <a:r>
              <a:rPr lang="en-US" altLang="zh-CN" dirty="0" err="1" smtClean="0">
                <a:ea typeface="微软雅黑 Light"/>
              </a:rPr>
              <a:t>System.out.println</a:t>
            </a:r>
            <a:r>
              <a:rPr lang="en-US" altLang="zh-CN" dirty="0" smtClean="0">
                <a:ea typeface="微软雅黑 Light"/>
              </a:rPr>
              <a:t>(date);</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的字段赋值后，可以对其值进行修改；</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add(</a:t>
                      </a:r>
                      <a:r>
                        <a:rPr lang="en-US" dirty="0" err="1" smtClean="0"/>
                        <a:t>int</a:t>
                      </a:r>
                      <a:r>
                        <a:rPr lang="en-US" dirty="0" smtClean="0"/>
                        <a:t> field, </a:t>
                      </a:r>
                      <a:r>
                        <a:rPr lang="en-US" dirty="0" err="1" smtClean="0"/>
                        <a:t>int</a:t>
                      </a:r>
                      <a:r>
                        <a:rPr lang="en-US" dirty="0" smtClean="0"/>
                        <a:t> amount)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bl>
          </a:graphicData>
        </a:graphic>
      </p:graphicFrame>
      <p:sp>
        <p:nvSpPr>
          <p:cNvPr id="6" name="TextBox 5"/>
          <p:cNvSpPr txBox="1"/>
          <p:nvPr/>
        </p:nvSpPr>
        <p:spPr>
          <a:xfrm>
            <a:off x="481765" y="3605948"/>
            <a:ext cx="10687987" cy="646331"/>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修改</a:t>
            </a:r>
            <a:r>
              <a:rPr lang="en-US" altLang="zh-CN" dirty="0" smtClean="0">
                <a:ea typeface="微软雅黑 Light"/>
              </a:rPr>
              <a:t>Calendar</a:t>
            </a:r>
            <a:r>
              <a:rPr lang="zh-CN" altLang="en-US" dirty="0" smtClean="0">
                <a:ea typeface="微软雅黑 Light"/>
              </a:rPr>
              <a:t>的字段值</a:t>
            </a:r>
            <a:r>
              <a:rPr lang="en-US" altLang="zh-CN" dirty="0" smtClean="0">
                <a:ea typeface="微软雅黑 Light"/>
              </a:rPr>
              <a:t>,</a:t>
            </a:r>
            <a:r>
              <a:rPr lang="zh-CN" altLang="en-US" dirty="0" smtClean="0">
                <a:ea typeface="微软雅黑 Light"/>
              </a:rPr>
              <a:t>将年份加</a:t>
            </a:r>
            <a:r>
              <a:rPr lang="en-US" altLang="zh-CN" dirty="0" smtClean="0">
                <a:ea typeface="微软雅黑 Light"/>
              </a:rPr>
              <a:t>1</a:t>
            </a:r>
          </a:p>
          <a:p>
            <a:r>
              <a:rPr lang="en-US" altLang="zh-CN" dirty="0" smtClean="0">
                <a:ea typeface="微软雅黑 Light"/>
              </a:rPr>
              <a:t>calendar2.add(</a:t>
            </a:r>
            <a:r>
              <a:rPr lang="en-US" altLang="zh-CN" dirty="0" err="1" smtClean="0">
                <a:ea typeface="微软雅黑 Light"/>
              </a:rPr>
              <a:t>Calendar.YEAR</a:t>
            </a:r>
            <a:r>
              <a:rPr lang="en-US" altLang="zh-CN" dirty="0" smtClean="0">
                <a:ea typeface="微软雅黑 Light"/>
              </a:rPr>
              <a:t> , 1);</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
        <p:nvSpPr>
          <p:cNvPr id="8" name="Oval Callout 7"/>
          <p:cNvSpPr/>
          <p:nvPr/>
        </p:nvSpPr>
        <p:spPr>
          <a:xfrm>
            <a:off x="3547242" y="4319752"/>
            <a:ext cx="2017986" cy="1623848"/>
          </a:xfrm>
          <a:prstGeom prst="wedgeEllipseCallout">
            <a:avLst>
              <a:gd name="adj1" fmla="val -66927"/>
              <a:gd name="adj2" fmla="val -58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将年份数值加</a:t>
            </a:r>
            <a:r>
              <a:rPr lang="en-US" altLang="zh-CN" dirty="0" smtClean="0">
                <a:solidFill>
                  <a:schemeClr val="tx1"/>
                </a:solidFill>
              </a:rPr>
              <a:t>1</a:t>
            </a:r>
            <a:r>
              <a:rPr lang="zh-CN" altLang="en-US" dirty="0" smtClean="0">
                <a:solidFill>
                  <a:schemeClr val="tx1"/>
                </a:solidFill>
              </a:rPr>
              <a:t>；</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实际编程中，往往需要对时间用不同的格式进行展示；</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中定义了对时间进行格式化的方法；该类继承了抽象父类</a:t>
            </a:r>
            <a:r>
              <a:rPr lang="en-US" altLang="zh-CN" sz="2400" dirty="0" err="1" smtClean="0">
                <a:solidFill>
                  <a:schemeClr val="tx1">
                    <a:lumMod val="75000"/>
                    <a:lumOff val="25000"/>
                  </a:schemeClr>
                </a:solidFill>
              </a:rPr>
              <a:t>DateFormat</a:t>
            </a:r>
            <a:r>
              <a:rPr lang="zh-CN" altLang="en-US" sz="2400" dirty="0" smtClean="0">
                <a:solidFill>
                  <a:schemeClr val="tx1">
                    <a:lumMod val="75000"/>
                    <a:lumOff val="25000"/>
                  </a:schemeClr>
                </a:solidFill>
              </a:rPr>
              <a:t>，某些方法在父类中定义，查阅</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文档时注意；</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可以自定义一个模式字符串来构建</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对象：</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44635" y="3825471"/>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SimpleDateFormat</a:t>
                      </a:r>
                      <a:r>
                        <a:rPr lang="en-US" dirty="0" smtClean="0"/>
                        <a:t>(String pattern) </a:t>
                      </a:r>
                      <a:endParaRPr lang="en-US" dirty="0"/>
                    </a:p>
                  </a:txBody>
                  <a:tcPr/>
                </a:tc>
                <a:tc>
                  <a:txBody>
                    <a:bodyPr/>
                    <a:lstStyle/>
                    <a:p>
                      <a:r>
                        <a:rPr lang="zh-CN" altLang="en-US" dirty="0" smtClean="0"/>
                        <a:t>使用模式字符串创建对象；</a:t>
                      </a:r>
                      <a:endParaRPr lang="en-US" dirty="0"/>
                    </a:p>
                  </a:txBody>
                  <a:tcPr/>
                </a:tc>
              </a:tr>
              <a:tr h="370840">
                <a:tc>
                  <a:txBody>
                    <a:bodyPr/>
                    <a:lstStyle/>
                    <a:p>
                      <a:pPr algn="l"/>
                      <a:r>
                        <a:rPr lang="en-US" altLang="zh-CN" dirty="0" err="1" smtClean="0"/>
                        <a:t>SimpleDateFormat</a:t>
                      </a:r>
                      <a:r>
                        <a:rPr lang="en-US" altLang="zh-CN" dirty="0" smtClean="0"/>
                        <a:t>(String pattern, Locale </a:t>
                      </a:r>
                      <a:r>
                        <a:rPr lang="en-US" altLang="zh-CN" dirty="0" err="1" smtClean="0"/>
                        <a:t>locale</a:t>
                      </a:r>
                      <a:r>
                        <a:rPr lang="en-US" altLang="zh-CN" dirty="0" smtClean="0"/>
                        <a:t>) </a:t>
                      </a:r>
                    </a:p>
                  </a:txBody>
                  <a:tcPr/>
                </a:tc>
                <a:tc>
                  <a:txBody>
                    <a:bodyPr/>
                    <a:lstStyle/>
                    <a:p>
                      <a:r>
                        <a:rPr lang="zh-CN" altLang="en-US" dirty="0" smtClean="0"/>
                        <a:t>使用模式字符串和区域信息创建对象；</a:t>
                      </a:r>
                      <a:endParaRPr lang="en-US" dirty="0"/>
                    </a:p>
                  </a:txBody>
                  <a:tcPr/>
                </a:tc>
              </a:tr>
            </a:tbl>
          </a:graphicData>
        </a:graphic>
      </p:graphicFrame>
      <p:sp>
        <p:nvSpPr>
          <p:cNvPr id="6" name="内容占位符 2"/>
          <p:cNvSpPr txBox="1">
            <a:spLocks/>
          </p:cNvSpPr>
          <p:nvPr/>
        </p:nvSpPr>
        <p:spPr>
          <a:xfrm>
            <a:off x="443033" y="5092490"/>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通常使用</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format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方法进行格式化；</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7" name="Table 6"/>
          <p:cNvGraphicFramePr>
            <a:graphicFrameLocks noGrp="1"/>
          </p:cNvGraphicFramePr>
          <p:nvPr/>
        </p:nvGraphicFramePr>
        <p:xfrm>
          <a:off x="718208" y="576124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                            </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String format(Date </a:t>
                      </a:r>
                      <a:r>
                        <a:rPr lang="en-US" dirty="0" err="1" smtClean="0"/>
                        <a:t>date</a:t>
                      </a:r>
                      <a:r>
                        <a:rPr lang="en-US" dirty="0" smtClean="0"/>
                        <a:t>)</a:t>
                      </a:r>
                      <a:endParaRPr lang="en-US" dirty="0"/>
                    </a:p>
                  </a:txBody>
                  <a:tcPr/>
                </a:tc>
                <a:tc>
                  <a:txBody>
                    <a:bodyPr/>
                    <a:lstStyle/>
                    <a:p>
                      <a:r>
                        <a:rPr lang="zh-CN" altLang="en-US" dirty="0" smtClean="0"/>
                        <a:t>把</a:t>
                      </a:r>
                      <a:r>
                        <a:rPr lang="en-US" altLang="zh-CN" dirty="0" smtClean="0"/>
                        <a:t>date</a:t>
                      </a:r>
                      <a:r>
                        <a:rPr lang="zh-CN" altLang="en-US" dirty="0" smtClean="0"/>
                        <a:t>进行格式化；</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格式化时间代码演示：</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529062" y="1225689"/>
            <a:ext cx="10687987" cy="507831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dirty="0" err="1" smtClean="0">
                <a:ea typeface="微软雅黑 Light"/>
              </a:rPr>
              <a:t>SimpleDateFormat</a:t>
            </a:r>
            <a:r>
              <a:rPr lang="zh-CN" altLang="en-US" dirty="0" smtClean="0">
                <a:ea typeface="微软雅黑 Light"/>
              </a:rPr>
              <a:t>对象，使用不同的格式</a:t>
            </a:r>
          </a:p>
          <a:p>
            <a:r>
              <a:rPr lang="zh-CN" altLang="en-US" dirty="0" smtClean="0">
                <a:ea typeface="微软雅黑 Light"/>
              </a:rPr>
              <a:t>		</a:t>
            </a:r>
            <a:r>
              <a:rPr lang="en-US" dirty="0" err="1" smtClean="0">
                <a:ea typeface="微软雅黑 Light"/>
              </a:rPr>
              <a:t>SimpleDateFormat</a:t>
            </a:r>
            <a:r>
              <a:rPr lang="en-US" dirty="0" smtClean="0">
                <a:ea typeface="微软雅黑 Light"/>
              </a:rPr>
              <a:t> sdf1=new </a:t>
            </a:r>
            <a:r>
              <a:rPr lang="en-US" dirty="0" err="1" smtClean="0">
                <a:ea typeface="微软雅黑 Light"/>
              </a:rPr>
              <a:t>SimpleDateFormat</a:t>
            </a:r>
            <a:r>
              <a:rPr lang="en-US" dirty="0" smtClean="0">
                <a:ea typeface="微软雅黑 Light"/>
              </a:rPr>
              <a:t>("</a:t>
            </a:r>
            <a:r>
              <a:rPr lang="en-US" dirty="0" err="1" smtClean="0">
                <a:ea typeface="微软雅黑 Light"/>
              </a:rPr>
              <a:t>yyyy</a:t>
            </a:r>
            <a:r>
              <a:rPr lang="zh-CN" altLang="en-US" dirty="0" smtClean="0">
                <a:ea typeface="微软雅黑 Light"/>
              </a:rPr>
              <a:t>年</a:t>
            </a:r>
            <a:r>
              <a:rPr lang="en-US" dirty="0" smtClean="0">
                <a:ea typeface="微软雅黑 Light"/>
              </a:rPr>
              <a:t>MM</a:t>
            </a:r>
            <a:r>
              <a:rPr lang="zh-CN" altLang="en-US" dirty="0" smtClean="0">
                <a:ea typeface="微软雅黑 Light"/>
              </a:rPr>
              <a:t>月</a:t>
            </a:r>
            <a:r>
              <a:rPr lang="en-US" dirty="0" err="1" smtClean="0">
                <a:ea typeface="微软雅黑 Light"/>
              </a:rPr>
              <a:t>dd</a:t>
            </a:r>
            <a:r>
              <a:rPr lang="zh-CN" altLang="en-US" dirty="0" smtClean="0">
                <a:ea typeface="微软雅黑 Light"/>
              </a:rPr>
              <a:t>日</a:t>
            </a:r>
            <a:r>
              <a:rPr lang="en-US" dirty="0" err="1" smtClean="0">
                <a:ea typeface="微软雅黑 Light"/>
              </a:rPr>
              <a:t>hh</a:t>
            </a:r>
            <a:r>
              <a:rPr lang="zh-CN" altLang="en-US" dirty="0" smtClean="0">
                <a:ea typeface="微软雅黑 Light"/>
              </a:rPr>
              <a:t>时</a:t>
            </a:r>
            <a:r>
              <a:rPr lang="en-US" dirty="0" smtClean="0">
                <a:ea typeface="微软雅黑 Light"/>
              </a:rPr>
              <a:t>mm</a:t>
            </a:r>
            <a:r>
              <a:rPr lang="zh-CN" altLang="en-US" dirty="0" smtClean="0">
                <a:ea typeface="微软雅黑 Light"/>
              </a:rPr>
              <a:t>分</a:t>
            </a:r>
            <a:r>
              <a:rPr lang="en-US"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smtClean="0">
                <a:ea typeface="微软雅黑 Light"/>
              </a:rPr>
              <a:t>		</a:t>
            </a:r>
            <a:r>
              <a:rPr lang="en-US" dirty="0" err="1" smtClean="0">
                <a:ea typeface="微软雅黑 Light"/>
              </a:rPr>
              <a:t>SimpleDateFormat</a:t>
            </a:r>
            <a:r>
              <a:rPr lang="en-US" dirty="0" smtClean="0">
                <a:ea typeface="微软雅黑 Light"/>
              </a:rPr>
              <a:t> sdf2=new </a:t>
            </a:r>
            <a:r>
              <a:rPr lang="en-US" dirty="0" err="1" smtClean="0">
                <a:ea typeface="微软雅黑 Light"/>
              </a:rPr>
              <a:t>SimpleDateFormat</a:t>
            </a:r>
            <a:r>
              <a:rPr lang="en-US" dirty="0" smtClean="0">
                <a:ea typeface="微软雅黑 Light"/>
              </a:rPr>
              <a:t>("MM-</a:t>
            </a:r>
            <a:r>
              <a:rPr lang="en-US" dirty="0" err="1" smtClean="0">
                <a:ea typeface="微软雅黑 Light"/>
              </a:rPr>
              <a:t>dd</a:t>
            </a:r>
            <a:r>
              <a:rPr lang="en-US" dirty="0" smtClean="0">
                <a:ea typeface="微软雅黑 Light"/>
              </a:rPr>
              <a:t>-</a:t>
            </a:r>
            <a:r>
              <a:rPr lang="en-US" dirty="0" err="1" smtClean="0">
                <a:ea typeface="微软雅黑 Light"/>
              </a:rPr>
              <a:t>yyyy</a:t>
            </a:r>
            <a:r>
              <a:rPr lang="en-US" dirty="0" smtClean="0">
                <a:ea typeface="微软雅黑 Light"/>
              </a:rPr>
              <a:t> </a:t>
            </a:r>
            <a:r>
              <a:rPr lang="en-US" dirty="0" err="1" smtClean="0">
                <a:ea typeface="微软雅黑 Light"/>
              </a:rPr>
              <a:t>hh:mm:ss",Locale.US</a:t>
            </a:r>
            <a:r>
              <a:rPr lang="en-US" dirty="0" smtClean="0">
                <a:ea typeface="微软雅黑 Light"/>
              </a:rPr>
              <a:t>);</a:t>
            </a:r>
          </a:p>
          <a:p>
            <a:r>
              <a:rPr lang="en-US" dirty="0" smtClean="0">
                <a:ea typeface="微软雅黑 Light"/>
              </a:rPr>
              <a:t>		</a:t>
            </a:r>
          </a:p>
          <a:p>
            <a:r>
              <a:rPr lang="en-US" dirty="0" smtClean="0">
                <a:ea typeface="微软雅黑 Light"/>
              </a:rPr>
              <a:t>//		</a:t>
            </a:r>
            <a:r>
              <a:rPr lang="zh-CN" altLang="en-US" dirty="0" smtClean="0">
                <a:ea typeface="微软雅黑 Light"/>
              </a:rPr>
              <a:t>创建日期对象，得到当前时间</a:t>
            </a:r>
          </a:p>
          <a:p>
            <a:r>
              <a:rPr lang="zh-CN" altLang="en-US" dirty="0" smtClean="0">
                <a:ea typeface="微软雅黑 Light"/>
              </a:rPr>
              <a:t>		</a:t>
            </a:r>
            <a:r>
              <a:rPr lang="en-US" dirty="0" smtClean="0">
                <a:ea typeface="微软雅黑 Light"/>
              </a:rPr>
              <a:t>Date </a:t>
            </a:r>
            <a:r>
              <a:rPr lang="en-US" dirty="0" err="1" smtClean="0">
                <a:ea typeface="微软雅黑 Light"/>
              </a:rPr>
              <a:t>date</a:t>
            </a:r>
            <a:r>
              <a:rPr lang="en-US" dirty="0" smtClean="0">
                <a:ea typeface="微软雅黑 Light"/>
              </a:rPr>
              <a:t>=new Date();</a:t>
            </a:r>
          </a:p>
          <a:p>
            <a:r>
              <a:rPr lang="en-US" dirty="0" smtClean="0">
                <a:ea typeface="微软雅黑 Light"/>
              </a:rPr>
              <a:t>		</a:t>
            </a:r>
          </a:p>
          <a:p>
            <a:r>
              <a:rPr lang="en-US" dirty="0" smtClean="0">
                <a:ea typeface="微软雅黑 Light"/>
              </a:rPr>
              <a:t>//		</a:t>
            </a:r>
            <a:r>
              <a:rPr lang="zh-CN" altLang="en-US" dirty="0" smtClean="0">
                <a:ea typeface="微软雅黑 Light"/>
              </a:rPr>
              <a:t>创建日历对象，指定时间为 </a:t>
            </a:r>
            <a:r>
              <a:rPr lang="en-US" altLang="zh-CN" dirty="0" smtClean="0">
                <a:ea typeface="微软雅黑 Light"/>
              </a:rPr>
              <a:t>2017-3-21 10:52:24</a:t>
            </a:r>
          </a:p>
          <a:p>
            <a:r>
              <a:rPr lang="en-US" altLang="zh-CN" dirty="0" smtClean="0">
                <a:ea typeface="微软雅黑 Light"/>
              </a:rPr>
              <a:t>		</a:t>
            </a:r>
            <a:r>
              <a:rPr lang="en-US" dirty="0" smtClean="0">
                <a:ea typeface="微软雅黑 Light"/>
              </a:rPr>
              <a:t>Calendar cal=</a:t>
            </a:r>
            <a:r>
              <a:rPr lang="en-US" dirty="0" err="1" smtClean="0">
                <a:ea typeface="微软雅黑 Light"/>
              </a:rPr>
              <a:t>Calendar.getInstance</a:t>
            </a:r>
            <a:r>
              <a:rPr lang="en-US" dirty="0" smtClean="0">
                <a:ea typeface="微软雅黑 Light"/>
              </a:rPr>
              <a:t>();</a:t>
            </a:r>
          </a:p>
          <a:p>
            <a:r>
              <a:rPr lang="en-US" dirty="0" smtClean="0">
                <a:ea typeface="微软雅黑 Light"/>
              </a:rPr>
              <a:t>		</a:t>
            </a:r>
            <a:r>
              <a:rPr lang="en-US" dirty="0" err="1" smtClean="0">
                <a:ea typeface="微软雅黑 Light"/>
              </a:rPr>
              <a:t>cal.set</a:t>
            </a:r>
            <a:r>
              <a:rPr lang="en-US" dirty="0" smtClean="0">
                <a:ea typeface="微软雅黑 Light"/>
              </a:rPr>
              <a:t>(2017,2,21,10,52,24);</a:t>
            </a:r>
          </a:p>
          <a:p>
            <a:r>
              <a:rPr lang="en-US" dirty="0" smtClean="0">
                <a:ea typeface="微软雅黑 Light"/>
              </a:rPr>
              <a:t>		</a:t>
            </a:r>
          </a:p>
          <a:p>
            <a:r>
              <a:rPr lang="en-US" dirty="0" smtClean="0">
                <a:ea typeface="微软雅黑 Light"/>
              </a:rPr>
              <a:t>//		</a:t>
            </a:r>
            <a:r>
              <a:rPr lang="zh-CN" altLang="en-US" dirty="0" smtClean="0">
                <a:ea typeface="微软雅黑 Light"/>
              </a:rPr>
              <a:t>将日期对象进行格式化输出</a:t>
            </a: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(sdf1.format(date));</a:t>
            </a:r>
          </a:p>
          <a:p>
            <a:r>
              <a:rPr lang="en-US" dirty="0" smtClean="0">
                <a:ea typeface="微软雅黑 Light"/>
              </a:rPr>
              <a:t>		</a:t>
            </a:r>
            <a:r>
              <a:rPr lang="en-US" dirty="0" err="1" smtClean="0">
                <a:ea typeface="微软雅黑 Light"/>
              </a:rPr>
              <a:t>System.out.println</a:t>
            </a:r>
            <a:r>
              <a:rPr lang="en-US" dirty="0" smtClean="0">
                <a:ea typeface="微软雅黑 Light"/>
              </a:rPr>
              <a:t>(sdf2.format(date));</a:t>
            </a:r>
          </a:p>
          <a:p>
            <a:r>
              <a:rPr lang="en-US" dirty="0" smtClean="0">
                <a:ea typeface="微软雅黑 Light"/>
              </a:rPr>
              <a:t>				</a:t>
            </a:r>
          </a:p>
          <a:p>
            <a:r>
              <a:rPr lang="en-US" dirty="0" smtClean="0">
                <a:ea typeface="微软雅黑 Light"/>
              </a:rPr>
              <a:t>//		</a:t>
            </a:r>
            <a:r>
              <a:rPr lang="zh-CN" altLang="en-US" dirty="0" smtClean="0">
                <a:ea typeface="微软雅黑 Light"/>
              </a:rPr>
              <a:t>将日历对象用</a:t>
            </a:r>
            <a:r>
              <a:rPr lang="en-US" dirty="0" err="1" smtClean="0">
                <a:ea typeface="微软雅黑 Light"/>
              </a:rPr>
              <a:t>getTime</a:t>
            </a:r>
            <a:r>
              <a:rPr lang="zh-CN" altLang="en-US" dirty="0" smtClean="0">
                <a:ea typeface="微软雅黑 Light"/>
              </a:rPr>
              <a:t>方法转换成</a:t>
            </a:r>
            <a:r>
              <a:rPr lang="en-US" dirty="0" smtClean="0">
                <a:ea typeface="微软雅黑 Light"/>
              </a:rPr>
              <a:t>Date</a:t>
            </a:r>
            <a:r>
              <a:rPr lang="zh-CN" altLang="en-US" dirty="0" smtClean="0">
                <a:ea typeface="微软雅黑 Light"/>
              </a:rPr>
              <a:t>对象，使用</a:t>
            </a:r>
            <a:r>
              <a:rPr lang="en-US" dirty="0" smtClean="0">
                <a:ea typeface="微软雅黑 Light"/>
              </a:rPr>
              <a:t>format</a:t>
            </a:r>
            <a:r>
              <a:rPr lang="zh-CN" altLang="en-US" dirty="0" smtClean="0">
                <a:ea typeface="微软雅黑 Light"/>
              </a:rPr>
              <a:t>格式化</a:t>
            </a: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a:t>
            </a:r>
            <a:r>
              <a:rPr lang="en-US" dirty="0" err="1" smtClean="0">
                <a:ea typeface="微软雅黑 Light"/>
              </a:rPr>
              <a:t>cal.getTime</a:t>
            </a:r>
            <a:r>
              <a:rPr lang="en-US" dirty="0" smtClean="0">
                <a:ea typeface="微软雅黑 Light"/>
              </a:rPr>
              <a:t>()));</a:t>
            </a:r>
          </a:p>
          <a:p>
            <a:r>
              <a:rPr lang="en-US" dirty="0" smtClean="0">
                <a:ea typeface="微软雅黑 Light"/>
              </a:rPr>
              <a:t>		</a:t>
            </a:r>
            <a:r>
              <a:rPr lang="en-US" dirty="0" err="1" smtClean="0">
                <a:ea typeface="微软雅黑 Light"/>
              </a:rPr>
              <a:t>System.out.println</a:t>
            </a:r>
            <a:r>
              <a:rPr lang="en-US" dirty="0" smtClean="0">
                <a:ea typeface="微软雅黑 Light"/>
              </a:rPr>
              <a:t>(sdf2.format(</a:t>
            </a:r>
            <a:r>
              <a:rPr lang="en-US" dirty="0" err="1" smtClean="0">
                <a:ea typeface="微软雅黑 Light"/>
              </a:rPr>
              <a:t>cal.getTime</a:t>
            </a:r>
            <a:r>
              <a:rPr lang="en-US" dirty="0" smtClean="0">
                <a:ea typeface="微软雅黑 Light"/>
              </a:rPr>
              <a:t>()));</a:t>
            </a:r>
            <a:endParaRPr lang="en-US" dirty="0">
              <a:ea typeface="微软雅黑 Light"/>
            </a:endParaRPr>
          </a:p>
        </p:txBody>
      </p:sp>
      <p:sp>
        <p:nvSpPr>
          <p:cNvPr id="9" name="Rectangle 8"/>
          <p:cNvSpPr/>
          <p:nvPr/>
        </p:nvSpPr>
        <p:spPr>
          <a:xfrm>
            <a:off x="7047186" y="1481959"/>
            <a:ext cx="3389586" cy="740979"/>
          </a:xfrm>
          <a:prstGeom prst="rect">
            <a:avLst/>
          </a:prstGeom>
          <a:noFill/>
          <a:ln w="444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9285890" y="2727433"/>
            <a:ext cx="2664372" cy="2475187"/>
          </a:xfrm>
          <a:prstGeom prst="wedgeEllipseCallout">
            <a:avLst>
              <a:gd name="adj1" fmla="val -32738"/>
              <a:gd name="adj2" fmla="val -799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文档，有详细描述。下页</a:t>
            </a:r>
            <a:r>
              <a:rPr lang="en-US" altLang="zh-CN" dirty="0" smtClean="0">
                <a:solidFill>
                  <a:schemeClr val="tx1"/>
                </a:solidFill>
              </a:rPr>
              <a:t>PPT</a:t>
            </a:r>
            <a:r>
              <a:rPr lang="zh-CN" altLang="en-US" dirty="0" smtClean="0">
                <a:solidFill>
                  <a:schemeClr val="tx1"/>
                </a:solidFill>
              </a:rPr>
              <a:t>的截图即</a:t>
            </a:r>
            <a:r>
              <a:rPr lang="en-US" altLang="zh-CN" dirty="0" smtClean="0">
                <a:solidFill>
                  <a:schemeClr val="tx1"/>
                </a:solidFill>
              </a:rPr>
              <a:t>API</a:t>
            </a:r>
            <a:r>
              <a:rPr lang="zh-CN" altLang="en-US" dirty="0" smtClean="0">
                <a:solidFill>
                  <a:schemeClr val="tx1"/>
                </a:solidFill>
              </a:rPr>
              <a:t>文档中的截图。</a:t>
            </a:r>
            <a:endParaRPr lang="en-US" dirty="0">
              <a:solidFill>
                <a:schemeClr val="tx1"/>
              </a:solidFill>
            </a:endParaRPr>
          </a:p>
        </p:txBody>
      </p:sp>
      <p:sp>
        <p:nvSpPr>
          <p:cNvPr id="11" name="TextBox 10">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TestSimpleDateFormat.</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zh-CN" altLang="en-US" sz="2400" dirty="0" smtClean="0">
                <a:solidFill>
                  <a:schemeClr val="tx1">
                    <a:lumMod val="75000"/>
                    <a:lumOff val="25000"/>
                  </a:schemeClr>
                </a:solidFill>
              </a:rPr>
              <a:t>如果某类中定义了方法</a:t>
            </a:r>
            <a:r>
              <a:rPr lang="en-US" altLang="zh-CN" sz="2400" dirty="0" smtClean="0">
                <a:solidFill>
                  <a:schemeClr val="tx1">
                    <a:lumMod val="75000"/>
                    <a:lumOff val="25000"/>
                  </a:schemeClr>
                </a:solidFill>
              </a:rPr>
              <a:t>f(Object o)</a:t>
            </a:r>
            <a:r>
              <a:rPr lang="zh-CN" altLang="en-US" sz="2400" dirty="0" smtClean="0">
                <a:solidFill>
                  <a:schemeClr val="tx1">
                    <a:lumMod val="75000"/>
                    <a:lumOff val="25000"/>
                  </a:schemeClr>
                </a:solidFill>
              </a:rPr>
              <a:t>，请问，</a:t>
            </a:r>
            <a:r>
              <a:rPr lang="en-US" altLang="zh-CN" sz="2400" dirty="0" smtClean="0">
                <a:solidFill>
                  <a:schemeClr val="tx1">
                    <a:lumMod val="75000"/>
                    <a:lumOff val="25000"/>
                  </a:schemeClr>
                </a:solidFill>
              </a:rPr>
              <a:t>o</a:t>
            </a:r>
            <a:r>
              <a:rPr lang="zh-CN" altLang="en-US" sz="2400" dirty="0" smtClean="0">
                <a:solidFill>
                  <a:schemeClr val="tx1">
                    <a:lumMod val="75000"/>
                    <a:lumOff val="25000"/>
                  </a:schemeClr>
                </a:solidFill>
              </a:rPr>
              <a:t>的类型可以是</a:t>
            </a:r>
            <a:r>
              <a:rPr lang="en-US" altLang="zh-CN" sz="2400" dirty="0" err="1" smtClean="0">
                <a:solidFill>
                  <a:schemeClr val="tx1">
                    <a:lumMod val="75000"/>
                    <a:lumOff val="25000"/>
                  </a:schemeClr>
                </a:solidFill>
              </a:rPr>
              <a:t>int</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吗？</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思考</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文档中，对</a:t>
            </a:r>
            <a:r>
              <a:rPr lang="en-US" altLang="zh-CN" sz="2400" dirty="0" smtClean="0">
                <a:solidFill>
                  <a:schemeClr val="tx1">
                    <a:lumMod val="75000"/>
                    <a:lumOff val="25000"/>
                  </a:schemeClr>
                </a:solidFill>
              </a:rPr>
              <a:t>pattern</a:t>
            </a:r>
            <a:r>
              <a:rPr lang="zh-CN" altLang="en-US" sz="2400" dirty="0" smtClean="0">
                <a:solidFill>
                  <a:schemeClr val="tx1">
                    <a:lumMod val="75000"/>
                    <a:lumOff val="25000"/>
                  </a:schemeClr>
                </a:solidFill>
              </a:rPr>
              <a:t>中出现的字符含义有详细描述：</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2049" name="Picture 1" descr="C:\Users\wxh\AppData\Roaming\Tencent\Users\29097443\QQ\WinTemp\RichOle\P~64_X40@V}[(2KEVTQ)~V1.png"/>
          <p:cNvPicPr>
            <a:picLocks noChangeAspect="1" noChangeArrowheads="1"/>
          </p:cNvPicPr>
          <p:nvPr/>
        </p:nvPicPr>
        <p:blipFill>
          <a:blip r:embed="rId3" cstate="print"/>
          <a:srcRect/>
          <a:stretch>
            <a:fillRect/>
          </a:stretch>
        </p:blipFill>
        <p:spPr bwMode="auto">
          <a:xfrm>
            <a:off x="945931" y="1257300"/>
            <a:ext cx="6867525" cy="5600700"/>
          </a:xfrm>
          <a:prstGeom prst="rect">
            <a:avLst/>
          </a:prstGeom>
          <a:noFill/>
        </p:spPr>
      </p:pic>
      <p:sp>
        <p:nvSpPr>
          <p:cNvPr id="11" name="Oval Callout 10"/>
          <p:cNvSpPr/>
          <p:nvPr/>
        </p:nvSpPr>
        <p:spPr>
          <a:xfrm>
            <a:off x="8939048" y="1481959"/>
            <a:ext cx="2790497" cy="2554013"/>
          </a:xfrm>
          <a:prstGeom prst="wedgeEllipseCallout">
            <a:avLst>
              <a:gd name="adj1" fmla="val -90424"/>
              <a:gd name="adj2" fmla="val 187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chemeClr val="tx1"/>
                </a:solidFill>
              </a:rPr>
              <a:t>SimpleDateFormat</a:t>
            </a:r>
            <a:r>
              <a:rPr lang="zh-CN" altLang="en-US" dirty="0" smtClean="0">
                <a:solidFill>
                  <a:schemeClr val="tx1"/>
                </a:solidFill>
              </a:rPr>
              <a:t>类的</a:t>
            </a:r>
            <a:r>
              <a:rPr lang="en-US" altLang="zh-CN" dirty="0" smtClean="0">
                <a:solidFill>
                  <a:schemeClr val="tx1"/>
                </a:solidFill>
              </a:rPr>
              <a:t>API</a:t>
            </a:r>
            <a:r>
              <a:rPr lang="zh-CN" altLang="en-US" dirty="0" smtClean="0">
                <a:solidFill>
                  <a:schemeClr val="tx1"/>
                </a:solidFill>
              </a:rPr>
              <a:t>文档中有详细描述。</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825290"/>
            <a:ext cx="11015870" cy="1980971"/>
          </a:xfrm>
        </p:spPr>
        <p:txBody>
          <a:bodyPr vert="horz" lIns="91440" tIns="45720" rIns="91440" bIns="45720" rtlCol="0">
            <a:noAutofit/>
          </a:bodyPr>
          <a:lstStyle/>
          <a:p>
            <a:r>
              <a:rPr lang="zh-CN" altLang="en-US" sz="2400" dirty="0" smtClean="0">
                <a:solidFill>
                  <a:schemeClr val="tx1">
                    <a:lumMod val="75000"/>
                    <a:lumOff val="25000"/>
                  </a:schemeClr>
                </a:solidFill>
              </a:rPr>
              <a:t>在实际编程中，往往一些时间内容都是通过用户输入获得，得到的是字符串，需要解析成日期时间类型进行处理；</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类不仅能够格式化时间，还能解析时间字符串；</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SimpleDataFormat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解析时间字符串</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4" y="2737651"/>
          <a:ext cx="10974552" cy="10109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public Date parse(String source)</a:t>
                      </a:r>
                    </a:p>
                    <a:p>
                      <a:pPr algn="l"/>
                      <a:r>
                        <a:rPr lang="en-US" dirty="0" smtClean="0"/>
                        <a:t>           throws </a:t>
                      </a:r>
                      <a:r>
                        <a:rPr lang="en-US" dirty="0" err="1" smtClean="0"/>
                        <a:t>ParseException</a:t>
                      </a:r>
                      <a:endParaRPr lang="en-US" dirty="0"/>
                    </a:p>
                  </a:txBody>
                  <a:tcPr/>
                </a:tc>
                <a:tc>
                  <a:txBody>
                    <a:bodyPr/>
                    <a:lstStyle/>
                    <a:p>
                      <a:r>
                        <a:rPr lang="zh-CN" altLang="en-US" dirty="0" smtClean="0"/>
                        <a:t>把字符串转换成</a:t>
                      </a:r>
                      <a:r>
                        <a:rPr lang="en-US" altLang="zh-CN" dirty="0" smtClean="0"/>
                        <a:t>Date</a:t>
                      </a:r>
                      <a:r>
                        <a:rPr lang="zh-CN" altLang="en-US" dirty="0" smtClean="0"/>
                        <a:t>对象，如果格式不匹配抛出转换异常；</a:t>
                      </a:r>
                      <a:endParaRPr lang="en-US" dirty="0"/>
                    </a:p>
                  </a:txBody>
                  <a:tcPr/>
                </a:tc>
              </a:tr>
            </a:tbl>
          </a:graphicData>
        </a:graphic>
      </p:graphicFrame>
      <p:sp>
        <p:nvSpPr>
          <p:cNvPr id="6" name="TextBox 5"/>
          <p:cNvSpPr txBox="1"/>
          <p:nvPr/>
        </p:nvSpPr>
        <p:spPr>
          <a:xfrm>
            <a:off x="637031" y="3995678"/>
            <a:ext cx="10687987" cy="2862322"/>
          </a:xfrm>
          <a:prstGeom prst="rect">
            <a:avLst/>
          </a:prstGeom>
          <a:solidFill>
            <a:schemeClr val="bg1">
              <a:lumMod val="95000"/>
            </a:schemeClr>
          </a:solidFill>
        </p:spPr>
        <p:txBody>
          <a:bodyPr wrap="square" rtlCol="0">
            <a:spAutoFit/>
          </a:bodyPr>
          <a:lstStyle/>
          <a:p>
            <a:r>
              <a:rPr lang="en-US" altLang="zh-CN" dirty="0" err="1" smtClean="0">
                <a:ea typeface="微软雅黑 Light"/>
              </a:rPr>
              <a:t>SimpleDateFormat</a:t>
            </a:r>
            <a:r>
              <a:rPr lang="en-US" altLang="zh-CN" dirty="0" smtClean="0">
                <a:ea typeface="微软雅黑 Light"/>
              </a:rPr>
              <a:t> sdf1=new </a:t>
            </a:r>
            <a:r>
              <a:rPr lang="en-US" altLang="zh-CN" dirty="0" err="1" smtClean="0">
                <a:ea typeface="微软雅黑 Light"/>
              </a:rPr>
              <a:t>SimpleDateFormat</a:t>
            </a:r>
            <a:r>
              <a:rPr lang="en-US" altLang="zh-CN" dirty="0" smtClean="0">
                <a:ea typeface="微软雅黑 Light"/>
              </a:rPr>
              <a:t>("</a:t>
            </a:r>
            <a:r>
              <a:rPr lang="en-US" altLang="zh-CN" dirty="0" err="1" smtClean="0">
                <a:ea typeface="微软雅黑 Light"/>
              </a:rPr>
              <a:t>yyyy</a:t>
            </a:r>
            <a:r>
              <a:rPr lang="zh-CN" altLang="en-US" dirty="0" smtClean="0">
                <a:ea typeface="微软雅黑 Light"/>
              </a:rPr>
              <a:t>年</a:t>
            </a:r>
            <a:r>
              <a:rPr lang="en-US" altLang="zh-CN" dirty="0" smtClean="0">
                <a:ea typeface="微软雅黑 Light"/>
              </a:rPr>
              <a:t>MM</a:t>
            </a:r>
            <a:r>
              <a:rPr lang="zh-CN" altLang="en-US" dirty="0" smtClean="0">
                <a:ea typeface="微软雅黑 Light"/>
              </a:rPr>
              <a:t>月</a:t>
            </a:r>
            <a:r>
              <a:rPr lang="en-US" altLang="zh-CN" dirty="0" err="1" smtClean="0">
                <a:ea typeface="微软雅黑 Light"/>
              </a:rPr>
              <a:t>dd</a:t>
            </a:r>
            <a:r>
              <a:rPr lang="zh-CN" altLang="en-US" dirty="0" smtClean="0">
                <a:ea typeface="微软雅黑 Light"/>
              </a:rPr>
              <a:t>日</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smtClean="0">
                <a:ea typeface="微软雅黑 Light"/>
              </a:rPr>
              <a:t>//</a:t>
            </a:r>
            <a:r>
              <a:rPr lang="zh-CN" altLang="en-US" dirty="0" smtClean="0">
                <a:ea typeface="微软雅黑 Light"/>
              </a:rPr>
              <a:t>字符串</a:t>
            </a:r>
            <a:r>
              <a:rPr lang="en-US" altLang="zh-CN" dirty="0" smtClean="0">
                <a:ea typeface="微软雅黑 Light"/>
              </a:rPr>
              <a:t>str1</a:t>
            </a:r>
            <a:r>
              <a:rPr lang="zh-CN" altLang="en-US" dirty="0" smtClean="0">
                <a:ea typeface="微软雅黑 Light"/>
              </a:rPr>
              <a:t>表示时间信息</a:t>
            </a:r>
          </a:p>
          <a:p>
            <a:r>
              <a:rPr lang="en-US" altLang="zh-CN" dirty="0" smtClean="0">
                <a:ea typeface="微软雅黑 Light"/>
              </a:rPr>
              <a:t>String str1="2002</a:t>
            </a:r>
            <a:r>
              <a:rPr lang="zh-CN" altLang="en-US" dirty="0" smtClean="0">
                <a:ea typeface="微软雅黑 Light"/>
              </a:rPr>
              <a:t>年</a:t>
            </a:r>
            <a:r>
              <a:rPr lang="en-US" altLang="zh-CN" dirty="0" smtClean="0">
                <a:ea typeface="微软雅黑 Light"/>
              </a:rPr>
              <a:t>5</a:t>
            </a:r>
            <a:r>
              <a:rPr lang="zh-CN" altLang="en-US" dirty="0" smtClean="0">
                <a:ea typeface="微软雅黑 Light"/>
              </a:rPr>
              <a:t>月</a:t>
            </a:r>
            <a:r>
              <a:rPr lang="en-US" altLang="zh-CN" dirty="0" smtClean="0">
                <a:ea typeface="微软雅黑 Light"/>
              </a:rPr>
              <a:t>1</a:t>
            </a:r>
            <a:r>
              <a:rPr lang="zh-CN" altLang="en-US" dirty="0" smtClean="0">
                <a:ea typeface="微软雅黑 Light"/>
              </a:rPr>
              <a:t>日</a:t>
            </a:r>
            <a:r>
              <a:rPr lang="en-US" altLang="zh-CN" dirty="0" smtClean="0">
                <a:ea typeface="微软雅黑 Light"/>
              </a:rPr>
              <a:t>8</a:t>
            </a:r>
            <a:r>
              <a:rPr lang="zh-CN" altLang="en-US" dirty="0" smtClean="0">
                <a:ea typeface="微软雅黑 Light"/>
              </a:rPr>
              <a:t>时</a:t>
            </a:r>
            <a:r>
              <a:rPr lang="en-US" altLang="zh-CN" dirty="0" smtClean="0">
                <a:ea typeface="微软雅黑 Light"/>
              </a:rPr>
              <a:t>12</a:t>
            </a:r>
            <a:r>
              <a:rPr lang="zh-CN" altLang="en-US" dirty="0" smtClean="0">
                <a:ea typeface="微软雅黑 Light"/>
              </a:rPr>
              <a:t>分</a:t>
            </a:r>
            <a:r>
              <a:rPr lang="en-US" altLang="zh-CN" dirty="0" smtClean="0">
                <a:ea typeface="微软雅黑 Light"/>
              </a:rPr>
              <a:t>9</a:t>
            </a:r>
            <a:r>
              <a:rPr lang="zh-CN" altLang="en-US" dirty="0" smtClean="0">
                <a:ea typeface="微软雅黑 Light"/>
              </a:rPr>
              <a:t>秒</a:t>
            </a:r>
            <a:r>
              <a:rPr lang="en-US" altLang="zh-CN" dirty="0" smtClean="0">
                <a:ea typeface="微软雅黑 Light"/>
              </a:rPr>
              <a:t>";</a:t>
            </a:r>
          </a:p>
          <a:p>
            <a:r>
              <a:rPr lang="en-US" altLang="zh-CN" dirty="0" smtClean="0">
                <a:ea typeface="微软雅黑 Light"/>
              </a:rPr>
              <a:t>try {</a:t>
            </a:r>
          </a:p>
          <a:p>
            <a:r>
              <a:rPr lang="en-US" altLang="zh-CN" dirty="0" smtClean="0">
                <a:ea typeface="微软雅黑 Light"/>
              </a:rPr>
              <a:t>//</a:t>
            </a:r>
            <a:r>
              <a:rPr lang="zh-CN" altLang="en-US" dirty="0" smtClean="0">
                <a:ea typeface="微软雅黑 Light"/>
              </a:rPr>
              <a:t>使用</a:t>
            </a:r>
            <a:r>
              <a:rPr lang="en-US" altLang="zh-CN" dirty="0" err="1" smtClean="0">
                <a:ea typeface="微软雅黑 Light"/>
              </a:rPr>
              <a:t>SimpleDateFormat</a:t>
            </a:r>
            <a:r>
              <a:rPr lang="zh-CN" altLang="en-US" dirty="0" smtClean="0">
                <a:ea typeface="微软雅黑 Light"/>
              </a:rPr>
              <a:t>类的</a:t>
            </a:r>
            <a:r>
              <a:rPr lang="en-US" altLang="zh-CN" dirty="0" smtClean="0">
                <a:ea typeface="微软雅黑 Light"/>
              </a:rPr>
              <a:t>parse</a:t>
            </a:r>
            <a:r>
              <a:rPr lang="zh-CN" altLang="en-US" dirty="0" smtClean="0">
                <a:ea typeface="微软雅黑 Light"/>
              </a:rPr>
              <a:t>方法，把字符串转换成</a:t>
            </a:r>
            <a:r>
              <a:rPr lang="en-US" altLang="zh-CN" dirty="0" smtClean="0">
                <a:ea typeface="微软雅黑 Light"/>
              </a:rPr>
              <a:t>Date</a:t>
            </a:r>
            <a:r>
              <a:rPr lang="zh-CN" altLang="en-US" dirty="0" smtClean="0">
                <a:ea typeface="微软雅黑 Light"/>
              </a:rPr>
              <a:t>类型对象</a:t>
            </a:r>
          </a:p>
          <a:p>
            <a:r>
              <a:rPr lang="en-US" altLang="zh-CN" dirty="0" smtClean="0">
                <a:ea typeface="微软雅黑 Light"/>
              </a:rPr>
              <a:t>Date date2=sdf1.parse(str1);</a:t>
            </a:r>
          </a:p>
          <a:p>
            <a:r>
              <a:rPr lang="en-US" altLang="zh-CN" dirty="0" err="1" smtClean="0">
                <a:ea typeface="微软雅黑 Light"/>
              </a:rPr>
              <a:t>System.out.println</a:t>
            </a:r>
            <a:r>
              <a:rPr lang="en-US" altLang="zh-CN" dirty="0" smtClean="0">
                <a:ea typeface="微软雅黑 Light"/>
              </a:rPr>
              <a:t>(date2);</a:t>
            </a:r>
          </a:p>
          <a:p>
            <a:r>
              <a:rPr lang="en-US" altLang="zh-CN" dirty="0" smtClean="0">
                <a:ea typeface="微软雅黑 Light"/>
              </a:rPr>
              <a:t>} catch (</a:t>
            </a:r>
            <a:r>
              <a:rPr lang="en-US" altLang="zh-CN" dirty="0" err="1" smtClean="0">
                <a:ea typeface="微软雅黑 Light"/>
              </a:rPr>
              <a:t>ParseException</a:t>
            </a:r>
            <a:r>
              <a:rPr lang="en-US" altLang="zh-CN" dirty="0" smtClean="0">
                <a:ea typeface="微软雅黑 Light"/>
              </a:rPr>
              <a:t> e) {</a:t>
            </a:r>
          </a:p>
          <a:p>
            <a:r>
              <a:rPr lang="en-US" altLang="zh-CN" dirty="0" err="1" smtClean="0">
                <a:ea typeface="微软雅黑 Light"/>
              </a:rPr>
              <a:t>e.printStackTrace</a:t>
            </a:r>
            <a:r>
              <a:rPr lang="en-US" altLang="zh-CN" dirty="0" smtClean="0">
                <a:ea typeface="微软雅黑 Light"/>
              </a:rPr>
              <a:t>();</a:t>
            </a:r>
          </a:p>
          <a:p>
            <a:r>
              <a:rPr lang="en-US" altLang="zh-CN" dirty="0" smtClean="0">
                <a:ea typeface="微软雅黑 Light"/>
              </a:rPr>
              <a:t>}</a:t>
            </a:r>
            <a:endParaRPr lang="en-US" dirty="0">
              <a:ea typeface="微软雅黑 Light"/>
            </a:endParaRPr>
          </a:p>
        </p:txBody>
      </p:sp>
      <p:sp>
        <p:nvSpPr>
          <p:cNvPr id="7" name="TextBox 6">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TestSimpleDateFormat.</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通过上面的学习，我们看到，时间日期的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中时间和日期没有单独的类型，而是用相同类型表示；</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中对时间日期部分</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进行了修改，首先就是对日期和时间分别定义了不同的类型，接下来学习</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中与时间日期相关的新</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a:t>
            </a:r>
            <a:r>
              <a:rPr lang="en-US" altLang="zh-CN" sz="2400" dirty="0" err="1" smtClean="0">
                <a:solidFill>
                  <a:schemeClr val="tx1">
                    <a:lumMod val="75000"/>
                    <a:lumOff val="25000"/>
                  </a:schemeClr>
                </a:solidFill>
              </a:rPr>
              <a:t>java.time.LocalDate</a:t>
            </a:r>
            <a:r>
              <a:rPr lang="zh-CN" altLang="en-US" sz="2400" dirty="0" smtClean="0">
                <a:solidFill>
                  <a:schemeClr val="tx1">
                    <a:lumMod val="75000"/>
                    <a:lumOff val="25000"/>
                  </a:schemeClr>
                </a:solidFill>
              </a:rPr>
              <a:t>，用来表示日期，默认格式是</a:t>
            </a:r>
            <a:r>
              <a:rPr lang="en-US" altLang="zh-CN" sz="2400" dirty="0" err="1" smtClean="0">
                <a:solidFill>
                  <a:schemeClr val="tx1">
                    <a:lumMod val="75000"/>
                    <a:lumOff val="25000"/>
                  </a:schemeClr>
                </a:solidFill>
              </a:rPr>
              <a:t>yyyy</a:t>
            </a:r>
            <a:r>
              <a:rPr lang="en-US" altLang="zh-CN" sz="2400" dirty="0" smtClean="0">
                <a:solidFill>
                  <a:schemeClr val="tx1">
                    <a:lumMod val="75000"/>
                    <a:lumOff val="25000"/>
                  </a:schemeClr>
                </a:solidFill>
              </a:rPr>
              <a:t>-MM-</a:t>
            </a:r>
            <a:r>
              <a:rPr lang="en-US" altLang="zh-CN" sz="2400" dirty="0" err="1" smtClean="0">
                <a:solidFill>
                  <a:schemeClr val="tx1">
                    <a:lumMod val="75000"/>
                    <a:lumOff val="25000"/>
                  </a:schemeClr>
                </a:solidFill>
              </a:rPr>
              <a:t>dd</a:t>
            </a:r>
            <a:r>
              <a:rPr lang="zh-CN" altLang="en-US" sz="2400" dirty="0" smtClean="0">
                <a:solidFill>
                  <a:schemeClr val="tx1">
                    <a:lumMod val="75000"/>
                    <a:lumOff val="25000"/>
                  </a:schemeClr>
                </a:solidFill>
              </a:rPr>
              <a:t>；该类不包含时间信息；</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常用的获得</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对象的方式如下：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3194851"/>
          <a:ext cx="10974552" cy="111252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LocalDate</a:t>
                      </a:r>
                      <a:r>
                        <a:rPr lang="en-US" baseline="0" dirty="0" smtClean="0"/>
                        <a:t> </a:t>
                      </a:r>
                      <a:r>
                        <a:rPr lang="en-US" dirty="0" smtClean="0"/>
                        <a:t>now()</a:t>
                      </a:r>
                      <a:endParaRPr lang="en-US" dirty="0"/>
                    </a:p>
                  </a:txBody>
                  <a:tcPr/>
                </a:tc>
                <a:tc>
                  <a:txBody>
                    <a:bodyPr/>
                    <a:lstStyle/>
                    <a:p>
                      <a:r>
                        <a:rPr lang="zh-CN" altLang="en-US" dirty="0" smtClean="0"/>
                        <a:t>使用当前日期生成</a:t>
                      </a:r>
                      <a:r>
                        <a:rPr lang="en-US" altLang="zh-CN" dirty="0" err="1" smtClean="0"/>
                        <a:t>LocalDate</a:t>
                      </a:r>
                      <a:r>
                        <a:rPr lang="zh-CN" altLang="en-US" dirty="0" smtClean="0"/>
                        <a:t>对象；</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of(</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a:t>
                      </a:r>
                      <a:r>
                        <a:rPr lang="en-US" altLang="zh-CN" dirty="0" err="1" smtClean="0"/>
                        <a:t>dayOfMonth</a:t>
                      </a:r>
                      <a:r>
                        <a:rPr lang="en-US" altLang="zh-CN" dirty="0" smtClean="0"/>
                        <a:t>)</a:t>
                      </a:r>
                    </a:p>
                  </a:txBody>
                  <a:tcPr/>
                </a:tc>
                <a:tc>
                  <a:txBody>
                    <a:bodyPr/>
                    <a:lstStyle/>
                    <a:p>
                      <a:r>
                        <a:rPr lang="zh-CN" altLang="en-US" dirty="0" smtClean="0"/>
                        <a:t>使用年月日数值生成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date1=</a:t>
            </a:r>
            <a:r>
              <a:rPr lang="en-US" dirty="0" err="1" smtClean="0">
                <a:ea typeface="微软雅黑 Light"/>
              </a:rPr>
              <a:t>LocalDate.now</a:t>
            </a:r>
            <a:r>
              <a:rPr lang="en-US" dirty="0" smtClean="0">
                <a:ea typeface="微软雅黑 Light"/>
              </a:rPr>
              <a:t>();</a:t>
            </a:r>
          </a:p>
          <a:p>
            <a:r>
              <a:rPr lang="en-US" dirty="0" err="1" smtClean="0">
                <a:ea typeface="微软雅黑 Light"/>
              </a:rPr>
              <a:t>System.out.println</a:t>
            </a:r>
            <a:r>
              <a:rPr lang="en-US" dirty="0" smtClean="0">
                <a:ea typeface="微软雅黑 Light"/>
              </a:rPr>
              <a:t>(date1);</a:t>
            </a:r>
          </a:p>
          <a:p>
            <a:endParaRPr lang="en-US" dirty="0" smtClean="0">
              <a:ea typeface="微软雅黑 Light"/>
            </a:endParaRPr>
          </a:p>
          <a:p>
            <a:r>
              <a:rPr lang="en-US" dirty="0" smtClean="0">
                <a:ea typeface="微软雅黑 Light"/>
              </a:rPr>
              <a:t>//</a:t>
            </a:r>
            <a:r>
              <a:rPr lang="zh-CN" altLang="en-US" dirty="0" smtClean="0">
                <a:ea typeface="微软雅黑 Light"/>
              </a:rPr>
              <a:t>使用指定数字生成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date2=</a:t>
            </a:r>
            <a:r>
              <a:rPr lang="en-US" dirty="0" err="1" smtClean="0">
                <a:ea typeface="微软雅黑 Light"/>
              </a:rPr>
              <a:t>LocalDate.of</a:t>
            </a:r>
            <a:r>
              <a:rPr lang="en-US" dirty="0" smtClean="0">
                <a:ea typeface="微软雅黑 Light"/>
              </a:rPr>
              <a:t>(2013, 12, 9);</a:t>
            </a:r>
          </a:p>
          <a:p>
            <a:r>
              <a:rPr lang="en-US" dirty="0" err="1" smtClean="0">
                <a:ea typeface="微软雅黑 Light"/>
              </a:rPr>
              <a:t>System.out.println</a:t>
            </a:r>
            <a:r>
              <a:rPr lang="en-US" dirty="0" smtClean="0">
                <a:ea typeface="微软雅黑 Light"/>
              </a:rPr>
              <a:t>(date2);</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8787" name="Picture 3" descr="C:\Users\wxh\AppData\Roaming\Tencent\Users\29097443\QQ\WinTemp\RichOle\0S7}}(2DONXT5TZ7R6KE%U0.png"/>
          <p:cNvPicPr>
            <a:picLocks noChangeAspect="1" noChangeArrowheads="1"/>
          </p:cNvPicPr>
          <p:nvPr/>
        </p:nvPicPr>
        <p:blipFill>
          <a:blip r:embed="rId3" cstate="print"/>
          <a:srcRect/>
          <a:stretch>
            <a:fillRect/>
          </a:stretch>
        </p:blipFill>
        <p:spPr bwMode="auto">
          <a:xfrm>
            <a:off x="6921062" y="5628289"/>
            <a:ext cx="1465791" cy="583325"/>
          </a:xfrm>
          <a:prstGeom prst="rect">
            <a:avLst/>
          </a:prstGeom>
          <a:noFill/>
          <a:ln w="44450">
            <a:solidFill>
              <a:schemeClr val="accent6"/>
            </a:solidFill>
          </a:ln>
        </p:spPr>
      </p:pic>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r>
              <a:rPr lang="en-US" dirty="0" smtClean="0">
                <a:ea typeface="微软雅黑 Light"/>
                <a:hlinkClick r:id="rId6" action="ppaction://hlinkfile"/>
              </a:rPr>
              <a:t>TestLocalDate.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类中部分方法如下：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2028203"/>
          <a:ext cx="10974552" cy="185420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baseline="0" dirty="0" smtClean="0"/>
                        <a:t>  </a:t>
                      </a:r>
                      <a:r>
                        <a:rPr lang="en-US" dirty="0" err="1" smtClean="0"/>
                        <a:t>getYear</a:t>
                      </a:r>
                      <a:r>
                        <a:rPr lang="en-US" dirty="0" smtClean="0"/>
                        <a:t>()</a:t>
                      </a:r>
                      <a:endParaRPr lang="en-US" dirty="0"/>
                    </a:p>
                  </a:txBody>
                  <a:tcPr/>
                </a:tc>
                <a:tc>
                  <a:txBody>
                    <a:bodyPr/>
                    <a:lstStyle/>
                    <a:p>
                      <a:r>
                        <a:rPr lang="zh-CN" altLang="en-US" dirty="0" smtClean="0"/>
                        <a:t>返回年字段值；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getMonthValue</a:t>
                      </a:r>
                      <a:r>
                        <a:rPr lang="en-US" altLang="zh-CN" dirty="0" smtClean="0"/>
                        <a:t>()</a:t>
                      </a:r>
                    </a:p>
                  </a:txBody>
                  <a:tcPr/>
                </a:tc>
                <a:tc>
                  <a:txBody>
                    <a:bodyPr/>
                    <a:lstStyle/>
                    <a:p>
                      <a:r>
                        <a:rPr lang="zh-CN" altLang="en-US" dirty="0" smtClean="0"/>
                        <a:t>返回月字段值；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getDayOfMonth</a:t>
                      </a:r>
                      <a:r>
                        <a:rPr lang="en-US" altLang="zh-CN" dirty="0" smtClean="0"/>
                        <a:t>()</a:t>
                      </a:r>
                    </a:p>
                  </a:txBody>
                  <a:tcPr/>
                </a:tc>
                <a:tc>
                  <a:txBody>
                    <a:bodyPr/>
                    <a:lstStyle/>
                    <a:p>
                      <a:r>
                        <a:rPr lang="zh-CN" altLang="en-US" dirty="0" smtClean="0"/>
                        <a:t>返回天字段值</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parse(</a:t>
                      </a:r>
                      <a:r>
                        <a:rPr lang="en-US" altLang="zh-CN" dirty="0" err="1" smtClean="0"/>
                        <a:t>CharSequence</a:t>
                      </a:r>
                      <a:r>
                        <a:rPr lang="en-US" altLang="zh-CN" dirty="0" smtClean="0"/>
                        <a:t> text)</a:t>
                      </a:r>
                    </a:p>
                  </a:txBody>
                  <a:tcPr/>
                </a:tc>
                <a:tc>
                  <a:txBody>
                    <a:bodyPr/>
                    <a:lstStyle/>
                    <a:p>
                      <a:r>
                        <a:rPr lang="zh-CN" altLang="en-US" dirty="0" smtClean="0"/>
                        <a:t>将字符串转换成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年：</a:t>
            </a:r>
            <a:r>
              <a:rPr lang="en-US" altLang="zh-CN" dirty="0" smtClean="0">
                <a:ea typeface="微软雅黑 Light"/>
              </a:rPr>
              <a:t>"+date2.getYear()+" </a:t>
            </a:r>
            <a:r>
              <a:rPr lang="zh-CN" altLang="en-US" dirty="0" smtClean="0">
                <a:ea typeface="微软雅黑 Light"/>
              </a:rPr>
              <a:t>月：</a:t>
            </a:r>
            <a:r>
              <a:rPr lang="en-US" altLang="zh-CN" dirty="0" smtClean="0">
                <a:ea typeface="微软雅黑 Light"/>
              </a:rPr>
              <a:t>"+date2.getMonthValue()+" </a:t>
            </a:r>
            <a:r>
              <a:rPr lang="zh-CN" altLang="en-US" dirty="0" smtClean="0">
                <a:ea typeface="微软雅黑 Light"/>
              </a:rPr>
              <a:t>日：</a:t>
            </a:r>
            <a:r>
              <a:rPr lang="en-US" altLang="zh-CN" dirty="0" smtClean="0">
                <a:ea typeface="微软雅黑 Light"/>
              </a:rPr>
              <a:t>"+date2.getDayOfMonth());</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="2001-09-12";</a:t>
            </a:r>
          </a:p>
          <a:p>
            <a:r>
              <a:rPr lang="en-US" altLang="zh-CN" dirty="0" err="1" smtClean="0">
                <a:ea typeface="微软雅黑 Light"/>
              </a:rPr>
              <a:t>LocalDate</a:t>
            </a:r>
            <a:r>
              <a:rPr lang="en-US" altLang="zh-CN" dirty="0" smtClean="0">
                <a:ea typeface="微软雅黑 Light"/>
              </a:rPr>
              <a:t> date3=</a:t>
            </a:r>
            <a:r>
              <a:rPr lang="en-US" altLang="zh-CN" dirty="0" err="1" smtClean="0">
                <a:ea typeface="微软雅黑 Light"/>
              </a:rPr>
              <a:t>LocalDate.parse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("date3: "+date3);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20833" name="Picture 1" descr="C:\Users\wxh\AppData\Roaming\Tencent\Users\29097443\QQ\WinTemp\RichOle\0$DN_@EXAU5V1{9)N~OV80I.png"/>
          <p:cNvPicPr>
            <a:picLocks noChangeAspect="1" noChangeArrowheads="1"/>
          </p:cNvPicPr>
          <p:nvPr/>
        </p:nvPicPr>
        <p:blipFill>
          <a:blip r:embed="rId3" cstate="print"/>
          <a:srcRect/>
          <a:stretch>
            <a:fillRect/>
          </a:stretch>
        </p:blipFill>
        <p:spPr bwMode="auto">
          <a:xfrm>
            <a:off x="6526925" y="5612525"/>
            <a:ext cx="2434525" cy="567558"/>
          </a:xfrm>
          <a:prstGeom prst="rect">
            <a:avLst/>
          </a:prstGeom>
          <a:noFill/>
          <a:ln>
            <a:solidFill>
              <a:schemeClr val="accent6"/>
            </a:solidFill>
          </a:ln>
        </p:spPr>
      </p:pic>
      <p:sp>
        <p:nvSpPr>
          <p:cNvPr id="11" name="TextBox 1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r>
              <a:rPr lang="en-US" dirty="0" smtClean="0">
                <a:ea typeface="微软雅黑 Light"/>
                <a:hlinkClick r:id="rId6" action="ppaction://hlinkfile"/>
              </a:rPr>
              <a:t>TestLocalDate.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中定义了新类</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用来表示时间，用法与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time1=</a:t>
            </a:r>
            <a:r>
              <a:rPr lang="en-US" altLang="zh-CN" dirty="0" err="1" smtClean="0">
                <a:ea typeface="微软雅黑 Light"/>
              </a:rPr>
              <a:t>LocalTime.now</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("time1: "+time1);</a:t>
            </a: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LocalTime.of</a:t>
            </a:r>
            <a:r>
              <a:rPr lang="en-US" altLang="zh-CN" dirty="0" smtClean="0">
                <a:ea typeface="微软雅黑 Light"/>
              </a:rPr>
              <a:t>(20, 12, 9);</a:t>
            </a:r>
          </a:p>
          <a:p>
            <a:r>
              <a:rPr lang="en-US" altLang="zh-CN" dirty="0" err="1" smtClean="0">
                <a:ea typeface="微软雅黑 Light"/>
              </a:rPr>
              <a:t>System.out.println</a:t>
            </a:r>
            <a:r>
              <a:rPr lang="en-US" altLang="zh-CN" dirty="0" smtClean="0">
                <a:ea typeface="微软雅黑 Light"/>
              </a:rPr>
              <a:t>("time2: "+time2);</a:t>
            </a:r>
          </a:p>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"+time2.getHour()+" </a:t>
            </a:r>
            <a:r>
              <a:rPr lang="zh-CN" altLang="en-US" dirty="0" smtClean="0">
                <a:ea typeface="微软雅黑 Light"/>
              </a:rPr>
              <a:t>分：</a:t>
            </a:r>
            <a:r>
              <a:rPr lang="en-US" altLang="zh-CN" dirty="0" smtClean="0">
                <a:ea typeface="微软雅黑 Light"/>
              </a:rPr>
              <a:t>"+time2.getMinute()+" </a:t>
            </a:r>
            <a:r>
              <a:rPr lang="zh-CN" altLang="en-US" dirty="0" smtClean="0">
                <a:ea typeface="微软雅黑 Light"/>
              </a:rPr>
              <a:t>秒：</a:t>
            </a:r>
            <a:r>
              <a:rPr lang="en-US" altLang="zh-CN" dirty="0" smtClean="0">
                <a:ea typeface="微软雅黑 Light"/>
              </a:rPr>
              <a:t>"+time2.getSecond());</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="12:34:09";</a:t>
            </a:r>
          </a:p>
          <a:p>
            <a:r>
              <a:rPr lang="en-US" altLang="zh-CN" dirty="0" err="1" smtClean="0">
                <a:ea typeface="微软雅黑 Light"/>
              </a:rPr>
              <a:t>LocalTime</a:t>
            </a:r>
            <a:r>
              <a:rPr lang="en-US" altLang="zh-CN" dirty="0" smtClean="0">
                <a:ea typeface="微软雅黑 Light"/>
              </a:rPr>
              <a:t> time3=</a:t>
            </a:r>
            <a:r>
              <a:rPr lang="en-US" altLang="zh-CN" dirty="0" err="1" smtClean="0">
                <a:ea typeface="微软雅黑 Light"/>
              </a:rPr>
              <a:t>LocalTime.parse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("time3: "+time3);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TestLocalTime.</a:t>
            </a:r>
            <a:r>
              <a:rPr lang="en-US" altLang="zh-CN" dirty="0" smtClean="0">
                <a:hlinkClick r:id="rId5" action="ppaction://hlinkfile"/>
              </a:rPr>
              <a:t>java</a:t>
            </a:r>
            <a:endParaRPr lang="en-US" altLang="zh-CN" dirty="0" smtClean="0"/>
          </a:p>
        </p:txBody>
      </p:sp>
      <p:pic>
        <p:nvPicPr>
          <p:cNvPr id="122881" name="Picture 1" descr="C:\Users\wxh\AppData\Roaming\Tencent\Users\29097443\QQ\WinTemp\RichOle\Q`OI[{V}XUS)WUJZ$~H{N{I.png"/>
          <p:cNvPicPr>
            <a:picLocks noChangeAspect="1" noChangeArrowheads="1"/>
          </p:cNvPicPr>
          <p:nvPr/>
        </p:nvPicPr>
        <p:blipFill>
          <a:blip r:embed="rId6" cstate="print"/>
          <a:srcRect/>
          <a:stretch>
            <a:fillRect/>
          </a:stretch>
        </p:blipFill>
        <p:spPr bwMode="auto">
          <a:xfrm>
            <a:off x="6763407" y="5628290"/>
            <a:ext cx="1733550" cy="71437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只表示时间，</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中还定义了一个</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类，同时包含日期与时间，用法与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及</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dateTime1=</a:t>
            </a:r>
            <a:r>
              <a:rPr lang="en-US" altLang="zh-CN" dirty="0" err="1" smtClean="0">
                <a:ea typeface="微软雅黑 Light"/>
              </a:rPr>
              <a:t>LocalDateTime.now</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("dateTime1: "+dateTime1);</a:t>
            </a: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LocalDateTime.of</a:t>
            </a:r>
            <a:r>
              <a:rPr lang="en-US" altLang="zh-CN" dirty="0" smtClean="0">
                <a:ea typeface="微软雅黑 Light"/>
              </a:rPr>
              <a:t>(20, 12, 9,12,23,4);</a:t>
            </a:r>
          </a:p>
          <a:p>
            <a:r>
              <a:rPr lang="en-US" altLang="zh-CN" dirty="0" err="1" smtClean="0">
                <a:ea typeface="微软雅黑 Light"/>
              </a:rPr>
              <a:t>System.out.println</a:t>
            </a:r>
            <a:r>
              <a:rPr lang="en-US" altLang="zh-CN" dirty="0" smtClean="0">
                <a:ea typeface="微软雅黑 Light"/>
              </a:rPr>
              <a:t>("dateTime2: "+dateTime2);</a:t>
            </a:r>
          </a:p>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"+dateTime2.getHour()+" </a:t>
            </a:r>
            <a:r>
              <a:rPr lang="zh-CN" altLang="en-US" dirty="0" smtClean="0">
                <a:ea typeface="微软雅黑 Light"/>
              </a:rPr>
              <a:t>分：</a:t>
            </a:r>
            <a:r>
              <a:rPr lang="en-US" altLang="zh-CN" dirty="0" smtClean="0">
                <a:ea typeface="微软雅黑 Light"/>
              </a:rPr>
              <a:t>"+dateTime2.getMinute()+" </a:t>
            </a:r>
            <a:r>
              <a:rPr lang="zh-CN" altLang="en-US" dirty="0" smtClean="0">
                <a:ea typeface="微软雅黑 Light"/>
              </a:rPr>
              <a:t>秒：</a:t>
            </a:r>
            <a:r>
              <a:rPr lang="en-US" altLang="zh-CN" dirty="0" smtClean="0">
                <a:ea typeface="微软雅黑 Light"/>
              </a:rPr>
              <a:t>"+dateTime2.getSecond());</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="2009-12-12T12:34:09";</a:t>
            </a:r>
          </a:p>
          <a:p>
            <a:r>
              <a:rPr lang="en-US" altLang="zh-CN" dirty="0" err="1" smtClean="0">
                <a:ea typeface="微软雅黑 Light"/>
              </a:rPr>
              <a:t>LocalDateTime</a:t>
            </a:r>
            <a:r>
              <a:rPr lang="en-US" altLang="zh-CN" dirty="0" smtClean="0">
                <a:ea typeface="微软雅黑 Light"/>
              </a:rPr>
              <a:t> dateTime3=</a:t>
            </a:r>
            <a:r>
              <a:rPr lang="en-US" altLang="zh-CN" dirty="0" err="1" smtClean="0">
                <a:ea typeface="微软雅黑 Light"/>
              </a:rPr>
              <a:t>LocalDateTime.parse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("dateTime3: "+dateTime3);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TestLocalTime.</a:t>
            </a:r>
            <a:r>
              <a:rPr lang="en-US" altLang="zh-CN" dirty="0" smtClean="0">
                <a:hlinkClick r:id="rId5" action="ppaction://hlinkfile"/>
              </a:rPr>
              <a:t>java</a:t>
            </a:r>
            <a:endParaRPr lang="en-US" altLang="zh-CN" dirty="0" smtClean="0"/>
          </a:p>
        </p:txBody>
      </p:sp>
      <p:pic>
        <p:nvPicPr>
          <p:cNvPr id="124929" name="Picture 1" descr="C:\Users\wxh\AppData\Roaming\Tencent\Users\29097443\QQ\WinTemp\RichOle\2@KTIV%NK70HA6`3U7W]]YL.png"/>
          <p:cNvPicPr>
            <a:picLocks noChangeAspect="1" noChangeArrowheads="1"/>
          </p:cNvPicPr>
          <p:nvPr/>
        </p:nvPicPr>
        <p:blipFill>
          <a:blip r:embed="rId6" cstate="print"/>
          <a:srcRect/>
          <a:stretch>
            <a:fillRect/>
          </a:stretch>
        </p:blipFill>
        <p:spPr bwMode="auto">
          <a:xfrm>
            <a:off x="6321972" y="5612524"/>
            <a:ext cx="2952750" cy="714375"/>
          </a:xfrm>
          <a:prstGeom prst="rect">
            <a:avLst/>
          </a:prstGeom>
          <a:noFill/>
          <a:ln w="3810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对于格式化及解析，</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中使用</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类实现；</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获得</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对象的部分方法：</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nvGraphicFramePr>
        <p:xfrm>
          <a:off x="581573" y="2264686"/>
          <a:ext cx="10974552" cy="138176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DateTimeFormatter</a:t>
                      </a:r>
                      <a:r>
                        <a:rPr lang="en-US" dirty="0" smtClean="0"/>
                        <a:t>	</a:t>
                      </a:r>
                      <a:r>
                        <a:rPr lang="en-US" dirty="0" err="1" smtClean="0"/>
                        <a:t>ofPattern</a:t>
                      </a:r>
                      <a:r>
                        <a:rPr lang="en-US" dirty="0" smtClean="0"/>
                        <a:t>(String pattern)</a:t>
                      </a:r>
                      <a:endParaRPr lang="en-US" dirty="0"/>
                    </a:p>
                  </a:txBody>
                  <a:tcPr/>
                </a:tc>
                <a:tc>
                  <a:txBody>
                    <a:bodyPr/>
                    <a:lstStyle/>
                    <a:p>
                      <a:r>
                        <a:rPr lang="zh-CN" altLang="en-US" dirty="0" smtClean="0"/>
                        <a:t>指定模式字符串，生成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r h="370840">
                <a:tc>
                  <a:txBody>
                    <a:bodyPr/>
                    <a:lstStyle/>
                    <a:p>
                      <a:pPr algn="l"/>
                      <a:r>
                        <a:rPr lang="en-US" altLang="zh-CN" dirty="0" smtClean="0"/>
                        <a:t>static </a:t>
                      </a:r>
                      <a:r>
                        <a:rPr lang="en-US" altLang="zh-CN" dirty="0" err="1" smtClean="0"/>
                        <a:t>DateTimeFormatter</a:t>
                      </a:r>
                      <a:r>
                        <a:rPr lang="en-US" altLang="zh-CN" dirty="0" smtClean="0"/>
                        <a:t>	</a:t>
                      </a:r>
                      <a:r>
                        <a:rPr lang="en-US" altLang="zh-CN" dirty="0" err="1" smtClean="0"/>
                        <a:t>ofPattern</a:t>
                      </a:r>
                      <a:r>
                        <a:rPr lang="en-US" altLang="zh-CN" dirty="0" smtClean="0"/>
                        <a:t>(String pattern, Locale </a:t>
                      </a:r>
                      <a:r>
                        <a:rPr lang="en-US" altLang="zh-CN" dirty="0" err="1" smtClean="0"/>
                        <a:t>locale</a:t>
                      </a:r>
                      <a:r>
                        <a:rPr lang="en-US" altLang="zh-CN" dirty="0" smtClean="0"/>
                        <a:t>)</a:t>
                      </a:r>
                    </a:p>
                  </a:txBody>
                  <a:tcPr/>
                </a:tc>
                <a:tc>
                  <a:txBody>
                    <a:bodyPr/>
                    <a:lstStyle/>
                    <a:p>
                      <a:r>
                        <a:rPr lang="zh-CN" altLang="en-US" dirty="0" smtClean="0"/>
                        <a:t>指定模式字符串及区域信息，生成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bl>
          </a:graphicData>
        </a:graphic>
      </p:graphicFrame>
      <p:sp>
        <p:nvSpPr>
          <p:cNvPr id="12" name="Oval Callout 11"/>
          <p:cNvSpPr/>
          <p:nvPr/>
        </p:nvSpPr>
        <p:spPr>
          <a:xfrm>
            <a:off x="9538138" y="977461"/>
            <a:ext cx="2065283" cy="1497725"/>
          </a:xfrm>
          <a:prstGeom prst="wedgeEllipseCallout">
            <a:avLst>
              <a:gd name="adj1" fmla="val -235646"/>
              <a:gd name="adj2" fmla="val 712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a:t>
            </a:r>
            <a:endParaRPr lang="en-US" dirty="0">
              <a:solidFill>
                <a:schemeClr val="tx1"/>
              </a:solidFill>
            </a:endParaRPr>
          </a:p>
        </p:txBody>
      </p:sp>
      <p:sp>
        <p:nvSpPr>
          <p:cNvPr id="13" name="TextBox 12"/>
          <p:cNvSpPr txBox="1"/>
          <p:nvPr/>
        </p:nvSpPr>
        <p:spPr>
          <a:xfrm>
            <a:off x="605501" y="3964147"/>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创建</a:t>
            </a:r>
            <a:r>
              <a:rPr lang="en-US" altLang="zh-CN" dirty="0" err="1" smtClean="0">
                <a:ea typeface="微软雅黑 Light"/>
              </a:rPr>
              <a:t>DateTimeFormatter</a:t>
            </a:r>
            <a:r>
              <a:rPr lang="zh-CN" altLang="en-US" dirty="0" smtClean="0">
                <a:ea typeface="微软雅黑 Light"/>
              </a:rPr>
              <a:t>对象</a:t>
            </a:r>
          </a:p>
          <a:p>
            <a:r>
              <a:rPr lang="en-US" altLang="zh-CN" dirty="0" err="1" smtClean="0">
                <a:ea typeface="微软雅黑 Light"/>
              </a:rPr>
              <a:t>DateTimeFormatter</a:t>
            </a:r>
            <a:r>
              <a:rPr lang="en-US" altLang="zh-CN" dirty="0" smtClean="0">
                <a:ea typeface="微软雅黑 Light"/>
              </a:rPr>
              <a:t> dtf1=</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a:t>
            </a:r>
          </a:p>
          <a:p>
            <a:r>
              <a:rPr lang="en-US" altLang="zh-CN" dirty="0" err="1" smtClean="0">
                <a:ea typeface="微软雅黑 Light"/>
              </a:rPr>
              <a:t>DateTimeFormatter</a:t>
            </a:r>
            <a:r>
              <a:rPr lang="en-US" altLang="zh-CN" dirty="0" smtClean="0">
                <a:ea typeface="微软雅黑 Light"/>
              </a:rPr>
              <a:t> dtf2=</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err="1" smtClean="0">
                <a:ea typeface="微软雅黑 Light"/>
              </a:rPr>
              <a:t>DateTimeFormatter</a:t>
            </a:r>
            <a:r>
              <a:rPr lang="en-US" altLang="zh-CN" dirty="0" smtClean="0">
                <a:ea typeface="微软雅黑 Light"/>
              </a:rPr>
              <a:t> dtf3=</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 </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endParaRPr lang="en-US" dirty="0">
              <a:ea typeface="微软雅黑 Light"/>
            </a:endParaRPr>
          </a:p>
        </p:txBody>
      </p:sp>
      <p:sp>
        <p:nvSpPr>
          <p:cNvPr id="14" name="TextBox 13">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对象进行格式化；</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3611" y="2261471"/>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altLang="zh-CN" dirty="0" err="1" smtClean="0">
                <a:ea typeface="微软雅黑 Light"/>
              </a:rPr>
              <a:t>LocalDate</a:t>
            </a:r>
            <a:r>
              <a:rPr lang="zh-CN" altLang="en-US" dirty="0" smtClean="0">
                <a:ea typeface="微软雅黑 Light"/>
              </a:rPr>
              <a:t>、</a:t>
            </a:r>
            <a:r>
              <a:rPr lang="en-US" altLang="zh-CN" dirty="0" err="1" smtClean="0">
                <a:ea typeface="微软雅黑 Light"/>
              </a:rPr>
              <a:t>LocalTime</a:t>
            </a:r>
            <a:r>
              <a:rPr lang="zh-CN" altLang="en-US" dirty="0" smtClean="0">
                <a:ea typeface="微软雅黑 Light"/>
              </a:rPr>
              <a:t>、</a:t>
            </a:r>
            <a:r>
              <a:rPr lang="en-US" altLang="zh-CN" dirty="0" err="1" smtClean="0">
                <a:ea typeface="微软雅黑 Light"/>
              </a:rPr>
              <a:t>LocalDatetime</a:t>
            </a:r>
            <a:r>
              <a:rPr lang="zh-CN" altLang="en-US" dirty="0" smtClean="0">
                <a:ea typeface="微软雅黑 Light"/>
              </a:rPr>
              <a:t>对象</a:t>
            </a:r>
          </a:p>
          <a:p>
            <a:r>
              <a:rPr lang="zh-CN" altLang="en-US" dirty="0" smtClean="0">
                <a:ea typeface="微软雅黑 Light"/>
              </a:rPr>
              <a:t>		</a:t>
            </a:r>
            <a:r>
              <a:rPr lang="en-US" altLang="zh-CN" dirty="0" err="1" smtClean="0">
                <a:ea typeface="微软雅黑 Light"/>
              </a:rPr>
              <a:t>LocalDate</a:t>
            </a:r>
            <a:r>
              <a:rPr lang="en-US" altLang="zh-CN" dirty="0" smtClean="0">
                <a:ea typeface="微软雅黑 Light"/>
              </a:rPr>
              <a:t> date=</a:t>
            </a:r>
            <a:r>
              <a:rPr lang="en-US" altLang="zh-CN" dirty="0" err="1" smtClean="0">
                <a:ea typeface="微软雅黑 Light"/>
              </a:rPr>
              <a:t>LocalDate.now</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LocalTime</a:t>
            </a:r>
            <a:r>
              <a:rPr lang="en-US" altLang="zh-CN" dirty="0" smtClean="0">
                <a:ea typeface="微软雅黑 Light"/>
              </a:rPr>
              <a:t> time=</a:t>
            </a:r>
            <a:r>
              <a:rPr lang="en-US" altLang="zh-CN" dirty="0" err="1" smtClean="0">
                <a:ea typeface="微软雅黑 Light"/>
              </a:rPr>
              <a:t>LocalTime.now</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LocalDateTime</a:t>
            </a:r>
            <a:r>
              <a:rPr lang="en-US" altLang="zh-CN" dirty="0" smtClean="0">
                <a:ea typeface="微软雅黑 Light"/>
              </a:rPr>
              <a:t> </a:t>
            </a:r>
            <a:r>
              <a:rPr lang="en-US" altLang="zh-CN" dirty="0" err="1" smtClean="0">
                <a:ea typeface="微软雅黑 Light"/>
              </a:rPr>
              <a:t>datetime</a:t>
            </a:r>
            <a:r>
              <a:rPr lang="en-US" altLang="zh-CN" dirty="0" smtClean="0">
                <a:ea typeface="微软雅黑 Light"/>
              </a:rPr>
              <a:t>=</a:t>
            </a:r>
            <a:r>
              <a:rPr lang="en-US" altLang="zh-CN" dirty="0" err="1" smtClean="0">
                <a:ea typeface="微软雅黑 Light"/>
              </a:rPr>
              <a:t>LocalDateTime.now</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a:t>
            </a:r>
            <a:r>
              <a:rPr lang="zh-CN" altLang="en-US" dirty="0" smtClean="0">
                <a:ea typeface="微软雅黑 Light"/>
              </a:rPr>
              <a:t>进行格式化</a:t>
            </a:r>
          </a:p>
          <a:p>
            <a:r>
              <a:rPr lang="zh-CN" altLang="en-US"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date.format</a:t>
            </a:r>
            <a:r>
              <a:rPr lang="en-US" altLang="zh-CN" dirty="0" smtClean="0">
                <a:ea typeface="微软雅黑 Light"/>
              </a:rPr>
              <a:t>(dtf1));</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time.format</a:t>
            </a:r>
            <a:r>
              <a:rPr lang="en-US" altLang="zh-CN" dirty="0" smtClean="0">
                <a:ea typeface="微软雅黑 Light"/>
              </a:rPr>
              <a:t>(dtf2));</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datetime.format</a:t>
            </a:r>
            <a:r>
              <a:rPr lang="en-US" altLang="zh-CN" dirty="0" smtClean="0">
                <a:ea typeface="微软雅黑 Light"/>
              </a:rPr>
              <a:t>(dtf3));</a:t>
            </a:r>
            <a:endParaRPr lang="en-US" dirty="0">
              <a:ea typeface="微软雅黑 Light"/>
            </a:endParaRPr>
          </a:p>
        </p:txBody>
      </p:sp>
      <p:sp>
        <p:nvSpPr>
          <p:cNvPr id="15" name="TextBox 14">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另外，</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类都定义了</a:t>
            </a:r>
            <a:r>
              <a:rPr lang="en-US" altLang="zh-CN" sz="2400" dirty="0" smtClean="0">
                <a:solidFill>
                  <a:schemeClr val="tx1">
                    <a:lumMod val="75000"/>
                    <a:lumOff val="25000"/>
                  </a:schemeClr>
                </a:solidFill>
              </a:rPr>
              <a:t>parse</a:t>
            </a:r>
            <a:r>
              <a:rPr lang="zh-CN" altLang="en-US" sz="2400" dirty="0" smtClean="0">
                <a:solidFill>
                  <a:schemeClr val="tx1">
                    <a:lumMod val="75000"/>
                    <a:lumOff val="25000"/>
                  </a:schemeClr>
                </a:solidFill>
              </a:rPr>
              <a:t>方法，可以使用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对象把字符串按照指定的格式转换成时间日期类型对象；</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
        <p:nvSpPr>
          <p:cNvPr id="13" name="TextBox 12"/>
          <p:cNvSpPr txBox="1"/>
          <p:nvPr/>
        </p:nvSpPr>
        <p:spPr>
          <a:xfrm>
            <a:off x="479376" y="2529485"/>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altLang="zh-CN" dirty="0" err="1" smtClean="0">
                <a:ea typeface="微软雅黑 Light"/>
              </a:rPr>
              <a:t>DateTimeFormatter</a:t>
            </a:r>
            <a:r>
              <a:rPr lang="zh-CN" altLang="en-US" dirty="0" smtClean="0">
                <a:ea typeface="微软雅黑 Light"/>
              </a:rPr>
              <a:t>对象进行转换</a:t>
            </a:r>
          </a:p>
          <a:p>
            <a:r>
              <a:rPr lang="en-US" altLang="zh-CN" dirty="0" smtClean="0">
                <a:ea typeface="微软雅黑 Light"/>
              </a:rPr>
              <a:t>String str1="2001/12/03";</a:t>
            </a:r>
          </a:p>
          <a:p>
            <a:r>
              <a:rPr lang="en-US" altLang="zh-CN" dirty="0" smtClean="0">
                <a:ea typeface="微软雅黑 Light"/>
              </a:rPr>
              <a:t>String str2="12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p>
          <a:p>
            <a:r>
              <a:rPr lang="en-US" altLang="zh-CN" dirty="0" smtClean="0">
                <a:ea typeface="微软雅黑 Light"/>
              </a:rPr>
              <a:t>String str3="2001/12/03 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p>
          <a:p>
            <a:r>
              <a:rPr lang="en-US" altLang="zh-CN" dirty="0" err="1" smtClean="0">
                <a:ea typeface="微软雅黑 Light"/>
              </a:rPr>
              <a:t>LocalDate</a:t>
            </a:r>
            <a:r>
              <a:rPr lang="en-US" altLang="zh-CN" dirty="0" smtClean="0">
                <a:ea typeface="微软雅黑 Light"/>
              </a:rPr>
              <a:t> date2=</a:t>
            </a:r>
            <a:r>
              <a:rPr lang="en-US" altLang="zh-CN" dirty="0" err="1" smtClean="0">
                <a:ea typeface="微软雅黑 Light"/>
              </a:rPr>
              <a:t>LocalDate.parse</a:t>
            </a:r>
            <a:r>
              <a:rPr lang="en-US" altLang="zh-CN" dirty="0" smtClean="0">
                <a:ea typeface="微软雅黑 Light"/>
              </a:rPr>
              <a:t>(str1,dtf1);</a:t>
            </a: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LocalTime.parse</a:t>
            </a:r>
            <a:r>
              <a:rPr lang="en-US" altLang="zh-CN" dirty="0" smtClean="0">
                <a:ea typeface="微软雅黑 Light"/>
              </a:rPr>
              <a:t>(str2,dtf2);</a:t>
            </a: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LocalDateTime.parse</a:t>
            </a:r>
            <a:r>
              <a:rPr lang="en-US" altLang="zh-CN" dirty="0" smtClean="0">
                <a:ea typeface="微软雅黑 Light"/>
              </a:rPr>
              <a:t>(str3,dtf3);</a:t>
            </a:r>
            <a:endParaRPr lang="en-US" dirty="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677918"/>
            <a:ext cx="11015870" cy="1072054"/>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11</a:t>
            </a:r>
            <a:r>
              <a:rPr lang="zh-CN" altLang="en-US" sz="2400" dirty="0" smtClean="0">
                <a:solidFill>
                  <a:schemeClr val="tx1">
                    <a:lumMod val="75000"/>
                    <a:lumOff val="25000"/>
                  </a:schemeClr>
                </a:solidFill>
              </a:rPr>
              <a:t>个方法，任何类都默认拥有（包括数组），可以使用</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文档查询；本章学习其中</a:t>
            </a: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个方法；</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2" name="Group 19"/>
          <p:cNvGrpSpPr/>
          <p:nvPr/>
        </p:nvGrpSpPr>
        <p:grpSpPr>
          <a:xfrm>
            <a:off x="983432" y="1844824"/>
            <a:ext cx="5346153" cy="4901279"/>
            <a:chOff x="961697" y="1673927"/>
            <a:chExt cx="5346153" cy="4901279"/>
          </a:xfrm>
        </p:grpSpPr>
        <p:pic>
          <p:nvPicPr>
            <p:cNvPr id="128001" name="Picture 1" descr="C:\Users\wxh\AppData\Roaming\Tencent\Users\29097443\QQ\WinTemp\RichOle\X@3XYLQ`0EG_30)9F@A6UN3.png"/>
            <p:cNvPicPr>
              <a:picLocks noChangeAspect="1" noChangeArrowheads="1"/>
            </p:cNvPicPr>
            <p:nvPr/>
          </p:nvPicPr>
          <p:blipFill>
            <a:blip r:embed="rId3" cstate="print"/>
            <a:srcRect/>
            <a:stretch>
              <a:fillRect/>
            </a:stretch>
          </p:blipFill>
          <p:spPr bwMode="auto">
            <a:xfrm>
              <a:off x="961697" y="1673927"/>
              <a:ext cx="5346153" cy="4901279"/>
            </a:xfrm>
            <a:prstGeom prst="rect">
              <a:avLst/>
            </a:prstGeom>
            <a:noFill/>
          </p:spPr>
        </p:pic>
        <p:sp>
          <p:nvSpPr>
            <p:cNvPr id="12" name="Rectangle 11"/>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20"/>
          <p:cNvGrpSpPr/>
          <p:nvPr/>
        </p:nvGrpSpPr>
        <p:grpSpPr>
          <a:xfrm>
            <a:off x="7047186" y="1776247"/>
            <a:ext cx="4445876" cy="4671848"/>
            <a:chOff x="6968359" y="1776247"/>
            <a:chExt cx="4445876" cy="4671848"/>
          </a:xfrm>
        </p:grpSpPr>
        <p:sp>
          <p:nvSpPr>
            <p:cNvPr id="14" name="Rectangle 13"/>
            <p:cNvSpPr/>
            <p:nvPr/>
          </p:nvSpPr>
          <p:spPr>
            <a:xfrm>
              <a:off x="7835461"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与线程相关的方法，线程章节学习</a:t>
              </a:r>
              <a:endParaRPr lang="en-US" dirty="0">
                <a:solidFill>
                  <a:schemeClr val="tx1"/>
                </a:solidFill>
              </a:endParaRPr>
            </a:p>
          </p:txBody>
        </p:sp>
        <p:sp>
          <p:nvSpPr>
            <p:cNvPr id="27" name="Rectangle 26"/>
            <p:cNvSpPr/>
            <p:nvPr/>
          </p:nvSpPr>
          <p:spPr>
            <a:xfrm>
              <a:off x="7914291"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lone</a:t>
              </a:r>
              <a:r>
                <a:rPr lang="zh-CN" altLang="en-US" dirty="0" smtClean="0">
                  <a:solidFill>
                    <a:schemeClr val="tx1"/>
                  </a:solidFill>
                </a:rPr>
                <a:t>方法，本节学习</a:t>
              </a:r>
              <a:endParaRPr lang="en-US" dirty="0">
                <a:solidFill>
                  <a:schemeClr val="tx1"/>
                </a:solidFill>
              </a:endParaRPr>
            </a:p>
          </p:txBody>
        </p:sp>
        <p:sp>
          <p:nvSpPr>
            <p:cNvPr id="28" name="Rectangle 27"/>
            <p:cNvSpPr/>
            <p:nvPr/>
          </p:nvSpPr>
          <p:spPr>
            <a:xfrm>
              <a:off x="7851228"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e</a:t>
              </a:r>
              <a:r>
                <a:rPr lang="en-US" dirty="0" smtClean="0">
                  <a:solidFill>
                    <a:schemeClr val="tx1"/>
                  </a:solidFill>
                </a:rPr>
                <a:t>quals/</a:t>
              </a:r>
              <a:r>
                <a:rPr lang="en-US" dirty="0" err="1" smtClean="0">
                  <a:solidFill>
                    <a:schemeClr val="tx1"/>
                  </a:solidFill>
                </a:rPr>
                <a:t>hashcode</a:t>
              </a:r>
              <a:r>
                <a:rPr lang="zh-CN" altLang="en-US" dirty="0" smtClean="0">
                  <a:solidFill>
                    <a:schemeClr val="tx1"/>
                  </a:solidFill>
                </a:rPr>
                <a:t>方法，本节学习</a:t>
              </a:r>
              <a:endParaRPr lang="en-US" dirty="0">
                <a:solidFill>
                  <a:schemeClr val="tx1"/>
                </a:solidFill>
              </a:endParaRPr>
            </a:p>
          </p:txBody>
        </p:sp>
        <p:sp>
          <p:nvSpPr>
            <p:cNvPr id="29" name="Rectangle 28"/>
            <p:cNvSpPr/>
            <p:nvPr/>
          </p:nvSpPr>
          <p:spPr>
            <a:xfrm>
              <a:off x="7930055"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toString</a:t>
              </a:r>
              <a:r>
                <a:rPr lang="zh-CN" altLang="en-US" dirty="0" smtClean="0">
                  <a:solidFill>
                    <a:schemeClr val="tx1"/>
                  </a:solidFill>
                </a:rPr>
                <a:t>方法，本节学习</a:t>
              </a:r>
              <a:endParaRPr lang="en-US" dirty="0">
                <a:solidFill>
                  <a:schemeClr val="tx1"/>
                </a:solidFill>
              </a:endParaRPr>
            </a:p>
          </p:txBody>
        </p:sp>
        <p:sp>
          <p:nvSpPr>
            <p:cNvPr id="30" name="Rectangle 29"/>
            <p:cNvSpPr/>
            <p:nvPr/>
          </p:nvSpPr>
          <p:spPr>
            <a:xfrm>
              <a:off x="7803931"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a:t>
              </a:r>
              <a:r>
                <a:rPr lang="en-US" dirty="0" smtClean="0">
                  <a:solidFill>
                    <a:schemeClr val="tx1"/>
                  </a:solidFill>
                </a:rPr>
                <a:t>inalize</a:t>
              </a:r>
              <a:r>
                <a:rPr lang="zh-CN" altLang="en-US" dirty="0" smtClean="0">
                  <a:solidFill>
                    <a:schemeClr val="tx1"/>
                  </a:solidFill>
                </a:rPr>
                <a:t>方法，垃圾回收章节学习</a:t>
              </a:r>
              <a:endParaRPr lang="en-US" dirty="0">
                <a:solidFill>
                  <a:schemeClr val="tx1"/>
                </a:solidFill>
              </a:endParaRPr>
            </a:p>
          </p:txBody>
        </p:sp>
        <p:sp>
          <p:nvSpPr>
            <p:cNvPr id="31" name="Rectangle 30"/>
            <p:cNvSpPr/>
            <p:nvPr/>
          </p:nvSpPr>
          <p:spPr>
            <a:xfrm>
              <a:off x="7945822"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getClass</a:t>
              </a:r>
              <a:r>
                <a:rPr lang="zh-CN" altLang="en-US" dirty="0" smtClean="0">
                  <a:solidFill>
                    <a:schemeClr val="tx1"/>
                  </a:solidFill>
                </a:rPr>
                <a:t>方法，反射章节学习</a:t>
              </a:r>
              <a:endParaRPr lang="en-US" dirty="0">
                <a:solidFill>
                  <a:schemeClr val="tx1"/>
                </a:solidFill>
              </a:endParaRPr>
            </a:p>
          </p:txBody>
        </p:sp>
        <p:sp>
          <p:nvSpPr>
            <p:cNvPr id="32" name="Oval 31"/>
            <p:cNvSpPr/>
            <p:nvPr/>
          </p:nvSpPr>
          <p:spPr>
            <a:xfrm>
              <a:off x="6968359" y="2979684"/>
              <a:ext cx="4445876"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hlinkClick r:id="rId4" action="ppaction://hlinkfile"/>
          </p:cNvPr>
          <p:cNvSpPr txBox="1"/>
          <p:nvPr/>
        </p:nvSpPr>
        <p:spPr>
          <a:xfrm>
            <a:off x="9577940" y="221751"/>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Item0102.java</a:t>
            </a:r>
            <a:endParaRPr lang="en-US" dirty="0"/>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JDK8</a:t>
            </a:r>
            <a:r>
              <a:rPr lang="zh-CN" altLang="en-US" dirty="0" smtClean="0"/>
              <a:t>之前的版本中，日期和时间分开表示么？</a:t>
            </a:r>
            <a:endParaRPr lang="en-US" altLang="zh-CN" dirty="0" smtClean="0"/>
          </a:p>
          <a:p>
            <a:r>
              <a:rPr lang="en-US" altLang="zh-CN" dirty="0" smtClean="0"/>
              <a:t>JDK8</a:t>
            </a:r>
            <a:r>
              <a:rPr lang="zh-CN" altLang="en-US" dirty="0" smtClean="0"/>
              <a:t>以前的版本中，与日期时间有关的</a:t>
            </a:r>
            <a:r>
              <a:rPr lang="en-US" altLang="zh-CN" dirty="0" smtClean="0"/>
              <a:t>API</a:t>
            </a:r>
            <a:r>
              <a:rPr lang="zh-CN" altLang="en-US" dirty="0" smtClean="0"/>
              <a:t>主要哪些类？</a:t>
            </a:r>
            <a:endParaRPr lang="en-US" altLang="zh-CN" dirty="0" smtClean="0"/>
          </a:p>
          <a:p>
            <a:r>
              <a:rPr lang="en-US" altLang="zh-CN" dirty="0" smtClean="0"/>
              <a:t>JDK8</a:t>
            </a:r>
            <a:r>
              <a:rPr lang="zh-CN" altLang="en-US" dirty="0" smtClean="0"/>
              <a:t>版本中，对日期时间相关的</a:t>
            </a:r>
            <a:r>
              <a:rPr lang="en-US" altLang="zh-CN" dirty="0" smtClean="0"/>
              <a:t>API</a:t>
            </a:r>
            <a:r>
              <a:rPr lang="zh-CN" altLang="en-US" dirty="0" smtClean="0"/>
              <a:t>，有哪些变化？</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JDK1.8</a:t>
            </a:r>
            <a:r>
              <a:rPr lang="zh-CN" altLang="en-US" dirty="0" smtClean="0"/>
              <a:t>以前版本中，日期和时间没有分别表示，都是用相同类型表示；</a:t>
            </a:r>
            <a:endParaRPr lang="en-US" altLang="zh-CN" dirty="0" smtClean="0"/>
          </a:p>
          <a:p>
            <a:r>
              <a:rPr lang="en-US" altLang="zh-CN" dirty="0" smtClean="0"/>
              <a:t>JDK1.8</a:t>
            </a:r>
            <a:r>
              <a:rPr lang="zh-CN" altLang="en-US" dirty="0" smtClean="0"/>
              <a:t>以前版本中，和日期时间有关的</a:t>
            </a:r>
            <a:r>
              <a:rPr lang="en-US" altLang="zh-CN" dirty="0" smtClean="0"/>
              <a:t>API</a:t>
            </a:r>
            <a:r>
              <a:rPr lang="zh-CN" altLang="en-US" dirty="0" smtClean="0"/>
              <a:t>主要包括</a:t>
            </a:r>
            <a:r>
              <a:rPr lang="en-US" altLang="zh-CN" dirty="0" smtClean="0"/>
              <a:t>Date</a:t>
            </a:r>
            <a:r>
              <a:rPr lang="zh-CN" altLang="en-US" dirty="0" smtClean="0"/>
              <a:t>、</a:t>
            </a:r>
            <a:r>
              <a:rPr lang="en-US" altLang="zh-CN" dirty="0" smtClean="0"/>
              <a:t>Calendar</a:t>
            </a:r>
            <a:r>
              <a:rPr lang="zh-CN" altLang="en-US" dirty="0" smtClean="0"/>
              <a:t>、</a:t>
            </a:r>
            <a:r>
              <a:rPr lang="en-US" altLang="zh-CN" dirty="0" err="1" smtClean="0"/>
              <a:t>SimpleDateFormat</a:t>
            </a:r>
            <a:r>
              <a:rPr lang="zh-CN" altLang="en-US" dirty="0" smtClean="0"/>
              <a:t>等；</a:t>
            </a:r>
            <a:endParaRPr lang="en-US" altLang="zh-CN" dirty="0" smtClean="0"/>
          </a:p>
          <a:p>
            <a:r>
              <a:rPr lang="en-US" altLang="zh-CN" dirty="0" smtClean="0"/>
              <a:t>JDK1.8</a:t>
            </a:r>
            <a:r>
              <a:rPr lang="zh-CN" altLang="en-US" dirty="0" smtClean="0"/>
              <a:t>版本中，对时间和日期相关的</a:t>
            </a:r>
            <a:r>
              <a:rPr lang="en-US" altLang="zh-CN" dirty="0" smtClean="0"/>
              <a:t>API</a:t>
            </a:r>
            <a:r>
              <a:rPr lang="zh-CN" altLang="en-US" dirty="0" smtClean="0"/>
              <a:t>进行了较大改动，将日期和时间分开用不同类型表示，每种类中都有相似的方法；主要的三个类有</a:t>
            </a:r>
            <a:r>
              <a:rPr lang="en-US" altLang="zh-CN" dirty="0" err="1" smtClean="0"/>
              <a:t>LocalDate</a:t>
            </a:r>
            <a:r>
              <a:rPr lang="zh-CN" altLang="en-US" dirty="0" smtClean="0"/>
              <a:t>、</a:t>
            </a:r>
            <a:r>
              <a:rPr lang="en-US" altLang="zh-CN" dirty="0" err="1" smtClean="0"/>
              <a:t>LocalTime</a:t>
            </a:r>
            <a:r>
              <a:rPr lang="zh-CN" altLang="en-US" dirty="0" smtClean="0"/>
              <a:t>、</a:t>
            </a:r>
            <a:r>
              <a:rPr lang="en-US" altLang="zh-CN" dirty="0" err="1" smtClean="0"/>
              <a:t>LocalDateTime</a:t>
            </a:r>
            <a:r>
              <a:rPr lang="zh-CN" altLang="en-US" dirty="0" smtClean="0"/>
              <a:t>；</a:t>
            </a:r>
            <a:endParaRPr lang="en-US" altLang="zh-CN" dirty="0" smtClean="0"/>
          </a:p>
          <a:p>
            <a:r>
              <a:rPr lang="en-US" altLang="zh-CN" dirty="0" smtClean="0"/>
              <a:t>JDK1.8</a:t>
            </a:r>
            <a:r>
              <a:rPr lang="zh-CN" altLang="en-US" dirty="0" smtClean="0"/>
              <a:t>版本中，使用</a:t>
            </a:r>
            <a:r>
              <a:rPr lang="en-US" altLang="zh-CN" dirty="0" err="1" smtClean="0"/>
              <a:t>DateTimeFormatter</a:t>
            </a:r>
            <a:r>
              <a:rPr lang="zh-CN" altLang="en-US" dirty="0" smtClean="0"/>
              <a:t>对日期和时间进行格式化以及把文本转换成日期时间；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838200" y="846667"/>
            <a:ext cx="10515600" cy="5444596"/>
          </a:xfrm>
        </p:spPr>
        <p:txBody>
          <a:bodyPr>
            <a:normAutofit/>
          </a:bodyPr>
          <a:lstStyle/>
          <a:p>
            <a:r>
              <a:rPr lang="zh-CN" altLang="en-US" dirty="0" smtClean="0"/>
              <a:t>本章主要学习了</a:t>
            </a:r>
            <a:r>
              <a:rPr lang="en-US" altLang="zh-CN" dirty="0" smtClean="0"/>
              <a:t>Java API </a:t>
            </a:r>
            <a:r>
              <a:rPr lang="zh-CN" altLang="en-US" dirty="0" smtClean="0"/>
              <a:t>中一些常用的类；</a:t>
            </a:r>
            <a:endParaRPr lang="en-US" altLang="zh-CN" dirty="0" smtClean="0"/>
          </a:p>
          <a:p>
            <a:r>
              <a:rPr lang="en-US" altLang="zh-CN" dirty="0" smtClean="0"/>
              <a:t>Object</a:t>
            </a:r>
            <a:r>
              <a:rPr lang="zh-CN" altLang="en-US" dirty="0" smtClean="0"/>
              <a:t>类是所有类的根，主要学习了</a:t>
            </a:r>
            <a:r>
              <a:rPr lang="en-US" altLang="zh-CN" dirty="0" smtClean="0"/>
              <a:t>equals</a:t>
            </a:r>
            <a:r>
              <a:rPr lang="zh-CN" altLang="en-US" dirty="0" smtClean="0"/>
              <a:t>和</a:t>
            </a:r>
            <a:r>
              <a:rPr lang="en-US" altLang="zh-CN" dirty="0" err="1" smtClean="0"/>
              <a:t>hashCode</a:t>
            </a:r>
            <a:r>
              <a:rPr lang="zh-CN" altLang="en-US" dirty="0" smtClean="0"/>
              <a:t>方法、</a:t>
            </a:r>
            <a:r>
              <a:rPr lang="en-US" altLang="zh-CN" dirty="0" err="1" smtClean="0"/>
              <a:t>toString</a:t>
            </a:r>
            <a:r>
              <a:rPr lang="zh-CN" altLang="en-US" dirty="0" smtClean="0"/>
              <a:t>方法、</a:t>
            </a:r>
            <a:r>
              <a:rPr lang="en-US" altLang="zh-CN" dirty="0" smtClean="0"/>
              <a:t>clone</a:t>
            </a:r>
            <a:r>
              <a:rPr lang="zh-CN" altLang="en-US" dirty="0" smtClean="0"/>
              <a:t>方法；</a:t>
            </a:r>
            <a:endParaRPr lang="en-US" altLang="zh-CN" dirty="0" smtClean="0"/>
          </a:p>
          <a:p>
            <a:r>
              <a:rPr lang="en-US" altLang="zh-CN" dirty="0" smtClean="0"/>
              <a:t>Math</a:t>
            </a:r>
            <a:r>
              <a:rPr lang="zh-CN" altLang="en-US" dirty="0" smtClean="0"/>
              <a:t>类定义了数学计算常用方法，超出范围的大数可以使用</a:t>
            </a:r>
            <a:r>
              <a:rPr lang="en-US" altLang="zh-CN" dirty="0" err="1" smtClean="0"/>
              <a:t>BigInteger</a:t>
            </a:r>
            <a:r>
              <a:rPr lang="zh-CN" altLang="en-US" dirty="0" smtClean="0"/>
              <a:t>类；</a:t>
            </a:r>
            <a:r>
              <a:rPr lang="en-US" altLang="zh-CN" dirty="0" smtClean="0"/>
              <a:t>Random</a:t>
            </a:r>
            <a:r>
              <a:rPr lang="zh-CN" altLang="en-US" dirty="0" smtClean="0"/>
              <a:t>类可以实现随机数；</a:t>
            </a:r>
            <a:endParaRPr lang="en-US" altLang="zh-CN" dirty="0" smtClean="0"/>
          </a:p>
          <a:p>
            <a:r>
              <a:rPr lang="en-US" altLang="zh-CN" dirty="0" smtClean="0"/>
              <a:t>UUID</a:t>
            </a:r>
            <a:r>
              <a:rPr lang="zh-CN" altLang="en-US" dirty="0" smtClean="0"/>
              <a:t>在分布式系统中经常使用，</a:t>
            </a:r>
            <a:r>
              <a:rPr lang="en-US" altLang="zh-CN" dirty="0" smtClean="0"/>
              <a:t>Java</a:t>
            </a:r>
            <a:r>
              <a:rPr lang="zh-CN" altLang="en-US" dirty="0" smtClean="0"/>
              <a:t>提供了支持；</a:t>
            </a:r>
            <a:endParaRPr lang="en-US" altLang="zh-CN" dirty="0" smtClean="0"/>
          </a:p>
          <a:p>
            <a:r>
              <a:rPr lang="zh-CN" altLang="en-US" dirty="0" smtClean="0"/>
              <a:t>日期和时间相关的</a:t>
            </a:r>
            <a:r>
              <a:rPr lang="en-US" altLang="zh-CN" dirty="0" smtClean="0"/>
              <a:t>API</a:t>
            </a:r>
            <a:r>
              <a:rPr lang="zh-CN" altLang="en-US" dirty="0" smtClean="0"/>
              <a:t>使用较多，</a:t>
            </a:r>
            <a:r>
              <a:rPr lang="en-US" altLang="zh-CN" dirty="0" smtClean="0"/>
              <a:t>JDK1.8</a:t>
            </a:r>
            <a:r>
              <a:rPr lang="zh-CN" altLang="en-US" dirty="0" smtClean="0"/>
              <a:t>中对其进行了较多改动</a:t>
            </a:r>
            <a:r>
              <a:rPr lang="zh-CN" altLang="en-US" dirty="0" smtClean="0"/>
              <a:t>；</a:t>
            </a:r>
            <a:endParaRPr lang="en-US" altLang="zh-CN" dirty="0" smtClean="0"/>
          </a:p>
        </p:txBody>
      </p:sp>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boolean</a:t>
            </a:r>
            <a:r>
              <a:rPr lang="en-US" sz="2400" dirty="0" smtClean="0"/>
              <a:t> equals(</a:t>
            </a:r>
            <a:r>
              <a:rPr lang="en-US" sz="2400" dirty="0" smtClean="0">
                <a:hlinkClick r:id="rId3" action="ppaction://hlinkfile" tooltip="class in java.lang"/>
              </a:rPr>
              <a:t>Object</a:t>
            </a:r>
            <a:r>
              <a:rPr lang="en-US" sz="2400" dirty="0" smtClean="0"/>
              <a:t> </a:t>
            </a:r>
            <a:r>
              <a:rPr lang="en-US" sz="2400" dirty="0" err="1" smtClean="0"/>
              <a:t>obj</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，用来比较两个对象的虚地址，如果虚地址相同则返回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，否则返回</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方法的作用，与</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相同，都是比较两个对象的虚地址；</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很多类覆盖了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方法，用来比较两个对象的属性值，如果属性值相同，则认为两个对象相等；例如，</a:t>
            </a:r>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类就覆盖了</a:t>
            </a:r>
            <a:r>
              <a:rPr lang="en-US" altLang="zh-CN" sz="2400" dirty="0" err="1" smtClean="0">
                <a:solidFill>
                  <a:schemeClr val="tx1">
                    <a:lumMod val="75000"/>
                    <a:lumOff val="25000"/>
                  </a:schemeClr>
                </a:solidFill>
              </a:rPr>
              <a:t>equlas</a:t>
            </a:r>
            <a:r>
              <a:rPr lang="zh-CN" altLang="en-US" sz="2400" dirty="0" smtClean="0">
                <a:solidFill>
                  <a:schemeClr val="tx1">
                    <a:lumMod val="75000"/>
                    <a:lumOff val="25000"/>
                  </a:schemeClr>
                </a:solidFill>
              </a:rPr>
              <a:t>方法，用来比较两个字符串的字符序列值</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86944" y="4544860"/>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p>
          <a:p>
            <a:r>
              <a:rPr lang="en-US" dirty="0" smtClean="0"/>
              <a:t>Course c1=new Course("Java",88);</a:t>
            </a:r>
          </a:p>
          <a:p>
            <a:r>
              <a:rPr lang="en-US" dirty="0" smtClean="0"/>
              <a:t>Course c2=new Course("Java",88);</a:t>
            </a:r>
          </a:p>
          <a:p>
            <a:r>
              <a:rPr lang="en-US" dirty="0" err="1" smtClean="0"/>
              <a:t>System.out.println</a:t>
            </a:r>
            <a:r>
              <a:rPr lang="en-US" dirty="0" smtClean="0"/>
              <a:t>("c1.equals(c2)="+c1.equals(c2));</a:t>
            </a:r>
          </a:p>
          <a:p>
            <a:r>
              <a:rPr lang="en-US" dirty="0" smtClean="0"/>
              <a:t>}</a:t>
            </a:r>
            <a:endParaRPr lang="en-US" dirty="0"/>
          </a:p>
        </p:txBody>
      </p:sp>
      <p:pic>
        <p:nvPicPr>
          <p:cNvPr id="126977" name="Picture 1" descr="C:\Users\wxh\AppData\Roaming\Tencent\Users\29097443\QQ\WinTemp\RichOle\K[AIR@JIOZ5G90FS`R@(I1G.png"/>
          <p:cNvPicPr>
            <a:picLocks noChangeAspect="1" noChangeArrowheads="1"/>
          </p:cNvPicPr>
          <p:nvPr/>
        </p:nvPicPr>
        <p:blipFill>
          <a:blip r:embed="rId4" cstate="print"/>
          <a:srcRect/>
          <a:stretch>
            <a:fillRect/>
          </a:stretch>
        </p:blipFill>
        <p:spPr bwMode="auto">
          <a:xfrm>
            <a:off x="1529255" y="5775148"/>
            <a:ext cx="4079130" cy="919804"/>
          </a:xfrm>
          <a:prstGeom prst="rect">
            <a:avLst/>
          </a:prstGeom>
          <a:noFill/>
          <a:ln w="41275">
            <a:solidFill>
              <a:schemeClr val="accent6"/>
            </a:solidFill>
            <a:prstDash val="sysDash"/>
          </a:ln>
        </p:spPr>
      </p:pic>
      <p:sp>
        <p:nvSpPr>
          <p:cNvPr id="7" name="Oval Callout 6"/>
          <p:cNvSpPr/>
          <p:nvPr/>
        </p:nvSpPr>
        <p:spPr>
          <a:xfrm>
            <a:off x="7851228" y="3972910"/>
            <a:ext cx="2900855" cy="2695903"/>
          </a:xfrm>
          <a:prstGeom prst="wedgeEllipseCallout">
            <a:avLst>
              <a:gd name="adj1" fmla="val -123331"/>
              <a:gd name="adj2" fmla="val -7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的属性值完全一样，但是返回</a:t>
            </a:r>
            <a:r>
              <a:rPr lang="en-US" altLang="zh-CN" dirty="0" smtClean="0">
                <a:solidFill>
                  <a:schemeClr val="tx1"/>
                </a:solidFill>
              </a:rPr>
              <a:t>false</a:t>
            </a:r>
            <a:r>
              <a:rPr lang="zh-CN" altLang="en-US" dirty="0" smtClean="0">
                <a:solidFill>
                  <a:schemeClr val="tx1"/>
                </a:solidFill>
              </a:rPr>
              <a:t>，不符合实际意义，怎么办呢？</a:t>
            </a:r>
            <a:r>
              <a:rPr lang="zh-CN" altLang="en-US" b="1" dirty="0" smtClean="0">
                <a:solidFill>
                  <a:srgbClr val="C00000"/>
                </a:solidFill>
              </a:rPr>
              <a:t>重写</a:t>
            </a:r>
            <a:r>
              <a:rPr lang="en-US" altLang="zh-CN" b="1" dirty="0" smtClean="0">
                <a:solidFill>
                  <a:srgbClr val="C00000"/>
                </a:solidFill>
              </a:rPr>
              <a:t>equals</a:t>
            </a:r>
            <a:r>
              <a:rPr lang="zh-CN" altLang="en-US" b="1" dirty="0" smtClean="0">
                <a:solidFill>
                  <a:srgbClr val="C00000"/>
                </a:solidFill>
              </a:rPr>
              <a:t>就行啦！</a:t>
            </a:r>
            <a:r>
              <a:rPr lang="en-US" altLang="zh-CN" b="1" dirty="0" smtClean="0">
                <a:solidFill>
                  <a:srgbClr val="C00000"/>
                </a:solidFill>
              </a:rPr>
              <a:t>API</a:t>
            </a:r>
            <a:r>
              <a:rPr lang="zh-CN" altLang="en-US" b="1" dirty="0" smtClean="0">
                <a:solidFill>
                  <a:srgbClr val="C00000"/>
                </a:solidFill>
              </a:rPr>
              <a:t>中很多类都重写了，例如</a:t>
            </a:r>
            <a:r>
              <a:rPr lang="en-US" altLang="zh-CN" b="1" dirty="0" smtClean="0">
                <a:solidFill>
                  <a:srgbClr val="C00000"/>
                </a:solidFill>
              </a:rPr>
              <a:t>String</a:t>
            </a:r>
            <a:r>
              <a:rPr lang="zh-CN" altLang="en-US" b="1" dirty="0" smtClean="0">
                <a:solidFill>
                  <a:srgbClr val="C00000"/>
                </a:solidFill>
              </a:rPr>
              <a:t>类。</a:t>
            </a:r>
            <a:endParaRPr lang="en-US" b="1" dirty="0">
              <a:solidFill>
                <a:srgbClr val="C00000"/>
              </a:solidFill>
            </a:endParaRPr>
          </a:p>
        </p:txBody>
      </p:sp>
      <p:sp>
        <p:nvSpPr>
          <p:cNvPr id="8" name="TextBox 7">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6" action="ppaction://hlinkfile"/>
              </a:rPr>
              <a:t>课堂案例：</a:t>
            </a:r>
            <a:r>
              <a:rPr lang="en-US" altLang="zh-CN" dirty="0" smtClean="0">
                <a:hlinkClick r:id="rId6" action="ppaction://hlinkfile"/>
              </a:rPr>
              <a:t>Course.java</a:t>
            </a: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49" name="Picture 1" descr="C:\Users\wxh\AppData\Roaming\Tencent\Users\29097443\QQ\WinTemp\RichOle\~JT5OE5OI06J{[[JYUU8N9N.png"/>
          <p:cNvPicPr>
            <a:picLocks noChangeAspect="1" noChangeArrowheads="1"/>
          </p:cNvPicPr>
          <p:nvPr/>
        </p:nvPicPr>
        <p:blipFill>
          <a:blip r:embed="rId3" cstate="print"/>
          <a:srcRect/>
          <a:stretch>
            <a:fillRect/>
          </a:stretch>
        </p:blipFill>
        <p:spPr bwMode="auto">
          <a:xfrm>
            <a:off x="3594537" y="5234151"/>
            <a:ext cx="3195145" cy="1008993"/>
          </a:xfrm>
          <a:prstGeom prst="rect">
            <a:avLst/>
          </a:prstGeom>
          <a:noFill/>
          <a:ln w="38100">
            <a:solidFill>
              <a:schemeClr val="accent6"/>
            </a:solidFill>
            <a:prstDash val="sysDash"/>
          </a:ln>
        </p:spPr>
      </p:pic>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zh-CN" altLang="en-US" sz="2400" dirty="0" smtClean="0">
                <a:solidFill>
                  <a:schemeClr val="tx1">
                    <a:lumMod val="75000"/>
                    <a:lumOff val="25000"/>
                  </a:schemeClr>
                </a:solidFill>
              </a:rPr>
              <a:t>如果需要使用</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比较对象的属性值等，可以进行覆盖；</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例如，覆盖</a:t>
            </a:r>
            <a:r>
              <a:rPr lang="en-US" altLang="zh-CN" sz="2400" dirty="0" smtClean="0">
                <a:solidFill>
                  <a:schemeClr val="tx1">
                    <a:lumMod val="75000"/>
                    <a:lumOff val="25000"/>
                  </a:schemeClr>
                </a:solidFill>
              </a:rPr>
              <a:t>Course</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方法，使得课程的</a:t>
            </a:r>
            <a:r>
              <a:rPr lang="en-US" altLang="zh-CN" sz="2400" dirty="0" smtClean="0">
                <a:solidFill>
                  <a:schemeClr val="tx1">
                    <a:lumMod val="75000"/>
                    <a:lumOff val="25000"/>
                  </a:schemeClr>
                </a:solidFill>
              </a:rPr>
              <a:t>title</a:t>
            </a:r>
            <a:r>
              <a:rPr lang="zh-CN" altLang="en-US" sz="2400" dirty="0" smtClean="0">
                <a:solidFill>
                  <a:schemeClr val="tx1">
                    <a:lumMod val="75000"/>
                    <a:lumOff val="25000"/>
                  </a:schemeClr>
                </a:solidFill>
              </a:rPr>
              <a:t>值和</a:t>
            </a:r>
            <a:r>
              <a:rPr lang="en-US" altLang="zh-CN" sz="2400" dirty="0" smtClean="0">
                <a:solidFill>
                  <a:schemeClr val="tx1">
                    <a:lumMod val="75000"/>
                    <a:lumOff val="25000"/>
                  </a:schemeClr>
                </a:solidFill>
              </a:rPr>
              <a:t>price</a:t>
            </a:r>
            <a:r>
              <a:rPr lang="zh-CN" altLang="en-US" sz="2400" dirty="0" smtClean="0">
                <a:solidFill>
                  <a:schemeClr val="tx1">
                    <a:lumMod val="75000"/>
                    <a:lumOff val="25000"/>
                  </a:schemeClr>
                </a:solidFill>
              </a:rPr>
              <a:t>值相同时，表示两个课程对象相等，</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a:t>
            </a:r>
            <a:r>
              <a:rPr lang="en-US" altLang="zh-CN" sz="2400" dirty="0" smtClean="0">
                <a:solidFill>
                  <a:srgbClr val="C00000"/>
                </a:solidFill>
              </a:rPr>
              <a:t>【</a:t>
            </a:r>
            <a:r>
              <a:rPr lang="zh-CN" altLang="en-US" sz="2400" dirty="0" smtClean="0">
                <a:solidFill>
                  <a:srgbClr val="C00000"/>
                </a:solidFill>
              </a:rPr>
              <a:t>为了保存不同阶段代码，重新命名新类</a:t>
            </a:r>
            <a:r>
              <a:rPr lang="en-US" altLang="zh-CN" sz="2400" dirty="0" smtClean="0">
                <a:solidFill>
                  <a:srgbClr val="C00000"/>
                </a:solidFill>
              </a:rPr>
              <a:t>Course02</a:t>
            </a:r>
            <a:r>
              <a:rPr lang="zh-CN" altLang="en-US" sz="2400" dirty="0" smtClean="0">
                <a:solidFill>
                  <a:srgbClr val="C00000"/>
                </a:solidFill>
              </a:rPr>
              <a:t>，这种命名方式不符合企业的规范，此处仅为了学习方便</a:t>
            </a:r>
            <a:r>
              <a:rPr lang="en-US" altLang="zh-CN" sz="2400" dirty="0" smtClean="0">
                <a:solidFill>
                  <a:srgbClr val="C00000"/>
                </a:solidFill>
              </a:rPr>
              <a:t>】</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981083" y="3725053"/>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p>
          <a:p>
            <a:r>
              <a:rPr lang="en-US" dirty="0" smtClean="0"/>
              <a:t>Course c1=new Course("Java",88);</a:t>
            </a:r>
          </a:p>
          <a:p>
            <a:r>
              <a:rPr lang="en-US" dirty="0" smtClean="0"/>
              <a:t>Course c2=new Course("Java",88);</a:t>
            </a:r>
          </a:p>
          <a:p>
            <a:r>
              <a:rPr lang="en-US" dirty="0" err="1" smtClean="0"/>
              <a:t>System.out.println</a:t>
            </a:r>
            <a:r>
              <a:rPr lang="en-US" dirty="0" smtClean="0"/>
              <a:t>("c1.equals(c2)="+c1.equals(c2));</a:t>
            </a:r>
          </a:p>
          <a:p>
            <a:r>
              <a:rPr lang="en-US" dirty="0" smtClean="0"/>
              <a:t>}</a:t>
            </a:r>
            <a:endParaRPr lang="en-US" dirty="0"/>
          </a:p>
        </p:txBody>
      </p:sp>
      <p:sp>
        <p:nvSpPr>
          <p:cNvPr id="7" name="Oval Callout 6"/>
          <p:cNvSpPr/>
          <p:nvPr/>
        </p:nvSpPr>
        <p:spPr>
          <a:xfrm>
            <a:off x="8245366" y="3720661"/>
            <a:ext cx="2538248" cy="2396359"/>
          </a:xfrm>
          <a:prstGeom prst="wedgeEllipseCallout">
            <a:avLst>
              <a:gd name="adj1" fmla="val -105785"/>
              <a:gd name="adj2" fmla="val 305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的属性值完全一样，返回</a:t>
            </a:r>
            <a:r>
              <a:rPr lang="en-US" altLang="zh-CN" dirty="0" smtClean="0">
                <a:solidFill>
                  <a:schemeClr val="tx1"/>
                </a:solidFill>
              </a:rPr>
              <a:t>true</a:t>
            </a:r>
            <a:r>
              <a:rPr lang="zh-CN" altLang="en-US" dirty="0" smtClean="0">
                <a:solidFill>
                  <a:schemeClr val="tx1"/>
                </a:solidFill>
              </a:rPr>
              <a:t>，因为</a:t>
            </a:r>
            <a:r>
              <a:rPr lang="en-US" altLang="zh-CN" dirty="0" smtClean="0">
                <a:solidFill>
                  <a:schemeClr val="tx1"/>
                </a:solidFill>
              </a:rPr>
              <a:t>Course02</a:t>
            </a:r>
            <a:r>
              <a:rPr lang="zh-CN" altLang="en-US" dirty="0" smtClean="0">
                <a:solidFill>
                  <a:schemeClr val="tx1"/>
                </a:solidFill>
              </a:rPr>
              <a:t>类中已经把</a:t>
            </a:r>
            <a:r>
              <a:rPr lang="en-US" altLang="zh-CN" dirty="0" smtClean="0">
                <a:solidFill>
                  <a:schemeClr val="tx1"/>
                </a:solidFill>
              </a:rPr>
              <a:t>equals</a:t>
            </a:r>
            <a:r>
              <a:rPr lang="zh-CN" altLang="en-US" dirty="0" smtClean="0">
                <a:solidFill>
                  <a:schemeClr val="tx1"/>
                </a:solidFill>
              </a:rPr>
              <a:t>方法进行了重写。</a:t>
            </a:r>
            <a:endParaRPr lang="en-US" b="1" dirty="0">
              <a:solidFill>
                <a:srgbClr val="C00000"/>
              </a:solidFill>
            </a:endParaRPr>
          </a:p>
        </p:txBody>
      </p:sp>
      <p:sp>
        <p:nvSpPr>
          <p:cNvPr id="8" name="TextBox 7">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Course02.java</a:t>
            </a:r>
            <a:endParaRPr lang="en-US"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9546</Words>
  <Application>Microsoft Office PowerPoint</Application>
  <PresentationFormat>自定义</PresentationFormat>
  <Paragraphs>885</Paragraphs>
  <Slides>73</Slides>
  <Notes>72</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包装类型</vt:lpstr>
      <vt:lpstr>本章内容：共9小节，34个知识点</vt:lpstr>
      <vt:lpstr>本章目标</vt:lpstr>
      <vt:lpstr>第1节【Object类】</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本节总结提问【Object类】</vt:lpstr>
      <vt:lpstr>本节总结【Object类】</vt:lpstr>
      <vt:lpstr>本节总结【String类】</vt:lpstr>
      <vt:lpstr>第2节【对象的自然比较】</vt:lpstr>
      <vt:lpstr>幻灯片 23</vt:lpstr>
      <vt:lpstr>幻灯片 24</vt:lpstr>
      <vt:lpstr>幻灯片 25</vt:lpstr>
      <vt:lpstr>幻灯片 26</vt:lpstr>
      <vt:lpstr>幻灯片 27</vt:lpstr>
      <vt:lpstr>幻灯片 28</vt:lpstr>
      <vt:lpstr>思考</vt:lpstr>
      <vt:lpstr>幻灯片 30</vt:lpstr>
      <vt:lpstr>本节总结提问【对象的自然比较】</vt:lpstr>
      <vt:lpstr>本节总结【对象的自然比较】</vt:lpstr>
      <vt:lpstr>第4节【数学API】</vt:lpstr>
      <vt:lpstr>幻灯片 34</vt:lpstr>
      <vt:lpstr>幻灯片 35</vt:lpstr>
      <vt:lpstr>幻灯片 36</vt:lpstr>
      <vt:lpstr>幻灯片 37</vt:lpstr>
      <vt:lpstr>本节总结提问【数学API】</vt:lpstr>
      <vt:lpstr>本节总结【数学API】</vt:lpstr>
      <vt:lpstr>第5节【随机API】</vt:lpstr>
      <vt:lpstr>幻灯片 41</vt:lpstr>
      <vt:lpstr>幻灯片 42</vt:lpstr>
      <vt:lpstr>本节总结提问【随机API】</vt:lpstr>
      <vt:lpstr>本节总结【随机API】</vt:lpstr>
      <vt:lpstr>第6节【UUID】</vt:lpstr>
      <vt:lpstr>幻灯片 46</vt:lpstr>
      <vt:lpstr>幻灯片 47</vt:lpstr>
      <vt:lpstr>幻灯片 48</vt:lpstr>
      <vt:lpstr>本节总结提问【UUID】</vt:lpstr>
      <vt:lpstr>本节总结【UUID】</vt:lpstr>
      <vt:lpstr>第7节【日期与时间API】</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本节总结提问【日期与时间API】</vt:lpstr>
      <vt:lpstr>本节总结【日期与时间API】</vt:lpstr>
      <vt:lpstr>本章总结</vt:lpstr>
      <vt:lpstr>幻灯片 73</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1131</cp:revision>
  <dcterms:created xsi:type="dcterms:W3CDTF">2014-03-19T14:07:00Z</dcterms:created>
  <dcterms:modified xsi:type="dcterms:W3CDTF">2018-08-22T06:24:13Z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