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78" r:id="rId2"/>
    <p:sldId id="481" r:id="rId3"/>
    <p:sldId id="493" r:id="rId4"/>
    <p:sldId id="483" r:id="rId5"/>
    <p:sldId id="591" r:id="rId6"/>
    <p:sldId id="592" r:id="rId7"/>
    <p:sldId id="593" r:id="rId8"/>
    <p:sldId id="596" r:id="rId9"/>
    <p:sldId id="597" r:id="rId10"/>
    <p:sldId id="595" r:id="rId11"/>
    <p:sldId id="598" r:id="rId12"/>
    <p:sldId id="608" r:id="rId13"/>
    <p:sldId id="600" r:id="rId14"/>
    <p:sldId id="601" r:id="rId15"/>
    <p:sldId id="615" r:id="rId16"/>
    <p:sldId id="603" r:id="rId17"/>
    <p:sldId id="604" r:id="rId18"/>
    <p:sldId id="602" r:id="rId19"/>
    <p:sldId id="610" r:id="rId20"/>
    <p:sldId id="626" r:id="rId21"/>
    <p:sldId id="612" r:id="rId22"/>
    <p:sldId id="613" r:id="rId23"/>
    <p:sldId id="614" r:id="rId24"/>
    <p:sldId id="622" r:id="rId25"/>
    <p:sldId id="611" r:id="rId26"/>
    <p:sldId id="616" r:id="rId27"/>
    <p:sldId id="617" r:id="rId28"/>
    <p:sldId id="618" r:id="rId29"/>
    <p:sldId id="623" r:id="rId30"/>
    <p:sldId id="619" r:id="rId31"/>
    <p:sldId id="624" r:id="rId32"/>
    <p:sldId id="620" r:id="rId33"/>
    <p:sldId id="627" r:id="rId34"/>
    <p:sldId id="589" r:id="rId35"/>
    <p:sldId id="628" r:id="rId36"/>
    <p:sldId id="625" r:id="rId37"/>
    <p:sldId id="585" r:id="rId38"/>
    <p:sldId id="47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191" autoAdjust="0"/>
    <p:restoredTop sz="94291" autoAdjust="0"/>
  </p:normalViewPr>
  <p:slideViewPr>
    <p:cSldViewPr snapToGrid="0">
      <p:cViewPr>
        <p:scale>
          <a:sx n="75" d="100"/>
          <a:sy n="75" d="100"/>
        </p:scale>
        <p:origin x="-366" y="-12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74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1186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  </a:t>
            </a:r>
            <a:r>
              <a:rPr lang="zh-CN" altLang="en-US" dirty="0" smtClean="0"/>
              <a:t>这门课程的主要目标就是学习使用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，本章主要是概述部分，会涉及到一些概念，也会编写一些很简单的代码，以入门为主要目标。有些术语可能暂时不大容易理解不要紧，后续都会详细学习。学习完本章后，应该可以在自己的电脑上安装好编译运行环境，能够编写并运行简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程序，掌握简单的语法元素。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74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707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883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330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1696"/>
            <a:ext cx="10515600" cy="5628289"/>
          </a:xfrm>
        </p:spPr>
        <p:txBody>
          <a:bodyPr/>
          <a:lstStyle>
            <a:lvl1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变量、</a:t>
            </a:r>
            <a:r>
              <a:rPr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据类型</a:t>
            </a:r>
            <a:r>
              <a:rPr 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运算符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程序中的数据类型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：数据类型分类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：基本数据类型特点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：数据类型转换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数据类型的分类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是强类型语言，任何一个变量或常量在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中必须有确定的数据类型；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语言的数据类型有两种，即</a:t>
            </a:r>
            <a:r>
              <a:rPr lang="zh-CN" altLang="en-US" dirty="0" smtClean="0">
                <a:solidFill>
                  <a:srgbClr val="C00000"/>
                </a:solidFill>
              </a:rPr>
              <a:t>基本数据类型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引用类型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1576550" y="2011589"/>
            <a:ext cx="7719850" cy="4073901"/>
            <a:chOff x="867102" y="2121947"/>
            <a:chExt cx="7719850" cy="4091927"/>
          </a:xfrm>
        </p:grpSpPr>
        <p:sp>
          <p:nvSpPr>
            <p:cNvPr id="5" name="TextBox 4"/>
            <p:cNvSpPr txBox="1"/>
            <p:nvPr/>
          </p:nvSpPr>
          <p:spPr>
            <a:xfrm>
              <a:off x="7417079" y="2121947"/>
              <a:ext cx="1169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整数                     </a:t>
              </a: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>
            <a:xfrm>
              <a:off x="867102" y="2144110"/>
              <a:ext cx="7714594" cy="4069764"/>
              <a:chOff x="867102" y="2144110"/>
              <a:chExt cx="7714594" cy="40697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620939" y="4962255"/>
                <a:ext cx="1424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引用类型</a:t>
                </a: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8" name="Group 16"/>
              <p:cNvGrpSpPr/>
              <p:nvPr/>
            </p:nvGrpSpPr>
            <p:grpSpPr>
              <a:xfrm>
                <a:off x="867102" y="3172980"/>
                <a:ext cx="4824250" cy="2108468"/>
                <a:chOff x="1196867" y="3101009"/>
                <a:chExt cx="4464024" cy="1556913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196867" y="3816078"/>
                  <a:ext cx="2464904" cy="27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" pitchFamily="34" charset="-122"/>
                      <a:ea typeface="微软雅黑" pitchFamily="34" charset="-122"/>
                    </a:rPr>
                    <a:t>Java</a:t>
                  </a:r>
                  <a:r>
                    <a:rPr lang="zh-CN" altLang="en-US" dirty="0" smtClean="0">
                      <a:latin typeface="微软雅黑" pitchFamily="34" charset="-122"/>
                      <a:ea typeface="微软雅黑" pitchFamily="34" charset="-122"/>
                    </a:rPr>
                    <a:t>中的数据类型</a:t>
                  </a:r>
                  <a:endParaRPr lang="en-US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737113" y="3101009"/>
                  <a:ext cx="1923778" cy="27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基本数据类型</a:t>
                  </a:r>
                  <a:endParaRPr lang="en-US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" name="Left Brace 14"/>
                <p:cNvSpPr/>
                <p:nvPr/>
              </p:nvSpPr>
              <p:spPr>
                <a:xfrm>
                  <a:off x="3234866" y="3272374"/>
                  <a:ext cx="529544" cy="138554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6034969" y="2410981"/>
                <a:ext cx="1169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数值型                     </a:t>
                </a: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3948" y="2957519"/>
                <a:ext cx="125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字符型</a:t>
                </a: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40224" y="3519821"/>
                <a:ext cx="1148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布尔型</a:t>
                </a: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77010" y="4329119"/>
                <a:ext cx="1169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类、接口                    </a:t>
                </a: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03286" y="4859892"/>
                <a:ext cx="1169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数组</a:t>
                </a: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82265" y="5343368"/>
                <a:ext cx="1169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枚举                    </a:t>
                </a: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08541" y="5844542"/>
                <a:ext cx="1169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注解                    </a:t>
                </a: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411823" y="2668485"/>
                <a:ext cx="1169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浮点                     </a:t>
                </a: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eft Brace 25"/>
              <p:cNvSpPr/>
              <p:nvPr/>
            </p:nvSpPr>
            <p:spPr>
              <a:xfrm>
                <a:off x="5612524" y="2601310"/>
                <a:ext cx="315310" cy="124547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Brace 27"/>
              <p:cNvSpPr/>
              <p:nvPr/>
            </p:nvSpPr>
            <p:spPr>
              <a:xfrm>
                <a:off x="5565228" y="4335517"/>
                <a:ext cx="441434" cy="1813034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Left Brace 25"/>
              <p:cNvSpPr/>
              <p:nvPr/>
            </p:nvSpPr>
            <p:spPr>
              <a:xfrm>
                <a:off x="7110249" y="2144110"/>
                <a:ext cx="268013" cy="81980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语言中的基本数据类型可以分为数值型、字符型、布尔型三大类，具体包含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每种具体类型使用一个关键字表示；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注意：</a:t>
            </a:r>
            <a:r>
              <a:rPr lang="en-US" altLang="zh-CN" dirty="0" smtClean="0">
                <a:solidFill>
                  <a:srgbClr val="C00000"/>
                </a:solidFill>
              </a:rPr>
              <a:t>String</a:t>
            </a:r>
            <a:r>
              <a:rPr lang="zh-CN" altLang="en-US" dirty="0" smtClean="0">
                <a:solidFill>
                  <a:srgbClr val="C00000"/>
                </a:solidFill>
              </a:rPr>
              <a:t>是一个表示字符串的数据类型，但并不是基本数据类型而是引用类型，本章不讨论</a:t>
            </a:r>
            <a:r>
              <a:rPr lang="en-US" altLang="zh-CN" dirty="0" smtClean="0">
                <a:solidFill>
                  <a:srgbClr val="C00000"/>
                </a:solidFill>
              </a:rPr>
              <a:t>String</a:t>
            </a:r>
            <a:r>
              <a:rPr lang="zh-CN" altLang="en-US" dirty="0" smtClean="0">
                <a:solidFill>
                  <a:srgbClr val="C00000"/>
                </a:solidFill>
              </a:rPr>
              <a:t>的特性</a:t>
            </a:r>
            <a:endParaRPr lang="zh-CN" altLang="en-US" dirty="0" smtClean="0"/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956212" y="3294084"/>
            <a:ext cx="9700591" cy="2469370"/>
            <a:chOff x="934278" y="2756453"/>
            <a:chExt cx="9700591" cy="2469370"/>
          </a:xfrm>
        </p:grpSpPr>
        <p:sp>
          <p:nvSpPr>
            <p:cNvPr id="9" name="TextBox 8"/>
            <p:cNvSpPr txBox="1"/>
            <p:nvPr/>
          </p:nvSpPr>
          <p:spPr>
            <a:xfrm>
              <a:off x="3730486" y="4764158"/>
              <a:ext cx="3743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布尔型：</a:t>
              </a:r>
              <a:r>
                <a:rPr lang="en-US" altLang="zh-CN" sz="2400" dirty="0" err="1" smtClean="0">
                  <a:latin typeface="微软雅黑" pitchFamily="34" charset="-122"/>
                  <a:ea typeface="微软雅黑" pitchFamily="34" charset="-122"/>
                </a:rPr>
                <a:t>boolean</a:t>
              </a:r>
              <a:endParaRPr 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6"/>
            <p:cNvGrpSpPr/>
            <p:nvPr/>
          </p:nvGrpSpPr>
          <p:grpSpPr>
            <a:xfrm>
              <a:off x="934278" y="2756453"/>
              <a:ext cx="9700591" cy="2193234"/>
              <a:chOff x="934278" y="2756453"/>
              <a:chExt cx="9700591" cy="219323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34278" y="3955775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基本数据类型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23862" y="3922645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字符型：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char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37113" y="3101009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数值型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0504" y="2756453"/>
                <a:ext cx="5274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整型：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byte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short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long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0" y="3286540"/>
                <a:ext cx="516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浮点型：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float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double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Left Brace 14"/>
              <p:cNvSpPr/>
              <p:nvPr/>
            </p:nvSpPr>
            <p:spPr>
              <a:xfrm>
                <a:off x="3220278" y="3319670"/>
                <a:ext cx="457200" cy="163001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5049078" y="2941983"/>
                <a:ext cx="357809" cy="65598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04952" y="0"/>
            <a:ext cx="11573813" cy="849126"/>
          </a:xfrm>
        </p:spPr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数据类型的分类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015" y="768088"/>
            <a:ext cx="11015870" cy="20373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每种数据类型在内存中占有不同的长度；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计算机存储设备的最小信息单元叫“位（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）”，又称之为“比特位”；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连续的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个位成为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个“字节（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）”；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操作系统分配内存最少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个字节，即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个位，而不是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个位；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长度越长，所表示的范围就越大；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2-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种具体类型的长度及特点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1066" y="3101340"/>
          <a:ext cx="1103586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13"/>
                <a:gridCol w="1229710"/>
                <a:gridCol w="1299734"/>
                <a:gridCol w="5069535"/>
                <a:gridCol w="2254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类型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长度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表示范围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默认值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1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 smtClean="0"/>
                        <a:t>-2</a:t>
                      </a:r>
                      <a:r>
                        <a:rPr lang="en-US" sz="2000" baseline="30000" dirty="0" smtClean="0"/>
                        <a:t>7</a:t>
                      </a:r>
                      <a:r>
                        <a:rPr lang="en-US" sz="2000" baseline="0" dirty="0" smtClean="0"/>
                        <a:t>~</a:t>
                      </a:r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7</a:t>
                      </a:r>
                      <a:r>
                        <a:rPr lang="en-US" sz="2000" baseline="0" dirty="0" smtClean="0"/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2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-32768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32767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 smtClean="0"/>
                        <a:t>-2</a:t>
                      </a:r>
                      <a:r>
                        <a:rPr lang="en-US" sz="2000" baseline="30000" dirty="0" smtClean="0"/>
                        <a:t>15</a:t>
                      </a:r>
                      <a:r>
                        <a:rPr lang="en-US" sz="2000" baseline="0" dirty="0" smtClean="0"/>
                        <a:t>~</a:t>
                      </a:r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15</a:t>
                      </a:r>
                      <a:r>
                        <a:rPr lang="en-US" sz="2000" baseline="0" dirty="0" smtClean="0"/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32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4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2147483648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 smtClean="0"/>
                        <a:t>-2</a:t>
                      </a:r>
                      <a:r>
                        <a:rPr lang="en-US" sz="2000" baseline="30000" dirty="0" smtClean="0"/>
                        <a:t>31</a:t>
                      </a:r>
                      <a:r>
                        <a:rPr lang="en-US" sz="2000" baseline="0" dirty="0" smtClean="0"/>
                        <a:t>~</a:t>
                      </a:r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31</a:t>
                      </a:r>
                      <a:r>
                        <a:rPr lang="en-US" sz="2000" baseline="0" dirty="0" smtClean="0"/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64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8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-263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263-1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 smtClean="0"/>
                        <a:t>-2</a:t>
                      </a:r>
                      <a:r>
                        <a:rPr lang="en-US" sz="2000" baseline="30000" dirty="0" smtClean="0"/>
                        <a:t>63</a:t>
                      </a:r>
                      <a:r>
                        <a:rPr lang="en-US" sz="2000" baseline="0" dirty="0" smtClean="0"/>
                        <a:t>~</a:t>
                      </a:r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63</a:t>
                      </a:r>
                      <a:r>
                        <a:rPr lang="en-US" sz="2000" baseline="0" dirty="0" smtClean="0"/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float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32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-3.403E38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3.403E38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64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-1.798E308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1.798E308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2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表示一个字符，如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(‘a’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‘A’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‘0’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‘’</a:t>
                      </a:r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空字符（</a:t>
                      </a:r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\u0000</a:t>
                      </a:r>
                      <a:r>
                        <a:rPr lang="zh-CN" alt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只有两个值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800" dirty="0" smtClean="0"/>
              <a:t>2-</a:t>
            </a:r>
            <a:r>
              <a:rPr lang="zh-CN" altLang="en-US" sz="2800" dirty="0" smtClean="0"/>
              <a:t>每种具体类型的长度及特点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每种具体类型都有不同的默认值；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当没有为一个属性变量赋值时，会根据类型为其赋值为默认值；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的默认值是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\u0000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，等同于一个空字符；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的默认值是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pPr lvl="1"/>
            <a:r>
              <a:rPr lang="zh-CN" altLang="en-US" dirty="0" smtClean="0"/>
              <a:t>注意：默认值是数据类型的默认值，变量是否具有默认值要看定义的位置，</a:t>
            </a:r>
            <a:r>
              <a:rPr lang="zh-CN" altLang="en-US" dirty="0" smtClean="0">
                <a:solidFill>
                  <a:srgbClr val="FF0000"/>
                </a:solidFill>
              </a:rPr>
              <a:t>局部变量没有默认值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字符和字符串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char</a:t>
            </a:r>
            <a:r>
              <a:rPr lang="zh-CN" altLang="en-US" dirty="0" smtClean="0"/>
              <a:t>类型在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中表示单个的字符用单引号包围，其字符编码为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类型为一个表示多个字符的字符，必须用双引号包围，为引用类型里少有的可以像基本类型一样赋值的数据类型之一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不能进行类型转换，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后面在将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String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的章节中会降到如何实现相互转换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839" y="1530805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char ch1 = ‘c’;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char ch2 = 99;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char ch3 =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‘a’+2;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char ch4 = ‘\u0063’;//0063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进制数，对应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进制为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99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以上都是将字母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赋值给相应的变量</a:t>
            </a:r>
            <a:endParaRPr 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053" y="4111095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String str1 = “hello”;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String str2 = “”;//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空字符串，字符串存在但没有内容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String Str3 = null;//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字符串为空，字符串不存在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不同的基本数据类型之间可以进行转换；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从表示范围小的类型转换为表示范围大的类型，可以直接转换，称为隐式转换；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4-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基本数据类型的显式和隐式转换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647" y="2353455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byte b=1;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=-2;</a:t>
            </a:r>
          </a:p>
          <a:p>
            <a:r>
              <a:rPr lang="en-US" dirty="0" smtClean="0"/>
              <a:t>//  </a:t>
            </a:r>
            <a:r>
              <a:rPr lang="zh-CN" altLang="en-US" dirty="0" smtClean="0"/>
              <a:t>表示范围小的可以直接转换为表示范围大的类型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=b;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=c;</a:t>
            </a:r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90330" y="3883974"/>
            <a:ext cx="11015870" cy="68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从表示范围大的类型转换为表示范围小的类型，需要强制转换，称为显式转换；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096" y="4484557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byte b=1;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=-2;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表示范围大的不可以直接转换为转换范围小的类型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需要强制转换，称为显式转换</a:t>
            </a:r>
          </a:p>
          <a:p>
            <a:r>
              <a:rPr lang="en-US" altLang="zh-CN" dirty="0" smtClean="0"/>
              <a:t>b=(byte)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c=(char)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虽然类型之间可以进行强制的隐式转换，但是也需要有一定的前提；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数值类型和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类型之间就不能转换；强制也不可以；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浮点型强制转换成整型时，会失去小数部分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大类型强制转换称小类型，可能会导致数据溢出，造成完全错误的以外结果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4-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基本数据类型的显式和隐式转换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7604" y="2003770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byte b=1;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boolean</a:t>
            </a:r>
            <a:r>
              <a:rPr lang="en-US" dirty="0" smtClean="0"/>
              <a:t> b2=false;</a:t>
            </a:r>
          </a:p>
          <a:p>
            <a:r>
              <a:rPr lang="en-US" altLang="zh-CN" dirty="0" smtClean="0"/>
              <a:t>// "</a:t>
            </a:r>
            <a:r>
              <a:rPr lang="zh-CN" altLang="en-US" dirty="0" smtClean="0"/>
              <a:t>风马牛不相及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</a:t>
            </a:r>
            <a:r>
              <a:rPr lang="en-US" dirty="0" err="1" smtClean="0"/>
              <a:t>boolean</a:t>
            </a:r>
            <a:r>
              <a:rPr lang="zh-CN" altLang="en-US" dirty="0" smtClean="0"/>
              <a:t>和数值类型，强制也不能转换；</a:t>
            </a:r>
          </a:p>
          <a:p>
            <a:r>
              <a:rPr lang="zh-CN" altLang="en-US" dirty="0" smtClean="0"/>
              <a:t>    </a:t>
            </a:r>
            <a:r>
              <a:rPr lang="en-US" dirty="0" smtClean="0"/>
              <a:t>b2=b; </a:t>
            </a:r>
            <a:r>
              <a:rPr lang="zh-CN" altLang="en-US" dirty="0" smtClean="0">
                <a:solidFill>
                  <a:srgbClr val="FF0000"/>
                </a:solidFill>
              </a:rPr>
              <a:t>（编译错误）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b2=(</a:t>
            </a:r>
            <a:r>
              <a:rPr lang="en-US" dirty="0" err="1" smtClean="0"/>
              <a:t>boolean</a:t>
            </a:r>
            <a:r>
              <a:rPr lang="en-US" dirty="0" smtClean="0"/>
              <a:t>)b;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（编译错误）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3880" y="4079561"/>
            <a:ext cx="106879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a = 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)10.9;//a</a:t>
            </a:r>
            <a:r>
              <a:rPr lang="zh-CN" altLang="en-US" b="1" dirty="0" smtClean="0"/>
              <a:t>的值是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，小数部分会被去掉</a:t>
            </a:r>
            <a:r>
              <a:rPr lang="en-US" altLang="zh-CN" b="1" dirty="0" smtClean="0"/>
              <a:t>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6583" y="5167382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long num = Integer.</a:t>
            </a:r>
            <a:r>
              <a:rPr lang="en-US" altLang="zh-CN" b="1" i="1" dirty="0" smtClean="0"/>
              <a:t>MAX_VALUE+1;//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Integer.</a:t>
            </a:r>
            <a:r>
              <a:rPr lang="en-US" altLang="zh-CN" b="1" i="1" dirty="0" err="1" smtClean="0"/>
              <a:t>MAX_VALUE</a:t>
            </a:r>
            <a:r>
              <a:rPr lang="zh-CN" altLang="en-US" b="1" i="1" dirty="0" smtClean="0"/>
              <a:t>为</a:t>
            </a:r>
            <a:r>
              <a:rPr lang="en-US" altLang="zh-CN" b="1" i="1" dirty="0" err="1" smtClean="0"/>
              <a:t>int</a:t>
            </a:r>
            <a:r>
              <a:rPr lang="zh-CN" altLang="en-US" b="1" i="1" dirty="0" smtClean="0"/>
              <a:t>类型的正方向最大值</a:t>
            </a:r>
            <a:endParaRPr lang="en-US" altLang="zh-CN" b="1" i="1" dirty="0" smtClean="0"/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intNum</a:t>
            </a:r>
            <a:r>
              <a:rPr lang="en-US" altLang="zh-CN" b="1" dirty="0" smtClean="0"/>
              <a:t> = 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)num;//</a:t>
            </a:r>
            <a:r>
              <a:rPr lang="en-US" altLang="zh-CN" b="1" dirty="0" err="1" smtClean="0"/>
              <a:t>intNum</a:t>
            </a:r>
            <a:r>
              <a:rPr lang="zh-CN" altLang="en-US" b="1" dirty="0" smtClean="0"/>
              <a:t>的值是</a:t>
            </a:r>
            <a:r>
              <a:rPr lang="en-US" altLang="zh-CN" dirty="0" smtClean="0"/>
              <a:t>-2147483648</a:t>
            </a:r>
            <a:r>
              <a:rPr lang="zh-CN" altLang="en-US" dirty="0" smtClean="0"/>
              <a:t>，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程序中的表达式和运算符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：表达式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：赋值运算符与赋值运算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：算术元算符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：关系运算符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：逻辑运算符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：运算符优先级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程序中的变量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的基本数据类型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节：控制台输入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语言中的表达式可以是如下几种：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常量：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用单引号引起来的字符：</a:t>
            </a:r>
            <a:r>
              <a:rPr lang="en-US" dirty="0" smtClean="0"/>
              <a:t> ‘A’ </a:t>
            </a:r>
            <a:r>
              <a:rPr lang="zh-CN" altLang="en-US" dirty="0" smtClean="0"/>
              <a:t>，</a:t>
            </a:r>
            <a:r>
              <a:rPr lang="en-US" dirty="0" smtClean="0"/>
              <a:t> '</a:t>
            </a:r>
            <a:r>
              <a:rPr lang="zh-CN" altLang="en-US" dirty="0" smtClean="0"/>
              <a:t>中</a:t>
            </a:r>
            <a:r>
              <a:rPr lang="en-US" altLang="zh-CN" dirty="0" smtClean="0"/>
              <a:t>'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用双引号引起来的字符串：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中软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，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卓越</a:t>
            </a:r>
            <a:r>
              <a:rPr lang="en-US" altLang="zh-CN" dirty="0" smtClean="0"/>
              <a:t>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正确声明的变量：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stuId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用运算符连接的：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x+2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m+n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逗号表达式：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a,b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上面提到的表达式后续都会学习使用，还有一些和面向对象有关的表达式后续学习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用“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”可以为任何一种基本数据类型的变量赋值；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赋值时主要不要超过表示范围，即赋值符两侧数据类型匹配，否则将出现编译错误；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赋值运算符是从右到左的执行循序，这种方向性也被称为运算符的结合性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2-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赋值运算符与赋值运算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677" y="271141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用</a:t>
            </a:r>
            <a:r>
              <a:rPr lang="en-US" altLang="zh-CN" dirty="0" smtClean="0"/>
              <a:t>=</a:t>
            </a:r>
            <a:r>
              <a:rPr lang="zh-CN" altLang="en-US" dirty="0" smtClean="0"/>
              <a:t>可以直接使用数值赋值为数值型类型赋值，但是不能超出其数据类型的表示范围</a:t>
            </a:r>
          </a:p>
          <a:p>
            <a:r>
              <a:rPr lang="en-US" altLang="zh-CN" dirty="0" smtClean="0"/>
              <a:t>byte b1=127;</a:t>
            </a:r>
          </a:p>
          <a:p>
            <a:r>
              <a:rPr lang="en-US" altLang="zh-CN" dirty="0" smtClean="0"/>
              <a:t>byte b2=129;//</a:t>
            </a:r>
            <a:r>
              <a:rPr lang="zh-CN" altLang="en-US" dirty="0" smtClean="0"/>
              <a:t>超出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的表示范围，编译错误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28818" y="3810317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char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类型使用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’’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引用单个字符赋值；也可以使用非负整数进行赋值；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872" y="4471632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用</a:t>
            </a:r>
            <a:r>
              <a:rPr lang="en-US" altLang="zh-CN" dirty="0" smtClean="0"/>
              <a:t>''</a:t>
            </a:r>
            <a:r>
              <a:rPr lang="zh-CN" altLang="en-US" dirty="0" smtClean="0"/>
              <a:t>引用单个字符为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赋值，也可以是非负整数</a:t>
            </a:r>
          </a:p>
          <a:p>
            <a:r>
              <a:rPr lang="en-US" altLang="zh-CN" dirty="0" smtClean="0"/>
              <a:t>char c1='a';</a:t>
            </a:r>
          </a:p>
          <a:p>
            <a:r>
              <a:rPr lang="en-US" altLang="zh-CN" dirty="0" smtClean="0"/>
              <a:t>char c2=12;</a:t>
            </a:r>
          </a:p>
          <a:p>
            <a:r>
              <a:rPr lang="en-US" altLang="zh-CN" dirty="0" smtClean="0"/>
              <a:t>char c3='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';//</a:t>
            </a:r>
            <a:r>
              <a:rPr lang="zh-CN" altLang="en-US" dirty="0" smtClean="0"/>
              <a:t>编译错误</a:t>
            </a:r>
          </a:p>
          <a:p>
            <a:r>
              <a:rPr lang="en-US" altLang="zh-CN" dirty="0" smtClean="0"/>
              <a:t>char c4=12.8;//</a:t>
            </a:r>
            <a:r>
              <a:rPr lang="zh-CN" altLang="en-US" dirty="0" smtClean="0"/>
              <a:t>编译错误</a:t>
            </a:r>
          </a:p>
          <a:p>
            <a:r>
              <a:rPr lang="en-US" altLang="zh-CN" dirty="0" smtClean="0"/>
              <a:t>char c5=-199;//</a:t>
            </a:r>
            <a:r>
              <a:rPr lang="zh-CN" altLang="en-US" dirty="0" smtClean="0"/>
              <a:t>编译错误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808491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小数默认是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后缀显式表示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d/D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后缀显式使用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赋值运算符与赋值运算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706" y="2068640"/>
            <a:ext cx="1068798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小数默认为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类型；使用</a:t>
            </a:r>
            <a:r>
              <a:rPr lang="en-US" altLang="zh-CN" dirty="0" smtClean="0"/>
              <a:t>f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</a:t>
            </a:r>
            <a:r>
              <a:rPr lang="zh-CN" altLang="en-US" dirty="0" smtClean="0"/>
              <a:t>后缀可以表示该小数是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型；</a:t>
            </a:r>
          </a:p>
          <a:p>
            <a:r>
              <a:rPr lang="en-US" altLang="zh-CN" dirty="0" smtClean="0"/>
              <a:t>float f1=1;</a:t>
            </a:r>
          </a:p>
          <a:p>
            <a:r>
              <a:rPr lang="en-US" altLang="zh-CN" dirty="0" smtClean="0"/>
              <a:t>float f2=1.0;//</a:t>
            </a:r>
            <a:r>
              <a:rPr lang="zh-CN" altLang="en-US" dirty="0" smtClean="0"/>
              <a:t>编译错误</a:t>
            </a:r>
          </a:p>
          <a:p>
            <a:r>
              <a:rPr lang="en-US" altLang="zh-CN" dirty="0" smtClean="0"/>
              <a:t>float f3=(float)1.0</a:t>
            </a:r>
          </a:p>
          <a:p>
            <a:r>
              <a:rPr lang="en-US" altLang="zh-CN" dirty="0" smtClean="0"/>
              <a:t>float f4=1.0f;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小数默认为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类型；使用</a:t>
            </a:r>
            <a:r>
              <a:rPr lang="en-US" altLang="zh-CN" dirty="0" smtClean="0"/>
              <a:t>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</a:t>
            </a:r>
            <a:r>
              <a:rPr lang="zh-CN" altLang="en-US" dirty="0" smtClean="0"/>
              <a:t>后缀可以显式表示该小数是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型；</a:t>
            </a:r>
          </a:p>
          <a:p>
            <a:r>
              <a:rPr lang="en-US" altLang="zh-CN" dirty="0" smtClean="0"/>
              <a:t>double d1=1.0;</a:t>
            </a:r>
          </a:p>
          <a:p>
            <a:r>
              <a:rPr lang="en-US" altLang="zh-CN" dirty="0" smtClean="0"/>
              <a:t>double d2=1.0d;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45358" y="4393638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boolean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型的只有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两个值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106" y="5103674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boolean</a:t>
            </a:r>
            <a:r>
              <a:rPr lang="zh-CN" altLang="en-US" dirty="0" smtClean="0"/>
              <a:t>型的只有</a:t>
            </a:r>
            <a:r>
              <a:rPr lang="en-US" dirty="0" smtClean="0"/>
              <a:t>true</a:t>
            </a:r>
            <a:r>
              <a:rPr lang="zh-CN" altLang="en-US" dirty="0" smtClean="0"/>
              <a:t>和</a:t>
            </a:r>
            <a:r>
              <a:rPr lang="en-US" dirty="0" smtClean="0"/>
              <a:t>false</a:t>
            </a:r>
            <a:r>
              <a:rPr lang="zh-CN" altLang="en-US" dirty="0" smtClean="0"/>
              <a:t>两个值</a:t>
            </a:r>
            <a:endParaRPr lang="en-US" altLang="zh-CN" dirty="0" smtClean="0"/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b3=false;</a:t>
            </a:r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b4=true;</a:t>
            </a:r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b5=1;//</a:t>
            </a:r>
            <a:r>
              <a:rPr lang="zh-CN" altLang="en-US" dirty="0" smtClean="0"/>
              <a:t>编译错误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算术运算符：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结合性为从左到右；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 / %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的优先等级高于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 -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字符之间的加减相当于字符编码的和差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字符串可以使用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”+ 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进行拼接。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81117" y="3197244"/>
          <a:ext cx="10380134" cy="3625196"/>
        </p:xfrm>
        <a:graphic>
          <a:graphicData uri="http://schemas.openxmlformats.org/drawingml/2006/table">
            <a:tbl>
              <a:tblPr/>
              <a:tblGrid>
                <a:gridCol w="1971910"/>
                <a:gridCol w="2803698"/>
                <a:gridCol w="3665601"/>
                <a:gridCol w="1938925"/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68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正号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31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31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加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2+32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34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连接字符串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“中</a:t>
                      </a: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软</a:t>
                      </a:r>
                      <a:r>
                        <a:rPr 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”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  <a:r>
                        <a:rPr 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“</a:t>
                      </a: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国际</a:t>
                      </a:r>
                      <a:r>
                        <a:rPr 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”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“中</a:t>
                      </a: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软国际</a:t>
                      </a:r>
                      <a:r>
                        <a:rPr 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”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负号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</a:t>
                      </a: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a=43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;-a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-43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减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3-1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乘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2*3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55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除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15/2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7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取模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15</a:t>
                      </a: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%</a:t>
                      </a: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赋值运算符：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%=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结合性从右到左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自增和自减运算符：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--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为单目（单元运算符）</a:t>
            </a:r>
            <a:endParaRPr lang="zh-CN" altLang="en-US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844330" y="4212268"/>
          <a:ext cx="10380134" cy="1188720"/>
        </p:xfrm>
        <a:graphic>
          <a:graphicData uri="http://schemas.openxmlformats.org/drawingml/2006/table">
            <a:tbl>
              <a:tblPr/>
              <a:tblGrid>
                <a:gridCol w="1971910"/>
                <a:gridCol w="2803698"/>
                <a:gridCol w="3665601"/>
                <a:gridCol w="1938925"/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68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自增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int a=1;a++/++a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自减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b=3;a--/--a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39662" y="1084116"/>
            <a:ext cx="450747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num = 10;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num += 1;//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相当于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num =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+ 1;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num -= 10;//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相当于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num =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- 10;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5424" y="2837847"/>
            <a:ext cx="447594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num = 10;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num++;//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相当于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num =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+ 1;</a:t>
            </a: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深入理解</a:t>
            </a:r>
            <a:r>
              <a:rPr lang="en-US" altLang="zh-CN" dirty="0" smtClean="0"/>
              <a:t>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--</a:t>
            </a:r>
          </a:p>
          <a:p>
            <a:pPr lvl="1"/>
            <a:r>
              <a:rPr lang="zh-CN" altLang="en-US" dirty="0" smtClean="0"/>
              <a:t>单目运算符</a:t>
            </a:r>
            <a:r>
              <a:rPr lang="en-US" altLang="zh-CN" dirty="0" smtClean="0"/>
              <a:t>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，可以放置到变量的前和后，称为先加和后加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先加运算，先完成自加运算，再使用变量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后加运算，先使用变量，在对变量进行自加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2254" y="2140406"/>
            <a:ext cx="450747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a=10;</a:t>
            </a:r>
          </a:p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b;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 = a++;//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后加，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 = ++a;//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先加，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12</a:t>
            </a: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运算符和数据类型转换问题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对于双目运算符，总是要求运算符两侧的数据的类型相同；如果不同则必须转换（强制或自动）成相同类型后再进行运算；运算的结果也会是这种类型；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两个整数相除结果必然是整数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只有整形变量可以使用自加自减运算符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055" y="3550599"/>
            <a:ext cx="1088544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 = 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)10.5;//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强制类型转换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double-&gt;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b = ’a’;//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自动类型转换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char-&gt;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 = 5/2;//c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型，其结果也必须是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double d = 5.0/2;//c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自动转换成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在参与运算，结果为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几种特殊情况：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8719" y="1522541"/>
            <a:ext cx="4211377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 = 1;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 ch1 = ‘a’+1;//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char ch2 = ‘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a’+a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编译错误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285" y="3219524"/>
            <a:ext cx="4211377" cy="458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a+++b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等同于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(a++)+b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7989" y="3944738"/>
            <a:ext cx="421137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 = 1;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a+=1.5;//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不会报编译错误，但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959600" y="4470400"/>
          <a:ext cx="965200" cy="711200"/>
        </p:xfrm>
        <a:graphic>
          <a:graphicData uri="http://schemas.openxmlformats.org/presentationml/2006/ole">
            <p:oleObj spid="_x0000_s1026" name="包装程序外壳对象" showAsIcon="1" r:id="rId3" imgW="965520" imgH="711360" progId="Package">
              <p:embed/>
            </p:oleObj>
          </a:graphicData>
        </a:graphic>
      </p:graphicFrame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==</a:t>
            </a:r>
            <a:r>
              <a:rPr lang="zh-CN" altLang="en-US" dirty="0" smtClean="0"/>
              <a:t>，！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Wingdings" pitchFamily="2" charset="2"/>
              </a:rPr>
              <a:t>&lt;=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&gt;=</a:t>
            </a:r>
          </a:p>
          <a:p>
            <a:pPr lvl="1"/>
            <a:r>
              <a:rPr lang="zh-CN" altLang="en-US" dirty="0" smtClean="0">
                <a:sym typeface="Wingdings" pitchFamily="2" charset="2"/>
              </a:rPr>
              <a:t>运算结果为</a:t>
            </a:r>
            <a:r>
              <a:rPr lang="en-US" altLang="zh-CN" dirty="0" err="1" smtClean="0">
                <a:sym typeface="Wingdings" pitchFamily="2" charset="2"/>
              </a:rPr>
              <a:t>boolean</a:t>
            </a:r>
            <a:r>
              <a:rPr lang="zh-CN" altLang="en-US" dirty="0" smtClean="0">
                <a:sym typeface="Wingdings" pitchFamily="2" charset="2"/>
              </a:rPr>
              <a:t>类型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/>
              <a:t>==</a:t>
            </a:r>
            <a:r>
              <a:rPr lang="zh-CN" altLang="en-US" dirty="0" smtClean="0"/>
              <a:t>，！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可以比较任何类型值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/>
              <a:t>&lt;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>
                <a:sym typeface="Wingdings" pitchFamily="2" charset="2"/>
              </a:rPr>
              <a:t>&lt;=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&gt;= </a:t>
            </a:r>
            <a:r>
              <a:rPr lang="zh-CN" altLang="en-US" dirty="0" smtClean="0">
                <a:sym typeface="Wingdings" pitchFamily="2" charset="2"/>
              </a:rPr>
              <a:t>只能比较数字类型值（包括</a:t>
            </a:r>
            <a:r>
              <a:rPr lang="en-US" altLang="zh-CN" dirty="0" smtClean="0">
                <a:sym typeface="Wingdings" pitchFamily="2" charset="2"/>
              </a:rPr>
              <a:t>char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byte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882285" y="3279228"/>
          <a:ext cx="9516533" cy="3276175"/>
        </p:xfrm>
        <a:graphic>
          <a:graphicData uri="http://schemas.openxmlformats.org/drawingml/2006/table">
            <a:tbl>
              <a:tblPr/>
              <a:tblGrid>
                <a:gridCol w="2379133"/>
                <a:gridCol w="2379133"/>
                <a:gridCol w="3112411"/>
                <a:gridCol w="1645856"/>
              </a:tblGrid>
              <a:tr h="468025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相等于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14==13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f</a:t>
                      </a: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alse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不等于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14!=13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小于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14&lt;13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false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大于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14&gt;13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小于等于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14&lt;=13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false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大于等于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14&gt;=13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比较</a:t>
            </a:r>
            <a:r>
              <a:rPr lang="en-US" altLang="zh-CN" dirty="0" err="1" smtClean="0">
                <a:sym typeface="Wingdings" pitchFamily="2" charset="2"/>
              </a:rPr>
              <a:t>boolean</a:t>
            </a:r>
            <a:r>
              <a:rPr lang="zh-CN" altLang="en-US" dirty="0" smtClean="0">
                <a:sym typeface="Wingdings" pitchFamily="2" charset="2"/>
              </a:rPr>
              <a:t>类型变量的值是否为</a:t>
            </a:r>
            <a:r>
              <a:rPr lang="en-US" altLang="zh-CN" dirty="0" smtClean="0">
                <a:sym typeface="Wingdings" pitchFamily="2" charset="2"/>
              </a:rPr>
              <a:t>true</a:t>
            </a:r>
            <a:r>
              <a:rPr lang="zh-CN" altLang="en-US" dirty="0" smtClean="0">
                <a:sym typeface="Wingdings" pitchFamily="2" charset="2"/>
              </a:rPr>
              <a:t>或</a:t>
            </a:r>
            <a:r>
              <a:rPr lang="en-US" altLang="zh-CN" dirty="0" smtClean="0">
                <a:sym typeface="Wingdings" pitchFamily="2" charset="2"/>
              </a:rPr>
              <a:t>false</a:t>
            </a:r>
            <a:r>
              <a:rPr lang="zh-CN" altLang="en-US" dirty="0" smtClean="0">
                <a:sym typeface="Wingdings" pitchFamily="2" charset="2"/>
              </a:rPr>
              <a:t>，一般不用</a:t>
            </a:r>
            <a:r>
              <a:rPr lang="en-US" altLang="zh-CN" dirty="0" smtClean="0">
                <a:sym typeface="Wingdings" pitchFamily="2" charset="2"/>
              </a:rPr>
              <a:t>==</a:t>
            </a:r>
            <a:r>
              <a:rPr lang="zh-CN" altLang="en-US" dirty="0" smtClean="0">
                <a:sym typeface="Wingdings" pitchFamily="2" charset="2"/>
              </a:rPr>
              <a:t>或！</a:t>
            </a:r>
            <a:r>
              <a:rPr lang="en-US" altLang="zh-CN" dirty="0" smtClean="0">
                <a:sym typeface="Wingdings" pitchFamily="2" charset="2"/>
              </a:rPr>
              <a:t>=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基本数据类型变量用</a:t>
            </a:r>
            <a:r>
              <a:rPr lang="en-US" altLang="zh-CN" dirty="0" smtClean="0">
                <a:sym typeface="Wingdings" pitchFamily="2" charset="2"/>
              </a:rPr>
              <a:t>==</a:t>
            </a:r>
            <a:r>
              <a:rPr lang="zh-CN" altLang="en-US" dirty="0" smtClean="0">
                <a:sym typeface="Wingdings" pitchFamily="2" charset="2"/>
              </a:rPr>
              <a:t>比较的是两个值是否相等，而像</a:t>
            </a:r>
            <a:r>
              <a:rPr lang="en-US" altLang="zh-CN" dirty="0" smtClean="0">
                <a:sym typeface="Wingdings" pitchFamily="2" charset="2"/>
              </a:rPr>
              <a:t>String</a:t>
            </a:r>
            <a:r>
              <a:rPr lang="zh-CN" altLang="en-US" dirty="0" smtClean="0">
                <a:sym typeface="Wingdings" pitchFamily="2" charset="2"/>
              </a:rPr>
              <a:t>等引用类型用</a:t>
            </a:r>
            <a:r>
              <a:rPr lang="en-US" altLang="zh-CN" dirty="0" smtClean="0">
                <a:sym typeface="Wingdings" pitchFamily="2" charset="2"/>
              </a:rPr>
              <a:t>==</a:t>
            </a:r>
            <a:r>
              <a:rPr lang="zh-CN" altLang="en-US" dirty="0" smtClean="0">
                <a:sym typeface="Wingdings" pitchFamily="2" charset="2"/>
              </a:rPr>
              <a:t>比较的并非内容是否相等而是比较存在内存的位置是否相同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0788" y="1784862"/>
            <a:ext cx="6786412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type = true;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type ==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type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false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type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type ==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type != true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等同与 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4664" y="4638421"/>
            <a:ext cx="6528908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s1, s2;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s1.equals(s2)//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的内容是否相等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了解变量的概念、定义和使用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个基本数据数据类型；</a:t>
            </a:r>
            <a:endParaRPr lang="en-US" altLang="zh-CN" dirty="0" smtClean="0"/>
          </a:p>
          <a:p>
            <a:r>
              <a:rPr lang="zh-CN" altLang="en-US" dirty="0" smtClean="0"/>
              <a:t>了解算术运算符、赋值运算符；</a:t>
            </a:r>
          </a:p>
          <a:p>
            <a:r>
              <a:rPr lang="zh-CN" altLang="en-US" dirty="0" smtClean="0"/>
              <a:t>掌握控制台输入数据的方法；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逻辑运算符和位运算符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1696"/>
            <a:ext cx="10780986" cy="65584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逻辑运算符：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</a:t>
            </a:r>
            <a:r>
              <a:rPr lang="zh-CN" altLang="en-US" dirty="0" smtClean="0"/>
              <a:t>，！，</a:t>
            </a:r>
            <a:r>
              <a:rPr lang="en-US" altLang="zh-CN" dirty="0" smtClean="0"/>
              <a:t>^</a:t>
            </a:r>
          </a:p>
          <a:p>
            <a:pPr lvl="1"/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：逻辑“与”运算符，全真则真，否则为假，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具有开关性，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不具有开关性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||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</a:t>
            </a:r>
            <a:r>
              <a:rPr lang="zh-CN" altLang="en-US" dirty="0" smtClean="0"/>
              <a:t>：逻辑“或”运算符，全假则假，否则为真，</a:t>
            </a:r>
            <a:r>
              <a:rPr lang="en-US" altLang="zh-CN" dirty="0" smtClean="0"/>
              <a:t> ||</a:t>
            </a:r>
            <a:r>
              <a:rPr lang="zh-CN" altLang="en-US" dirty="0" smtClean="0"/>
              <a:t>具有开关性，</a:t>
            </a:r>
            <a:r>
              <a:rPr lang="en-US" altLang="zh-CN" dirty="0" smtClean="0"/>
              <a:t>|</a:t>
            </a:r>
            <a:r>
              <a:rPr lang="zh-CN" altLang="en-US" dirty="0" smtClean="0"/>
              <a:t>不具有开关性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！：逻辑“非”运算符，反转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开关性：与，或运算符左侧表达式的结果已经决定了表达式的值，则右侧表达式不再执行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58800" y="3219085"/>
          <a:ext cx="10617199" cy="2302025"/>
        </p:xfrm>
        <a:graphic>
          <a:graphicData uri="http://schemas.openxmlformats.org/drawingml/2006/table">
            <a:tbl>
              <a:tblPr/>
              <a:tblGrid>
                <a:gridCol w="2073865"/>
                <a:gridCol w="2773417"/>
                <a:gridCol w="3656117"/>
                <a:gridCol w="2113800"/>
              </a:tblGrid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与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</a:t>
                      </a: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f</a:t>
                      </a: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alse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|</a:t>
                      </a: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|</a:t>
                      </a: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|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false||true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！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非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!</a:t>
                      </a:r>
                      <a:r>
                        <a:rPr lang="en-US" sz="2000" kern="100" dirty="0" err="1" smtClean="0">
                          <a:latin typeface="Calibri"/>
                          <a:ea typeface="微软雅黑 Light"/>
                          <a:cs typeface="Times New Roman"/>
                        </a:rPr>
                        <a:t>flase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^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异或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latin typeface="+mn-lt"/>
                          <a:ea typeface="微软雅黑 Light"/>
                          <a:cs typeface="Times New Roman"/>
                        </a:rPr>
                        <a:t>false^flase</a:t>
                      </a:r>
                      <a:endParaRPr lang="en-US" sz="2000" kern="100" dirty="0">
                        <a:latin typeface="+mn-lt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逻辑运算符和位运算符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位运算符：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~</a:t>
            </a:r>
            <a:r>
              <a:rPr lang="zh-CN" altLang="en-US" dirty="0" smtClean="0"/>
              <a:t>，</a:t>
            </a:r>
            <a:r>
              <a:rPr lang="en-US" altLang="zh-CN" dirty="0" smtClean="0"/>
              <a:t>^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&gt;&gt;&gt;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位运算符针对操作数的二进制按位进行运算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1170737" y="2165844"/>
          <a:ext cx="9516533" cy="3744200"/>
        </p:xfrm>
        <a:graphic>
          <a:graphicData uri="http://schemas.openxmlformats.org/drawingml/2006/table">
            <a:tbl>
              <a:tblPr/>
              <a:tblGrid>
                <a:gridCol w="2379133"/>
                <a:gridCol w="2379133"/>
                <a:gridCol w="3112411"/>
                <a:gridCol w="1645856"/>
              </a:tblGrid>
              <a:tr h="468025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位与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15&amp;6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6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|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位或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+mn-lt"/>
                          <a:ea typeface="微软雅黑 Light"/>
                          <a:cs typeface="Times New Roman"/>
                        </a:rPr>
                        <a:t>15|6</a:t>
                      </a:r>
                      <a:endParaRPr lang="en-US" sz="2000" kern="100" dirty="0">
                        <a:latin typeface="+mn-lt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15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^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异或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+mn-lt"/>
                          <a:ea typeface="微软雅黑 Light"/>
                          <a:cs typeface="Times New Roman"/>
                        </a:rPr>
                        <a:t>15^6</a:t>
                      </a:r>
                      <a:endParaRPr lang="en-US" sz="2000" kern="100" dirty="0">
                        <a:latin typeface="+mn-lt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9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~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取反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~6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-16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&lt;&lt;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左移位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8&lt;&lt;2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32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&gt;&gt;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右移位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8&gt;&gt;2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&gt;&gt;&gt;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无符号右移位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8&gt;&gt;&gt;2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</a:t>
            </a:r>
            <a:r>
              <a:rPr lang="zh-CN" altLang="en-US" dirty="0" smtClean="0"/>
              <a:t>运算符优先级</a:t>
            </a:r>
            <a:endParaRPr lang="zh-CN" altLang="en-US" dirty="0"/>
          </a:p>
        </p:txBody>
      </p:sp>
      <p:pic>
        <p:nvPicPr>
          <p:cNvPr id="1026" name="Picture 2" descr="https://gss0.bdstatic.com/94o3dSag_xI4khGkpoWK1HF6hhy/baike/c0%3Dbaike92%2C5%2C5%2C92%2C30/sign=b22a4fb3552c11dfcadcb771024e09b5/a6efce1b9d16fdfa7fa24ebeb68f8c5495ee7b9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0359"/>
          <a:stretch>
            <a:fillRect/>
          </a:stretch>
        </p:blipFill>
        <p:spPr bwMode="auto">
          <a:xfrm>
            <a:off x="1804987" y="716668"/>
            <a:ext cx="7922337" cy="591802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控制台输入输出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：控制台输出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：控制台输入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控制台输出和转义符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控制台输出语句：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(…)</a:t>
            </a:r>
          </a:p>
          <a:p>
            <a:pPr lvl="2"/>
            <a:r>
              <a:rPr lang="zh-CN" altLang="en-US" dirty="0" smtClean="0"/>
              <a:t>输出并换行，参数可以为空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System.out.print</a:t>
            </a:r>
            <a:r>
              <a:rPr lang="en-US" altLang="zh-CN" dirty="0" smtClean="0"/>
              <a:t>(…)</a:t>
            </a:r>
          </a:p>
          <a:p>
            <a:pPr lvl="2"/>
            <a:r>
              <a:rPr lang="zh-CN" altLang="en-US" dirty="0" smtClean="0"/>
              <a:t>输出（不换行）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参数不可以为空</a:t>
            </a:r>
            <a:endParaRPr lang="en-US" altLang="zh-CN" dirty="0" smtClean="0"/>
          </a:p>
          <a:p>
            <a:r>
              <a:rPr lang="zh-CN" altLang="en-US" dirty="0" smtClean="0"/>
              <a:t>特殊内容、符号输出用转义符</a:t>
            </a:r>
            <a:r>
              <a:rPr lang="en-US" altLang="zh-CN" dirty="0" smtClean="0"/>
              <a:t>’\ ’</a:t>
            </a: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9518" y="4323111"/>
            <a:ext cx="6528908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\t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跳到下个制表符位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\n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换行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“ \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等特殊字符需要同转义符转义，例：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\” \\</a:t>
            </a: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控制台输入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控制台输入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引包：在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源文件最顶部添加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创建输入工具对象，在开始输入之前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利用已创建的输入工具对象实现输入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79519" y="2068642"/>
            <a:ext cx="6528908" cy="458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import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java.util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.*;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284" y="3109166"/>
            <a:ext cx="6528908" cy="442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Scanner input = new Scanner(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System.in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518" y="4323111"/>
            <a:ext cx="6528908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a =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input.nextInt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double b =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input.nextDouble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String s =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input.next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();</a:t>
            </a: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本章主要学习了变量、数据类型和运算符；</a:t>
            </a:r>
            <a:endParaRPr lang="en-US" altLang="zh-CN" dirty="0" smtClean="0"/>
          </a:p>
          <a:p>
            <a:r>
              <a:rPr lang="zh-CN" altLang="en-US" dirty="0" smtClean="0"/>
              <a:t>变量的定义、赋值、使用</a:t>
            </a:r>
            <a:endParaRPr lang="en-US" altLang="zh-CN" dirty="0" smtClean="0"/>
          </a:p>
          <a:p>
            <a:r>
              <a:rPr lang="zh-CN" altLang="en-US" dirty="0" smtClean="0"/>
              <a:t>数据类型分为基本数据类型和引用类型；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基本数据类型学习了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种，了解起基本特征，转换运算等；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引用类型本章学习了字符串类型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运算符学习了四种，掌握其运算规则及应用领域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逻辑运算符和位运算符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程序中的变量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：变量的概念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：变量的命名规则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：变量的定义和赋值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：使用变量</a:t>
            </a:r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10" y="1043306"/>
            <a:ext cx="10515600" cy="5136778"/>
          </a:xfrm>
        </p:spPr>
        <p:txBody>
          <a:bodyPr>
            <a:normAutofit/>
          </a:bodyPr>
          <a:lstStyle/>
          <a:p>
            <a:r>
              <a:rPr lang="zh-CN" altLang="zh-CN" dirty="0"/>
              <a:t>为什么需要变量：</a:t>
            </a:r>
          </a:p>
          <a:p>
            <a:pPr lvl="1"/>
            <a:r>
              <a:rPr lang="zh-CN" altLang="zh-CN" dirty="0"/>
              <a:t>程序在运行时会将一些数据临时保存在内存中，当我们需要使用、改变、读取这些数据时，为了能够方便的找到它们我们引入了变量的概念。</a:t>
            </a:r>
          </a:p>
          <a:p>
            <a:pPr lvl="0"/>
            <a:r>
              <a:rPr lang="zh-CN" altLang="zh-CN" dirty="0"/>
              <a:t>变量</a:t>
            </a:r>
            <a:r>
              <a:rPr lang="en-US" altLang="zh-CN" dirty="0"/>
              <a:t>3</a:t>
            </a:r>
            <a:r>
              <a:rPr lang="zh-CN" altLang="en-US" dirty="0"/>
              <a:t>要素：当一个</a:t>
            </a:r>
            <a:r>
              <a:rPr lang="zh-CN" altLang="zh-CN" dirty="0">
                <a:sym typeface="+mn-ea"/>
              </a:rPr>
              <a:t>数据临时保存在内存中一个特定的区域时</a:t>
            </a:r>
            <a:endParaRPr lang="zh-CN" altLang="en-US" dirty="0"/>
          </a:p>
          <a:p>
            <a:pPr lvl="1"/>
            <a:r>
              <a:rPr lang="zh-CN" altLang="en-US" dirty="0"/>
              <a:t>变量名：为该区域起一个便于记忆的名字</a:t>
            </a:r>
          </a:p>
          <a:p>
            <a:pPr lvl="1"/>
            <a:r>
              <a:rPr lang="zh-CN" altLang="en-US" dirty="0"/>
              <a:t>数据类型：表示存储数据的种类，比如数字、文本等</a:t>
            </a:r>
          </a:p>
          <a:p>
            <a:pPr lvl="1"/>
            <a:r>
              <a:rPr lang="zh-CN" altLang="en-US" dirty="0"/>
              <a:t>值：被保存的具体数据内容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 num = 100;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861541" y="5578738"/>
            <a:ext cx="1188085" cy="601345"/>
          </a:xfrm>
          <a:prstGeom prst="wedgeRectCallout">
            <a:avLst>
              <a:gd name="adj1" fmla="val 63356"/>
              <a:gd name="adj2" fmla="val -88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黑体" panose="02010609060101010101" charset="-122"/>
                <a:ea typeface="黑体" panose="02010609060101010101" charset="-122"/>
              </a:rPr>
              <a:t>变量类型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2658022" y="5610269"/>
            <a:ext cx="1188085" cy="601345"/>
          </a:xfrm>
          <a:prstGeom prst="wedgeRectCallout">
            <a:avLst>
              <a:gd name="adj1" fmla="val -44671"/>
              <a:gd name="adj2" fmla="val -9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>
                <a:latin typeface="黑体" panose="02010609060101010101" charset="-122"/>
                <a:ea typeface="黑体" panose="02010609060101010101" charset="-122"/>
              </a:rPr>
              <a:t>变量名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4488421" y="5610269"/>
            <a:ext cx="1188085" cy="601345"/>
          </a:xfrm>
          <a:prstGeom prst="wedgeRectCallout">
            <a:avLst>
              <a:gd name="adj1" fmla="val -108524"/>
              <a:gd name="adj2" fmla="val -12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>
                <a:latin typeface="黑体" panose="02010609060101010101" charset="-122"/>
                <a:ea typeface="黑体" panose="02010609060101010101" charset="-122"/>
              </a:rPr>
              <a:t>变量值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607" y="1047859"/>
            <a:ext cx="10515600" cy="47704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不能使用预留字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只能使用英文、数字、</a:t>
            </a:r>
            <a:r>
              <a:rPr lang="en-US" altLang="zh-CN" dirty="0" smtClean="0"/>
              <a:t>_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</a:t>
            </a:r>
            <a:r>
              <a:rPr lang="zh-CN" altLang="en-US" dirty="0" smtClean="0"/>
              <a:t>，且数字不能用作开头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相同作用域命名不能重复</a:t>
            </a:r>
            <a:endParaRPr lang="en-US" altLang="zh-CN" dirty="0" smtClean="0"/>
          </a:p>
          <a:p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命名必须使用有意义的单词（要求较低时可以使用汉语拼音）；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多个单词时使用驼峰命名法，首字母小写，从第二个单词开始每个单词首字母大写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变量命名中不使用</a:t>
            </a:r>
            <a:r>
              <a:rPr lang="en-US" altLang="zh-CN" dirty="0" smtClean="0"/>
              <a:t>_$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变量的声明和定义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3324"/>
            <a:ext cx="10465676" cy="60066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声明和定义：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变量的声明是告知编译器该标识符的存在；定义是在内存中分配相应的存储空间；变量名表示了空间的位置，数据类型表示分配的大小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4Byte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  变量名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num;</a:t>
            </a:r>
          </a:p>
          <a:p>
            <a:r>
              <a:rPr lang="zh-CN" altLang="en-US" dirty="0" smtClean="0"/>
              <a:t>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变量的赋值是将指定的数据的副本保存到变量的存储空间里。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num = 20;</a:t>
            </a:r>
          </a:p>
          <a:p>
            <a:r>
              <a:rPr lang="zh-CN" altLang="en-US" dirty="0" smtClean="0"/>
              <a:t>声明定义时赋值：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 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num = 20;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变量的使用；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变量的使用：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使用变量就是读取变量对应内存中的数据，并进行使用；定义过的变量，可以通过变量名得到变量的值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(num);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age = num;</a:t>
            </a:r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局部变量（方法内定义的变量）必须先赋值再使用，否则报编译错误；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3106</Words>
  <Application>Microsoft Office PowerPoint</Application>
  <PresentationFormat>自定义</PresentationFormat>
  <Paragraphs>500</Paragraphs>
  <Slides>38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程序包</vt:lpstr>
      <vt:lpstr>变量、据类型、运算符</vt:lpstr>
      <vt:lpstr>本章内容：共5小节，25个知识点</vt:lpstr>
      <vt:lpstr>本章目标</vt:lpstr>
      <vt:lpstr>第1节【Java程序中的变量】</vt:lpstr>
      <vt:lpstr>变量的概念</vt:lpstr>
      <vt:lpstr>变量的命名</vt:lpstr>
      <vt:lpstr>变量的声明和定义 </vt:lpstr>
      <vt:lpstr>变量的使用；</vt:lpstr>
      <vt:lpstr>幻灯片 9</vt:lpstr>
      <vt:lpstr>第2节【Java程序中的数据类型】</vt:lpstr>
      <vt:lpstr>1-数据类型的分类</vt:lpstr>
      <vt:lpstr>1-数据类型的分类</vt:lpstr>
      <vt:lpstr>幻灯片 13</vt:lpstr>
      <vt:lpstr>2-每种具体类型的长度及特点</vt:lpstr>
      <vt:lpstr>3-字符和字符串</vt:lpstr>
      <vt:lpstr>幻灯片 16</vt:lpstr>
      <vt:lpstr>幻灯片 17</vt:lpstr>
      <vt:lpstr>幻灯片 18</vt:lpstr>
      <vt:lpstr>第3节【Java程序中的表达式和运算符】</vt:lpstr>
      <vt:lpstr>1-表达式</vt:lpstr>
      <vt:lpstr>幻灯片 21</vt:lpstr>
      <vt:lpstr>幻灯片 22</vt:lpstr>
      <vt:lpstr>3-算术运算符</vt:lpstr>
      <vt:lpstr>3-算术运算符</vt:lpstr>
      <vt:lpstr>3-算术运算符</vt:lpstr>
      <vt:lpstr>3-算术运算符</vt:lpstr>
      <vt:lpstr>3-算术运算符</vt:lpstr>
      <vt:lpstr>4-关系运算符</vt:lpstr>
      <vt:lpstr>4-关系运算符</vt:lpstr>
      <vt:lpstr>5-逻辑运算符和位运算符</vt:lpstr>
      <vt:lpstr>5-逻辑运算符和位运算符</vt:lpstr>
      <vt:lpstr>6-运算符优先级</vt:lpstr>
      <vt:lpstr>幻灯片 33</vt:lpstr>
      <vt:lpstr>第4节【控制台输入输出】</vt:lpstr>
      <vt:lpstr>控制台输出和转义符</vt:lpstr>
      <vt:lpstr>1-控制台输入</vt:lpstr>
      <vt:lpstr>本章总结</vt:lpstr>
      <vt:lpstr>幻灯片 38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微软用户</cp:lastModifiedBy>
  <cp:revision>1527</cp:revision>
  <dcterms:created xsi:type="dcterms:W3CDTF">2014-03-19T14:07:00Z</dcterms:created>
  <dcterms:modified xsi:type="dcterms:W3CDTF">2018-03-13T09:21:17Z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