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8" r:id="rId2"/>
    <p:sldId id="481" r:id="rId3"/>
    <p:sldId id="586" r:id="rId4"/>
    <p:sldId id="587" r:id="rId5"/>
    <p:sldId id="588" r:id="rId6"/>
    <p:sldId id="589" r:id="rId7"/>
    <p:sldId id="592" r:id="rId8"/>
    <p:sldId id="593" r:id="rId9"/>
    <p:sldId id="594" r:id="rId10"/>
    <p:sldId id="595" r:id="rId11"/>
    <p:sldId id="607" r:id="rId12"/>
    <p:sldId id="596" r:id="rId13"/>
    <p:sldId id="609" r:id="rId14"/>
    <p:sldId id="597" r:id="rId15"/>
    <p:sldId id="603" r:id="rId16"/>
    <p:sldId id="608" r:id="rId17"/>
    <p:sldId id="604" r:id="rId18"/>
    <p:sldId id="605" r:id="rId19"/>
    <p:sldId id="598" r:id="rId20"/>
    <p:sldId id="599" r:id="rId21"/>
    <p:sldId id="600" r:id="rId22"/>
    <p:sldId id="602" r:id="rId23"/>
    <p:sldId id="585" r:id="rId24"/>
    <p:sldId id="4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85921" autoAdjust="0"/>
  </p:normalViewPr>
  <p:slideViewPr>
    <p:cSldViewPr snapToGrid="0">
      <p:cViewPr varScale="1">
        <p:scale>
          <a:sx n="63" d="100"/>
          <a:sy n="63" d="100"/>
        </p:scale>
        <p:origin x="-672" y="-102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38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4336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前面我们一直在学习数据类型，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中有基本数据类型，引用类型。基本数据类型一共有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种。引用类型包括类，接口，枚举，注解，虽然这些概念后面才会深入学习，但是我们做了简单的了解。我们对常用的包装器类、字符串相关类进行了学习。试想一下，如果我们班级进行了考试，一共</a:t>
            </a:r>
            <a:r>
              <a:rPr lang="en-US" altLang="zh-CN" dirty="0" smtClean="0"/>
              <a:t>60</a:t>
            </a:r>
            <a:r>
              <a:rPr lang="zh-CN" altLang="en-US" dirty="0" smtClean="0"/>
              <a:t>位学员，我要统计一下平均分，该如何写这个程序呢？可以考虑声明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个变量，然后再一个一个累加起来，再除以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？想起来就很繁琐对不对？那有没有更好的办法，能把这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个数存起来。那就是本节我们要学习的数组，数组也是引用类型的一种。</a:t>
            </a:r>
            <a:endParaRPr lang="en-US" altLang="zh-CN" dirty="0" smtClean="0"/>
          </a:p>
          <a:p>
            <a:r>
              <a:rPr lang="en-US" altLang="zh-CN" baseline="0" dirty="0" smtClean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6337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21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8033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前面我们一直在学习数据类型，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中有基本数据类型，引用类型。基本数据类型一共有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种。引用类型包括类，接口，枚举，注解，虽然这些概念后面才会深入学习，但是我们做了简单的了解。我们对常用的包装器类、字符串相关类进行了学习。试想一下，如果我们班级进行了考试，一共</a:t>
            </a:r>
            <a:r>
              <a:rPr lang="en-US" altLang="zh-CN" dirty="0" smtClean="0"/>
              <a:t>60</a:t>
            </a:r>
            <a:r>
              <a:rPr lang="zh-CN" altLang="en-US" dirty="0" smtClean="0"/>
              <a:t>位学员，我要统计一下平均分，该如何写这个程序呢？可以考虑声明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个变量，然后再一个一个累加起来，再除以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？想起来就很繁琐对不对？那有没有更好的办法，能把这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个数存起来。那就是本节我们要学习的数组，数组也是引用类型的一种。</a:t>
            </a:r>
            <a:endParaRPr lang="en-US" altLang="zh-CN" dirty="0" smtClean="0"/>
          </a:p>
          <a:p>
            <a:r>
              <a:rPr lang="en-US" altLang="zh-CN" baseline="0" dirty="0" smtClean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6337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5330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3300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5754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6100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463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</a:t>
            </a:r>
            <a:r>
              <a:rPr lang="zh-CN" altLang="en-US" dirty="0" smtClean="0"/>
              <a:t>这门课程的主要目标就是学习使用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，本章主要是概述部分，会涉及到一些概念，也会编写一些很简单的代码，以入门为主要目标。有些术语可能暂时不大容易理解不要紧，后续都会详细学习。学习完本章后，应该可以在自己的电脑上安装好编译运行环境，能够编写并运行简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程序，掌握简单的语法元素。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8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前面我们一直在学习数据类型，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中有基本数据类型，引用类型。基本数据类型一共有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种。引用类型包括类，接口，枚举，注解，虽然这些概念后面才会深入学习，但是我们做了简单的了解。我们对常用的包装器类、字符串相关类进行了学习。试想一下，如果我们班级进行了考试，一共</a:t>
            </a:r>
            <a:r>
              <a:rPr lang="en-US" altLang="zh-CN" dirty="0" smtClean="0"/>
              <a:t>60</a:t>
            </a:r>
            <a:r>
              <a:rPr lang="zh-CN" altLang="en-US" dirty="0" smtClean="0"/>
              <a:t>位学员，我要统计一下平均分，该如何写这个程序呢？可以考虑声明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个变量，然后再一个一个累加起来，再除以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？想起来就很繁琐对不对？那有没有更好的办法，能把这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个数存起来。那就是本节我们要学习的数组，数组也是引用类型的一种。</a:t>
            </a:r>
            <a:endParaRPr lang="en-US" altLang="zh-CN" dirty="0" smtClean="0"/>
          </a:p>
          <a:p>
            <a:r>
              <a:rPr lang="en-US" altLang="zh-CN" baseline="0" dirty="0" smtClean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633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236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798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746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103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559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731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1696"/>
            <a:ext cx="10515600" cy="5628289"/>
          </a:xfrm>
        </p:spPr>
        <p:txBody>
          <a:bodyPr/>
          <a:lstStyle>
            <a:lvl1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801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</a:t>
            </a:r>
            <a:endParaRPr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数组的长度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在创建数组的时候，一定要确定数组的长度；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数组的长度将在初始化数组元素的时候同时初始化到内存中；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  数组变量名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.length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可以返回数组的长度；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2166" y="3199378"/>
            <a:ext cx="7861246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a1=new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[5];</a:t>
            </a: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a2=new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[]{1,4,10};</a:t>
            </a: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a3={34,23,4,10};	</a:t>
            </a:r>
          </a:p>
          <a:p>
            <a:r>
              <a:rPr lang="en-US" altLang="zh-CN" sz="2000" dirty="0" smtClean="0">
                <a:ea typeface="微软雅黑 Light"/>
              </a:rPr>
              <a:t>		</a:t>
            </a:r>
          </a:p>
          <a:p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("a1</a:t>
            </a:r>
            <a:r>
              <a:rPr lang="zh-CN" altLang="en-US" sz="2000" dirty="0" smtClean="0">
                <a:ea typeface="微软雅黑 Light"/>
              </a:rPr>
              <a:t>的长度：</a:t>
            </a:r>
            <a:r>
              <a:rPr lang="en-US" altLang="zh-CN" sz="2000" dirty="0" smtClean="0">
                <a:ea typeface="微软雅黑 Light"/>
              </a:rPr>
              <a:t>"+a1.length);</a:t>
            </a:r>
          </a:p>
          <a:p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("a2</a:t>
            </a:r>
            <a:r>
              <a:rPr lang="zh-CN" altLang="en-US" sz="2000" dirty="0" smtClean="0">
                <a:ea typeface="微软雅黑 Light"/>
              </a:rPr>
              <a:t>的长度：</a:t>
            </a:r>
            <a:r>
              <a:rPr lang="en-US" altLang="zh-CN" sz="2000" dirty="0" smtClean="0">
                <a:ea typeface="微软雅黑 Light"/>
              </a:rPr>
              <a:t>"+a2.length);</a:t>
            </a:r>
          </a:p>
          <a:p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("a3</a:t>
            </a:r>
            <a:r>
              <a:rPr lang="zh-CN" altLang="en-US" sz="2000" dirty="0" smtClean="0">
                <a:ea typeface="微软雅黑 Light"/>
              </a:rPr>
              <a:t>的长度：</a:t>
            </a:r>
            <a:r>
              <a:rPr lang="en-US" altLang="zh-CN" sz="2000" dirty="0" smtClean="0">
                <a:ea typeface="微软雅黑 Light"/>
              </a:rPr>
              <a:t>"+a3.length);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227379" y="3373821"/>
            <a:ext cx="1749973" cy="1608082"/>
          </a:xfrm>
          <a:prstGeom prst="wedgeEllipseCallout">
            <a:avLst>
              <a:gd name="adj1" fmla="val -95423"/>
              <a:gd name="adj2" fmla="val 52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ea typeface="微软雅黑 Light"/>
              </a:rPr>
              <a:t>分别返回</a:t>
            </a:r>
            <a:r>
              <a:rPr lang="en-US" altLang="zh-CN" sz="2400" dirty="0" smtClean="0">
                <a:solidFill>
                  <a:schemeClr val="tx1"/>
                </a:solidFill>
                <a:ea typeface="微软雅黑 Light"/>
              </a:rPr>
              <a:t>5,3,4</a:t>
            </a:r>
            <a:endParaRPr lang="en-US" sz="24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数组的应用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：数组的遍历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数组排序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数组的遍历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很多时候我们需要对数组中的元素一个一个取出来使用，这个过程叫遍历；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遍历数组需要使用到循环控制，后续章节学习；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循环的次数用数组的长度控制；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先简单理解数组遍历的循环语句，包括传统的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循环和增强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循环两种；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803" y="3766937"/>
            <a:ext cx="909328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[]{1,2,10};		</a:t>
            </a: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使用</a:t>
            </a:r>
            <a:r>
              <a:rPr lang="en-US" altLang="zh-CN" sz="2000" dirty="0" smtClean="0">
                <a:ea typeface="微软雅黑 Light"/>
              </a:rPr>
              <a:t>for</a:t>
            </a:r>
            <a:r>
              <a:rPr lang="zh-CN" altLang="en-US" sz="2000" dirty="0" smtClean="0">
                <a:ea typeface="微软雅黑 Light"/>
              </a:rPr>
              <a:t>循环遍历</a:t>
            </a:r>
          </a:p>
          <a:p>
            <a:r>
              <a:rPr lang="en-US" altLang="zh-CN" sz="2000" dirty="0" smtClean="0">
                <a:ea typeface="微软雅黑 Light"/>
              </a:rPr>
              <a:t>for(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 </a:t>
            </a:r>
            <a:r>
              <a:rPr lang="en-US" altLang="zh-CN" sz="2000" dirty="0" err="1" smtClean="0">
                <a:ea typeface="微软雅黑 Light"/>
              </a:rPr>
              <a:t>i</a:t>
            </a:r>
            <a:r>
              <a:rPr lang="en-US" altLang="zh-CN" sz="2000" dirty="0" smtClean="0">
                <a:ea typeface="微软雅黑 Light"/>
              </a:rPr>
              <a:t>=0;i&lt;</a:t>
            </a:r>
            <a:r>
              <a:rPr lang="en-US" altLang="zh-CN" sz="2000" dirty="0" err="1" smtClean="0">
                <a:ea typeface="微软雅黑 Light"/>
              </a:rPr>
              <a:t>a.length;i</a:t>
            </a:r>
            <a:r>
              <a:rPr lang="en-US" altLang="zh-CN" sz="2000" dirty="0" smtClean="0">
                <a:ea typeface="微软雅黑 Light"/>
              </a:rPr>
              <a:t>++){</a:t>
            </a:r>
          </a:p>
          <a:p>
            <a:r>
              <a:rPr lang="en-US" altLang="zh-CN" sz="2000" dirty="0" smtClean="0">
                <a:ea typeface="微软雅黑 Light"/>
              </a:rPr>
              <a:t>     </a:t>
            </a:r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(a[</a:t>
            </a:r>
            <a:r>
              <a:rPr lang="en-US" altLang="zh-CN" sz="2000" dirty="0" err="1" smtClean="0">
                <a:ea typeface="微软雅黑 Light"/>
              </a:rPr>
              <a:t>i</a:t>
            </a:r>
            <a:r>
              <a:rPr lang="en-US" altLang="zh-CN" sz="2000" dirty="0" smtClean="0">
                <a:ea typeface="微软雅黑 Light"/>
              </a:rPr>
              <a:t>]);</a:t>
            </a:r>
          </a:p>
          <a:p>
            <a:r>
              <a:rPr lang="en-US" altLang="zh-CN" sz="2000" dirty="0" smtClean="0">
                <a:ea typeface="微软雅黑 Light"/>
              </a:rPr>
              <a:t>}		</a:t>
            </a: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使用增强</a:t>
            </a:r>
            <a:r>
              <a:rPr lang="en-US" altLang="zh-CN" sz="2000" dirty="0" smtClean="0">
                <a:ea typeface="微软雅黑 Light"/>
              </a:rPr>
              <a:t>for</a:t>
            </a:r>
            <a:r>
              <a:rPr lang="zh-CN" altLang="en-US" sz="2000" dirty="0" smtClean="0">
                <a:ea typeface="微软雅黑 Light"/>
              </a:rPr>
              <a:t>循环遍历</a:t>
            </a:r>
          </a:p>
          <a:p>
            <a:r>
              <a:rPr lang="en-US" altLang="zh-CN" sz="2000" dirty="0" smtClean="0">
                <a:ea typeface="微软雅黑 Light"/>
              </a:rPr>
              <a:t>for(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 x:a){</a:t>
            </a:r>
          </a:p>
          <a:p>
            <a:r>
              <a:rPr lang="en-US" altLang="zh-CN" sz="2000" dirty="0" smtClean="0">
                <a:ea typeface="微软雅黑 Light"/>
              </a:rPr>
              <a:t>     </a:t>
            </a:r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(x);</a:t>
            </a:r>
          </a:p>
          <a:p>
            <a:r>
              <a:rPr lang="en-US" altLang="zh-CN" sz="2000" dirty="0" smtClean="0">
                <a:ea typeface="微软雅黑 Light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数组的应用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在数组遍历的基础上可以实现更多的数组应用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查找是否存在某个值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查找最大、最小值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求和、平均值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数据的排序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中有一个类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，定义了大量的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方法，可以对数组中元素进行排序；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此处不深究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类本身，先记住用法即可；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9506" y="3104785"/>
            <a:ext cx="986933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[]{12,3,90,1,2,10};		</a:t>
            </a:r>
          </a:p>
          <a:p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使用</a:t>
            </a:r>
            <a:r>
              <a:rPr lang="en-US" altLang="zh-CN" sz="2000" dirty="0" smtClean="0">
                <a:ea typeface="微软雅黑 Light"/>
              </a:rPr>
              <a:t>API</a:t>
            </a:r>
            <a:r>
              <a:rPr lang="zh-CN" altLang="en-US" sz="2000" dirty="0" smtClean="0">
                <a:ea typeface="微软雅黑 Light"/>
              </a:rPr>
              <a:t>中的</a:t>
            </a:r>
            <a:r>
              <a:rPr lang="en-US" altLang="zh-CN" sz="2000" dirty="0" smtClean="0">
                <a:ea typeface="微软雅黑 Light"/>
              </a:rPr>
              <a:t>Arrays</a:t>
            </a:r>
            <a:r>
              <a:rPr lang="zh-CN" altLang="en-US" sz="2000" dirty="0" smtClean="0">
                <a:ea typeface="微软雅黑 Light"/>
              </a:rPr>
              <a:t>类的</a:t>
            </a:r>
            <a:r>
              <a:rPr lang="en-US" altLang="zh-CN" sz="2000" dirty="0" smtClean="0">
                <a:ea typeface="微软雅黑 Light"/>
              </a:rPr>
              <a:t>sort</a:t>
            </a:r>
            <a:r>
              <a:rPr lang="zh-CN" altLang="en-US" sz="2000" dirty="0" smtClean="0">
                <a:ea typeface="微软雅黑 Light"/>
              </a:rPr>
              <a:t>方法可以排序</a:t>
            </a:r>
            <a:endParaRPr lang="en-US" altLang="zh-CN" sz="2000" dirty="0" smtClean="0">
              <a:ea typeface="微软雅黑 Light"/>
            </a:endParaRPr>
          </a:p>
          <a:p>
            <a:r>
              <a:rPr lang="zh-CN" altLang="en-US" sz="2000" dirty="0" smtClean="0">
                <a:ea typeface="微软雅黑 Light"/>
              </a:rPr>
              <a:t>        </a:t>
            </a:r>
            <a:r>
              <a:rPr lang="en-US" altLang="zh-CN" sz="2000" dirty="0" err="1" smtClean="0">
                <a:ea typeface="微软雅黑 Light"/>
              </a:rPr>
              <a:t>Arrays.sort</a:t>
            </a:r>
            <a:r>
              <a:rPr lang="en-US" altLang="zh-CN" sz="2000" dirty="0" smtClean="0">
                <a:ea typeface="微软雅黑 Light"/>
              </a:rPr>
              <a:t>(a);</a:t>
            </a:r>
          </a:p>
          <a:p>
            <a:r>
              <a:rPr lang="en-US" altLang="zh-CN" sz="2000" dirty="0" smtClean="0">
                <a:ea typeface="微软雅黑 Light"/>
              </a:rPr>
              <a:t>        for(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 x:a){</a:t>
            </a:r>
          </a:p>
          <a:p>
            <a:r>
              <a:rPr lang="en-US" altLang="zh-CN" sz="2000" dirty="0" smtClean="0">
                <a:ea typeface="微软雅黑 Light"/>
              </a:rPr>
              <a:t>        	</a:t>
            </a:r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(x);</a:t>
            </a:r>
          </a:p>
          <a:p>
            <a:r>
              <a:rPr lang="en-US" altLang="zh-CN" sz="2000" dirty="0" smtClean="0">
                <a:ea typeface="微软雅黑 Light"/>
              </a:rPr>
              <a:t>        }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227379" y="3326524"/>
            <a:ext cx="1954924" cy="1655379"/>
          </a:xfrm>
          <a:prstGeom prst="wedgeEllipseCallout">
            <a:avLst>
              <a:gd name="adj1" fmla="val -242049"/>
              <a:gd name="adj2" fmla="val 7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将数组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的元素升序排序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641002" y="332109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Item0801.java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数组的排序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方法实现了排序，但是我们也需要了解排序是怎么实现的；在编程领域有一个叫做“算法”的分支，所谓算法就是解决特定问题的通用方法；常见的排序算法包括：冒泡排序，快速排序等。这里先学习冒泡排，因为是最简单的，后面会学习快速排序。</a:t>
            </a:r>
            <a:endParaRPr lang="en-US" altLang="zh-CN" dirty="0" smtClean="0"/>
          </a:p>
          <a:p>
            <a:r>
              <a:rPr lang="zh-CN" altLang="en-US" dirty="0" smtClean="0"/>
              <a:t>冒泡排序的原理：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多维数组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：数组的维数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二维数组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数组的维数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如果一个数组中存储数据结构如下所示，元素都是单个数据，称为一维数组；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9027" y="1777042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90113" y="1794294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7371" y="2660437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</a:t>
            </a:r>
            <a:r>
              <a:rPr lang="en-US" altLang="zh-CN" sz="2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67</a:t>
            </a:r>
            <a:r>
              <a:rPr lang="zh-CN" altLang="en-US" sz="2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被称为第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78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称为第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712864" y="3488573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如果一个数组中存储数据结构如下所示，元素是一维数组，称为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维数组；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55932" y="4172310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77018" y="4189562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9894" y="4175185"/>
            <a:ext cx="2467155" cy="741872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4302" y="4175184"/>
            <a:ext cx="1587261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83193" y="4172309"/>
            <a:ext cx="3280913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830758" y="5124716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其中，第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个元素是数组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{67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,78,54}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个元素是数组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{89,12}…..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以此类推，如果一个数组中的元素是二维数组，那么它本身就是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三维数组；如果一个数组中的元素是三维数组，那么它本身就是四维数组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还有一个办法可以判断维数，就是任意拿出数组中的一个数据，看看用几个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数字能表示清楚它所在的位置，例如：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要说清楚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的位置，要用到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这个两个数字，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表示它位于索引值是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的数组中，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表示它在这个数组中的索引。因为要用到两个数字才能说清楚上面数组中一个数据的位置，所以这个数组就是二维数组。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1-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数组的维数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31645" y="3551208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52731" y="3568460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5607" y="3554083"/>
            <a:ext cx="2467155" cy="741872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40015" y="3554082"/>
            <a:ext cx="1587261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58906" y="3551207"/>
            <a:ext cx="3280913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521959" y="4469108"/>
            <a:ext cx="11015870" cy="1776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10075654" y="0"/>
            <a:ext cx="2116346" cy="1932317"/>
          </a:xfrm>
          <a:prstGeom prst="wedgeEllipseCallout">
            <a:avLst>
              <a:gd name="adj1" fmla="val -30305"/>
              <a:gd name="adj2" fmla="val 589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实际工作中，一维二维用得较多，不会用到维数太多的数组。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二维数据的使用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二维数组的声明创建形式如下，其他多维数组的声明创建方式类似，区别就是多增加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如果同时确定一维和二维的长度，则表示数组的元素是等长的一维数组；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如果数组元素不是等长的一维数组，可以不指定二维长度；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432" y="3808550"/>
            <a:ext cx="106879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 Light"/>
              </a:rPr>
              <a:t>数组元素类型</a:t>
            </a:r>
            <a:r>
              <a:rPr lang="en-US" altLang="zh-CN" sz="2400" dirty="0" smtClean="0">
                <a:ea typeface="微软雅黑 Light"/>
              </a:rPr>
              <a:t>[ ][ ] </a:t>
            </a:r>
            <a:r>
              <a:rPr lang="zh-CN" altLang="en-US" sz="2400" dirty="0" smtClean="0">
                <a:ea typeface="微软雅黑 Light"/>
              </a:rPr>
              <a:t>变量名称</a:t>
            </a:r>
            <a:r>
              <a:rPr lang="en-US" altLang="zh-CN" sz="2400" dirty="0" smtClean="0">
                <a:ea typeface="微软雅黑 Light"/>
              </a:rPr>
              <a:t>=new </a:t>
            </a:r>
            <a:r>
              <a:rPr lang="zh-CN" altLang="en-US" sz="2400" dirty="0" smtClean="0">
                <a:ea typeface="微软雅黑 Light"/>
              </a:rPr>
              <a:t>数组元素类型</a:t>
            </a:r>
            <a:r>
              <a:rPr lang="en-US" altLang="zh-CN" sz="2400" dirty="0" smtClean="0">
                <a:ea typeface="微软雅黑 Light"/>
              </a:rPr>
              <a:t>[</a:t>
            </a:r>
            <a:r>
              <a:rPr lang="zh-CN" altLang="en-US" sz="2400" dirty="0" smtClean="0">
                <a:ea typeface="微软雅黑 Light"/>
              </a:rPr>
              <a:t>一维长度</a:t>
            </a:r>
            <a:r>
              <a:rPr lang="en-US" altLang="zh-CN" sz="2400" dirty="0" smtClean="0">
                <a:ea typeface="微软雅黑 Light"/>
              </a:rPr>
              <a:t>] [</a:t>
            </a:r>
            <a:r>
              <a:rPr lang="zh-CN" altLang="en-US" sz="2400" dirty="0" smtClean="0">
                <a:ea typeface="微软雅黑 Light"/>
              </a:rPr>
              <a:t>二维长度</a:t>
            </a:r>
            <a:r>
              <a:rPr lang="en-US" altLang="zh-CN" sz="2400" dirty="0" smtClean="0">
                <a:ea typeface="微软雅黑 Light"/>
              </a:rPr>
              <a:t>];</a:t>
            </a:r>
            <a:endParaRPr lang="en-US" sz="2400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节：数组的声明、定义和使用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节：数组的应用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节：二维数组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二维数据的使用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一维二维的长度都确定，如下所示：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29" y="1711736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数组</a:t>
            </a:r>
            <a:r>
              <a:rPr lang="en-US" altLang="zh-CN" sz="2000" dirty="0" smtClean="0">
                <a:ea typeface="微软雅黑 Light"/>
              </a:rPr>
              <a:t>a</a:t>
            </a:r>
            <a:r>
              <a:rPr lang="zh-CN" altLang="en-US" sz="2000" dirty="0" smtClean="0">
                <a:ea typeface="微软雅黑 Light"/>
              </a:rPr>
              <a:t>中存储</a:t>
            </a:r>
            <a:r>
              <a:rPr lang="en-US" altLang="zh-CN" sz="2000" dirty="0" smtClean="0">
                <a:ea typeface="微软雅黑 Light"/>
              </a:rPr>
              <a:t>2</a:t>
            </a:r>
            <a:r>
              <a:rPr lang="zh-CN" altLang="en-US" sz="2000" dirty="0" smtClean="0">
                <a:ea typeface="微软雅黑 Light"/>
              </a:rPr>
              <a:t>个一维数组，每个一维数组的长度都是</a:t>
            </a:r>
            <a:r>
              <a:rPr lang="en-US" altLang="zh-CN" sz="2000" dirty="0" smtClean="0">
                <a:ea typeface="微软雅黑 Light"/>
              </a:rPr>
              <a:t>3</a:t>
            </a: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[][] a=new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[2][3];</a:t>
            </a: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对</a:t>
            </a:r>
            <a:r>
              <a:rPr lang="en-US" altLang="zh-CN" sz="2000" dirty="0" smtClean="0">
                <a:ea typeface="微软雅黑 Light"/>
              </a:rPr>
              <a:t>a</a:t>
            </a:r>
            <a:r>
              <a:rPr lang="zh-CN" altLang="en-US" sz="2000" dirty="0" smtClean="0">
                <a:ea typeface="微软雅黑 Light"/>
              </a:rPr>
              <a:t>中的数组元素可以继续赋值</a:t>
            </a:r>
          </a:p>
          <a:p>
            <a:r>
              <a:rPr lang="en-US" altLang="zh-CN" sz="2000" dirty="0" smtClean="0">
                <a:ea typeface="微软雅黑 Light"/>
              </a:rPr>
              <a:t>a[0][0]=1;</a:t>
            </a:r>
          </a:p>
          <a:p>
            <a:r>
              <a:rPr lang="en-US" altLang="zh-CN" sz="2000" dirty="0" smtClean="0">
                <a:ea typeface="微软雅黑 Light"/>
              </a:rPr>
              <a:t>a[0][1]=2;</a:t>
            </a:r>
          </a:p>
          <a:p>
            <a:r>
              <a:rPr lang="en-US" altLang="zh-CN" sz="2000" dirty="0" smtClean="0">
                <a:ea typeface="微软雅黑 Light"/>
              </a:rPr>
              <a:t>a[0][2]=3;</a:t>
            </a:r>
          </a:p>
          <a:p>
            <a:r>
              <a:rPr lang="en-US" altLang="zh-CN" sz="2000" dirty="0" smtClean="0">
                <a:ea typeface="微软雅黑 Light"/>
              </a:rPr>
              <a:t>a[1][0]=11;</a:t>
            </a:r>
          </a:p>
          <a:p>
            <a:r>
              <a:rPr lang="en-US" altLang="zh-CN" sz="2000" dirty="0" smtClean="0">
                <a:ea typeface="微软雅黑 Light"/>
              </a:rPr>
              <a:t>a[1][1]=12;</a:t>
            </a:r>
          </a:p>
          <a:p>
            <a:r>
              <a:rPr lang="en-US" altLang="zh-CN" sz="2000" dirty="0" smtClean="0">
                <a:ea typeface="微软雅黑 Light"/>
              </a:rPr>
              <a:t>a[1][2]=13;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 0x4213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a[0]  0</a:t>
                      </a:r>
                      <a:r>
                        <a:rPr lang="en-US" altLang="zh-CN" dirty="0" smtClean="0"/>
                        <a:t>x1233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  0x1234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a[0][1] 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a[0][2]  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a[1][1]  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a[1][2]  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  1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a[0][1]  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a[0][2]  3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74232" y="5048118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  11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a[1][1]  12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a[1][2]  13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赋值为默认值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二维数组中的两个一维数组的地址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赋值为新的值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二维数据的使用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只有一维的长度确定，如下所示：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29" y="1711736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数组</a:t>
            </a:r>
            <a:r>
              <a:rPr lang="en-US" altLang="zh-CN" sz="2000" dirty="0" smtClean="0">
                <a:ea typeface="微软雅黑 Light"/>
              </a:rPr>
              <a:t>b</a:t>
            </a:r>
            <a:r>
              <a:rPr lang="zh-CN" altLang="en-US" sz="2000" dirty="0" smtClean="0">
                <a:ea typeface="微软雅黑 Light"/>
              </a:rPr>
              <a:t>中存储</a:t>
            </a:r>
            <a:r>
              <a:rPr lang="en-US" altLang="zh-CN" sz="2000" dirty="0" smtClean="0">
                <a:ea typeface="微软雅黑 Light"/>
              </a:rPr>
              <a:t>2</a:t>
            </a:r>
            <a:r>
              <a:rPr lang="zh-CN" altLang="en-US" sz="2000" dirty="0" smtClean="0">
                <a:ea typeface="微软雅黑 Light"/>
              </a:rPr>
              <a:t>个一维数组，每个一维数组的长度不确定</a:t>
            </a: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[][] b=new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[2][];</a:t>
            </a: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对</a:t>
            </a:r>
            <a:r>
              <a:rPr lang="en-US" altLang="zh-CN" sz="2000" dirty="0" smtClean="0">
                <a:ea typeface="微软雅黑 Light"/>
              </a:rPr>
              <a:t>b</a:t>
            </a:r>
            <a:r>
              <a:rPr lang="zh-CN" altLang="en-US" sz="2000" dirty="0" smtClean="0">
                <a:ea typeface="微软雅黑 Light"/>
              </a:rPr>
              <a:t>中的数组元素可以继续赋值</a:t>
            </a:r>
          </a:p>
          <a:p>
            <a:r>
              <a:rPr lang="en-US" altLang="zh-CN" sz="2000" dirty="0" smtClean="0">
                <a:ea typeface="微软雅黑 Light"/>
              </a:rPr>
              <a:t>b[0][0]=10;</a:t>
            </a:r>
          </a:p>
          <a:p>
            <a:r>
              <a:rPr lang="en-US" altLang="zh-CN" sz="2000" dirty="0" smtClean="0">
                <a:ea typeface="微软雅黑 Light"/>
              </a:rPr>
              <a:t>b[0][1]=20;</a:t>
            </a:r>
          </a:p>
          <a:p>
            <a:r>
              <a:rPr lang="en-US" altLang="zh-CN" sz="2000" dirty="0" smtClean="0">
                <a:ea typeface="微软雅黑 Light"/>
              </a:rPr>
              <a:t>b[1][0]=100;</a:t>
            </a:r>
          </a:p>
          <a:p>
            <a:r>
              <a:rPr lang="en-US" altLang="zh-CN" sz="2000" dirty="0" smtClean="0">
                <a:ea typeface="微软雅黑 Light"/>
              </a:rPr>
              <a:t>b[1][1]=110;</a:t>
            </a:r>
          </a:p>
          <a:p>
            <a:r>
              <a:rPr lang="en-US" altLang="zh-CN" sz="2000" dirty="0" smtClean="0">
                <a:ea typeface="微软雅黑 Light"/>
              </a:rPr>
              <a:t>b[1][2]=120;</a:t>
            </a:r>
          </a:p>
          <a:p>
            <a:r>
              <a:rPr lang="en-US" altLang="zh-CN" sz="2000" dirty="0" smtClean="0">
                <a:ea typeface="微软雅黑 Light"/>
              </a:rPr>
              <a:t>b[1][3]=130;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  0x4213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b[0]  0</a:t>
                      </a:r>
                      <a:r>
                        <a:rPr lang="en-US" altLang="zh-CN" dirty="0" smtClean="0"/>
                        <a:t>x1233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  0x1234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b[0][0]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b[0][1] 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b[0][2]  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b[1][0]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b[1][1]  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b[1][2]  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b[0][0]  10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b[0][1]  20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74232" y="5048118"/>
          <a:ext cx="17254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b[1][0]  100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b[1][1]  110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b[1][2]  120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b[1][3]  130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赋值为默认值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二维数组中的两个一维数组的地址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赋值为新的值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中的数组是与类、接口、枚举、注解并列的一种引用类型；</a:t>
            </a:r>
            <a:endParaRPr lang="en-US" altLang="zh-CN" dirty="0" smtClean="0"/>
          </a:p>
          <a:p>
            <a:r>
              <a:rPr lang="zh-CN" altLang="en-US" dirty="0" smtClean="0"/>
              <a:t>数组中的元素必须类型相同，可以是基本数据类型，也可以是引用类型；</a:t>
            </a:r>
            <a:endParaRPr lang="en-US" altLang="zh-CN" dirty="0" smtClean="0"/>
          </a:p>
          <a:p>
            <a:r>
              <a:rPr lang="zh-CN" altLang="en-US" dirty="0" smtClean="0"/>
              <a:t>建议使用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zh-CN" altLang="en-US" dirty="0" smtClean="0"/>
              <a:t>形式声明数组，或者二维数组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[][];</a:t>
            </a:r>
          </a:p>
          <a:p>
            <a:r>
              <a:rPr lang="zh-CN" altLang="en-US" dirty="0" smtClean="0"/>
              <a:t>创建数组的时候，要么直接赋值，要么指定长度使用默认值；</a:t>
            </a:r>
            <a:endParaRPr lang="en-US" altLang="zh-CN" dirty="0" smtClean="0"/>
          </a:p>
          <a:p>
            <a:r>
              <a:rPr lang="zh-CN" altLang="en-US" dirty="0" smtClean="0"/>
              <a:t>数组的长度一旦被确定，不能再修改；</a:t>
            </a:r>
            <a:endParaRPr lang="en-US" altLang="zh-CN" dirty="0" smtClean="0"/>
          </a:p>
          <a:p>
            <a:r>
              <a:rPr lang="zh-CN" altLang="en-US" dirty="0" smtClean="0"/>
              <a:t>数组长度是一个属性，用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循环遍历数组；本章作为了解；</a:t>
            </a:r>
            <a:endParaRPr lang="en-US" altLang="zh-CN" dirty="0" smtClean="0"/>
          </a:p>
          <a:p>
            <a:r>
              <a:rPr lang="en-US" altLang="zh-CN" dirty="0" smtClean="0"/>
              <a:t>Arrays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方法提供了数组排序的方法；本章作为了解；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数组的概念、声明、定义、操作元素；</a:t>
            </a:r>
            <a:endParaRPr lang="en-US" altLang="zh-CN" dirty="0" smtClean="0"/>
          </a:p>
          <a:p>
            <a:r>
              <a:rPr lang="zh-CN" altLang="en-US" dirty="0" smtClean="0"/>
              <a:t>数组的应用、冒泡排序的算法</a:t>
            </a:r>
            <a:endParaRPr lang="en-US" altLang="zh-CN" dirty="0" smtClean="0"/>
          </a:p>
          <a:p>
            <a:r>
              <a:rPr lang="zh-CN" altLang="en-US" dirty="0" smtClean="0"/>
              <a:t>多维数组的使用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数组的基本概念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：数组的概念与作用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中的数组特性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：数组元素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：数组的声明与初始化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 数组的长度 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数组的概念与作用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数组是一组</a:t>
            </a:r>
            <a:r>
              <a:rPr lang="zh-CN" altLang="en-US" dirty="0" smtClean="0">
                <a:solidFill>
                  <a:srgbClr val="FF0000"/>
                </a:solidFill>
              </a:rPr>
              <a:t>类型相同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的数据的集合；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也就是说，数组中可以存储多个数据，但是这些数据的类型必须相同；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数组能够作为数据的</a:t>
            </a:r>
            <a:r>
              <a:rPr lang="zh-CN" altLang="en-US" dirty="0" smtClean="0">
                <a:solidFill>
                  <a:srgbClr val="FF0000"/>
                </a:solidFill>
              </a:rPr>
              <a:t>容器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使用，把多个数据集中存储；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存储在数组中的数据，都有相应的索引值，可以方便获取或修改；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当需要同时保存多个类型相同的变量并进行处理时，可以考虑用数组，例如：多个人的成绩、多个员工的薪资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数组的特性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的数组是引用类型；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数组与类、接口、枚举、注解并列，是引用类型中的一种；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的数组长度一经确定不能改变；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例如，一个数组的长度是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，那么最多能存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个数据，如果保存第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个就会出错；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数组在内存中是连续分配，所以读取速度快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实际应用中，常常无法确定变量的数量，后续我们将学习</a:t>
            </a:r>
            <a:r>
              <a:rPr lang="zh-CN" altLang="en-US" dirty="0" smtClean="0">
                <a:solidFill>
                  <a:srgbClr val="FF0000"/>
                </a:solidFill>
              </a:rPr>
              <a:t>集合框架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，实现可变长度的数据容器；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数组元素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数组中存储的数据称为数组的元素（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数组本身是引用类型，但是数组中的元素可以是基本数据类型，也可以是引用类型；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也就是说，即可以有存储基本数据类型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的数组，也可以有存储引用类型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的数组，但是数组本身是引用类型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数组中的元素有索引值，索引值从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也就是说，如果一个数组的长度是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，那么索引值就是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，也就是第一个元素的索引值是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，第二个的索引值是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，以此类推，通过索引值可以方便访问元素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数组的声明与初始化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一维数组的声明形式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1" y="1937708"/>
            <a:ext cx="1068798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微软雅黑 Light"/>
              </a:rPr>
              <a:t>数组元素类型</a:t>
            </a:r>
            <a:r>
              <a:rPr lang="en-US" altLang="zh-CN" sz="2000" dirty="0" smtClean="0">
                <a:ea typeface="微软雅黑 Light"/>
              </a:rPr>
              <a:t>[ ] </a:t>
            </a:r>
            <a:r>
              <a:rPr lang="zh-CN" altLang="en-US" sz="2000" dirty="0" smtClean="0">
                <a:ea typeface="微软雅黑 Light"/>
              </a:rPr>
              <a:t>变量名称</a:t>
            </a:r>
            <a:r>
              <a:rPr lang="en-US" altLang="zh-CN" sz="2000" dirty="0" smtClean="0">
                <a:ea typeface="微软雅黑 Light"/>
              </a:rPr>
              <a:t>;</a:t>
            </a:r>
          </a:p>
          <a:p>
            <a:r>
              <a:rPr lang="zh-CN" altLang="en-US" sz="2000" dirty="0" smtClean="0">
                <a:ea typeface="微软雅黑 Light"/>
              </a:rPr>
              <a:t>或</a:t>
            </a:r>
            <a:endParaRPr lang="en-US" altLang="zh-CN" sz="2000" dirty="0" smtClean="0">
              <a:ea typeface="微软雅黑 Light"/>
            </a:endParaRPr>
          </a:p>
          <a:p>
            <a:r>
              <a:rPr lang="zh-CN" altLang="en-US" sz="2000" dirty="0" smtClean="0">
                <a:ea typeface="微软雅黑 Light"/>
              </a:rPr>
              <a:t>数组元素类型    变量名称</a:t>
            </a:r>
            <a:r>
              <a:rPr lang="en-US" altLang="zh-CN" sz="2000" dirty="0" smtClean="0">
                <a:ea typeface="微软雅黑 Light"/>
              </a:rPr>
              <a:t>[ ] ;</a:t>
            </a:r>
          </a:p>
          <a:p>
            <a:endParaRPr lang="en-US" altLang="zh-CN" sz="2000" dirty="0" smtClean="0">
              <a:ea typeface="微软雅黑 Light"/>
            </a:endParaRPr>
          </a:p>
          <a:p>
            <a:r>
              <a:rPr lang="zh-CN" altLang="en-US" sz="2000" dirty="0" smtClean="0">
                <a:ea typeface="微软雅黑 Light"/>
              </a:rPr>
              <a:t>例如：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sz="2000" dirty="0" err="1" smtClean="0">
                <a:ea typeface="微软雅黑 Light"/>
              </a:rPr>
              <a:t>int</a:t>
            </a:r>
            <a:r>
              <a:rPr lang="en-US" sz="2000" dirty="0" smtClean="0">
                <a:ea typeface="微软雅黑 Light"/>
              </a:rPr>
              <a:t>[] a; </a:t>
            </a:r>
            <a:r>
              <a:rPr lang="zh-CN" altLang="en-US" sz="2000" dirty="0" smtClean="0">
                <a:ea typeface="微软雅黑 Light"/>
              </a:rPr>
              <a:t>或 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 a[];</a:t>
            </a:r>
            <a:endParaRPr lang="en-US" sz="2000" dirty="0" smtClean="0">
              <a:ea typeface="微软雅黑 Light"/>
            </a:endParaRPr>
          </a:p>
          <a:p>
            <a:r>
              <a:rPr lang="en-US" sz="2000" dirty="0" smtClean="0">
                <a:ea typeface="微软雅黑 Light"/>
              </a:rPr>
              <a:t>String[] s; </a:t>
            </a:r>
            <a:r>
              <a:rPr lang="zh-CN" altLang="en-US" sz="2000" dirty="0" smtClean="0">
                <a:ea typeface="微软雅黑 Light"/>
              </a:rPr>
              <a:t>或  </a:t>
            </a:r>
            <a:r>
              <a:rPr lang="en-US" altLang="zh-CN" sz="2000" dirty="0" smtClean="0">
                <a:ea typeface="微软雅黑 Light"/>
              </a:rPr>
              <a:t>String s[]</a:t>
            </a:r>
            <a:r>
              <a:rPr lang="zh-CN" altLang="en-US" sz="2000" dirty="0" smtClean="0">
                <a:ea typeface="微软雅黑 Light"/>
              </a:rPr>
              <a:t>；</a:t>
            </a:r>
            <a:endParaRPr lang="en-US" sz="2000" dirty="0" smtClean="0">
              <a:ea typeface="微软雅黑 Ligh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899803" y="724619"/>
            <a:ext cx="1138687" cy="1104181"/>
          </a:xfrm>
          <a:prstGeom prst="wedgeEllipseCallout">
            <a:avLst>
              <a:gd name="adj1" fmla="val -119721"/>
              <a:gd name="adj2" fmla="val 79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建议用第一种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5824" y="4730776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不论数组中元素是什么类型，以上声明形式都适用；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数组的声明与初始化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一维数组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的定义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815" y="1937708"/>
            <a:ext cx="11179834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微软雅黑 Light"/>
              </a:rPr>
              <a:t>第一种：数组元素类型</a:t>
            </a:r>
            <a:r>
              <a:rPr lang="en-US" altLang="zh-CN" sz="2000" dirty="0" smtClean="0">
                <a:ea typeface="微软雅黑 Light"/>
              </a:rPr>
              <a:t>[ ] </a:t>
            </a:r>
            <a:r>
              <a:rPr lang="zh-CN" altLang="en-US" sz="2000" dirty="0" smtClean="0">
                <a:ea typeface="微软雅黑 Light"/>
              </a:rPr>
              <a:t>变量名称</a:t>
            </a:r>
            <a:r>
              <a:rPr lang="en-US" altLang="zh-CN" sz="2000" dirty="0" smtClean="0">
                <a:ea typeface="微软雅黑 Light"/>
              </a:rPr>
              <a:t>= new </a:t>
            </a:r>
            <a:r>
              <a:rPr lang="zh-CN" altLang="en-US" sz="2000" dirty="0" smtClean="0">
                <a:ea typeface="微软雅黑 Light"/>
              </a:rPr>
              <a:t>数组元素类型</a:t>
            </a:r>
            <a:r>
              <a:rPr lang="en-US" altLang="zh-CN" sz="2000" dirty="0" smtClean="0">
                <a:ea typeface="微软雅黑 Light"/>
              </a:rPr>
              <a:t>[</a:t>
            </a:r>
            <a:r>
              <a:rPr lang="zh-CN" altLang="en-US" sz="2000" dirty="0" smtClean="0">
                <a:ea typeface="微软雅黑 Light"/>
              </a:rPr>
              <a:t>数组长度</a:t>
            </a:r>
            <a:r>
              <a:rPr lang="en-US" altLang="zh-CN" sz="2000" dirty="0" smtClean="0">
                <a:ea typeface="微软雅黑 Light"/>
              </a:rPr>
              <a:t>];</a:t>
            </a:r>
          </a:p>
          <a:p>
            <a:endParaRPr lang="en-US" altLang="zh-CN" sz="2000" dirty="0" smtClean="0">
              <a:ea typeface="微软雅黑 Light"/>
            </a:endParaRPr>
          </a:p>
          <a:p>
            <a:r>
              <a:rPr lang="zh-CN" altLang="en-US" sz="2000" dirty="0" smtClean="0">
                <a:ea typeface="微软雅黑 Light"/>
              </a:rPr>
              <a:t>第二种：数组元素类型</a:t>
            </a:r>
            <a:r>
              <a:rPr lang="en-US" altLang="zh-CN" sz="2000" dirty="0" smtClean="0">
                <a:ea typeface="微软雅黑 Light"/>
              </a:rPr>
              <a:t>[ ] </a:t>
            </a:r>
            <a:r>
              <a:rPr lang="zh-CN" altLang="en-US" sz="2000" dirty="0" smtClean="0">
                <a:ea typeface="微软雅黑 Light"/>
              </a:rPr>
              <a:t>变量名称</a:t>
            </a:r>
            <a:r>
              <a:rPr lang="en-US" altLang="zh-CN" sz="2000" dirty="0" smtClean="0">
                <a:ea typeface="微软雅黑 Light"/>
              </a:rPr>
              <a:t>=new </a:t>
            </a:r>
            <a:r>
              <a:rPr lang="zh-CN" altLang="en-US" sz="2000" dirty="0" smtClean="0">
                <a:ea typeface="微软雅黑 Light"/>
              </a:rPr>
              <a:t>数组元素类型</a:t>
            </a:r>
            <a:r>
              <a:rPr lang="en-US" altLang="zh-CN" sz="2000" dirty="0" smtClean="0">
                <a:ea typeface="微软雅黑 Light"/>
              </a:rPr>
              <a:t>[]{</a:t>
            </a:r>
            <a:r>
              <a:rPr lang="zh-CN" altLang="en-US" sz="2000" dirty="0" smtClean="0">
                <a:ea typeface="微软雅黑 Light"/>
              </a:rPr>
              <a:t>用逗号隔开元素的具体值</a:t>
            </a:r>
            <a:r>
              <a:rPr lang="en-US" altLang="zh-CN" sz="2000" dirty="0" smtClean="0">
                <a:ea typeface="微软雅黑 Light"/>
              </a:rPr>
              <a:t>};</a:t>
            </a:r>
          </a:p>
          <a:p>
            <a:endParaRPr lang="en-US" altLang="zh-CN" sz="2000" dirty="0" smtClean="0">
              <a:ea typeface="微软雅黑 Light"/>
            </a:endParaRPr>
          </a:p>
          <a:p>
            <a:r>
              <a:rPr lang="zh-CN" altLang="en-US" sz="2000" dirty="0" smtClean="0">
                <a:ea typeface="微软雅黑 Light"/>
              </a:rPr>
              <a:t>第三种：数组元素类型</a:t>
            </a:r>
            <a:r>
              <a:rPr lang="en-US" altLang="zh-CN" sz="2000" dirty="0" smtClean="0">
                <a:ea typeface="微软雅黑 Light"/>
              </a:rPr>
              <a:t>[ ] </a:t>
            </a:r>
            <a:r>
              <a:rPr lang="zh-CN" altLang="en-US" sz="2000" dirty="0" smtClean="0">
                <a:ea typeface="微软雅黑 Light"/>
              </a:rPr>
              <a:t>变量名称</a:t>
            </a:r>
            <a:r>
              <a:rPr lang="en-US" altLang="zh-CN" sz="2000" dirty="0" smtClean="0">
                <a:ea typeface="微软雅黑 Light"/>
              </a:rPr>
              <a:t>= {</a:t>
            </a:r>
            <a:r>
              <a:rPr lang="zh-CN" altLang="en-US" sz="2000" dirty="0" smtClean="0">
                <a:ea typeface="微软雅黑 Light"/>
              </a:rPr>
              <a:t>用逗号隔开元素的具体值</a:t>
            </a:r>
            <a:r>
              <a:rPr lang="en-US" altLang="zh-CN" sz="2000" dirty="0" smtClean="0">
                <a:ea typeface="微软雅黑 Light"/>
              </a:rPr>
              <a:t>};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04066" y="3868133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如下所示：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445" y="4539446"/>
            <a:ext cx="111798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 Light"/>
              </a:rPr>
              <a:t>//a1</a:t>
            </a:r>
            <a:r>
              <a:rPr lang="zh-CN" altLang="en-US" sz="2000" dirty="0" smtClean="0">
                <a:ea typeface="微软雅黑 Light"/>
              </a:rPr>
              <a:t>的长度为</a:t>
            </a:r>
            <a:r>
              <a:rPr lang="en-US" altLang="zh-CN" sz="2000" dirty="0" smtClean="0">
                <a:ea typeface="微软雅黑 Light"/>
              </a:rPr>
              <a:t>5</a:t>
            </a:r>
            <a:r>
              <a:rPr lang="zh-CN" altLang="en-US" sz="2000" dirty="0" smtClean="0">
                <a:ea typeface="微软雅黑 Light"/>
              </a:rPr>
              <a:t>，元素的值为默认值</a:t>
            </a:r>
            <a:r>
              <a:rPr lang="en-US" altLang="zh-CN" sz="2000" dirty="0" smtClean="0">
                <a:ea typeface="微软雅黑 Light"/>
              </a:rPr>
              <a:t>0</a:t>
            </a: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a1=new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[5];</a:t>
            </a:r>
          </a:p>
          <a:p>
            <a:r>
              <a:rPr lang="en-US" altLang="zh-CN" sz="2000" dirty="0" smtClean="0">
                <a:ea typeface="微软雅黑 Light"/>
              </a:rPr>
              <a:t>//a2</a:t>
            </a:r>
            <a:r>
              <a:rPr lang="zh-CN" altLang="en-US" sz="2000" dirty="0" smtClean="0">
                <a:ea typeface="微软雅黑 Light"/>
              </a:rPr>
              <a:t>的长度为</a:t>
            </a:r>
            <a:r>
              <a:rPr lang="en-US" altLang="zh-CN" sz="2000" dirty="0" smtClean="0">
                <a:ea typeface="微软雅黑 Light"/>
              </a:rPr>
              <a:t>3</a:t>
            </a:r>
            <a:r>
              <a:rPr lang="zh-CN" altLang="en-US" sz="2000" dirty="0" smtClean="0">
                <a:ea typeface="微软雅黑 Light"/>
              </a:rPr>
              <a:t>，元素的值为</a:t>
            </a:r>
            <a:r>
              <a:rPr lang="en-US" altLang="zh-CN" sz="2000" dirty="0" smtClean="0">
                <a:ea typeface="微软雅黑 Light"/>
              </a:rPr>
              <a:t>1,4,10</a:t>
            </a: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a2=new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[]{1,4,10};</a:t>
            </a:r>
          </a:p>
          <a:p>
            <a:r>
              <a:rPr lang="en-US" altLang="zh-CN" sz="2000" dirty="0" smtClean="0">
                <a:ea typeface="微软雅黑 Light"/>
              </a:rPr>
              <a:t>//a3</a:t>
            </a:r>
            <a:r>
              <a:rPr lang="zh-CN" altLang="en-US" sz="2000" dirty="0" smtClean="0">
                <a:ea typeface="微软雅黑 Light"/>
              </a:rPr>
              <a:t>的长度为</a:t>
            </a:r>
            <a:r>
              <a:rPr lang="en-US" altLang="zh-CN" sz="2000" dirty="0" smtClean="0">
                <a:ea typeface="微软雅黑 Light"/>
              </a:rPr>
              <a:t>4</a:t>
            </a:r>
            <a:r>
              <a:rPr lang="zh-CN" altLang="en-US" sz="2000" dirty="0" smtClean="0">
                <a:ea typeface="微软雅黑 Light"/>
              </a:rPr>
              <a:t>，元素的值为</a:t>
            </a:r>
            <a:r>
              <a:rPr lang="en-US" altLang="zh-CN" sz="2000" dirty="0" smtClean="0">
                <a:ea typeface="微软雅黑 Light"/>
              </a:rPr>
              <a:t>34,23,4,10</a:t>
            </a: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a3={34,23,4,10};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数组的声明与初始化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[] a=new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[5]; </a:t>
            </a: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72535" y="4010023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String[] s=new String[]{“ETC”, ”Java”};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8869" y="1870549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 0x2431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Callout 8"/>
          <p:cNvSpPr/>
          <p:nvPr/>
        </p:nvSpPr>
        <p:spPr>
          <a:xfrm rot="20831404">
            <a:off x="693684" y="2758965"/>
            <a:ext cx="1103586" cy="1103586"/>
          </a:xfrm>
          <a:prstGeom prst="wedgeEllipseCallout">
            <a:avLst>
              <a:gd name="adj1" fmla="val 42514"/>
              <a:gd name="adj2" fmla="val -7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数组的首地址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40538" y="1860330"/>
          <a:ext cx="12945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4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  0</a:t>
                      </a:r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  0</a:t>
                      </a:r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  0</a:t>
                      </a:r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a[4]  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191407" y="2222938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966137" y="1907856"/>
            <a:ext cx="6117021" cy="2222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数组是引用类型，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保存数组的首地址，指向堆中数组的具体内容；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数组元素使用索引表示，如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a[0]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a[1]…...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2441" y="4847080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0x4213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14110" y="4836861"/>
          <a:ext cx="1294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4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s[0]  </a:t>
                      </a:r>
                      <a:r>
                        <a:rPr lang="en-US" altLang="zh-CN" dirty="0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s[1]  </a:t>
                      </a:r>
                      <a:r>
                        <a:rPr lang="en-US" altLang="zh-CN" dirty="0" smtClean="0"/>
                        <a:t>Java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2264979" y="5199469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2539</Words>
  <Application>Microsoft Office PowerPoint</Application>
  <PresentationFormat>自定义</PresentationFormat>
  <Paragraphs>292</Paragraphs>
  <Slides>24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数组</vt:lpstr>
      <vt:lpstr>本章内容：共5小节，25个知识点</vt:lpstr>
      <vt:lpstr>第1节【数组的基本概念】</vt:lpstr>
      <vt:lpstr>1-数组的概念与作用</vt:lpstr>
      <vt:lpstr>2-数组的特性</vt:lpstr>
      <vt:lpstr>3-数组元素</vt:lpstr>
      <vt:lpstr>4-数组的声明与初始化</vt:lpstr>
      <vt:lpstr>4-数组的声明与初始化</vt:lpstr>
      <vt:lpstr>4-数组的声明与初始化</vt:lpstr>
      <vt:lpstr>5-数组的长度</vt:lpstr>
      <vt:lpstr>第2节【数组的应用】</vt:lpstr>
      <vt:lpstr>1-数组的遍历</vt:lpstr>
      <vt:lpstr>2-数组的应用</vt:lpstr>
      <vt:lpstr>3-数据的排序</vt:lpstr>
      <vt:lpstr>2-数组的排序</vt:lpstr>
      <vt:lpstr>第3节【多维数组】</vt:lpstr>
      <vt:lpstr>1-数组的维数</vt:lpstr>
      <vt:lpstr>幻灯片 18</vt:lpstr>
      <vt:lpstr>2-二维数据的使用</vt:lpstr>
      <vt:lpstr>2-二维数据的使用</vt:lpstr>
      <vt:lpstr>2-二维数据的使用</vt:lpstr>
      <vt:lpstr>本节总结【数组类型】</vt:lpstr>
      <vt:lpstr>本章总结</vt:lpstr>
      <vt:lpstr>幻灯片 24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微软用户</cp:lastModifiedBy>
  <cp:revision>1547</cp:revision>
  <dcterms:created xsi:type="dcterms:W3CDTF">2014-03-19T14:07:00Z</dcterms:created>
  <dcterms:modified xsi:type="dcterms:W3CDTF">2018-03-19T08:23:58Z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