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478" r:id="rId2"/>
    <p:sldId id="481" r:id="rId3"/>
    <p:sldId id="493" r:id="rId4"/>
    <p:sldId id="483" r:id="rId5"/>
    <p:sldId id="587" r:id="rId6"/>
    <p:sldId id="589" r:id="rId7"/>
    <p:sldId id="590" r:id="rId8"/>
    <p:sldId id="591" r:id="rId9"/>
    <p:sldId id="592" r:id="rId10"/>
    <p:sldId id="593" r:id="rId11"/>
    <p:sldId id="594" r:id="rId12"/>
    <p:sldId id="588" r:id="rId13"/>
    <p:sldId id="596" r:id="rId14"/>
    <p:sldId id="597" r:id="rId15"/>
    <p:sldId id="652" r:id="rId16"/>
    <p:sldId id="601" r:id="rId17"/>
    <p:sldId id="599" r:id="rId18"/>
    <p:sldId id="595" r:id="rId19"/>
    <p:sldId id="629" r:id="rId20"/>
    <p:sldId id="600" r:id="rId21"/>
    <p:sldId id="626" r:id="rId22"/>
    <p:sldId id="625" r:id="rId23"/>
    <p:sldId id="627" r:id="rId24"/>
    <p:sldId id="615" r:id="rId25"/>
    <p:sldId id="628" r:id="rId26"/>
    <p:sldId id="630" r:id="rId27"/>
    <p:sldId id="643" r:id="rId28"/>
    <p:sldId id="631" r:id="rId29"/>
    <p:sldId id="632" r:id="rId30"/>
    <p:sldId id="636" r:id="rId31"/>
    <p:sldId id="633" r:id="rId32"/>
    <p:sldId id="637" r:id="rId33"/>
    <p:sldId id="638" r:id="rId34"/>
    <p:sldId id="639" r:id="rId35"/>
    <p:sldId id="640" r:id="rId36"/>
    <p:sldId id="641" r:id="rId37"/>
    <p:sldId id="616" r:id="rId38"/>
    <p:sldId id="624" r:id="rId39"/>
    <p:sldId id="644" r:id="rId40"/>
    <p:sldId id="645" r:id="rId41"/>
    <p:sldId id="647" r:id="rId42"/>
    <p:sldId id="648" r:id="rId43"/>
    <p:sldId id="650" r:id="rId44"/>
    <p:sldId id="649" r:id="rId45"/>
    <p:sldId id="651" r:id="rId46"/>
    <p:sldId id="47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42" autoAdjust="0"/>
    <p:restoredTop sz="85921" autoAdjust="0"/>
  </p:normalViewPr>
  <p:slideViewPr>
    <p:cSldViewPr snapToGrid="0">
      <p:cViewPr>
        <p:scale>
          <a:sx n="60" d="100"/>
          <a:sy n="60" d="100"/>
        </p:scale>
        <p:origin x="-1080" y="-84"/>
      </p:cViewPr>
      <p:guideLst>
        <p:guide orient="horz" pos="217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2018/7/13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2018/7/13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46</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a:t>
            </a:r>
            <a:r>
              <a:rPr lang="zh-CN" altLang="en-US" dirty="0" smtClean="0"/>
              <a:t>这门课程的主要目标就是学习使用</a:t>
            </a:r>
            <a:r>
              <a:rPr lang="en-US" altLang="zh-CN" dirty="0" smtClean="0"/>
              <a:t>Java</a:t>
            </a:r>
            <a:r>
              <a:rPr lang="zh-CN" altLang="en-US" dirty="0" smtClean="0"/>
              <a:t>语言编写程序，本章主要是概述部分，会涉及到一些概念，也会编写一些很简单的代码，以入门为主要目标。有些术语可能暂时不大容易理解不要紧，后续都会详细学习。学习完本章后，应该可以在自己的电脑上安装好编译运行环境，能够编写并运行简单的</a:t>
            </a:r>
            <a:r>
              <a:rPr lang="en-US" altLang="zh-CN" dirty="0" smtClean="0"/>
              <a:t>Java</a:t>
            </a:r>
            <a:r>
              <a:rPr lang="zh-CN" altLang="en-US" dirty="0" smtClean="0"/>
              <a:t>程序，掌握简单的语法元素。</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xmlns="" val="235920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 xmlns:p14="http://schemas.microsoft.com/office/powerpoint/2010/main" val="391409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xmlns="" val="81577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在使用</a:t>
            </a:r>
            <a:r>
              <a:rPr lang="en-US" altLang="zh-CN" dirty="0" smtClean="0"/>
              <a:t>Java</a:t>
            </a:r>
            <a:r>
              <a:rPr lang="zh-CN" altLang="en-US" dirty="0" smtClean="0"/>
              <a:t>语言编写程序前，先了解一些和程序开发的基本概念，有助于后续学习。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961696"/>
            <a:ext cx="10515600" cy="5628289"/>
          </a:xfrm>
        </p:spPr>
        <p:txBody>
          <a:bodyPr/>
          <a:lstStyle>
            <a:lvl1pPr>
              <a:defRPr sz="2000">
                <a:latin typeface="微软雅黑 Light" panose="020B0502040204020203" pitchFamily="34" charset="-122"/>
                <a:ea typeface="微软雅黑 Light" panose="020B0502040204020203" pitchFamily="34" charset="-122"/>
              </a:defRPr>
            </a:lvl1pPr>
            <a:lvl2pPr>
              <a:defRPr sz="2000">
                <a:latin typeface="微软雅黑 Light" panose="020B0502040204020203" pitchFamily="34" charset="-122"/>
                <a:ea typeface="微软雅黑 Light" panose="020B0502040204020203" pitchFamily="34" charset="-122"/>
              </a:defRPr>
            </a:lvl2pPr>
            <a:lvl3pPr>
              <a:defRPr sz="1800">
                <a:latin typeface="微软雅黑 Light" panose="020B0502040204020203" pitchFamily="34" charset="-122"/>
                <a:ea typeface="微软雅黑 Light" panose="020B0502040204020203" pitchFamily="34" charset="-122"/>
              </a:defRPr>
            </a:lvl3pPr>
            <a:lvl4pPr>
              <a:defRPr sz="1800">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2018/7/13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2018/7/13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2018/7/13</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初识面向对象</a:t>
            </a:r>
            <a:endParaRPr sz="6000" dirty="0" smtClean="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类和对象</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smtClean="0"/>
              <a:t>如果你作为目击者需要向警察提供犯罪嫌疑人的特征，那么警察和你需要：</a:t>
            </a:r>
            <a:endParaRPr lang="zh-CN" altLang="en-US" dirty="0"/>
          </a:p>
        </p:txBody>
      </p:sp>
      <p:pic>
        <p:nvPicPr>
          <p:cNvPr id="1028" name="Picture 4" descr="https://timgsa.baidu.com/timg?image&amp;quality=80&amp;size=b9999_10000&amp;sec=1487662320997&amp;di=86f445b9a8456f2a6ecabd256be45709&amp;imgtype=0&amp;src=http%3A%2F%2Fwww.qqzhi.com%2Fuploadpic%2F2015-01-08%2F06144233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896547" y="1768603"/>
            <a:ext cx="2876153" cy="2876153"/>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s://timgsa.baidu.com/timg?image&amp;quality=80&amp;size=b9999_10000&amp;sec=1487662254065&amp;di=7bb66fb88b5469d21cf8f4f434a5434c&amp;imgtype=0&amp;src=http%3A%2F%2Fpic.58pic.com%2F58pic%2F15%2F57%2F25%2F28K58PIC7NG_1024.png"/>
          <p:cNvPicPr>
            <a:picLocks noChangeAspect="1" noChangeArrowheads="1"/>
          </p:cNvPicPr>
          <p:nvPr/>
        </p:nvPicPr>
        <p:blipFill rotWithShape="1">
          <a:blip r:embed="rId3" cstate="print">
            <a:clrChange>
              <a:clrFrom>
                <a:srgbClr val="CCCCFE"/>
              </a:clrFrom>
              <a:clrTo>
                <a:srgbClr val="CCCCFE">
                  <a:alpha val="0"/>
                </a:srgbClr>
              </a:clrTo>
            </a:clrChange>
            <a:extLst>
              <a:ext uri="{28A0092B-C50C-407E-A947-70E740481C1C}">
                <a14:useLocalDpi xmlns="" xmlns:a14="http://schemas.microsoft.com/office/drawing/2010/main" val="0"/>
              </a:ext>
            </a:extLst>
          </a:blip>
          <a:srcRect l="12867" t="8386" r="5346" b="6533"/>
          <a:stretch/>
        </p:blipFill>
        <p:spPr bwMode="auto">
          <a:xfrm>
            <a:off x="5211484" y="2520732"/>
            <a:ext cx="2574862" cy="267854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文本框 4"/>
          <p:cNvSpPr txBox="1"/>
          <p:nvPr/>
        </p:nvSpPr>
        <p:spPr>
          <a:xfrm>
            <a:off x="268013" y="4754377"/>
            <a:ext cx="11666483" cy="1631216"/>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警察需要：</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a:latin typeface="微软雅黑 Light" panose="020B0502040204020203" pitchFamily="34" charset="-122"/>
                <a:ea typeface="微软雅黑 Light" panose="020B0502040204020203" pitchFamily="34" charset="-122"/>
              </a:rPr>
              <a:t>印制供目击者填写的嫌疑犯特征</a:t>
            </a:r>
            <a:r>
              <a:rPr lang="zh-CN" altLang="en-US" sz="2000" b="1" dirty="0" smtClean="0">
                <a:latin typeface="微软雅黑 Light" panose="020B0502040204020203" pitchFamily="34" charset="-122"/>
                <a:ea typeface="微软雅黑 Light" panose="020B0502040204020203" pitchFamily="34" charset="-122"/>
              </a:rPr>
              <a:t>表</a:t>
            </a:r>
            <a:endParaRPr lang="en-US" altLang="zh-CN" sz="2000" b="1"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在印制特征表前，需要明确哪些特征该由目击者填写，这些特征应该是嫌疑犯（人的一种）共同均具备的属性（如身高、发色等）和行为（如抽烟等），并且这些属性和行为应该能够提供足够的指向性特点用于定位到一个特定的人</a:t>
            </a:r>
            <a:endParaRPr lang="zh-CN" altLang="en-US" sz="2000" dirty="0">
              <a:latin typeface="微软雅黑 Light" panose="020B0502040204020203" pitchFamily="34" charset="-122"/>
              <a:ea typeface="微软雅黑 Light" panose="020B0502040204020203" pitchFamily="34" charset="-122"/>
            </a:endParaRPr>
          </a:p>
        </p:txBody>
      </p:sp>
      <p:sp>
        <p:nvSpPr>
          <p:cNvPr id="8" name="椭圆 7"/>
          <p:cNvSpPr/>
          <p:nvPr/>
        </p:nvSpPr>
        <p:spPr>
          <a:xfrm>
            <a:off x="1876502" y="4376004"/>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6"/>
          </p:cNvCxnSpPr>
          <p:nvPr/>
        </p:nvCxnSpPr>
        <p:spPr>
          <a:xfrm flipV="1">
            <a:off x="2286386" y="4572000"/>
            <a:ext cx="3053710" cy="8946"/>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40682" y="4202141"/>
            <a:ext cx="3813879" cy="369332"/>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打印嫌疑人特征表</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90654" y="1768603"/>
            <a:ext cx="3432137" cy="1631216"/>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你需要</a:t>
            </a:r>
            <a:r>
              <a:rPr lang="zh-CN" altLang="en-US"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r>
              <a:rPr lang="zh-CN" altLang="en-US" sz="2000" b="1" dirty="0" smtClean="0">
                <a:latin typeface="微软雅黑 Light" panose="020B0502040204020203" pitchFamily="34" charset="-122"/>
                <a:ea typeface="微软雅黑 Light" panose="020B0502040204020203" pitchFamily="34" charset="-122"/>
              </a:rPr>
              <a:t>填写嫌疑犯</a:t>
            </a:r>
            <a:r>
              <a:rPr lang="zh-CN" altLang="en-US" sz="2000" b="1" dirty="0">
                <a:latin typeface="微软雅黑 Light" panose="020B0502040204020203" pitchFamily="34" charset="-122"/>
                <a:ea typeface="微软雅黑 Light" panose="020B0502040204020203" pitchFamily="34" charset="-122"/>
              </a:rPr>
              <a:t>特征</a:t>
            </a:r>
            <a:r>
              <a:rPr lang="zh-CN" altLang="en-US" sz="2000" b="1" dirty="0" smtClean="0">
                <a:latin typeface="微软雅黑 Light" panose="020B0502040204020203" pitchFamily="34" charset="-122"/>
                <a:ea typeface="微软雅黑 Light" panose="020B0502040204020203" pitchFamily="34" charset="-122"/>
              </a:rPr>
              <a:t>表</a:t>
            </a:r>
            <a:endParaRPr lang="en-US" altLang="zh-CN" sz="2000" b="1"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仔细填写每个特征，填写完的特征表即特指所目击到的那个嫌疑人本人</a:t>
            </a:r>
            <a:endParaRPr lang="zh-CN" altLang="en-US" sz="2000" dirty="0">
              <a:latin typeface="微软雅黑 Light" panose="020B0502040204020203" pitchFamily="34" charset="-122"/>
              <a:ea typeface="微软雅黑 Light" panose="020B0502040204020203" pitchFamily="34" charset="-122"/>
            </a:endParaRPr>
          </a:p>
        </p:txBody>
      </p:sp>
      <p:sp>
        <p:nvSpPr>
          <p:cNvPr id="15" name="椭圆 14"/>
          <p:cNvSpPr/>
          <p:nvPr/>
        </p:nvSpPr>
        <p:spPr>
          <a:xfrm>
            <a:off x="8110242" y="1998179"/>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6364445" y="2225606"/>
            <a:ext cx="1950739" cy="9810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4252715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类和对象</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smtClean="0"/>
              <a:t>警察整理出能够描述人这个群体的所有特征，这个过程既是对人这个群体进行</a:t>
            </a:r>
            <a:r>
              <a:rPr lang="zh-CN" altLang="en-US" b="1" dirty="0" smtClean="0">
                <a:solidFill>
                  <a:srgbClr val="C00000"/>
                </a:solidFill>
              </a:rPr>
              <a:t>抽象</a:t>
            </a:r>
            <a:endParaRPr lang="en-US" altLang="zh-CN" dirty="0" smtClean="0"/>
          </a:p>
          <a:p>
            <a:r>
              <a:rPr lang="zh-CN" altLang="en-US" dirty="0" smtClean="0"/>
              <a:t>打印出来的特征表包含了人这个群体的属性，但只包含属性名，而没有属性的值，而它填入不同属性值后可以指向人这个群体里面的所有个体，因此这个表格其实是一个人这个群体的描述模版，它在程序中就应该是一个</a:t>
            </a:r>
            <a:r>
              <a:rPr lang="zh-CN" altLang="en-US" b="1" dirty="0" smtClean="0">
                <a:solidFill>
                  <a:srgbClr val="C00000"/>
                </a:solidFill>
              </a:rPr>
              <a:t>类</a:t>
            </a:r>
            <a:endParaRPr lang="en-US" altLang="zh-CN" b="1" dirty="0" smtClean="0">
              <a:solidFill>
                <a:srgbClr val="C00000"/>
              </a:solidFill>
            </a:endParaRPr>
          </a:p>
          <a:p>
            <a:r>
              <a:rPr lang="zh-CN" altLang="en-US" dirty="0" smtClean="0"/>
              <a:t>目击者填写属性的过程是将模版特定指向一个具体人的过程，即从抽象到个体</a:t>
            </a:r>
            <a:r>
              <a:rPr lang="zh-CN" altLang="en-US" b="1" dirty="0" smtClean="0">
                <a:solidFill>
                  <a:srgbClr val="C00000"/>
                </a:solidFill>
              </a:rPr>
              <a:t>实例，</a:t>
            </a:r>
            <a:r>
              <a:rPr lang="zh-CN" altLang="en-US" dirty="0"/>
              <a:t>填写完属性后能够指向个体的特征表即为一个</a:t>
            </a:r>
            <a:r>
              <a:rPr lang="zh-CN" altLang="en-US" b="1" dirty="0" smtClean="0">
                <a:solidFill>
                  <a:srgbClr val="C00000"/>
                </a:solidFill>
              </a:rPr>
              <a:t>对象</a:t>
            </a:r>
            <a:endParaRPr lang="zh-CN" altLang="en-US" b="1" dirty="0">
              <a:solidFill>
                <a:srgbClr val="C00000"/>
              </a:solidFill>
            </a:endParaRPr>
          </a:p>
        </p:txBody>
      </p:sp>
    </p:spTree>
    <p:extLst>
      <p:ext uri="{BB962C8B-B14F-4D97-AF65-F5344CB8AC3E}">
        <p14:creationId xmlns="" xmlns:p14="http://schemas.microsoft.com/office/powerpoint/2010/main" val="22347789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类和对象</a:t>
            </a:r>
            <a:endParaRPr lang="zh-CN" altLang="en-US" dirty="0"/>
          </a:p>
        </p:txBody>
      </p:sp>
      <p:sp>
        <p:nvSpPr>
          <p:cNvPr id="3" name="内容占位符 2"/>
          <p:cNvSpPr>
            <a:spLocks noGrp="1"/>
          </p:cNvSpPr>
          <p:nvPr>
            <p:ph idx="1"/>
          </p:nvPr>
        </p:nvSpPr>
        <p:spPr/>
        <p:txBody>
          <a:bodyPr/>
          <a:lstStyle/>
          <a:p>
            <a:r>
              <a:rPr lang="zh-CN" altLang="en-US" dirty="0" smtClean="0"/>
              <a:t>生活中很多类似的情况</a:t>
            </a:r>
            <a:endParaRPr lang="en-US" altLang="zh-CN" dirty="0" smtClean="0"/>
          </a:p>
          <a:p>
            <a:pPr lvl="1"/>
            <a:r>
              <a:rPr lang="zh-CN" altLang="en-US" dirty="0" smtClean="0"/>
              <a:t>买房子关注房子的价格、面积、户型、物业</a:t>
            </a:r>
            <a:r>
              <a:rPr lang="en-US" altLang="zh-CN" dirty="0" smtClean="0"/>
              <a:t>……</a:t>
            </a:r>
          </a:p>
          <a:p>
            <a:pPr lvl="1"/>
            <a:r>
              <a:rPr lang="zh-CN" altLang="en-US" dirty="0" smtClean="0"/>
              <a:t>买车关心颜色、类型、价格、排量、座位数</a:t>
            </a:r>
            <a:r>
              <a:rPr lang="en-US" altLang="zh-CN" dirty="0" smtClean="0"/>
              <a:t>……</a:t>
            </a:r>
          </a:p>
          <a:p>
            <a:pPr lvl="1"/>
            <a:r>
              <a:rPr lang="zh-CN" altLang="en-US" dirty="0" smtClean="0"/>
              <a:t>找对象的时候关心身高、颜值、收入</a:t>
            </a:r>
            <a:r>
              <a:rPr lang="en-US" altLang="zh-CN" dirty="0" smtClean="0"/>
              <a:t>……</a:t>
            </a:r>
          </a:p>
          <a:p>
            <a:pPr lvl="1"/>
            <a:r>
              <a:rPr lang="en-US" altLang="zh-CN" dirty="0" smtClean="0"/>
              <a:t>……</a:t>
            </a:r>
            <a:endParaRPr lang="zh-CN" altLang="en-US"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类和对象</a:t>
            </a:r>
            <a:endParaRPr lang="zh-CN" altLang="en-US" dirty="0"/>
          </a:p>
        </p:txBody>
      </p:sp>
      <p:sp>
        <p:nvSpPr>
          <p:cNvPr id="5" name="内容占位符 2"/>
          <p:cNvSpPr>
            <a:spLocks noGrp="1"/>
          </p:cNvSpPr>
          <p:nvPr>
            <p:ph idx="1"/>
          </p:nvPr>
        </p:nvSpPr>
        <p:spPr>
          <a:xfrm>
            <a:off x="173508" y="850006"/>
            <a:ext cx="11805132" cy="5477641"/>
          </a:xfrm>
        </p:spPr>
        <p:txBody>
          <a:bodyPr>
            <a:normAutofit/>
          </a:bodyPr>
          <a:lstStyle/>
          <a:p>
            <a:r>
              <a:rPr lang="zh-CN" altLang="en-US" dirty="0" smtClean="0"/>
              <a:t>如果没有事先准备好的特征描述表，那么目击者就无法准确描述出嫌疑人的特征，而没有属性值的特征描述表是无法帮助警察找到嫌疑人的，因此可以看出：</a:t>
            </a:r>
            <a:endParaRPr lang="en-US" altLang="zh-CN" dirty="0" smtClean="0"/>
          </a:p>
          <a:p>
            <a:r>
              <a:rPr lang="zh-CN" altLang="en-US" b="1" dirty="0" smtClean="0">
                <a:solidFill>
                  <a:srgbClr val="C00000"/>
                </a:solidFill>
              </a:rPr>
              <a:t>在</a:t>
            </a:r>
            <a:r>
              <a:rPr lang="en-US" altLang="zh-CN" b="1" dirty="0" smtClean="0">
                <a:solidFill>
                  <a:srgbClr val="C00000"/>
                </a:solidFill>
              </a:rPr>
              <a:t>Java</a:t>
            </a:r>
            <a:r>
              <a:rPr lang="zh-CN" altLang="en-US" b="1" dirty="0" smtClean="0">
                <a:solidFill>
                  <a:srgbClr val="C00000"/>
                </a:solidFill>
              </a:rPr>
              <a:t>中万事万物皆对象</a:t>
            </a:r>
            <a:endParaRPr lang="en-US" altLang="zh-CN" b="1" dirty="0" smtClean="0">
              <a:solidFill>
                <a:srgbClr val="C00000"/>
              </a:solidFill>
            </a:endParaRPr>
          </a:p>
          <a:p>
            <a:pPr lvl="1"/>
            <a:r>
              <a:rPr lang="zh-CN" altLang="en-US" dirty="0" smtClean="0"/>
              <a:t>事实上，</a:t>
            </a:r>
            <a:r>
              <a:rPr lang="en-US" altLang="zh-CN" dirty="0" smtClean="0"/>
              <a:t>Java</a:t>
            </a:r>
            <a:r>
              <a:rPr lang="zh-CN" altLang="en-US" dirty="0" smtClean="0"/>
              <a:t>离完全的面向对象编程语言还有最后的一小步距离，因为</a:t>
            </a:r>
            <a:r>
              <a:rPr lang="en-US" altLang="zh-CN" dirty="0" smtClean="0"/>
              <a:t>Java</a:t>
            </a:r>
            <a:r>
              <a:rPr lang="zh-CN" altLang="en-US" dirty="0" smtClean="0"/>
              <a:t>中存在基本数据类型，而后续以</a:t>
            </a:r>
            <a:r>
              <a:rPr lang="en-US" altLang="zh-CN" dirty="0" smtClean="0"/>
              <a:t>Java</a:t>
            </a:r>
            <a:r>
              <a:rPr lang="zh-CN" altLang="en-US" dirty="0" smtClean="0"/>
              <a:t>为目标的语言如</a:t>
            </a:r>
            <a:r>
              <a:rPr lang="en-US" altLang="zh-CN" dirty="0" smtClean="0"/>
              <a:t>C#</a:t>
            </a:r>
            <a:r>
              <a:rPr lang="zh-CN" altLang="en-US" dirty="0" smtClean="0"/>
              <a:t>则真正实现了万物皆对象，</a:t>
            </a:r>
            <a:r>
              <a:rPr lang="en-US" altLang="zh-CN" dirty="0" smtClean="0"/>
              <a:t>Java</a:t>
            </a:r>
            <a:r>
              <a:rPr lang="zh-CN" altLang="en-US" dirty="0" smtClean="0"/>
              <a:t>用包装类型来应对</a:t>
            </a:r>
            <a:endParaRPr lang="en-US" altLang="zh-CN" dirty="0" smtClean="0"/>
          </a:p>
          <a:p>
            <a:r>
              <a:rPr lang="zh-CN" altLang="en-US" b="1" dirty="0" smtClean="0">
                <a:solidFill>
                  <a:srgbClr val="C00000"/>
                </a:solidFill>
              </a:rPr>
              <a:t>对象依赖于类存在（模板</a:t>
            </a:r>
            <a:r>
              <a:rPr lang="en-US" altLang="zh-CN" b="1" dirty="0" smtClean="0">
                <a:solidFill>
                  <a:srgbClr val="C00000"/>
                </a:solidFill>
              </a:rPr>
              <a:t>-</a:t>
            </a:r>
            <a:r>
              <a:rPr lang="zh-CN" altLang="en-US" b="1" dirty="0" smtClean="0">
                <a:solidFill>
                  <a:srgbClr val="C00000"/>
                </a:solidFill>
              </a:rPr>
              <a:t>个体实例）</a:t>
            </a:r>
            <a:endParaRPr lang="en-US" altLang="zh-CN" b="1" dirty="0" smtClean="0">
              <a:solidFill>
                <a:srgbClr val="C00000"/>
              </a:solidFill>
            </a:endParaRPr>
          </a:p>
          <a:p>
            <a:r>
              <a:rPr lang="zh-CN" altLang="en-US" b="1" dirty="0" smtClean="0">
                <a:solidFill>
                  <a:srgbClr val="C00000"/>
                </a:solidFill>
              </a:rPr>
              <a:t>在程序中应该使用的是对象</a:t>
            </a:r>
            <a:endParaRPr lang="en-US" altLang="zh-CN" b="1" dirty="0" smtClean="0">
              <a:solidFill>
                <a:srgbClr val="C00000"/>
              </a:solidFill>
            </a:endParaRPr>
          </a:p>
          <a:p>
            <a:r>
              <a:rPr lang="zh-CN" altLang="en-US" b="1" dirty="0">
                <a:solidFill>
                  <a:srgbClr val="C00000"/>
                </a:solidFill>
              </a:rPr>
              <a:t>分析过程先有对象后有类；开发过程先有类后有对象</a:t>
            </a:r>
          </a:p>
        </p:txBody>
      </p:sp>
    </p:spTree>
    <p:extLst>
      <p:ext uri="{BB962C8B-B14F-4D97-AF65-F5344CB8AC3E}">
        <p14:creationId xmlns="" xmlns:p14="http://schemas.microsoft.com/office/powerpoint/2010/main" val="301005550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类和对象</a:t>
            </a:r>
            <a:endParaRPr lang="zh-CN" altLang="en-US" dirty="0"/>
          </a:p>
        </p:txBody>
      </p:sp>
      <p:sp>
        <p:nvSpPr>
          <p:cNvPr id="3" name="内容占位符 2"/>
          <p:cNvSpPr>
            <a:spLocks noGrp="1"/>
          </p:cNvSpPr>
          <p:nvPr>
            <p:ph idx="1"/>
          </p:nvPr>
        </p:nvSpPr>
        <p:spPr/>
        <p:txBody>
          <a:bodyPr/>
          <a:lstStyle/>
          <a:p>
            <a:r>
              <a:rPr lang="zh-CN" altLang="en-US" dirty="0" smtClean="0"/>
              <a:t>在之前的编码过程中我们已经看到：</a:t>
            </a:r>
            <a:r>
              <a:rPr lang="zh-CN" altLang="en-US" b="1" dirty="0" smtClean="0">
                <a:solidFill>
                  <a:srgbClr val="C00000"/>
                </a:solidFill>
              </a:rPr>
              <a:t>用</a:t>
            </a:r>
            <a:r>
              <a:rPr lang="en-US" altLang="zh-CN" b="1" dirty="0" smtClean="0">
                <a:solidFill>
                  <a:srgbClr val="C00000"/>
                </a:solidFill>
              </a:rPr>
              <a:t>Java</a:t>
            </a:r>
            <a:r>
              <a:rPr lang="zh-CN" altLang="en-US" b="1" dirty="0" smtClean="0">
                <a:solidFill>
                  <a:srgbClr val="C00000"/>
                </a:solidFill>
              </a:rPr>
              <a:t>编写的所有代码都位于某一个类的内部</a:t>
            </a:r>
            <a:endParaRPr lang="en-US" altLang="zh-CN" b="1" dirty="0" smtClean="0">
              <a:solidFill>
                <a:srgbClr val="C00000"/>
              </a:solidFill>
            </a:endParaRPr>
          </a:p>
          <a:p>
            <a:r>
              <a:rPr lang="zh-CN" altLang="en-US" dirty="0" smtClean="0"/>
              <a:t>标准的</a:t>
            </a:r>
            <a:r>
              <a:rPr lang="en-US" altLang="zh-CN" dirty="0" smtClean="0"/>
              <a:t>Java</a:t>
            </a:r>
            <a:r>
              <a:rPr lang="zh-CN" altLang="en-US" dirty="0" smtClean="0"/>
              <a:t>库提供了几千个类，可以用于日期、日历、网络、</a:t>
            </a:r>
            <a:r>
              <a:rPr lang="en-US" altLang="zh-CN" dirty="0" smtClean="0"/>
              <a:t>IO</a:t>
            </a:r>
            <a:r>
              <a:rPr lang="zh-CN" altLang="en-US" dirty="0" smtClean="0"/>
              <a:t>等程序设计</a:t>
            </a:r>
            <a:endParaRPr lang="en-US" altLang="zh-CN" dirty="0" smtClean="0"/>
          </a:p>
          <a:p>
            <a:r>
              <a:rPr lang="zh-CN" altLang="en-US" dirty="0" smtClean="0"/>
              <a:t>我们需要在</a:t>
            </a:r>
            <a:r>
              <a:rPr lang="en-US" altLang="zh-CN" dirty="0" smtClean="0"/>
              <a:t>Java</a:t>
            </a:r>
            <a:r>
              <a:rPr lang="zh-CN" altLang="en-US" dirty="0" smtClean="0"/>
              <a:t>程序中</a:t>
            </a:r>
            <a:r>
              <a:rPr lang="zh-CN" altLang="en-US" b="1" dirty="0" smtClean="0">
                <a:solidFill>
                  <a:srgbClr val="C00000"/>
                </a:solidFill>
              </a:rPr>
              <a:t>创建一些自己的类</a:t>
            </a:r>
            <a:r>
              <a:rPr lang="zh-CN" altLang="en-US" dirty="0" smtClean="0"/>
              <a:t>，以便描述应用程序中所对应的问题领域中的对象</a:t>
            </a:r>
            <a:endParaRPr lang="zh-CN" altLang="en-US" dirty="0"/>
          </a:p>
        </p:txBody>
      </p:sp>
    </p:spTree>
    <p:extLst>
      <p:ext uri="{BB962C8B-B14F-4D97-AF65-F5344CB8AC3E}">
        <p14:creationId xmlns="" xmlns:p14="http://schemas.microsoft.com/office/powerpoint/2010/main" val="181834034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a:t>
            </a:r>
            <a:r>
              <a:rPr lang="zh-CN" altLang="en-US" dirty="0" smtClean="0">
                <a:solidFill>
                  <a:schemeClr val="tx1">
                    <a:lumMod val="75000"/>
                    <a:lumOff val="25000"/>
                  </a:schemeClr>
                </a:solidFill>
              </a:rPr>
              <a:t>类和对象的定义和使用</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：定义类</a:t>
            </a:r>
            <a:endParaRPr lang="en-US" altLang="zh-CN" dirty="0" smtClean="0"/>
          </a:p>
          <a:p>
            <a:r>
              <a:rPr lang="zh-CN" altLang="en-US" dirty="0" smtClean="0"/>
              <a:t>知识点</a:t>
            </a:r>
            <a:r>
              <a:rPr lang="en-US" altLang="zh-CN" dirty="0" smtClean="0"/>
              <a:t>2</a:t>
            </a:r>
            <a:r>
              <a:rPr lang="zh-CN" altLang="en-US" dirty="0" smtClean="0"/>
              <a:t>：创建对象</a:t>
            </a:r>
          </a:p>
          <a:p>
            <a:r>
              <a:rPr lang="zh-CN" altLang="en-US" dirty="0" smtClean="0"/>
              <a:t>知识点</a:t>
            </a:r>
            <a:r>
              <a:rPr lang="en-US" altLang="zh-CN" dirty="0" smtClean="0"/>
              <a:t>3</a:t>
            </a:r>
            <a:r>
              <a:rPr lang="zh-CN" altLang="en-US" dirty="0" smtClean="0"/>
              <a:t>：操作属性、调用方法</a:t>
            </a:r>
            <a:endParaRPr lang="en-US" altLang="zh-CN" dirty="0" smtClean="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定义类</a:t>
            </a:r>
            <a:endParaRPr lang="zh-CN" altLang="en-US" dirty="0"/>
          </a:p>
        </p:txBody>
      </p:sp>
      <p:sp>
        <p:nvSpPr>
          <p:cNvPr id="3" name="内容占位符 2"/>
          <p:cNvSpPr>
            <a:spLocks noGrp="1"/>
          </p:cNvSpPr>
          <p:nvPr>
            <p:ph idx="1"/>
          </p:nvPr>
        </p:nvSpPr>
        <p:spPr/>
        <p:txBody>
          <a:bodyPr/>
          <a:lstStyle/>
          <a:p>
            <a:r>
              <a:rPr lang="zh-CN" altLang="en-US" dirty="0"/>
              <a:t>类是描述对象的“基本原型”，它定义一种对象所能拥有的数据和能完成的操作</a:t>
            </a:r>
            <a:r>
              <a:rPr lang="en-US" altLang="zh-CN" dirty="0"/>
              <a:t>,</a:t>
            </a:r>
            <a:r>
              <a:rPr lang="zh-CN" altLang="en-US" dirty="0"/>
              <a:t>在面向对象的程序设计中</a:t>
            </a:r>
            <a:r>
              <a:rPr lang="en-US" altLang="zh-CN" dirty="0"/>
              <a:t>,</a:t>
            </a:r>
            <a:r>
              <a:rPr lang="zh-CN" altLang="en-US" dirty="0"/>
              <a:t>类是程序的基本单元，最基本的类由一组结构化的数据和在其上的一组操作</a:t>
            </a:r>
            <a:r>
              <a:rPr lang="zh-CN" altLang="en-US" dirty="0" smtClean="0"/>
              <a:t>构成：</a:t>
            </a:r>
            <a:endParaRPr lang="zh-CN" altLang="en-US" dirty="0"/>
          </a:p>
          <a:p>
            <a:endParaRPr lang="zh-CN" altLang="en-US" dirty="0"/>
          </a:p>
        </p:txBody>
      </p:sp>
      <p:sp>
        <p:nvSpPr>
          <p:cNvPr id="6" name="Oval 4"/>
          <p:cNvSpPr>
            <a:spLocks noChangeArrowheads="1"/>
          </p:cNvSpPr>
          <p:nvPr/>
        </p:nvSpPr>
        <p:spPr bwMode="auto">
          <a:xfrm>
            <a:off x="6059641" y="2711597"/>
            <a:ext cx="3980471" cy="3875722"/>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7002383" y="3025845"/>
            <a:ext cx="2199735" cy="3142477"/>
          </a:xfrm>
          <a:prstGeom prst="line">
            <a:avLst/>
          </a:prstGeom>
          <a:noFill/>
          <a:ln w="38100">
            <a:solidFill>
              <a:srgbClr val="3B9D3B"/>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H="1">
            <a:off x="7211881" y="2816347"/>
            <a:ext cx="1466488" cy="3580678"/>
          </a:xfrm>
          <a:prstGeom prst="line">
            <a:avLst/>
          </a:prstGeom>
          <a:noFill/>
          <a:ln w="38100">
            <a:solidFill>
              <a:srgbClr val="3B9D3B"/>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059641" y="4597083"/>
            <a:ext cx="3980471" cy="0"/>
          </a:xfrm>
          <a:prstGeom prst="line">
            <a:avLst/>
          </a:prstGeom>
          <a:noFill/>
          <a:ln w="38100">
            <a:solidFill>
              <a:srgbClr val="3B9D3B"/>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0" name="Oval 8"/>
          <p:cNvSpPr>
            <a:spLocks noChangeArrowheads="1"/>
          </p:cNvSpPr>
          <p:nvPr/>
        </p:nvSpPr>
        <p:spPr bwMode="auto">
          <a:xfrm>
            <a:off x="7002384" y="3654340"/>
            <a:ext cx="1990236" cy="1885486"/>
          </a:xfrm>
          <a:prstGeom prst="ellipse">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35629" y="3968588"/>
            <a:ext cx="314248" cy="314248"/>
          </a:xfrm>
          <a:prstGeom prst="rect">
            <a:avLst/>
          </a:prstGeom>
          <a:solidFill>
            <a:srgbClr val="CC660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0"/>
          <p:cNvSpPr>
            <a:spLocks noChangeArrowheads="1"/>
          </p:cNvSpPr>
          <p:nvPr/>
        </p:nvSpPr>
        <p:spPr bwMode="auto">
          <a:xfrm>
            <a:off x="7316632" y="4701833"/>
            <a:ext cx="314248" cy="418997"/>
          </a:xfrm>
          <a:prstGeom prst="ellipse">
            <a:avLst/>
          </a:prstGeom>
          <a:solidFill>
            <a:srgbClr val="00B0F0"/>
          </a:solidFill>
          <a:ln w="9525">
            <a:noFill/>
            <a:round/>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3" name="AutoShape 11"/>
          <p:cNvSpPr>
            <a:spLocks noChangeArrowheads="1"/>
          </p:cNvSpPr>
          <p:nvPr/>
        </p:nvSpPr>
        <p:spPr bwMode="auto">
          <a:xfrm>
            <a:off x="7421381" y="4178086"/>
            <a:ext cx="314248" cy="314248"/>
          </a:xfrm>
          <a:prstGeom prst="triangle">
            <a:avLst>
              <a:gd name="adj" fmla="val 50000"/>
            </a:avLst>
          </a:prstGeom>
          <a:solidFill>
            <a:srgbClr val="0070C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4" name="Rectangle 12"/>
          <p:cNvSpPr>
            <a:spLocks noChangeArrowheads="1"/>
          </p:cNvSpPr>
          <p:nvPr/>
        </p:nvSpPr>
        <p:spPr bwMode="auto">
          <a:xfrm>
            <a:off x="7945127" y="4597083"/>
            <a:ext cx="314248" cy="314248"/>
          </a:xfrm>
          <a:prstGeom prst="rect">
            <a:avLst/>
          </a:prstGeom>
          <a:solidFill>
            <a:srgbClr val="CC660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5" name="Oval 13"/>
          <p:cNvSpPr>
            <a:spLocks noChangeArrowheads="1"/>
          </p:cNvSpPr>
          <p:nvPr/>
        </p:nvSpPr>
        <p:spPr bwMode="auto">
          <a:xfrm>
            <a:off x="8259375" y="4073337"/>
            <a:ext cx="314248" cy="418997"/>
          </a:xfrm>
          <a:prstGeom prst="ellipse">
            <a:avLst/>
          </a:prstGeom>
          <a:solidFill>
            <a:srgbClr val="00B0F0"/>
          </a:solidFill>
          <a:ln w="9525">
            <a:no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AutoShape 14"/>
          <p:cNvSpPr>
            <a:spLocks noChangeArrowheads="1"/>
          </p:cNvSpPr>
          <p:nvPr/>
        </p:nvSpPr>
        <p:spPr bwMode="auto">
          <a:xfrm>
            <a:off x="7735629" y="5016080"/>
            <a:ext cx="314248" cy="314248"/>
          </a:xfrm>
          <a:prstGeom prst="triangle">
            <a:avLst>
              <a:gd name="adj" fmla="val 50000"/>
            </a:avLst>
          </a:prstGeom>
          <a:solidFill>
            <a:srgbClr val="0070C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15"/>
          <p:cNvSpPr txBox="1">
            <a:spLocks noChangeArrowheads="1"/>
          </p:cNvSpPr>
          <p:nvPr/>
        </p:nvSpPr>
        <p:spPr bwMode="auto">
          <a:xfrm>
            <a:off x="2980690" y="3302517"/>
            <a:ext cx="13837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C00000"/>
                </a:solidFill>
                <a:latin typeface="微软雅黑" panose="020B0503020204020204" pitchFamily="34" charset="-122"/>
                <a:ea typeface="微软雅黑" panose="020B0503020204020204" pitchFamily="34" charset="-122"/>
              </a:rPr>
              <a:t>属性</a:t>
            </a:r>
            <a:r>
              <a:rPr lang="en-US" altLang="zh-CN" b="1" dirty="0" smtClean="0">
                <a:solidFill>
                  <a:srgbClr val="C00000"/>
                </a:solidFill>
                <a:latin typeface="微软雅黑" panose="020B0503020204020204" pitchFamily="34" charset="-122"/>
                <a:ea typeface="微软雅黑" panose="020B0503020204020204" pitchFamily="34" charset="-122"/>
              </a:rPr>
              <a:t>Fields </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a:off x="4593151" y="3444842"/>
            <a:ext cx="3247227" cy="62849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17"/>
          <p:cNvSpPr>
            <a:spLocks noChangeShapeType="1"/>
          </p:cNvSpPr>
          <p:nvPr/>
        </p:nvSpPr>
        <p:spPr bwMode="auto">
          <a:xfrm>
            <a:off x="4593151" y="3444842"/>
            <a:ext cx="3037728" cy="94274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18"/>
          <p:cNvSpPr>
            <a:spLocks noChangeShapeType="1"/>
          </p:cNvSpPr>
          <p:nvPr/>
        </p:nvSpPr>
        <p:spPr bwMode="auto">
          <a:xfrm>
            <a:off x="4697900" y="3444842"/>
            <a:ext cx="2723480" cy="146648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Text Box 19"/>
          <p:cNvSpPr txBox="1">
            <a:spLocks noChangeArrowheads="1"/>
          </p:cNvSpPr>
          <p:nvPr/>
        </p:nvSpPr>
        <p:spPr bwMode="auto">
          <a:xfrm>
            <a:off x="2656099" y="5967904"/>
            <a:ext cx="16834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smtClean="0">
                <a:solidFill>
                  <a:srgbClr val="C00000"/>
                </a:solidFill>
                <a:latin typeface="微软雅黑" panose="020B0503020204020204" pitchFamily="34" charset="-122"/>
                <a:ea typeface="微软雅黑" panose="020B0503020204020204" pitchFamily="34" charset="-122"/>
              </a:rPr>
              <a:t>方法</a:t>
            </a:r>
            <a:r>
              <a:rPr lang="en-US" altLang="zh-CN" b="1" dirty="0" smtClean="0">
                <a:solidFill>
                  <a:srgbClr val="C00000"/>
                </a:solidFill>
                <a:latin typeface="微软雅黑" panose="020B0503020204020204" pitchFamily="34" charset="-122"/>
                <a:ea typeface="微软雅黑" panose="020B0503020204020204" pitchFamily="34" charset="-122"/>
              </a:rPr>
              <a:t>Methods</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2" name="Line 20"/>
          <p:cNvSpPr>
            <a:spLocks noChangeShapeType="1"/>
          </p:cNvSpPr>
          <p:nvPr/>
        </p:nvSpPr>
        <p:spPr bwMode="auto">
          <a:xfrm flipV="1">
            <a:off x="4697900" y="4282836"/>
            <a:ext cx="1571239" cy="188548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1"/>
          <p:cNvSpPr>
            <a:spLocks noChangeShapeType="1"/>
          </p:cNvSpPr>
          <p:nvPr/>
        </p:nvSpPr>
        <p:spPr bwMode="auto">
          <a:xfrm flipV="1">
            <a:off x="4697900" y="5854074"/>
            <a:ext cx="4608967" cy="3142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2"/>
          <p:cNvSpPr>
            <a:spLocks noChangeShapeType="1"/>
          </p:cNvSpPr>
          <p:nvPr/>
        </p:nvSpPr>
        <p:spPr bwMode="auto">
          <a:xfrm flipV="1">
            <a:off x="4697900" y="5330328"/>
            <a:ext cx="2094985" cy="83799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椭圆 24"/>
          <p:cNvSpPr/>
          <p:nvPr/>
        </p:nvSpPr>
        <p:spPr>
          <a:xfrm>
            <a:off x="4545525" y="329349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436603" y="593588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66209264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定义类</a:t>
            </a:r>
            <a:endParaRPr lang="zh-CN" altLang="en-US" dirty="0"/>
          </a:p>
        </p:txBody>
      </p:sp>
      <p:sp>
        <p:nvSpPr>
          <p:cNvPr id="3" name="内容占位符 2"/>
          <p:cNvSpPr>
            <a:spLocks noGrp="1"/>
          </p:cNvSpPr>
          <p:nvPr>
            <p:ph idx="1"/>
          </p:nvPr>
        </p:nvSpPr>
        <p:spPr/>
        <p:txBody>
          <a:bodyPr/>
          <a:lstStyle/>
          <a:p>
            <a:r>
              <a:rPr lang="zh-CN" altLang="en-US" dirty="0" smtClean="0"/>
              <a:t>定义一个类</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5" name="TextBox 4"/>
          <p:cNvSpPr txBox="1"/>
          <p:nvPr/>
        </p:nvSpPr>
        <p:spPr>
          <a:xfrm>
            <a:off x="1773504" y="2090108"/>
            <a:ext cx="3697132" cy="4062651"/>
          </a:xfrm>
          <a:prstGeom prst="rect">
            <a:avLst/>
          </a:prstGeom>
          <a:solidFill>
            <a:schemeClr val="bg1">
              <a:lumMod val="95000"/>
            </a:schemeClr>
          </a:solidFill>
        </p:spPr>
        <p:txBody>
          <a:bodyPr wrap="square" rtlCol="0">
            <a:spAutoFit/>
          </a:bodyPr>
          <a:lstStyle/>
          <a:p>
            <a:r>
              <a:rPr lang="en-US" altLang="zh-CN" sz="2000" b="1" dirty="0" smtClean="0">
                <a:solidFill>
                  <a:srgbClr val="0000FF"/>
                </a:solidFill>
                <a:latin typeface="Arial" pitchFamily="34" charset="0"/>
                <a:ea typeface="黑体" pitchFamily="49" charset="-122"/>
              </a:rPr>
              <a:t>public class</a:t>
            </a:r>
            <a:r>
              <a:rPr lang="en-US" altLang="zh-CN" sz="2000" b="1" dirty="0" smtClean="0">
                <a:latin typeface="Arial" pitchFamily="34" charset="0"/>
                <a:ea typeface="黑体" pitchFamily="49" charset="-122"/>
              </a:rPr>
              <a:t>  </a:t>
            </a:r>
            <a:r>
              <a:rPr lang="zh-CN" altLang="en-US" sz="2000" b="1" dirty="0" smtClean="0">
                <a:latin typeface="Arial" pitchFamily="34" charset="0"/>
                <a:ea typeface="黑体" pitchFamily="49" charset="-122"/>
              </a:rPr>
              <a:t>类名 </a:t>
            </a:r>
            <a:r>
              <a:rPr lang="en-US" altLang="zh-CN" sz="2000" b="1" dirty="0" smtClean="0">
                <a:latin typeface="Arial" pitchFamily="34" charset="0"/>
                <a:ea typeface="黑体" pitchFamily="49" charset="-122"/>
              </a:rPr>
              <a:t>{</a:t>
            </a:r>
          </a:p>
          <a:p>
            <a:r>
              <a:rPr lang="en-US" altLang="zh-CN" sz="2000" b="1" dirty="0" smtClean="0">
                <a:latin typeface="Arial" pitchFamily="34" charset="0"/>
                <a:ea typeface="黑体" pitchFamily="49" charset="-122"/>
              </a:rPr>
              <a:t>               </a:t>
            </a:r>
            <a:r>
              <a:rPr lang="en-US" altLang="zh-CN" sz="2000" b="1" dirty="0" smtClean="0">
                <a:solidFill>
                  <a:srgbClr val="0000FF"/>
                </a:solidFill>
                <a:latin typeface="Arial" pitchFamily="34" charset="0"/>
                <a:ea typeface="黑体" pitchFamily="49" charset="-122"/>
              </a:rPr>
              <a:t>//</a:t>
            </a:r>
            <a:r>
              <a:rPr lang="zh-CN" altLang="en-US" sz="2000" b="1" dirty="0" smtClean="0">
                <a:solidFill>
                  <a:srgbClr val="0000FF"/>
                </a:solidFill>
                <a:latin typeface="Arial" pitchFamily="34" charset="0"/>
                <a:ea typeface="黑体" pitchFamily="49" charset="-122"/>
              </a:rPr>
              <a:t>定义属性部分</a:t>
            </a:r>
          </a:p>
          <a:p>
            <a:r>
              <a:rPr lang="zh-CN" altLang="en-US" sz="2000" b="1" dirty="0" smtClean="0">
                <a:latin typeface="Arial" pitchFamily="34" charset="0"/>
                <a:ea typeface="黑体" pitchFamily="49" charset="-122"/>
              </a:rPr>
              <a:t>               属性</a:t>
            </a:r>
            <a:r>
              <a:rPr lang="en-US" altLang="zh-CN" sz="2000" b="1" dirty="0" smtClean="0">
                <a:latin typeface="Arial" pitchFamily="34" charset="0"/>
                <a:ea typeface="黑体" pitchFamily="49" charset="-122"/>
              </a:rPr>
              <a:t>1</a:t>
            </a:r>
            <a:r>
              <a:rPr lang="zh-CN" altLang="en-US" sz="2000" b="1" dirty="0" smtClean="0">
                <a:latin typeface="Arial" pitchFamily="34" charset="0"/>
                <a:ea typeface="黑体" pitchFamily="49" charset="-122"/>
              </a:rPr>
              <a:t>的类型 属性</a:t>
            </a:r>
            <a:r>
              <a:rPr lang="en-US" altLang="zh-CN" sz="2000" b="1" dirty="0" smtClean="0">
                <a:latin typeface="Arial" pitchFamily="34" charset="0"/>
                <a:ea typeface="黑体" pitchFamily="49" charset="-122"/>
              </a:rPr>
              <a:t>1;</a:t>
            </a:r>
          </a:p>
          <a:p>
            <a:r>
              <a:rPr lang="en-US" altLang="zh-CN" sz="2000" b="1" dirty="0" smtClean="0">
                <a:latin typeface="Arial" pitchFamily="34" charset="0"/>
                <a:ea typeface="黑体" pitchFamily="49" charset="-122"/>
              </a:rPr>
              <a:t>               </a:t>
            </a:r>
            <a:r>
              <a:rPr lang="zh-CN" altLang="en-US" sz="2000" b="1" dirty="0" smtClean="0">
                <a:latin typeface="Arial" pitchFamily="34" charset="0"/>
                <a:ea typeface="黑体" pitchFamily="49" charset="-122"/>
              </a:rPr>
              <a:t>属性</a:t>
            </a:r>
            <a:r>
              <a:rPr lang="en-US" altLang="zh-CN" sz="2000" b="1" dirty="0" smtClean="0">
                <a:latin typeface="Arial" pitchFamily="34" charset="0"/>
                <a:ea typeface="黑体" pitchFamily="49" charset="-122"/>
              </a:rPr>
              <a:t>2</a:t>
            </a:r>
            <a:r>
              <a:rPr lang="zh-CN" altLang="en-US" sz="2000" b="1" dirty="0" smtClean="0">
                <a:latin typeface="Arial" pitchFamily="34" charset="0"/>
                <a:ea typeface="黑体" pitchFamily="49" charset="-122"/>
              </a:rPr>
              <a:t>的类型 属性</a:t>
            </a:r>
            <a:r>
              <a:rPr lang="en-US" altLang="zh-CN" sz="2000" b="1" dirty="0" smtClean="0">
                <a:latin typeface="Arial" pitchFamily="34" charset="0"/>
                <a:ea typeface="黑体" pitchFamily="49" charset="-122"/>
              </a:rPr>
              <a:t>2;</a:t>
            </a:r>
          </a:p>
          <a:p>
            <a:r>
              <a:rPr lang="en-US" altLang="zh-CN" sz="2000" b="1" dirty="0" smtClean="0">
                <a:latin typeface="Arial" pitchFamily="34" charset="0"/>
                <a:ea typeface="黑体" pitchFamily="49" charset="-122"/>
              </a:rPr>
              <a:t>                      …</a:t>
            </a:r>
          </a:p>
          <a:p>
            <a:r>
              <a:rPr lang="en-US" altLang="zh-CN" sz="2000" b="1" dirty="0" smtClean="0">
                <a:latin typeface="Arial" pitchFamily="34" charset="0"/>
                <a:ea typeface="黑体" pitchFamily="49" charset="-122"/>
              </a:rPr>
              <a:t>               </a:t>
            </a:r>
            <a:r>
              <a:rPr lang="zh-CN" altLang="en-US" sz="2000" b="1" dirty="0" smtClean="0">
                <a:latin typeface="Arial" pitchFamily="34" charset="0"/>
                <a:ea typeface="黑体" pitchFamily="49" charset="-122"/>
              </a:rPr>
              <a:t>属性</a:t>
            </a:r>
            <a:r>
              <a:rPr lang="en-US" altLang="zh-CN" sz="2000" b="1" dirty="0" smtClean="0">
                <a:latin typeface="Arial" pitchFamily="34" charset="0"/>
                <a:ea typeface="黑体" pitchFamily="49" charset="-122"/>
              </a:rPr>
              <a:t>n</a:t>
            </a:r>
            <a:r>
              <a:rPr lang="zh-CN" altLang="en-US" sz="2000" b="1" dirty="0" smtClean="0">
                <a:latin typeface="Arial" pitchFamily="34" charset="0"/>
                <a:ea typeface="黑体" pitchFamily="49" charset="-122"/>
              </a:rPr>
              <a:t>的类型 属性</a:t>
            </a:r>
            <a:r>
              <a:rPr lang="en-US" altLang="zh-CN" sz="2000" b="1" dirty="0" smtClean="0">
                <a:latin typeface="Arial" pitchFamily="34" charset="0"/>
                <a:ea typeface="黑体" pitchFamily="49" charset="-122"/>
              </a:rPr>
              <a:t>n;</a:t>
            </a:r>
          </a:p>
          <a:p>
            <a:endParaRPr lang="en-US" altLang="zh-CN" sz="2000" b="1" dirty="0" smtClean="0">
              <a:latin typeface="Arial" pitchFamily="34" charset="0"/>
              <a:ea typeface="黑体" pitchFamily="49" charset="-122"/>
            </a:endParaRPr>
          </a:p>
          <a:p>
            <a:r>
              <a:rPr lang="en-US" altLang="zh-CN" sz="2000" b="1" dirty="0" smtClean="0">
                <a:latin typeface="Arial" pitchFamily="34" charset="0"/>
                <a:ea typeface="黑体" pitchFamily="49" charset="-122"/>
              </a:rPr>
              <a:t>               </a:t>
            </a:r>
            <a:r>
              <a:rPr lang="en-US" altLang="zh-CN" sz="2000" b="1" dirty="0" smtClean="0">
                <a:solidFill>
                  <a:srgbClr val="0000FF"/>
                </a:solidFill>
                <a:latin typeface="Arial" pitchFamily="34" charset="0"/>
                <a:ea typeface="黑体" pitchFamily="49" charset="-122"/>
              </a:rPr>
              <a:t>//</a:t>
            </a:r>
            <a:r>
              <a:rPr lang="zh-CN" altLang="en-US" sz="2000" b="1" dirty="0" smtClean="0">
                <a:solidFill>
                  <a:srgbClr val="0000FF"/>
                </a:solidFill>
                <a:latin typeface="Arial" pitchFamily="34" charset="0"/>
                <a:ea typeface="黑体" pitchFamily="49" charset="-122"/>
              </a:rPr>
              <a:t>定义方法部分</a:t>
            </a:r>
          </a:p>
          <a:p>
            <a:r>
              <a:rPr lang="zh-CN" altLang="en-US" sz="2000" b="1" dirty="0" smtClean="0">
                <a:latin typeface="Arial" pitchFamily="34" charset="0"/>
                <a:ea typeface="黑体" pitchFamily="49" charset="-122"/>
              </a:rPr>
              <a:t>               方法</a:t>
            </a:r>
            <a:r>
              <a:rPr lang="en-US" altLang="zh-CN" sz="2000" b="1" dirty="0" smtClean="0">
                <a:latin typeface="Arial" pitchFamily="34" charset="0"/>
                <a:ea typeface="黑体" pitchFamily="49" charset="-122"/>
              </a:rPr>
              <a:t>1;</a:t>
            </a:r>
          </a:p>
          <a:p>
            <a:r>
              <a:rPr lang="en-US" altLang="zh-CN" sz="2000" b="1" dirty="0" smtClean="0">
                <a:latin typeface="Arial" pitchFamily="34" charset="0"/>
                <a:ea typeface="黑体" pitchFamily="49" charset="-122"/>
              </a:rPr>
              <a:t>               </a:t>
            </a:r>
            <a:r>
              <a:rPr lang="zh-CN" altLang="en-US" sz="2000" b="1" dirty="0" smtClean="0">
                <a:latin typeface="Arial" pitchFamily="34" charset="0"/>
                <a:ea typeface="黑体" pitchFamily="49" charset="-122"/>
              </a:rPr>
              <a:t>方法</a:t>
            </a:r>
            <a:r>
              <a:rPr lang="en-US" altLang="zh-CN" sz="2000" b="1" dirty="0" smtClean="0">
                <a:latin typeface="Arial" pitchFamily="34" charset="0"/>
                <a:ea typeface="黑体" pitchFamily="49" charset="-122"/>
              </a:rPr>
              <a:t>2;</a:t>
            </a:r>
          </a:p>
          <a:p>
            <a:r>
              <a:rPr lang="en-US" altLang="zh-CN" sz="2000" b="1" dirty="0" smtClean="0">
                <a:latin typeface="Arial" pitchFamily="34" charset="0"/>
                <a:ea typeface="黑体" pitchFamily="49" charset="-122"/>
              </a:rPr>
              <a:t>                     …</a:t>
            </a:r>
          </a:p>
          <a:p>
            <a:r>
              <a:rPr lang="en-US" altLang="zh-CN" sz="2000" b="1" dirty="0" smtClean="0">
                <a:latin typeface="Arial" pitchFamily="34" charset="0"/>
                <a:ea typeface="黑体" pitchFamily="49" charset="-122"/>
              </a:rPr>
              <a:t>               </a:t>
            </a:r>
            <a:r>
              <a:rPr lang="zh-CN" altLang="en-US" sz="2000" b="1" dirty="0" smtClean="0">
                <a:latin typeface="Arial" pitchFamily="34" charset="0"/>
                <a:ea typeface="黑体" pitchFamily="49" charset="-122"/>
              </a:rPr>
              <a:t>方法</a:t>
            </a:r>
            <a:r>
              <a:rPr lang="en-US" altLang="zh-CN" sz="2000" b="1" dirty="0" smtClean="0">
                <a:latin typeface="Arial" pitchFamily="34" charset="0"/>
                <a:ea typeface="黑体" pitchFamily="49" charset="-122"/>
              </a:rPr>
              <a:t>m;</a:t>
            </a:r>
          </a:p>
          <a:p>
            <a:r>
              <a:rPr lang="en-US" altLang="zh-CN" sz="2000" b="1" dirty="0" smtClean="0">
                <a:latin typeface="Arial" pitchFamily="34" charset="0"/>
                <a:ea typeface="黑体" pitchFamily="49" charset="-122"/>
              </a:rPr>
              <a:t>}</a:t>
            </a:r>
            <a:endParaRPr lang="en-US" altLang="zh-CN" sz="2000" b="1" dirty="0">
              <a:latin typeface="Arial" pitchFamily="34" charset="0"/>
              <a:ea typeface="黑体" pitchFamily="49" charset="-122"/>
            </a:endParaRPr>
          </a:p>
        </p:txBody>
      </p:sp>
      <p:sp>
        <p:nvSpPr>
          <p:cNvPr id="6" name="TextBox 5"/>
          <p:cNvSpPr txBox="1"/>
          <p:nvPr/>
        </p:nvSpPr>
        <p:spPr>
          <a:xfrm>
            <a:off x="6613517" y="2689196"/>
            <a:ext cx="4643063" cy="2862322"/>
          </a:xfrm>
          <a:prstGeom prst="rect">
            <a:avLst/>
          </a:prstGeom>
          <a:solidFill>
            <a:schemeClr val="bg1">
              <a:lumMod val="95000"/>
            </a:schemeClr>
          </a:solidFill>
        </p:spPr>
        <p:txBody>
          <a:bodyPr wrap="square" rtlCol="0">
            <a:spAutoFit/>
          </a:bodyPr>
          <a:lstStyle/>
          <a:p>
            <a:r>
              <a:rPr lang="en-US" altLang="zh-CN" sz="2000" b="1" dirty="0" smtClean="0">
                <a:solidFill>
                  <a:srgbClr val="0000FF"/>
                </a:solidFill>
                <a:latin typeface="Arial" pitchFamily="34" charset="0"/>
                <a:ea typeface="黑体" pitchFamily="49" charset="-122"/>
              </a:rPr>
              <a:t>public class</a:t>
            </a:r>
            <a:r>
              <a:rPr lang="en-US" altLang="zh-CN" sz="2000" b="1" dirty="0" smtClean="0">
                <a:latin typeface="Arial" pitchFamily="34" charset="0"/>
                <a:ea typeface="黑体" pitchFamily="49" charset="-122"/>
              </a:rPr>
              <a:t>  Student{</a:t>
            </a:r>
          </a:p>
          <a:p>
            <a:r>
              <a:rPr lang="en-US" altLang="zh-CN" sz="2000" b="1" dirty="0" smtClean="0">
                <a:solidFill>
                  <a:srgbClr val="0000FF"/>
                </a:solidFill>
                <a:latin typeface="Arial" pitchFamily="34" charset="0"/>
                <a:ea typeface="黑体" pitchFamily="49" charset="-122"/>
              </a:rPr>
              <a:t>	//</a:t>
            </a:r>
            <a:r>
              <a:rPr lang="zh-CN" altLang="en-US" sz="2000" b="1" dirty="0" smtClean="0">
                <a:solidFill>
                  <a:srgbClr val="0000FF"/>
                </a:solidFill>
                <a:latin typeface="Arial" pitchFamily="34" charset="0"/>
                <a:ea typeface="黑体" pitchFamily="49" charset="-122"/>
              </a:rPr>
              <a:t>定义属性部分</a:t>
            </a:r>
          </a:p>
          <a:p>
            <a:pPr lvl="1"/>
            <a:r>
              <a:rPr lang="en-US" altLang="zh-CN" sz="2000" b="1" dirty="0" smtClean="0">
                <a:latin typeface="Arial" pitchFamily="34" charset="0"/>
                <a:ea typeface="黑体" pitchFamily="49" charset="-122"/>
              </a:rPr>
              <a:t>	</a:t>
            </a:r>
            <a:r>
              <a:rPr lang="en-US" altLang="zh-CN" sz="2000" b="1" dirty="0" err="1" smtClean="0">
                <a:latin typeface="Arial" pitchFamily="34" charset="0"/>
                <a:ea typeface="黑体" pitchFamily="49" charset="-122"/>
              </a:rPr>
              <a:t>int</a:t>
            </a:r>
            <a:r>
              <a:rPr lang="en-US" altLang="zh-CN" sz="2000" b="1" dirty="0" smtClean="0">
                <a:latin typeface="Arial" pitchFamily="34" charset="0"/>
                <a:ea typeface="黑体" pitchFamily="49" charset="-122"/>
              </a:rPr>
              <a:t> id;</a:t>
            </a:r>
          </a:p>
          <a:p>
            <a:r>
              <a:rPr lang="en-US" altLang="zh-CN" sz="2000" b="1" dirty="0" smtClean="0">
                <a:latin typeface="Arial" pitchFamily="34" charset="0"/>
                <a:ea typeface="黑体" pitchFamily="49" charset="-122"/>
              </a:rPr>
              <a:t>	String name;</a:t>
            </a:r>
          </a:p>
          <a:p>
            <a:r>
              <a:rPr lang="en-US" altLang="zh-CN" sz="2000" b="1" dirty="0" smtClean="0">
                <a:solidFill>
                  <a:srgbClr val="0000FF"/>
                </a:solidFill>
                <a:latin typeface="Arial" pitchFamily="34" charset="0"/>
                <a:ea typeface="黑体" pitchFamily="49" charset="-122"/>
              </a:rPr>
              <a:t>	//</a:t>
            </a:r>
            <a:r>
              <a:rPr lang="zh-CN" altLang="en-US" sz="2000" b="1" dirty="0" smtClean="0">
                <a:solidFill>
                  <a:srgbClr val="0000FF"/>
                </a:solidFill>
                <a:latin typeface="Arial" pitchFamily="34" charset="0"/>
                <a:ea typeface="黑体" pitchFamily="49" charset="-122"/>
              </a:rPr>
              <a:t>定义方法部分</a:t>
            </a:r>
            <a:endParaRPr lang="en-US" altLang="zh-CN" sz="2000" b="1" dirty="0" smtClean="0">
              <a:solidFill>
                <a:srgbClr val="0000FF"/>
              </a:solidFill>
              <a:latin typeface="Arial" pitchFamily="34" charset="0"/>
              <a:ea typeface="黑体" pitchFamily="49" charset="-122"/>
            </a:endParaRPr>
          </a:p>
          <a:p>
            <a:r>
              <a:rPr lang="en-US" altLang="zh-CN" sz="2000" b="1" dirty="0" smtClean="0">
                <a:solidFill>
                  <a:srgbClr val="0000FF"/>
                </a:solidFill>
                <a:latin typeface="Arial" pitchFamily="34" charset="0"/>
                <a:ea typeface="黑体" pitchFamily="49" charset="-122"/>
              </a:rPr>
              <a:t>	</a:t>
            </a:r>
            <a:r>
              <a:rPr lang="en-US" altLang="zh-CN" sz="2000" b="1" dirty="0" smtClean="0">
                <a:latin typeface="Arial" pitchFamily="34" charset="0"/>
                <a:ea typeface="黑体" pitchFamily="49" charset="-122"/>
              </a:rPr>
              <a:t>public void </a:t>
            </a:r>
            <a:r>
              <a:rPr lang="en-US" altLang="zh-CN" sz="2000" b="1" dirty="0" err="1" smtClean="0">
                <a:latin typeface="Arial" pitchFamily="34" charset="0"/>
                <a:ea typeface="黑体" pitchFamily="49" charset="-122"/>
              </a:rPr>
              <a:t>showInfo</a:t>
            </a:r>
            <a:r>
              <a:rPr lang="en-US" altLang="zh-CN" sz="2000" b="1" dirty="0" smtClean="0">
                <a:latin typeface="Arial" pitchFamily="34" charset="0"/>
                <a:ea typeface="黑体" pitchFamily="49" charset="-122"/>
              </a:rPr>
              <a:t>(){</a:t>
            </a:r>
          </a:p>
          <a:p>
            <a:r>
              <a:rPr lang="en-US" altLang="zh-CN" sz="2000" b="1" dirty="0" smtClean="0">
                <a:latin typeface="Arial" pitchFamily="34" charset="0"/>
                <a:ea typeface="黑体" pitchFamily="49" charset="-122"/>
              </a:rPr>
              <a:t>		….</a:t>
            </a:r>
          </a:p>
          <a:p>
            <a:r>
              <a:rPr lang="en-US" altLang="zh-CN" sz="2000" b="1" dirty="0" smtClean="0">
                <a:latin typeface="Arial" pitchFamily="34" charset="0"/>
                <a:ea typeface="黑体" pitchFamily="49" charset="-122"/>
              </a:rPr>
              <a:t>	}</a:t>
            </a:r>
          </a:p>
          <a:p>
            <a:r>
              <a:rPr lang="en-US" altLang="zh-CN" sz="2000" b="1" dirty="0" smtClean="0">
                <a:latin typeface="Arial" pitchFamily="34" charset="0"/>
                <a:ea typeface="黑体" pitchFamily="49" charset="-122"/>
              </a:rPr>
              <a:t>}</a:t>
            </a:r>
            <a:endParaRPr lang="en-US" altLang="zh-CN" sz="2000" b="1" dirty="0">
              <a:latin typeface="Arial" pitchFamily="34" charset="0"/>
              <a:ea typeface="黑体" pitchFamily="49" charset="-122"/>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创建对象</a:t>
            </a:r>
            <a:endParaRPr lang="zh-CN" altLang="en-US" dirty="0"/>
          </a:p>
        </p:txBody>
      </p:sp>
      <p:sp>
        <p:nvSpPr>
          <p:cNvPr id="3" name="内容占位符 2"/>
          <p:cNvSpPr>
            <a:spLocks noGrp="1"/>
          </p:cNvSpPr>
          <p:nvPr>
            <p:ph idx="1"/>
          </p:nvPr>
        </p:nvSpPr>
        <p:spPr/>
        <p:txBody>
          <a:bodyPr/>
          <a:lstStyle/>
          <a:p>
            <a:r>
              <a:rPr lang="zh-CN" altLang="en-US" dirty="0" smtClean="0"/>
              <a:t>类是同等对象的集合与抽象。它是一块创建现实对象的模板。对象是类</a:t>
            </a:r>
            <a:r>
              <a:rPr lang="zh-CN" altLang="en-US" dirty="0"/>
              <a:t>的实例，对象是面向对象编程的核心部分，是实际存在的具体实体，具有明确定义的状态和</a:t>
            </a:r>
            <a:r>
              <a:rPr lang="zh-CN" altLang="en-US" dirty="0" smtClean="0"/>
              <a:t>行为。</a:t>
            </a:r>
            <a:endParaRPr lang="zh-CN" altLang="en-US"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a:t>	</a:t>
            </a:r>
            <a:endParaRPr lang="en-US" altLang="zh-CN" dirty="0" smtClean="0"/>
          </a:p>
          <a:p>
            <a:pPr marL="0" indent="0">
              <a:buNone/>
            </a:pPr>
            <a:endParaRPr lang="zh-CN" altLang="en-US" dirty="0"/>
          </a:p>
          <a:p>
            <a:pPr marL="0" indent="0">
              <a:buNone/>
            </a:pPr>
            <a:endParaRPr lang="zh-CN" altLang="en-US" dirty="0"/>
          </a:p>
          <a:p>
            <a:endParaRPr lang="zh-CN" altLang="en-US" dirty="0"/>
          </a:p>
          <a:p>
            <a:endParaRPr lang="zh-CN" altLang="en-US" dirty="0"/>
          </a:p>
        </p:txBody>
      </p:sp>
      <p:pic>
        <p:nvPicPr>
          <p:cNvPr id="4" name="图片 3"/>
          <p:cNvPicPr>
            <a:picLocks noChangeAspect="1"/>
          </p:cNvPicPr>
          <p:nvPr/>
        </p:nvPicPr>
        <p:blipFill rotWithShape="1">
          <a:blip r:embed="rId3">
            <a:clrChange>
              <a:clrFrom>
                <a:srgbClr val="FFFFFB"/>
              </a:clrFrom>
              <a:clrTo>
                <a:srgbClr val="FFFFFB">
                  <a:alpha val="0"/>
                </a:srgbClr>
              </a:clrTo>
            </a:clrChange>
            <a:extLst>
              <a:ext uri="{28A0092B-C50C-407E-A947-70E740481C1C}">
                <a14:useLocalDpi xmlns:a14="http://schemas.microsoft.com/office/drawing/2010/main" xmlns="" val="0"/>
              </a:ext>
            </a:extLst>
          </a:blip>
          <a:srcRect l="31433" t="36857" r="29735" b="34301"/>
          <a:stretch/>
        </p:blipFill>
        <p:spPr>
          <a:xfrm>
            <a:off x="4044625" y="2424147"/>
            <a:ext cx="2868240" cy="2055013"/>
          </a:xfrm>
          <a:prstGeom prst="rect">
            <a:avLst/>
          </a:prstGeom>
        </p:spPr>
      </p:pic>
      <p:sp>
        <p:nvSpPr>
          <p:cNvPr id="5" name="矩形 4"/>
          <p:cNvSpPr/>
          <p:nvPr/>
        </p:nvSpPr>
        <p:spPr>
          <a:xfrm>
            <a:off x="2778573" y="4528200"/>
            <a:ext cx="6096000" cy="1513235"/>
          </a:xfrm>
          <a:prstGeom prst="rect">
            <a:avLst/>
          </a:prstGeom>
        </p:spPr>
        <p:txBody>
          <a:bodyPr>
            <a:spAutoFit/>
          </a:bodyPr>
          <a:lstStyle/>
          <a:p>
            <a:pPr>
              <a:lnSpc>
                <a:spcPct val="150000"/>
              </a:lnSpc>
              <a:spcBef>
                <a:spcPts val="1000"/>
              </a:spcBef>
            </a:pPr>
            <a:r>
              <a:rPr lang="zh-CN" altLang="en-US" sz="2800" dirty="0" smtClean="0">
                <a:latin typeface="微软雅黑 Light" panose="020B0502040204020203" pitchFamily="34" charset="-122"/>
                <a:ea typeface="微软雅黑 Light" panose="020B0502040204020203" pitchFamily="34" charset="-122"/>
              </a:rPr>
              <a:t>老王</a:t>
            </a:r>
            <a:r>
              <a:rPr lang="zh-CN" altLang="en-US" sz="2800" dirty="0">
                <a:latin typeface="微软雅黑 Light" panose="020B0502040204020203" pitchFamily="34" charset="-122"/>
                <a:ea typeface="微软雅黑 Light" panose="020B0502040204020203" pitchFamily="34" charset="-122"/>
              </a:rPr>
              <a:t>的自行车                 对象</a:t>
            </a:r>
          </a:p>
          <a:p>
            <a:pPr>
              <a:lnSpc>
                <a:spcPct val="150000"/>
              </a:lnSpc>
              <a:spcBef>
                <a:spcPts val="1000"/>
              </a:spcBef>
            </a:pPr>
            <a:r>
              <a:rPr lang="zh-CN" altLang="en-US" sz="2800" dirty="0" smtClean="0">
                <a:latin typeface="微软雅黑 Light" panose="020B0502040204020203" pitchFamily="34" charset="-122"/>
                <a:ea typeface="微软雅黑 Light" panose="020B0502040204020203" pitchFamily="34" charset="-122"/>
              </a:rPr>
              <a:t>          自行车                 </a:t>
            </a:r>
            <a:r>
              <a:rPr lang="zh-CN" altLang="en-US" sz="2800" dirty="0">
                <a:latin typeface="微软雅黑 Light" panose="020B0502040204020203" pitchFamily="34" charset="-122"/>
                <a:ea typeface="微软雅黑 Light" panose="020B0502040204020203" pitchFamily="34" charset="-122"/>
              </a:rPr>
              <a:t>类</a:t>
            </a:r>
          </a:p>
        </p:txBody>
      </p:sp>
      <p:sp>
        <p:nvSpPr>
          <p:cNvPr id="6" name="矩形 5"/>
          <p:cNvSpPr/>
          <p:nvPr/>
        </p:nvSpPr>
        <p:spPr>
          <a:xfrm>
            <a:off x="2005506" y="3405893"/>
            <a:ext cx="1261884" cy="665375"/>
          </a:xfrm>
          <a:prstGeom prst="rect">
            <a:avLst/>
          </a:prstGeom>
        </p:spPr>
        <p:txBody>
          <a:bodyPr wrap="none">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例如：</a:t>
            </a:r>
          </a:p>
        </p:txBody>
      </p:sp>
      <p:cxnSp>
        <p:nvCxnSpPr>
          <p:cNvPr id="7" name="直接箭头连接符 6"/>
          <p:cNvCxnSpPr/>
          <p:nvPr/>
        </p:nvCxnSpPr>
        <p:spPr>
          <a:xfrm>
            <a:off x="5045746" y="490734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45746" y="569982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5407473" y="5288002"/>
            <a:ext cx="990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抽象</a:t>
            </a:r>
          </a:p>
        </p:txBody>
      </p:sp>
      <p:sp>
        <p:nvSpPr>
          <p:cNvPr id="11" name="Text Box 7"/>
          <p:cNvSpPr txBox="1">
            <a:spLocks noChangeArrowheads="1"/>
          </p:cNvSpPr>
          <p:nvPr/>
        </p:nvSpPr>
        <p:spPr bwMode="auto">
          <a:xfrm>
            <a:off x="5407473" y="4495522"/>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具体</a:t>
            </a:r>
          </a:p>
        </p:txBody>
      </p:sp>
      <p:sp>
        <p:nvSpPr>
          <p:cNvPr id="12" name="圆角矩形 11"/>
          <p:cNvSpPr/>
          <p:nvPr/>
        </p:nvSpPr>
        <p:spPr>
          <a:xfrm>
            <a:off x="6892824" y="2673025"/>
            <a:ext cx="3999765" cy="1855176"/>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2192000" y="385011"/>
            <a:ext cx="184731" cy="369332"/>
          </a:xfrm>
          <a:prstGeom prst="rect">
            <a:avLst/>
          </a:prstGeom>
          <a:noFill/>
        </p:spPr>
        <p:txBody>
          <a:bodyPr wrap="none" rtlCol="0">
            <a:spAutoFit/>
          </a:bodyPr>
          <a:lstStyle/>
          <a:p>
            <a:endParaRPr lang="zh-CN" altLang="en-US" dirty="0"/>
          </a:p>
        </p:txBody>
      </p:sp>
      <p:sp>
        <p:nvSpPr>
          <p:cNvPr id="14" name="文本框 13"/>
          <p:cNvSpPr txBox="1"/>
          <p:nvPr/>
        </p:nvSpPr>
        <p:spPr>
          <a:xfrm>
            <a:off x="7065436" y="2810557"/>
            <a:ext cx="2098766" cy="163121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属性描述</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轮圈尺寸：</a:t>
            </a:r>
            <a:r>
              <a:rPr lang="en-US" altLang="zh-CN" sz="2000" dirty="0" smtClean="0">
                <a:solidFill>
                  <a:schemeClr val="bg1"/>
                </a:solidFill>
                <a:latin typeface="微软雅黑" panose="020B0503020204020204" pitchFamily="34" charset="-122"/>
                <a:ea typeface="微软雅黑" panose="020B0503020204020204" pitchFamily="34" charset="-122"/>
              </a:rPr>
              <a:t>26</a:t>
            </a:r>
          </a:p>
          <a:p>
            <a:r>
              <a:rPr lang="zh-CN" altLang="en-US" sz="2000" dirty="0" smtClean="0">
                <a:solidFill>
                  <a:schemeClr val="bg1"/>
                </a:solidFill>
                <a:latin typeface="微软雅黑" panose="020B0503020204020204" pitchFamily="34" charset="-122"/>
                <a:ea typeface="微软雅黑" panose="020B0503020204020204" pitchFamily="34" charset="-122"/>
              </a:rPr>
              <a:t>档位数：</a:t>
            </a:r>
            <a:r>
              <a:rPr lang="en-US" altLang="zh-CN" sz="2000" dirty="0" smtClean="0">
                <a:solidFill>
                  <a:schemeClr val="bg1"/>
                </a:solidFill>
                <a:latin typeface="微软雅黑" panose="020B0503020204020204" pitchFamily="34" charset="-122"/>
                <a:ea typeface="微软雅黑" panose="020B0503020204020204" pitchFamily="34" charset="-122"/>
              </a:rPr>
              <a:t>21</a:t>
            </a:r>
          </a:p>
          <a:p>
            <a:r>
              <a:rPr lang="zh-CN" altLang="en-US" sz="2000" dirty="0" smtClean="0">
                <a:solidFill>
                  <a:schemeClr val="bg1"/>
                </a:solidFill>
                <a:latin typeface="微软雅黑" panose="020B0503020204020204" pitchFamily="34" charset="-122"/>
                <a:ea typeface="微软雅黑" panose="020B0503020204020204" pitchFamily="34" charset="-122"/>
              </a:rPr>
              <a:t>悬挂类型：液压</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Line 20"/>
          <p:cNvSpPr>
            <a:spLocks noChangeShapeType="1"/>
          </p:cNvSpPr>
          <p:nvPr/>
        </p:nvSpPr>
        <p:spPr bwMode="auto">
          <a:xfrm flipV="1">
            <a:off x="3978571" y="3660466"/>
            <a:ext cx="2819523" cy="87772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椭圆 16"/>
          <p:cNvSpPr/>
          <p:nvPr/>
        </p:nvSpPr>
        <p:spPr>
          <a:xfrm>
            <a:off x="3755403" y="4348328"/>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219109" y="2810557"/>
            <a:ext cx="2098766" cy="1015663"/>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操作</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变速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04657" y="2755280"/>
            <a:ext cx="2022315"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6200000">
            <a:off x="8285955"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7"/>
          <p:cNvSpPr txBox="1">
            <a:spLocks noChangeArrowheads="1"/>
          </p:cNvSpPr>
          <p:nvPr/>
        </p:nvSpPr>
        <p:spPr bwMode="auto">
          <a:xfrm>
            <a:off x="8326002" y="5042866"/>
            <a:ext cx="838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状态</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9161093" y="2755280"/>
            <a:ext cx="1183248"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6200000">
            <a:off x="9276392"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7"/>
          <p:cNvSpPr txBox="1">
            <a:spLocks noChangeArrowheads="1"/>
          </p:cNvSpPr>
          <p:nvPr/>
        </p:nvSpPr>
        <p:spPr bwMode="auto">
          <a:xfrm>
            <a:off x="9349659" y="5043186"/>
            <a:ext cx="838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smtClean="0">
                <a:solidFill>
                  <a:srgbClr val="C00000"/>
                </a:solidFill>
                <a:latin typeface="微软雅黑" panose="020B0503020204020204" pitchFamily="34" charset="-122"/>
                <a:ea typeface="微软雅黑" panose="020B0503020204020204" pitchFamily="34" charset="-122"/>
              </a:rPr>
              <a:t>行为</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0787319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本章内容：共小节，个知识点</a:t>
            </a:r>
            <a:endParaRPr lang="zh-CN" altLang="en-US" dirty="0"/>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节：面向对象编程概述</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节：类和对象的定义和使用</a:t>
            </a: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节：类中的方法</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节：包</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创建对象</a:t>
            </a:r>
            <a:endParaRPr lang="zh-CN" altLang="en-US" dirty="0"/>
          </a:p>
        </p:txBody>
      </p:sp>
      <p:sp>
        <p:nvSpPr>
          <p:cNvPr id="3" name="内容占位符 2"/>
          <p:cNvSpPr>
            <a:spLocks noGrp="1"/>
          </p:cNvSpPr>
          <p:nvPr>
            <p:ph idx="1"/>
          </p:nvPr>
        </p:nvSpPr>
        <p:spPr>
          <a:xfrm>
            <a:off x="838200" y="961696"/>
            <a:ext cx="10515600" cy="5896304"/>
          </a:xfrm>
        </p:spPr>
        <p:txBody>
          <a:bodyPr>
            <a:normAutofit/>
          </a:bodyPr>
          <a:lstStyle/>
          <a:p>
            <a:r>
              <a:rPr lang="zh-CN" altLang="en-US" dirty="0" smtClean="0"/>
              <a:t>创建类的对象</a:t>
            </a:r>
            <a:endParaRPr lang="en-US" altLang="zh-CN" dirty="0" smtClean="0"/>
          </a:p>
          <a:p>
            <a:pPr lvl="1"/>
            <a:r>
              <a:rPr lang="zh-CN" altLang="en-US" dirty="0" smtClean="0"/>
              <a:t>创建一个类的对象，就是用</a:t>
            </a:r>
            <a:r>
              <a:rPr lang="en-US" altLang="zh-CN" dirty="0" smtClean="0"/>
              <a:t>new</a:t>
            </a:r>
            <a:r>
              <a:rPr lang="zh-CN" altLang="en-US" dirty="0" smtClean="0"/>
              <a:t>关键字调用类的“构造器”：</a:t>
            </a:r>
            <a:r>
              <a:rPr lang="en-US" altLang="zh-CN" dirty="0" smtClean="0"/>
              <a:t> new </a:t>
            </a:r>
            <a:r>
              <a:rPr lang="zh-CN" altLang="en-US" dirty="0" smtClean="0"/>
              <a:t>类名</a:t>
            </a:r>
            <a:r>
              <a:rPr lang="en-US" altLang="zh-CN" dirty="0" smtClean="0"/>
              <a:t>()</a:t>
            </a:r>
            <a:r>
              <a:rPr lang="zh-CN" altLang="en-US" dirty="0" smtClean="0"/>
              <a:t>；，</a:t>
            </a:r>
            <a:endParaRPr lang="en-US" altLang="zh-CN" dirty="0" smtClean="0"/>
          </a:p>
          <a:p>
            <a:pPr lvl="1"/>
            <a:r>
              <a:rPr lang="zh-CN" altLang="en-US" dirty="0" smtClean="0"/>
              <a:t>构造器被调用会返回这个类的对象（实例）；</a:t>
            </a:r>
            <a:endParaRPr lang="en-US" altLang="zh-CN" dirty="0" smtClean="0"/>
          </a:p>
          <a:p>
            <a:pPr lvl="1"/>
            <a:r>
              <a:rPr lang="zh-CN" altLang="en-US" dirty="0" smtClean="0"/>
              <a:t>为了能在后续代码中也继续使用这个对象我们需要将这个对象保存到变量中，这个保存对象的对象我们称为“引用”或对象的名字。</a:t>
            </a:r>
            <a:endParaRPr lang="en-US" altLang="zh-CN" dirty="0" smtClean="0"/>
          </a:p>
          <a:p>
            <a:pPr lvl="1"/>
            <a:r>
              <a:rPr lang="zh-CN" altLang="en-US" dirty="0" smtClean="0"/>
              <a:t>完整的对象：引用</a:t>
            </a:r>
            <a:r>
              <a:rPr lang="en-US" altLang="zh-CN" dirty="0" smtClean="0"/>
              <a:t>+</a:t>
            </a:r>
            <a:r>
              <a:rPr lang="zh-CN" altLang="en-US" dirty="0" smtClean="0"/>
              <a:t>实例</a:t>
            </a:r>
            <a:endParaRPr lang="en-US" altLang="zh-CN" dirty="0" smtClean="0"/>
          </a:p>
          <a:p>
            <a:pPr lvl="1"/>
            <a:endParaRPr lang="en-US" altLang="zh-CN" dirty="0" smtClean="0"/>
          </a:p>
          <a:p>
            <a:pPr lvl="1"/>
            <a:endParaRPr lang="en-US" altLang="zh-CN" dirty="0" smtClean="0"/>
          </a:p>
          <a:p>
            <a:pPr lvl="1">
              <a:buNone/>
            </a:pPr>
            <a:endParaRPr lang="en-US" altLang="zh-CN" dirty="0" smtClean="0"/>
          </a:p>
          <a:p>
            <a:pPr lvl="1"/>
            <a:r>
              <a:rPr lang="zh-CN" altLang="en-US" dirty="0" smtClean="0"/>
              <a:t>主意：每次调用构造器都会产生新的对象；引用在不同时间点可以保存不同的对象；这种引用和对象之间的对应关系被称为“引用指向”</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zh-CN" altLang="en-US" dirty="0"/>
          </a:p>
        </p:txBody>
      </p:sp>
      <p:sp>
        <p:nvSpPr>
          <p:cNvPr id="4" name="TextBox 3"/>
          <p:cNvSpPr txBox="1"/>
          <p:nvPr/>
        </p:nvSpPr>
        <p:spPr>
          <a:xfrm>
            <a:off x="1883860" y="4186922"/>
            <a:ext cx="6802939" cy="1323439"/>
          </a:xfrm>
          <a:prstGeom prst="rect">
            <a:avLst/>
          </a:prstGeom>
          <a:solidFill>
            <a:schemeClr val="bg1">
              <a:lumMod val="95000"/>
            </a:schemeClr>
          </a:solidFill>
        </p:spPr>
        <p:txBody>
          <a:bodyPr wrap="square" rtlCol="0">
            <a:spAutoFit/>
          </a:bodyPr>
          <a:lstStyle/>
          <a:p>
            <a:pPr marL="0" lvl="1"/>
            <a:r>
              <a:rPr lang="zh-CN" altLang="en-US" sz="2000" b="1" dirty="0" smtClean="0">
                <a:latin typeface="黑体" pitchFamily="49" charset="-122"/>
                <a:ea typeface="黑体" pitchFamily="49" charset="-122"/>
              </a:rPr>
              <a:t>类名 对象名 </a:t>
            </a:r>
            <a:r>
              <a:rPr lang="en-US" altLang="zh-CN" sz="2000" b="1" dirty="0" smtClean="0">
                <a:latin typeface="黑体" pitchFamily="49" charset="-122"/>
                <a:ea typeface="黑体" pitchFamily="49" charset="-122"/>
              </a:rPr>
              <a:t>= new </a:t>
            </a:r>
            <a:r>
              <a:rPr lang="zh-CN" altLang="en-US" sz="2000" b="1" dirty="0" smtClean="0">
                <a:latin typeface="黑体" pitchFamily="49" charset="-122"/>
                <a:ea typeface="黑体" pitchFamily="49" charset="-122"/>
              </a:rPr>
              <a:t>类名</a:t>
            </a:r>
            <a:r>
              <a:rPr lang="en-US" altLang="zh-CN" sz="2000" b="1" dirty="0" smtClean="0">
                <a:latin typeface="黑体" pitchFamily="49" charset="-122"/>
                <a:ea typeface="黑体" pitchFamily="49" charset="-122"/>
              </a:rPr>
              <a:t>();</a:t>
            </a:r>
            <a:endParaRPr lang="en-US" altLang="zh-CN" sz="2000" b="1" dirty="0" smtClean="0">
              <a:latin typeface="Arial" pitchFamily="34" charset="0"/>
              <a:ea typeface="黑体" pitchFamily="49" charset="-122"/>
            </a:endParaRPr>
          </a:p>
          <a:p>
            <a:r>
              <a:rPr lang="en-US" altLang="zh-CN" sz="2000" b="1" dirty="0" smtClean="0">
                <a:latin typeface="Arial" pitchFamily="34" charset="0"/>
                <a:ea typeface="黑体" pitchFamily="49" charset="-122"/>
              </a:rPr>
              <a:t>Student </a:t>
            </a:r>
            <a:r>
              <a:rPr lang="en-US" altLang="zh-CN" sz="2000" b="1" dirty="0" err="1" smtClean="0">
                <a:latin typeface="Arial" pitchFamily="34" charset="0"/>
                <a:ea typeface="黑体" pitchFamily="49" charset="-122"/>
              </a:rPr>
              <a:t>stu</a:t>
            </a:r>
            <a:r>
              <a:rPr lang="en-US" altLang="zh-CN" sz="2000" b="1" dirty="0" smtClean="0">
                <a:latin typeface="Arial" pitchFamily="34" charset="0"/>
                <a:ea typeface="黑体" pitchFamily="49" charset="-122"/>
              </a:rPr>
              <a:t> = new Student();</a:t>
            </a:r>
          </a:p>
          <a:p>
            <a:r>
              <a:rPr lang="en-US" altLang="zh-CN" sz="2000" b="1" dirty="0" smtClean="0">
                <a:latin typeface="Arial" pitchFamily="34" charset="0"/>
                <a:ea typeface="黑体" pitchFamily="49" charset="-122"/>
              </a:rPr>
              <a:t>Scanner input = new Scanner(</a:t>
            </a:r>
            <a:r>
              <a:rPr lang="en-US" altLang="zh-CN" sz="2000" b="1" dirty="0" err="1" smtClean="0">
                <a:latin typeface="Arial" pitchFamily="34" charset="0"/>
                <a:ea typeface="黑体" pitchFamily="49" charset="-122"/>
              </a:rPr>
              <a:t>System.in</a:t>
            </a:r>
            <a:r>
              <a:rPr lang="en-US" altLang="zh-CN" sz="2000" b="1" dirty="0" smtClean="0">
                <a:latin typeface="Arial" pitchFamily="34" charset="0"/>
                <a:ea typeface="黑体" pitchFamily="49" charset="-122"/>
              </a:rPr>
              <a:t>);</a:t>
            </a:r>
          </a:p>
          <a:p>
            <a:r>
              <a:rPr lang="en-US" altLang="zh-CN" sz="2000" b="1" dirty="0" smtClean="0">
                <a:latin typeface="Arial" pitchFamily="34" charset="0"/>
                <a:ea typeface="黑体" pitchFamily="49" charset="-122"/>
              </a:rPr>
              <a:t>Random ran = new Random();</a:t>
            </a:r>
            <a:endParaRPr lang="en-US" altLang="zh-CN" sz="2000" b="1" dirty="0">
              <a:latin typeface="Arial" pitchFamily="34" charset="0"/>
              <a:ea typeface="黑体" pitchFamily="49" charset="-122"/>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创建对象</a:t>
            </a:r>
            <a:endParaRPr lang="zh-CN" altLang="en-US" dirty="0"/>
          </a:p>
        </p:txBody>
      </p:sp>
      <p:sp>
        <p:nvSpPr>
          <p:cNvPr id="3" name="内容占位符 2"/>
          <p:cNvSpPr>
            <a:spLocks noGrp="1"/>
          </p:cNvSpPr>
          <p:nvPr>
            <p:ph idx="1"/>
          </p:nvPr>
        </p:nvSpPr>
        <p:spPr/>
        <p:txBody>
          <a:bodyPr/>
          <a:lstStyle/>
          <a:p>
            <a:pPr lvl="1"/>
            <a:r>
              <a:rPr lang="zh-CN" altLang="en-US" dirty="0" smtClean="0"/>
              <a:t> 创建对象的内存空间分配</a:t>
            </a:r>
            <a:endParaRPr lang="en-US" altLang="zh-CN" dirty="0" smtClean="0"/>
          </a:p>
          <a:p>
            <a:pPr lvl="2"/>
            <a:r>
              <a:rPr lang="zh-CN" altLang="en-US" dirty="0" smtClean="0"/>
              <a:t>一个对象在内存中会存在两个部分：引用和实例，因此所有类也被称为引用数据类型</a:t>
            </a:r>
            <a:endParaRPr lang="en-US" altLang="zh-CN" dirty="0" smtClean="0"/>
          </a:p>
          <a:p>
            <a:pPr lvl="2"/>
            <a:r>
              <a:rPr lang="zh-CN" altLang="en-US" dirty="0" smtClean="0"/>
              <a:t>用</a:t>
            </a:r>
            <a:r>
              <a:rPr lang="en-US" altLang="zh-CN" dirty="0" smtClean="0"/>
              <a:t>new</a:t>
            </a:r>
            <a:r>
              <a:rPr lang="zh-CN" altLang="en-US" dirty="0" smtClean="0"/>
              <a:t>调用构造器：会在</a:t>
            </a:r>
            <a:r>
              <a:rPr lang="zh-CN" altLang="en-US" dirty="0" smtClean="0">
                <a:solidFill>
                  <a:srgbClr val="FF0000"/>
                </a:solidFill>
              </a:rPr>
              <a:t>堆区</a:t>
            </a:r>
            <a:r>
              <a:rPr lang="zh-CN" altLang="en-US" dirty="0" smtClean="0"/>
              <a:t>为分配内存空间用以保存对象的属性值等；</a:t>
            </a:r>
            <a:endParaRPr lang="en-US" altLang="zh-CN" dirty="0" smtClean="0"/>
          </a:p>
          <a:p>
            <a:pPr lvl="2"/>
            <a:r>
              <a:rPr lang="zh-CN" altLang="en-US" dirty="0" smtClean="0"/>
              <a:t>实例赋值给该类型的引用是将实例所在内存区域的首地址存放在引用所在内存里；</a:t>
            </a:r>
            <a:endParaRPr lang="en-US" altLang="zh-CN" dirty="0" smtClean="0"/>
          </a:p>
          <a:p>
            <a:pPr lvl="2"/>
            <a:r>
              <a:rPr lang="zh-CN" altLang="en-US" dirty="0" smtClean="0"/>
              <a:t>引用指向实例，即引用保存实例的内存地址</a:t>
            </a:r>
            <a:endParaRPr lang="en-US" altLang="zh-CN" dirty="0" smtClean="0"/>
          </a:p>
          <a:p>
            <a:pPr lvl="2"/>
            <a:r>
              <a:rPr lang="zh-CN" altLang="en-US" dirty="0" smtClean="0"/>
              <a:t>失去指向的实例将无法被操作，失去存在的意义</a:t>
            </a:r>
            <a:r>
              <a:rPr lang="zh-CN" altLang="en-US" dirty="0" smtClean="0"/>
              <a:t>；</a:t>
            </a:r>
            <a:endParaRPr lang="en-US" altLang="zh-CN" dirty="0" smtClean="0"/>
          </a:p>
          <a:p>
            <a:pPr lvl="2"/>
            <a:r>
              <a:rPr lang="zh-CN" altLang="en-US" dirty="0" smtClean="0"/>
              <a:t>如果一个引用不指向任何一个实例，此时可以赋值“</a:t>
            </a:r>
            <a:r>
              <a:rPr lang="en-US" altLang="zh-CN" dirty="0" smtClean="0"/>
              <a:t>null</a:t>
            </a:r>
            <a:r>
              <a:rPr lang="zh-CN" altLang="en-US" dirty="0" smtClean="0"/>
              <a:t>”</a:t>
            </a:r>
            <a:endParaRPr lang="en-US" altLang="zh-CN" dirty="0" smtClean="0"/>
          </a:p>
          <a:p>
            <a:pPr lvl="1"/>
            <a:endParaRPr lang="zh-CN" altLang="en-US" dirty="0"/>
          </a:p>
        </p:txBody>
      </p:sp>
      <p:grpSp>
        <p:nvGrpSpPr>
          <p:cNvPr id="9" name="组合 8"/>
          <p:cNvGrpSpPr/>
          <p:nvPr/>
        </p:nvGrpSpPr>
        <p:grpSpPr>
          <a:xfrm>
            <a:off x="1986455" y="4695036"/>
            <a:ext cx="6952194" cy="2032217"/>
            <a:chOff x="1923393" y="4272457"/>
            <a:chExt cx="6952194" cy="2032217"/>
          </a:xfrm>
        </p:grpSpPr>
        <p:graphicFrame>
          <p:nvGraphicFramePr>
            <p:cNvPr id="19" name="Group 27"/>
            <p:cNvGraphicFramePr>
              <a:graphicFrameLocks/>
            </p:cNvGraphicFramePr>
            <p:nvPr/>
          </p:nvGraphicFramePr>
          <p:xfrm>
            <a:off x="5948746" y="4272457"/>
            <a:ext cx="1789113" cy="1723312"/>
          </p:xfrm>
          <a:graphic>
            <a:graphicData uri="http://schemas.openxmlformats.org/drawingml/2006/table">
              <a:tbl>
                <a:tblPr/>
                <a:tblGrid>
                  <a:gridCol w="1789113"/>
                </a:tblGrid>
                <a:tr h="3964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125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黑体" pitchFamily="2" charset="-122"/>
                            <a:ea typeface="黑体" pitchFamily="2" charset="-122"/>
                          </a:rPr>
                          <a:t>对象的实例</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3061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黑体" pitchFamily="2" charset="-122"/>
                          <a:ea typeface="黑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0" name="Group 27"/>
            <p:cNvGraphicFramePr>
              <a:graphicFrameLocks/>
            </p:cNvGraphicFramePr>
            <p:nvPr/>
          </p:nvGraphicFramePr>
          <p:xfrm>
            <a:off x="2795642" y="4304095"/>
            <a:ext cx="1789113" cy="2000579"/>
          </p:xfrm>
          <a:graphic>
            <a:graphicData uri="http://schemas.openxmlformats.org/drawingml/2006/table">
              <a:tbl>
                <a:tblPr/>
                <a:tblGrid>
                  <a:gridCol w="1789113"/>
                </a:tblGrid>
                <a:tr h="3264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64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0x123456</a:t>
                        </a:r>
                        <a:endParaRPr kumimoji="0" lang="zh-CN" altLang="en-US" sz="2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64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a:t>
                        </a:r>
                        <a:endParaRPr kumimoji="0" lang="en-US" altLang="zh-CN" sz="2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645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null</a:t>
                        </a:r>
                        <a:endParaRPr kumimoji="0" lang="en-US" altLang="zh-CN" sz="2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156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黑体" pitchFamily="2" charset="-122"/>
                            <a:ea typeface="黑体" pitchFamily="2" charset="-122"/>
                          </a:rPr>
                          <a:t>……</a:t>
                        </a:r>
                        <a:endParaRPr kumimoji="0" lang="en-US" altLang="zh-CN" sz="20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3" name="右箭头 22"/>
            <p:cNvSpPr/>
            <p:nvPr/>
          </p:nvSpPr>
          <p:spPr>
            <a:xfrm>
              <a:off x="4729656" y="4650826"/>
              <a:ext cx="1024759" cy="504497"/>
            </a:xfrm>
            <a:prstGeom prst="rightArrow">
              <a:avLst>
                <a:gd name="adj1" fmla="val 50000"/>
                <a:gd name="adj2" fmla="val 99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772400" y="4540468"/>
              <a:ext cx="1103187" cy="369332"/>
            </a:xfrm>
            <a:prstGeom prst="rect">
              <a:avLst/>
            </a:prstGeom>
            <a:noFill/>
          </p:spPr>
          <p:txBody>
            <a:bodyPr wrap="none" rtlCol="0">
              <a:spAutoFit/>
            </a:bodyPr>
            <a:lstStyle/>
            <a:p>
              <a:r>
                <a:rPr lang="en-US" altLang="zh-CN" dirty="0" smtClean="0"/>
                <a:t>0x123456</a:t>
              </a:r>
              <a:endParaRPr lang="zh-CN" altLang="en-US" dirty="0"/>
            </a:p>
          </p:txBody>
        </p:sp>
        <p:sp>
          <p:nvSpPr>
            <p:cNvPr id="25" name="TextBox 24"/>
            <p:cNvSpPr txBox="1"/>
            <p:nvPr/>
          </p:nvSpPr>
          <p:spPr>
            <a:xfrm>
              <a:off x="1923393" y="4729655"/>
              <a:ext cx="763351" cy="369332"/>
            </a:xfrm>
            <a:prstGeom prst="rect">
              <a:avLst/>
            </a:prstGeom>
            <a:noFill/>
          </p:spPr>
          <p:txBody>
            <a:bodyPr wrap="none" rtlCol="0">
              <a:spAutoFit/>
            </a:bodyPr>
            <a:lstStyle/>
            <a:p>
              <a:r>
                <a:rPr lang="zh-CN" altLang="en-US" dirty="0" smtClean="0"/>
                <a:t>引用</a:t>
              </a:r>
              <a:r>
                <a:rPr lang="en-US" altLang="zh-CN" dirty="0" smtClean="0"/>
                <a:t>1</a:t>
              </a:r>
              <a:endParaRPr lang="zh-CN" altLang="en-US" dirty="0"/>
            </a:p>
          </p:txBody>
        </p:sp>
        <p:sp>
          <p:nvSpPr>
            <p:cNvPr id="10" name="TextBox 9"/>
            <p:cNvSpPr txBox="1"/>
            <p:nvPr/>
          </p:nvSpPr>
          <p:spPr>
            <a:xfrm>
              <a:off x="1923393" y="5312979"/>
              <a:ext cx="763351" cy="369332"/>
            </a:xfrm>
            <a:prstGeom prst="rect">
              <a:avLst/>
            </a:prstGeom>
            <a:noFill/>
          </p:spPr>
          <p:txBody>
            <a:bodyPr wrap="none" rtlCol="0">
              <a:spAutoFit/>
            </a:bodyPr>
            <a:lstStyle/>
            <a:p>
              <a:r>
                <a:rPr lang="zh-CN" altLang="en-US" dirty="0" smtClean="0"/>
                <a:t>引用</a:t>
              </a:r>
              <a:r>
                <a:rPr lang="en-US" altLang="zh-CN" dirty="0" smtClean="0"/>
                <a:t>2</a:t>
              </a:r>
              <a:endParaRPr lang="zh-CN" altLang="en-US" dirty="0"/>
            </a:p>
          </p:txBody>
        </p:sp>
      </p:gr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操作属性、调用方法</a:t>
            </a:r>
            <a:endParaRPr lang="zh-CN" altLang="en-US" dirty="0"/>
          </a:p>
        </p:txBody>
      </p:sp>
      <p:sp>
        <p:nvSpPr>
          <p:cNvPr id="3" name="内容占位符 2"/>
          <p:cNvSpPr>
            <a:spLocks noGrp="1"/>
          </p:cNvSpPr>
          <p:nvPr>
            <p:ph idx="1"/>
          </p:nvPr>
        </p:nvSpPr>
        <p:spPr/>
        <p:txBody>
          <a:bodyPr/>
          <a:lstStyle/>
          <a:p>
            <a:pPr lvl="1"/>
            <a:r>
              <a:rPr lang="zh-CN" altLang="en-US" dirty="0" smtClean="0"/>
              <a:t>使用对象操作对象的属性和调用方法使用“</a:t>
            </a:r>
            <a:r>
              <a:rPr lang="en-US" altLang="zh-CN" dirty="0" smtClean="0"/>
              <a:t>.</a:t>
            </a:r>
            <a:r>
              <a:rPr lang="zh-CN" altLang="en-US" dirty="0" smtClean="0"/>
              <a:t>”点运算符</a:t>
            </a:r>
            <a:endParaRPr lang="en-US" altLang="zh-CN" dirty="0" smtClean="0"/>
          </a:p>
          <a:p>
            <a:pPr lvl="1"/>
            <a:r>
              <a:rPr lang="zh-CN" altLang="en-US" dirty="0" smtClean="0"/>
              <a:t>操作属性：可以实现对对象的属性赋值或得到该属性的值</a:t>
            </a:r>
            <a:endParaRPr lang="en-US" altLang="zh-CN" dirty="0" smtClean="0"/>
          </a:p>
          <a:p>
            <a:pPr lvl="1"/>
            <a:r>
              <a:rPr lang="zh-CN" altLang="en-US" dirty="0" smtClean="0"/>
              <a:t>调用方法可执行方法内的代码并得到返回值</a:t>
            </a:r>
            <a:endParaRPr lang="en-US" altLang="zh-CN" dirty="0" smtClean="0"/>
          </a:p>
          <a:p>
            <a:pPr lvl="2"/>
            <a:r>
              <a:rPr lang="zh-CN" altLang="en-US" dirty="0" smtClean="0"/>
              <a:t>对象</a:t>
            </a:r>
            <a:r>
              <a:rPr lang="en-US" altLang="zh-CN" dirty="0" smtClean="0"/>
              <a:t>.</a:t>
            </a:r>
            <a:r>
              <a:rPr lang="zh-CN" altLang="en-US" dirty="0" smtClean="0"/>
              <a:t>属性</a:t>
            </a:r>
            <a:endParaRPr lang="en-US" altLang="zh-CN" dirty="0" smtClean="0"/>
          </a:p>
          <a:p>
            <a:pPr lvl="2"/>
            <a:r>
              <a:rPr lang="zh-CN" altLang="en-US" dirty="0" smtClean="0"/>
              <a:t>对象</a:t>
            </a:r>
            <a:r>
              <a:rPr lang="en-US" altLang="zh-CN" dirty="0" smtClean="0"/>
              <a:t>.</a:t>
            </a:r>
            <a:r>
              <a:rPr lang="zh-CN" altLang="en-US" dirty="0" smtClean="0"/>
              <a:t>方法</a:t>
            </a:r>
            <a:r>
              <a:rPr lang="en-US" altLang="zh-CN" dirty="0" smtClean="0"/>
              <a:t>()</a:t>
            </a:r>
          </a:p>
          <a:p>
            <a:pPr lvl="1"/>
            <a:r>
              <a:rPr lang="zh-CN" altLang="en-US" dirty="0" smtClean="0"/>
              <a:t>值为</a:t>
            </a:r>
            <a:r>
              <a:rPr lang="en-US" altLang="zh-CN" dirty="0" smtClean="0"/>
              <a:t>null</a:t>
            </a:r>
            <a:r>
              <a:rPr lang="zh-CN" altLang="en-US" dirty="0" smtClean="0"/>
              <a:t>的对象操作成员会引发空指向异常（</a:t>
            </a:r>
            <a:r>
              <a:rPr lang="en-US" altLang="zh-CN" dirty="0" err="1" smtClean="0"/>
              <a:t>NullPointerException</a:t>
            </a:r>
            <a:r>
              <a:rPr lang="zh-CN" altLang="en-US" dirty="0" smtClean="0"/>
              <a:t>）</a:t>
            </a:r>
            <a:endParaRPr lang="zh-CN" altLang="en-US" dirty="0"/>
          </a:p>
        </p:txBody>
      </p:sp>
      <p:sp>
        <p:nvSpPr>
          <p:cNvPr id="4" name="TextBox 3"/>
          <p:cNvSpPr txBox="1"/>
          <p:nvPr/>
        </p:nvSpPr>
        <p:spPr>
          <a:xfrm>
            <a:off x="1363600" y="4092329"/>
            <a:ext cx="8978579" cy="2554545"/>
          </a:xfrm>
          <a:prstGeom prst="rect">
            <a:avLst/>
          </a:prstGeom>
          <a:solidFill>
            <a:schemeClr val="bg1">
              <a:lumMod val="95000"/>
            </a:schemeClr>
          </a:solidFill>
        </p:spPr>
        <p:txBody>
          <a:bodyPr wrap="square" rtlCol="0">
            <a:spAutoFit/>
          </a:bodyPr>
          <a:lstStyle/>
          <a:p>
            <a:r>
              <a:rPr lang="en-US" altLang="zh-CN" sz="2000" b="1" dirty="0" smtClean="0">
                <a:latin typeface="Arial" pitchFamily="34" charset="0"/>
                <a:ea typeface="黑体" pitchFamily="49" charset="-122"/>
              </a:rPr>
              <a:t>Student </a:t>
            </a:r>
            <a:r>
              <a:rPr lang="en-US" altLang="zh-CN" sz="2000" b="1" dirty="0" err="1" smtClean="0">
                <a:latin typeface="Arial" pitchFamily="34" charset="0"/>
                <a:ea typeface="黑体" pitchFamily="49" charset="-122"/>
              </a:rPr>
              <a:t>stu</a:t>
            </a:r>
            <a:r>
              <a:rPr lang="en-US" altLang="zh-CN" sz="2000" b="1" dirty="0" smtClean="0">
                <a:latin typeface="Arial" pitchFamily="34" charset="0"/>
                <a:ea typeface="黑体" pitchFamily="49" charset="-122"/>
              </a:rPr>
              <a:t> = new Student();</a:t>
            </a:r>
          </a:p>
          <a:p>
            <a:endParaRPr lang="en-US" altLang="zh-CN" sz="2000" b="1" dirty="0" smtClean="0">
              <a:latin typeface="Arial" pitchFamily="34" charset="0"/>
              <a:ea typeface="黑体" pitchFamily="49" charset="-122"/>
            </a:endParaRPr>
          </a:p>
          <a:p>
            <a:r>
              <a:rPr lang="en-US" altLang="zh-CN" sz="2000" b="1" dirty="0" smtClean="0">
                <a:latin typeface="Arial" pitchFamily="34" charset="0"/>
                <a:ea typeface="黑体" pitchFamily="49" charset="-122"/>
              </a:rPr>
              <a:t>stu.name = “</a:t>
            </a:r>
            <a:r>
              <a:rPr lang="zh-CN" altLang="en-US" sz="2000" b="1" dirty="0" smtClean="0">
                <a:latin typeface="Arial" pitchFamily="34" charset="0"/>
                <a:ea typeface="黑体" pitchFamily="49" charset="-122"/>
              </a:rPr>
              <a:t>张三</a:t>
            </a:r>
            <a:r>
              <a:rPr lang="en-US" altLang="zh-CN" sz="2000" b="1" dirty="0" smtClean="0">
                <a:latin typeface="Arial" pitchFamily="34" charset="0"/>
                <a:ea typeface="黑体" pitchFamily="49" charset="-122"/>
              </a:rPr>
              <a:t>”;//</a:t>
            </a:r>
            <a:r>
              <a:rPr lang="zh-CN" altLang="en-US" sz="2000" b="1" dirty="0" smtClean="0">
                <a:latin typeface="Arial" pitchFamily="34" charset="0"/>
                <a:ea typeface="黑体" pitchFamily="49" charset="-122"/>
              </a:rPr>
              <a:t>为属性赋值</a:t>
            </a:r>
            <a:endParaRPr lang="en-US" altLang="zh-CN" sz="2000" b="1" dirty="0" smtClean="0">
              <a:latin typeface="Arial" pitchFamily="34" charset="0"/>
              <a:ea typeface="黑体" pitchFamily="49" charset="-122"/>
            </a:endParaRPr>
          </a:p>
          <a:p>
            <a:r>
              <a:rPr lang="en-US" altLang="zh-CN" sz="2000" b="1" dirty="0" smtClean="0">
                <a:latin typeface="Arial" pitchFamily="34" charset="0"/>
                <a:ea typeface="黑体" pitchFamily="49" charset="-122"/>
              </a:rPr>
              <a:t>stu.id = 1;</a:t>
            </a:r>
          </a:p>
          <a:p>
            <a:r>
              <a:rPr lang="en-US" altLang="zh-CN" sz="2000" b="1" dirty="0" err="1" smtClean="0">
                <a:latin typeface="Arial" pitchFamily="34" charset="0"/>
                <a:ea typeface="黑体" pitchFamily="49" charset="-122"/>
              </a:rPr>
              <a:t>System.out.println</a:t>
            </a:r>
            <a:r>
              <a:rPr lang="en-US" altLang="zh-CN" sz="2000" b="1" dirty="0" smtClean="0">
                <a:latin typeface="Arial" pitchFamily="34" charset="0"/>
                <a:ea typeface="黑体" pitchFamily="49" charset="-122"/>
              </a:rPr>
              <a:t>(“</a:t>
            </a:r>
            <a:r>
              <a:rPr lang="zh-CN" altLang="en-US" sz="2000" b="1" dirty="0" smtClean="0">
                <a:latin typeface="Arial" pitchFamily="34" charset="0"/>
                <a:ea typeface="黑体" pitchFamily="49" charset="-122"/>
              </a:rPr>
              <a:t>姓名</a:t>
            </a:r>
            <a:r>
              <a:rPr lang="en-US" altLang="zh-CN" sz="2000" b="1" dirty="0" smtClean="0">
                <a:latin typeface="Arial" pitchFamily="34" charset="0"/>
                <a:ea typeface="黑体" pitchFamily="49" charset="-122"/>
              </a:rPr>
              <a:t>:”+stu.name+”,</a:t>
            </a:r>
            <a:r>
              <a:rPr lang="zh-CN" altLang="en-US" sz="2000" b="1" dirty="0" smtClean="0">
                <a:latin typeface="Arial" pitchFamily="34" charset="0"/>
                <a:ea typeface="黑体" pitchFamily="49" charset="-122"/>
              </a:rPr>
              <a:t>年龄</a:t>
            </a:r>
            <a:r>
              <a:rPr lang="en-US" altLang="zh-CN" sz="2000" b="1" dirty="0" smtClean="0">
                <a:latin typeface="Arial" pitchFamily="34" charset="0"/>
                <a:ea typeface="黑体" pitchFamily="49" charset="-122"/>
              </a:rPr>
              <a:t>”+stu.id);//</a:t>
            </a:r>
            <a:r>
              <a:rPr lang="zh-CN" altLang="en-US" sz="2000" b="1" dirty="0" smtClean="0">
                <a:latin typeface="Arial" pitchFamily="34" charset="0"/>
                <a:ea typeface="黑体" pitchFamily="49" charset="-122"/>
              </a:rPr>
              <a:t>得到属性的值</a:t>
            </a:r>
            <a:endParaRPr lang="en-US" altLang="zh-CN" sz="2000" b="1" dirty="0" smtClean="0">
              <a:latin typeface="Arial" pitchFamily="34" charset="0"/>
              <a:ea typeface="黑体" pitchFamily="49" charset="-122"/>
            </a:endParaRPr>
          </a:p>
          <a:p>
            <a:endParaRPr lang="en-US" altLang="zh-CN" sz="2000" b="1" dirty="0" smtClean="0">
              <a:latin typeface="Arial" pitchFamily="34" charset="0"/>
              <a:ea typeface="黑体" pitchFamily="49" charset="-122"/>
            </a:endParaRPr>
          </a:p>
          <a:p>
            <a:r>
              <a:rPr lang="en-US" altLang="zh-CN" sz="2000" b="1" dirty="0" smtClean="0">
                <a:latin typeface="Arial" pitchFamily="34" charset="0"/>
                <a:ea typeface="黑体" pitchFamily="49" charset="-122"/>
              </a:rPr>
              <a:t>Scanner input = new Scanner(</a:t>
            </a:r>
            <a:r>
              <a:rPr lang="en-US" altLang="zh-CN" sz="2000" b="1" dirty="0" err="1" smtClean="0">
                <a:latin typeface="Arial" pitchFamily="34" charset="0"/>
                <a:ea typeface="黑体" pitchFamily="49" charset="-122"/>
              </a:rPr>
              <a:t>System.in</a:t>
            </a:r>
            <a:r>
              <a:rPr lang="en-US" altLang="zh-CN" sz="2000" b="1" dirty="0" smtClean="0">
                <a:latin typeface="Arial" pitchFamily="34" charset="0"/>
                <a:ea typeface="黑体" pitchFamily="49" charset="-122"/>
              </a:rPr>
              <a:t>);</a:t>
            </a:r>
          </a:p>
          <a:p>
            <a:r>
              <a:rPr lang="en-US" altLang="zh-CN" sz="2000" b="1" dirty="0" err="1" smtClean="0">
                <a:latin typeface="Arial" pitchFamily="34" charset="0"/>
                <a:ea typeface="黑体" pitchFamily="49" charset="-122"/>
              </a:rPr>
              <a:t>input.nextInt</a:t>
            </a:r>
            <a:r>
              <a:rPr lang="en-US" altLang="zh-CN" sz="2000" b="1" dirty="0" smtClean="0">
                <a:latin typeface="Arial" pitchFamily="34" charset="0"/>
                <a:ea typeface="黑体" pitchFamily="49" charset="-122"/>
              </a:rPr>
              <a:t>();//</a:t>
            </a:r>
            <a:r>
              <a:rPr lang="zh-CN" altLang="en-US" sz="2000" b="1" dirty="0" smtClean="0">
                <a:latin typeface="Arial" pitchFamily="34" charset="0"/>
                <a:ea typeface="黑体" pitchFamily="49" charset="-122"/>
              </a:rPr>
              <a:t>调用方法得到返回值</a:t>
            </a:r>
            <a:endParaRPr lang="en-US" altLang="zh-CN" sz="2000" b="1" dirty="0" smtClean="0">
              <a:latin typeface="Arial" pitchFamily="34" charset="0"/>
              <a:ea typeface="黑体" pitchFamily="49" charset="-122"/>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zh-CN" altLang="en-US" dirty="0" smtClean="0">
                <a:solidFill>
                  <a:schemeClr val="tx1">
                    <a:lumMod val="75000"/>
                    <a:lumOff val="25000"/>
                  </a:schemeClr>
                </a:solidFill>
              </a:rPr>
              <a:t>类的方法</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：方法的概念</a:t>
            </a:r>
            <a:endParaRPr lang="en-US" altLang="zh-CN" dirty="0" smtClean="0"/>
          </a:p>
          <a:p>
            <a:r>
              <a:rPr lang="zh-CN" altLang="en-US" dirty="0" smtClean="0"/>
              <a:t>知识点</a:t>
            </a:r>
            <a:r>
              <a:rPr lang="en-US" altLang="zh-CN" dirty="0" smtClean="0"/>
              <a:t>2</a:t>
            </a:r>
            <a:r>
              <a:rPr lang="zh-CN" altLang="en-US" dirty="0" smtClean="0"/>
              <a:t>：方法的定义</a:t>
            </a:r>
          </a:p>
          <a:p>
            <a:r>
              <a:rPr lang="zh-CN" altLang="en-US" dirty="0" smtClean="0"/>
              <a:t>知识点</a:t>
            </a:r>
            <a:r>
              <a:rPr lang="en-US" altLang="zh-CN" dirty="0" smtClean="0"/>
              <a:t>3</a:t>
            </a:r>
            <a:r>
              <a:rPr lang="zh-CN" altLang="en-US" dirty="0" smtClean="0"/>
              <a:t>：方法的返回值</a:t>
            </a:r>
            <a:endParaRPr lang="en-US" altLang="zh-CN" dirty="0" smtClean="0"/>
          </a:p>
          <a:p>
            <a:r>
              <a:rPr lang="zh-CN" altLang="en-US" dirty="0" smtClean="0"/>
              <a:t>知识点</a:t>
            </a:r>
            <a:r>
              <a:rPr lang="en-US" altLang="zh-CN" dirty="0" smtClean="0"/>
              <a:t>4</a:t>
            </a:r>
            <a:r>
              <a:rPr lang="zh-CN" altLang="en-US" dirty="0" smtClean="0"/>
              <a:t>：方法的参数</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方法的概念</a:t>
            </a:r>
            <a:endParaRPr lang="zh-CN" altLang="en-US" dirty="0"/>
          </a:p>
        </p:txBody>
      </p:sp>
      <p:sp>
        <p:nvSpPr>
          <p:cNvPr id="3" name="内容占位符 2"/>
          <p:cNvSpPr>
            <a:spLocks noGrp="1"/>
          </p:cNvSpPr>
          <p:nvPr>
            <p:ph idx="1"/>
          </p:nvPr>
        </p:nvSpPr>
        <p:spPr/>
        <p:txBody>
          <a:bodyPr/>
          <a:lstStyle/>
          <a:p>
            <a:r>
              <a:rPr lang="zh-CN" altLang="en-US" dirty="0" smtClean="0"/>
              <a:t>方法</a:t>
            </a:r>
            <a:r>
              <a:rPr lang="en-US" altLang="zh-CN" dirty="0" smtClean="0"/>
              <a:t>—Method</a:t>
            </a:r>
            <a:r>
              <a:rPr lang="zh-CN" altLang="en-US" dirty="0" smtClean="0"/>
              <a:t>（在某些如</a:t>
            </a:r>
            <a:r>
              <a:rPr lang="en-US" altLang="zh-CN" dirty="0" smtClean="0"/>
              <a:t>C</a:t>
            </a:r>
            <a:r>
              <a:rPr lang="zh-CN" altLang="en-US" dirty="0" smtClean="0"/>
              <a:t>、</a:t>
            </a:r>
            <a:r>
              <a:rPr lang="en-US" altLang="zh-CN" dirty="0" smtClean="0"/>
              <a:t>JavaScript</a:t>
            </a:r>
            <a:r>
              <a:rPr lang="zh-CN" altLang="en-US" dirty="0" smtClean="0"/>
              <a:t>等编程语言中也被称为函数</a:t>
            </a:r>
            <a:r>
              <a:rPr lang="en-US" altLang="zh-CN" dirty="0" smtClean="0"/>
              <a:t>—function</a:t>
            </a:r>
            <a:r>
              <a:rPr lang="zh-CN" altLang="en-US" dirty="0" smtClean="0"/>
              <a:t>）源于数学中的函数</a:t>
            </a:r>
            <a:r>
              <a:rPr lang="en-US" altLang="zh-CN" dirty="0" smtClean="0"/>
              <a:t>function</a:t>
            </a:r>
            <a:r>
              <a:rPr lang="zh-CN" altLang="en-US" dirty="0" smtClean="0"/>
              <a:t>，用以实现特定的功能。</a:t>
            </a:r>
            <a:endParaRPr lang="en-US" altLang="zh-CN" dirty="0" smtClean="0"/>
          </a:p>
          <a:p>
            <a:r>
              <a:rPr lang="zh-CN" altLang="en-US" dirty="0" smtClean="0"/>
              <a:t>方法最初的作用就是实现一段业务代码的封装。即将一段需要反复执行的实现某一特定功能的代码封装，并赋予一个名字和相关的参数，在需要执行时进行调用，进而提升代码的复用性，实现高内聚的编程思想。</a:t>
            </a:r>
            <a:endParaRPr lang="en-US" altLang="zh-CN" dirty="0" smtClean="0"/>
          </a:p>
          <a:p>
            <a:r>
              <a:rPr lang="en-US" altLang="zh-CN" dirty="0" smtClean="0"/>
              <a:t>Java</a:t>
            </a:r>
            <a:r>
              <a:rPr lang="zh-CN" altLang="en-US" dirty="0" smtClean="0"/>
              <a:t>是一种面向对象的编程语言，所以</a:t>
            </a:r>
            <a:r>
              <a:rPr lang="en-US" altLang="zh-CN" dirty="0" smtClean="0"/>
              <a:t>Java</a:t>
            </a:r>
            <a:r>
              <a:rPr lang="zh-CN" altLang="en-US" dirty="0" smtClean="0"/>
              <a:t>中的方法也被赋予了面向对象的基因；</a:t>
            </a:r>
            <a:r>
              <a:rPr lang="en-US" altLang="zh-CN" dirty="0" smtClean="0"/>
              <a:t>java</a:t>
            </a:r>
            <a:r>
              <a:rPr lang="zh-CN" altLang="en-US" dirty="0" smtClean="0"/>
              <a:t>中类的方法体现了事物的行为。比如人类的方法：吃饭、睡觉</a:t>
            </a:r>
            <a:r>
              <a:rPr lang="en-US" altLang="zh-CN" dirty="0" smtClean="0"/>
              <a:t>……</a:t>
            </a:r>
            <a:endParaRPr lang="zh-CN" altLang="en-US" dirty="0"/>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方法的定义</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中的方法定义主要包括修饰符、返回值类型、方法名、参数、方法体</a:t>
            </a:r>
            <a:r>
              <a:rPr lang="en-US" altLang="zh-CN" dirty="0" smtClean="0"/>
              <a:t>5</a:t>
            </a:r>
            <a:r>
              <a:rPr lang="zh-CN" altLang="en-US" dirty="0" smtClean="0"/>
              <a:t>个部分：</a:t>
            </a:r>
            <a:endParaRPr lang="en-US" altLang="zh-CN" dirty="0" smtClean="0"/>
          </a:p>
          <a:p>
            <a:r>
              <a:rPr lang="zh-CN" altLang="en-US" dirty="0" smtClean="0"/>
              <a:t>让我们来分析每个程序都写过的</a:t>
            </a:r>
            <a:r>
              <a:rPr lang="en-US" altLang="zh-CN" dirty="0" smtClean="0"/>
              <a:t>main</a:t>
            </a:r>
            <a:r>
              <a:rPr lang="zh-CN" altLang="en-US" dirty="0" smtClean="0"/>
              <a:t>方法：</a:t>
            </a:r>
            <a:endParaRPr lang="en-US" altLang="zh-CN" dirty="0" smtClean="0"/>
          </a:p>
          <a:p>
            <a:pPr lvl="1"/>
            <a:r>
              <a:rPr lang="zh-CN" altLang="en-US" dirty="0" smtClean="0"/>
              <a:t>修饰符：</a:t>
            </a:r>
            <a:r>
              <a:rPr lang="en-US" altLang="zh-CN" dirty="0" smtClean="0"/>
              <a:t>public static</a:t>
            </a:r>
          </a:p>
          <a:p>
            <a:pPr lvl="1"/>
            <a:r>
              <a:rPr lang="zh-CN" altLang="en-US" dirty="0" smtClean="0"/>
              <a:t>返回值类型：</a:t>
            </a:r>
            <a:r>
              <a:rPr lang="en-US" altLang="zh-CN" dirty="0" smtClean="0"/>
              <a:t>void</a:t>
            </a:r>
          </a:p>
          <a:p>
            <a:pPr lvl="1"/>
            <a:r>
              <a:rPr lang="zh-CN" altLang="en-US" dirty="0" smtClean="0"/>
              <a:t>方法名：</a:t>
            </a:r>
            <a:r>
              <a:rPr lang="en-US" altLang="zh-CN" dirty="0" smtClean="0"/>
              <a:t>main</a:t>
            </a:r>
          </a:p>
          <a:p>
            <a:pPr lvl="1"/>
            <a:r>
              <a:rPr lang="zh-CN" altLang="en-US" dirty="0" smtClean="0"/>
              <a:t>参数：</a:t>
            </a:r>
            <a:endParaRPr lang="en-US" altLang="zh-CN" dirty="0" smtClean="0"/>
          </a:p>
          <a:p>
            <a:pPr lvl="2"/>
            <a:r>
              <a:rPr lang="zh-CN" altLang="en-US" dirty="0" smtClean="0"/>
              <a:t>数量：</a:t>
            </a:r>
            <a:r>
              <a:rPr lang="en-US" altLang="zh-CN" dirty="0" smtClean="0"/>
              <a:t>1</a:t>
            </a:r>
            <a:r>
              <a:rPr lang="zh-CN" altLang="en-US" dirty="0" smtClean="0"/>
              <a:t>个</a:t>
            </a:r>
            <a:endParaRPr lang="en-US" altLang="zh-CN" dirty="0" smtClean="0"/>
          </a:p>
          <a:p>
            <a:pPr lvl="2"/>
            <a:r>
              <a:rPr lang="zh-CN" altLang="en-US" dirty="0" smtClean="0"/>
              <a:t>类型类型：</a:t>
            </a:r>
            <a:r>
              <a:rPr lang="en-US" altLang="zh-CN" dirty="0" smtClean="0"/>
              <a:t>String</a:t>
            </a:r>
            <a:r>
              <a:rPr lang="zh-CN" altLang="en-US" dirty="0" smtClean="0"/>
              <a:t>数组</a:t>
            </a:r>
            <a:endParaRPr lang="en-US" altLang="zh-CN" dirty="0" smtClean="0"/>
          </a:p>
          <a:p>
            <a:pPr lvl="2"/>
            <a:r>
              <a:rPr lang="zh-CN" altLang="en-US" dirty="0" smtClean="0"/>
              <a:t>参数名：</a:t>
            </a:r>
            <a:r>
              <a:rPr lang="en-US" altLang="zh-CN" dirty="0" err="1" smtClean="0"/>
              <a:t>args</a:t>
            </a:r>
            <a:endParaRPr lang="en-US" altLang="zh-CN" dirty="0" smtClean="0"/>
          </a:p>
          <a:p>
            <a:pPr lvl="1"/>
            <a:r>
              <a:rPr lang="zh-CN" altLang="en-US" dirty="0" smtClean="0"/>
              <a:t>方法体：我们所编写过的代码</a:t>
            </a:r>
            <a:endParaRPr lang="zh-CN" altLang="en-US" dirty="0"/>
          </a:p>
        </p:txBody>
      </p:sp>
      <p:sp>
        <p:nvSpPr>
          <p:cNvPr id="5" name="矩形 4"/>
          <p:cNvSpPr/>
          <p:nvPr/>
        </p:nvSpPr>
        <p:spPr>
          <a:xfrm>
            <a:off x="4719145" y="2222937"/>
            <a:ext cx="7283669" cy="1277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smtClean="0">
                <a:solidFill>
                  <a:schemeClr val="tx1"/>
                </a:solidFill>
                <a:latin typeface="黑体" pitchFamily="49" charset="-122"/>
                <a:ea typeface="黑体" pitchFamily="49" charset="-122"/>
              </a:rPr>
              <a:t>修饰符  返回值类型  方法名</a:t>
            </a:r>
            <a:r>
              <a:rPr lang="en-US" altLang="zh-CN" sz="2400" dirty="0" smtClean="0">
                <a:solidFill>
                  <a:schemeClr val="tx1"/>
                </a:solidFill>
                <a:latin typeface="黑体" pitchFamily="49" charset="-122"/>
                <a:ea typeface="黑体" pitchFamily="49" charset="-122"/>
              </a:rPr>
              <a:t>(</a:t>
            </a:r>
            <a:r>
              <a:rPr lang="zh-CN" altLang="en-US" sz="2400" dirty="0" smtClean="0">
                <a:solidFill>
                  <a:schemeClr val="tx1"/>
                </a:solidFill>
                <a:latin typeface="黑体" pitchFamily="49" charset="-122"/>
                <a:ea typeface="黑体" pitchFamily="49" charset="-122"/>
              </a:rPr>
              <a:t>形参列表</a:t>
            </a:r>
            <a:r>
              <a:rPr lang="en-US" altLang="zh-CN" sz="2400" dirty="0" smtClean="0">
                <a:solidFill>
                  <a:schemeClr val="tx1"/>
                </a:solidFill>
                <a:latin typeface="黑体" pitchFamily="49" charset="-122"/>
                <a:ea typeface="黑体" pitchFamily="49" charset="-122"/>
              </a:rPr>
              <a:t>){</a:t>
            </a:r>
          </a:p>
          <a:p>
            <a:r>
              <a:rPr lang="en-US" altLang="zh-CN" sz="2400" dirty="0" smtClean="0">
                <a:solidFill>
                  <a:schemeClr val="tx1"/>
                </a:solidFill>
                <a:latin typeface="黑体" pitchFamily="49" charset="-122"/>
                <a:ea typeface="黑体" pitchFamily="49" charset="-122"/>
              </a:rPr>
              <a:t>	</a:t>
            </a:r>
            <a:r>
              <a:rPr lang="zh-CN" altLang="en-US" sz="2400" dirty="0" smtClean="0">
                <a:solidFill>
                  <a:schemeClr val="tx1"/>
                </a:solidFill>
                <a:latin typeface="黑体" pitchFamily="49" charset="-122"/>
                <a:ea typeface="黑体" pitchFamily="49" charset="-122"/>
              </a:rPr>
              <a:t>方法体</a:t>
            </a:r>
            <a:endParaRPr lang="en-US" altLang="zh-CN" sz="2400" dirty="0" smtClean="0">
              <a:solidFill>
                <a:schemeClr val="tx1"/>
              </a:solidFill>
              <a:latin typeface="黑体" pitchFamily="49" charset="-122"/>
              <a:ea typeface="黑体" pitchFamily="49" charset="-122"/>
            </a:endParaRPr>
          </a:p>
          <a:p>
            <a:r>
              <a:rPr lang="en-US" altLang="zh-CN" sz="2400" dirty="0" smtClean="0">
                <a:solidFill>
                  <a:schemeClr val="tx1"/>
                </a:solidFill>
                <a:latin typeface="黑体" pitchFamily="49" charset="-122"/>
                <a:ea typeface="黑体" pitchFamily="49" charset="-122"/>
              </a:rPr>
              <a:t>}</a:t>
            </a:r>
            <a:endParaRPr lang="zh-CN" altLang="en-US" sz="2400" dirty="0">
              <a:solidFill>
                <a:schemeClr val="tx1"/>
              </a:solidFill>
              <a:latin typeface="黑体" pitchFamily="49" charset="-122"/>
              <a:ea typeface="黑体" pitchFamily="49" charset="-122"/>
            </a:endParaRPr>
          </a:p>
        </p:txBody>
      </p:sp>
      <p:cxnSp>
        <p:nvCxnSpPr>
          <p:cNvPr id="8" name="直接箭头连接符 7"/>
          <p:cNvCxnSpPr>
            <a:stCxn id="28" idx="0"/>
          </p:cNvCxnSpPr>
          <p:nvPr/>
        </p:nvCxnSpPr>
        <p:spPr>
          <a:xfrm rot="16200000" flipV="1">
            <a:off x="5055476" y="2979682"/>
            <a:ext cx="1182412" cy="48873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6789684" y="2927132"/>
            <a:ext cx="1245475" cy="5938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0"/>
          </p:cNvCxnSpPr>
          <p:nvPr/>
        </p:nvCxnSpPr>
        <p:spPr>
          <a:xfrm rot="16200000" flipV="1">
            <a:off x="8098220" y="2916620"/>
            <a:ext cx="1277006" cy="5202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16200000" flipV="1">
            <a:off x="9574925" y="2937641"/>
            <a:ext cx="1213944" cy="47822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550978" y="3736427"/>
            <a:ext cx="7641022" cy="1277007"/>
            <a:chOff x="4293475" y="4240923"/>
            <a:chExt cx="7641022" cy="1277007"/>
          </a:xfrm>
        </p:grpSpPr>
        <p:sp>
          <p:nvSpPr>
            <p:cNvPr id="6" name="矩形 5"/>
            <p:cNvSpPr/>
            <p:nvPr/>
          </p:nvSpPr>
          <p:spPr>
            <a:xfrm>
              <a:off x="4293475" y="4240923"/>
              <a:ext cx="7641022" cy="1277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smtClean="0">
                  <a:solidFill>
                    <a:schemeClr val="tx1"/>
                  </a:solidFill>
                  <a:latin typeface="黑体" pitchFamily="49" charset="-122"/>
                  <a:ea typeface="黑体" pitchFamily="49" charset="-122"/>
                </a:rPr>
                <a:t>public</a:t>
              </a:r>
              <a:r>
                <a:rPr lang="zh-CN" altLang="en-US" sz="2400" dirty="0" smtClean="0">
                  <a:solidFill>
                    <a:schemeClr val="tx1"/>
                  </a:solidFill>
                  <a:latin typeface="黑体" pitchFamily="49" charset="-122"/>
                  <a:ea typeface="黑体" pitchFamily="49" charset="-122"/>
                </a:rPr>
                <a:t>   </a:t>
              </a:r>
              <a:r>
                <a:rPr lang="en-US" altLang="zh-CN" sz="2400" dirty="0" smtClean="0">
                  <a:solidFill>
                    <a:schemeClr val="tx1"/>
                  </a:solidFill>
                  <a:latin typeface="黑体" pitchFamily="49" charset="-122"/>
                  <a:ea typeface="黑体" pitchFamily="49" charset="-122"/>
                </a:rPr>
                <a:t>static    void    main(String[] </a:t>
              </a:r>
              <a:r>
                <a:rPr lang="en-US" altLang="zh-CN" sz="2400" dirty="0" err="1" smtClean="0">
                  <a:solidFill>
                    <a:schemeClr val="tx1"/>
                  </a:solidFill>
                  <a:latin typeface="黑体" pitchFamily="49" charset="-122"/>
                  <a:ea typeface="黑体" pitchFamily="49" charset="-122"/>
                </a:rPr>
                <a:t>args</a:t>
              </a:r>
              <a:r>
                <a:rPr lang="en-US" altLang="zh-CN" sz="2400" dirty="0" smtClean="0">
                  <a:solidFill>
                    <a:schemeClr val="tx1"/>
                  </a:solidFill>
                  <a:latin typeface="黑体" pitchFamily="49" charset="-122"/>
                  <a:ea typeface="黑体" pitchFamily="49" charset="-122"/>
                </a:rPr>
                <a:t>){</a:t>
              </a:r>
            </a:p>
            <a:p>
              <a:r>
                <a:rPr lang="en-US" altLang="zh-CN" sz="2400" dirty="0" smtClean="0">
                  <a:solidFill>
                    <a:schemeClr val="tx1"/>
                  </a:solidFill>
                  <a:latin typeface="黑体" pitchFamily="49" charset="-122"/>
                  <a:ea typeface="黑体" pitchFamily="49" charset="-122"/>
                </a:rPr>
                <a:t>	//some codes……</a:t>
              </a:r>
            </a:p>
            <a:p>
              <a:r>
                <a:rPr lang="en-US" altLang="zh-CN" sz="2400" dirty="0" smtClean="0">
                  <a:solidFill>
                    <a:schemeClr val="tx1"/>
                  </a:solidFill>
                  <a:latin typeface="黑体" pitchFamily="49" charset="-122"/>
                  <a:ea typeface="黑体" pitchFamily="49" charset="-122"/>
                </a:rPr>
                <a:t>}</a:t>
              </a:r>
            </a:p>
          </p:txBody>
        </p:sp>
        <p:sp>
          <p:nvSpPr>
            <p:cNvPr id="25" name="矩形 24"/>
            <p:cNvSpPr/>
            <p:nvPr/>
          </p:nvSpPr>
          <p:spPr>
            <a:xfrm>
              <a:off x="7147035" y="4319751"/>
              <a:ext cx="1008994" cy="40990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45213" y="4319750"/>
              <a:ext cx="788276" cy="40990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306909" y="4319752"/>
              <a:ext cx="2002221" cy="40990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356539" y="4319750"/>
              <a:ext cx="2554010" cy="409904"/>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方法的定义</a:t>
            </a:r>
            <a:endParaRPr lang="zh-CN" altLang="en-US" dirty="0"/>
          </a:p>
        </p:txBody>
      </p:sp>
      <p:sp>
        <p:nvSpPr>
          <p:cNvPr id="3" name="内容占位符 2"/>
          <p:cNvSpPr>
            <a:spLocks noGrp="1"/>
          </p:cNvSpPr>
          <p:nvPr>
            <p:ph idx="1"/>
          </p:nvPr>
        </p:nvSpPr>
        <p:spPr/>
        <p:txBody>
          <a:bodyPr/>
          <a:lstStyle/>
          <a:p>
            <a:r>
              <a:rPr lang="zh-CN" altLang="en-US" dirty="0" smtClean="0"/>
              <a:t>方法的特点：</a:t>
            </a:r>
            <a:endParaRPr lang="en-US" altLang="zh-CN" dirty="0" smtClean="0"/>
          </a:p>
          <a:p>
            <a:pPr lvl="1"/>
            <a:r>
              <a:rPr lang="zh-CN" altLang="en-US" dirty="0" smtClean="0"/>
              <a:t>定义方法可以将功能代码进行封装。</a:t>
            </a:r>
          </a:p>
          <a:p>
            <a:pPr lvl="1"/>
            <a:r>
              <a:rPr lang="zh-CN" altLang="en-US" dirty="0" smtClean="0"/>
              <a:t>便于该功能进行复用。</a:t>
            </a:r>
          </a:p>
          <a:p>
            <a:pPr lvl="1"/>
            <a:r>
              <a:rPr lang="zh-CN" altLang="en-US" dirty="0" smtClean="0"/>
              <a:t>方法只有被调用才会被执行。</a:t>
            </a:r>
          </a:p>
          <a:p>
            <a:pPr lvl="1"/>
            <a:r>
              <a:rPr lang="zh-CN" altLang="en-US" dirty="0" smtClean="0"/>
              <a:t>方法的出现提高代码的复用性。</a:t>
            </a:r>
          </a:p>
          <a:p>
            <a:pPr lvl="1"/>
            <a:r>
              <a:rPr lang="zh-CN" altLang="en-US" dirty="0" smtClean="0"/>
              <a:t>方法中可以调用方法，不可以在方法内部定义方法。</a:t>
            </a:r>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方法的返回值</a:t>
            </a:r>
            <a:endParaRPr lang="zh-CN" altLang="en-US" dirty="0"/>
          </a:p>
        </p:txBody>
      </p:sp>
      <p:sp>
        <p:nvSpPr>
          <p:cNvPr id="3" name="内容占位符 2"/>
          <p:cNvSpPr>
            <a:spLocks noGrp="1"/>
          </p:cNvSpPr>
          <p:nvPr>
            <p:ph idx="1"/>
          </p:nvPr>
        </p:nvSpPr>
        <p:spPr/>
        <p:txBody>
          <a:bodyPr/>
          <a:lstStyle/>
          <a:p>
            <a:r>
              <a:rPr lang="zh-CN" altLang="en-US" dirty="0" smtClean="0"/>
              <a:t>方法的修饰符我们在后面章节中有详细的讨论，这里我们先讨论一下方法的返回值类型</a:t>
            </a:r>
            <a:endParaRPr lang="en-US" altLang="zh-CN" dirty="0" smtClean="0"/>
          </a:p>
          <a:p>
            <a:r>
              <a:rPr lang="zh-CN" altLang="en-US" dirty="0" smtClean="0"/>
              <a:t>什么是方法的返回值？</a:t>
            </a:r>
            <a:endParaRPr lang="en-US" altLang="zh-CN" dirty="0" smtClean="0"/>
          </a:p>
          <a:p>
            <a:pPr lvl="1"/>
            <a:r>
              <a:rPr lang="zh-CN" altLang="en-US" dirty="0" smtClean="0"/>
              <a:t>如果一个方法执行结束后，会产生一个调用者希望得到的结果，这个结果就是返回值。</a:t>
            </a:r>
            <a:endParaRPr lang="en-US" altLang="zh-CN" dirty="0" smtClean="0"/>
          </a:p>
          <a:p>
            <a:pPr lvl="1"/>
            <a:r>
              <a:rPr lang="zh-CN" altLang="en-US" dirty="0" smtClean="0"/>
              <a:t>注意：并不是所有的方法都会有返回值，并不是在调用所有方法是都需要得到一个结果。体会下面的两个方法的调用</a:t>
            </a:r>
            <a:endParaRPr lang="en-US" altLang="zh-CN" dirty="0" smtClean="0"/>
          </a:p>
          <a:p>
            <a:endParaRPr lang="en-US" altLang="zh-CN" dirty="0" smtClean="0"/>
          </a:p>
          <a:p>
            <a:endParaRPr lang="en-US" altLang="zh-CN" dirty="0" smtClean="0"/>
          </a:p>
          <a:p>
            <a:r>
              <a:rPr lang="zh-CN" altLang="en-US" dirty="0" smtClean="0"/>
              <a:t>方法的返回值类型：</a:t>
            </a:r>
            <a:endParaRPr lang="en-US" altLang="zh-CN" dirty="0" smtClean="0"/>
          </a:p>
          <a:p>
            <a:pPr lvl="1"/>
            <a:r>
              <a:rPr lang="zh-CN" altLang="en-US" dirty="0" smtClean="0"/>
              <a:t>方法需要返回值时，方法定义时需要定义个这个值的数据类型，即返回值类型。</a:t>
            </a:r>
            <a:endParaRPr lang="en-US" altLang="zh-CN" dirty="0" smtClean="0"/>
          </a:p>
          <a:p>
            <a:pPr lvl="1"/>
            <a:r>
              <a:rPr lang="zh-CN" altLang="en-US" dirty="0" smtClean="0"/>
              <a:t>方法没有返回值时，方法的返回值类型为</a:t>
            </a:r>
            <a:r>
              <a:rPr lang="en-US" altLang="zh-CN" dirty="0" smtClean="0"/>
              <a:t>void</a:t>
            </a:r>
            <a:r>
              <a:rPr lang="zh-CN" altLang="en-US" dirty="0" smtClean="0"/>
              <a:t>。</a:t>
            </a:r>
            <a:endParaRPr lang="zh-CN" altLang="en-US" dirty="0"/>
          </a:p>
        </p:txBody>
      </p:sp>
      <p:sp>
        <p:nvSpPr>
          <p:cNvPr id="5" name="TextBox 4"/>
          <p:cNvSpPr txBox="1"/>
          <p:nvPr/>
        </p:nvSpPr>
        <p:spPr>
          <a:xfrm>
            <a:off x="1631614" y="3698191"/>
            <a:ext cx="8978579" cy="1015663"/>
          </a:xfrm>
          <a:prstGeom prst="rect">
            <a:avLst/>
          </a:prstGeom>
          <a:solidFill>
            <a:schemeClr val="bg1">
              <a:lumMod val="95000"/>
            </a:schemeClr>
          </a:solidFill>
        </p:spPr>
        <p:txBody>
          <a:bodyPr wrap="square" rtlCol="0">
            <a:spAutoFit/>
          </a:bodyPr>
          <a:lstStyle/>
          <a:p>
            <a:r>
              <a:rPr lang="en-US" altLang="zh-CN" sz="2000" b="1" dirty="0" smtClean="0">
                <a:latin typeface="Arial" pitchFamily="34" charset="0"/>
                <a:ea typeface="黑体" pitchFamily="49" charset="-122"/>
              </a:rPr>
              <a:t>Random  ran  =  new  Random();</a:t>
            </a:r>
          </a:p>
          <a:p>
            <a:r>
              <a:rPr lang="en-US" altLang="zh-CN" sz="2000" b="1" dirty="0" err="1" smtClean="0">
                <a:latin typeface="Arial" pitchFamily="34" charset="0"/>
                <a:ea typeface="黑体" pitchFamily="49" charset="-122"/>
              </a:rPr>
              <a:t>int</a:t>
            </a:r>
            <a:r>
              <a:rPr lang="en-US" altLang="zh-CN" sz="2000" b="1" dirty="0" smtClean="0">
                <a:latin typeface="Arial" pitchFamily="34" charset="0"/>
                <a:ea typeface="黑体" pitchFamily="49" charset="-122"/>
              </a:rPr>
              <a:t>  num  =  </a:t>
            </a:r>
            <a:r>
              <a:rPr lang="en-US" altLang="zh-CN" sz="2000" b="1" dirty="0" err="1" smtClean="0">
                <a:latin typeface="Arial" pitchFamily="34" charset="0"/>
                <a:ea typeface="黑体" pitchFamily="49" charset="-122"/>
              </a:rPr>
              <a:t>ran.nextInt</a:t>
            </a:r>
            <a:r>
              <a:rPr lang="en-US" altLang="zh-CN" sz="2000" b="1" dirty="0" smtClean="0">
                <a:latin typeface="Arial" pitchFamily="34" charset="0"/>
                <a:ea typeface="黑体" pitchFamily="49" charset="-122"/>
              </a:rPr>
              <a:t>(10);</a:t>
            </a:r>
          </a:p>
          <a:p>
            <a:r>
              <a:rPr lang="en-US" altLang="zh-CN" sz="2000" b="1" dirty="0" err="1" smtClean="0">
                <a:latin typeface="Arial" pitchFamily="34" charset="0"/>
                <a:ea typeface="黑体" pitchFamily="49" charset="-122"/>
              </a:rPr>
              <a:t>System.out.println</a:t>
            </a:r>
            <a:r>
              <a:rPr lang="en-US" altLang="zh-CN" sz="2000" b="1" dirty="0" smtClean="0">
                <a:latin typeface="Arial" pitchFamily="34" charset="0"/>
                <a:ea typeface="黑体" pitchFamily="49" charset="-122"/>
              </a:rPr>
              <a:t>(num);</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方法的返回值</a:t>
            </a:r>
            <a:endParaRPr lang="zh-CN" altLang="en-US" dirty="0"/>
          </a:p>
        </p:txBody>
      </p:sp>
      <p:sp>
        <p:nvSpPr>
          <p:cNvPr id="3" name="内容占位符 2"/>
          <p:cNvSpPr>
            <a:spLocks noGrp="1"/>
          </p:cNvSpPr>
          <p:nvPr>
            <p:ph idx="1"/>
          </p:nvPr>
        </p:nvSpPr>
        <p:spPr/>
        <p:txBody>
          <a:bodyPr/>
          <a:lstStyle/>
          <a:p>
            <a:r>
              <a:rPr lang="zh-CN" altLang="en-US" dirty="0" smtClean="0"/>
              <a:t>方法体中使用</a:t>
            </a:r>
            <a:r>
              <a:rPr lang="en-US" altLang="zh-CN" dirty="0" smtClean="0"/>
              <a:t>return</a:t>
            </a:r>
            <a:r>
              <a:rPr lang="zh-CN" altLang="en-US" dirty="0" smtClean="0"/>
              <a:t>语句进行返回值的返回：</a:t>
            </a:r>
            <a:r>
              <a:rPr lang="en-US" altLang="zh-CN" dirty="0" smtClean="0"/>
              <a:t>return </a:t>
            </a:r>
            <a:r>
              <a:rPr lang="zh-CN" altLang="en-US" dirty="0" smtClean="0"/>
              <a:t>值；</a:t>
            </a:r>
            <a:endParaRPr lang="en-US" altLang="zh-CN" dirty="0" smtClean="0"/>
          </a:p>
          <a:p>
            <a:pPr marL="228600" lvl="1">
              <a:spcBef>
                <a:spcPts val="1000"/>
              </a:spcBef>
            </a:pPr>
            <a:r>
              <a:rPr lang="en-US" altLang="zh-CN" dirty="0" smtClean="0"/>
              <a:t>return</a:t>
            </a:r>
            <a:r>
              <a:rPr lang="zh-CN" altLang="en-US" dirty="0" smtClean="0"/>
              <a:t>有两个功能：返回方法的返回值，即刻结束方法的执行。</a:t>
            </a:r>
            <a:endParaRPr lang="en-US" altLang="zh-CN" dirty="0" smtClean="0"/>
          </a:p>
          <a:p>
            <a:r>
              <a:rPr lang="zh-CN" altLang="en-US" dirty="0" smtClean="0"/>
              <a:t>返回值类型不为</a:t>
            </a:r>
            <a:r>
              <a:rPr lang="en-US" altLang="zh-CN" dirty="0" smtClean="0"/>
              <a:t>void</a:t>
            </a:r>
            <a:r>
              <a:rPr lang="zh-CN" altLang="en-US" dirty="0" smtClean="0"/>
              <a:t>时：</a:t>
            </a:r>
            <a:endParaRPr lang="en-US" altLang="zh-CN" dirty="0" smtClean="0"/>
          </a:p>
          <a:p>
            <a:pPr lvl="1"/>
            <a:r>
              <a:rPr lang="en-US" altLang="zh-CN" dirty="0" smtClean="0"/>
              <a:t>return</a:t>
            </a:r>
            <a:r>
              <a:rPr lang="zh-CN" altLang="en-US" dirty="0" smtClean="0"/>
              <a:t>后面只能有一个值，不能是多个值 ，但可以是数组或任何类；</a:t>
            </a:r>
            <a:endParaRPr lang="en-US" altLang="zh-CN" dirty="0" smtClean="0"/>
          </a:p>
          <a:p>
            <a:pPr lvl="1"/>
            <a:r>
              <a:rPr lang="en-US" altLang="zh-CN" dirty="0" smtClean="0"/>
              <a:t>return</a:t>
            </a:r>
            <a:r>
              <a:rPr lang="zh-CN" altLang="en-US" dirty="0" smtClean="0"/>
              <a:t>后面的值的数据类型必须匹配返回值类型；</a:t>
            </a:r>
            <a:endParaRPr lang="en-US" altLang="zh-CN" dirty="0" smtClean="0"/>
          </a:p>
          <a:p>
            <a:pPr lvl="1"/>
            <a:r>
              <a:rPr lang="zh-CN" altLang="en-US" dirty="0" smtClean="0"/>
              <a:t>保证</a:t>
            </a:r>
            <a:r>
              <a:rPr lang="en-US" altLang="zh-CN" dirty="0" smtClean="0"/>
              <a:t>return</a:t>
            </a:r>
            <a:r>
              <a:rPr lang="zh-CN" altLang="en-US" dirty="0" smtClean="0"/>
              <a:t>语句必须被执行到，不能忽略任何支路</a:t>
            </a:r>
            <a:endParaRPr lang="en-US" altLang="zh-CN" dirty="0" smtClean="0"/>
          </a:p>
          <a:p>
            <a:r>
              <a:rPr lang="zh-CN" altLang="en-US" dirty="0" smtClean="0"/>
              <a:t>返回值类型为</a:t>
            </a:r>
            <a:r>
              <a:rPr lang="en-US" altLang="zh-CN" dirty="0" smtClean="0"/>
              <a:t>void</a:t>
            </a:r>
          </a:p>
          <a:p>
            <a:pPr lvl="1"/>
            <a:r>
              <a:rPr lang="en-US" altLang="zh-CN" dirty="0" smtClean="0"/>
              <a:t>return</a:t>
            </a:r>
            <a:r>
              <a:rPr lang="zh-CN" altLang="en-US" dirty="0" smtClean="0"/>
              <a:t>后面不能有任何值，此时仅表示结束正在执行的方法</a:t>
            </a:r>
            <a:endParaRPr lang="en-US" altLang="zh-CN" dirty="0" smtClean="0"/>
          </a:p>
          <a:p>
            <a:r>
              <a:rPr lang="en-US" altLang="zh-CN" dirty="0" smtClean="0"/>
              <a:t>return</a:t>
            </a:r>
            <a:r>
              <a:rPr lang="zh-CN" altLang="en-US" dirty="0" smtClean="0"/>
              <a:t>后不能再有任何代码</a:t>
            </a:r>
            <a:endParaRPr lang="en-US" altLang="zh-CN" dirty="0" smtClean="0"/>
          </a:p>
          <a:p>
            <a:pPr lvl="1"/>
            <a:r>
              <a:rPr lang="en-US" altLang="zh-CN" dirty="0" smtClean="0"/>
              <a:t>return</a:t>
            </a:r>
            <a:r>
              <a:rPr lang="zh-CN" altLang="en-US" dirty="0" smtClean="0"/>
              <a:t>语句之后的代码在编译时会产生“</a:t>
            </a:r>
            <a:r>
              <a:rPr lang="en-US" altLang="zh-CN" dirty="0" smtClean="0"/>
              <a:t>Unreachable code</a:t>
            </a:r>
            <a:r>
              <a:rPr lang="zh-CN" altLang="en-US" dirty="0" smtClean="0"/>
              <a:t>”错误</a:t>
            </a:r>
          </a:p>
          <a:p>
            <a:pPr lvl="2">
              <a:buNone/>
            </a:pPr>
            <a:endParaRPr lang="en-US" altLang="zh-CN" dirty="0" smtClean="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了解面向对象编程的概念</a:t>
            </a:r>
            <a:endParaRPr lang="en-US" altLang="zh-CN" dirty="0" smtClean="0"/>
          </a:p>
          <a:p>
            <a:r>
              <a:rPr lang="zh-CN" altLang="en-US" dirty="0" smtClean="0"/>
              <a:t>能够定义类并创建对象</a:t>
            </a:r>
            <a:endParaRPr lang="en-US" altLang="zh-CN" dirty="0" smtClean="0"/>
          </a:p>
          <a:p>
            <a:r>
              <a:rPr lang="zh-CN" altLang="en-US" dirty="0" smtClean="0"/>
              <a:t>定义、调用类中方法</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方法的返回值</a:t>
            </a:r>
            <a:endParaRPr lang="zh-CN" altLang="en-US" dirty="0"/>
          </a:p>
        </p:txBody>
      </p:sp>
      <p:sp>
        <p:nvSpPr>
          <p:cNvPr id="3" name="内容占位符 2"/>
          <p:cNvSpPr>
            <a:spLocks noGrp="1"/>
          </p:cNvSpPr>
          <p:nvPr>
            <p:ph idx="1"/>
          </p:nvPr>
        </p:nvSpPr>
        <p:spPr/>
        <p:txBody>
          <a:bodyPr/>
          <a:lstStyle/>
          <a:p>
            <a:r>
              <a:rPr lang="en-US" altLang="zh-CN" dirty="0" smtClean="0"/>
              <a:t>return</a:t>
            </a:r>
            <a:r>
              <a:rPr lang="zh-CN" altLang="en-US" dirty="0" smtClean="0"/>
              <a:t>语句示例：</a:t>
            </a:r>
            <a:endParaRPr lang="zh-CN" altLang="en-US" dirty="0"/>
          </a:p>
        </p:txBody>
      </p:sp>
      <p:pic>
        <p:nvPicPr>
          <p:cNvPr id="4" name="图片 3"/>
          <p:cNvPicPr>
            <a:picLocks noChangeAspect="1"/>
          </p:cNvPicPr>
          <p:nvPr/>
        </p:nvPicPr>
        <p:blipFill>
          <a:blip r:embed="rId2"/>
          <a:stretch>
            <a:fillRect/>
          </a:stretch>
        </p:blipFill>
        <p:spPr>
          <a:xfrm>
            <a:off x="504825" y="1745116"/>
            <a:ext cx="7296150" cy="3400425"/>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4354455" y="360635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97252" y="2005376"/>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31542" y="3594466"/>
            <a:ext cx="4508655"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在</a:t>
            </a:r>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方法中也可以使用不跟着数据的</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，表示直接跳出方法执行</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197252" y="2851445"/>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82032" y="2338513"/>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1"/>
          </p:cNvCxnSpPr>
          <p:nvPr/>
        </p:nvCxnSpPr>
        <p:spPr>
          <a:xfrm flipH="1" flipV="1">
            <a:off x="4520157" y="2122219"/>
            <a:ext cx="2221901" cy="27632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3"/>
            <a:endCxn id="8" idx="3"/>
          </p:cNvCxnSpPr>
          <p:nvPr/>
        </p:nvCxnSpPr>
        <p:spPr>
          <a:xfrm flipH="1">
            <a:off x="4520157" y="2688371"/>
            <a:ext cx="2221901" cy="29522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1916" y="2358789"/>
            <a:ext cx="4501370"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通过</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语句返回对应类型的结果数据，非</a:t>
            </a:r>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方法必须通过</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返回结果</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1197252" y="3734198"/>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197251" y="4616951"/>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2753974" y="490970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233403" y="5618674"/>
            <a:ext cx="4508655" cy="646331"/>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void</a:t>
            </a:r>
            <a:r>
              <a:rPr lang="zh-CN" altLang="en-US" b="1" dirty="0" smtClean="0">
                <a:solidFill>
                  <a:srgbClr val="C00000"/>
                </a:solidFill>
                <a:latin typeface="微软雅黑" panose="020B0503020204020204" pitchFamily="34" charset="-122"/>
                <a:ea typeface="微软雅黑" panose="020B0503020204020204" pitchFamily="34" charset="-122"/>
              </a:rPr>
              <a:t>方法中的</a:t>
            </a:r>
            <a:r>
              <a:rPr lang="en-US" altLang="zh-CN" b="1" dirty="0" smtClean="0">
                <a:solidFill>
                  <a:srgbClr val="C00000"/>
                </a:solidFill>
                <a:latin typeface="微软雅黑" panose="020B0503020204020204" pitchFamily="34" charset="-122"/>
                <a:ea typeface="微软雅黑" panose="020B0503020204020204" pitchFamily="34" charset="-122"/>
              </a:rPr>
              <a:t>return</a:t>
            </a:r>
            <a:r>
              <a:rPr lang="zh-CN" altLang="en-US" b="1" dirty="0" smtClean="0">
                <a:solidFill>
                  <a:srgbClr val="C00000"/>
                </a:solidFill>
                <a:latin typeface="微软雅黑" panose="020B0503020204020204" pitchFamily="34" charset="-122"/>
                <a:ea typeface="微软雅黑" panose="020B0503020204020204" pitchFamily="34" charset="-122"/>
              </a:rPr>
              <a:t>是可选的，方法中的代码执行完毕后会自然结束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1410854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p:txBody>
          <a:bodyPr/>
          <a:lstStyle/>
          <a:p>
            <a:r>
              <a:rPr lang="zh-CN" altLang="en-US" dirty="0" smtClean="0"/>
              <a:t>方法为什么需要参数？</a:t>
            </a:r>
            <a:endParaRPr lang="en-US" altLang="zh-CN" dirty="0" smtClean="0"/>
          </a:p>
          <a:p>
            <a:r>
              <a:rPr lang="zh-CN" altLang="en-US" dirty="0" smtClean="0"/>
              <a:t>让我们先看一个生活中的例子</a:t>
            </a:r>
            <a:endParaRPr lang="en-US" altLang="zh-CN" dirty="0" smtClean="0"/>
          </a:p>
          <a:p>
            <a:pPr lvl="1"/>
            <a:endParaRPr lang="en-US" altLang="zh-CN" dirty="0" smtClean="0"/>
          </a:p>
        </p:txBody>
      </p:sp>
      <p:grpSp>
        <p:nvGrpSpPr>
          <p:cNvPr id="4" name="Group 12"/>
          <p:cNvGrpSpPr>
            <a:grpSpLocks/>
          </p:cNvGrpSpPr>
          <p:nvPr/>
        </p:nvGrpSpPr>
        <p:grpSpPr bwMode="auto">
          <a:xfrm>
            <a:off x="7436672" y="3004645"/>
            <a:ext cx="3168650" cy="2379663"/>
            <a:chOff x="295" y="2568"/>
            <a:chExt cx="1996" cy="1499"/>
          </a:xfrm>
        </p:grpSpPr>
        <p:pic>
          <p:nvPicPr>
            <p:cNvPr id="5" name="Picture 13" descr="果汁"/>
            <p:cNvPicPr>
              <a:picLocks noChangeAspect="1" noChangeArrowheads="1"/>
            </p:cNvPicPr>
            <p:nvPr/>
          </p:nvPicPr>
          <p:blipFill>
            <a:blip r:embed="rId2"/>
            <a:srcRect/>
            <a:stretch>
              <a:fillRect/>
            </a:stretch>
          </p:blipFill>
          <p:spPr bwMode="auto">
            <a:xfrm>
              <a:off x="295" y="2568"/>
              <a:ext cx="1996" cy="1499"/>
            </a:xfrm>
            <a:prstGeom prst="rect">
              <a:avLst/>
            </a:prstGeom>
            <a:noFill/>
            <a:ln w="9525">
              <a:noFill/>
              <a:miter lim="800000"/>
              <a:headEnd/>
              <a:tailEnd/>
            </a:ln>
          </p:spPr>
        </p:pic>
        <p:sp>
          <p:nvSpPr>
            <p:cNvPr id="6" name="Text Box 14"/>
            <p:cNvSpPr txBox="1">
              <a:spLocks noChangeArrowheads="1"/>
            </p:cNvSpPr>
            <p:nvPr/>
          </p:nvSpPr>
          <p:spPr bwMode="auto">
            <a:xfrm>
              <a:off x="295" y="2568"/>
              <a:ext cx="272" cy="1096"/>
            </a:xfrm>
            <a:prstGeom prst="rect">
              <a:avLst/>
            </a:prstGeom>
            <a:noFill/>
            <a:ln w="9525" algn="ctr">
              <a:noFill/>
              <a:miter lim="800000"/>
              <a:headEnd/>
              <a:tailEnd/>
            </a:ln>
          </p:spPr>
          <p:txBody>
            <a:bodyPr>
              <a:spAutoFit/>
            </a:bodyPr>
            <a:lstStyle/>
            <a:p>
              <a:pPr>
                <a:spcBef>
                  <a:spcPct val="50000"/>
                </a:spcBef>
              </a:pPr>
              <a:r>
                <a:rPr kumimoji="0" lang="zh-CN" altLang="en-US" b="1">
                  <a:solidFill>
                    <a:srgbClr val="FF66FF"/>
                  </a:solidFill>
                  <a:latin typeface="Arial" pitchFamily="34" charset="0"/>
                  <a:ea typeface="黑体" pitchFamily="49" charset="-122"/>
                </a:rPr>
                <a:t>输出三种果汁</a:t>
              </a:r>
            </a:p>
          </p:txBody>
        </p:sp>
      </p:grpSp>
      <p:pic>
        <p:nvPicPr>
          <p:cNvPr id="7" name="Picture 15" descr="水果集合 拷贝"/>
          <p:cNvPicPr>
            <a:picLocks noChangeAspect="1" noChangeArrowheads="1"/>
          </p:cNvPicPr>
          <p:nvPr/>
        </p:nvPicPr>
        <p:blipFill>
          <a:blip r:embed="rId3"/>
          <a:srcRect/>
          <a:stretch>
            <a:fillRect/>
          </a:stretch>
        </p:blipFill>
        <p:spPr bwMode="auto">
          <a:xfrm>
            <a:off x="1101068" y="3657492"/>
            <a:ext cx="1943100" cy="1284288"/>
          </a:xfrm>
          <a:prstGeom prst="rect">
            <a:avLst/>
          </a:prstGeom>
          <a:noFill/>
          <a:ln w="9525">
            <a:noFill/>
            <a:miter lim="800000"/>
            <a:headEnd/>
            <a:tailEnd/>
          </a:ln>
        </p:spPr>
      </p:pic>
      <p:pic>
        <p:nvPicPr>
          <p:cNvPr id="8" name="Picture 19" descr="榨汁机2 拷贝"/>
          <p:cNvPicPr>
            <a:picLocks noChangeAspect="1" noChangeArrowheads="1"/>
          </p:cNvPicPr>
          <p:nvPr/>
        </p:nvPicPr>
        <p:blipFill>
          <a:blip r:embed="rId4"/>
          <a:srcRect/>
          <a:stretch>
            <a:fillRect/>
          </a:stretch>
        </p:blipFill>
        <p:spPr bwMode="auto">
          <a:xfrm>
            <a:off x="4279243" y="2504255"/>
            <a:ext cx="2068513" cy="3455987"/>
          </a:xfrm>
          <a:prstGeom prst="rect">
            <a:avLst/>
          </a:prstGeom>
          <a:noFill/>
          <a:ln w="9525">
            <a:noFill/>
            <a:miter lim="800000"/>
            <a:headEnd/>
            <a:tailEnd/>
          </a:ln>
        </p:spPr>
      </p:pic>
      <p:sp>
        <p:nvSpPr>
          <p:cNvPr id="9" name="右箭头 8"/>
          <p:cNvSpPr/>
          <p:nvPr/>
        </p:nvSpPr>
        <p:spPr>
          <a:xfrm>
            <a:off x="3342290" y="3894083"/>
            <a:ext cx="851338" cy="8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385035" y="3878318"/>
            <a:ext cx="851338" cy="851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3" descr="果汁"/>
          <p:cNvPicPr>
            <a:picLocks noChangeAspect="1" noChangeArrowheads="1"/>
          </p:cNvPicPr>
          <p:nvPr/>
        </p:nvPicPr>
        <p:blipFill>
          <a:blip r:embed="rId2"/>
          <a:srcRect/>
          <a:stretch>
            <a:fillRect/>
          </a:stretch>
        </p:blipFill>
        <p:spPr bwMode="auto">
          <a:xfrm>
            <a:off x="7499734" y="3004645"/>
            <a:ext cx="3168650" cy="2379663"/>
          </a:xfrm>
          <a:prstGeom prst="rect">
            <a:avLst/>
          </a:prstGeom>
          <a:noFill/>
          <a:ln w="9525">
            <a:noFill/>
            <a:miter lim="800000"/>
            <a:headEnd/>
            <a:tailEnd/>
          </a:ln>
        </p:spPr>
      </p:pic>
    </p:spTree>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a:xfrm>
            <a:off x="838200" y="961696"/>
            <a:ext cx="6287814" cy="5628289"/>
          </a:xfrm>
        </p:spPr>
        <p:txBody>
          <a:bodyPr>
            <a:normAutofit lnSpcReduction="10000"/>
          </a:bodyPr>
          <a:lstStyle/>
          <a:p>
            <a:r>
              <a:rPr lang="zh-CN" altLang="en-US" dirty="0" smtClean="0"/>
              <a:t>形式参数：在定义方法时需要定义方法的形参列表</a:t>
            </a:r>
            <a:endParaRPr lang="en-US" altLang="zh-CN" dirty="0" smtClean="0"/>
          </a:p>
          <a:p>
            <a:pPr lvl="1"/>
            <a:r>
              <a:rPr lang="zh-CN" altLang="en-US" dirty="0" smtClean="0">
                <a:latin typeface="+mj-ea"/>
              </a:rPr>
              <a:t>参数类型 参数名</a:t>
            </a:r>
            <a:r>
              <a:rPr lang="en-US" altLang="zh-CN" dirty="0" smtClean="0">
                <a:latin typeface="+mj-ea"/>
              </a:rPr>
              <a:t>[,</a:t>
            </a:r>
            <a:r>
              <a:rPr lang="zh-CN" altLang="en-US" dirty="0" smtClean="0">
                <a:latin typeface="+mj-ea"/>
              </a:rPr>
              <a:t>参数类型 参数名</a:t>
            </a:r>
            <a:r>
              <a:rPr lang="en-US" altLang="zh-CN" dirty="0" smtClean="0">
                <a:latin typeface="+mj-ea"/>
              </a:rPr>
              <a:t>,……]</a:t>
            </a:r>
            <a:endParaRPr lang="en-US" altLang="zh-CN" dirty="0" smtClean="0"/>
          </a:p>
          <a:p>
            <a:r>
              <a:rPr lang="zh-CN" altLang="en-US" dirty="0" smtClean="0"/>
              <a:t>确定方法参数的三个要素：</a:t>
            </a:r>
            <a:endParaRPr lang="en-US" altLang="zh-CN" dirty="0" smtClean="0"/>
          </a:p>
          <a:p>
            <a:pPr lvl="1"/>
            <a:r>
              <a:rPr lang="zh-CN" altLang="en-US" dirty="0" smtClean="0"/>
              <a:t>数量、类型、顺序</a:t>
            </a:r>
            <a:endParaRPr lang="en-US" altLang="zh-CN" dirty="0" smtClean="0"/>
          </a:p>
          <a:p>
            <a:pPr lvl="1"/>
            <a:r>
              <a:rPr lang="zh-CN" altLang="en-US" dirty="0" smtClean="0"/>
              <a:t>注意：三要素中不包括参数名</a:t>
            </a:r>
            <a:endParaRPr lang="en-US" altLang="zh-CN" dirty="0" smtClean="0"/>
          </a:p>
          <a:p>
            <a:pPr lvl="1"/>
            <a:r>
              <a:rPr lang="zh-CN" altLang="en-US" dirty="0" smtClean="0"/>
              <a:t>一个类中不能有方法名和参数都相同的多个方法，这样会引起语法错误，所谓的参数相同是指三要素都相同</a:t>
            </a:r>
            <a:endParaRPr lang="en-US" altLang="zh-CN" dirty="0" smtClean="0"/>
          </a:p>
          <a:p>
            <a:r>
              <a:rPr lang="zh-CN" altLang="en-US" dirty="0" smtClean="0"/>
              <a:t>形参就是一个普通的临时变量，位置特殊只是为了跳出方法体的作用域以便能够获取参数值，参数名等同于变量名</a:t>
            </a:r>
            <a:endParaRPr lang="en-US" altLang="zh-CN" dirty="0" smtClean="0"/>
          </a:p>
          <a:p>
            <a:endParaRPr lang="zh-CN" altLang="en-US" dirty="0"/>
          </a:p>
        </p:txBody>
      </p:sp>
      <p:sp>
        <p:nvSpPr>
          <p:cNvPr id="4" name="矩形 3"/>
          <p:cNvSpPr/>
          <p:nvPr/>
        </p:nvSpPr>
        <p:spPr>
          <a:xfrm>
            <a:off x="7173311" y="1891864"/>
            <a:ext cx="5491655" cy="3046988"/>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2400" dirty="0" smtClean="0">
                <a:latin typeface="+mj-ea"/>
                <a:ea typeface="+mj-ea"/>
              </a:rPr>
              <a:t>JDK</a:t>
            </a:r>
            <a:r>
              <a:rPr lang="zh-CN" altLang="en-US" sz="2400" dirty="0" smtClean="0">
                <a:latin typeface="+mj-ea"/>
                <a:ea typeface="+mj-ea"/>
              </a:rPr>
              <a:t>中的方法示例</a:t>
            </a:r>
            <a:endParaRPr lang="en-US" altLang="zh-CN" sz="2400" dirty="0" smtClean="0">
              <a:latin typeface="+mj-ea"/>
              <a:ea typeface="+mj-ea"/>
            </a:endParaRPr>
          </a:p>
          <a:p>
            <a:r>
              <a:rPr lang="en-US" altLang="zh-CN" sz="2400" b="1" dirty="0" smtClean="0"/>
              <a:t>public void </a:t>
            </a:r>
            <a:r>
              <a:rPr lang="en-US" altLang="zh-CN" sz="2400" b="1" dirty="0" err="1" smtClean="0"/>
              <a:t>println</a:t>
            </a:r>
            <a:r>
              <a:rPr lang="en-US" altLang="zh-CN" sz="2400" b="1" dirty="0" smtClean="0"/>
              <a:t>(</a:t>
            </a:r>
            <a:r>
              <a:rPr lang="en-US" altLang="zh-CN" sz="2400" b="1" dirty="0" err="1" smtClean="0"/>
              <a:t>int</a:t>
            </a:r>
            <a:r>
              <a:rPr lang="en-US" altLang="zh-CN" sz="2400" b="1" dirty="0" smtClean="0"/>
              <a:t> x) {……}</a:t>
            </a:r>
          </a:p>
          <a:p>
            <a:r>
              <a:rPr lang="en-US" altLang="zh-CN" sz="2400" b="1" dirty="0" smtClean="0"/>
              <a:t>public void </a:t>
            </a:r>
            <a:r>
              <a:rPr lang="en-US" altLang="zh-CN" sz="2400" b="1" dirty="0" err="1" smtClean="0"/>
              <a:t>println</a:t>
            </a:r>
            <a:r>
              <a:rPr lang="en-US" altLang="zh-CN" sz="2400" b="1" dirty="0" smtClean="0"/>
              <a:t>(String s) {……}</a:t>
            </a:r>
          </a:p>
          <a:p>
            <a:endParaRPr lang="en-US" altLang="zh-CN" sz="2400" b="1" dirty="0" smtClean="0"/>
          </a:p>
          <a:p>
            <a:r>
              <a:rPr lang="en-US" altLang="zh-CN" sz="2400" b="1" dirty="0" smtClean="0"/>
              <a:t>class </a:t>
            </a:r>
            <a:r>
              <a:rPr lang="en-US" altLang="zh-CN" sz="2400" b="1" dirty="0" err="1" smtClean="0"/>
              <a:t>MyCalculate</a:t>
            </a:r>
            <a:r>
              <a:rPr lang="en-US" altLang="zh-CN" sz="2400" b="1" dirty="0" smtClean="0"/>
              <a:t> {</a:t>
            </a:r>
          </a:p>
          <a:p>
            <a:r>
              <a:rPr lang="en-US" altLang="zh-CN" sz="2400" b="1" dirty="0" smtClean="0"/>
              <a:t>     public </a:t>
            </a:r>
            <a:r>
              <a:rPr lang="en-US" altLang="zh-CN" sz="2400" b="1" dirty="0" err="1" smtClean="0"/>
              <a:t>int</a:t>
            </a:r>
            <a:r>
              <a:rPr lang="en-US" altLang="zh-CN" sz="2400" b="1" dirty="0" smtClean="0"/>
              <a:t> </a:t>
            </a:r>
            <a:r>
              <a:rPr lang="en-US" altLang="zh-CN" sz="2400" b="1" dirty="0" err="1" smtClean="0"/>
              <a:t>calcRectArea</a:t>
            </a:r>
            <a:r>
              <a:rPr lang="en-US" altLang="zh-CN" sz="2400" b="1" dirty="0" smtClean="0"/>
              <a:t>(</a:t>
            </a:r>
            <a:r>
              <a:rPr lang="en-US" altLang="zh-CN" sz="2400" b="1" dirty="0" err="1" smtClean="0"/>
              <a:t>int</a:t>
            </a:r>
            <a:r>
              <a:rPr lang="en-US" altLang="zh-CN" sz="2400" b="1" dirty="0" smtClean="0"/>
              <a:t> w, </a:t>
            </a:r>
            <a:r>
              <a:rPr lang="en-US" altLang="zh-CN" sz="2400" b="1" dirty="0" err="1" smtClean="0"/>
              <a:t>int</a:t>
            </a:r>
            <a:r>
              <a:rPr lang="en-US" altLang="zh-CN" sz="2400" b="1" dirty="0" smtClean="0"/>
              <a:t> h){……}</a:t>
            </a:r>
          </a:p>
          <a:p>
            <a:r>
              <a:rPr lang="en-US" altLang="zh-CN" sz="2400" b="1" dirty="0" smtClean="0"/>
              <a:t>     public double </a:t>
            </a:r>
            <a:r>
              <a:rPr lang="en-US" altLang="zh-CN" sz="2400" b="1" dirty="0" err="1" smtClean="0"/>
              <a:t>calcCircleArea</a:t>
            </a:r>
            <a:r>
              <a:rPr lang="en-US" altLang="zh-CN" sz="2400" b="1" dirty="0" smtClean="0"/>
              <a:t>(</a:t>
            </a:r>
            <a:r>
              <a:rPr lang="en-US" altLang="zh-CN" sz="2400" b="1" dirty="0" err="1" smtClean="0"/>
              <a:t>int</a:t>
            </a:r>
            <a:r>
              <a:rPr lang="en-US" altLang="zh-CN" sz="2400" b="1" dirty="0" smtClean="0"/>
              <a:t> r){……}</a:t>
            </a:r>
          </a:p>
          <a:p>
            <a:r>
              <a:rPr lang="en-US" altLang="zh-CN" sz="2400" b="1" dirty="0" smtClean="0"/>
              <a:t>}</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p:txBody>
          <a:bodyPr/>
          <a:lstStyle/>
          <a:p>
            <a:r>
              <a:rPr lang="zh-CN" altLang="en-US" dirty="0" smtClean="0"/>
              <a:t>实际参数：调用方法时传递的参数</a:t>
            </a:r>
            <a:endParaRPr lang="en-US" altLang="zh-CN" dirty="0" smtClean="0"/>
          </a:p>
          <a:p>
            <a:pPr lvl="1"/>
            <a:r>
              <a:rPr lang="zh-CN" altLang="en-US" dirty="0" smtClean="0"/>
              <a:t>必须遵照形参的三要素，即数量，顺序，类型必须对应形参</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既然形参等同于变量，参数的传递也可以理解成变量的赋值，实参传递给形参的过程就是把实参赋值到形参的过程。即形参为实参的一个拷贝。</a:t>
            </a:r>
            <a:endParaRPr lang="en-US" altLang="zh-CN" dirty="0" smtClean="0"/>
          </a:p>
          <a:p>
            <a:pPr lvl="1"/>
            <a:endParaRPr lang="zh-CN" altLang="en-US" dirty="0"/>
          </a:p>
        </p:txBody>
      </p:sp>
      <p:sp>
        <p:nvSpPr>
          <p:cNvPr id="5" name="矩形 4"/>
          <p:cNvSpPr/>
          <p:nvPr/>
        </p:nvSpPr>
        <p:spPr>
          <a:xfrm>
            <a:off x="3150478" y="2222939"/>
            <a:ext cx="5331372" cy="2308324"/>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2400" b="1" dirty="0" err="1" smtClean="0"/>
              <a:t>System.out.println</a:t>
            </a:r>
            <a:r>
              <a:rPr lang="en-US" altLang="zh-CN" sz="2400" b="1" dirty="0" smtClean="0"/>
              <a:t>(10);</a:t>
            </a:r>
          </a:p>
          <a:p>
            <a:r>
              <a:rPr lang="en-US" altLang="zh-CN" sz="2400" b="1" dirty="0" err="1" smtClean="0"/>
              <a:t>System.out.println</a:t>
            </a:r>
            <a:r>
              <a:rPr lang="en-US" altLang="zh-CN" sz="2400" b="1" dirty="0" smtClean="0"/>
              <a:t>(“hello”);</a:t>
            </a:r>
          </a:p>
          <a:p>
            <a:endParaRPr lang="en-US" altLang="zh-CN" sz="2400" b="1" dirty="0" smtClean="0"/>
          </a:p>
          <a:p>
            <a:r>
              <a:rPr lang="en-US" altLang="zh-CN" sz="2400" b="1" dirty="0" err="1" smtClean="0"/>
              <a:t>MyCalculate</a:t>
            </a:r>
            <a:r>
              <a:rPr lang="en-US" altLang="zh-CN" sz="2400" b="1" dirty="0" smtClean="0"/>
              <a:t> mc = new </a:t>
            </a:r>
            <a:r>
              <a:rPr lang="en-US" altLang="zh-CN" sz="2400" b="1" dirty="0" err="1" smtClean="0"/>
              <a:t>MyCalculate</a:t>
            </a:r>
            <a:r>
              <a:rPr lang="en-US" altLang="zh-CN" sz="2400" b="1" dirty="0" smtClean="0"/>
              <a:t>();</a:t>
            </a:r>
          </a:p>
          <a:p>
            <a:r>
              <a:rPr lang="en-US" altLang="zh-CN" sz="2400" b="1" dirty="0" err="1" smtClean="0"/>
              <a:t>int</a:t>
            </a:r>
            <a:r>
              <a:rPr lang="en-US" altLang="zh-CN" sz="2400" b="1" dirty="0" smtClean="0"/>
              <a:t> area1 = </a:t>
            </a:r>
            <a:r>
              <a:rPr lang="en-US" altLang="zh-CN" sz="2400" b="1" dirty="0" err="1" smtClean="0"/>
              <a:t>mc.calcRectArea</a:t>
            </a:r>
            <a:r>
              <a:rPr lang="en-US" altLang="zh-CN" sz="2400" b="1" dirty="0" smtClean="0"/>
              <a:t>(10, 20);</a:t>
            </a:r>
          </a:p>
          <a:p>
            <a:r>
              <a:rPr lang="en-US" altLang="zh-CN" sz="2400" b="1" dirty="0" smtClean="0"/>
              <a:t>double area2 = </a:t>
            </a:r>
            <a:r>
              <a:rPr lang="en-US" altLang="zh-CN" sz="2400" b="1" dirty="0" err="1" smtClean="0"/>
              <a:t>mc.calcCircleArea</a:t>
            </a:r>
            <a:r>
              <a:rPr lang="en-US" altLang="zh-CN" sz="2400" b="1" dirty="0" smtClean="0"/>
              <a:t>(10);</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语言中方法传参只存在值传递，不存在引用传递</a:t>
            </a:r>
            <a:endParaRPr lang="en-US" altLang="zh-CN" dirty="0" smtClean="0"/>
          </a:p>
          <a:p>
            <a:pPr lvl="1"/>
            <a:r>
              <a:rPr lang="zh-CN" altLang="en-US" dirty="0" smtClean="0"/>
              <a:t>不论是参数是引用类型还是值类型，在传参时形参都只是实参的一个拷贝（副本）；</a:t>
            </a:r>
            <a:endParaRPr lang="en-US" altLang="zh-CN" dirty="0" smtClean="0"/>
          </a:p>
          <a:p>
            <a:pPr lvl="1"/>
            <a:r>
              <a:rPr lang="zh-CN" altLang="en-US" dirty="0" smtClean="0"/>
              <a:t>方法中所有对形参值的改变都是改变这个副本，而实参的值并不会出现变化</a:t>
            </a:r>
            <a:endParaRPr lang="en-US" altLang="zh-CN" dirty="0" smtClean="0"/>
          </a:p>
          <a:p>
            <a:pPr lvl="1"/>
            <a:r>
              <a:rPr lang="zh-CN" altLang="en-US" dirty="0" smtClean="0"/>
              <a:t>参数是引用类型时，传递的是对象的引用并非实例，这时的实参和形参是指向同一对象实例的两个引用而已。若在方法中通过引用修改了对象的属性，则实参所指向的对象属性也被改变了。</a:t>
            </a:r>
            <a:endParaRPr lang="en-US" altLang="zh-CN" dirty="0" smtClean="0"/>
          </a:p>
          <a:p>
            <a:endParaRPr lang="en-US" altLang="zh-CN" dirty="0" smtClean="0"/>
          </a:p>
          <a:p>
            <a:pPr lvl="1"/>
            <a:endParaRPr lang="zh-CN" altLang="en-US"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p:txBody>
          <a:bodyPr/>
          <a:lstStyle/>
          <a:p>
            <a:r>
              <a:rPr lang="zh-CN" altLang="en-US" dirty="0" smtClean="0"/>
              <a:t>分析下面代码的执行结果</a:t>
            </a:r>
            <a:endParaRPr lang="zh-CN" altLang="en-US" dirty="0"/>
          </a:p>
        </p:txBody>
      </p:sp>
      <p:sp>
        <p:nvSpPr>
          <p:cNvPr id="4" name="矩形 3"/>
          <p:cNvSpPr/>
          <p:nvPr/>
        </p:nvSpPr>
        <p:spPr>
          <a:xfrm>
            <a:off x="1510864" y="1860333"/>
            <a:ext cx="7570074" cy="3785652"/>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2400" b="1" dirty="0" smtClean="0"/>
              <a:t>public class Test {</a:t>
            </a:r>
          </a:p>
          <a:p>
            <a:r>
              <a:rPr lang="en-US" altLang="zh-CN" sz="2400" b="1" dirty="0" smtClean="0"/>
              <a:t>	public static void main(String[] </a:t>
            </a:r>
            <a:r>
              <a:rPr lang="en-US" altLang="zh-CN" sz="2400" b="1" dirty="0" err="1" smtClean="0"/>
              <a:t>args</a:t>
            </a:r>
            <a:r>
              <a:rPr lang="en-US" altLang="zh-CN" sz="2400" b="1" dirty="0" smtClean="0"/>
              <a:t>) {</a:t>
            </a:r>
          </a:p>
          <a:p>
            <a:r>
              <a:rPr lang="en-US" altLang="zh-CN" sz="2400" b="1" dirty="0" smtClean="0"/>
              <a:t>		</a:t>
            </a:r>
            <a:r>
              <a:rPr lang="en-US" altLang="zh-CN" sz="2400" b="1" dirty="0" err="1" smtClean="0"/>
              <a:t>int</a:t>
            </a:r>
            <a:r>
              <a:rPr lang="en-US" altLang="zh-CN" sz="2400" b="1" dirty="0" smtClean="0"/>
              <a:t> a = 10, b = 20;</a:t>
            </a:r>
          </a:p>
          <a:p>
            <a:r>
              <a:rPr lang="en-US" altLang="zh-CN" sz="2400" b="1" dirty="0" smtClean="0"/>
              <a:t>		new Test().swap(a, b);</a:t>
            </a:r>
          </a:p>
          <a:p>
            <a:r>
              <a:rPr lang="en-US" altLang="zh-CN" sz="2400" b="1" dirty="0" smtClean="0"/>
              <a:t>		</a:t>
            </a:r>
            <a:r>
              <a:rPr lang="en-US" altLang="zh-CN" sz="2400" b="1" dirty="0" err="1" smtClean="0"/>
              <a:t>System.</a:t>
            </a:r>
            <a:r>
              <a:rPr lang="en-US" altLang="zh-CN" sz="2400" b="1" i="1" dirty="0" err="1" smtClean="0"/>
              <a:t>out.println</a:t>
            </a:r>
            <a:r>
              <a:rPr lang="en-US" altLang="zh-CN" sz="2400" b="1" i="1" dirty="0" smtClean="0"/>
              <a:t>("a:"+a+",b:"+b);</a:t>
            </a:r>
          </a:p>
          <a:p>
            <a:r>
              <a:rPr lang="en-US" altLang="zh-CN" sz="2400" b="1" dirty="0" smtClean="0"/>
              <a:t>	}</a:t>
            </a:r>
          </a:p>
          <a:p>
            <a:r>
              <a:rPr lang="en-US" altLang="zh-CN" sz="2400" b="1" dirty="0" smtClean="0"/>
              <a:t>	public void swap(</a:t>
            </a:r>
            <a:r>
              <a:rPr lang="en-US" altLang="zh-CN" sz="2400" b="1" dirty="0" err="1" smtClean="0"/>
              <a:t>int</a:t>
            </a:r>
            <a:r>
              <a:rPr lang="en-US" altLang="zh-CN" sz="2400" b="1" dirty="0" smtClean="0"/>
              <a:t> a, </a:t>
            </a:r>
            <a:r>
              <a:rPr lang="en-US" altLang="zh-CN" sz="2400" b="1" dirty="0" err="1" smtClean="0"/>
              <a:t>int</a:t>
            </a:r>
            <a:r>
              <a:rPr lang="en-US" altLang="zh-CN" sz="2400" b="1" dirty="0" smtClean="0"/>
              <a:t> b){</a:t>
            </a:r>
          </a:p>
          <a:p>
            <a:r>
              <a:rPr lang="en-US" altLang="zh-CN" sz="2400" b="1" dirty="0" smtClean="0"/>
              <a:t>		</a:t>
            </a:r>
            <a:r>
              <a:rPr lang="en-US" altLang="zh-CN" sz="2400" b="1" dirty="0" err="1" smtClean="0"/>
              <a:t>int</a:t>
            </a:r>
            <a:r>
              <a:rPr lang="en-US" altLang="zh-CN" sz="2400" b="1" dirty="0" smtClean="0"/>
              <a:t> temp = a; a = b; b = temp;</a:t>
            </a:r>
          </a:p>
          <a:p>
            <a:r>
              <a:rPr lang="en-US" altLang="zh-CN" sz="2400" b="1" dirty="0" smtClean="0"/>
              <a:t>	}</a:t>
            </a:r>
          </a:p>
          <a:p>
            <a:r>
              <a:rPr lang="en-US" altLang="zh-CN" sz="2400" b="1" dirty="0" smtClean="0"/>
              <a:t>}</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方法的参数</a:t>
            </a:r>
            <a:endParaRPr lang="zh-CN" altLang="en-US" dirty="0"/>
          </a:p>
        </p:txBody>
      </p:sp>
      <p:sp>
        <p:nvSpPr>
          <p:cNvPr id="3" name="内容占位符 2"/>
          <p:cNvSpPr>
            <a:spLocks noGrp="1"/>
          </p:cNvSpPr>
          <p:nvPr>
            <p:ph idx="1"/>
          </p:nvPr>
        </p:nvSpPr>
        <p:spPr/>
        <p:txBody>
          <a:bodyPr/>
          <a:lstStyle/>
          <a:p>
            <a:r>
              <a:rPr lang="zh-CN" altLang="en-US" dirty="0" smtClean="0"/>
              <a:t>分析下面代码的执行结果</a:t>
            </a:r>
          </a:p>
          <a:p>
            <a:endParaRPr lang="zh-CN" altLang="en-US" dirty="0"/>
          </a:p>
        </p:txBody>
      </p:sp>
      <p:sp>
        <p:nvSpPr>
          <p:cNvPr id="4" name="矩形 3"/>
          <p:cNvSpPr/>
          <p:nvPr/>
        </p:nvSpPr>
        <p:spPr>
          <a:xfrm>
            <a:off x="1731581" y="1595021"/>
            <a:ext cx="9004736" cy="5262979"/>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en-US" altLang="zh-CN" sz="2400" b="1" dirty="0" smtClean="0"/>
              <a:t>public class Temp1 {</a:t>
            </a:r>
          </a:p>
          <a:p>
            <a:pPr lvl="1"/>
            <a:r>
              <a:rPr lang="en-US" altLang="zh-CN" sz="2400" b="1" dirty="0" smtClean="0"/>
              <a:t>public static void main(String[] </a:t>
            </a:r>
            <a:r>
              <a:rPr lang="en-US" altLang="zh-CN" sz="2400" b="1" dirty="0" err="1" smtClean="0"/>
              <a:t>args</a:t>
            </a:r>
            <a:r>
              <a:rPr lang="en-US" altLang="zh-CN" sz="2400" b="1" dirty="0" smtClean="0"/>
              <a:t>) {</a:t>
            </a:r>
          </a:p>
          <a:p>
            <a:pPr lvl="2"/>
            <a:r>
              <a:rPr lang="en-US" altLang="zh-CN" sz="2400" dirty="0" smtClean="0"/>
              <a:t>Student </a:t>
            </a:r>
            <a:r>
              <a:rPr lang="en-US" altLang="zh-CN" sz="2400" dirty="0" err="1" smtClean="0"/>
              <a:t>stu</a:t>
            </a:r>
            <a:r>
              <a:rPr lang="en-US" altLang="zh-CN" sz="2400" dirty="0" smtClean="0"/>
              <a:t> = </a:t>
            </a:r>
            <a:r>
              <a:rPr lang="en-US" altLang="zh-CN" sz="2400" b="1" dirty="0" smtClean="0"/>
              <a:t>new Student();</a:t>
            </a:r>
          </a:p>
          <a:p>
            <a:pPr lvl="2"/>
            <a:r>
              <a:rPr lang="en-US" altLang="zh-CN" sz="2400" dirty="0" smtClean="0"/>
              <a:t>stu.name = "</a:t>
            </a:r>
            <a:r>
              <a:rPr lang="zh-CN" altLang="en-US" sz="2400" dirty="0" smtClean="0"/>
              <a:t>大强</a:t>
            </a:r>
            <a:r>
              <a:rPr lang="en-US" altLang="zh-CN" sz="2400" dirty="0" smtClean="0"/>
              <a:t>";</a:t>
            </a:r>
          </a:p>
          <a:p>
            <a:pPr lvl="2"/>
            <a:r>
              <a:rPr lang="en-US" altLang="zh-CN" sz="2400" b="1" dirty="0" smtClean="0"/>
              <a:t>new Temp1().</a:t>
            </a:r>
            <a:r>
              <a:rPr lang="en-US" altLang="zh-CN" sz="2400" b="1" dirty="0" err="1" smtClean="0"/>
              <a:t>setStuName</a:t>
            </a:r>
            <a:r>
              <a:rPr lang="en-US" altLang="zh-CN" sz="2400" b="1" dirty="0" smtClean="0"/>
              <a:t>(</a:t>
            </a:r>
            <a:r>
              <a:rPr lang="en-US" altLang="zh-CN" sz="2400" b="1" dirty="0" err="1" smtClean="0"/>
              <a:t>stu</a:t>
            </a:r>
            <a:r>
              <a:rPr lang="en-US" altLang="zh-CN" sz="2400" b="1" dirty="0" smtClean="0"/>
              <a:t>, "</a:t>
            </a:r>
            <a:r>
              <a:rPr lang="zh-CN" altLang="en-US" sz="2400" b="1" dirty="0" smtClean="0"/>
              <a:t>小强</a:t>
            </a:r>
            <a:r>
              <a:rPr lang="en-US" altLang="zh-CN" sz="2400" b="1" dirty="0" smtClean="0"/>
              <a:t>");</a:t>
            </a:r>
          </a:p>
          <a:p>
            <a:pPr lvl="2"/>
            <a:r>
              <a:rPr lang="en-US" altLang="zh-CN" sz="2400" dirty="0" err="1" smtClean="0"/>
              <a:t>System.</a:t>
            </a:r>
            <a:r>
              <a:rPr lang="en-US" altLang="zh-CN" sz="2400" b="1" i="1" dirty="0" err="1" smtClean="0"/>
              <a:t>out.println</a:t>
            </a:r>
            <a:r>
              <a:rPr lang="en-US" altLang="zh-CN" sz="2400" b="1" i="1" dirty="0" smtClean="0"/>
              <a:t>("stu.name:"+stu.name);</a:t>
            </a:r>
          </a:p>
          <a:p>
            <a:pPr lvl="1"/>
            <a:r>
              <a:rPr lang="en-US" altLang="zh-CN" sz="2400" dirty="0" smtClean="0"/>
              <a:t>}</a:t>
            </a:r>
          </a:p>
          <a:p>
            <a:pPr lvl="1"/>
            <a:r>
              <a:rPr lang="en-US" altLang="zh-CN" sz="2400" b="1" dirty="0" smtClean="0"/>
              <a:t>public void </a:t>
            </a:r>
            <a:r>
              <a:rPr lang="en-US" altLang="zh-CN" sz="2400" b="1" dirty="0" err="1" smtClean="0"/>
              <a:t>setStuName</a:t>
            </a:r>
            <a:r>
              <a:rPr lang="en-US" altLang="zh-CN" sz="2400" b="1" dirty="0" smtClean="0"/>
              <a:t>(Student </a:t>
            </a:r>
            <a:r>
              <a:rPr lang="en-US" altLang="zh-CN" sz="2400" b="1" dirty="0" err="1" smtClean="0"/>
              <a:t>stu</a:t>
            </a:r>
            <a:r>
              <a:rPr lang="en-US" altLang="zh-CN" sz="2400" b="1" dirty="0" smtClean="0"/>
              <a:t>, String </a:t>
            </a:r>
            <a:r>
              <a:rPr lang="en-US" altLang="zh-CN" sz="2400" b="1" dirty="0" err="1" smtClean="0"/>
              <a:t>newName</a:t>
            </a:r>
            <a:r>
              <a:rPr lang="en-US" altLang="zh-CN" sz="2400" b="1" dirty="0" smtClean="0"/>
              <a:t>){</a:t>
            </a:r>
          </a:p>
          <a:p>
            <a:pPr lvl="1"/>
            <a:r>
              <a:rPr lang="en-US" altLang="zh-CN" sz="2400" dirty="0" smtClean="0"/>
              <a:t>	stu.name = </a:t>
            </a:r>
            <a:r>
              <a:rPr lang="en-US" altLang="zh-CN" sz="2400" dirty="0" err="1" smtClean="0"/>
              <a:t>newName</a:t>
            </a:r>
            <a:r>
              <a:rPr lang="en-US" altLang="zh-CN" sz="2400" dirty="0" smtClean="0"/>
              <a:t>;</a:t>
            </a:r>
          </a:p>
          <a:p>
            <a:pPr lvl="1"/>
            <a:r>
              <a:rPr lang="en-US" altLang="zh-CN" sz="2400" dirty="0" smtClean="0"/>
              <a:t>}</a:t>
            </a:r>
          </a:p>
          <a:p>
            <a:r>
              <a:rPr lang="en-US" altLang="zh-CN" sz="2400" dirty="0" smtClean="0"/>
              <a:t>}</a:t>
            </a:r>
          </a:p>
          <a:p>
            <a:r>
              <a:rPr lang="en-US" altLang="zh-CN" sz="2400" b="1" dirty="0" smtClean="0"/>
              <a:t>class Student{</a:t>
            </a:r>
          </a:p>
          <a:p>
            <a:r>
              <a:rPr lang="en-US" altLang="zh-CN" sz="2400" dirty="0" smtClean="0"/>
              <a:t>	String name;</a:t>
            </a:r>
          </a:p>
          <a:p>
            <a:r>
              <a:rPr lang="en-US" altLang="zh-CN" sz="2400" dirty="0" smtClean="0"/>
              <a:t>}</a:t>
            </a:r>
            <a:endParaRPr lang="en-US" altLang="zh-CN" sz="2400" b="1" dirty="0" smtClean="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t>包</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：包的概念与作用</a:t>
            </a:r>
            <a:endParaRPr lang="en-US" altLang="zh-CN" dirty="0" smtClean="0"/>
          </a:p>
          <a:p>
            <a:r>
              <a:rPr lang="zh-CN" altLang="en-US" dirty="0" smtClean="0"/>
              <a:t>知识点</a:t>
            </a:r>
            <a:r>
              <a:rPr lang="en-US" altLang="zh-CN" dirty="0" smtClean="0"/>
              <a:t>2</a:t>
            </a:r>
            <a:r>
              <a:rPr lang="zh-CN" altLang="en-US" dirty="0" smtClean="0"/>
              <a:t>：</a:t>
            </a:r>
            <a:r>
              <a:rPr lang="en-US" altLang="zh-CN" dirty="0" smtClean="0"/>
              <a:t>package</a:t>
            </a:r>
            <a:r>
              <a:rPr lang="zh-CN" altLang="en-US" dirty="0" smtClean="0"/>
              <a:t>关键字</a:t>
            </a:r>
          </a:p>
          <a:p>
            <a:r>
              <a:rPr lang="zh-CN" altLang="en-US" dirty="0" smtClean="0"/>
              <a:t>知识点</a:t>
            </a:r>
            <a:r>
              <a:rPr lang="en-US" altLang="zh-CN" dirty="0" smtClean="0"/>
              <a:t>3</a:t>
            </a:r>
            <a:r>
              <a:rPr lang="zh-CN" altLang="en-US" dirty="0" smtClean="0"/>
              <a:t>：引入</a:t>
            </a:r>
            <a:r>
              <a:rPr lang="zh-CN" altLang="en-US" dirty="0" smtClean="0"/>
              <a:t>包</a:t>
            </a:r>
            <a:endParaRPr lang="en-US" altLang="zh-CN" dirty="0" smtClean="0"/>
          </a:p>
          <a:p>
            <a:r>
              <a:rPr lang="zh-CN" altLang="en-US" dirty="0" smtClean="0"/>
              <a:t>知识</a:t>
            </a:r>
            <a:r>
              <a:rPr lang="zh-CN" altLang="en-US" dirty="0" smtClean="0"/>
              <a:t>点</a:t>
            </a:r>
            <a:r>
              <a:rPr lang="en-US" altLang="zh-CN" dirty="0" smtClean="0"/>
              <a:t>4</a:t>
            </a:r>
            <a:r>
              <a:rPr lang="zh-CN" altLang="en-US" dirty="0" smtClean="0"/>
              <a:t>：类的完整名</a:t>
            </a:r>
            <a:endParaRPr lang="en-US" altLang="zh-CN" dirty="0" smtClean="0"/>
          </a:p>
          <a:p>
            <a:r>
              <a:rPr lang="zh-CN" altLang="en-US" dirty="0" smtClean="0"/>
              <a:t>知识</a:t>
            </a:r>
            <a:r>
              <a:rPr lang="zh-CN" altLang="en-US" dirty="0" smtClean="0"/>
              <a:t>点</a:t>
            </a:r>
            <a:r>
              <a:rPr lang="en-US" altLang="zh-CN" dirty="0" smtClean="0"/>
              <a:t>5</a:t>
            </a:r>
            <a:r>
              <a:rPr lang="zh-CN" altLang="en-US" dirty="0" smtClean="0"/>
              <a:t>：</a:t>
            </a:r>
            <a:r>
              <a:rPr lang="en-US" altLang="zh-CN" dirty="0" smtClean="0"/>
              <a:t>JDK API</a:t>
            </a:r>
            <a:r>
              <a:rPr lang="zh-CN" altLang="en-US" dirty="0" smtClean="0"/>
              <a:t>文档</a:t>
            </a:r>
            <a:endParaRPr lang="en-US" altLang="zh-CN" dirty="0" smtClean="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包的概念与作用</a:t>
            </a:r>
            <a:endParaRPr lang="zh-CN" altLang="en-US" dirty="0"/>
          </a:p>
        </p:txBody>
      </p:sp>
      <p:sp>
        <p:nvSpPr>
          <p:cNvPr id="3" name="内容占位符 2"/>
          <p:cNvSpPr>
            <a:spLocks noGrp="1"/>
          </p:cNvSpPr>
          <p:nvPr>
            <p:ph idx="1"/>
          </p:nvPr>
        </p:nvSpPr>
        <p:spPr/>
        <p:txBody>
          <a:bodyPr>
            <a:normAutofit/>
          </a:bodyPr>
          <a:lstStyle/>
          <a:p>
            <a:r>
              <a:rPr lang="zh-CN" altLang="en-US" dirty="0" smtClean="0"/>
              <a:t>先思考下面的问题？</a:t>
            </a:r>
            <a:endParaRPr lang="en-US" altLang="zh-CN" dirty="0" smtClean="0"/>
          </a:p>
          <a:p>
            <a:pPr lvl="1"/>
            <a:r>
              <a:rPr lang="zh-CN" altLang="en-US" dirty="0" smtClean="0"/>
              <a:t>硬盘里的文件多了怎么管理？</a:t>
            </a:r>
            <a:endParaRPr lang="en-US" altLang="zh-CN" dirty="0" smtClean="0"/>
          </a:p>
          <a:p>
            <a:pPr lvl="1"/>
            <a:r>
              <a:rPr lang="zh-CN" altLang="en-US" dirty="0" smtClean="0"/>
              <a:t>手机的操作系统怎么管理图片？</a:t>
            </a:r>
            <a:endParaRPr lang="en-US" altLang="zh-CN" dirty="0" smtClean="0"/>
          </a:p>
          <a:p>
            <a:r>
              <a:rPr lang="zh-CN" altLang="en-US" dirty="0" smtClean="0"/>
              <a:t>为什么需要包？</a:t>
            </a:r>
            <a:endParaRPr lang="en-US" altLang="zh-CN" dirty="0" smtClean="0"/>
          </a:p>
          <a:p>
            <a:pPr lvl="1"/>
            <a:r>
              <a:rPr lang="zh-CN" altLang="en-US" dirty="0" smtClean="0"/>
              <a:t>类是在是太多了，</a:t>
            </a:r>
            <a:r>
              <a:rPr lang="en-US" altLang="zh-CN" dirty="0" smtClean="0"/>
              <a:t>JDK</a:t>
            </a:r>
            <a:r>
              <a:rPr lang="zh-CN" altLang="en-US" dirty="0" smtClean="0"/>
              <a:t>中提供了</a:t>
            </a:r>
            <a:r>
              <a:rPr lang="en-US" altLang="zh-CN" dirty="0" smtClean="0"/>
              <a:t>2</a:t>
            </a:r>
            <a:r>
              <a:rPr lang="zh-CN" altLang="en-US" dirty="0" smtClean="0"/>
              <a:t>万个类，而这些类中竟然还存在重名的！</a:t>
            </a:r>
            <a:endParaRPr lang="en-US" altLang="zh-CN" dirty="0" smtClean="0"/>
          </a:p>
          <a:p>
            <a:r>
              <a:rPr lang="en-US" altLang="zh-CN" dirty="0" smtClean="0"/>
              <a:t>Java </a:t>
            </a:r>
            <a:r>
              <a:rPr lang="zh-CN" altLang="en-US" dirty="0" smtClean="0"/>
              <a:t>使用包这种机制解决命名冲突、访问控制，提供搜索和定位类、接口、枚举和注解等，它把不同的 </a:t>
            </a:r>
            <a:r>
              <a:rPr lang="en-US" altLang="zh-CN" dirty="0" smtClean="0"/>
              <a:t>java </a:t>
            </a:r>
            <a:r>
              <a:rPr lang="zh-CN" altLang="en-US" dirty="0" smtClean="0"/>
              <a:t>类保存在不同的包中，方便调用，以下是一些</a:t>
            </a:r>
            <a:r>
              <a:rPr lang="en-US" altLang="zh-CN" dirty="0" smtClean="0"/>
              <a:t>JDK</a:t>
            </a:r>
            <a:r>
              <a:rPr lang="zh-CN" altLang="en-US" dirty="0" smtClean="0"/>
              <a:t>中常用的的包：</a:t>
            </a:r>
          </a:p>
          <a:p>
            <a:pPr lvl="1"/>
            <a:r>
              <a:rPr lang="en-US" altLang="zh-CN" b="1" dirty="0" err="1" smtClean="0"/>
              <a:t>java.lang</a:t>
            </a:r>
            <a:r>
              <a:rPr lang="zh-CN" altLang="en-US" b="1" dirty="0" smtClean="0"/>
              <a:t>：</a:t>
            </a:r>
            <a:r>
              <a:rPr lang="zh-CN" altLang="en-US" dirty="0" smtClean="0"/>
              <a:t>打包基础的类</a:t>
            </a:r>
          </a:p>
          <a:p>
            <a:pPr lvl="1"/>
            <a:r>
              <a:rPr lang="en-US" altLang="zh-CN" b="1" dirty="0" smtClean="0"/>
              <a:t>java.io</a:t>
            </a:r>
            <a:r>
              <a:rPr lang="zh-CN" altLang="en-US" b="1" dirty="0" smtClean="0"/>
              <a:t>：</a:t>
            </a:r>
            <a:r>
              <a:rPr lang="zh-CN" altLang="en-US" dirty="0" smtClean="0"/>
              <a:t>包含输入输出功能的函数</a:t>
            </a:r>
          </a:p>
          <a:p>
            <a:pPr lvl="1"/>
            <a:r>
              <a:rPr lang="en-US" altLang="zh-CN" b="1" dirty="0" err="1" smtClean="0"/>
              <a:t>java.util</a:t>
            </a:r>
            <a:r>
              <a:rPr lang="zh-CN" altLang="en-US" b="1" dirty="0" smtClean="0"/>
              <a:t>：</a:t>
            </a:r>
            <a:r>
              <a:rPr lang="zh-CN" altLang="en-US" dirty="0" smtClean="0"/>
              <a:t>包含一些重要的工具</a:t>
            </a:r>
            <a:endParaRPr lang="en-US" altLang="zh-CN" dirty="0" smtClean="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solidFill>
                  <a:schemeClr val="tx1">
                    <a:lumMod val="75000"/>
                    <a:lumOff val="25000"/>
                  </a:schemeClr>
                </a:solidFill>
              </a:rPr>
              <a:t>面向对象编程概述</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：面向过程和面向对象</a:t>
            </a:r>
            <a:endParaRPr lang="en-US" altLang="zh-CN" dirty="0" smtClean="0"/>
          </a:p>
          <a:p>
            <a:r>
              <a:rPr lang="zh-CN" altLang="en-US" dirty="0" smtClean="0"/>
              <a:t>知识点</a:t>
            </a:r>
            <a:r>
              <a:rPr lang="en-US" altLang="zh-CN" dirty="0" smtClean="0"/>
              <a:t>1</a:t>
            </a:r>
            <a:r>
              <a:rPr lang="zh-CN" altLang="en-US" dirty="0" smtClean="0"/>
              <a:t>：面向对象编程</a:t>
            </a:r>
          </a:p>
          <a:p>
            <a:r>
              <a:rPr lang="zh-CN" altLang="en-US" dirty="0" smtClean="0"/>
              <a:t>知识点</a:t>
            </a:r>
            <a:r>
              <a:rPr lang="en-US" altLang="zh-CN" dirty="0" smtClean="0"/>
              <a:t>2</a:t>
            </a:r>
            <a:r>
              <a:rPr lang="zh-CN" altLang="en-US" dirty="0" smtClean="0"/>
              <a:t>：对象和类</a:t>
            </a:r>
            <a:endParaRPr lang="en-US" altLang="zh-CN" dirty="0" smtClean="0"/>
          </a:p>
          <a:p>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包的概念与作用</a:t>
            </a:r>
            <a:endParaRPr lang="zh-CN" altLang="en-US" dirty="0"/>
          </a:p>
        </p:txBody>
      </p:sp>
      <p:sp>
        <p:nvSpPr>
          <p:cNvPr id="3" name="内容占位符 2"/>
          <p:cNvSpPr>
            <a:spLocks noGrp="1"/>
          </p:cNvSpPr>
          <p:nvPr>
            <p:ph idx="1"/>
          </p:nvPr>
        </p:nvSpPr>
        <p:spPr/>
        <p:txBody>
          <a:bodyPr>
            <a:normAutofit/>
          </a:bodyPr>
          <a:lstStyle/>
          <a:p>
            <a:r>
              <a:rPr lang="zh-CN" altLang="en-US" dirty="0" smtClean="0"/>
              <a:t>把功能相似或相关的类组织在同一个包中，方便类的查找和使用</a:t>
            </a:r>
          </a:p>
          <a:p>
            <a:r>
              <a:rPr lang="zh-CN" altLang="en-US" dirty="0" smtClean="0"/>
              <a:t>如同</a:t>
            </a:r>
            <a:r>
              <a:rPr lang="zh-CN" altLang="en-US" b="1" dirty="0" smtClean="0">
                <a:solidFill>
                  <a:srgbClr val="C00000"/>
                </a:solidFill>
              </a:rPr>
              <a:t>文件夹一样</a:t>
            </a:r>
            <a:r>
              <a:rPr lang="zh-CN" altLang="en-US" dirty="0" smtClean="0"/>
              <a:t>，包也采用了树形目录的存储方式。同一个包中的类名字是不同的，不同的包中的类的名字是可以相同的，当同时调用两个不同包中相同类名的类时，应该加上包名加以区别。因此，包可以避免名字冲突。</a:t>
            </a:r>
          </a:p>
          <a:p>
            <a:r>
              <a:rPr lang="zh-CN" altLang="en-US" dirty="0" smtClean="0"/>
              <a:t>包也提供了限定了访问权限的一个控制范围，拥有包访问权限的类才能访问某个包中的类</a:t>
            </a:r>
            <a:endParaRPr lang="en-US" altLang="zh-CN" dirty="0" smtClean="0"/>
          </a:p>
          <a:p>
            <a:r>
              <a:rPr lang="zh-CN" altLang="en-US" dirty="0" smtClean="0"/>
              <a:t>开发者可以自己把一组类等组合定义自己的包。而且在实际开发中这样做是值得提倡的，将相关的类分组，可以让其他的编程者更容易地确定哪些类、接口、枚举和注解等是相关的</a:t>
            </a:r>
          </a:p>
          <a:p>
            <a:r>
              <a:rPr lang="zh-CN" altLang="en-US" dirty="0" smtClean="0"/>
              <a:t>由于包创建了新的命名空间，所以不会跟其他包中的任何名字产生命名冲突。使用包这种机制，更容易实现访问控制，并且让定位相关类更加简单</a:t>
            </a:r>
          </a:p>
          <a:p>
            <a:pPr lvl="1"/>
            <a:endParaRPr lang="zh-CN" altLang="en-US" dirty="0" smtClean="0"/>
          </a:p>
          <a:p>
            <a:endParaRPr lang="zh-CN" altLang="en-US"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package</a:t>
            </a:r>
            <a:r>
              <a:rPr lang="zh-CN" altLang="en-US" dirty="0" smtClean="0"/>
              <a:t>关键字</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中用</a:t>
            </a:r>
            <a:r>
              <a:rPr lang="en-US" altLang="zh-CN" dirty="0" smtClean="0"/>
              <a:t>package</a:t>
            </a:r>
            <a:r>
              <a:rPr lang="zh-CN" altLang="en-US" dirty="0" smtClean="0"/>
              <a:t>语句来将一个</a:t>
            </a:r>
            <a:r>
              <a:rPr lang="en-US" altLang="zh-CN" dirty="0" smtClean="0"/>
              <a:t>Java</a:t>
            </a:r>
            <a:r>
              <a:rPr lang="zh-CN" altLang="en-US" dirty="0" smtClean="0"/>
              <a:t>源文件中的类打成一个包</a:t>
            </a:r>
          </a:p>
          <a:p>
            <a:r>
              <a:rPr lang="en-US" altLang="zh-CN" dirty="0" smtClean="0"/>
              <a:t>package</a:t>
            </a:r>
            <a:r>
              <a:rPr lang="zh-CN" altLang="en-US" dirty="0" smtClean="0"/>
              <a:t>语句必须作为</a:t>
            </a:r>
            <a:r>
              <a:rPr lang="en-US" altLang="zh-CN" dirty="0" smtClean="0"/>
              <a:t>Java</a:t>
            </a:r>
            <a:r>
              <a:rPr lang="zh-CN" altLang="en-US" dirty="0" smtClean="0"/>
              <a:t>源文件的</a:t>
            </a:r>
            <a:r>
              <a:rPr lang="zh-CN" altLang="en-US" dirty="0" smtClean="0">
                <a:solidFill>
                  <a:srgbClr val="FF0000"/>
                </a:solidFill>
              </a:rPr>
              <a:t>第一条语句</a:t>
            </a:r>
            <a:r>
              <a:rPr lang="zh-CN" altLang="en-US" dirty="0" smtClean="0"/>
              <a:t>，指明该文件中定义的类所在的包。</a:t>
            </a:r>
            <a:r>
              <a:rPr lang="en-US" altLang="zh-CN" dirty="0" smtClean="0"/>
              <a:t>(</a:t>
            </a:r>
            <a:r>
              <a:rPr lang="zh-CN" altLang="en-US" dirty="0" smtClean="0"/>
              <a:t>若忽略该语句，则指定为无名包</a:t>
            </a:r>
            <a:r>
              <a:rPr lang="en-US" altLang="zh-CN" dirty="0" smtClean="0"/>
              <a:t>)</a:t>
            </a:r>
            <a:r>
              <a:rPr lang="zh-CN" altLang="en-US" dirty="0" smtClean="0"/>
              <a:t>。每个源文件只能有一个包声明，这个文件中的</a:t>
            </a:r>
            <a:r>
              <a:rPr lang="zh-CN" altLang="en-US" dirty="0" smtClean="0"/>
              <a:t>每个都在这个包内，定义包的</a:t>
            </a:r>
            <a:r>
              <a:rPr lang="zh-CN" altLang="en-US" dirty="0" smtClean="0"/>
              <a:t>的</a:t>
            </a:r>
            <a:r>
              <a:rPr lang="zh-CN" altLang="en-US" dirty="0" smtClean="0"/>
              <a:t>格式为：</a:t>
            </a:r>
            <a:endParaRPr lang="en-US" altLang="zh-CN" dirty="0" smtClean="0"/>
          </a:p>
          <a:p>
            <a:pPr>
              <a:buNone/>
            </a:pPr>
            <a:endParaRPr lang="en-US" altLang="zh-CN" dirty="0" smtClean="0"/>
          </a:p>
          <a:p>
            <a:r>
              <a:rPr lang="en-US" altLang="zh-CN" dirty="0" smtClean="0"/>
              <a:t>Java</a:t>
            </a:r>
            <a:r>
              <a:rPr lang="zh-CN" altLang="en-US" dirty="0" smtClean="0"/>
              <a:t>编译器把包对应于</a:t>
            </a:r>
            <a:r>
              <a:rPr lang="zh-CN" altLang="en-US" b="1" dirty="0" smtClean="0">
                <a:solidFill>
                  <a:srgbClr val="C00000"/>
                </a:solidFill>
              </a:rPr>
              <a:t>文件系统的目录</a:t>
            </a:r>
            <a:r>
              <a:rPr lang="zh-CN" altLang="en-US" dirty="0" smtClean="0"/>
              <a:t>管理</a:t>
            </a:r>
            <a:endParaRPr lang="en-US" altLang="zh-CN" dirty="0" smtClean="0"/>
          </a:p>
          <a:p>
            <a:r>
              <a:rPr lang="en-US" altLang="zh-CN" dirty="0" smtClean="0"/>
              <a:t>package</a:t>
            </a:r>
            <a:r>
              <a:rPr lang="zh-CN" altLang="en-US" dirty="0" smtClean="0"/>
              <a:t>语句中，用“ </a:t>
            </a:r>
            <a:r>
              <a:rPr lang="en-US" altLang="zh-CN" dirty="0" smtClean="0"/>
              <a:t>.” </a:t>
            </a:r>
            <a:r>
              <a:rPr lang="zh-CN" altLang="en-US" dirty="0" smtClean="0"/>
              <a:t>来指明目录的层次</a:t>
            </a:r>
            <a:endParaRPr lang="en-US" altLang="zh-CN" dirty="0" smtClean="0"/>
          </a:p>
          <a:p>
            <a:r>
              <a:rPr lang="zh-CN" altLang="en-US" dirty="0" smtClean="0"/>
              <a:t>真实项目中的包通常以企业域名的倒置</a:t>
            </a:r>
            <a:r>
              <a:rPr lang="en-US" altLang="zh-CN" dirty="0" smtClean="0"/>
              <a:t>+</a:t>
            </a:r>
            <a:r>
              <a:rPr lang="zh-CN" altLang="en-US" dirty="0" smtClean="0"/>
              <a:t>项目</a:t>
            </a:r>
            <a:r>
              <a:rPr lang="en-US" altLang="zh-CN" dirty="0" smtClean="0"/>
              <a:t>+</a:t>
            </a:r>
            <a:r>
              <a:rPr lang="zh-CN" altLang="en-US" dirty="0" smtClean="0"/>
              <a:t>模块</a:t>
            </a:r>
            <a:r>
              <a:rPr lang="en-US" altLang="zh-CN" dirty="0" smtClean="0"/>
              <a:t>|</a:t>
            </a:r>
            <a:r>
              <a:rPr lang="zh-CN" altLang="en-US" dirty="0" smtClean="0"/>
              <a:t>用途来命名</a:t>
            </a:r>
            <a:r>
              <a:rPr lang="zh-CN" altLang="en-US" dirty="0" smtClean="0"/>
              <a:t>，且包名中所有字母需小写，例如</a:t>
            </a:r>
            <a:r>
              <a:rPr lang="zh-CN" altLang="en-US" dirty="0" smtClean="0"/>
              <a:t>：</a:t>
            </a:r>
            <a:endParaRPr lang="en-US" altLang="zh-CN" dirty="0" smtClean="0"/>
          </a:p>
          <a:p>
            <a:endParaRPr lang="en-US" altLang="zh-CN" dirty="0" smtClean="0"/>
          </a:p>
          <a:p>
            <a:endParaRPr lang="zh-CN" altLang="en-US" dirty="0"/>
          </a:p>
        </p:txBody>
      </p:sp>
      <p:sp>
        <p:nvSpPr>
          <p:cNvPr id="4" name="矩形 3"/>
          <p:cNvSpPr/>
          <p:nvPr/>
        </p:nvSpPr>
        <p:spPr>
          <a:xfrm>
            <a:off x="2299140" y="3074278"/>
            <a:ext cx="5331372"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400" dirty="0" smtClean="0"/>
              <a:t> </a:t>
            </a:r>
            <a:r>
              <a:rPr lang="en-US" altLang="zh-CN" sz="2400" b="1" dirty="0" smtClean="0">
                <a:solidFill>
                  <a:schemeClr val="tx1"/>
                </a:solidFill>
              </a:rPr>
              <a:t>package pkg1[.pkg2[.pkg3…]];</a:t>
            </a:r>
          </a:p>
        </p:txBody>
      </p:sp>
      <p:sp>
        <p:nvSpPr>
          <p:cNvPr id="5" name="矩形 4"/>
          <p:cNvSpPr/>
          <p:nvPr/>
        </p:nvSpPr>
        <p:spPr>
          <a:xfrm>
            <a:off x="1605458" y="5864774"/>
            <a:ext cx="7317825"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r>
              <a:rPr lang="zh-CN" altLang="en-US" sz="2400" dirty="0" smtClean="0"/>
              <a:t> </a:t>
            </a:r>
            <a:r>
              <a:rPr lang="en-US" altLang="zh-CN" sz="2400" b="1" dirty="0" smtClean="0">
                <a:solidFill>
                  <a:schemeClr val="tx1"/>
                </a:solidFill>
              </a:rPr>
              <a:t>package </a:t>
            </a:r>
            <a:r>
              <a:rPr lang="en-US" altLang="zh-CN" sz="2400" b="1" dirty="0" err="1" smtClean="0">
                <a:solidFill>
                  <a:schemeClr val="tx1"/>
                </a:solidFill>
              </a:rPr>
              <a:t>com.chinasofti.wechat.entity</a:t>
            </a:r>
            <a:endParaRPr lang="en-US" altLang="zh-CN" sz="2400" b="1" dirty="0" smtClean="0">
              <a:solidFill>
                <a:schemeClr val="tx1"/>
              </a:solidFill>
            </a:endParaRPr>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3-import</a:t>
            </a:r>
            <a:r>
              <a:rPr lang="zh-CN" altLang="en-US" dirty="0" smtClean="0"/>
              <a:t>关键字</a:t>
            </a:r>
            <a:endParaRPr lang="zh-CN" altLang="en-US" dirty="0"/>
          </a:p>
        </p:txBody>
      </p:sp>
      <p:sp>
        <p:nvSpPr>
          <p:cNvPr id="3" name="内容占位符 2"/>
          <p:cNvSpPr>
            <a:spLocks noGrp="1"/>
          </p:cNvSpPr>
          <p:nvPr>
            <p:ph idx="1"/>
          </p:nvPr>
        </p:nvSpPr>
        <p:spPr/>
        <p:txBody>
          <a:bodyPr/>
          <a:lstStyle/>
          <a:p>
            <a:r>
              <a:rPr lang="zh-CN" altLang="en-US" dirty="0" smtClean="0"/>
              <a:t>为了能够使用其他包的成员，需要在 </a:t>
            </a:r>
            <a:r>
              <a:rPr lang="en-US" altLang="zh-CN" dirty="0" smtClean="0"/>
              <a:t>Java </a:t>
            </a:r>
            <a:r>
              <a:rPr lang="zh-CN" altLang="en-US" dirty="0" smtClean="0"/>
              <a:t>程序中明确导入该包</a:t>
            </a:r>
            <a:endParaRPr lang="en-US" altLang="zh-CN" dirty="0" smtClean="0"/>
          </a:p>
          <a:p>
            <a:r>
              <a:rPr lang="zh-CN" altLang="en-US" dirty="0" smtClean="0"/>
              <a:t>使用 </a:t>
            </a:r>
            <a:r>
              <a:rPr lang="en-US" altLang="zh-CN" dirty="0" smtClean="0"/>
              <a:t>"</a:t>
            </a:r>
            <a:r>
              <a:rPr lang="en-US" altLang="zh-CN" b="1" dirty="0" smtClean="0">
                <a:solidFill>
                  <a:srgbClr val="C00000"/>
                </a:solidFill>
              </a:rPr>
              <a:t>import</a:t>
            </a:r>
            <a:r>
              <a:rPr lang="en-US" altLang="zh-CN" dirty="0" smtClean="0"/>
              <a:t>" </a:t>
            </a:r>
            <a:r>
              <a:rPr lang="zh-CN" altLang="en-US" dirty="0" smtClean="0"/>
              <a:t>语句可完成此功能</a:t>
            </a:r>
          </a:p>
          <a:p>
            <a:r>
              <a:rPr lang="zh-CN" altLang="en-US" dirty="0" smtClean="0"/>
              <a:t>在 </a:t>
            </a:r>
            <a:r>
              <a:rPr lang="en-US" altLang="zh-CN" dirty="0" smtClean="0"/>
              <a:t>java </a:t>
            </a:r>
            <a:r>
              <a:rPr lang="zh-CN" altLang="en-US" dirty="0" smtClean="0"/>
              <a:t>源文件中 </a:t>
            </a:r>
            <a:r>
              <a:rPr lang="en-US" altLang="zh-CN" dirty="0" smtClean="0"/>
              <a:t>import </a:t>
            </a:r>
            <a:r>
              <a:rPr lang="zh-CN" altLang="en-US" dirty="0" smtClean="0"/>
              <a:t>语句应位于 </a:t>
            </a:r>
            <a:r>
              <a:rPr lang="en-US" altLang="zh-CN" dirty="0" smtClean="0"/>
              <a:t>package </a:t>
            </a:r>
            <a:r>
              <a:rPr lang="zh-CN" altLang="en-US" dirty="0" smtClean="0"/>
              <a:t>语句之后，所有类的定义之前，可以没有，也可以有多条，其语法格式为</a:t>
            </a:r>
            <a:r>
              <a:rPr lang="zh-CN" altLang="en-US" dirty="0" smtClean="0"/>
              <a:t>：</a:t>
            </a:r>
            <a:endParaRPr lang="en-US" altLang="zh-CN" dirty="0" smtClean="0"/>
          </a:p>
          <a:p>
            <a:endParaRPr lang="zh-CN" altLang="en-US" dirty="0" smtClean="0"/>
          </a:p>
          <a:p>
            <a:r>
              <a:rPr lang="zh-CN" altLang="en-US" dirty="0" smtClean="0"/>
              <a:t>如果</a:t>
            </a:r>
            <a:r>
              <a:rPr lang="zh-CN" altLang="en-US" dirty="0" smtClean="0"/>
              <a:t>在一个包中，一个类想要使用本包中的另一个类，那么该包名可以</a:t>
            </a:r>
            <a:r>
              <a:rPr lang="zh-CN" altLang="en-US" dirty="0" smtClean="0"/>
              <a:t>省略</a:t>
            </a:r>
            <a:endParaRPr lang="en-US" altLang="zh-CN" dirty="0" smtClean="0"/>
          </a:p>
          <a:p>
            <a:r>
              <a:rPr lang="zh-CN" altLang="en-US" dirty="0" smtClean="0"/>
              <a:t>引</a:t>
            </a:r>
            <a:r>
              <a:rPr lang="zh-CN" altLang="en-US" dirty="0" smtClean="0"/>
              <a:t>包既可以引包中的一个特定的类，也可以使用“*”通配符引包中所有的类</a:t>
            </a:r>
            <a:endParaRPr lang="en-US" altLang="zh-CN" dirty="0" smtClean="0"/>
          </a:p>
          <a:p>
            <a:pPr lvl="1"/>
            <a:r>
              <a:rPr lang="zh-CN" altLang="en-US" dirty="0" smtClean="0"/>
              <a:t>下面代码都可以引入</a:t>
            </a:r>
            <a:r>
              <a:rPr lang="en-US" altLang="zh-CN" dirty="0" smtClean="0"/>
              <a:t>Scanner</a:t>
            </a:r>
            <a:r>
              <a:rPr lang="zh-CN" altLang="en-US" dirty="0" smtClean="0"/>
              <a:t>和</a:t>
            </a:r>
            <a:r>
              <a:rPr lang="en-US" altLang="zh-CN" dirty="0" smtClean="0"/>
              <a:t>random</a:t>
            </a:r>
            <a:r>
              <a:rPr lang="zh-CN" altLang="en-US" dirty="0" smtClean="0"/>
              <a:t>类</a:t>
            </a:r>
            <a:endParaRPr lang="en-US" altLang="zh-CN" dirty="0" smtClean="0"/>
          </a:p>
          <a:p>
            <a:endParaRPr lang="zh-CN" altLang="en-US" dirty="0"/>
          </a:p>
        </p:txBody>
      </p:sp>
      <p:sp>
        <p:nvSpPr>
          <p:cNvPr id="4" name="矩形 3"/>
          <p:cNvSpPr/>
          <p:nvPr/>
        </p:nvSpPr>
        <p:spPr>
          <a:xfrm>
            <a:off x="1589691" y="3279231"/>
            <a:ext cx="7916916"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smtClean="0"/>
              <a:t>import package1[.package2…].(</a:t>
            </a:r>
            <a:r>
              <a:rPr lang="en-US" altLang="zh-CN" sz="2400" b="1" dirty="0" err="1" smtClean="0"/>
              <a:t>classname</a:t>
            </a:r>
            <a:r>
              <a:rPr lang="en-US" altLang="zh-CN" sz="2400" b="1" dirty="0" smtClean="0"/>
              <a:t>|*);</a:t>
            </a:r>
          </a:p>
        </p:txBody>
      </p:sp>
      <p:sp>
        <p:nvSpPr>
          <p:cNvPr id="5" name="矩形 4"/>
          <p:cNvSpPr/>
          <p:nvPr/>
        </p:nvSpPr>
        <p:spPr>
          <a:xfrm>
            <a:off x="1495098" y="5423342"/>
            <a:ext cx="3817881" cy="830997"/>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smtClean="0"/>
              <a:t>import </a:t>
            </a:r>
            <a:r>
              <a:rPr lang="en-US" altLang="zh-CN" sz="2400" b="1" dirty="0" err="1" smtClean="0"/>
              <a:t>java.util.Scanner</a:t>
            </a:r>
            <a:r>
              <a:rPr lang="en-US" altLang="zh-CN" sz="2400" b="1" dirty="0" smtClean="0"/>
              <a:t>;</a:t>
            </a:r>
          </a:p>
          <a:p>
            <a:pPr>
              <a:buNone/>
            </a:pPr>
            <a:r>
              <a:rPr lang="en-US" altLang="zh-CN" sz="2400" b="1" dirty="0" smtClean="0"/>
              <a:t>import </a:t>
            </a:r>
            <a:r>
              <a:rPr lang="en-US" altLang="zh-CN" sz="2400" b="1" dirty="0" err="1" smtClean="0"/>
              <a:t>java.util.Random</a:t>
            </a:r>
            <a:r>
              <a:rPr lang="en-US" altLang="zh-CN" sz="2400" b="1" dirty="0" smtClean="0"/>
              <a:t>;</a:t>
            </a:r>
          </a:p>
        </p:txBody>
      </p:sp>
      <p:sp>
        <p:nvSpPr>
          <p:cNvPr id="6" name="矩形 5"/>
          <p:cNvSpPr/>
          <p:nvPr/>
        </p:nvSpPr>
        <p:spPr>
          <a:xfrm>
            <a:off x="6429706" y="5565231"/>
            <a:ext cx="2950777"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smtClean="0"/>
              <a:t>import </a:t>
            </a:r>
            <a:r>
              <a:rPr lang="en-US" altLang="zh-CN" sz="2400" b="1" dirty="0" err="1" smtClean="0"/>
              <a:t>java.util</a:t>
            </a:r>
            <a:r>
              <a:rPr lang="en-US" altLang="zh-CN" sz="2400" b="1" dirty="0" smtClean="0"/>
              <a:t>.*;</a:t>
            </a: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3-import</a:t>
            </a:r>
            <a:r>
              <a:rPr lang="zh-CN" altLang="en-US" dirty="0" smtClean="0"/>
              <a:t>关键字</a:t>
            </a:r>
            <a:endParaRPr lang="zh-CN" altLang="en-US" dirty="0"/>
          </a:p>
        </p:txBody>
      </p:sp>
      <p:sp>
        <p:nvSpPr>
          <p:cNvPr id="3" name="内容占位符 2"/>
          <p:cNvSpPr>
            <a:spLocks noGrp="1"/>
          </p:cNvSpPr>
          <p:nvPr>
            <p:ph idx="1"/>
          </p:nvPr>
        </p:nvSpPr>
        <p:spPr/>
        <p:txBody>
          <a:bodyPr/>
          <a:lstStyle/>
          <a:p>
            <a:r>
              <a:rPr lang="zh-CN" altLang="en-US" dirty="0" smtClean="0"/>
              <a:t>包和子包不存在继承关系，使用“*”通配符引包时，不会引入子包中的类</a:t>
            </a:r>
            <a:endParaRPr lang="en-US" altLang="zh-CN" dirty="0" smtClean="0"/>
          </a:p>
          <a:p>
            <a:r>
              <a:rPr lang="en-US" altLang="zh-CN" dirty="0" smtClean="0"/>
              <a:t>“</a:t>
            </a:r>
            <a:r>
              <a:rPr lang="en-US" altLang="zh-CN" dirty="0" err="1" smtClean="0">
                <a:solidFill>
                  <a:srgbClr val="FF0000"/>
                </a:solidFill>
              </a:rPr>
              <a:t>java.lang</a:t>
            </a:r>
            <a:r>
              <a:rPr lang="en-US" altLang="zh-CN" dirty="0" smtClean="0"/>
              <a:t>”</a:t>
            </a:r>
            <a:r>
              <a:rPr lang="zh-CN" altLang="en-US" dirty="0" smtClean="0"/>
              <a:t>包为</a:t>
            </a:r>
            <a:r>
              <a:rPr lang="zh-CN" altLang="en-US" dirty="0" smtClean="0">
                <a:solidFill>
                  <a:srgbClr val="FF0000"/>
                </a:solidFill>
              </a:rPr>
              <a:t>默认被引入</a:t>
            </a:r>
            <a:r>
              <a:rPr lang="zh-CN" altLang="en-US" dirty="0" smtClean="0"/>
              <a:t>的包</a:t>
            </a:r>
            <a:r>
              <a:rPr lang="zh-CN" altLang="en-US" dirty="0" smtClean="0"/>
              <a:t>，使用此</a:t>
            </a:r>
            <a:r>
              <a:rPr lang="zh-CN" altLang="en-US" dirty="0" smtClean="0"/>
              <a:t>包中的</a:t>
            </a:r>
            <a:r>
              <a:rPr lang="zh-CN" altLang="en-US" dirty="0" smtClean="0"/>
              <a:t>类时无需使用</a:t>
            </a:r>
            <a:r>
              <a:rPr lang="en-US" altLang="zh-CN" dirty="0" smtClean="0"/>
              <a:t>import</a:t>
            </a:r>
            <a:r>
              <a:rPr lang="zh-CN" altLang="en-US" dirty="0" smtClean="0"/>
              <a:t>命令引入</a:t>
            </a:r>
            <a:r>
              <a:rPr lang="zh-CN" altLang="en-US" dirty="0" smtClean="0"/>
              <a:t>（不包括其子包如：</a:t>
            </a:r>
            <a:r>
              <a:rPr lang="en-US" altLang="zh-CN" dirty="0" err="1" smtClean="0"/>
              <a:t>java.lang.relect</a:t>
            </a:r>
            <a:r>
              <a:rPr lang="zh-CN" altLang="en-US" dirty="0" smtClean="0"/>
              <a:t>等）</a:t>
            </a:r>
          </a:p>
          <a:p>
            <a:r>
              <a:rPr lang="zh-CN" altLang="en-US" dirty="0" smtClean="0"/>
              <a:t>注意：引入其他包的类并不意味着可以操作类中所有的成员，后面章节会详细讲述成员的访问权限，暂时只需要知道</a:t>
            </a:r>
            <a:r>
              <a:rPr lang="en-US" altLang="zh-CN" dirty="0" smtClean="0"/>
              <a:t>public</a:t>
            </a:r>
            <a:r>
              <a:rPr lang="zh-CN" altLang="en-US" dirty="0" smtClean="0"/>
              <a:t>修饰的成员，其他包的类一定具有操作权限。</a:t>
            </a:r>
            <a:endParaRPr lang="en-US" altLang="zh-CN" dirty="0" smtClean="0"/>
          </a:p>
          <a:p>
            <a:endParaRPr lang="zh-CN" altLang="en-US" dirty="0"/>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类的完整名</a:t>
            </a:r>
            <a:endParaRPr lang="zh-CN" altLang="en-US" dirty="0"/>
          </a:p>
        </p:txBody>
      </p:sp>
      <p:sp>
        <p:nvSpPr>
          <p:cNvPr id="3" name="内容占位符 2"/>
          <p:cNvSpPr>
            <a:spLocks noGrp="1"/>
          </p:cNvSpPr>
          <p:nvPr>
            <p:ph idx="1"/>
          </p:nvPr>
        </p:nvSpPr>
        <p:spPr/>
        <p:txBody>
          <a:bodyPr/>
          <a:lstStyle/>
          <a:p>
            <a:r>
              <a:rPr lang="zh-CN" altLang="en-US" dirty="0" smtClean="0"/>
              <a:t>类的完整名（完全限定名）表示为“完整包名</a:t>
            </a:r>
            <a:r>
              <a:rPr lang="en-US" altLang="zh-CN" dirty="0" smtClean="0"/>
              <a:t>.</a:t>
            </a:r>
            <a:r>
              <a:rPr lang="zh-CN" altLang="en-US" dirty="0" smtClean="0"/>
              <a:t>类名</a:t>
            </a:r>
            <a:r>
              <a:rPr lang="zh-CN" altLang="en-US" dirty="0" smtClean="0"/>
              <a:t>”的形式</a:t>
            </a:r>
            <a:endParaRPr lang="en-US" altLang="zh-CN" dirty="0" smtClean="0"/>
          </a:p>
          <a:p>
            <a:endParaRPr lang="en-US" altLang="zh-CN" dirty="0" smtClean="0"/>
          </a:p>
          <a:p>
            <a:r>
              <a:rPr lang="zh-CN" altLang="en-US" dirty="0" smtClean="0"/>
              <a:t>程序中如未引包，也可以使用完整名</a:t>
            </a:r>
            <a:endParaRPr lang="en-US" altLang="zh-CN" dirty="0" smtClean="0"/>
          </a:p>
          <a:p>
            <a:endParaRPr lang="en-US" altLang="zh-CN" dirty="0" smtClean="0"/>
          </a:p>
          <a:p>
            <a:r>
              <a:rPr lang="zh-CN" altLang="en-US" dirty="0" smtClean="0"/>
              <a:t>程序中同时使用不同包的两个同名类时，必须使用完整名进行区分。</a:t>
            </a:r>
            <a:endParaRPr lang="en-US" altLang="zh-CN" dirty="0" smtClean="0"/>
          </a:p>
          <a:p>
            <a:endParaRPr lang="en-US" altLang="zh-CN" dirty="0" smtClean="0"/>
          </a:p>
          <a:p>
            <a:endParaRPr lang="en-US" altLang="zh-CN" dirty="0" smtClean="0"/>
          </a:p>
        </p:txBody>
      </p:sp>
      <p:sp>
        <p:nvSpPr>
          <p:cNvPr id="4" name="矩形 3"/>
          <p:cNvSpPr/>
          <p:nvPr/>
        </p:nvSpPr>
        <p:spPr>
          <a:xfrm>
            <a:off x="1999595" y="1576556"/>
            <a:ext cx="3817881"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err="1" smtClean="0"/>
              <a:t>java.util.Scanner</a:t>
            </a:r>
            <a:r>
              <a:rPr lang="en-US" altLang="zh-CN" sz="2400" b="1" dirty="0" smtClean="0"/>
              <a:t>;</a:t>
            </a:r>
          </a:p>
        </p:txBody>
      </p:sp>
      <p:sp>
        <p:nvSpPr>
          <p:cNvPr id="5" name="矩形 4"/>
          <p:cNvSpPr/>
          <p:nvPr/>
        </p:nvSpPr>
        <p:spPr>
          <a:xfrm>
            <a:off x="1983829" y="2711673"/>
            <a:ext cx="8973205" cy="46166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err="1" smtClean="0"/>
              <a:t>java.util.Scanner</a:t>
            </a:r>
            <a:r>
              <a:rPr lang="en-US" altLang="zh-CN" sz="2400" b="1" dirty="0" smtClean="0"/>
              <a:t> input = new </a:t>
            </a:r>
            <a:r>
              <a:rPr lang="en-US" altLang="zh-CN" sz="2400" b="1" dirty="0" err="1" smtClean="0"/>
              <a:t>java.util.Scanner</a:t>
            </a:r>
            <a:r>
              <a:rPr lang="en-US" altLang="zh-CN" sz="2400" b="1" dirty="0" smtClean="0"/>
              <a:t>(java.lang.System.in);</a:t>
            </a:r>
          </a:p>
        </p:txBody>
      </p:sp>
      <p:sp>
        <p:nvSpPr>
          <p:cNvPr id="6" name="矩形 5"/>
          <p:cNvSpPr/>
          <p:nvPr/>
        </p:nvSpPr>
        <p:spPr>
          <a:xfrm>
            <a:off x="1952298" y="3941383"/>
            <a:ext cx="8973205" cy="830997"/>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buNone/>
            </a:pPr>
            <a:r>
              <a:rPr lang="en-US" altLang="zh-CN" sz="2400" b="1" dirty="0" err="1" smtClean="0"/>
              <a:t>java.util.Date</a:t>
            </a:r>
            <a:r>
              <a:rPr lang="en-US" altLang="zh-CN" sz="2400" b="1" dirty="0" smtClean="0"/>
              <a:t> d1 = new </a:t>
            </a:r>
            <a:r>
              <a:rPr lang="en-US" altLang="zh-CN" sz="2400" b="1" dirty="0" err="1" smtClean="0"/>
              <a:t>java.util.Date</a:t>
            </a:r>
            <a:r>
              <a:rPr lang="en-US" altLang="zh-CN" sz="2400" b="1" dirty="0" smtClean="0"/>
              <a:t>();</a:t>
            </a:r>
          </a:p>
          <a:p>
            <a:pPr>
              <a:buNone/>
            </a:pPr>
            <a:r>
              <a:rPr lang="en-US" altLang="zh-CN" sz="2400" b="1" dirty="0" err="1" smtClean="0"/>
              <a:t>java.sql.Date</a:t>
            </a:r>
            <a:r>
              <a:rPr lang="en-US" altLang="zh-CN" sz="2400" b="1" dirty="0" smtClean="0"/>
              <a:t> d2 = null;</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5-JDK API</a:t>
            </a:r>
            <a:r>
              <a:rPr lang="zh-CN" altLang="en-US" dirty="0" smtClean="0"/>
              <a:t>文档</a:t>
            </a:r>
            <a:endParaRPr lang="zh-CN" altLang="en-US" dirty="0"/>
          </a:p>
        </p:txBody>
      </p:sp>
      <p:sp>
        <p:nvSpPr>
          <p:cNvPr id="3" name="内容占位符 2"/>
          <p:cNvSpPr>
            <a:spLocks noGrp="1"/>
          </p:cNvSpPr>
          <p:nvPr>
            <p:ph idx="1"/>
          </p:nvPr>
        </p:nvSpPr>
        <p:spPr/>
        <p:txBody>
          <a:bodyPr/>
          <a:lstStyle/>
          <a:p>
            <a:r>
              <a:rPr lang="en-US" altLang="zh-CN" dirty="0" smtClean="0"/>
              <a:t>API</a:t>
            </a:r>
            <a:r>
              <a:rPr lang="zh-CN" altLang="en-US" dirty="0" smtClean="0"/>
              <a:t>（</a:t>
            </a:r>
            <a:r>
              <a:rPr lang="en-US" altLang="zh-CN" dirty="0" smtClean="0"/>
              <a:t>Application Programming Interface,</a:t>
            </a:r>
            <a:r>
              <a:rPr lang="zh-CN" altLang="en-US" dirty="0" smtClean="0"/>
              <a:t>应用程序编程接口）是一些预先定义</a:t>
            </a:r>
            <a:r>
              <a:rPr lang="zh-CN" altLang="en-US" dirty="0" smtClean="0"/>
              <a:t>的方法，</a:t>
            </a:r>
            <a:r>
              <a:rPr lang="zh-CN" altLang="en-US" dirty="0" smtClean="0"/>
              <a:t>目的是提供应用程序与开发人员基于某软件或硬件得以访问一组例程的能力，而又无需访问源码，或理解内部工作机制的细节</a:t>
            </a:r>
            <a:r>
              <a:rPr lang="zh-CN" altLang="en-US" dirty="0" smtClean="0"/>
              <a:t>。</a:t>
            </a:r>
            <a:endParaRPr lang="en-US" altLang="zh-CN" dirty="0" smtClean="0"/>
          </a:p>
          <a:p>
            <a:r>
              <a:rPr lang="en-US" altLang="zh-CN" dirty="0" smtClean="0"/>
              <a:t>JDK</a:t>
            </a:r>
            <a:r>
              <a:rPr lang="zh-CN" altLang="en-US" dirty="0" smtClean="0"/>
              <a:t>中包含了大量的类、接口、枚举、注解（后续课程会逐步了解），它们分属不同的包，内部包含大量的属性和方法。</a:t>
            </a:r>
            <a:r>
              <a:rPr lang="en-US" altLang="zh-CN" dirty="0" smtClean="0"/>
              <a:t>JDK</a:t>
            </a:r>
            <a:r>
              <a:rPr lang="zh-CN" altLang="en-US" dirty="0" smtClean="0"/>
              <a:t>文档详细描了述类、方法等的作用等，成为学习</a:t>
            </a:r>
            <a:r>
              <a:rPr lang="en-US" altLang="zh-CN" dirty="0" smtClean="0"/>
              <a:t>Java</a:t>
            </a:r>
            <a:r>
              <a:rPr lang="zh-CN" altLang="en-US" dirty="0" smtClean="0"/>
              <a:t>的工具。</a:t>
            </a:r>
            <a:endParaRPr lang="zh-CN" altLang="en-US"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面向过程和面向对象</a:t>
            </a:r>
            <a:endParaRPr lang="zh-CN" altLang="en-US" dirty="0"/>
          </a:p>
        </p:txBody>
      </p:sp>
      <p:sp>
        <p:nvSpPr>
          <p:cNvPr id="3" name="内容占位符 2"/>
          <p:cNvSpPr>
            <a:spLocks noGrp="1"/>
          </p:cNvSpPr>
          <p:nvPr>
            <p:ph idx="1"/>
          </p:nvPr>
        </p:nvSpPr>
        <p:spPr>
          <a:xfrm>
            <a:off x="173508" y="850006"/>
            <a:ext cx="11805132" cy="5477641"/>
          </a:xfrm>
        </p:spPr>
        <p:txBody>
          <a:bodyPr/>
          <a:lstStyle/>
          <a:p>
            <a:r>
              <a:rPr lang="zh-CN" altLang="en-US" dirty="0" smtClean="0"/>
              <a:t>如果在软件系统中管理公司中最常见的一个业务流程：报销，按照之前的代码编写方式，以过程为和新关注点，则实现过程可以描述为：</a:t>
            </a:r>
            <a:endParaRPr lang="zh-CN" altLang="en-US" dirty="0"/>
          </a:p>
        </p:txBody>
      </p:sp>
      <p:sp>
        <p:nvSpPr>
          <p:cNvPr id="27" name="文本框 26"/>
          <p:cNvSpPr txBox="1"/>
          <p:nvPr/>
        </p:nvSpPr>
        <p:spPr>
          <a:xfrm>
            <a:off x="533164" y="4527073"/>
            <a:ext cx="11133319" cy="1631216"/>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可以发现有两个和财务相关的任务，如果思考核心在过程，那么这两个任务将被分散编写，除了和现实的逻辑认知有异之外，还增加了代码的维护</a:t>
            </a:r>
            <a:r>
              <a:rPr lang="zh-CN" altLang="en-US" sz="2000" dirty="0" smtClean="0">
                <a:latin typeface="微软雅黑 Light" panose="020B0502040204020203" pitchFamily="34" charset="-122"/>
                <a:ea typeface="微软雅黑 Light" panose="020B0502040204020203" pitchFamily="34" charset="-122"/>
              </a:rPr>
              <a:t>难度</a:t>
            </a:r>
            <a:endParaRPr lang="en-US" altLang="zh-CN" sz="2000" dirty="0" smtClean="0">
              <a:latin typeface="微软雅黑 Light" panose="020B0502040204020203" pitchFamily="34" charset="-122"/>
              <a:ea typeface="微软雅黑 Light" panose="020B0502040204020203" pitchFamily="34" charset="-122"/>
            </a:endParaRPr>
          </a:p>
          <a:p>
            <a:endParaRPr lang="en-US" altLang="zh-CN" sz="2000" dirty="0" smtClean="0">
              <a:latin typeface="微软雅黑 Light" panose="020B0502040204020203" pitchFamily="34" charset="-122"/>
              <a:ea typeface="微软雅黑 Light" panose="020B0502040204020203" pitchFamily="34" charset="-122"/>
            </a:endParaRPr>
          </a:p>
          <a:p>
            <a:r>
              <a:rPr lang="zh-CN" altLang="en-US" sz="2000" dirty="0" smtClean="0">
                <a:latin typeface="微软雅黑 Light" panose="020B0502040204020203" pitchFamily="34" charset="-122"/>
                <a:ea typeface="微软雅黑 Light" panose="020B0502040204020203" pitchFamily="34" charset="-122"/>
              </a:rPr>
              <a:t>所以当一个系统足够复杂的时候，面向过程的编程方式会显得力不从心，会产生大量的代码冗余、数据和业务高度耦合等缺点，而解决的方法就是使用</a:t>
            </a:r>
            <a:r>
              <a:rPr lang="zh-CN" altLang="en-US" sz="2000" dirty="0" smtClean="0">
                <a:solidFill>
                  <a:srgbClr val="FF0000"/>
                </a:solidFill>
                <a:latin typeface="微软雅黑 Light" panose="020B0502040204020203" pitchFamily="34" charset="-122"/>
                <a:ea typeface="微软雅黑 Light" panose="020B0502040204020203" pitchFamily="34" charset="-122"/>
              </a:rPr>
              <a:t>面向对象的编程思想</a:t>
            </a:r>
            <a:endParaRPr lang="zh-CN" altLang="en-US" sz="2000" dirty="0">
              <a:solidFill>
                <a:srgbClr val="FF0000"/>
              </a:solidFill>
              <a:latin typeface="微软雅黑 Light" panose="020B0502040204020203" pitchFamily="34" charset="-122"/>
              <a:ea typeface="微软雅黑 Light" panose="020B0502040204020203" pitchFamily="34" charset="-122"/>
            </a:endParaRPr>
          </a:p>
        </p:txBody>
      </p:sp>
      <p:sp>
        <p:nvSpPr>
          <p:cNvPr id="28" name="右箭头 27"/>
          <p:cNvSpPr/>
          <p:nvPr/>
        </p:nvSpPr>
        <p:spPr>
          <a:xfrm rot="16200000">
            <a:off x="5866238" y="4025304"/>
            <a:ext cx="390903"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2108785" y="1697631"/>
            <a:ext cx="8438346" cy="2511762"/>
            <a:chOff x="2234909" y="2249424"/>
            <a:chExt cx="7336844" cy="3090672"/>
          </a:xfrm>
        </p:grpSpPr>
        <p:sp>
          <p:nvSpPr>
            <p:cNvPr id="5" name="圆角矩形 4"/>
            <p:cNvSpPr/>
            <p:nvPr/>
          </p:nvSpPr>
          <p:spPr>
            <a:xfrm>
              <a:off x="2234909"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填写报销单</a:t>
              </a:r>
              <a:endParaRPr lang="zh-CN" altLang="en-US" dirty="0">
                <a:latin typeface="微软雅黑" panose="020B0503020204020204" pitchFamily="34" charset="-122"/>
                <a:ea typeface="微软雅黑" panose="020B0503020204020204" pitchFamily="34" charset="-122"/>
              </a:endParaRPr>
            </a:p>
          </p:txBody>
        </p:sp>
        <p:sp>
          <p:nvSpPr>
            <p:cNvPr id="6" name="圆角矩形 5"/>
            <p:cNvSpPr/>
            <p:nvPr/>
          </p:nvSpPr>
          <p:spPr>
            <a:xfrm>
              <a:off x="4803937"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财务审核</a:t>
              </a:r>
            </a:p>
          </p:txBody>
        </p:sp>
        <p:cxnSp>
          <p:nvCxnSpPr>
            <p:cNvPr id="7" name="直接箭头连接符 6"/>
            <p:cNvCxnSpPr>
              <a:stCxn id="5" idx="3"/>
              <a:endCxn id="6" idx="1"/>
            </p:cNvCxnSpPr>
            <p:nvPr/>
          </p:nvCxnSpPr>
          <p:spPr>
            <a:xfrm>
              <a:off x="4295938" y="2942190"/>
              <a:ext cx="507999"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510724" y="24922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主管审核</a:t>
              </a:r>
              <a:endParaRPr lang="zh-CN" altLang="en-US" dirty="0">
                <a:latin typeface="微软雅黑" panose="020B0503020204020204" pitchFamily="34" charset="-122"/>
                <a:ea typeface="微软雅黑" panose="020B0503020204020204" pitchFamily="34" charset="-122"/>
              </a:endParaRPr>
            </a:p>
          </p:txBody>
        </p:sp>
        <p:sp>
          <p:nvSpPr>
            <p:cNvPr id="11" name="圆角矩形 10"/>
            <p:cNvSpPr/>
            <p:nvPr/>
          </p:nvSpPr>
          <p:spPr>
            <a:xfrm>
              <a:off x="7510724" y="4156455"/>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总经理审核</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4803937" y="4186571"/>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财务发放报销</a:t>
              </a:r>
              <a:endParaRPr lang="zh-CN" altLang="en-US" dirty="0">
                <a:latin typeface="微软雅黑" panose="020B0503020204020204" pitchFamily="34" charset="-122"/>
                <a:ea typeface="微软雅黑" panose="020B0503020204020204" pitchFamily="34" charset="-122"/>
              </a:endParaRPr>
            </a:p>
          </p:txBody>
        </p:sp>
        <p:cxnSp>
          <p:nvCxnSpPr>
            <p:cNvPr id="13" name="直接箭头连接符 12"/>
            <p:cNvCxnSpPr>
              <a:stCxn id="6" idx="3"/>
              <a:endCxn id="10" idx="1"/>
            </p:cNvCxnSpPr>
            <p:nvPr/>
          </p:nvCxnSpPr>
          <p:spPr>
            <a:xfrm flipV="1">
              <a:off x="6864966" y="2934933"/>
              <a:ext cx="645758" cy="725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1" idx="0"/>
            </p:cNvCxnSpPr>
            <p:nvPr/>
          </p:nvCxnSpPr>
          <p:spPr>
            <a:xfrm>
              <a:off x="8541239" y="3377619"/>
              <a:ext cx="0" cy="77883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1"/>
              <a:endCxn id="12" idx="3"/>
            </p:cNvCxnSpPr>
            <p:nvPr/>
          </p:nvCxnSpPr>
          <p:spPr>
            <a:xfrm flipH="1">
              <a:off x="6864966" y="4599141"/>
              <a:ext cx="645758" cy="3011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480560" y="22494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89355" y="3614332"/>
              <a:ext cx="1598894" cy="646331"/>
            </a:xfrm>
            <a:prstGeom prst="rect">
              <a:avLst/>
            </a:prstGeom>
            <a:noFill/>
          </p:spPr>
          <p:txBody>
            <a:bodyPr wrap="square" rtlCol="0">
              <a:spAutoFit/>
            </a:bodyPr>
            <a:lstStyle/>
            <a:p>
              <a:r>
                <a:rPr lang="zh-CN" altLang="en-US" b="1" dirty="0" smtClean="0">
                  <a:solidFill>
                    <a:srgbClr val="C00000"/>
                  </a:solidFill>
                  <a:latin typeface="微软雅黑" panose="020B0503020204020204" pitchFamily="34" charset="-122"/>
                  <a:ea typeface="微软雅黑" panose="020B0503020204020204" pitchFamily="34" charset="-122"/>
                </a:rPr>
                <a:t>处理报销业务的标准过程</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13549213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面向过程和面向对象</a:t>
            </a:r>
            <a:endParaRPr lang="zh-CN" altLang="en-US" dirty="0"/>
          </a:p>
        </p:txBody>
      </p:sp>
      <p:sp>
        <p:nvSpPr>
          <p:cNvPr id="3" name="内容占位符 2"/>
          <p:cNvSpPr>
            <a:spLocks noGrp="1"/>
          </p:cNvSpPr>
          <p:nvPr>
            <p:ph idx="1"/>
          </p:nvPr>
        </p:nvSpPr>
        <p:spPr/>
        <p:txBody>
          <a:bodyPr/>
          <a:lstStyle/>
          <a:p>
            <a:r>
              <a:rPr lang="zh-CN" altLang="en-US" dirty="0" smtClean="0"/>
              <a:t>下表列出了面向对象与面向过程的具体区别：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xmlns="" val="3193769239"/>
              </p:ext>
            </p:extLst>
          </p:nvPr>
        </p:nvGraphicFramePr>
        <p:xfrm>
          <a:off x="489786" y="1752349"/>
          <a:ext cx="11257534" cy="2707355"/>
        </p:xfrm>
        <a:graphic>
          <a:graphicData uri="http://schemas.openxmlformats.org/drawingml/2006/table">
            <a:tbl>
              <a:tblPr firstRow="1" firstCol="1" bandRow="1">
                <a:tableStyleId>{93296810-A885-4BE3-A3E7-6D5BEEA58F35}</a:tableStyleId>
              </a:tblPr>
              <a:tblGrid>
                <a:gridCol w="2261866"/>
                <a:gridCol w="4195675"/>
                <a:gridCol w="4799993"/>
              </a:tblGrid>
              <a:tr h="435887">
                <a:tc>
                  <a:txBody>
                    <a:bodyPr/>
                    <a:lstStyle/>
                    <a:p>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1800" kern="100" dirty="0" smtClean="0">
                          <a:latin typeface="微软雅黑" panose="020B0503020204020204" pitchFamily="34" charset="-122"/>
                          <a:ea typeface="微软雅黑" panose="020B0503020204020204" pitchFamily="34" charset="-122"/>
                        </a:rPr>
                        <a:t>面向过程</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1800" kern="100" dirty="0" smtClean="0">
                          <a:latin typeface="微软雅黑" panose="020B0503020204020204" pitchFamily="34" charset="-122"/>
                          <a:ea typeface="微软雅黑" panose="020B0503020204020204" pitchFamily="34" charset="-122"/>
                        </a:rPr>
                        <a:t>面向对象</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设计思路</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自顶向下、层次化、分解</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自底向上、对象化、综合</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程序单元</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函数模块</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对象</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算法</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数据结构</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对象</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优点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相互独立，代码共享</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接近人的思维方式</a:t>
                      </a:r>
                    </a:p>
                    <a:p>
                      <a:pPr algn="just">
                        <a:spcAft>
                          <a:spcPts val="0"/>
                        </a:spcAft>
                      </a:pPr>
                      <a:r>
                        <a:rPr lang="zh-CN" sz="1800" kern="100" dirty="0">
                          <a:latin typeface="微软雅黑" panose="020B0503020204020204" pitchFamily="34" charset="-122"/>
                          <a:ea typeface="微软雅黑" panose="020B0503020204020204" pitchFamily="34" charset="-122"/>
                        </a:rPr>
                        <a:t>模拟客观世界</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缺点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数据与程序不一致</a:t>
                      </a:r>
                    </a:p>
                    <a:p>
                      <a:pPr algn="just">
                        <a:spcAft>
                          <a:spcPts val="0"/>
                        </a:spcAft>
                      </a:pPr>
                      <a:r>
                        <a:rPr lang="zh-CN" sz="1800" kern="100" dirty="0">
                          <a:latin typeface="微软雅黑" panose="020B0503020204020204" pitchFamily="34" charset="-122"/>
                          <a:ea typeface="微软雅黑" panose="020B0503020204020204" pitchFamily="34" charset="-122"/>
                        </a:rPr>
                        <a:t>维护困难</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客观世界的无序性</a:t>
                      </a:r>
                    </a:p>
                    <a:p>
                      <a:pPr algn="just">
                        <a:spcAft>
                          <a:spcPts val="0"/>
                        </a:spcAft>
                      </a:pPr>
                      <a:r>
                        <a:rPr lang="zh-CN" sz="1800" kern="100" dirty="0">
                          <a:latin typeface="微软雅黑" panose="020B0503020204020204" pitchFamily="34" charset="-122"/>
                          <a:ea typeface="微软雅黑" panose="020B0503020204020204" pitchFamily="34" charset="-122"/>
                        </a:rPr>
                        <a:t>概念不成熟</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r>
            </a:tbl>
          </a:graphicData>
        </a:graphic>
      </p:graphicFrame>
    </p:spTree>
    <p:extLst>
      <p:ext uri="{BB962C8B-B14F-4D97-AF65-F5344CB8AC3E}">
        <p14:creationId xmlns:p14="http://schemas.microsoft.com/office/powerpoint/2010/main" xmlns="" val="95462621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面向对象编程</a:t>
            </a:r>
            <a:endParaRPr lang="zh-CN" altLang="en-US" dirty="0"/>
          </a:p>
        </p:txBody>
      </p:sp>
      <p:sp>
        <p:nvSpPr>
          <p:cNvPr id="5" name="内容占位符 2"/>
          <p:cNvSpPr>
            <a:spLocks noGrp="1"/>
          </p:cNvSpPr>
          <p:nvPr>
            <p:ph idx="1"/>
          </p:nvPr>
        </p:nvSpPr>
        <p:spPr>
          <a:xfrm>
            <a:off x="173508" y="850006"/>
            <a:ext cx="11805132" cy="5477641"/>
          </a:xfrm>
        </p:spPr>
        <p:txBody>
          <a:bodyPr>
            <a:normAutofit/>
          </a:bodyPr>
          <a:lstStyle/>
          <a:p>
            <a:r>
              <a:rPr lang="zh-CN" altLang="en-US" dirty="0"/>
              <a:t>面向对象的编程思想，使设计程序编写程序的过程清晰化。有利于</a:t>
            </a:r>
            <a:r>
              <a:rPr lang="zh-CN" altLang="en-US" dirty="0" smtClean="0"/>
              <a:t>将程序模块</a:t>
            </a:r>
            <a:r>
              <a:rPr lang="zh-CN" altLang="en-US" dirty="0"/>
              <a:t>化，可以组织比较大的团队开发程序，按模块进行分工</a:t>
            </a:r>
            <a:r>
              <a:rPr lang="zh-CN" altLang="en-US" dirty="0" smtClean="0"/>
              <a:t>。</a:t>
            </a:r>
            <a:endParaRPr lang="zh-CN" altLang="en-US" dirty="0"/>
          </a:p>
          <a:p>
            <a:r>
              <a:rPr lang="zh-CN" altLang="en-US" dirty="0"/>
              <a:t>所谓面向对象的方法学，就是使我们分析、设计和实现一个系统的</a:t>
            </a:r>
            <a:r>
              <a:rPr lang="zh-CN" altLang="en-US" dirty="0" smtClean="0"/>
              <a:t>方法</a:t>
            </a:r>
            <a:r>
              <a:rPr lang="zh-CN" altLang="en-US" dirty="0"/>
              <a:t>。尽可能地接近我们认识一个系统的方法。包括</a:t>
            </a:r>
            <a:r>
              <a:rPr lang="zh-CN" altLang="en-US" dirty="0" smtClean="0"/>
              <a:t>：</a:t>
            </a:r>
            <a:endParaRPr lang="en-US" altLang="zh-CN" dirty="0" smtClean="0"/>
          </a:p>
          <a:p>
            <a:pPr lvl="1"/>
            <a:r>
              <a:rPr lang="zh-CN" altLang="en-US" dirty="0"/>
              <a:t>面向对象的分析（</a:t>
            </a:r>
            <a:r>
              <a:rPr lang="en-US" altLang="zh-CN" dirty="0"/>
              <a:t>OOA, Object-Oriented Analysis</a:t>
            </a:r>
            <a:r>
              <a:rPr lang="zh-CN" altLang="en-US" dirty="0"/>
              <a:t>）</a:t>
            </a:r>
          </a:p>
          <a:p>
            <a:pPr lvl="1"/>
            <a:r>
              <a:rPr lang="zh-CN" altLang="en-US" dirty="0"/>
              <a:t>面向对象的设计（</a:t>
            </a:r>
            <a:r>
              <a:rPr lang="en-US" altLang="zh-CN" dirty="0"/>
              <a:t>OOD, Object-Oriented Design</a:t>
            </a:r>
            <a:r>
              <a:rPr lang="zh-CN" altLang="en-US" dirty="0"/>
              <a:t>）</a:t>
            </a:r>
          </a:p>
          <a:p>
            <a:pPr lvl="1"/>
            <a:r>
              <a:rPr lang="zh-CN" altLang="en-US" dirty="0"/>
              <a:t>面向对象的</a:t>
            </a:r>
            <a:r>
              <a:rPr lang="zh-CN" altLang="en-US" dirty="0" smtClean="0"/>
              <a:t>编程</a:t>
            </a:r>
            <a:endParaRPr lang="en-US" altLang="zh-CN" dirty="0" smtClean="0"/>
          </a:p>
          <a:p>
            <a:pPr marL="228600" lvl="1">
              <a:spcBef>
                <a:spcPts val="1000"/>
              </a:spcBef>
            </a:pPr>
            <a:r>
              <a:rPr lang="zh-CN" altLang="en-US" dirty="0" smtClean="0"/>
              <a:t>面向对象技术主要围绕以下几个概念：对象、抽象数据类型、类、类型层次（子类）、继承性、多态性等许多概念。 </a:t>
            </a:r>
          </a:p>
          <a:p>
            <a:endParaRPr lang="zh-CN" altLang="en-US" dirty="0"/>
          </a:p>
        </p:txBody>
      </p:sp>
      <p:grpSp>
        <p:nvGrpSpPr>
          <p:cNvPr id="13" name="组合 12"/>
          <p:cNvGrpSpPr/>
          <p:nvPr/>
        </p:nvGrpSpPr>
        <p:grpSpPr>
          <a:xfrm>
            <a:off x="2889189" y="3951827"/>
            <a:ext cx="8208962" cy="682724"/>
            <a:chOff x="2999547" y="4377496"/>
            <a:chExt cx="8208962" cy="682724"/>
          </a:xfrm>
        </p:grpSpPr>
        <p:sp>
          <p:nvSpPr>
            <p:cNvPr id="6" name="Text Box 4"/>
            <p:cNvSpPr txBox="1">
              <a:spLocks noChangeArrowheads="1"/>
            </p:cNvSpPr>
            <p:nvPr/>
          </p:nvSpPr>
          <p:spPr bwMode="auto">
            <a:xfrm>
              <a:off x="2999547" y="4377496"/>
              <a:ext cx="8208962" cy="682724"/>
            </a:xfrm>
            <a:prstGeom prst="rect">
              <a:avLst/>
            </a:prstGeom>
            <a:solidFill>
              <a:srgbClr val="92D050"/>
            </a:solidFill>
            <a:ln w="34925" algn="ctr">
              <a:solidFill>
                <a:srgbClr val="00B050"/>
              </a:solidFill>
              <a:miter lim="800000"/>
              <a:headEnd/>
              <a:tailEnd/>
            </a:ln>
          </p:spPr>
          <p:txBody>
            <a:bodyPr/>
            <a:lstStyle/>
            <a:p>
              <a:pPr marL="342900" indent="-342900"/>
              <a:r>
                <a:rPr lang="en-US" altLang="zh-CN" dirty="0">
                  <a:solidFill>
                    <a:srgbClr val="FF3300"/>
                  </a:solidFill>
                  <a:latin typeface="微软雅黑" panose="020B0503020204020204" pitchFamily="34" charset="-122"/>
                  <a:ea typeface="微软雅黑" panose="020B0503020204020204" pitchFamily="34" charset="-122"/>
                </a:rPr>
                <a:t>O</a:t>
              </a:r>
              <a:r>
                <a:rPr lang="en-US" altLang="zh-CN" dirty="0">
                  <a:latin typeface="微软雅黑" panose="020B0503020204020204" pitchFamily="34" charset="-122"/>
                  <a:ea typeface="微软雅黑" panose="020B0503020204020204" pitchFamily="34" charset="-122"/>
                </a:rPr>
                <a:t>bject </a:t>
              </a:r>
              <a:r>
                <a:rPr lang="en-US" altLang="zh-CN" dirty="0" err="1">
                  <a:solidFill>
                    <a:srgbClr val="FF3300"/>
                  </a:solidFill>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riendted</a:t>
              </a:r>
              <a:r>
                <a:rPr lang="en-US" altLang="zh-CN" dirty="0">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rogramming</a:t>
              </a:r>
            </a:p>
          </p:txBody>
        </p:sp>
        <p:sp>
          <p:nvSpPr>
            <p:cNvPr id="7" name="Line 5"/>
            <p:cNvSpPr>
              <a:spLocks noChangeShapeType="1"/>
            </p:cNvSpPr>
            <p:nvPr/>
          </p:nvSpPr>
          <p:spPr bwMode="auto">
            <a:xfrm>
              <a:off x="3138344" y="4706507"/>
              <a:ext cx="696677" cy="0"/>
            </a:xfrm>
            <a:prstGeom prst="line">
              <a:avLst/>
            </a:prstGeom>
            <a:noFill/>
            <a:ln w="28575">
              <a:solidFill>
                <a:srgbClr val="C00000"/>
              </a:solidFill>
              <a:round/>
              <a:headEnd/>
              <a:tailEnd/>
            </a:ln>
          </p:spPr>
          <p:txBody>
            <a:bodyPr wrap="none" anchor="ctr"/>
            <a:lstStyle/>
            <a:p>
              <a:endParaRPr lang="zh-CN" altLang="en-US"/>
            </a:p>
          </p:txBody>
        </p:sp>
        <p:sp>
          <p:nvSpPr>
            <p:cNvPr id="8" name="Line 6"/>
            <p:cNvSpPr>
              <a:spLocks noChangeShapeType="1"/>
            </p:cNvSpPr>
            <p:nvPr/>
          </p:nvSpPr>
          <p:spPr bwMode="auto">
            <a:xfrm>
              <a:off x="3921381" y="4706507"/>
              <a:ext cx="1073699" cy="0"/>
            </a:xfrm>
            <a:prstGeom prst="line">
              <a:avLst/>
            </a:prstGeom>
            <a:noFill/>
            <a:ln w="28575">
              <a:solidFill>
                <a:srgbClr val="C00000"/>
              </a:solidFill>
              <a:round/>
              <a:headEnd/>
              <a:tailEnd/>
            </a:ln>
          </p:spPr>
          <p:txBody>
            <a:bodyPr wrap="none" anchor="ctr"/>
            <a:lstStyle/>
            <a:p>
              <a:endParaRPr lang="zh-CN" altLang="en-US"/>
            </a:p>
          </p:txBody>
        </p:sp>
        <p:sp>
          <p:nvSpPr>
            <p:cNvPr id="9" name="Line 7"/>
            <p:cNvSpPr>
              <a:spLocks noChangeShapeType="1"/>
            </p:cNvSpPr>
            <p:nvPr/>
          </p:nvSpPr>
          <p:spPr bwMode="auto">
            <a:xfrm>
              <a:off x="5149684" y="4690888"/>
              <a:ext cx="1483128" cy="0"/>
            </a:xfrm>
            <a:prstGeom prst="line">
              <a:avLst/>
            </a:prstGeom>
            <a:noFill/>
            <a:ln w="28575">
              <a:solidFill>
                <a:srgbClr val="C00000"/>
              </a:solidFill>
              <a:round/>
              <a:headEnd/>
              <a:tailEnd/>
            </a:ln>
          </p:spPr>
          <p:txBody>
            <a:bodyPr wrap="none" anchor="ctr"/>
            <a:lstStyle/>
            <a:p>
              <a:endParaRPr lang="zh-CN" altLang="en-US"/>
            </a:p>
          </p:txBody>
        </p:sp>
        <p:sp>
          <p:nvSpPr>
            <p:cNvPr id="10" name="Text Box 8"/>
            <p:cNvSpPr txBox="1">
              <a:spLocks noChangeArrowheads="1"/>
            </p:cNvSpPr>
            <p:nvPr/>
          </p:nvSpPr>
          <p:spPr bwMode="auto">
            <a:xfrm>
              <a:off x="3129218" y="4690888"/>
              <a:ext cx="1584325"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对象</a:t>
              </a:r>
            </a:p>
          </p:txBody>
        </p:sp>
        <p:sp>
          <p:nvSpPr>
            <p:cNvPr id="11" name="Text Box 9"/>
            <p:cNvSpPr txBox="1">
              <a:spLocks noChangeArrowheads="1"/>
            </p:cNvSpPr>
            <p:nvPr/>
          </p:nvSpPr>
          <p:spPr bwMode="auto">
            <a:xfrm>
              <a:off x="3706858" y="4689760"/>
              <a:ext cx="2449512"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以</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为导向的</a:t>
              </a:r>
            </a:p>
          </p:txBody>
        </p:sp>
        <p:sp>
          <p:nvSpPr>
            <p:cNvPr id="12" name="Text Box 10"/>
            <p:cNvSpPr txBox="1">
              <a:spLocks noChangeArrowheads="1"/>
            </p:cNvSpPr>
            <p:nvPr/>
          </p:nvSpPr>
          <p:spPr bwMode="auto">
            <a:xfrm>
              <a:off x="5351790" y="4688632"/>
              <a:ext cx="3024188" cy="369332"/>
            </a:xfrm>
            <a:prstGeom prst="rect">
              <a:avLst/>
            </a:prstGeom>
            <a:noFill/>
            <a:ln w="9525" algn="ctr">
              <a:noFill/>
              <a:miter lim="800000"/>
              <a:headEnd/>
              <a:tailEnd/>
            </a:ln>
          </p:spPr>
          <p:txBody>
            <a:bodyPr>
              <a:spAutoFit/>
            </a:bodyPr>
            <a:lstStyle/>
            <a:p>
              <a:pPr marL="342900" indent="-342900"/>
              <a:r>
                <a:rPr lang="zh-CN" altLang="en-US" b="1" dirty="0" smtClean="0">
                  <a:solidFill>
                    <a:srgbClr val="C00000"/>
                  </a:solidFill>
                  <a:latin typeface="微软雅黑" panose="020B0503020204020204" pitchFamily="34" charset="-122"/>
                  <a:ea typeface="微软雅黑" panose="020B0503020204020204" pitchFamily="34" charset="-122"/>
                </a:rPr>
                <a:t>编程</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37763502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面向对象编程</a:t>
            </a:r>
            <a:endParaRPr lang="zh-CN" altLang="en-US" dirty="0"/>
          </a:p>
        </p:txBody>
      </p:sp>
      <p:sp>
        <p:nvSpPr>
          <p:cNvPr id="4" name="内容占位符 2"/>
          <p:cNvSpPr>
            <a:spLocks noGrp="1"/>
          </p:cNvSpPr>
          <p:nvPr>
            <p:ph idx="1"/>
          </p:nvPr>
        </p:nvSpPr>
        <p:spPr>
          <a:xfrm>
            <a:off x="173508" y="850006"/>
            <a:ext cx="11805132" cy="5477641"/>
          </a:xfrm>
        </p:spPr>
        <p:txBody>
          <a:bodyPr/>
          <a:lstStyle/>
          <a:p>
            <a:r>
              <a:rPr lang="zh-CN" altLang="en-US" dirty="0" smtClean="0"/>
              <a:t>面向对象中的抽象</a:t>
            </a:r>
            <a:endParaRPr lang="en-US" altLang="zh-CN" dirty="0" smtClean="0"/>
          </a:p>
          <a:p>
            <a:pPr lvl="1"/>
            <a:r>
              <a:rPr lang="zh-CN" altLang="en-US" dirty="0" smtClean="0"/>
              <a:t>面向对象</a:t>
            </a:r>
            <a:r>
              <a:rPr lang="zh-CN" altLang="en-US" dirty="0"/>
              <a:t>中的抽象是把系统中需要处理的数据和这些数据上的操作结合在一起，根据功能、性质、作用等</a:t>
            </a:r>
            <a:r>
              <a:rPr lang="zh-CN" altLang="en-US" dirty="0" smtClean="0"/>
              <a:t>因素组成成</a:t>
            </a:r>
            <a:r>
              <a:rPr lang="zh-CN" altLang="en-US" dirty="0"/>
              <a:t>不同</a:t>
            </a:r>
            <a:r>
              <a:rPr lang="zh-CN" altLang="en-US" dirty="0" smtClean="0"/>
              <a:t>的数据类型</a:t>
            </a:r>
            <a:r>
              <a:rPr lang="zh-CN" altLang="en-US" dirty="0"/>
              <a:t>。</a:t>
            </a:r>
          </a:p>
          <a:p>
            <a:pPr lvl="1"/>
            <a:r>
              <a:rPr lang="zh-CN" altLang="en-US" dirty="0"/>
              <a:t>抽象数据类型是进一步设计、编程的基础和依据</a:t>
            </a:r>
            <a:r>
              <a:rPr lang="zh-CN" altLang="en-US" dirty="0" smtClean="0"/>
              <a:t>。</a:t>
            </a:r>
            <a:endParaRPr lang="zh-CN" altLang="en-US" dirty="0"/>
          </a:p>
          <a:p>
            <a:pPr lvl="1"/>
            <a:r>
              <a:rPr lang="zh-CN" altLang="en-US" dirty="0"/>
              <a:t>在面向对象程序设计中，抽象数据类型是用“类”来代表的。</a:t>
            </a:r>
          </a:p>
          <a:p>
            <a:pPr lvl="1"/>
            <a:endParaRPr lang="zh-CN" altLang="en-US" dirty="0" smtClean="0"/>
          </a:p>
          <a:p>
            <a:endParaRPr lang="zh-CN" altLang="en-US" dirty="0"/>
          </a:p>
        </p:txBody>
      </p:sp>
    </p:spTree>
    <p:extLst>
      <p:ext uri="{BB962C8B-B14F-4D97-AF65-F5344CB8AC3E}">
        <p14:creationId xmlns="" xmlns:p14="http://schemas.microsoft.com/office/powerpoint/2010/main" val="358853200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面向对象编程</a:t>
            </a:r>
            <a:endParaRPr lang="zh-CN" altLang="en-US" dirty="0"/>
          </a:p>
        </p:txBody>
      </p:sp>
      <p:sp>
        <p:nvSpPr>
          <p:cNvPr id="4" name="内容占位符 2"/>
          <p:cNvSpPr>
            <a:spLocks noGrp="1"/>
          </p:cNvSpPr>
          <p:nvPr>
            <p:ph idx="1"/>
          </p:nvPr>
        </p:nvSpPr>
        <p:spPr>
          <a:xfrm>
            <a:off x="173508" y="850006"/>
            <a:ext cx="11805132" cy="5477641"/>
          </a:xfrm>
        </p:spPr>
        <p:txBody>
          <a:bodyPr>
            <a:normAutofit/>
          </a:bodyPr>
          <a:lstStyle/>
          <a:p>
            <a:r>
              <a:rPr lang="en-US" altLang="zh-CN" dirty="0" smtClean="0"/>
              <a:t>Java</a:t>
            </a:r>
            <a:r>
              <a:rPr lang="zh-CN" altLang="en-US" dirty="0" smtClean="0"/>
              <a:t>具备</a:t>
            </a:r>
            <a:r>
              <a:rPr lang="zh-CN" altLang="en-US" dirty="0"/>
              <a:t>描述对象以及对象之间关系的能力，</a:t>
            </a:r>
            <a:r>
              <a:rPr lang="zh-CN" altLang="en-US" dirty="0" smtClean="0"/>
              <a:t>因此是</a:t>
            </a:r>
            <a:r>
              <a:rPr lang="zh-CN" altLang="en-US" b="1" dirty="0">
                <a:solidFill>
                  <a:srgbClr val="C00000"/>
                </a:solidFill>
              </a:rPr>
              <a:t>面向对象的编程语言</a:t>
            </a:r>
            <a:r>
              <a:rPr lang="zh-CN" altLang="en-US" dirty="0"/>
              <a:t>。 </a:t>
            </a:r>
          </a:p>
          <a:p>
            <a:r>
              <a:rPr lang="en-US" altLang="zh-CN" dirty="0"/>
              <a:t>Java</a:t>
            </a:r>
            <a:r>
              <a:rPr lang="zh-CN" altLang="en-US" dirty="0"/>
              <a:t>语言的设计集中于对象及其接口，它提供了简单的类机制以及</a:t>
            </a:r>
            <a:r>
              <a:rPr lang="zh-CN" altLang="en-US" dirty="0" smtClean="0"/>
              <a:t>动态的</a:t>
            </a:r>
            <a:r>
              <a:rPr lang="zh-CN" altLang="en-US" dirty="0"/>
              <a:t>接口模型。</a:t>
            </a:r>
          </a:p>
          <a:p>
            <a:pPr lvl="1"/>
            <a:r>
              <a:rPr lang="zh-CN" altLang="en-US" dirty="0"/>
              <a:t>对象中封装了状态变量以及相应的方法，实现了模块化和信息隐藏；</a:t>
            </a:r>
          </a:p>
          <a:p>
            <a:pPr lvl="1"/>
            <a:r>
              <a:rPr lang="zh-CN" altLang="en-US" dirty="0"/>
              <a:t>类则提供了一类对象的原型，并且通过继承机制，子类可以使用父类所提供的方法，实现了代码的复用</a:t>
            </a:r>
            <a:r>
              <a:rPr lang="zh-CN" altLang="en-US" dirty="0" smtClean="0"/>
              <a:t>。</a:t>
            </a:r>
            <a:endParaRPr lang="zh-CN" altLang="en-US" dirty="0"/>
          </a:p>
          <a:p>
            <a:r>
              <a:rPr lang="zh-CN" altLang="en-US" dirty="0"/>
              <a:t>面向对象最重要的三大特征是：</a:t>
            </a:r>
            <a:r>
              <a:rPr lang="zh-CN" altLang="en-US" b="1" dirty="0">
                <a:solidFill>
                  <a:srgbClr val="C00000"/>
                </a:solidFill>
              </a:rPr>
              <a:t>封装、继承、多态</a:t>
            </a:r>
            <a:r>
              <a:rPr lang="zh-CN" altLang="en-US" dirty="0"/>
              <a:t>。</a:t>
            </a:r>
          </a:p>
          <a:p>
            <a:pPr lvl="1"/>
            <a:endParaRPr lang="zh-CN" altLang="en-US" dirty="0" smtClean="0"/>
          </a:p>
          <a:p>
            <a:endParaRPr lang="zh-CN" altLang="en-US" dirty="0"/>
          </a:p>
        </p:txBody>
      </p:sp>
    </p:spTree>
    <p:extLst>
      <p:ext uri="{BB962C8B-B14F-4D97-AF65-F5344CB8AC3E}">
        <p14:creationId xmlns="" xmlns:p14="http://schemas.microsoft.com/office/powerpoint/2010/main" val="242376376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4045</Words>
  <Application>Microsoft Office PowerPoint</Application>
  <PresentationFormat>自定义</PresentationFormat>
  <Paragraphs>421</Paragraphs>
  <Slides>46</Slides>
  <Notes>11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初识面向对象</vt:lpstr>
      <vt:lpstr>本章内容：共小节，个知识点</vt:lpstr>
      <vt:lpstr>本章目标</vt:lpstr>
      <vt:lpstr>第1节【面向对象编程概述】</vt:lpstr>
      <vt:lpstr>1-面向过程和面向对象</vt:lpstr>
      <vt:lpstr>1-面向过程和面向对象</vt:lpstr>
      <vt:lpstr>2-面向对象编程</vt:lpstr>
      <vt:lpstr>2-面向对象编程</vt:lpstr>
      <vt:lpstr>2-面向对象编程</vt:lpstr>
      <vt:lpstr>3-类和对象</vt:lpstr>
      <vt:lpstr>3-类和对象</vt:lpstr>
      <vt:lpstr>3-类和对象</vt:lpstr>
      <vt:lpstr>3-类和对象</vt:lpstr>
      <vt:lpstr>3-类和对象</vt:lpstr>
      <vt:lpstr>幻灯片 15</vt:lpstr>
      <vt:lpstr>第2节【类和对象的定义和使用】</vt:lpstr>
      <vt:lpstr>1-定义类</vt:lpstr>
      <vt:lpstr>1-定义类</vt:lpstr>
      <vt:lpstr>2-创建对象</vt:lpstr>
      <vt:lpstr>2-创建对象</vt:lpstr>
      <vt:lpstr>2-创建对象</vt:lpstr>
      <vt:lpstr>3-操作属性、调用方法</vt:lpstr>
      <vt:lpstr>幻灯片 23</vt:lpstr>
      <vt:lpstr>第3节【类的方法】</vt:lpstr>
      <vt:lpstr>1-方法的概念</vt:lpstr>
      <vt:lpstr>2-方法的定义</vt:lpstr>
      <vt:lpstr>2-方法的定义</vt:lpstr>
      <vt:lpstr>3-方法的返回值</vt:lpstr>
      <vt:lpstr>3-方法的返回值</vt:lpstr>
      <vt:lpstr>3-方法的返回值</vt:lpstr>
      <vt:lpstr>4-方法的参数</vt:lpstr>
      <vt:lpstr>4-方法的参数</vt:lpstr>
      <vt:lpstr>4-方法的参数</vt:lpstr>
      <vt:lpstr>4-方法的参数</vt:lpstr>
      <vt:lpstr>4-方法的参数</vt:lpstr>
      <vt:lpstr>4-方法的参数</vt:lpstr>
      <vt:lpstr>幻灯片 37</vt:lpstr>
      <vt:lpstr>第4节【包】</vt:lpstr>
      <vt:lpstr>1-包的概念与作用</vt:lpstr>
      <vt:lpstr>1-包的概念与作用</vt:lpstr>
      <vt:lpstr>2- package关键字</vt:lpstr>
      <vt:lpstr>3-import关键字</vt:lpstr>
      <vt:lpstr>3-import关键字</vt:lpstr>
      <vt:lpstr>4-类的完整名</vt:lpstr>
      <vt:lpstr>5-JDK API文档</vt:lpstr>
      <vt:lpstr>幻灯片 46</vt:lpstr>
    </vt:vector>
  </TitlesOfParts>
  <Company>Baidu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微软用户</cp:lastModifiedBy>
  <cp:revision>1655</cp:revision>
  <dcterms:created xsi:type="dcterms:W3CDTF">2014-03-19T14:07:00Z</dcterms:created>
  <dcterms:modified xsi:type="dcterms:W3CDTF">2018-07-13T06:55:16Z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