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4"/>
  </p:handoutMasterIdLst>
  <p:sldIdLst>
    <p:sldId id="478" r:id="rId3"/>
    <p:sldId id="481" r:id="rId5"/>
    <p:sldId id="486" r:id="rId6"/>
    <p:sldId id="494" r:id="rId7"/>
    <p:sldId id="656" r:id="rId8"/>
    <p:sldId id="657" r:id="rId9"/>
    <p:sldId id="642" r:id="rId10"/>
    <p:sldId id="640" r:id="rId11"/>
    <p:sldId id="641" r:id="rId12"/>
    <p:sldId id="643" r:id="rId13"/>
    <p:sldId id="644" r:id="rId14"/>
    <p:sldId id="645" r:id="rId15"/>
    <p:sldId id="591" r:id="rId16"/>
    <p:sldId id="646" r:id="rId17"/>
    <p:sldId id="496" r:id="rId18"/>
    <p:sldId id="647" r:id="rId19"/>
    <p:sldId id="648" r:id="rId20"/>
    <p:sldId id="592" r:id="rId21"/>
    <p:sldId id="594" r:id="rId22"/>
    <p:sldId id="649" r:id="rId23"/>
    <p:sldId id="650" r:id="rId24"/>
    <p:sldId id="651" r:id="rId25"/>
    <p:sldId id="654" r:id="rId26"/>
    <p:sldId id="655" r:id="rId27"/>
    <p:sldId id="658" r:id="rId28"/>
    <p:sldId id="659" r:id="rId29"/>
    <p:sldId id="661" r:id="rId30"/>
    <p:sldId id="662" r:id="rId31"/>
    <p:sldId id="660" r:id="rId32"/>
    <p:sldId id="476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0066"/>
    <a:srgbClr val="CC6600"/>
    <a:srgbClr val="CC3300"/>
    <a:srgbClr val="AE0B0B"/>
    <a:srgbClr val="3D3D3D"/>
    <a:srgbClr val="393939"/>
    <a:srgbClr val="CC0000"/>
    <a:srgbClr val="FF33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42" autoAdjust="0"/>
    <p:restoredTop sz="71058" autoAdjust="0"/>
  </p:normalViewPr>
  <p:slideViewPr>
    <p:cSldViewPr snapToGrid="0">
      <p:cViewPr>
        <p:scale>
          <a:sx n="66" d="100"/>
          <a:sy n="66" d="100"/>
        </p:scale>
        <p:origin x="-876" y="-19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DAFF6-F84F-4348-8062-22F68F2F88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F3BBD-B065-4C1F-9D2D-1D16C98090F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9AA82-4130-4734-8B4A-6884A50150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本章引言</a:t>
            </a:r>
            <a:r>
              <a:rPr lang="en-US" altLang="zh-CN" dirty="0" smtClean="0"/>
              <a:t>】</a:t>
            </a:r>
            <a:endParaRPr lang="en-US" altLang="zh-CN" dirty="0" smtClean="0"/>
          </a:p>
          <a:p>
            <a:r>
              <a:rPr lang="zh-CN" altLang="en-US" baseline="0" dirty="0" smtClean="0"/>
              <a:t>         我们常常听说某某语言功能强大，所谓功能强大有不同的指标去评价，对于面向对象语言来说，其中一个重要的指标就是“现成”的、可以直接用的类库是否足够丰富。</a:t>
            </a:r>
            <a:r>
              <a:rPr lang="en-US" altLang="zh-CN" baseline="0" dirty="0" smtClean="0"/>
              <a:t>Java</a:t>
            </a:r>
            <a:r>
              <a:rPr lang="zh-CN" altLang="en-US" baseline="0" dirty="0" smtClean="0"/>
              <a:t>语言有丰富的类库，直接使用就能便捷地实现很多功能。本章学习一些常用的</a:t>
            </a:r>
            <a:r>
              <a:rPr lang="en-US" altLang="zh-CN" baseline="0" dirty="0" smtClean="0"/>
              <a:t>API</a:t>
            </a:r>
            <a:r>
              <a:rPr lang="zh-CN" altLang="en-US" baseline="0" dirty="0" smtClean="0"/>
              <a:t>，帮助各位快速提高</a:t>
            </a:r>
            <a:r>
              <a:rPr lang="en-US" altLang="zh-CN" baseline="0" dirty="0" smtClean="0"/>
              <a:t>Java</a:t>
            </a:r>
            <a:r>
              <a:rPr lang="zh-CN" altLang="en-US" baseline="0" dirty="0" smtClean="0"/>
              <a:t>编程能力。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本节引言</a:t>
            </a:r>
            <a:r>
              <a:rPr lang="en-US" altLang="zh-CN" dirty="0" smtClean="0"/>
              <a:t>】</a:t>
            </a:r>
            <a:endParaRPr lang="en-US" altLang="zh-CN" dirty="0" smtClean="0"/>
          </a:p>
          <a:p>
            <a:r>
              <a:rPr lang="en-US" altLang="zh-CN" dirty="0" smtClean="0"/>
              <a:t>         </a:t>
            </a:r>
            <a:r>
              <a:rPr lang="zh-CN" altLang="en-US" dirty="0" smtClean="0"/>
              <a:t>字符串类型是实际编程中最常使用的类型，在学习数据类型时，我们已经了解到了字符串类型的一些特征，包括字符串是不可变的，直接赋值时使用常量池，三个相关类</a:t>
            </a:r>
            <a:r>
              <a:rPr lang="en-US" altLang="zh-CN" dirty="0" err="1" smtClean="0"/>
              <a:t>String,StringBuffer,StringBuilder</a:t>
            </a:r>
            <a:r>
              <a:rPr lang="zh-CN" altLang="en-US" dirty="0" smtClean="0"/>
              <a:t>类的区别等。本节将在之前的基础上，进一步深入学习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9AB3F-D91E-4CD1-B0FE-A16B096DF36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本节引言</a:t>
            </a:r>
            <a:r>
              <a:rPr lang="en-US" altLang="zh-CN" dirty="0" smtClean="0"/>
              <a:t>】</a:t>
            </a:r>
            <a:endParaRPr lang="en-US" altLang="zh-CN" dirty="0" smtClean="0"/>
          </a:p>
          <a:p>
            <a:r>
              <a:rPr lang="en-US" altLang="zh-CN" dirty="0" smtClean="0"/>
              <a:t>         </a:t>
            </a:r>
            <a:r>
              <a:rPr lang="zh-CN" altLang="en-US" dirty="0" smtClean="0"/>
              <a:t>字符串类型是实际编程中最常使用的类型，在学习数据类型时，我们已经了解到了字符串类型的一些特征，包括字符串是不可变的，直接赋值时使用常量池，三个相关类</a:t>
            </a:r>
            <a:r>
              <a:rPr lang="en-US" altLang="zh-CN" dirty="0" err="1" smtClean="0"/>
              <a:t>String,StringBuffer,StringBuilder</a:t>
            </a:r>
            <a:r>
              <a:rPr lang="zh-CN" altLang="en-US" dirty="0" smtClean="0"/>
              <a:t>类的区别等。本节将在之前的基础上，进一步深入学习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Picture 7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851569" y="179024"/>
            <a:ext cx="2153196" cy="72089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wangwengping\Desktop\logo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35631" y="161755"/>
            <a:ext cx="1224569" cy="123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881"/>
            <a:ext cx="11573813" cy="849126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275263"/>
          </a:xfrm>
        </p:spPr>
        <p:txBody>
          <a:bodyPr/>
          <a:lstStyle>
            <a:lvl1pPr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" name="Picture 9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178141" y="6062200"/>
            <a:ext cx="1787437" cy="5984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10" y="12302"/>
            <a:ext cx="11637135" cy="81973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2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hyperlink" Target="&#35838;&#22530;&#26696;&#20363;/&#31532;2&#33410;-String&#31867;/TestReg.java" TargetMode="External"/><Relationship Id="rId1" Type="http://schemas.openxmlformats.org/officeDocument/2006/relationships/hyperlink" Target="&#35838;&#22530;&#26696;&#20363;/&#31532;3&#33410;-&#24341;&#29992;&#31867;&#22411;&#27010;&#36848;/Item0302.java" TargetMode="Externa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Relationship Id="rId3" Type="http://schemas.openxmlformats.org/officeDocument/2006/relationships/hyperlink" Target="&#35838;&#22530;&#26696;&#20363;/&#31532;2&#33410;-String&#31867;/TestRegThreeMethods.java" TargetMode="External"/><Relationship Id="rId2" Type="http://schemas.openxmlformats.org/officeDocument/2006/relationships/hyperlink" Target="&#35838;&#22530;&#26696;&#20363;/&#31532;2&#33410;-Exception&#30340;&#23618;&#27425;&#20851;&#31995;/Item0302.java" TargetMode="External"/><Relationship Id="rId1" Type="http://schemas.openxmlformats.org/officeDocument/2006/relationships/hyperlink" Target="&#35838;&#22530;&#26696;&#20363;/&#31532;3&#33410;-&#24341;&#29992;&#31867;&#22411;&#27010;&#36848;/Item0302.java" TargetMode="Externa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Relationship Id="rId3" Type="http://schemas.openxmlformats.org/officeDocument/2006/relationships/hyperlink" Target="&#35838;&#22530;&#26696;&#20363;/&#31532;2&#33410;-String&#31867;/TestSplit.java" TargetMode="External"/><Relationship Id="rId2" Type="http://schemas.openxmlformats.org/officeDocument/2006/relationships/hyperlink" Target="&#35838;&#22530;&#26696;&#20363;/&#31532;2&#33410;-Exception&#30340;&#23618;&#27425;&#20851;&#31995;/Item0302.java" TargetMode="External"/><Relationship Id="rId1" Type="http://schemas.openxmlformats.org/officeDocument/2006/relationships/hyperlink" Target="&#35838;&#22530;&#26696;&#20363;/&#31532;3&#33410;-&#24341;&#29992;&#31867;&#22411;&#27010;&#36848;/Item0302.java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hyperlink" Target="&#35838;&#22530;&#26696;&#20363;/&#31532;2&#33410;-String&#31867;/TestSubString.java" TargetMode="External"/><Relationship Id="rId1" Type="http://schemas.openxmlformats.org/officeDocument/2006/relationships/hyperlink" Target="&#35838;&#22530;&#26696;&#20363;/&#31532;3&#33410;-&#24341;&#29992;&#31867;&#22411;&#27010;&#36848;/Item0302.java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hyperlink" Target="&#35838;&#22530;&#26696;&#20363;/&#31532;2&#33410;-String&#31867;/TestSearchString.java" TargetMode="External"/><Relationship Id="rId1" Type="http://schemas.openxmlformats.org/officeDocument/2006/relationships/hyperlink" Target="&#35838;&#22530;&#26696;&#20363;/&#31532;3&#33410;-&#24341;&#29992;&#31867;&#22411;&#27010;&#36848;/Item0302.jav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10230"/>
            <a:ext cx="9144000" cy="2387600"/>
          </a:xfrm>
        </p:spPr>
        <p:txBody>
          <a:bodyPr anchor="ctr">
            <a:normAutofit/>
          </a:bodyPr>
          <a:lstStyle/>
          <a:p>
            <a:r>
              <a:rPr lang="zh-CN" altLang="en-US" sz="6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字符串</a:t>
            </a:r>
            <a:endParaRPr lang="zh-CN" altLang="en-US" sz="6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altLang="zh-CN" sz="3200" dirty="0" smtClean="0"/>
              <a:t>2-</a:t>
            </a:r>
            <a:r>
              <a:rPr lang="zh-CN" altLang="en-US" sz="3200" dirty="0" smtClean="0"/>
              <a:t>字符串常用操作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37930" y="777994"/>
            <a:ext cx="11015870" cy="125575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String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类中定义了一系列字符串相关方法，可以根据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文档进行学习，练习；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类型转换相关方法：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76164" y="2043970"/>
          <a:ext cx="1119527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5607"/>
                <a:gridCol w="549966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方法声明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方法描述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static String </a:t>
                      </a:r>
                      <a:r>
                        <a:rPr lang="en-US" sz="2000" dirty="0" err="1" smtClean="0"/>
                        <a:t>valueOf</a:t>
                      </a:r>
                      <a:r>
                        <a:rPr lang="en-US" sz="2000" dirty="0" smtClean="0"/>
                        <a:t>(</a:t>
                      </a:r>
                      <a:r>
                        <a:rPr lang="en-US" sz="2000" dirty="0" err="1" smtClean="0"/>
                        <a:t>boolean</a:t>
                      </a:r>
                      <a:r>
                        <a:rPr lang="en-US" sz="2000" dirty="0" smtClean="0"/>
                        <a:t> b)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将布尔类型参数以字符串类型返回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static String </a:t>
                      </a:r>
                      <a:r>
                        <a:rPr lang="en-US" sz="2000" dirty="0" err="1" smtClean="0"/>
                        <a:t>valueOf</a:t>
                      </a:r>
                      <a:r>
                        <a:rPr lang="en-US" sz="2000" dirty="0" smtClean="0"/>
                        <a:t>(char c)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将字符类型参数以字符串类型返回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static String </a:t>
                      </a:r>
                      <a:r>
                        <a:rPr lang="en-US" sz="2000" dirty="0" err="1" smtClean="0"/>
                        <a:t>valueOf</a:t>
                      </a:r>
                      <a:r>
                        <a:rPr lang="en-US" sz="2000" dirty="0" smtClean="0"/>
                        <a:t>(char[] data)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将字符数组类型参数以字符串类型返回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static String </a:t>
                      </a:r>
                      <a:r>
                        <a:rPr lang="en-US" sz="2000" dirty="0" err="1" smtClean="0"/>
                        <a:t>valueOf</a:t>
                      </a:r>
                      <a:r>
                        <a:rPr lang="en-US" sz="2000" dirty="0" smtClean="0"/>
                        <a:t>(char[] data, </a:t>
                      </a:r>
                      <a:r>
                        <a:rPr lang="en-US" sz="2000" dirty="0" err="1" smtClean="0"/>
                        <a:t>int</a:t>
                      </a:r>
                      <a:r>
                        <a:rPr lang="en-US" sz="2000" dirty="0" smtClean="0"/>
                        <a:t> offset, </a:t>
                      </a:r>
                      <a:r>
                        <a:rPr lang="en-US" sz="2000" dirty="0" err="1" smtClean="0"/>
                        <a:t>int</a:t>
                      </a:r>
                      <a:r>
                        <a:rPr lang="en-US" sz="2000" dirty="0" smtClean="0"/>
                        <a:t> count)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将字符数组类型参数的一部分以字符串类型返回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static String </a:t>
                      </a:r>
                      <a:r>
                        <a:rPr lang="en-US" sz="2000" dirty="0" err="1" smtClean="0"/>
                        <a:t>valueOf</a:t>
                      </a:r>
                      <a:r>
                        <a:rPr lang="en-US" sz="2000" dirty="0" smtClean="0"/>
                        <a:t>(double d)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将</a:t>
                      </a:r>
                      <a:r>
                        <a:rPr lang="en-US" altLang="zh-CN" sz="2000" dirty="0" smtClean="0"/>
                        <a:t>double</a:t>
                      </a:r>
                      <a:r>
                        <a:rPr lang="zh-CN" altLang="en-US" sz="2000" dirty="0" smtClean="0"/>
                        <a:t>类型参数以字符串类型返回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static String </a:t>
                      </a:r>
                      <a:r>
                        <a:rPr lang="en-US" sz="2000" dirty="0" err="1" smtClean="0"/>
                        <a:t>valueOf</a:t>
                      </a:r>
                      <a:r>
                        <a:rPr lang="en-US" sz="2000" dirty="0" smtClean="0"/>
                        <a:t>(float f)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将</a:t>
                      </a:r>
                      <a:r>
                        <a:rPr lang="en-US" altLang="zh-CN" sz="2000" dirty="0" smtClean="0"/>
                        <a:t>float</a:t>
                      </a:r>
                      <a:r>
                        <a:rPr lang="zh-CN" altLang="en-US" sz="2000" dirty="0" smtClean="0"/>
                        <a:t>类型参数以字符串类型返回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static String </a:t>
                      </a:r>
                      <a:r>
                        <a:rPr lang="en-US" sz="2000" dirty="0" err="1" smtClean="0"/>
                        <a:t>valueOf</a:t>
                      </a:r>
                      <a:r>
                        <a:rPr lang="en-US" sz="2000" dirty="0" smtClean="0"/>
                        <a:t>(</a:t>
                      </a:r>
                      <a:r>
                        <a:rPr lang="en-US" sz="2000" dirty="0" err="1" smtClean="0"/>
                        <a:t>int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i</a:t>
                      </a:r>
                      <a:r>
                        <a:rPr lang="en-US" sz="2000" dirty="0" smtClean="0"/>
                        <a:t>)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将</a:t>
                      </a:r>
                      <a:r>
                        <a:rPr lang="en-US" altLang="zh-CN" sz="2000" dirty="0" err="1" smtClean="0"/>
                        <a:t>int</a:t>
                      </a:r>
                      <a:r>
                        <a:rPr lang="zh-CN" altLang="en-US" sz="2000" dirty="0" smtClean="0"/>
                        <a:t>类型参数以字符串类型返回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static String </a:t>
                      </a:r>
                      <a:r>
                        <a:rPr lang="en-US" sz="2000" dirty="0" err="1" smtClean="0"/>
                        <a:t>valueOf</a:t>
                      </a:r>
                      <a:r>
                        <a:rPr lang="en-US" sz="2000" dirty="0" smtClean="0"/>
                        <a:t>(long l)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将</a:t>
                      </a:r>
                      <a:r>
                        <a:rPr lang="en-US" altLang="zh-CN" sz="2000" dirty="0" smtClean="0"/>
                        <a:t>long</a:t>
                      </a:r>
                      <a:r>
                        <a:rPr lang="zh-CN" altLang="en-US" sz="2000" dirty="0" smtClean="0"/>
                        <a:t>类型参数以字符串类型返回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static String </a:t>
                      </a:r>
                      <a:r>
                        <a:rPr lang="en-US" sz="2000" dirty="0" err="1" smtClean="0"/>
                        <a:t>valueOf</a:t>
                      </a:r>
                      <a:r>
                        <a:rPr lang="en-US" sz="2000" dirty="0" smtClean="0"/>
                        <a:t>(Object </a:t>
                      </a:r>
                      <a:r>
                        <a:rPr lang="en-US" sz="2000" dirty="0" err="1" smtClean="0"/>
                        <a:t>obj</a:t>
                      </a:r>
                      <a:r>
                        <a:rPr lang="en-US" sz="2000" dirty="0" smtClean="0"/>
                        <a:t>)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将引用类型参数以字符串类型返回，实际调用</a:t>
                      </a:r>
                      <a:r>
                        <a:rPr lang="en-US" altLang="zh-CN" sz="2000" dirty="0" err="1" smtClean="0"/>
                        <a:t>toString</a:t>
                      </a:r>
                      <a:r>
                        <a:rPr lang="zh-CN" altLang="en-US" sz="2000" dirty="0" smtClean="0"/>
                        <a:t>方法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altLang="zh-CN" sz="3200" dirty="0" smtClean="0"/>
              <a:t>2-</a:t>
            </a:r>
            <a:r>
              <a:rPr lang="zh-CN" altLang="en-US" sz="3200" dirty="0" smtClean="0"/>
              <a:t>字符串常用操作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37930" y="777994"/>
            <a:ext cx="11015870" cy="125575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String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类中定义了一系列字符串相关方法，可以根据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文档进行学习，练习；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类型转换代码演示：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8729" y="2002609"/>
            <a:ext cx="10687987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=10;</a:t>
            </a:r>
            <a:endParaRPr lang="en-US" dirty="0" smtClean="0"/>
          </a:p>
          <a:p>
            <a:r>
              <a:rPr lang="en-US" dirty="0" smtClean="0"/>
              <a:t>//</a:t>
            </a:r>
            <a:r>
              <a:rPr lang="zh-CN" altLang="en-US" dirty="0" smtClean="0"/>
              <a:t>将</a:t>
            </a:r>
            <a:r>
              <a:rPr lang="en-US" dirty="0" err="1" smtClean="0"/>
              <a:t>i</a:t>
            </a:r>
            <a:r>
              <a:rPr lang="zh-CN" altLang="en-US" dirty="0" smtClean="0"/>
              <a:t>转换为</a:t>
            </a:r>
            <a:r>
              <a:rPr lang="en-US" dirty="0" smtClean="0"/>
              <a:t>String</a:t>
            </a:r>
            <a:r>
              <a:rPr lang="zh-CN" altLang="en-US" dirty="0" smtClean="0"/>
              <a:t>类型</a:t>
            </a:r>
            <a:endParaRPr lang="zh-CN" altLang="en-US" dirty="0" smtClean="0"/>
          </a:p>
          <a:p>
            <a:r>
              <a:rPr lang="en-US" dirty="0" smtClean="0"/>
              <a:t>String </a:t>
            </a:r>
            <a:r>
              <a:rPr lang="en-US" dirty="0" err="1" smtClean="0"/>
              <a:t>si</a:t>
            </a:r>
            <a:r>
              <a:rPr lang="en-US" dirty="0" smtClean="0"/>
              <a:t>=</a:t>
            </a:r>
            <a:r>
              <a:rPr lang="en-US" dirty="0" err="1" smtClean="0"/>
              <a:t>String.valueOf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char[] c1={'</a:t>
            </a:r>
            <a:r>
              <a:rPr lang="en-US" dirty="0" err="1" smtClean="0"/>
              <a:t>h','e','l','l','o</a:t>
            </a:r>
            <a:r>
              <a:rPr lang="en-US" dirty="0" smtClean="0"/>
              <a:t>'};</a:t>
            </a:r>
            <a:endParaRPr lang="en-US" dirty="0" smtClean="0"/>
          </a:p>
          <a:p>
            <a:r>
              <a:rPr lang="en-US" dirty="0" smtClean="0"/>
              <a:t>//</a:t>
            </a:r>
            <a:r>
              <a:rPr lang="zh-CN" altLang="en-US" dirty="0" smtClean="0"/>
              <a:t>将</a:t>
            </a:r>
            <a:r>
              <a:rPr lang="en-US" dirty="0" smtClean="0"/>
              <a:t>char</a:t>
            </a:r>
            <a:r>
              <a:rPr lang="zh-CN" altLang="en-US" dirty="0" smtClean="0"/>
              <a:t>数组转换为</a:t>
            </a:r>
            <a:r>
              <a:rPr lang="en-US" dirty="0" smtClean="0"/>
              <a:t>String</a:t>
            </a:r>
            <a:r>
              <a:rPr lang="zh-CN" altLang="en-US" dirty="0" smtClean="0"/>
              <a:t>类型</a:t>
            </a:r>
            <a:endParaRPr lang="zh-CN" altLang="en-US" dirty="0" smtClean="0"/>
          </a:p>
          <a:p>
            <a:r>
              <a:rPr lang="en-US" dirty="0" smtClean="0"/>
              <a:t>String sc1=</a:t>
            </a:r>
            <a:r>
              <a:rPr lang="en-US" dirty="0" err="1" smtClean="0"/>
              <a:t>String.valueOf</a:t>
            </a:r>
            <a:r>
              <a:rPr lang="en-US" dirty="0" smtClean="0"/>
              <a:t>(c1);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// </a:t>
            </a:r>
            <a:r>
              <a:rPr lang="zh-CN" altLang="en-US" dirty="0" smtClean="0"/>
              <a:t>将</a:t>
            </a:r>
            <a:r>
              <a:rPr lang="en-US" dirty="0" smtClean="0"/>
              <a:t>char</a:t>
            </a:r>
            <a:r>
              <a:rPr lang="zh-CN" altLang="en-US" dirty="0" smtClean="0"/>
              <a:t>数组中的第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到第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个字符转换为</a:t>
            </a:r>
            <a:r>
              <a:rPr lang="en-US" dirty="0" smtClean="0"/>
              <a:t>String</a:t>
            </a:r>
            <a:r>
              <a:rPr lang="zh-CN" altLang="en-US" dirty="0" smtClean="0"/>
              <a:t>类型</a:t>
            </a:r>
            <a:endParaRPr lang="zh-CN" altLang="en-US" dirty="0" smtClean="0"/>
          </a:p>
          <a:p>
            <a:r>
              <a:rPr lang="en-US" dirty="0" smtClean="0"/>
              <a:t>String sc2=</a:t>
            </a:r>
            <a:r>
              <a:rPr lang="en-US" dirty="0" err="1" smtClean="0"/>
              <a:t>String.valueOf</a:t>
            </a:r>
            <a:r>
              <a:rPr lang="en-US" dirty="0" smtClean="0"/>
              <a:t>(c1,1,4);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//</a:t>
            </a:r>
            <a:r>
              <a:rPr lang="zh-CN" altLang="en-US" dirty="0" smtClean="0"/>
              <a:t>分别输出</a:t>
            </a:r>
            <a:r>
              <a:rPr lang="en-US" dirty="0" smtClean="0"/>
              <a:t>hello</a:t>
            </a:r>
            <a:r>
              <a:rPr lang="zh-CN" altLang="en-US" dirty="0" smtClean="0"/>
              <a:t>及</a:t>
            </a:r>
            <a:r>
              <a:rPr lang="en-US" dirty="0" err="1" smtClean="0"/>
              <a:t>ello</a:t>
            </a:r>
            <a:endParaRPr lang="en-US" dirty="0" smtClean="0"/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(sc1);</a:t>
            </a:r>
            <a:endParaRPr lang="en-US" dirty="0" smtClean="0"/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(sc2);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altLang="zh-CN" sz="3200" dirty="0" smtClean="0"/>
              <a:t>2-</a:t>
            </a:r>
            <a:r>
              <a:rPr lang="zh-CN" altLang="en-US" sz="3200" dirty="0" smtClean="0"/>
              <a:t>字符串常用操作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37930" y="777994"/>
            <a:ext cx="11015870" cy="125575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String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类中定义了一系列字符串相关方法，可以根据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文档进行学习、练习；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其他方法：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76164" y="2043970"/>
          <a:ext cx="1119527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1864"/>
                <a:gridCol w="676340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方法声明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方法描述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compareTo</a:t>
                      </a:r>
                      <a:r>
                        <a:rPr lang="en-US" dirty="0" smtClean="0"/>
                        <a:t>(String </a:t>
                      </a:r>
                      <a:r>
                        <a:rPr lang="en-US" dirty="0" err="1" smtClean="0"/>
                        <a:t>anotherString</a:t>
                      </a:r>
                      <a:r>
                        <a:rPr lang="en-US" dirty="0" smtClean="0"/>
                        <a:t>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比较两个字符串的字典顺序，返回值为正数，表示大于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b</a:t>
                      </a:r>
                      <a:r>
                        <a:rPr lang="en-US" sz="1800" dirty="0" err="1" smtClean="0"/>
                        <a:t>oolean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endsWith</a:t>
                      </a:r>
                      <a:r>
                        <a:rPr lang="en-US" sz="1800" dirty="0" smtClean="0"/>
                        <a:t>(String suffix)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判断一个字符串是否以</a:t>
                      </a:r>
                      <a:r>
                        <a:rPr lang="en-US" altLang="zh-CN" dirty="0" smtClean="0"/>
                        <a:t>suffix</a:t>
                      </a:r>
                      <a:r>
                        <a:rPr lang="zh-CN" altLang="en-US" dirty="0" smtClean="0"/>
                        <a:t>结尾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byte[] </a:t>
                      </a:r>
                      <a:r>
                        <a:rPr lang="en-US" sz="1800" dirty="0" err="1" smtClean="0"/>
                        <a:t>getBytes</a:t>
                      </a:r>
                      <a:r>
                        <a:rPr lang="en-US" sz="1800" dirty="0" smtClean="0"/>
                        <a:t>()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将字符串转换为</a:t>
                      </a:r>
                      <a:r>
                        <a:rPr lang="en-US" altLang="zh-CN" dirty="0" smtClean="0"/>
                        <a:t>byte</a:t>
                      </a:r>
                      <a:r>
                        <a:rPr lang="zh-CN" altLang="en-US" dirty="0" smtClean="0"/>
                        <a:t>数组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byte[] </a:t>
                      </a:r>
                      <a:r>
                        <a:rPr lang="en-US" sz="1800" dirty="0" err="1" smtClean="0"/>
                        <a:t>getBytes</a:t>
                      </a:r>
                      <a:r>
                        <a:rPr lang="en-US" sz="1800" dirty="0" smtClean="0"/>
                        <a:t>(</a:t>
                      </a:r>
                      <a:r>
                        <a:rPr lang="en-US" sz="1800" dirty="0" err="1" smtClean="0"/>
                        <a:t>Charset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charset</a:t>
                      </a:r>
                      <a:r>
                        <a:rPr lang="en-US" sz="1800" dirty="0" smtClean="0"/>
                        <a:t>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将字符串用指定的编码格式转换为</a:t>
                      </a:r>
                      <a:r>
                        <a:rPr lang="en-US" altLang="zh-CN" dirty="0" smtClean="0"/>
                        <a:t>byte</a:t>
                      </a:r>
                      <a:r>
                        <a:rPr lang="zh-CN" altLang="en-US" dirty="0" smtClean="0"/>
                        <a:t>数组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int</a:t>
                      </a:r>
                      <a:r>
                        <a:rPr lang="en-US" sz="1800" dirty="0" smtClean="0"/>
                        <a:t> length()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返回字符串的长度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boolean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startsWith</a:t>
                      </a:r>
                      <a:r>
                        <a:rPr lang="en-US" sz="1800" dirty="0" smtClean="0"/>
                        <a:t>(String prefix)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判断字符串是否以</a:t>
                      </a:r>
                      <a:r>
                        <a:rPr lang="en-US" altLang="zh-CN" dirty="0" smtClean="0"/>
                        <a:t>prefix</a:t>
                      </a:r>
                      <a:r>
                        <a:rPr lang="zh-CN" altLang="en-US" dirty="0" smtClean="0"/>
                        <a:t>开头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boolean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startsWith</a:t>
                      </a:r>
                      <a:r>
                        <a:rPr lang="en-US" sz="1800" dirty="0" smtClean="0"/>
                        <a:t>(String prefix, </a:t>
                      </a:r>
                      <a:r>
                        <a:rPr lang="en-US" sz="1800" dirty="0" err="1" smtClean="0"/>
                        <a:t>int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toffset</a:t>
                      </a:r>
                      <a:r>
                        <a:rPr lang="en-US" sz="1800" dirty="0" smtClean="0"/>
                        <a:t>) </a:t>
                      </a:r>
                      <a:r>
                        <a:rPr lang="zh-CN" altLang="en-US" sz="1800" dirty="0" smtClean="0"/>
                        <a:t>包括</a:t>
                      </a:r>
                      <a:r>
                        <a:rPr lang="en-US" altLang="zh-CN" sz="1800" dirty="0" smtClean="0"/>
                        <a:t>offset</a:t>
                      </a:r>
                      <a:endParaRPr lang="en-US" altLang="zh-CN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判断字符串中从</a:t>
                      </a:r>
                      <a:r>
                        <a:rPr lang="en-US" altLang="zh-CN" dirty="0" err="1" smtClean="0"/>
                        <a:t>toffset</a:t>
                      </a:r>
                      <a:r>
                        <a:rPr lang="zh-CN" altLang="en-US" dirty="0" smtClean="0"/>
                        <a:t>个字符开始后的子串中，是否以</a:t>
                      </a:r>
                      <a:r>
                        <a:rPr lang="en-US" altLang="zh-CN" dirty="0" smtClean="0"/>
                        <a:t>prefix</a:t>
                      </a:r>
                      <a:r>
                        <a:rPr lang="zh-CN" altLang="en-US" dirty="0" smtClean="0"/>
                        <a:t>开头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String trim()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将字符串的首位空格去掉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正则表达式的概念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69461" y="841055"/>
            <a:ext cx="11015870" cy="1854848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在编写程序的时候，往往对某些字符串的规则有特定的逻辑要求；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例如，邮件地址，手机号码，身份证号码，都可能使用字符串表示，而这些字符串都有着自己的逻辑要求；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正则表达式（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 expression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）就是用来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描述字符串逻辑规则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的工具；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09847" y="3279228"/>
            <a:ext cx="2648607" cy="3153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、手机号码</a:t>
            </a:r>
            <a:r>
              <a:rPr lang="en-US" altLang="zh-CN" dirty="0" smtClean="0">
                <a:solidFill>
                  <a:schemeClr val="tx1"/>
                </a:solidFill>
              </a:rPr>
              <a:t>11</a:t>
            </a:r>
            <a:r>
              <a:rPr lang="zh-CN" altLang="en-US" dirty="0" smtClean="0">
                <a:solidFill>
                  <a:schemeClr val="tx1"/>
                </a:solidFill>
              </a:rPr>
              <a:t>位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、前三位固定格式</a:t>
            </a:r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r>
              <a:rPr lang="zh-CN" altLang="en-US" dirty="0" smtClean="0">
                <a:solidFill>
                  <a:schemeClr val="tx1"/>
                </a:solidFill>
              </a:rPr>
              <a:t>后</a:t>
            </a:r>
            <a:r>
              <a:rPr lang="en-US" altLang="zh-CN" dirty="0" smtClean="0">
                <a:solidFill>
                  <a:schemeClr val="tx1"/>
                </a:solidFill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</a:rPr>
              <a:t>位任意数 </a:t>
            </a:r>
            <a:endParaRPr lang="zh-CN" altLang="en-US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</a:rPr>
              <a:t>、前三位格式有： </a:t>
            </a:r>
            <a:endParaRPr lang="zh-CN" altLang="en-US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r>
              <a:rPr lang="en-US" altLang="zh-CN" dirty="0" smtClean="0">
                <a:solidFill>
                  <a:schemeClr val="tx1"/>
                </a:solidFill>
              </a:rPr>
              <a:t>13+</a:t>
            </a:r>
            <a:r>
              <a:rPr lang="zh-CN" altLang="en-US" dirty="0" smtClean="0">
                <a:solidFill>
                  <a:schemeClr val="tx1"/>
                </a:solidFill>
              </a:rPr>
              <a:t>任意数 </a:t>
            </a:r>
            <a:endParaRPr lang="zh-CN" altLang="en-US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 （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） </a:t>
            </a:r>
            <a:r>
              <a:rPr lang="en-US" altLang="zh-CN" dirty="0" smtClean="0">
                <a:solidFill>
                  <a:schemeClr val="tx1"/>
                </a:solidFill>
              </a:rPr>
              <a:t>15+</a:t>
            </a:r>
            <a:r>
              <a:rPr lang="zh-CN" altLang="en-US" dirty="0" smtClean="0">
                <a:solidFill>
                  <a:schemeClr val="tx1"/>
                </a:solidFill>
              </a:rPr>
              <a:t>除</a:t>
            </a:r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</a:rPr>
              <a:t>的任意数 </a:t>
            </a:r>
            <a:endParaRPr lang="zh-CN" altLang="en-US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 （</a:t>
            </a:r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</a:rPr>
              <a:t>） </a:t>
            </a:r>
            <a:r>
              <a:rPr lang="en-US" altLang="zh-CN" dirty="0" smtClean="0">
                <a:solidFill>
                  <a:schemeClr val="tx1"/>
                </a:solidFill>
              </a:rPr>
              <a:t>18+</a:t>
            </a:r>
            <a:r>
              <a:rPr lang="zh-CN" altLang="en-US" dirty="0" smtClean="0">
                <a:solidFill>
                  <a:schemeClr val="tx1"/>
                </a:solidFill>
              </a:rPr>
              <a:t>除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和</a:t>
            </a:r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</a:rPr>
              <a:t>的任意数 </a:t>
            </a:r>
            <a:endParaRPr lang="zh-CN" altLang="en-US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 （</a:t>
            </a:r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</a:rPr>
              <a:t>） </a:t>
            </a:r>
            <a:r>
              <a:rPr lang="en-US" altLang="zh-CN" dirty="0" smtClean="0">
                <a:solidFill>
                  <a:schemeClr val="tx1"/>
                </a:solidFill>
              </a:rPr>
              <a:t>17+</a:t>
            </a:r>
            <a:r>
              <a:rPr lang="zh-CN" altLang="en-US" dirty="0" smtClean="0">
                <a:solidFill>
                  <a:schemeClr val="tx1"/>
                </a:solidFill>
              </a:rPr>
              <a:t>除</a:t>
            </a:r>
            <a:r>
              <a:rPr lang="en-US" altLang="zh-CN" dirty="0" smtClean="0">
                <a:solidFill>
                  <a:schemeClr val="tx1"/>
                </a:solidFill>
              </a:rPr>
              <a:t>9</a:t>
            </a:r>
            <a:r>
              <a:rPr lang="zh-CN" altLang="en-US" dirty="0" smtClean="0">
                <a:solidFill>
                  <a:schemeClr val="tx1"/>
                </a:solidFill>
              </a:rPr>
              <a:t>的任意数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82814" y="3137339"/>
            <a:ext cx="1655379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手机号码要求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52248" y="4209393"/>
            <a:ext cx="2758965" cy="80404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46840" y="4288221"/>
            <a:ext cx="2522483" cy="6463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  </a:t>
            </a:r>
            <a:r>
              <a:rPr lang="en-US" dirty="0" err="1" smtClean="0">
                <a:solidFill>
                  <a:schemeClr val="tx1"/>
                </a:solidFill>
              </a:rPr>
              <a:t>phoneNum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184635" y="4319751"/>
            <a:ext cx="662152" cy="504497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727383" y="2964857"/>
            <a:ext cx="3489434" cy="126030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7830205" y="3053254"/>
            <a:ext cx="3316015" cy="106154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用分支语句写代码进行判断，可想而知多么复杂。尤其如果改了规则，就要重新编写代码；</a:t>
            </a:r>
            <a:r>
              <a:rPr lang="zh-CN" altLang="en-US" b="1" dirty="0" smtClean="0">
                <a:solidFill>
                  <a:srgbClr val="C00000"/>
                </a:solidFill>
              </a:rPr>
              <a:t>太复杂！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6" name="Curved Connector 15"/>
          <p:cNvCxnSpPr>
            <a:stCxn id="7" idx="3"/>
          </p:cNvCxnSpPr>
          <p:nvPr/>
        </p:nvCxnSpPr>
        <p:spPr>
          <a:xfrm flipV="1">
            <a:off x="6558454" y="3736428"/>
            <a:ext cx="1166649" cy="11193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7864018" y="4851464"/>
            <a:ext cx="3489434" cy="126030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7966840" y="4939861"/>
            <a:ext cx="3316015" cy="106154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可以用</a:t>
            </a:r>
            <a:r>
              <a:rPr lang="zh-CN" altLang="en-US" b="1" dirty="0" smtClean="0">
                <a:solidFill>
                  <a:srgbClr val="C00000"/>
                </a:solidFill>
              </a:rPr>
              <a:t>正则表达式</a:t>
            </a:r>
            <a:r>
              <a:rPr lang="zh-CN" altLang="en-US" dirty="0" smtClean="0">
                <a:solidFill>
                  <a:schemeClr val="tx1"/>
                </a:solidFill>
              </a:rPr>
              <a:t>，把规则描述出来，每次看一下是否匹配就</a:t>
            </a:r>
            <a:r>
              <a:rPr lang="en-US" altLang="zh-CN" dirty="0" smtClean="0">
                <a:solidFill>
                  <a:schemeClr val="tx1"/>
                </a:solidFill>
              </a:rPr>
              <a:t>OK</a:t>
            </a:r>
            <a:r>
              <a:rPr lang="zh-CN" altLang="en-US" dirty="0" smtClean="0">
                <a:solidFill>
                  <a:schemeClr val="tx1"/>
                </a:solidFill>
              </a:rPr>
              <a:t>啦，如果规则改变，只要把正则表达式修改就行了！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Curved Connector 19"/>
          <p:cNvCxnSpPr>
            <a:stCxn id="7" idx="3"/>
            <a:endCxn id="17" idx="1"/>
          </p:cNvCxnSpPr>
          <p:nvPr/>
        </p:nvCxnSpPr>
        <p:spPr>
          <a:xfrm>
            <a:off x="6558454" y="4855780"/>
            <a:ext cx="1305564" cy="62583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779173" y="3873063"/>
            <a:ext cx="898634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方法</a:t>
            </a:r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758153" y="4971395"/>
            <a:ext cx="898634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方法</a:t>
            </a:r>
            <a:r>
              <a:rPr lang="en-US" altLang="zh-CN" dirty="0" smtClean="0"/>
              <a:t>2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正则表达式的概念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00993" y="1087821"/>
            <a:ext cx="11015870" cy="428821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正则表达式本身也是个字符串，不过这些字符串是使用系列“元字符”组成；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所谓“元字符”就是预先定义的，有特殊意义的字符；例如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\d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用来匹配一个数字；</a:t>
            </a:r>
            <a:r>
              <a:rPr lang="zh-CN" altLang="en-US" sz="2400" dirty="0" smtClean="0"/>
              <a:t>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\w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用来匹配字母或数字或下划线或汉字等；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很多语言多对正则表达式提供了支持，例如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等；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不同语言中使用正则表达式时，正则表达式的具体编写规则会有些小的差别，但是大体相同；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945931" y="4950372"/>
            <a:ext cx="8135007" cy="6463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匹配电子邮件地址的正则表达式：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^([a-z0-9A-Z]+[-|\\.]?)+[a-z0-9A-Z]@([a-z0-9A-Z]+(-[a-z0-9A-Z]+)?\\.)+[a-</a:t>
            </a:r>
            <a:r>
              <a:rPr lang="en-US" dirty="0" err="1" smtClean="0">
                <a:solidFill>
                  <a:schemeClr val="tx1"/>
                </a:solidFill>
              </a:rPr>
              <a:t>zA</a:t>
            </a:r>
            <a:r>
              <a:rPr lang="en-US" dirty="0" smtClean="0">
                <a:solidFill>
                  <a:schemeClr val="tx1"/>
                </a:solidFill>
              </a:rPr>
              <a:t>-Z]{2,}$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909145" y="5796455"/>
            <a:ext cx="8171793" cy="6674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匹配手机号码的正则表达式：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^((13[0-9])|(15[^4])|(18[0,2,3,5-9])|(17[0-8])|(147))\\d{8}$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Callout 23"/>
          <p:cNvSpPr/>
          <p:nvPr/>
        </p:nvSpPr>
        <p:spPr>
          <a:xfrm>
            <a:off x="9648496" y="4303987"/>
            <a:ext cx="2128345" cy="1970689"/>
          </a:xfrm>
          <a:prstGeom prst="wedgeEllipseCallout">
            <a:avLst>
              <a:gd name="adj1" fmla="val -82364"/>
              <a:gd name="adj2" fmla="val 2033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其中的</a:t>
            </a:r>
            <a:r>
              <a:rPr lang="en-US" altLang="zh-CN" dirty="0" smtClean="0">
                <a:solidFill>
                  <a:schemeClr val="tx1"/>
                </a:solidFill>
              </a:rPr>
              <a:t>^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?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\d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$</a:t>
            </a:r>
            <a:r>
              <a:rPr lang="zh-CN" altLang="en-US" dirty="0" smtClean="0">
                <a:solidFill>
                  <a:schemeClr val="tx1"/>
                </a:solidFill>
              </a:rPr>
              <a:t>等都是元字符，有特殊意义，后续会具体学习。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471" y="698908"/>
            <a:ext cx="11015870" cy="1839340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要使用正则表达式，首先要学会根据规则编写正则表达式；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正则表达式由“元字符”组成，掌握了元字符的含义，就可以开始编写正则表达式；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常用元字符：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Java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中的正则表达式基本语法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02744" y="2059734"/>
          <a:ext cx="1073807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301"/>
                <a:gridCol w="86737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元字符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含义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字符 </a:t>
                      </a:r>
                      <a:r>
                        <a:rPr lang="en-US" altLang="zh-CN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\\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反斜线字符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\0n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带有八进制值 </a:t>
                      </a:r>
                      <a:r>
                        <a:rPr lang="en-US" altLang="zh-CN" dirty="0" smtClean="0"/>
                        <a:t>0 </a:t>
                      </a:r>
                      <a:r>
                        <a:rPr lang="zh-CN" altLang="en-US" dirty="0" smtClean="0"/>
                        <a:t>的字符 </a:t>
                      </a:r>
                      <a:r>
                        <a:rPr lang="en-US" altLang="zh-CN" dirty="0" smtClean="0"/>
                        <a:t>n (0 &lt;= n &lt;= 7)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\0nn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带有八进制值 </a:t>
                      </a:r>
                      <a:r>
                        <a:rPr lang="en-US" altLang="zh-CN" dirty="0" smtClean="0"/>
                        <a:t>0 </a:t>
                      </a:r>
                      <a:r>
                        <a:rPr lang="zh-CN" altLang="en-US" dirty="0" smtClean="0"/>
                        <a:t>的字符 </a:t>
                      </a:r>
                      <a:r>
                        <a:rPr lang="en-US" altLang="zh-CN" dirty="0" err="1" smtClean="0"/>
                        <a:t>nn</a:t>
                      </a:r>
                      <a:r>
                        <a:rPr lang="en-US" altLang="zh-CN" dirty="0" smtClean="0"/>
                        <a:t> (0 &lt;= n &lt;= 7)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\0mnn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带有八进制值 </a:t>
                      </a:r>
                      <a:r>
                        <a:rPr lang="en-US" altLang="zh-CN" dirty="0" smtClean="0"/>
                        <a:t>0 </a:t>
                      </a:r>
                      <a:r>
                        <a:rPr lang="zh-CN" altLang="en-US" dirty="0" smtClean="0"/>
                        <a:t>的字符 </a:t>
                      </a:r>
                      <a:r>
                        <a:rPr lang="en-US" altLang="zh-CN" dirty="0" err="1" smtClean="0"/>
                        <a:t>mnn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0 &lt;= m &lt;= 3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0 &lt;= n &lt;= 7</a:t>
                      </a:r>
                      <a:r>
                        <a:rPr lang="zh-CN" altLang="en-US" dirty="0" smtClean="0"/>
                        <a:t>）</a:t>
                      </a:r>
                      <a:r>
                        <a:rPr lang="en-US" altLang="zh-CN" dirty="0" smtClean="0"/>
                        <a:t>	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\</a:t>
                      </a:r>
                      <a:r>
                        <a:rPr lang="en-US" altLang="zh-CN" dirty="0" err="1" smtClean="0"/>
                        <a:t>xhh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带有十六进制值 </a:t>
                      </a:r>
                      <a:r>
                        <a:rPr lang="en-US" altLang="zh-CN" dirty="0" smtClean="0"/>
                        <a:t>0x </a:t>
                      </a:r>
                      <a:r>
                        <a:rPr lang="zh-CN" altLang="en-US" dirty="0" smtClean="0"/>
                        <a:t>的字符 </a:t>
                      </a:r>
                      <a:r>
                        <a:rPr lang="en-US" altLang="zh-CN" dirty="0" err="1" smtClean="0"/>
                        <a:t>hh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</a:t>
                      </a:r>
                      <a:r>
                        <a:rPr lang="en-US" dirty="0" err="1" smtClean="0"/>
                        <a:t>uhhhh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带有十六进制值 </a:t>
                      </a:r>
                      <a:r>
                        <a:rPr lang="en-US" altLang="zh-CN" dirty="0" smtClean="0"/>
                        <a:t>0x </a:t>
                      </a:r>
                      <a:r>
                        <a:rPr lang="zh-CN" altLang="en-US" dirty="0" smtClean="0"/>
                        <a:t>的字符 </a:t>
                      </a:r>
                      <a:r>
                        <a:rPr lang="en-US" altLang="zh-CN" dirty="0" err="1" smtClean="0"/>
                        <a:t>hhhh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新行（换行）符 </a:t>
                      </a:r>
                      <a:r>
                        <a:rPr lang="en-US" altLang="zh-CN" dirty="0" smtClean="0"/>
                        <a:t>('\u000A')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回车符 </a:t>
                      </a:r>
                      <a:r>
                        <a:rPr lang="en-US" altLang="zh-CN" dirty="0" smtClean="0"/>
                        <a:t>('\u000D')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换页符 </a:t>
                      </a:r>
                      <a:r>
                        <a:rPr lang="en-US" altLang="zh-CN" dirty="0" smtClean="0"/>
                        <a:t>('\u000C')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报警 </a:t>
                      </a:r>
                      <a:r>
                        <a:rPr lang="en-US" altLang="zh-CN" dirty="0" smtClean="0"/>
                        <a:t>(bell) </a:t>
                      </a:r>
                      <a:r>
                        <a:rPr lang="zh-CN" altLang="en-US" dirty="0" smtClean="0"/>
                        <a:t>符 </a:t>
                      </a:r>
                      <a:r>
                        <a:rPr lang="en-US" altLang="zh-CN" dirty="0" smtClean="0"/>
                        <a:t>('\u0007')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0236" y="825032"/>
            <a:ext cx="11015870" cy="593864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常用元字符：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Java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中的正则表达式基本语法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50040" y="1413348"/>
          <a:ext cx="1073807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301"/>
                <a:gridCol w="86737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元字符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含义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转义符 </a:t>
                      </a:r>
                      <a:r>
                        <a:rPr lang="en-US" altLang="zh-CN" dirty="0" smtClean="0"/>
                        <a:t>('\u001B')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</a:t>
                      </a:r>
                      <a:r>
                        <a:rPr lang="en-US" dirty="0" err="1" smtClean="0"/>
                        <a:t>cx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对应于 </a:t>
                      </a:r>
                      <a:r>
                        <a:rPr lang="en-US" altLang="zh-CN" dirty="0" smtClean="0"/>
                        <a:t>x </a:t>
                      </a:r>
                      <a:r>
                        <a:rPr lang="zh-CN" altLang="en-US" dirty="0" smtClean="0"/>
                        <a:t>的控制符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</a:t>
                      </a:r>
                      <a:r>
                        <a:rPr lang="en-US" dirty="0" err="1" smtClean="0"/>
                        <a:t>abc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b </a:t>
                      </a:r>
                      <a:r>
                        <a:rPr lang="zh-CN" altLang="en-US" dirty="0" smtClean="0"/>
                        <a:t>或 </a:t>
                      </a:r>
                      <a:r>
                        <a:rPr lang="en-US" altLang="zh-CN" dirty="0" smtClean="0"/>
                        <a:t>c</a:t>
                      </a:r>
                      <a:r>
                        <a:rPr lang="zh-CN" altLang="en-US" dirty="0" smtClean="0"/>
                        <a:t>（简单类）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[^</a:t>
                      </a:r>
                      <a:r>
                        <a:rPr lang="en-US" dirty="0" err="1" smtClean="0"/>
                        <a:t>abc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任何字符，除了 </a:t>
                      </a:r>
                      <a:r>
                        <a:rPr lang="en-US" dirty="0" err="1" smtClean="0"/>
                        <a:t>a、b</a:t>
                      </a:r>
                      <a:r>
                        <a:rPr lang="en-US" dirty="0" smtClean="0"/>
                        <a:t> </a:t>
                      </a:r>
                      <a:r>
                        <a:rPr lang="zh-CN" altLang="en-US" dirty="0" smtClean="0"/>
                        <a:t>或 </a:t>
                      </a:r>
                      <a:r>
                        <a:rPr lang="en-US" dirty="0" smtClean="0"/>
                        <a:t>c（</a:t>
                      </a:r>
                      <a:r>
                        <a:rPr lang="zh-CN" altLang="en-US" dirty="0" smtClean="0"/>
                        <a:t>否定）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[a-</a:t>
                      </a:r>
                      <a:r>
                        <a:rPr lang="en-US" dirty="0" err="1" smtClean="0"/>
                        <a:t>zA</a:t>
                      </a:r>
                      <a:r>
                        <a:rPr lang="en-US" dirty="0" smtClean="0"/>
                        <a:t>-Z]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</a:t>
                      </a:r>
                      <a:r>
                        <a:rPr lang="zh-CN" altLang="en-US" dirty="0" smtClean="0"/>
                        <a:t>到 </a:t>
                      </a:r>
                      <a:r>
                        <a:rPr lang="en-US" dirty="0" smtClean="0"/>
                        <a:t>z </a:t>
                      </a:r>
                      <a:r>
                        <a:rPr lang="zh-CN" altLang="en-US" dirty="0" smtClean="0"/>
                        <a:t>或 </a:t>
                      </a:r>
                      <a:r>
                        <a:rPr lang="en-US" dirty="0" smtClean="0"/>
                        <a:t>A </a:t>
                      </a:r>
                      <a:r>
                        <a:rPr lang="zh-CN" altLang="en-US" dirty="0" smtClean="0"/>
                        <a:t>到 </a:t>
                      </a:r>
                      <a:r>
                        <a:rPr lang="en-US" dirty="0" smtClean="0"/>
                        <a:t>Z，</a:t>
                      </a:r>
                      <a:r>
                        <a:rPr lang="zh-CN" altLang="en-US" dirty="0" smtClean="0"/>
                        <a:t>两头的字母包括在内（范围）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[a-d[m-p]]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 到 d 或 m 到 p</a:t>
                      </a:r>
                      <a:r>
                        <a:rPr lang="zh-CN" altLang="en-US" dirty="0" smtClean="0"/>
                        <a:t>，等同于</a:t>
                      </a:r>
                      <a:r>
                        <a:rPr lang="pt-BR" dirty="0" smtClean="0"/>
                        <a:t>：[a-dm-p]（并集）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[a-z&amp;&amp;[def]]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d、e</a:t>
                      </a:r>
                      <a:r>
                        <a:rPr lang="en-US" dirty="0" smtClean="0"/>
                        <a:t> </a:t>
                      </a:r>
                      <a:r>
                        <a:rPr lang="zh-CN" altLang="en-US" dirty="0" smtClean="0"/>
                        <a:t>或 </a:t>
                      </a:r>
                      <a:r>
                        <a:rPr lang="en-US" dirty="0" smtClean="0"/>
                        <a:t>f（</a:t>
                      </a:r>
                      <a:r>
                        <a:rPr lang="zh-CN" altLang="en-US" dirty="0" smtClean="0"/>
                        <a:t>交集）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[a-z&amp;&amp;[^</a:t>
                      </a:r>
                      <a:r>
                        <a:rPr lang="en-US" dirty="0" err="1" smtClean="0"/>
                        <a:t>bc</a:t>
                      </a:r>
                      <a:r>
                        <a:rPr lang="en-US" dirty="0" smtClean="0"/>
                        <a:t>]]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</a:t>
                      </a:r>
                      <a:r>
                        <a:rPr lang="zh-CN" altLang="en-US" dirty="0" smtClean="0"/>
                        <a:t>到 </a:t>
                      </a:r>
                      <a:r>
                        <a:rPr lang="en-US" dirty="0" smtClean="0"/>
                        <a:t>z，</a:t>
                      </a:r>
                      <a:r>
                        <a:rPr lang="zh-CN" altLang="en-US" dirty="0" smtClean="0"/>
                        <a:t>除了 </a:t>
                      </a:r>
                      <a:r>
                        <a:rPr lang="en-US" dirty="0" smtClean="0"/>
                        <a:t>b </a:t>
                      </a:r>
                      <a:r>
                        <a:rPr lang="zh-CN" altLang="en-US" dirty="0" smtClean="0"/>
                        <a:t>和 </a:t>
                      </a:r>
                      <a:r>
                        <a:rPr lang="en-US" altLang="zh-CN" dirty="0" smtClean="0"/>
                        <a:t>c</a:t>
                      </a:r>
                      <a:r>
                        <a:rPr lang="zh-CN" altLang="en-US" dirty="0" smtClean="0"/>
                        <a:t>，等同于</a:t>
                      </a:r>
                      <a:r>
                        <a:rPr lang="en-US" dirty="0" smtClean="0"/>
                        <a:t>c：[ad-z]（</a:t>
                      </a:r>
                      <a:r>
                        <a:rPr lang="zh-CN" altLang="en-US" dirty="0" smtClean="0"/>
                        <a:t>减去）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[a-z&amp;&amp;[^m-p]]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</a:t>
                      </a:r>
                      <a:r>
                        <a:rPr lang="zh-CN" altLang="en-US" dirty="0" smtClean="0"/>
                        <a:t>到 </a:t>
                      </a:r>
                      <a:r>
                        <a:rPr lang="en-US" dirty="0" smtClean="0"/>
                        <a:t>z，</a:t>
                      </a:r>
                      <a:r>
                        <a:rPr lang="zh-CN" altLang="en-US" dirty="0" smtClean="0"/>
                        <a:t>而非 </a:t>
                      </a:r>
                      <a:r>
                        <a:rPr lang="en-US" dirty="0" smtClean="0"/>
                        <a:t>m </a:t>
                      </a:r>
                      <a:r>
                        <a:rPr lang="zh-CN" altLang="en-US" dirty="0" smtClean="0"/>
                        <a:t>到 </a:t>
                      </a:r>
                      <a:r>
                        <a:rPr lang="en-US" dirty="0" smtClean="0"/>
                        <a:t>p</a:t>
                      </a:r>
                      <a:r>
                        <a:rPr lang="zh-CN" altLang="en-US" dirty="0" smtClean="0"/>
                        <a:t>，等同于</a:t>
                      </a:r>
                      <a:r>
                        <a:rPr lang="en-US" dirty="0" smtClean="0"/>
                        <a:t>：[a-</a:t>
                      </a:r>
                      <a:r>
                        <a:rPr lang="en-US" dirty="0" err="1" smtClean="0"/>
                        <a:t>lq</a:t>
                      </a:r>
                      <a:r>
                        <a:rPr lang="en-US" dirty="0" smtClean="0"/>
                        <a:t>-z]（</a:t>
                      </a:r>
                      <a:r>
                        <a:rPr lang="zh-CN" altLang="en-US" dirty="0" smtClean="0"/>
                        <a:t>减去）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任何字符（与行结束符可能匹配也可能不匹配）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数字，等同于：</a:t>
                      </a:r>
                      <a:r>
                        <a:rPr lang="en-US" altLang="zh-CN" dirty="0" smtClean="0"/>
                        <a:t>[0-9]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非数字，等同于： </a:t>
                      </a:r>
                      <a:r>
                        <a:rPr lang="en-US" altLang="zh-CN" dirty="0" smtClean="0"/>
                        <a:t>[^0-9]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空白字符，等同于：</a:t>
                      </a:r>
                      <a:r>
                        <a:rPr lang="en-US" altLang="zh-CN" dirty="0" smtClean="0"/>
                        <a:t>[ \</a:t>
                      </a:r>
                      <a:r>
                        <a:rPr lang="en-US" dirty="0" smtClean="0"/>
                        <a:t>t\n\x0B\f\r]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471" y="698908"/>
            <a:ext cx="11015870" cy="593864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常用元字符：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Java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中的正则表达式基本语法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81571" y="1366051"/>
          <a:ext cx="1073807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301"/>
                <a:gridCol w="86737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元字符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含义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非空白字符，等同于：</a:t>
                      </a:r>
                      <a:r>
                        <a:rPr lang="en-US" altLang="zh-CN" dirty="0" smtClean="0"/>
                        <a:t>[^\</a:t>
                      </a:r>
                      <a:r>
                        <a:rPr lang="en-US" dirty="0" smtClean="0"/>
                        <a:t>s]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单词字符，等同于：</a:t>
                      </a:r>
                      <a:r>
                        <a:rPr lang="en-US" altLang="zh-CN" dirty="0" smtClean="0"/>
                        <a:t>[</a:t>
                      </a:r>
                      <a:r>
                        <a:rPr lang="en-US" dirty="0" smtClean="0"/>
                        <a:t>a-zA-Z_0-9]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非单词字符，等同于：</a:t>
                      </a:r>
                      <a:r>
                        <a:rPr lang="en-US" altLang="zh-CN" dirty="0" smtClean="0"/>
                        <a:t>[^\</a:t>
                      </a:r>
                      <a:r>
                        <a:rPr lang="en-US" dirty="0" smtClean="0"/>
                        <a:t>w]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^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行的开头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行的结尾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单词边界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非单词边界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输入的开头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上一个匹配的结尾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输入的结尾，仅用于最后的结束符（如果有的话）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输入的结尾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2940" y="793501"/>
            <a:ext cx="11015870" cy="1859757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正则表达式中往往需要对一些字符出现的次数进行规定，则需要量词；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量词有不同的策略，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中有三种策略，此处列出的是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Greedy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策略；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常用量词：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5【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量词等特殊修饰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4274" y="2327747"/>
          <a:ext cx="1073807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301"/>
                <a:gridCol w="86737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元字符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含义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r>
                        <a:rPr lang="zh-CN" altLang="en-US" dirty="0" smtClean="0"/>
                        <a:t>，一次或一次也没有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r>
                        <a:rPr lang="zh-CN" altLang="en-US" dirty="0" smtClean="0"/>
                        <a:t>，零次或多次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r>
                        <a:rPr lang="zh-CN" altLang="en-US" dirty="0" smtClean="0"/>
                        <a:t>，一次或多次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X{n}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r>
                        <a:rPr lang="zh-CN" altLang="en-US" dirty="0" smtClean="0"/>
                        <a:t>，恰好 </a:t>
                      </a:r>
                      <a:r>
                        <a:rPr lang="en-US" altLang="zh-CN" dirty="0" smtClean="0"/>
                        <a:t>n </a:t>
                      </a:r>
                      <a:r>
                        <a:rPr lang="zh-CN" altLang="en-US" dirty="0" smtClean="0"/>
                        <a:t>次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X{n,}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r>
                        <a:rPr lang="zh-CN" altLang="en-US" dirty="0" smtClean="0"/>
                        <a:t>，至少 </a:t>
                      </a:r>
                      <a:r>
                        <a:rPr lang="en-US" altLang="zh-CN" dirty="0" smtClean="0"/>
                        <a:t>n </a:t>
                      </a:r>
                      <a:r>
                        <a:rPr lang="zh-CN" altLang="en-US" dirty="0" smtClean="0"/>
                        <a:t>次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X{</a:t>
                      </a:r>
                      <a:r>
                        <a:rPr lang="en-US" dirty="0" err="1" smtClean="0"/>
                        <a:t>n,m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r>
                        <a:rPr lang="zh-CN" altLang="en-US" dirty="0" smtClean="0"/>
                        <a:t>，至少 </a:t>
                      </a:r>
                      <a:r>
                        <a:rPr lang="en-US" altLang="zh-CN" dirty="0" smtClean="0"/>
                        <a:t>n </a:t>
                      </a:r>
                      <a:r>
                        <a:rPr lang="zh-CN" altLang="en-US" dirty="0" smtClean="0"/>
                        <a:t>次，但是不超过 </a:t>
                      </a:r>
                      <a:r>
                        <a:rPr lang="en-US" altLang="zh-CN" dirty="0" smtClean="0"/>
                        <a:t>m </a:t>
                      </a:r>
                      <a:r>
                        <a:rPr lang="zh-CN" altLang="en-US" dirty="0" smtClean="0"/>
                        <a:t>次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835572" y="5675586"/>
            <a:ext cx="8135007" cy="6463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匹配电子邮件地址的正则表达式：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^([a-z0-9A-Z]+[-|\\.]?)+[a-z0-9A-Z]@([a-z0-9A-Z]+(-[a-z0-9A-Z]+)?\\.)+[a-</a:t>
            </a:r>
            <a:r>
              <a:rPr lang="en-US" dirty="0" err="1" smtClean="0">
                <a:solidFill>
                  <a:schemeClr val="tx1"/>
                </a:solidFill>
              </a:rPr>
              <a:t>zA</a:t>
            </a:r>
            <a:r>
              <a:rPr lang="en-US" dirty="0" smtClean="0">
                <a:solidFill>
                  <a:schemeClr val="tx1"/>
                </a:solidFill>
              </a:rPr>
              <a:t>-Z]{2,}$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9616965" y="4603531"/>
            <a:ext cx="2128345" cy="1970689"/>
          </a:xfrm>
          <a:prstGeom prst="wedgeEllipseCallout">
            <a:avLst>
              <a:gd name="adj1" fmla="val -82364"/>
              <a:gd name="adj2" fmla="val 2033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现在看起来是不是清楚多了？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2940" y="793501"/>
            <a:ext cx="11015870" cy="185975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语言中有一个包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java.util.regex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，提供了对正则表达式进行匹配的相关类，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该包里主要有两个类：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6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【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Java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的正则表达式匹配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4633" y="2217388"/>
          <a:ext cx="107380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301"/>
                <a:gridCol w="86737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类名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类描述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Pattern</a:t>
                      </a:r>
                      <a:r>
                        <a:rPr lang="zh-CN" altLang="en-US" dirty="0" smtClean="0"/>
                        <a:t>类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正则表达式编译后的表现形式。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正则表达式必须首先被编译为此类的实例。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Matcher</a:t>
                      </a:r>
                      <a:r>
                        <a:rPr lang="zh-CN" altLang="en-US" dirty="0" smtClean="0"/>
                        <a:t>类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执行匹配操作的匹配器，通过解析</a:t>
                      </a:r>
                      <a:r>
                        <a:rPr lang="en-US" altLang="zh-CN" dirty="0" smtClean="0"/>
                        <a:t>Pattern</a:t>
                      </a:r>
                      <a:r>
                        <a:rPr lang="zh-CN" altLang="en-US" dirty="0" smtClean="0"/>
                        <a:t>对象获得。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内容占位符 2"/>
          <p:cNvSpPr txBox="1"/>
          <p:nvPr/>
        </p:nvSpPr>
        <p:spPr>
          <a:xfrm>
            <a:off x="396512" y="3484149"/>
            <a:ext cx="11015870" cy="5675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Pattern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Matcher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zh-CN" altLang="en-US" sz="2400" noProof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匹配</a:t>
            </a:r>
            <a:r>
              <a:rPr lang="zh-CN" altLang="en-US" sz="24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方法：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20870" y="4303986"/>
            <a:ext cx="2159876" cy="7882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以字符串形式定义正则表达式</a:t>
            </a:r>
            <a:r>
              <a:rPr lang="en-US" altLang="zh-CN" dirty="0" err="1" smtClean="0">
                <a:solidFill>
                  <a:schemeClr val="tx1"/>
                </a:solidFill>
              </a:rPr>
              <a:t>regex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126828" y="4330262"/>
            <a:ext cx="2354318" cy="7882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使用</a:t>
            </a:r>
            <a:r>
              <a:rPr lang="en-US" dirty="0" err="1" smtClean="0">
                <a:solidFill>
                  <a:schemeClr val="tx1"/>
                </a:solidFill>
              </a:rPr>
              <a:t>Pattern.compile</a:t>
            </a:r>
            <a:r>
              <a:rPr lang="zh-CN" altLang="en-US" dirty="0" smtClean="0">
                <a:solidFill>
                  <a:schemeClr val="tx1"/>
                </a:solidFill>
              </a:rPr>
              <a:t>方法把正则表达式编译成</a:t>
            </a:r>
            <a:r>
              <a:rPr lang="en-US" altLang="zh-CN" dirty="0" smtClean="0">
                <a:solidFill>
                  <a:schemeClr val="tx1"/>
                </a:solidFill>
              </a:rPr>
              <a:t>Pattern</a:t>
            </a:r>
            <a:r>
              <a:rPr lang="zh-CN" altLang="en-US" dirty="0" smtClean="0">
                <a:solidFill>
                  <a:schemeClr val="tx1"/>
                </a:solidFill>
              </a:rPr>
              <a:t>对象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274675" y="4325007"/>
            <a:ext cx="2601311" cy="7882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使用</a:t>
            </a:r>
            <a:r>
              <a:rPr lang="en-US" altLang="zh-CN" dirty="0" smtClean="0">
                <a:solidFill>
                  <a:schemeClr val="tx1"/>
                </a:solidFill>
              </a:rPr>
              <a:t>Pattern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en-US" dirty="0" smtClean="0">
                <a:solidFill>
                  <a:schemeClr val="tx1"/>
                </a:solidFill>
              </a:rPr>
              <a:t>matcher</a:t>
            </a:r>
            <a:r>
              <a:rPr lang="zh-CN" altLang="en-US" dirty="0" smtClean="0">
                <a:solidFill>
                  <a:schemeClr val="tx1"/>
                </a:solidFill>
              </a:rPr>
              <a:t>方法为待匹配的字符串生成</a:t>
            </a:r>
            <a:r>
              <a:rPr lang="en-US" altLang="zh-CN" dirty="0" smtClean="0">
                <a:solidFill>
                  <a:schemeClr val="tx1"/>
                </a:solidFill>
              </a:rPr>
              <a:t>Matcher</a:t>
            </a:r>
            <a:r>
              <a:rPr lang="zh-CN" altLang="en-US" dirty="0" smtClean="0">
                <a:solidFill>
                  <a:schemeClr val="tx1"/>
                </a:solidFill>
              </a:rPr>
              <a:t>对象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548648" y="4319753"/>
            <a:ext cx="2275490" cy="7882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使用</a:t>
            </a:r>
            <a:r>
              <a:rPr lang="en-US" altLang="zh-CN" dirty="0" smtClean="0">
                <a:solidFill>
                  <a:schemeClr val="tx1"/>
                </a:solidFill>
              </a:rPr>
              <a:t>Matcher</a:t>
            </a:r>
            <a:r>
              <a:rPr lang="zh-CN" altLang="en-US" dirty="0" smtClean="0">
                <a:solidFill>
                  <a:schemeClr val="tx1"/>
                </a:solidFill>
              </a:rPr>
              <a:t>对象的</a:t>
            </a:r>
            <a:r>
              <a:rPr lang="en-US" altLang="zh-CN" dirty="0" smtClean="0">
                <a:solidFill>
                  <a:schemeClr val="tx1"/>
                </a:solidFill>
              </a:rPr>
              <a:t>matches</a:t>
            </a:r>
            <a:r>
              <a:rPr lang="zh-CN" altLang="en-US" dirty="0" smtClean="0">
                <a:solidFill>
                  <a:schemeClr val="tx1"/>
                </a:solidFill>
              </a:rPr>
              <a:t>方法进行匹配判断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2443654" y="4430111"/>
            <a:ext cx="520262" cy="4572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5665075" y="4482663"/>
            <a:ext cx="520262" cy="4572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9002109" y="4477407"/>
            <a:ext cx="520262" cy="4572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本章内容：共</a:t>
            </a:r>
            <a:r>
              <a:rPr lang="en-US" altLang="zh-CN" dirty="0" smtClean="0"/>
              <a:t>9</a:t>
            </a:r>
            <a:r>
              <a:rPr lang="zh-CN" altLang="en-US" dirty="0" smtClean="0"/>
              <a:t>小节，</a:t>
            </a:r>
            <a:r>
              <a:rPr lang="en-US" altLang="zh-CN" dirty="0" smtClean="0"/>
              <a:t>34</a:t>
            </a:r>
            <a:r>
              <a:rPr lang="zh-CN" altLang="en-US" dirty="0" smtClean="0"/>
              <a:t>个知识点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68400"/>
            <a:ext cx="10515600" cy="52324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节：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String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节：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StringBuffer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StringBuilder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2940" y="793501"/>
            <a:ext cx="11015870" cy="1859757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6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【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Java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的正则表达式匹配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5" name="TextBox 4">
            <a:hlinkClick r:id="rId1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2" action="ppaction://hlinkfile"/>
              </a:rPr>
              <a:t>课堂案例：</a:t>
            </a:r>
            <a:endParaRPr lang="en-US" altLang="zh-CN" dirty="0" smtClean="0">
              <a:hlinkClick r:id="rId2" action="ppaction://hlinkfile"/>
            </a:endParaRPr>
          </a:p>
          <a:p>
            <a:r>
              <a:rPr lang="en-US" altLang="zh-CN" dirty="0" smtClean="0">
                <a:hlinkClick r:id="rId2" action="ppaction://hlinkfile"/>
              </a:rPr>
              <a:t>TestReg.java</a:t>
            </a:r>
            <a:endParaRPr lang="en-US" dirty="0"/>
          </a:p>
        </p:txBody>
      </p:sp>
      <p:sp>
        <p:nvSpPr>
          <p:cNvPr id="8" name="内容占位符 2"/>
          <p:cNvSpPr txBox="1"/>
          <p:nvPr/>
        </p:nvSpPr>
        <p:spPr>
          <a:xfrm>
            <a:off x="317684" y="819776"/>
            <a:ext cx="11015870" cy="5675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4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匹配代码演示：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4494" y="1466581"/>
            <a:ext cx="10687987" cy="50783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){</a:t>
            </a:r>
            <a:endParaRPr lang="en-US" dirty="0" smtClean="0"/>
          </a:p>
          <a:p>
            <a:r>
              <a:rPr lang="en-US" dirty="0" smtClean="0"/>
              <a:t>//</a:t>
            </a:r>
            <a:r>
              <a:rPr lang="zh-CN" altLang="en-US" dirty="0" smtClean="0"/>
              <a:t>定义一个匹配手机号码的正则表达式</a:t>
            </a:r>
            <a:endParaRPr lang="zh-CN" altLang="en-US" dirty="0" smtClean="0"/>
          </a:p>
          <a:p>
            <a:r>
              <a:rPr lang="en-US" dirty="0" smtClean="0"/>
              <a:t>String </a:t>
            </a:r>
            <a:r>
              <a:rPr lang="en-US" dirty="0" err="1" smtClean="0"/>
              <a:t>regex</a:t>
            </a:r>
            <a:r>
              <a:rPr lang="en-US" dirty="0" smtClean="0"/>
              <a:t>="^((13[0-9])|(15[^4])|(18[0,2,3,5-9])|(17[0-8])|(147))\\d{8}$";</a:t>
            </a:r>
            <a:endParaRPr lang="en-US" dirty="0" smtClean="0"/>
          </a:p>
          <a:p>
            <a:r>
              <a:rPr lang="en-US" dirty="0" smtClean="0"/>
              <a:t>//</a:t>
            </a:r>
            <a:r>
              <a:rPr lang="zh-CN" altLang="en-US" dirty="0" smtClean="0"/>
              <a:t>将正则表达式编译成</a:t>
            </a:r>
            <a:r>
              <a:rPr lang="en-US" dirty="0" smtClean="0"/>
              <a:t>Pattern</a:t>
            </a:r>
            <a:r>
              <a:rPr lang="zh-CN" altLang="en-US" dirty="0" smtClean="0"/>
              <a:t>对象</a:t>
            </a:r>
            <a:endParaRPr lang="zh-CN" altLang="en-US" dirty="0" smtClean="0"/>
          </a:p>
          <a:p>
            <a:r>
              <a:rPr lang="en-US" dirty="0" smtClean="0"/>
              <a:t>Pattern </a:t>
            </a:r>
            <a:r>
              <a:rPr lang="en-US" dirty="0" err="1" smtClean="0"/>
              <a:t>pattern</a:t>
            </a:r>
            <a:r>
              <a:rPr lang="en-US" dirty="0" smtClean="0"/>
              <a:t>=</a:t>
            </a:r>
            <a:r>
              <a:rPr lang="en-US" dirty="0" err="1" smtClean="0"/>
              <a:t>Pattern.compile</a:t>
            </a:r>
            <a:r>
              <a:rPr lang="en-US" dirty="0" smtClean="0"/>
              <a:t>(</a:t>
            </a:r>
            <a:r>
              <a:rPr lang="en-US" dirty="0" err="1" smtClean="0"/>
              <a:t>regex</a:t>
            </a:r>
            <a:r>
              <a:rPr lang="en-US" dirty="0" smtClean="0"/>
              <a:t>);</a:t>
            </a:r>
            <a:endParaRPr lang="en-US" dirty="0" smtClean="0"/>
          </a:p>
          <a:p>
            <a:r>
              <a:rPr lang="en-US" dirty="0" smtClean="0"/>
              <a:t>//</a:t>
            </a:r>
            <a:r>
              <a:rPr lang="zh-CN" altLang="en-US" dirty="0" smtClean="0"/>
              <a:t>定义多个手机号码，用来匹配</a:t>
            </a:r>
            <a:endParaRPr lang="zh-CN" altLang="en-US" dirty="0" smtClean="0"/>
          </a:p>
          <a:p>
            <a:r>
              <a:rPr lang="en-US" dirty="0" smtClean="0"/>
              <a:t>String[] </a:t>
            </a:r>
            <a:r>
              <a:rPr lang="en-US" dirty="0" err="1" smtClean="0"/>
              <a:t>phoneNumbers</a:t>
            </a:r>
            <a:r>
              <a:rPr lang="en-US" dirty="0" smtClean="0"/>
              <a:t>={"13561172191","15498013822","1809921212","1792121144","14723569087"};</a:t>
            </a:r>
            <a:endParaRPr lang="en-US" dirty="0" smtClean="0"/>
          </a:p>
          <a:p>
            <a:r>
              <a:rPr lang="en-US" dirty="0" smtClean="0"/>
              <a:t>//</a:t>
            </a:r>
            <a:r>
              <a:rPr lang="zh-CN" altLang="en-US" dirty="0" smtClean="0"/>
              <a:t>使用增强</a:t>
            </a:r>
            <a:r>
              <a:rPr lang="en-US" dirty="0" smtClean="0"/>
              <a:t>for</a:t>
            </a:r>
            <a:r>
              <a:rPr lang="zh-CN" altLang="en-US" dirty="0" smtClean="0"/>
              <a:t>循环迭代数组</a:t>
            </a:r>
            <a:endParaRPr lang="zh-CN" altLang="en-US" dirty="0" smtClean="0"/>
          </a:p>
          <a:p>
            <a:r>
              <a:rPr lang="en-US" dirty="0" smtClean="0"/>
              <a:t>for(String x:phoneNumbers){</a:t>
            </a:r>
            <a:endParaRPr lang="en-US" dirty="0" smtClean="0"/>
          </a:p>
          <a:p>
            <a:r>
              <a:rPr lang="en-US" dirty="0" smtClean="0"/>
              <a:t>//</a:t>
            </a:r>
            <a:r>
              <a:rPr lang="zh-CN" altLang="en-US" dirty="0" smtClean="0"/>
              <a:t>使用</a:t>
            </a:r>
            <a:r>
              <a:rPr lang="en-US" dirty="0" smtClean="0"/>
              <a:t>Pattern</a:t>
            </a:r>
            <a:r>
              <a:rPr lang="zh-CN" altLang="en-US" dirty="0" smtClean="0"/>
              <a:t>对象，为每一个手机号码生成匹配器</a:t>
            </a:r>
            <a:endParaRPr lang="zh-CN" altLang="en-US" dirty="0" smtClean="0"/>
          </a:p>
          <a:p>
            <a:r>
              <a:rPr lang="en-US" dirty="0" smtClean="0"/>
              <a:t>Matcher </a:t>
            </a:r>
            <a:r>
              <a:rPr lang="en-US" dirty="0" err="1" smtClean="0"/>
              <a:t>matcher</a:t>
            </a:r>
            <a:r>
              <a:rPr lang="en-US" dirty="0" smtClean="0"/>
              <a:t>=</a:t>
            </a:r>
            <a:r>
              <a:rPr lang="en-US" dirty="0" err="1" smtClean="0"/>
              <a:t>pattern.matcher</a:t>
            </a:r>
            <a:r>
              <a:rPr lang="en-US" dirty="0" smtClean="0"/>
              <a:t>(x);</a:t>
            </a:r>
            <a:endParaRPr lang="en-US" dirty="0" smtClean="0"/>
          </a:p>
          <a:p>
            <a:r>
              <a:rPr lang="en-US" dirty="0" smtClean="0"/>
              <a:t>//</a:t>
            </a:r>
            <a:r>
              <a:rPr lang="zh-CN" altLang="en-US" dirty="0" smtClean="0"/>
              <a:t>使用匹配器的</a:t>
            </a:r>
            <a:r>
              <a:rPr lang="en-US" dirty="0" smtClean="0"/>
              <a:t>matches</a:t>
            </a:r>
            <a:r>
              <a:rPr lang="zh-CN" altLang="en-US" dirty="0" smtClean="0"/>
              <a:t>方法进行匹配，返回</a:t>
            </a:r>
            <a:r>
              <a:rPr lang="en-US" dirty="0" smtClean="0"/>
              <a:t>true</a:t>
            </a:r>
            <a:r>
              <a:rPr lang="zh-CN" altLang="en-US" dirty="0" smtClean="0"/>
              <a:t>表示匹配成功，格式正确；否则表示格式不正确</a:t>
            </a:r>
            <a:endParaRPr lang="zh-CN" altLang="en-US" dirty="0" smtClean="0"/>
          </a:p>
          <a:p>
            <a:r>
              <a:rPr lang="en-US" dirty="0" err="1" smtClean="0"/>
              <a:t>boolean</a:t>
            </a:r>
            <a:r>
              <a:rPr lang="en-US" dirty="0" smtClean="0"/>
              <a:t> flag=</a:t>
            </a:r>
            <a:r>
              <a:rPr lang="en-US" dirty="0" err="1" smtClean="0"/>
              <a:t>matcher.matches</a:t>
            </a:r>
            <a:r>
              <a:rPr lang="en-US" dirty="0" smtClean="0"/>
              <a:t>();</a:t>
            </a:r>
            <a:endParaRPr lang="en-US" dirty="0" smtClean="0"/>
          </a:p>
          <a:p>
            <a:r>
              <a:rPr lang="en-US" dirty="0" smtClean="0"/>
              <a:t>if(flag){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(x+" </a:t>
            </a:r>
            <a:r>
              <a:rPr lang="zh-CN" altLang="en-US" dirty="0" smtClean="0"/>
              <a:t>是正确的手机号码；</a:t>
            </a:r>
            <a:r>
              <a:rPr lang="en-US" altLang="zh-CN" dirty="0" smtClean="0"/>
              <a:t>");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r>
              <a:rPr lang="en-US" dirty="0" smtClean="0"/>
              <a:t>else{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(x+" </a:t>
            </a:r>
            <a:r>
              <a:rPr lang="zh-CN" altLang="en-US" dirty="0" smtClean="0"/>
              <a:t>不是正确的手机号码；</a:t>
            </a:r>
            <a:r>
              <a:rPr lang="en-US" altLang="zh-CN" dirty="0" smtClean="0"/>
              <a:t>");</a:t>
            </a:r>
            <a:endParaRPr lang="en-US" altLang="zh-CN" dirty="0" smtClean="0"/>
          </a:p>
          <a:p>
            <a:r>
              <a:rPr lang="en-US" altLang="zh-CN" dirty="0" smtClean="0"/>
              <a:t>}}}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2940" y="793501"/>
            <a:ext cx="11015870" cy="1859757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6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【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Java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的正则表达式匹配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】-3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5" name="TextBox 4">
            <a:hlinkClick r:id="rId1" action="ppaction://hlinkfile"/>
          </p:cNvPr>
          <p:cNvSpPr txBox="1"/>
          <p:nvPr/>
        </p:nvSpPr>
        <p:spPr>
          <a:xfrm>
            <a:off x="8907517" y="284813"/>
            <a:ext cx="2769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2" action="ppaction://hlinkfile"/>
              </a:rPr>
              <a:t>课堂案例：</a:t>
            </a:r>
            <a:endParaRPr lang="en-US" altLang="zh-CN" dirty="0" smtClean="0">
              <a:hlinkClick r:id="rId2" action="ppaction://hlinkfile"/>
            </a:endParaRPr>
          </a:p>
          <a:p>
            <a:r>
              <a:rPr lang="en-US" dirty="0" smtClean="0">
                <a:hlinkClick r:id="rId3" action="ppaction://hlinkfile"/>
              </a:rPr>
              <a:t>TestRegThreeMethods</a:t>
            </a:r>
            <a:r>
              <a:rPr lang="en-US" altLang="zh-CN" dirty="0" smtClean="0">
                <a:hlinkClick r:id="rId3" action="ppaction://hlinkfile"/>
              </a:rPr>
              <a:t>.java</a:t>
            </a:r>
            <a:endParaRPr lang="en-US" dirty="0"/>
          </a:p>
        </p:txBody>
      </p:sp>
      <p:sp>
        <p:nvSpPr>
          <p:cNvPr id="8" name="内容占位符 2"/>
          <p:cNvSpPr txBox="1"/>
          <p:nvPr/>
        </p:nvSpPr>
        <p:spPr>
          <a:xfrm>
            <a:off x="317684" y="819776"/>
            <a:ext cx="11015870" cy="5675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4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上页所学的匹配方法：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88732" y="1702675"/>
            <a:ext cx="2159876" cy="7882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以字符串形式定义正则表达式</a:t>
            </a:r>
            <a:r>
              <a:rPr lang="en-US" altLang="zh-CN" dirty="0" err="1" smtClean="0">
                <a:solidFill>
                  <a:schemeClr val="tx1"/>
                </a:solidFill>
              </a:rPr>
              <a:t>regex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494690" y="1728951"/>
            <a:ext cx="2354318" cy="7882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使用</a:t>
            </a:r>
            <a:r>
              <a:rPr lang="en-US" dirty="0" err="1" smtClean="0">
                <a:solidFill>
                  <a:schemeClr val="tx1"/>
                </a:solidFill>
              </a:rPr>
              <a:t>Pattern.compile</a:t>
            </a:r>
            <a:r>
              <a:rPr lang="zh-CN" altLang="en-US" dirty="0" smtClean="0">
                <a:solidFill>
                  <a:schemeClr val="tx1"/>
                </a:solidFill>
              </a:rPr>
              <a:t>方法把正则表达式编译成</a:t>
            </a:r>
            <a:r>
              <a:rPr lang="en-US" altLang="zh-CN" dirty="0" smtClean="0">
                <a:solidFill>
                  <a:schemeClr val="tx1"/>
                </a:solidFill>
              </a:rPr>
              <a:t>Pattern</a:t>
            </a:r>
            <a:r>
              <a:rPr lang="zh-CN" altLang="en-US" dirty="0" smtClean="0">
                <a:solidFill>
                  <a:schemeClr val="tx1"/>
                </a:solidFill>
              </a:rPr>
              <a:t>对象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642537" y="1723696"/>
            <a:ext cx="2601311" cy="7882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使用</a:t>
            </a:r>
            <a:r>
              <a:rPr lang="en-US" altLang="zh-CN" dirty="0" smtClean="0">
                <a:solidFill>
                  <a:schemeClr val="tx1"/>
                </a:solidFill>
              </a:rPr>
              <a:t>Pattern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en-US" dirty="0" smtClean="0">
                <a:solidFill>
                  <a:schemeClr val="tx1"/>
                </a:solidFill>
              </a:rPr>
              <a:t>matcher</a:t>
            </a:r>
            <a:r>
              <a:rPr lang="zh-CN" altLang="en-US" dirty="0" smtClean="0">
                <a:solidFill>
                  <a:schemeClr val="tx1"/>
                </a:solidFill>
              </a:rPr>
              <a:t>方法为待匹配的字符串生成</a:t>
            </a:r>
            <a:r>
              <a:rPr lang="en-US" altLang="zh-CN" dirty="0" smtClean="0">
                <a:solidFill>
                  <a:schemeClr val="tx1"/>
                </a:solidFill>
              </a:rPr>
              <a:t>Matcher</a:t>
            </a:r>
            <a:r>
              <a:rPr lang="zh-CN" altLang="en-US" dirty="0" smtClean="0">
                <a:solidFill>
                  <a:schemeClr val="tx1"/>
                </a:solidFill>
              </a:rPr>
              <a:t>对象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916510" y="1718442"/>
            <a:ext cx="2275490" cy="7882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使用</a:t>
            </a:r>
            <a:r>
              <a:rPr lang="en-US" altLang="zh-CN" dirty="0" smtClean="0">
                <a:solidFill>
                  <a:schemeClr val="tx1"/>
                </a:solidFill>
              </a:rPr>
              <a:t>Matcher</a:t>
            </a:r>
            <a:r>
              <a:rPr lang="zh-CN" altLang="en-US" dirty="0" smtClean="0">
                <a:solidFill>
                  <a:schemeClr val="tx1"/>
                </a:solidFill>
              </a:rPr>
              <a:t>对象的</a:t>
            </a:r>
            <a:r>
              <a:rPr lang="en-US" altLang="zh-CN" dirty="0" smtClean="0">
                <a:solidFill>
                  <a:schemeClr val="tx1"/>
                </a:solidFill>
              </a:rPr>
              <a:t>matches</a:t>
            </a:r>
            <a:r>
              <a:rPr lang="zh-CN" altLang="en-US" dirty="0" smtClean="0">
                <a:solidFill>
                  <a:schemeClr val="tx1"/>
                </a:solidFill>
              </a:rPr>
              <a:t>方法进行匹配判断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811516" y="1828800"/>
            <a:ext cx="520262" cy="4572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6032937" y="1881352"/>
            <a:ext cx="520262" cy="4572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9369971" y="1876096"/>
            <a:ext cx="520262" cy="4572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内容占位符 2"/>
          <p:cNvSpPr txBox="1"/>
          <p:nvPr/>
        </p:nvSpPr>
        <p:spPr>
          <a:xfrm>
            <a:off x="312429" y="2769445"/>
            <a:ext cx="11015870" cy="5675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4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可以简化为：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88732" y="3541985"/>
            <a:ext cx="2159876" cy="7882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以字符串形式定义正则表达式</a:t>
            </a:r>
            <a:r>
              <a:rPr lang="en-US" altLang="zh-CN" dirty="0" err="1" smtClean="0">
                <a:solidFill>
                  <a:schemeClr val="tx1"/>
                </a:solidFill>
              </a:rPr>
              <a:t>regex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494690" y="3568261"/>
            <a:ext cx="4356538" cy="7882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使用</a:t>
            </a:r>
            <a:r>
              <a:rPr lang="en-US" dirty="0" err="1" smtClean="0">
                <a:solidFill>
                  <a:schemeClr val="tx1"/>
                </a:solidFill>
              </a:rPr>
              <a:t>Pattern.matches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regex</a:t>
            </a:r>
            <a:r>
              <a:rPr lang="en-US" dirty="0" smtClean="0">
                <a:solidFill>
                  <a:schemeClr val="tx1"/>
                </a:solidFill>
              </a:rPr>
              <a:t>, input);</a:t>
            </a:r>
            <a:r>
              <a:rPr lang="zh-CN" altLang="en-US" dirty="0" smtClean="0">
                <a:solidFill>
                  <a:schemeClr val="tx1"/>
                </a:solidFill>
              </a:rPr>
              <a:t>方法直接进行匹配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2811516" y="3668110"/>
            <a:ext cx="520262" cy="4572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内容占位符 2"/>
          <p:cNvSpPr txBox="1"/>
          <p:nvPr/>
        </p:nvSpPr>
        <p:spPr>
          <a:xfrm>
            <a:off x="338704" y="4624521"/>
            <a:ext cx="11015870" cy="5675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4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可以使用</a:t>
            </a:r>
            <a:r>
              <a:rPr lang="en-US" altLang="zh-CN" sz="24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String</a:t>
            </a:r>
            <a:r>
              <a:rPr lang="zh-CN" altLang="en-US" sz="24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类中的</a:t>
            </a:r>
            <a:r>
              <a:rPr lang="en-US" altLang="zh-CN" sz="24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matches</a:t>
            </a:r>
            <a:r>
              <a:rPr lang="zh-CN" altLang="en-US" sz="24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方法：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62304" y="5286702"/>
            <a:ext cx="2159876" cy="7882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以字符串形式定义正则表达式</a:t>
            </a:r>
            <a:r>
              <a:rPr lang="en-US" altLang="zh-CN" dirty="0" err="1" smtClean="0">
                <a:solidFill>
                  <a:schemeClr val="tx1"/>
                </a:solidFill>
              </a:rPr>
              <a:t>regex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568262" y="5312978"/>
            <a:ext cx="4356538" cy="7882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使用</a:t>
            </a:r>
            <a:r>
              <a:rPr lang="en-US" altLang="zh-CN" dirty="0" smtClean="0">
                <a:solidFill>
                  <a:schemeClr val="tx1"/>
                </a:solidFill>
              </a:rPr>
              <a:t>String</a:t>
            </a:r>
            <a:r>
              <a:rPr lang="zh-CN" altLang="en-US" dirty="0" smtClean="0">
                <a:solidFill>
                  <a:schemeClr val="tx1"/>
                </a:solidFill>
              </a:rPr>
              <a:t>类中的</a:t>
            </a:r>
            <a:r>
              <a:rPr lang="en-US" altLang="zh-CN" dirty="0" smtClean="0">
                <a:solidFill>
                  <a:schemeClr val="tx1"/>
                </a:solidFill>
              </a:rPr>
              <a:t>matches</a:t>
            </a:r>
            <a:r>
              <a:rPr lang="zh-CN" altLang="en-US" dirty="0" smtClean="0">
                <a:solidFill>
                  <a:schemeClr val="tx1"/>
                </a:solidFill>
              </a:rPr>
              <a:t>方法直接匹配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2885088" y="5412827"/>
            <a:ext cx="520262" cy="4572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loud Callout 28"/>
          <p:cNvSpPr/>
          <p:nvPr/>
        </p:nvSpPr>
        <p:spPr>
          <a:xfrm>
            <a:off x="8655270" y="4099034"/>
            <a:ext cx="2096814" cy="1970690"/>
          </a:xfrm>
          <a:prstGeom prst="cloudCallout">
            <a:avLst>
              <a:gd name="adj1" fmla="val -42880"/>
              <a:gd name="adj2" fmla="val 757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这三种匹配方法完全一样！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2940" y="793501"/>
            <a:ext cx="11015870" cy="1859757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6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【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Java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的正则表达式匹配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】-4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5" name="TextBox 4">
            <a:hlinkClick r:id="rId1" action="ppaction://hlinkfile"/>
          </p:cNvPr>
          <p:cNvSpPr txBox="1"/>
          <p:nvPr/>
        </p:nvSpPr>
        <p:spPr>
          <a:xfrm>
            <a:off x="8907517" y="284813"/>
            <a:ext cx="2769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2" action="ppaction://hlinkfile"/>
              </a:rPr>
              <a:t>课堂案例：</a:t>
            </a:r>
            <a:endParaRPr lang="en-US" altLang="zh-CN" dirty="0" smtClean="0">
              <a:hlinkClick r:id="rId2" action="ppaction://hlinkfile"/>
            </a:endParaRPr>
          </a:p>
          <a:p>
            <a:r>
              <a:rPr lang="en-US" dirty="0" smtClean="0">
                <a:hlinkClick r:id="rId3" action="ppaction://hlinkfile"/>
              </a:rPr>
              <a:t>Test</a:t>
            </a:r>
            <a:r>
              <a:rPr lang="en-US" altLang="zh-CN" dirty="0" smtClean="0">
                <a:hlinkClick r:id="rId3" action="ppaction://hlinkfile"/>
              </a:rPr>
              <a:t>Split.java</a:t>
            </a:r>
            <a:endParaRPr lang="en-US" dirty="0"/>
          </a:p>
        </p:txBody>
      </p:sp>
      <p:sp>
        <p:nvSpPr>
          <p:cNvPr id="8" name="内容占位符 2"/>
          <p:cNvSpPr txBox="1"/>
          <p:nvPr/>
        </p:nvSpPr>
        <p:spPr>
          <a:xfrm>
            <a:off x="317684" y="819776"/>
            <a:ext cx="11015870" cy="21599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4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String</a:t>
            </a:r>
            <a:r>
              <a:rPr lang="zh-CN" altLang="en-US" sz="24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类中也有与正则表达式有关的方法，上页提到的</a:t>
            </a:r>
            <a:r>
              <a:rPr lang="en-US" altLang="zh-CN" sz="24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matches</a:t>
            </a:r>
            <a:r>
              <a:rPr lang="zh-CN" altLang="en-US" sz="24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就是其中一个，用来对字符串进行匹配使用；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其实这些方法也都是调用了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Pattern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Matcher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类的相关方法；</a:t>
            </a:r>
            <a:endParaRPr lang="en-US" altLang="zh-CN" sz="2400" noProof="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4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String</a:t>
            </a:r>
            <a:r>
              <a:rPr lang="zh-CN" altLang="en-US" sz="24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类中与正则表达式有关的方法：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455447" y="3289443"/>
          <a:ext cx="1073807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739"/>
                <a:gridCol w="643233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方法名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方法描述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public String[] split(String </a:t>
                      </a:r>
                      <a:r>
                        <a:rPr lang="en-US" dirty="0" err="1" smtClean="0"/>
                        <a:t>regex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根据匹配给定的正则表达式来拆分此字符串。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public String[] split(String </a:t>
                      </a:r>
                      <a:r>
                        <a:rPr lang="en-US" altLang="zh-CN" dirty="0" err="1" smtClean="0"/>
                        <a:t>regex,int</a:t>
                      </a:r>
                      <a:r>
                        <a:rPr lang="en-US" altLang="zh-CN" dirty="0" smtClean="0"/>
                        <a:t> limit)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根据匹配给定的正则表达式来拆分此字符串，</a:t>
                      </a:r>
                      <a:r>
                        <a:rPr lang="en-US" altLang="zh-CN" dirty="0" smtClean="0"/>
                        <a:t>limit</a:t>
                      </a:r>
                      <a:r>
                        <a:rPr lang="zh-CN" altLang="en-US" dirty="0" smtClean="0"/>
                        <a:t>是模式使用次数，当</a:t>
                      </a:r>
                      <a:r>
                        <a:rPr lang="en-US" altLang="zh-CN" dirty="0" smtClean="0"/>
                        <a:t>limit</a:t>
                      </a:r>
                      <a:r>
                        <a:rPr lang="zh-CN" altLang="en-US" dirty="0" smtClean="0"/>
                        <a:t>为</a:t>
                      </a: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时，与</a:t>
                      </a:r>
                      <a:r>
                        <a:rPr lang="en-US" dirty="0" smtClean="0"/>
                        <a:t>split(String </a:t>
                      </a:r>
                      <a:r>
                        <a:rPr lang="en-US" dirty="0" err="1" smtClean="0"/>
                        <a:t>regex</a:t>
                      </a:r>
                      <a:r>
                        <a:rPr lang="en-US" dirty="0" smtClean="0"/>
                        <a:t>)</a:t>
                      </a:r>
                      <a:r>
                        <a:rPr lang="zh-CN" altLang="en-US" dirty="0" smtClean="0"/>
                        <a:t>相同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altLang="zh-CN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public String </a:t>
                      </a:r>
                      <a:r>
                        <a:rPr lang="en-US" altLang="zh-CN" kern="1200" baseline="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replaceAll</a:t>
                      </a:r>
                      <a:r>
                        <a:rPr lang="en-US" altLang="zh-CN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(String </a:t>
                      </a:r>
                      <a:r>
                        <a:rPr lang="en-US" altLang="zh-CN" kern="1200" baseline="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regex</a:t>
                      </a:r>
                      <a:r>
                        <a:rPr lang="en-US" altLang="zh-CN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,</a:t>
                      </a:r>
                      <a:endParaRPr lang="zh-CN" altLang="en-US" kern="1200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  <a:p>
                      <a:pPr rtl="0"/>
                      <a:r>
                        <a:rPr lang="en-US" altLang="zh-CN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String replacement)</a:t>
                      </a:r>
                      <a:endParaRPr lang="zh-CN" altLang="en-US" kern="1200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使用给定的 </a:t>
                      </a:r>
                      <a:r>
                        <a:rPr lang="en-US" dirty="0" smtClean="0"/>
                        <a:t>replacement </a:t>
                      </a:r>
                      <a:r>
                        <a:rPr lang="zh-CN" altLang="en-US" dirty="0" smtClean="0"/>
                        <a:t>替换此字符串所有匹配给定的正则表达式的子字符串。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 smtClean="0"/>
                        <a:t>replaceFirst</a:t>
                      </a:r>
                      <a:r>
                        <a:rPr lang="en-US" altLang="zh-CN" dirty="0" smtClean="0"/>
                        <a:t>(String </a:t>
                      </a:r>
                      <a:r>
                        <a:rPr lang="en-US" altLang="zh-CN" dirty="0" err="1" smtClean="0"/>
                        <a:t>regex</a:t>
                      </a:r>
                      <a:r>
                        <a:rPr lang="en-US" altLang="zh-CN" dirty="0" smtClean="0"/>
                        <a:t>, String replacement) 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使用给定的 </a:t>
                      </a:r>
                      <a:r>
                        <a:rPr lang="en-US" dirty="0" smtClean="0"/>
                        <a:t>replacement </a:t>
                      </a:r>
                      <a:r>
                        <a:rPr lang="zh-CN" altLang="en-US" dirty="0" smtClean="0"/>
                        <a:t>替换此字符串匹配给定的正则表达式的第一个子字符串。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public </a:t>
                      </a:r>
                      <a:r>
                        <a:rPr lang="en-US" altLang="zh-CN" dirty="0" err="1" smtClean="0"/>
                        <a:t>boolean</a:t>
                      </a:r>
                      <a:r>
                        <a:rPr lang="en-US" altLang="zh-CN" dirty="0" smtClean="0"/>
                        <a:t> matches(String </a:t>
                      </a:r>
                      <a:r>
                        <a:rPr lang="en-US" altLang="zh-CN" dirty="0" err="1" smtClean="0"/>
                        <a:t>regex</a:t>
                      </a:r>
                      <a:r>
                        <a:rPr lang="en-US" altLang="zh-CN" dirty="0" smtClean="0"/>
                        <a:t>)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判断此字符串是否匹配给定的正则表达式。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节</a:t>
            </a:r>
            <a:r>
              <a:rPr lang="en-US" altLang="zh-CN" dirty="0" smtClean="0"/>
              <a:t>【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StringBuffer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StringBuilder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StringBuffer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StringBuilder</a:t>
            </a:r>
            <a:r>
              <a:rPr lang="zh-CN" altLang="en-US" dirty="0" smtClean="0"/>
              <a:t>类</a:t>
            </a:r>
            <a:endParaRPr lang="zh-CN" altLang="en-US" dirty="0" smtClean="0"/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1-StringBuffer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为什么使用</a:t>
            </a:r>
            <a:r>
              <a:rPr lang="en-US" altLang="zh-CN" dirty="0" err="1" smtClean="0"/>
              <a:t>StringBuffer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String</a:t>
            </a:r>
            <a:r>
              <a:rPr lang="zh-CN" altLang="en-US" dirty="0" smtClean="0"/>
              <a:t>对象是字符串常量，其自身不可变，程序中若需要反复修改字符串内容时产生大量的副本，这样可能会引起严重的内存问题。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而</a:t>
            </a:r>
            <a:r>
              <a:rPr lang="en-US" altLang="zh-CN" dirty="0" err="1" smtClean="0"/>
              <a:t>StringBuffer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的加强版，其字符内容可变；当需要反复改变字符串时用</a:t>
            </a:r>
            <a:r>
              <a:rPr lang="en-US" altLang="zh-CN" dirty="0" err="1" smtClean="0"/>
              <a:t>StringBuffer</a:t>
            </a:r>
            <a:r>
              <a:rPr lang="zh-CN" altLang="en-US" dirty="0" smtClean="0"/>
              <a:t>效率更高。</a:t>
            </a:r>
            <a:endParaRPr lang="en-US" altLang="zh-CN" dirty="0" smtClean="0"/>
          </a:p>
          <a:p>
            <a:r>
              <a:rPr lang="en-US" altLang="zh-CN" dirty="0" err="1" smtClean="0"/>
              <a:t>StringBuffer</a:t>
            </a:r>
            <a:r>
              <a:rPr lang="zh-CN" altLang="en-US" dirty="0" smtClean="0"/>
              <a:t>的构造器：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1-StringBuffer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StringBuffer</a:t>
            </a:r>
            <a:r>
              <a:rPr lang="zh-CN" altLang="en-US" dirty="0" smtClean="0"/>
              <a:t>的构造器：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graphicFrame>
        <p:nvGraphicFramePr>
          <p:cNvPr id="4" name="Table 22"/>
          <p:cNvGraphicFramePr>
            <a:graphicFrameLocks noGrp="1"/>
          </p:cNvGraphicFramePr>
          <p:nvPr/>
        </p:nvGraphicFramePr>
        <p:xfrm>
          <a:off x="919905" y="1649328"/>
          <a:ext cx="1073807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6952"/>
                <a:gridCol w="72311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方法名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方法描述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StringBuffer</a:t>
                      </a:r>
                      <a:r>
                        <a:rPr lang="en-US" dirty="0" smtClean="0"/>
                        <a:t>()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构造一个其中不带字符的字符串缓冲区，初始容量为 </a:t>
                      </a:r>
                      <a:r>
                        <a:rPr lang="en-US" altLang="zh-CN" dirty="0" smtClean="0"/>
                        <a:t>16 </a:t>
                      </a:r>
                      <a:r>
                        <a:rPr lang="zh-CN" altLang="en-US" dirty="0" smtClean="0"/>
                        <a:t>个字符。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 smtClean="0"/>
                        <a:t>StringBuffer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CharSequence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seq</a:t>
                      </a:r>
                      <a:r>
                        <a:rPr lang="en-US" altLang="zh-CN" dirty="0" smtClean="0"/>
                        <a:t>) 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构造一个字符串缓冲区，它包含与指定的 </a:t>
                      </a:r>
                      <a:r>
                        <a:rPr lang="en-US" altLang="zh-CN" dirty="0" err="1" smtClean="0"/>
                        <a:t>CharSequence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zh-CN" altLang="en-US" dirty="0" smtClean="0"/>
                        <a:t>（可以是另一个</a:t>
                      </a:r>
                      <a:r>
                        <a:rPr lang="en-US" altLang="zh-CN" dirty="0" err="1" smtClean="0"/>
                        <a:t>StringBuffer</a:t>
                      </a:r>
                      <a:r>
                        <a:rPr lang="zh-CN" altLang="en-US" dirty="0" smtClean="0"/>
                        <a:t>或</a:t>
                      </a:r>
                      <a:r>
                        <a:rPr lang="en-US" altLang="zh-CN" dirty="0" err="1" smtClean="0"/>
                        <a:t>StringBuilder</a:t>
                      </a:r>
                      <a:r>
                        <a:rPr lang="zh-CN" altLang="en-US" dirty="0" smtClean="0"/>
                        <a:t>等）相同的字符。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altLang="zh-CN" kern="1200" baseline="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StringBuffer</a:t>
                      </a:r>
                      <a:r>
                        <a:rPr lang="en-US" altLang="zh-CN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altLang="zh-CN" kern="1200" baseline="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int</a:t>
                      </a:r>
                      <a:r>
                        <a:rPr lang="en-US" altLang="zh-CN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 capacity) </a:t>
                      </a:r>
                      <a:endParaRPr lang="zh-CN" altLang="en-US" kern="1200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构造一个不带字符，但具有指定初始容量的字符串缓冲区。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altLang="zh-CN" kern="1200" baseline="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StringBuffer</a:t>
                      </a:r>
                      <a:r>
                        <a:rPr lang="en-US" altLang="zh-CN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(String </a:t>
                      </a:r>
                      <a:r>
                        <a:rPr lang="en-US" altLang="zh-CN" kern="1200" baseline="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str</a:t>
                      </a:r>
                      <a:r>
                        <a:rPr lang="en-US" altLang="zh-CN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) </a:t>
                      </a:r>
                      <a:endParaRPr lang="zh-CN" altLang="en-US" kern="1200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构造一个字符串缓冲区，并将其内容初始化为指定的字符串内容。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1-StringBuffer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StringBuffer</a:t>
            </a:r>
            <a:r>
              <a:rPr lang="zh-CN" altLang="en-US" dirty="0" smtClean="0"/>
              <a:t>的常用方法：</a:t>
            </a:r>
            <a:endParaRPr lang="zh-CN" altLang="en-US" dirty="0"/>
          </a:p>
        </p:txBody>
      </p:sp>
      <p:graphicFrame>
        <p:nvGraphicFramePr>
          <p:cNvPr id="4" name="Table 22"/>
          <p:cNvGraphicFramePr>
            <a:graphicFrameLocks noGrp="1"/>
          </p:cNvGraphicFramePr>
          <p:nvPr/>
        </p:nvGraphicFramePr>
        <p:xfrm>
          <a:off x="760248" y="1835331"/>
          <a:ext cx="1073807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1638"/>
                <a:gridCol w="60264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方法名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方法描述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StringBuffer</a:t>
                      </a:r>
                      <a:r>
                        <a:rPr lang="en-US" dirty="0" smtClean="0"/>
                        <a:t> append(String </a:t>
                      </a:r>
                      <a:r>
                        <a:rPr lang="en-US" dirty="0" err="1" smtClean="0"/>
                        <a:t>str</a:t>
                      </a:r>
                      <a:r>
                        <a:rPr lang="en-US" dirty="0" smtClean="0"/>
                        <a:t>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将指定的字符串追加到当前字符序列的尾部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 smtClean="0"/>
                        <a:t>StringBuffer</a:t>
                      </a:r>
                      <a:r>
                        <a:rPr lang="en-US" altLang="zh-CN" dirty="0" smtClean="0"/>
                        <a:t> append(char[] </a:t>
                      </a:r>
                      <a:r>
                        <a:rPr lang="en-US" altLang="zh-CN" dirty="0" err="1" smtClean="0"/>
                        <a:t>str</a:t>
                      </a:r>
                      <a:r>
                        <a:rPr lang="en-US" altLang="zh-CN" dirty="0" smtClean="0"/>
                        <a:t>) 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将指定的字符数组追加到当前字符序列的尾部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StringBuffer</a:t>
                      </a:r>
                      <a:r>
                        <a:rPr lang="en-US" dirty="0" smtClean="0"/>
                        <a:t> append(char[] </a:t>
                      </a:r>
                      <a:r>
                        <a:rPr lang="en-US" dirty="0" err="1" smtClean="0"/>
                        <a:t>str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offset,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len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将指定的字符数组中指定范围的子集添加到当前字符序列的尾部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 smtClean="0"/>
                        <a:t>StringBuffer</a:t>
                      </a:r>
                      <a:r>
                        <a:rPr lang="en-US" altLang="zh-CN" dirty="0" smtClean="0"/>
                        <a:t> delete(</a:t>
                      </a:r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 start, </a:t>
                      </a:r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 end) 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将指定范围的字符从当前字符序列中移除</a:t>
                      </a:r>
                      <a:endParaRPr lang="en-US" altLang="zh-C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StringBuffer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deleteCharAt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index)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将指定位置的字符从当前字符序列中移除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 smtClean="0"/>
                        <a:t>StringBuffer</a:t>
                      </a:r>
                      <a:r>
                        <a:rPr lang="en-US" altLang="zh-CN" dirty="0" smtClean="0"/>
                        <a:t> insert(</a:t>
                      </a:r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 offset, String </a:t>
                      </a:r>
                      <a:r>
                        <a:rPr lang="en-US" altLang="zh-CN" dirty="0" err="1" smtClean="0"/>
                        <a:t>str</a:t>
                      </a:r>
                      <a:r>
                        <a:rPr lang="en-US" altLang="zh-CN" dirty="0" smtClean="0"/>
                        <a:t>) 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将指定的字符串插入到当前字符序列指定的位置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StringBuffer</a:t>
                      </a:r>
                      <a:r>
                        <a:rPr lang="en-US" dirty="0" smtClean="0"/>
                        <a:t> replace(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start,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end, String </a:t>
                      </a:r>
                      <a:r>
                        <a:rPr lang="en-US" dirty="0" err="1" smtClean="0"/>
                        <a:t>str</a:t>
                      </a:r>
                      <a:r>
                        <a:rPr lang="en-US" dirty="0" smtClean="0"/>
                        <a:t>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用指定的字符串替换当前字符序列中指定范围的内容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void </a:t>
                      </a:r>
                      <a:r>
                        <a:rPr lang="en-US" altLang="zh-CN" dirty="0" err="1" smtClean="0"/>
                        <a:t>setCharAt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 index, char </a:t>
                      </a:r>
                      <a:r>
                        <a:rPr lang="en-US" altLang="zh-CN" dirty="0" err="1" smtClean="0"/>
                        <a:t>ch</a:t>
                      </a:r>
                      <a:r>
                        <a:rPr lang="en-US" altLang="zh-CN" dirty="0" smtClean="0"/>
                        <a:t>) 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用指定的字符替换当前字符序列中指定位置的字符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CharSequence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subSequence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start,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end)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把当前字符序列按照指定的范围截取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1-StringBuffer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StringBuffer</a:t>
            </a:r>
            <a:r>
              <a:rPr lang="zh-CN" altLang="en-US" dirty="0" smtClean="0"/>
              <a:t>类中部分返回类型为</a:t>
            </a:r>
            <a:r>
              <a:rPr lang="en-US" altLang="zh-CN" dirty="0" err="1" smtClean="0"/>
              <a:t>StringBuffer</a:t>
            </a:r>
            <a:r>
              <a:rPr lang="zh-CN" altLang="en-US" dirty="0" smtClean="0"/>
              <a:t>，其返回值为调用该方法的对象。这么做是为了实现方法的链式调用，使代码书写的更优雅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4215" y="1741347"/>
            <a:ext cx="1068798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StringBuffer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sb</a:t>
            </a:r>
            <a:r>
              <a:rPr lang="en-US" altLang="zh-CN" dirty="0" smtClean="0"/>
              <a:t> = </a:t>
            </a:r>
            <a:r>
              <a:rPr lang="en-US" altLang="zh-CN" b="1" dirty="0" smtClean="0"/>
              <a:t>new </a:t>
            </a:r>
            <a:r>
              <a:rPr lang="en-US" altLang="zh-CN" b="1" dirty="0" err="1" smtClean="0"/>
              <a:t>StringBuffer</a:t>
            </a:r>
            <a:r>
              <a:rPr lang="en-US" altLang="zh-CN" b="1" dirty="0" smtClean="0"/>
              <a:t>("hello");</a:t>
            </a:r>
            <a:endParaRPr lang="en-US" altLang="zh-CN" b="1" dirty="0" smtClean="0"/>
          </a:p>
          <a:p>
            <a:r>
              <a:rPr lang="en-US" altLang="zh-CN" dirty="0" err="1" smtClean="0"/>
              <a:t>sb.insert</a:t>
            </a:r>
            <a:r>
              <a:rPr lang="en-US" altLang="zh-CN" dirty="0" smtClean="0"/>
              <a:t>(0, "</a:t>
            </a:r>
            <a:r>
              <a:rPr lang="en-US" altLang="zh-CN" dirty="0" err="1" smtClean="0"/>
              <a:t>lisi</a:t>
            </a:r>
            <a:r>
              <a:rPr lang="en-US" altLang="zh-CN" dirty="0" smtClean="0"/>
              <a:t> say:").append(" world!!!").replace(0, 4, "</a:t>
            </a:r>
            <a:r>
              <a:rPr lang="en-US" altLang="zh-CN" dirty="0" err="1" smtClean="0"/>
              <a:t>zhangsan</a:t>
            </a:r>
            <a:r>
              <a:rPr lang="en-US" altLang="zh-CN" dirty="0" smtClean="0"/>
              <a:t>");</a:t>
            </a:r>
            <a:endParaRPr lang="en-US" altLang="zh-CN" dirty="0" smtClean="0"/>
          </a:p>
          <a:p>
            <a:r>
              <a:rPr lang="en-US" altLang="zh-CN" dirty="0" err="1" smtClean="0"/>
              <a:t>System.</a:t>
            </a:r>
            <a:r>
              <a:rPr lang="en-US" altLang="zh-CN" b="1" i="1" dirty="0" err="1" smtClean="0"/>
              <a:t>out.println</a:t>
            </a:r>
            <a:r>
              <a:rPr lang="en-US" altLang="zh-CN" b="1" i="1" dirty="0" smtClean="0"/>
              <a:t>(</a:t>
            </a:r>
            <a:r>
              <a:rPr lang="en-US" altLang="zh-CN" b="1" i="1" dirty="0" err="1" smtClean="0"/>
              <a:t>sb</a:t>
            </a:r>
            <a:r>
              <a:rPr lang="en-US" altLang="zh-CN" b="1" i="1" dirty="0" smtClean="0"/>
              <a:t>);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0672" y="2960547"/>
            <a:ext cx="10687987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输出结果为：</a:t>
            </a:r>
            <a:endParaRPr lang="en-US" altLang="zh-CN" dirty="0" smtClean="0"/>
          </a:p>
          <a:p>
            <a:r>
              <a:rPr lang="en-US" altLang="zh-CN" dirty="0" err="1" smtClean="0"/>
              <a:t>zhangsan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say:hello</a:t>
            </a:r>
            <a:r>
              <a:rPr lang="en-US" altLang="zh-CN" dirty="0" smtClean="0"/>
              <a:t> world!!!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2-StringBuilder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StringBuilder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被设计用作 </a:t>
            </a:r>
            <a:r>
              <a:rPr lang="en-US" altLang="zh-CN" dirty="0" err="1" smtClean="0"/>
              <a:t>StringBuffer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的一个简易替换，用在字符串缓冲区被单个线程使用的时候（这种情况很普遍）。这时它比 </a:t>
            </a:r>
            <a:r>
              <a:rPr lang="en-US" altLang="zh-CN" dirty="0" err="1" smtClean="0"/>
              <a:t>StringBuffer</a:t>
            </a:r>
            <a:r>
              <a:rPr lang="en-US" altLang="zh-CN" dirty="0" smtClean="0"/>
              <a:t> </a:t>
            </a:r>
            <a:r>
              <a:rPr lang="zh-CN" altLang="en-US" dirty="0" smtClean="0"/>
              <a:t>要快。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StringBuilder</a:t>
            </a:r>
            <a:r>
              <a:rPr lang="zh-CN" altLang="en-US" dirty="0" smtClean="0"/>
              <a:t>拥有与 </a:t>
            </a:r>
            <a:r>
              <a:rPr lang="en-US" altLang="zh-CN" dirty="0" err="1" smtClean="0"/>
              <a:t>StringBuffer</a:t>
            </a:r>
            <a:r>
              <a:rPr lang="en-US" altLang="zh-CN" dirty="0" smtClean="0"/>
              <a:t> </a:t>
            </a:r>
            <a:r>
              <a:rPr lang="zh-CN" altLang="en-US" dirty="0" smtClean="0"/>
              <a:t>兼容的 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StringBuilder</a:t>
            </a:r>
            <a:r>
              <a:rPr lang="en-US" altLang="zh-CN" dirty="0" smtClean="0"/>
              <a:t> </a:t>
            </a:r>
            <a:r>
              <a:rPr lang="zh-CN" altLang="en-US" smtClean="0"/>
              <a:t>是同步的（缺少线程安全性）。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节</a:t>
            </a:r>
            <a:r>
              <a:rPr lang="en-US" altLang="zh-CN" dirty="0" smtClean="0"/>
              <a:t>【String</a:t>
            </a:r>
            <a:r>
              <a:rPr lang="zh-CN" altLang="en-US" dirty="0" smtClean="0"/>
              <a:t>类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：字符串在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中的表现形式（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的基础规则）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：字符串常用操作</a:t>
            </a:r>
            <a:endParaRPr lang="zh-CN" altLang="en-US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：正则表达式的概念</a:t>
            </a:r>
            <a:endParaRPr lang="zh-CN" altLang="en-US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Java</a:t>
            </a:r>
            <a:r>
              <a:rPr lang="zh-CN" altLang="en-US" dirty="0" smtClean="0"/>
              <a:t>中的正则表达式基本语法</a:t>
            </a:r>
            <a:endParaRPr lang="zh-CN" altLang="en-US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：量词等特殊修饰</a:t>
            </a:r>
            <a:endParaRPr lang="zh-CN" altLang="en-US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Java</a:t>
            </a:r>
            <a:r>
              <a:rPr lang="zh-CN" altLang="en-US" dirty="0" smtClean="0"/>
              <a:t>的正则表达式匹配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2163" y="1061773"/>
            <a:ext cx="11533506" cy="2721951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语言使用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Unicode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字符集，默认使用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UTF-8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格式；因此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的字符串也使用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UTF-8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编码；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UTF-8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是一种针对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Unicode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的可变长度字符编码，用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个字节编码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Unicode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字符；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语言中的字符串实际上是使用字符型数组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char[]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存储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字符串在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Java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中的表现形式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5668" y="3661993"/>
            <a:ext cx="10687987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 String </a:t>
            </a:r>
            <a:r>
              <a:rPr lang="en-US" dirty="0" err="1" smtClean="0"/>
              <a:t>str</a:t>
            </a:r>
            <a:r>
              <a:rPr lang="en-US" dirty="0" smtClean="0"/>
              <a:t> = "</a:t>
            </a:r>
            <a:r>
              <a:rPr lang="en-US" dirty="0" err="1" smtClean="0"/>
              <a:t>abc</a:t>
            </a:r>
            <a:r>
              <a:rPr lang="en-US" dirty="0" smtClean="0"/>
              <a:t>";</a:t>
            </a:r>
            <a:endParaRPr lang="en-US" dirty="0" smtClean="0"/>
          </a:p>
          <a:p>
            <a:endParaRPr lang="en-US" dirty="0" smtClean="0"/>
          </a:p>
          <a:p>
            <a:r>
              <a:rPr lang="zh-CN" altLang="en-US" b="1" i="1" dirty="0" smtClean="0"/>
              <a:t>等同于：</a:t>
            </a:r>
            <a:endParaRPr lang="en-US" b="1" i="1" dirty="0" smtClean="0"/>
          </a:p>
          <a:p>
            <a:endParaRPr lang="en-US" dirty="0" smtClean="0"/>
          </a:p>
          <a:p>
            <a:r>
              <a:rPr lang="en-US" dirty="0" smtClean="0"/>
              <a:t> char data[] = {'a', 'b', 'c'};</a:t>
            </a:r>
            <a:endParaRPr lang="en-US" dirty="0" smtClean="0"/>
          </a:p>
          <a:p>
            <a:r>
              <a:rPr lang="en-US" dirty="0" smtClean="0"/>
              <a:t> String </a:t>
            </a:r>
            <a:r>
              <a:rPr lang="en-US" dirty="0" err="1" smtClean="0"/>
              <a:t>str</a:t>
            </a:r>
            <a:r>
              <a:rPr lang="en-US" dirty="0" smtClean="0"/>
              <a:t> = new String(data);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2-</a:t>
            </a:r>
            <a:r>
              <a:rPr lang="zh-CN" altLang="en-US" dirty="0" smtClean="0"/>
              <a:t>字符串常用操作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字符串常用方法：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Table 9"/>
          <p:cNvGraphicFramePr>
            <a:graphicFrameLocks noGrp="1"/>
          </p:cNvGraphicFramePr>
          <p:nvPr/>
        </p:nvGraphicFramePr>
        <p:xfrm>
          <a:off x="517258" y="1761691"/>
          <a:ext cx="11326399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6184"/>
                <a:gridCol w="6730215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方法声明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方法描述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int</a:t>
                      </a:r>
                      <a:r>
                        <a:rPr lang="en-US" sz="2000" dirty="0" smtClean="0"/>
                        <a:t> length()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返回此字符串的长度。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boolean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isEmpty</a:t>
                      </a:r>
                      <a:r>
                        <a:rPr lang="en-US" sz="2000" dirty="0" smtClean="0"/>
                        <a:t>()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当且仅当 </a:t>
                      </a:r>
                      <a:r>
                        <a:rPr lang="en-US" altLang="zh-CN" sz="2000" dirty="0" smtClean="0"/>
                        <a:t>length() </a:t>
                      </a:r>
                      <a:r>
                        <a:rPr lang="zh-CN" altLang="en-US" sz="2000" dirty="0" smtClean="0"/>
                        <a:t>为 </a:t>
                      </a:r>
                      <a:r>
                        <a:rPr lang="en-US" altLang="zh-CN" sz="2000" dirty="0" smtClean="0"/>
                        <a:t>0 </a:t>
                      </a:r>
                      <a:r>
                        <a:rPr lang="zh-CN" altLang="en-US" sz="2000" dirty="0" smtClean="0"/>
                        <a:t>时返回 </a:t>
                      </a:r>
                      <a:r>
                        <a:rPr lang="en-US" altLang="zh-CN" sz="2000" dirty="0" smtClean="0"/>
                        <a:t>true</a:t>
                      </a:r>
                      <a:r>
                        <a:rPr lang="zh-CN" altLang="en-US" sz="2000" dirty="0" smtClean="0"/>
                        <a:t>。 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String </a:t>
                      </a:r>
                      <a:r>
                        <a:rPr lang="en-US" sz="2000" dirty="0" err="1" smtClean="0"/>
                        <a:t>toLowerCase</a:t>
                      </a:r>
                      <a:r>
                        <a:rPr lang="en-US" sz="2000" dirty="0" smtClean="0"/>
                        <a:t>()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使用默认语言环境的规则将此 </a:t>
                      </a:r>
                      <a:r>
                        <a:rPr lang="en-US" altLang="zh-CN" sz="2000" dirty="0" smtClean="0"/>
                        <a:t>String </a:t>
                      </a:r>
                      <a:r>
                        <a:rPr lang="zh-CN" altLang="en-US" sz="2000" dirty="0" smtClean="0"/>
                        <a:t>中的所有字符都转换为小写。 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String </a:t>
                      </a:r>
                      <a:r>
                        <a:rPr lang="en-US" sz="2000" dirty="0" err="1" smtClean="0"/>
                        <a:t>toUpperCase</a:t>
                      </a:r>
                      <a:r>
                        <a:rPr lang="en-US" sz="2000" dirty="0" smtClean="0"/>
                        <a:t>()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使用默认语言环境的规则将此 </a:t>
                      </a:r>
                      <a:r>
                        <a:rPr lang="en-US" altLang="zh-CN" sz="2000" dirty="0" smtClean="0"/>
                        <a:t>String </a:t>
                      </a:r>
                      <a:r>
                        <a:rPr lang="zh-CN" altLang="en-US" sz="2000" dirty="0" smtClean="0"/>
                        <a:t>中的所有字符都转换为大写。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String trim()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返回字符串的副本，忽略前导空白和尾部空白。 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boolean</a:t>
                      </a:r>
                      <a:r>
                        <a:rPr lang="en-US" sz="2000" dirty="0" smtClean="0"/>
                        <a:t> equals(Object </a:t>
                      </a:r>
                      <a:r>
                        <a:rPr lang="en-US" sz="2000" dirty="0" err="1" smtClean="0"/>
                        <a:t>anObject</a:t>
                      </a:r>
                      <a:r>
                        <a:rPr lang="en-US" sz="2000" dirty="0" smtClean="0"/>
                        <a:t>)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将此字符串与指定的对象比较。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2-</a:t>
            </a:r>
            <a:r>
              <a:rPr lang="zh-CN" altLang="en-US" dirty="0" smtClean="0"/>
              <a:t>字符串常用操作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7286" y="1041854"/>
            <a:ext cx="10515600" cy="4770438"/>
          </a:xfrm>
        </p:spPr>
        <p:txBody>
          <a:bodyPr/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常用方法演示：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4215" y="1741347"/>
            <a:ext cx="10687987" cy="48013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  <a:endParaRPr lang="en-US" dirty="0" smtClean="0"/>
          </a:p>
          <a:p>
            <a:pPr lvl="1"/>
            <a:r>
              <a:rPr lang="en-US" dirty="0" smtClean="0"/>
              <a:t>String s=“</a:t>
            </a:r>
            <a:r>
              <a:rPr lang="en-US" dirty="0" err="1" smtClean="0"/>
              <a:t>shenyangETC</a:t>
            </a:r>
            <a:r>
              <a:rPr lang="en-US" dirty="0" smtClean="0"/>
              <a:t>";</a:t>
            </a:r>
            <a:endParaRPr lang="en-US" dirty="0" smtClean="0"/>
          </a:p>
          <a:p>
            <a:pPr lvl="1"/>
            <a:r>
              <a:rPr lang="en-US" dirty="0" smtClean="0"/>
              <a:t>//</a:t>
            </a:r>
            <a:r>
              <a:rPr lang="zh-CN" altLang="en-US" dirty="0" smtClean="0"/>
              <a:t>返回字符串</a:t>
            </a:r>
            <a:r>
              <a:rPr lang="en-US" dirty="0" smtClean="0"/>
              <a:t>s</a:t>
            </a:r>
            <a:r>
              <a:rPr lang="zh-CN" altLang="en-US" dirty="0" smtClean="0"/>
              <a:t>的长度，为</a:t>
            </a:r>
            <a:r>
              <a:rPr lang="en-US" altLang="zh-CN" dirty="0" smtClean="0"/>
              <a:t>11</a:t>
            </a:r>
            <a:endParaRPr lang="en-US" altLang="zh-CN" dirty="0" smtClean="0"/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s.</a:t>
            </a:r>
            <a:r>
              <a:rPr lang="en-US" altLang="zh-CN" dirty="0" err="1" smtClean="0"/>
              <a:t>length</a:t>
            </a:r>
            <a:r>
              <a:rPr lang="en-US" altLang="zh-CN" dirty="0" smtClean="0"/>
              <a:t>()</a:t>
            </a:r>
            <a:r>
              <a:rPr lang="en-US" dirty="0" smtClean="0"/>
              <a:t>);</a:t>
            </a:r>
            <a:endParaRPr lang="en-US" dirty="0" smtClean="0"/>
          </a:p>
          <a:p>
            <a:pPr lvl="1"/>
            <a:r>
              <a:rPr lang="en-US" dirty="0" smtClean="0"/>
              <a:t>//</a:t>
            </a:r>
            <a:r>
              <a:rPr lang="zh-CN" altLang="en-US" dirty="0" smtClean="0"/>
              <a:t>返回字符串</a:t>
            </a:r>
            <a:r>
              <a:rPr lang="en-US" dirty="0" smtClean="0"/>
              <a:t>s</a:t>
            </a:r>
            <a:r>
              <a:rPr lang="zh-CN" altLang="en-US" dirty="0" smtClean="0"/>
              <a:t>是否为空串，为</a:t>
            </a:r>
            <a:r>
              <a:rPr lang="en-US" altLang="zh-CN" dirty="0" smtClean="0"/>
              <a:t>false</a:t>
            </a:r>
            <a:endParaRPr lang="en-US" altLang="zh-CN" dirty="0" smtClean="0"/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s.isEmpty</a:t>
            </a:r>
            <a:r>
              <a:rPr lang="en-US" dirty="0" smtClean="0"/>
              <a:t>());</a:t>
            </a:r>
            <a:endParaRPr lang="en-US" dirty="0" smtClean="0"/>
          </a:p>
          <a:p>
            <a:pPr lvl="1"/>
            <a:r>
              <a:rPr lang="en-US" dirty="0" smtClean="0"/>
              <a:t>//</a:t>
            </a:r>
            <a:r>
              <a:rPr lang="zh-CN" altLang="en-US" dirty="0" smtClean="0"/>
              <a:t>返回字符串</a:t>
            </a:r>
            <a:r>
              <a:rPr lang="en-US" dirty="0" smtClean="0"/>
              <a:t>s</a:t>
            </a:r>
            <a:r>
              <a:rPr lang="zh-CN" altLang="en-US" dirty="0" smtClean="0"/>
              <a:t>的小写形式，为：</a:t>
            </a:r>
            <a:r>
              <a:rPr lang="en-US" altLang="zh-CN" dirty="0" err="1" smtClean="0"/>
              <a:t>shenyangetc</a:t>
            </a:r>
            <a:endParaRPr lang="en-US" altLang="zh-CN" dirty="0" smtClean="0"/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s.toLowerCase</a:t>
            </a:r>
            <a:r>
              <a:rPr lang="en-US" dirty="0" smtClean="0"/>
              <a:t>());</a:t>
            </a:r>
            <a:endParaRPr lang="en-US" dirty="0" smtClean="0"/>
          </a:p>
          <a:p>
            <a:pPr lvl="1"/>
            <a:r>
              <a:rPr lang="en-US" dirty="0" smtClean="0"/>
              <a:t>//</a:t>
            </a:r>
            <a:r>
              <a:rPr lang="zh-CN" altLang="en-US" dirty="0" smtClean="0"/>
              <a:t>返回字符串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的大写形式，为：</a:t>
            </a:r>
            <a:r>
              <a:rPr lang="en-US" altLang="zh-CN" dirty="0" smtClean="0"/>
              <a:t>SHENYANGETC</a:t>
            </a:r>
            <a:endParaRPr lang="en-US" altLang="zh-CN" dirty="0" smtClean="0"/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s.toUpperCase</a:t>
            </a:r>
            <a:r>
              <a:rPr lang="en-US" dirty="0" smtClean="0"/>
              <a:t>());</a:t>
            </a:r>
            <a:endParaRPr lang="en-US" dirty="0" smtClean="0"/>
          </a:p>
          <a:p>
            <a:pPr lvl="1"/>
            <a:r>
              <a:rPr lang="en-US" dirty="0" smtClean="0"/>
              <a:t>String s2  = “   hello   ”;</a:t>
            </a:r>
            <a:endParaRPr lang="en-US" dirty="0" smtClean="0"/>
          </a:p>
          <a:p>
            <a:pPr lvl="1"/>
            <a:r>
              <a:rPr lang="en-US" dirty="0" smtClean="0"/>
              <a:t>//</a:t>
            </a:r>
            <a:r>
              <a:rPr lang="zh-CN" altLang="en-US" dirty="0" smtClean="0"/>
              <a:t>返回将字符串</a:t>
            </a:r>
            <a:r>
              <a:rPr lang="en-US" altLang="zh-CN" dirty="0" smtClean="0"/>
              <a:t>s2</a:t>
            </a:r>
            <a:r>
              <a:rPr lang="zh-CN" altLang="en-US" dirty="0" smtClean="0"/>
              <a:t>前后的空格去掉后的新字符串，为：</a:t>
            </a:r>
            <a:r>
              <a:rPr lang="en-US" altLang="zh-CN" dirty="0" smtClean="0"/>
              <a:t>hello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(s2.trim());</a:t>
            </a:r>
            <a:endParaRPr lang="en-US" dirty="0" smtClean="0"/>
          </a:p>
          <a:p>
            <a:pPr lvl="1"/>
            <a:r>
              <a:rPr lang="en-US" dirty="0" smtClean="0"/>
              <a:t>String s3 = “hello”;</a:t>
            </a:r>
            <a:endParaRPr lang="en-US" dirty="0" smtClean="0"/>
          </a:p>
          <a:p>
            <a:pPr lvl="1"/>
            <a:r>
              <a:rPr lang="en-US" dirty="0" smtClean="0"/>
              <a:t>//</a:t>
            </a:r>
            <a:r>
              <a:rPr lang="zh-CN" altLang="en-US" dirty="0" smtClean="0"/>
              <a:t>返回字符串</a:t>
            </a:r>
            <a:r>
              <a:rPr lang="en-US" altLang="zh-CN" dirty="0" smtClean="0"/>
              <a:t>s3</a:t>
            </a:r>
            <a:r>
              <a:rPr lang="zh-CN" altLang="en-US" dirty="0" smtClean="0"/>
              <a:t>是否和传入的参数相同，返回值为：</a:t>
            </a:r>
            <a:r>
              <a:rPr lang="en-US" altLang="zh-CN" dirty="0" smtClean="0"/>
              <a:t>false</a:t>
            </a:r>
            <a:endParaRPr lang="zh-CN" altLang="en-US" dirty="0" smtClean="0"/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(s3.equals(“Hello”));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altLang="zh-CN" sz="3200" dirty="0" smtClean="0"/>
              <a:t>2-</a:t>
            </a:r>
            <a:r>
              <a:rPr lang="zh-CN" altLang="en-US" sz="3200" dirty="0" smtClean="0"/>
              <a:t>字符串常用操作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37930" y="935649"/>
            <a:ext cx="11015870" cy="125575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String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类中定义了一系列字符串相关方法，可以根据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文档进行学习，练习；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子串截取相关方法：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5213" y="4056130"/>
            <a:ext cx="10687987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String s="hello";</a:t>
            </a:r>
            <a:endParaRPr lang="en-US" dirty="0" smtClean="0"/>
          </a:p>
          <a:p>
            <a:r>
              <a:rPr lang="en-US" dirty="0" smtClean="0"/>
              <a:t>//</a:t>
            </a:r>
            <a:r>
              <a:rPr lang="zh-CN" altLang="en-US" dirty="0" smtClean="0"/>
              <a:t>返回从第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个字符开始到最后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个字符的子串</a:t>
            </a:r>
            <a:endParaRPr lang="zh-CN" altLang="en-US" dirty="0" smtClean="0"/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s.substring</a:t>
            </a:r>
            <a:r>
              <a:rPr lang="en-US" dirty="0" smtClean="0"/>
              <a:t>(1));</a:t>
            </a:r>
            <a:endParaRPr lang="en-US" dirty="0" smtClean="0"/>
          </a:p>
          <a:p>
            <a:r>
              <a:rPr lang="en-US" dirty="0" smtClean="0"/>
              <a:t>//</a:t>
            </a:r>
            <a:r>
              <a:rPr lang="zh-CN" altLang="en-US" dirty="0" smtClean="0"/>
              <a:t>返回从第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个字符开始到第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en-US" altLang="zh-CN" dirty="0" smtClean="0"/>
              <a:t>(4-1)</a:t>
            </a:r>
            <a:r>
              <a:rPr lang="zh-CN" altLang="en-US" dirty="0" smtClean="0"/>
              <a:t>字符的子串</a:t>
            </a:r>
            <a:endParaRPr lang="zh-CN" altLang="en-US" dirty="0" smtClean="0"/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s.substring</a:t>
            </a:r>
            <a:r>
              <a:rPr lang="en-US" dirty="0" smtClean="0"/>
              <a:t>(1,4));</a:t>
            </a:r>
            <a:endParaRPr lang="en-US" dirty="0"/>
          </a:p>
        </p:txBody>
      </p:sp>
      <p:sp>
        <p:nvSpPr>
          <p:cNvPr id="35" name="Oval Callout 34"/>
          <p:cNvSpPr/>
          <p:nvPr/>
        </p:nvSpPr>
        <p:spPr>
          <a:xfrm>
            <a:off x="5486400" y="3704897"/>
            <a:ext cx="1213945" cy="1008993"/>
          </a:xfrm>
          <a:prstGeom prst="wedgeEllipseCallout">
            <a:avLst>
              <a:gd name="adj1" fmla="val -176677"/>
              <a:gd name="adj2" fmla="val 5312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输出</a:t>
            </a:r>
            <a:r>
              <a:rPr lang="en-US" altLang="zh-CN" dirty="0" err="1" smtClean="0">
                <a:solidFill>
                  <a:schemeClr val="tx1"/>
                </a:solidFill>
              </a:rPr>
              <a:t>ello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Callout 35"/>
          <p:cNvSpPr/>
          <p:nvPr/>
        </p:nvSpPr>
        <p:spPr>
          <a:xfrm>
            <a:off x="5418082" y="5244662"/>
            <a:ext cx="1849821" cy="1613338"/>
          </a:xfrm>
          <a:prstGeom prst="wedgeEllipseCallout">
            <a:avLst>
              <a:gd name="adj1" fmla="val -122417"/>
              <a:gd name="adj2" fmla="val -4336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输出</a:t>
            </a:r>
            <a:r>
              <a:rPr lang="en-US" altLang="zh-CN" dirty="0" smtClean="0">
                <a:solidFill>
                  <a:schemeClr val="tx1"/>
                </a:solidFill>
              </a:rPr>
              <a:t>1-3</a:t>
            </a:r>
            <a:r>
              <a:rPr lang="zh-CN" altLang="en-US" dirty="0" smtClean="0">
                <a:solidFill>
                  <a:schemeClr val="tx1"/>
                </a:solidFill>
              </a:rPr>
              <a:t>个字符</a:t>
            </a:r>
            <a:r>
              <a:rPr lang="en-US" altLang="zh-CN" dirty="0" smtClean="0">
                <a:solidFill>
                  <a:schemeClr val="tx1"/>
                </a:solidFill>
              </a:rPr>
              <a:t>ell</a:t>
            </a:r>
            <a:r>
              <a:rPr lang="zh-CN" altLang="en-US" dirty="0" smtClean="0">
                <a:solidFill>
                  <a:schemeClr val="tx1"/>
                </a:solidFill>
              </a:rPr>
              <a:t>，注意是到第</a:t>
            </a:r>
            <a:r>
              <a:rPr lang="en-US" altLang="zh-CN" b="1" dirty="0" smtClean="0">
                <a:solidFill>
                  <a:srgbClr val="C00000"/>
                </a:solidFill>
              </a:rPr>
              <a:t>3</a:t>
            </a:r>
            <a:r>
              <a:rPr lang="zh-CN" altLang="en-US" b="1" dirty="0" smtClean="0">
                <a:solidFill>
                  <a:srgbClr val="C00000"/>
                </a:solidFill>
              </a:rPr>
              <a:t>个</a:t>
            </a:r>
            <a:r>
              <a:rPr lang="zh-CN" altLang="en-US" dirty="0" smtClean="0">
                <a:solidFill>
                  <a:schemeClr val="tx1"/>
                </a:solidFill>
              </a:rPr>
              <a:t>字符！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hlinkClick r:id="rId1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2" action="ppaction://hlinkfile"/>
              </a:rPr>
              <a:t>课堂案例：</a:t>
            </a:r>
            <a:r>
              <a:rPr lang="en-US" altLang="zh-CN" dirty="0" smtClean="0">
                <a:hlinkClick r:id="rId2" action="ppaction://hlinkfile"/>
              </a:rPr>
              <a:t>TestSubString.java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02743" y="2327748"/>
          <a:ext cx="11179504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1714"/>
                <a:gridCol w="613779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方法声明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方法描述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String substring(</a:t>
                      </a:r>
                      <a:r>
                        <a:rPr lang="en-US" sz="2000" dirty="0" err="1" smtClean="0"/>
                        <a:t>int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beginIndex</a:t>
                      </a:r>
                      <a:r>
                        <a:rPr lang="en-US" sz="2000" dirty="0" smtClean="0"/>
                        <a:t>)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从一个索引位置开始，截取剩下的所有字符；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String substring(</a:t>
                      </a:r>
                      <a:r>
                        <a:rPr lang="en-US" sz="2000" dirty="0" err="1" smtClean="0"/>
                        <a:t>int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beginIndex</a:t>
                      </a:r>
                      <a:r>
                        <a:rPr lang="en-US" sz="2000" dirty="0" smtClean="0"/>
                        <a:t>, </a:t>
                      </a:r>
                      <a:r>
                        <a:rPr lang="en-US" sz="2000" dirty="0" err="1" smtClean="0"/>
                        <a:t>int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endIndex</a:t>
                      </a:r>
                      <a:r>
                        <a:rPr lang="en-US" sz="2000" dirty="0" smtClean="0"/>
                        <a:t>)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返回两个索引位置之间（不包括第</a:t>
                      </a:r>
                      <a:r>
                        <a:rPr lang="en-US" altLang="zh-CN" sz="2000" dirty="0" err="1" smtClean="0"/>
                        <a:t>endIndex</a:t>
                      </a:r>
                      <a:r>
                        <a:rPr lang="zh-CN" altLang="en-US" sz="2000" dirty="0" smtClean="0"/>
                        <a:t>个字符）的所有字符；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altLang="zh-CN" sz="3200" dirty="0" smtClean="0"/>
              <a:t>2-</a:t>
            </a:r>
            <a:r>
              <a:rPr lang="zh-CN" altLang="en-US" sz="3200" dirty="0" smtClean="0"/>
              <a:t>字符串常用操作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73465" y="529074"/>
            <a:ext cx="11015870" cy="125575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String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类中定义了一系列字符串相关方法，可以根据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文档进行学习，练习；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检索相关方法：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3355" y="1588135"/>
          <a:ext cx="12026900" cy="5597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4630"/>
                <a:gridCol w="6732270"/>
              </a:tblGrid>
              <a:tr h="448310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方法声明</a:t>
                      </a:r>
                      <a:endParaRPr lang="zh-CN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方法描述</a:t>
                      </a:r>
                      <a:endParaRPr lang="zh-CN" altLang="en-US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int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indexOf</a:t>
                      </a:r>
                      <a:r>
                        <a:rPr lang="en-US" sz="1800" dirty="0" smtClean="0"/>
                        <a:t>(</a:t>
                      </a:r>
                      <a:r>
                        <a:rPr lang="en-US" sz="1800" dirty="0" err="1" smtClean="0"/>
                        <a:t>int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ch</a:t>
                      </a:r>
                      <a:r>
                        <a:rPr lang="en-US" sz="1800" dirty="0" smtClean="0"/>
                        <a:t>) 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返回字符串中字符</a:t>
                      </a:r>
                      <a:r>
                        <a:rPr lang="en-US" altLang="zh-CN" sz="1800" dirty="0" err="1" smtClean="0"/>
                        <a:t>ch</a:t>
                      </a:r>
                      <a:r>
                        <a:rPr lang="zh-CN" altLang="en-US" sz="1800" dirty="0" smtClean="0"/>
                        <a:t>第一次出现的位置索引值</a:t>
                      </a:r>
                      <a:endParaRPr lang="en-US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int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indexOf</a:t>
                      </a:r>
                      <a:r>
                        <a:rPr lang="en-US" sz="1800" dirty="0" smtClean="0"/>
                        <a:t>(</a:t>
                      </a:r>
                      <a:r>
                        <a:rPr lang="en-US" sz="1800" dirty="0" err="1" smtClean="0"/>
                        <a:t>int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ch</a:t>
                      </a:r>
                      <a:r>
                        <a:rPr lang="en-US" sz="1800" dirty="0" smtClean="0"/>
                        <a:t>, </a:t>
                      </a:r>
                      <a:r>
                        <a:rPr lang="en-US" sz="1800" dirty="0" err="1" smtClean="0"/>
                        <a:t>int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fromIndex</a:t>
                      </a:r>
                      <a:r>
                        <a:rPr lang="en-US" sz="1800" dirty="0" smtClean="0"/>
                        <a:t>) 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返回从</a:t>
                      </a:r>
                      <a:r>
                        <a:rPr lang="en-US" altLang="zh-CN" sz="1800" dirty="0" err="1" smtClean="0"/>
                        <a:t>fromIndex</a:t>
                      </a:r>
                      <a:r>
                        <a:rPr lang="zh-CN" altLang="en-US" sz="1800" dirty="0" smtClean="0"/>
                        <a:t>索引开始，第一次搜索到</a:t>
                      </a:r>
                      <a:r>
                        <a:rPr lang="en-US" altLang="zh-CN" sz="1800" dirty="0" err="1" smtClean="0"/>
                        <a:t>ch</a:t>
                      </a:r>
                      <a:r>
                        <a:rPr lang="zh-CN" altLang="en-US" sz="1800" dirty="0" smtClean="0"/>
                        <a:t>的索引位置</a:t>
                      </a:r>
                      <a:endParaRPr lang="en-US" sz="1800" dirty="0" smtClean="0"/>
                    </a:p>
                  </a:txBody>
                  <a:tcPr/>
                </a:tc>
              </a:tr>
              <a:tr h="45539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int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indexOf</a:t>
                      </a:r>
                      <a:r>
                        <a:rPr lang="en-US" sz="1800" dirty="0" smtClean="0"/>
                        <a:t>(String </a:t>
                      </a:r>
                      <a:r>
                        <a:rPr lang="en-US" sz="1800" dirty="0" err="1" smtClean="0"/>
                        <a:t>str</a:t>
                      </a:r>
                      <a:r>
                        <a:rPr lang="en-US" sz="1800" dirty="0" smtClean="0"/>
                        <a:t>)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返回字符串中子串</a:t>
                      </a:r>
                      <a:r>
                        <a:rPr lang="en-US" altLang="zh-CN" sz="1800" dirty="0" err="1" smtClean="0"/>
                        <a:t>str</a:t>
                      </a:r>
                      <a:r>
                        <a:rPr lang="zh-CN" altLang="en-US" sz="1800" dirty="0" smtClean="0"/>
                        <a:t>第一次出现的位置索引值</a:t>
                      </a:r>
                      <a:endParaRPr lang="en-US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int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indexOf</a:t>
                      </a:r>
                      <a:r>
                        <a:rPr lang="en-US" sz="1800" dirty="0" smtClean="0"/>
                        <a:t>(String </a:t>
                      </a:r>
                      <a:r>
                        <a:rPr lang="en-US" sz="1800" dirty="0" err="1" smtClean="0"/>
                        <a:t>str</a:t>
                      </a:r>
                      <a:r>
                        <a:rPr lang="en-US" sz="1800" dirty="0" smtClean="0"/>
                        <a:t>, </a:t>
                      </a:r>
                      <a:r>
                        <a:rPr lang="en-US" sz="1800" dirty="0" err="1" smtClean="0"/>
                        <a:t>int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fromIndex</a:t>
                      </a:r>
                      <a:r>
                        <a:rPr lang="en-US" sz="1800" dirty="0" smtClean="0"/>
                        <a:t>)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返回从</a:t>
                      </a:r>
                      <a:r>
                        <a:rPr lang="en-US" altLang="zh-CN" sz="1800" dirty="0" err="1" smtClean="0"/>
                        <a:t>fromIndex</a:t>
                      </a:r>
                      <a:r>
                        <a:rPr lang="zh-CN" altLang="en-US" sz="1800" dirty="0" smtClean="0"/>
                        <a:t>索引开始，第一次搜索到子串</a:t>
                      </a:r>
                      <a:r>
                        <a:rPr lang="en-US" altLang="zh-CN" sz="1800" dirty="0" err="1" smtClean="0"/>
                        <a:t>str</a:t>
                      </a:r>
                      <a:r>
                        <a:rPr lang="zh-CN" altLang="en-US" sz="1800" dirty="0" smtClean="0"/>
                        <a:t>的索引位置</a:t>
                      </a:r>
                      <a:endParaRPr lang="en-US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int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lastIndexOf</a:t>
                      </a:r>
                      <a:r>
                        <a:rPr lang="en-US" sz="1800" dirty="0" smtClean="0"/>
                        <a:t>(</a:t>
                      </a:r>
                      <a:r>
                        <a:rPr lang="en-US" sz="1800" dirty="0" err="1" smtClean="0"/>
                        <a:t>int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ch</a:t>
                      </a:r>
                      <a:r>
                        <a:rPr lang="en-US" sz="1800" dirty="0" smtClean="0"/>
                        <a:t>) 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返回字符串中字符</a:t>
                      </a:r>
                      <a:r>
                        <a:rPr lang="en-US" altLang="zh-CN" sz="1800" dirty="0" err="1" smtClean="0"/>
                        <a:t>ch</a:t>
                      </a:r>
                      <a:r>
                        <a:rPr lang="zh-CN" altLang="en-US" sz="1800" dirty="0" smtClean="0"/>
                        <a:t>最后一次出现的位置索引值</a:t>
                      </a:r>
                      <a:endParaRPr lang="en-US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int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lastIndexOf</a:t>
                      </a:r>
                      <a:r>
                        <a:rPr lang="en-US" sz="1800" dirty="0" smtClean="0"/>
                        <a:t>(</a:t>
                      </a:r>
                      <a:r>
                        <a:rPr lang="en-US" sz="1800" dirty="0" err="1" smtClean="0"/>
                        <a:t>int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ch</a:t>
                      </a:r>
                      <a:r>
                        <a:rPr lang="en-US" sz="1800" dirty="0" smtClean="0"/>
                        <a:t>, </a:t>
                      </a:r>
                      <a:r>
                        <a:rPr lang="en-US" sz="1800" dirty="0" err="1" smtClean="0"/>
                        <a:t>int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fromIndex</a:t>
                      </a:r>
                      <a:r>
                        <a:rPr lang="en-US" sz="1800" dirty="0" smtClean="0"/>
                        <a:t>) </a:t>
                      </a:r>
                      <a:endParaRPr lang="en-US" sz="1800" dirty="0" smtClean="0"/>
                    </a:p>
                    <a:p>
                      <a:r>
                        <a:rPr lang="en-US" sz="1800" dirty="0"/>
                        <a:t>(</a:t>
                      </a:r>
                      <a:r>
                        <a:rPr lang="zh-CN" altLang="en-US" sz="1800" dirty="0"/>
                        <a:t>从</a:t>
                      </a:r>
                      <a:r>
                        <a:rPr lang="en-US" altLang="zh-CN" sz="1800" dirty="0"/>
                        <a:t>0</a:t>
                      </a:r>
                      <a:r>
                        <a:rPr lang="zh-CN" altLang="en-US" sz="1800" dirty="0"/>
                        <a:t>到</a:t>
                      </a:r>
                      <a:r>
                        <a:rPr lang="en-US" altLang="zh-CN" sz="1800" dirty="0"/>
                        <a:t>fromIndex(</a:t>
                      </a:r>
                      <a:r>
                        <a:rPr lang="zh-CN" altLang="en-US" sz="1800" dirty="0"/>
                        <a:t>包括它</a:t>
                      </a:r>
                      <a:r>
                        <a:rPr lang="en-US" altLang="zh-CN" sz="1800" dirty="0"/>
                        <a:t>)</a:t>
                      </a:r>
                      <a:r>
                        <a:rPr lang="zh-CN" altLang="en-US" sz="1800" dirty="0"/>
                        <a:t>，</a:t>
                      </a:r>
                      <a:r>
                        <a:rPr lang="en-US" altLang="zh-CN" sz="1800" dirty="0"/>
                        <a:t>ch</a:t>
                      </a:r>
                      <a:r>
                        <a:rPr lang="zh-CN" altLang="en-US" sz="1800" dirty="0"/>
                        <a:t>最后一次出现的位置</a:t>
                      </a:r>
                      <a:r>
                        <a:rPr lang="en-US" sz="1800" dirty="0"/>
                        <a:t>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返回从</a:t>
                      </a:r>
                      <a:r>
                        <a:rPr lang="en-US" altLang="zh-CN" sz="1800" dirty="0" err="1" smtClean="0"/>
                        <a:t>fromIndex</a:t>
                      </a:r>
                      <a:r>
                        <a:rPr lang="zh-CN" altLang="en-US" sz="1800" dirty="0" smtClean="0"/>
                        <a:t>索引开始，最后一次搜索到</a:t>
                      </a:r>
                      <a:r>
                        <a:rPr lang="en-US" altLang="zh-CN" sz="1800" dirty="0" err="1" smtClean="0"/>
                        <a:t>ch</a:t>
                      </a:r>
                      <a:r>
                        <a:rPr lang="zh-CN" altLang="en-US" sz="1800" dirty="0" smtClean="0"/>
                        <a:t>的索引位置</a:t>
                      </a:r>
                      <a:endParaRPr lang="en-US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int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lastIndexOf</a:t>
                      </a:r>
                      <a:r>
                        <a:rPr lang="en-US" sz="1800" dirty="0" smtClean="0"/>
                        <a:t>(String </a:t>
                      </a:r>
                      <a:r>
                        <a:rPr lang="en-US" sz="1800" dirty="0" err="1" smtClean="0"/>
                        <a:t>str</a:t>
                      </a:r>
                      <a:r>
                        <a:rPr lang="en-US" sz="1800" dirty="0" smtClean="0"/>
                        <a:t>)</a:t>
                      </a:r>
                      <a:r>
                        <a:rPr lang="zh-CN" altLang="en-US" sz="1800" dirty="0" smtClean="0"/>
                        <a:t>实际找的是</a:t>
                      </a:r>
                      <a:r>
                        <a:rPr lang="en-US" altLang="zh-CN" sz="1800" dirty="0" smtClean="0"/>
                        <a:t>str</a:t>
                      </a:r>
                      <a:r>
                        <a:rPr lang="zh-CN" altLang="en-US" sz="1800" dirty="0" smtClean="0"/>
                        <a:t>的首字母最后一次出现的位置</a:t>
                      </a:r>
                      <a:endParaRPr lang="zh-CN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返回字符串中子串</a:t>
                      </a:r>
                      <a:r>
                        <a:rPr lang="en-US" altLang="zh-CN" sz="1800" dirty="0" err="1" smtClean="0"/>
                        <a:t>str</a:t>
                      </a:r>
                      <a:r>
                        <a:rPr lang="zh-CN" altLang="en-US" sz="1800" dirty="0" smtClean="0"/>
                        <a:t>最后一次出现的位置索引值</a:t>
                      </a:r>
                      <a:endParaRPr lang="en-US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int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lastIndexOf</a:t>
                      </a:r>
                      <a:r>
                        <a:rPr lang="en-US" sz="1800" dirty="0" smtClean="0"/>
                        <a:t>(String </a:t>
                      </a:r>
                      <a:r>
                        <a:rPr lang="en-US" sz="1800" dirty="0" err="1" smtClean="0"/>
                        <a:t>str</a:t>
                      </a:r>
                      <a:r>
                        <a:rPr lang="en-US" sz="1800" dirty="0" smtClean="0"/>
                        <a:t>, </a:t>
                      </a:r>
                      <a:r>
                        <a:rPr lang="en-US" sz="1800" dirty="0" err="1" smtClean="0"/>
                        <a:t>int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fromIndex</a:t>
                      </a:r>
                      <a:r>
                        <a:rPr lang="en-US" sz="1800" dirty="0" smtClean="0"/>
                        <a:t>):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返回从</a:t>
                      </a:r>
                      <a:r>
                        <a:rPr lang="en-US" altLang="zh-CN" sz="1800" dirty="0" err="1" smtClean="0"/>
                        <a:t>fromIndex</a:t>
                      </a:r>
                      <a:r>
                        <a:rPr lang="zh-CN" altLang="en-US" sz="1800" dirty="0" smtClean="0"/>
                        <a:t>索引开始，最后一次搜索到子串</a:t>
                      </a:r>
                      <a:r>
                        <a:rPr lang="en-US" altLang="zh-CN" sz="1800" dirty="0" err="1" smtClean="0"/>
                        <a:t>str</a:t>
                      </a:r>
                      <a:r>
                        <a:rPr lang="zh-CN" altLang="en-US" sz="1800" dirty="0" smtClean="0"/>
                        <a:t>的索引位置</a:t>
                      </a:r>
                      <a:endParaRPr lang="en-US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char </a:t>
                      </a:r>
                      <a:r>
                        <a:rPr lang="en-US" sz="1800" dirty="0" err="1" smtClean="0"/>
                        <a:t>charAt</a:t>
                      </a:r>
                      <a:r>
                        <a:rPr lang="en-US" sz="1800" dirty="0" smtClean="0"/>
                        <a:t>(</a:t>
                      </a:r>
                      <a:r>
                        <a:rPr lang="en-US" sz="1800" dirty="0" err="1" smtClean="0"/>
                        <a:t>int</a:t>
                      </a:r>
                      <a:r>
                        <a:rPr lang="en-US" sz="1800" dirty="0" smtClean="0"/>
                        <a:t> index)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返回指定索引位置的字符</a:t>
                      </a:r>
                      <a:endParaRPr lang="zh-CN" altLang="en-US" sz="18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子串截取、检索等常用操作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】-3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37930" y="777994"/>
            <a:ext cx="11015870" cy="125575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String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类中定义了一系列字符串相关方法，可以根据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文档进行学习，练习；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检索相关方法代码演示：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8729" y="2002609"/>
            <a:ext cx="10687987" cy="424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  <a:endParaRPr lang="en-US" dirty="0" smtClean="0"/>
          </a:p>
          <a:p>
            <a:r>
              <a:rPr lang="en-US" dirty="0" smtClean="0"/>
              <a:t>String s="</a:t>
            </a:r>
            <a:r>
              <a:rPr lang="en-US" dirty="0" err="1" smtClean="0"/>
              <a:t>beijingETC</a:t>
            </a:r>
            <a:r>
              <a:rPr lang="en-US" dirty="0" smtClean="0"/>
              <a:t>";</a:t>
            </a:r>
            <a:endParaRPr lang="en-US" dirty="0" smtClean="0"/>
          </a:p>
          <a:p>
            <a:r>
              <a:rPr lang="en-US" dirty="0" smtClean="0"/>
              <a:t>//</a:t>
            </a:r>
            <a:r>
              <a:rPr lang="zh-CN" altLang="en-US" dirty="0" smtClean="0"/>
              <a:t>返回字符串</a:t>
            </a:r>
            <a:r>
              <a:rPr lang="en-US" dirty="0" smtClean="0"/>
              <a:t>s</a:t>
            </a:r>
            <a:r>
              <a:rPr lang="zh-CN" altLang="en-US" dirty="0" smtClean="0"/>
              <a:t>中第一次出现</a:t>
            </a:r>
            <a:r>
              <a:rPr lang="en-US" dirty="0" err="1" smtClean="0"/>
              <a:t>i</a:t>
            </a:r>
            <a:r>
              <a:rPr lang="zh-CN" altLang="en-US" dirty="0" smtClean="0"/>
              <a:t>的位置索引，为</a:t>
            </a:r>
            <a:r>
              <a:rPr lang="en-US" altLang="zh-CN" dirty="0" smtClean="0"/>
              <a:t>2</a:t>
            </a:r>
            <a:endParaRPr lang="en-US" altLang="zh-CN" dirty="0" smtClean="0"/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s.indexOf</a:t>
            </a:r>
            <a:r>
              <a:rPr lang="en-US" dirty="0" smtClean="0"/>
              <a:t>('</a:t>
            </a:r>
            <a:r>
              <a:rPr lang="en-US" dirty="0" err="1" smtClean="0"/>
              <a:t>i</a:t>
            </a:r>
            <a:r>
              <a:rPr lang="en-US" dirty="0" smtClean="0"/>
              <a:t>'));</a:t>
            </a:r>
            <a:endParaRPr lang="en-US" dirty="0" smtClean="0"/>
          </a:p>
          <a:p>
            <a:r>
              <a:rPr lang="en-US" dirty="0" smtClean="0"/>
              <a:t>//</a:t>
            </a:r>
            <a:r>
              <a:rPr lang="zh-CN" altLang="en-US" dirty="0" smtClean="0"/>
              <a:t>返回字符串</a:t>
            </a:r>
            <a:r>
              <a:rPr lang="en-US" dirty="0" smtClean="0"/>
              <a:t>s</a:t>
            </a:r>
            <a:r>
              <a:rPr lang="zh-CN" altLang="en-US" dirty="0" smtClean="0"/>
              <a:t>中最后一次出现</a:t>
            </a:r>
            <a:r>
              <a:rPr lang="en-US" dirty="0" err="1" smtClean="0"/>
              <a:t>i</a:t>
            </a:r>
            <a:r>
              <a:rPr lang="zh-CN" altLang="en-US" dirty="0" smtClean="0"/>
              <a:t>的位置索引，为</a:t>
            </a:r>
            <a:r>
              <a:rPr lang="en-US" altLang="zh-CN" dirty="0" smtClean="0"/>
              <a:t>4</a:t>
            </a:r>
            <a:endParaRPr lang="en-US" altLang="zh-CN" dirty="0" smtClean="0"/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s.lastIndexOf</a:t>
            </a:r>
            <a:r>
              <a:rPr lang="en-US" dirty="0" smtClean="0"/>
              <a:t>('</a:t>
            </a:r>
            <a:r>
              <a:rPr lang="en-US" dirty="0" err="1" smtClean="0"/>
              <a:t>i</a:t>
            </a:r>
            <a:r>
              <a:rPr lang="en-US" dirty="0" smtClean="0"/>
              <a:t>'));</a:t>
            </a:r>
            <a:endParaRPr lang="en-US" dirty="0" smtClean="0"/>
          </a:p>
          <a:p>
            <a:r>
              <a:rPr lang="en-US" dirty="0" smtClean="0"/>
              <a:t>//</a:t>
            </a:r>
            <a:r>
              <a:rPr lang="zh-CN" altLang="en-US" dirty="0" smtClean="0"/>
              <a:t>返回字符串</a:t>
            </a:r>
            <a:r>
              <a:rPr lang="en-US" dirty="0" smtClean="0"/>
              <a:t>s</a:t>
            </a:r>
            <a:r>
              <a:rPr lang="zh-CN" altLang="en-US" dirty="0" smtClean="0"/>
              <a:t>中第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个字符以后，第一次出现字符</a:t>
            </a:r>
            <a:r>
              <a:rPr lang="en-US" dirty="0" err="1" smtClean="0"/>
              <a:t>i</a:t>
            </a:r>
            <a:r>
              <a:rPr lang="zh-CN" altLang="en-US" dirty="0" smtClean="0"/>
              <a:t>的位置索引，为</a:t>
            </a:r>
            <a:r>
              <a:rPr lang="en-US" altLang="zh-CN" dirty="0" smtClean="0"/>
              <a:t>4</a:t>
            </a:r>
            <a:endParaRPr lang="en-US" altLang="zh-CN" dirty="0" smtClean="0"/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s.indexOf</a:t>
            </a:r>
            <a:r>
              <a:rPr lang="en-US" dirty="0" smtClean="0"/>
              <a:t>('i',3));</a:t>
            </a:r>
            <a:endParaRPr lang="en-US" dirty="0" smtClean="0"/>
          </a:p>
          <a:p>
            <a:r>
              <a:rPr lang="en-US" dirty="0" smtClean="0"/>
              <a:t>//</a:t>
            </a:r>
            <a:r>
              <a:rPr lang="zh-CN" altLang="en-US" dirty="0" smtClean="0"/>
              <a:t>返回字符串中第一次出现</a:t>
            </a:r>
            <a:r>
              <a:rPr lang="en-US" dirty="0" err="1" smtClean="0"/>
              <a:t>jing</a:t>
            </a:r>
            <a:r>
              <a:rPr lang="zh-CN" altLang="en-US" dirty="0" smtClean="0"/>
              <a:t>的索引位置，为</a:t>
            </a:r>
            <a:r>
              <a:rPr lang="en-US" altLang="zh-CN" dirty="0" smtClean="0"/>
              <a:t>3</a:t>
            </a:r>
            <a:endParaRPr lang="en-US" altLang="zh-CN" dirty="0" smtClean="0"/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s.indexOf</a:t>
            </a:r>
            <a:r>
              <a:rPr lang="en-US" dirty="0" smtClean="0"/>
              <a:t>("</a:t>
            </a:r>
            <a:r>
              <a:rPr lang="en-US" dirty="0" err="1" smtClean="0"/>
              <a:t>jing</a:t>
            </a:r>
            <a:r>
              <a:rPr lang="en-US" dirty="0" smtClean="0"/>
              <a:t>"));</a:t>
            </a:r>
            <a:endParaRPr lang="en-US" dirty="0" smtClean="0"/>
          </a:p>
          <a:p>
            <a:r>
              <a:rPr lang="en-US" dirty="0" smtClean="0"/>
              <a:t>//</a:t>
            </a:r>
            <a:r>
              <a:rPr lang="zh-CN" altLang="en-US" dirty="0" smtClean="0"/>
              <a:t>返回字符串中，第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个字符后，第一次出现</a:t>
            </a:r>
            <a:r>
              <a:rPr lang="en-US" dirty="0" err="1" smtClean="0"/>
              <a:t>jing</a:t>
            </a:r>
            <a:r>
              <a:rPr lang="zh-CN" altLang="en-US" dirty="0" smtClean="0"/>
              <a:t>的位置索引，由于没有，所以返回</a:t>
            </a:r>
            <a:r>
              <a:rPr lang="en-US" altLang="zh-CN" dirty="0" smtClean="0"/>
              <a:t>-1</a:t>
            </a:r>
            <a:endParaRPr lang="en-US" altLang="zh-CN" dirty="0" smtClean="0"/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s.indexOf</a:t>
            </a:r>
            <a:r>
              <a:rPr lang="en-US" dirty="0" smtClean="0"/>
              <a:t>("jing",4));</a:t>
            </a:r>
            <a:endParaRPr lang="en-US" dirty="0" smtClean="0"/>
          </a:p>
          <a:p>
            <a:r>
              <a:rPr lang="en-US" dirty="0" smtClean="0"/>
              <a:t>//</a:t>
            </a:r>
            <a:r>
              <a:rPr lang="zh-CN" altLang="en-US" dirty="0" smtClean="0"/>
              <a:t>返回字符串中的第二个字符，为</a:t>
            </a:r>
            <a:r>
              <a:rPr lang="en-US" dirty="0" err="1" smtClean="0"/>
              <a:t>i</a:t>
            </a:r>
            <a:r>
              <a:rPr lang="en-US" dirty="0" smtClean="0"/>
              <a:t>，</a:t>
            </a:r>
            <a:r>
              <a:rPr lang="zh-CN" altLang="en-US" dirty="0" smtClean="0"/>
              <a:t>注意索引从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</a:t>
            </a:r>
            <a:endParaRPr lang="zh-CN" altLang="en-US" dirty="0" smtClean="0"/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s.charAt</a:t>
            </a:r>
            <a:r>
              <a:rPr lang="en-US" dirty="0" smtClean="0"/>
              <a:t>(2));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TextBox 6">
            <a:hlinkClick r:id="rId1" action="ppaction://hlinkfile"/>
          </p:cNvPr>
          <p:cNvSpPr txBox="1"/>
          <p:nvPr/>
        </p:nvSpPr>
        <p:spPr>
          <a:xfrm>
            <a:off x="9159767" y="0"/>
            <a:ext cx="223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2" action="ppaction://hlinkfile"/>
              </a:rPr>
              <a:t>课堂案例：</a:t>
            </a:r>
            <a:r>
              <a:rPr lang="en-US" altLang="zh-CN" dirty="0" smtClean="0">
                <a:hlinkClick r:id="rId2" action="ppaction://hlinkfile"/>
              </a:rPr>
              <a:t>TestSearchString.java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9346</Words>
  <Application>WPS 演示</Application>
  <PresentationFormat>自定义</PresentationFormat>
  <Paragraphs>782</Paragraphs>
  <Slides>30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微软雅黑 Light</vt:lpstr>
      <vt:lpstr>Arial Unicode MS</vt:lpstr>
      <vt:lpstr>Calibri</vt:lpstr>
      <vt:lpstr>Office 主题</vt:lpstr>
      <vt:lpstr>字符串</vt:lpstr>
      <vt:lpstr>本章内容：共9小节，34个知识点</vt:lpstr>
      <vt:lpstr>第1节【String类】</vt:lpstr>
      <vt:lpstr>PowerPoint 演示文稿</vt:lpstr>
      <vt:lpstr>2-字符串常用操作</vt:lpstr>
      <vt:lpstr>2-字符串常用操作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第1节【 StringBuffer和StringBuilder 】</vt:lpstr>
      <vt:lpstr>1-StringBuffer</vt:lpstr>
      <vt:lpstr>1-StringBuffer</vt:lpstr>
      <vt:lpstr>1-StringBuffer</vt:lpstr>
      <vt:lpstr>1-StringBuffer</vt:lpstr>
      <vt:lpstr>2-StringBuilder</vt:lpstr>
      <vt:lpstr>PowerPoint 演示文稿</vt:lpstr>
    </vt:vector>
  </TitlesOfParts>
  <Company>Baidu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Lv,Jiaoyan</dc:creator>
  <cp:lastModifiedBy>Administrator</cp:lastModifiedBy>
  <cp:revision>1547</cp:revision>
  <dcterms:created xsi:type="dcterms:W3CDTF">2014-03-19T14:07:00Z</dcterms:created>
  <dcterms:modified xsi:type="dcterms:W3CDTF">2018-08-18T04:08:45Z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