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478" r:id="rId2"/>
    <p:sldId id="481" r:id="rId3"/>
    <p:sldId id="493" r:id="rId4"/>
    <p:sldId id="483" r:id="rId5"/>
    <p:sldId id="590" r:id="rId6"/>
    <p:sldId id="586" r:id="rId7"/>
    <p:sldId id="593" r:id="rId8"/>
    <p:sldId id="595" r:id="rId9"/>
    <p:sldId id="594" r:id="rId10"/>
    <p:sldId id="591" r:id="rId11"/>
    <p:sldId id="592" r:id="rId12"/>
    <p:sldId id="596" r:id="rId13"/>
    <p:sldId id="597" r:id="rId14"/>
    <p:sldId id="598" r:id="rId15"/>
    <p:sldId id="599" r:id="rId16"/>
    <p:sldId id="612" r:id="rId17"/>
    <p:sldId id="613" r:id="rId18"/>
    <p:sldId id="615" r:id="rId19"/>
    <p:sldId id="614" r:id="rId20"/>
    <p:sldId id="588" r:id="rId21"/>
    <p:sldId id="601" r:id="rId22"/>
    <p:sldId id="602" r:id="rId23"/>
    <p:sldId id="610" r:id="rId24"/>
    <p:sldId id="616" r:id="rId25"/>
    <p:sldId id="589" r:id="rId26"/>
    <p:sldId id="603" r:id="rId27"/>
    <p:sldId id="604" r:id="rId28"/>
    <p:sldId id="605" r:id="rId29"/>
    <p:sldId id="606" r:id="rId30"/>
    <p:sldId id="607" r:id="rId31"/>
    <p:sldId id="608" r:id="rId32"/>
    <p:sldId id="585" r:id="rId33"/>
    <p:sldId id="476" r:id="rId3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990000"/>
    <a:srgbClr val="000066"/>
    <a:srgbClr val="CC6600"/>
    <a:srgbClr val="CC3300"/>
    <a:srgbClr val="AE0B0B"/>
    <a:srgbClr val="3D3D3D"/>
    <a:srgbClr val="393939"/>
    <a:srgbClr val="CC0000"/>
    <a:srgbClr val="FF3300"/>
    <a:srgbClr val="9933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42" autoAdjust="0"/>
    <p:restoredTop sz="85921" autoAdjust="0"/>
  </p:normalViewPr>
  <p:slideViewPr>
    <p:cSldViewPr snapToGrid="0">
      <p:cViewPr>
        <p:scale>
          <a:sx n="75" d="100"/>
          <a:sy n="75" d="100"/>
        </p:scale>
        <p:origin x="-516" y="6"/>
      </p:cViewPr>
      <p:guideLst>
        <p:guide orient="horz" pos="217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notesViewPr>
    <p:cSldViewPr snapToGrid="0">
      <p:cViewPr varScale="1">
        <p:scale>
          <a:sx n="53" d="100"/>
          <a:sy n="53" d="100"/>
        </p:scale>
        <p:origin x="-2940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FDAFF6-F84F-4348-8062-22F68F2F883C}" type="datetimeFigureOut">
              <a:rPr lang="zh-CN" altLang="en-US" smtClean="0"/>
              <a:pPr/>
              <a:t>2018/8/21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8F3BBD-B065-4C1F-9D2D-1D16C98090F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89AA82-4130-4734-8B4A-6884A5015015}" type="datetimeFigureOut">
              <a:rPr lang="zh-CN" altLang="en-US" smtClean="0"/>
              <a:pPr/>
              <a:t>2018/8/21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CB019E-7D09-4A3E-A6A1-B4531B68838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【</a:t>
            </a:r>
            <a:r>
              <a:rPr lang="zh-CN" altLang="en-US" dirty="0" smtClean="0"/>
              <a:t>本章引言</a:t>
            </a:r>
            <a:r>
              <a:rPr lang="en-US" altLang="zh-CN" dirty="0" smtClean="0"/>
              <a:t>】</a:t>
            </a:r>
          </a:p>
          <a:p>
            <a:r>
              <a:rPr lang="zh-CN" altLang="en-US" baseline="0" dirty="0" smtClean="0"/>
              <a:t>         </a:t>
            </a:r>
            <a:r>
              <a:rPr lang="zh-CN" altLang="en-US" dirty="0" smtClean="0"/>
              <a:t>这门课程的主要目标就是学习使用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语言编写程序，本章主要是概述部分，会涉及到一些概念，也会编写一些很简单的代码，以入门为主要目标。有些术语可能暂时不大容易理解不要紧，后续都会详细学习。学习完本章后，应该可以在自己的电脑上安装好编译运行环境，能够编写并运行简单的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程序，掌握简单的语法元素。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 smtClean="0"/>
              <a:t>【</a:t>
            </a:r>
            <a:r>
              <a:rPr lang="zh-CN" altLang="en-US" dirty="0" smtClean="0"/>
              <a:t>本节引言</a:t>
            </a:r>
            <a:r>
              <a:rPr lang="en-US" altLang="zh-CN" dirty="0" smtClean="0"/>
              <a:t>】</a:t>
            </a:r>
          </a:p>
          <a:p>
            <a:r>
              <a:rPr lang="en-US" altLang="zh-CN" dirty="0" smtClean="0"/>
              <a:t>          </a:t>
            </a:r>
            <a:r>
              <a:rPr lang="zh-CN" altLang="en-US" dirty="0" smtClean="0"/>
              <a:t>在使用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语言编写程序前，先了解一些和程序开发的基本概念，有助于后续学习。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 smtClean="0"/>
              <a:t>【</a:t>
            </a:r>
            <a:r>
              <a:rPr lang="zh-CN" altLang="en-US" dirty="0" smtClean="0"/>
              <a:t>本节引言</a:t>
            </a:r>
            <a:r>
              <a:rPr lang="en-US" altLang="zh-CN" dirty="0" smtClean="0"/>
              <a:t>】</a:t>
            </a:r>
          </a:p>
          <a:p>
            <a:r>
              <a:rPr lang="en-US" altLang="zh-CN" dirty="0" smtClean="0"/>
              <a:t>          </a:t>
            </a:r>
            <a:r>
              <a:rPr lang="zh-CN" altLang="en-US" dirty="0" smtClean="0"/>
              <a:t>在使用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语言编写程序前，先了解一些和程序开发的基本概念，有助于后续学习。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 smtClean="0"/>
              <a:t>【</a:t>
            </a:r>
            <a:r>
              <a:rPr lang="zh-CN" altLang="en-US" dirty="0" smtClean="0"/>
              <a:t>本节引言</a:t>
            </a:r>
            <a:r>
              <a:rPr lang="en-US" altLang="zh-CN" dirty="0" smtClean="0"/>
              <a:t>】</a:t>
            </a:r>
          </a:p>
          <a:p>
            <a:r>
              <a:rPr lang="en-US" altLang="zh-CN" dirty="0" smtClean="0"/>
              <a:t>          </a:t>
            </a:r>
            <a:r>
              <a:rPr lang="zh-CN" altLang="en-US" dirty="0" smtClean="0"/>
              <a:t>在使用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语言编写程序前，先了解一些和程序开发的基本概念，有助于后续学习。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 smtClean="0"/>
              <a:t>【</a:t>
            </a:r>
            <a:r>
              <a:rPr lang="zh-CN" altLang="en-US" dirty="0" smtClean="0"/>
              <a:t>本节引言</a:t>
            </a:r>
            <a:r>
              <a:rPr lang="en-US" altLang="zh-CN" dirty="0" smtClean="0"/>
              <a:t>】</a:t>
            </a:r>
          </a:p>
          <a:p>
            <a:r>
              <a:rPr lang="en-US" altLang="zh-CN" dirty="0" smtClean="0"/>
              <a:t>          </a:t>
            </a:r>
            <a:r>
              <a:rPr lang="zh-CN" altLang="en-US" dirty="0" smtClean="0"/>
              <a:t>在使用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语言编写程序前，先了解一些和程序开发的基本概念，有助于后续学习。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 smtClean="0"/>
              <a:t>【</a:t>
            </a:r>
            <a:r>
              <a:rPr lang="zh-CN" altLang="en-US" dirty="0" smtClean="0"/>
              <a:t>本节引言</a:t>
            </a:r>
            <a:r>
              <a:rPr lang="en-US" altLang="zh-CN" dirty="0" smtClean="0"/>
              <a:t>】</a:t>
            </a:r>
          </a:p>
          <a:p>
            <a:r>
              <a:rPr lang="en-US" altLang="zh-CN" dirty="0" smtClean="0"/>
              <a:t>          </a:t>
            </a:r>
            <a:r>
              <a:rPr lang="zh-CN" altLang="en-US" dirty="0" smtClean="0"/>
              <a:t>在使用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语言编写程序前，先了解一些和程序开发的基本概念，有助于后续学习。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C9AB3F-D91E-4CD1-B0FE-A16B096DF36B}" type="slidenum">
              <a:rPr lang="zh-CN" altLang="en-US" smtClean="0">
                <a:solidFill>
                  <a:prstClr val="black"/>
                </a:solidFill>
              </a:rPr>
              <a:pPr/>
              <a:t>33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  <a:pPr/>
              <a:t>2018/8/21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8" name="Picture 7" descr="Picture1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9851569" y="179024"/>
            <a:ext cx="2153196" cy="720894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  <a:pPr/>
              <a:t>2018/8/21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C:\Users\wangwengping\Desktop\logo1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35631" y="161755"/>
            <a:ext cx="1224569" cy="1236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508" y="881"/>
            <a:ext cx="11573813" cy="849126"/>
          </a:xfrm>
        </p:spPr>
        <p:txBody>
          <a:bodyPr>
            <a:normAutofit/>
          </a:bodyPr>
          <a:lstStyle>
            <a:lvl1pPr>
              <a:defRPr sz="30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61696"/>
            <a:ext cx="10515600" cy="5628289"/>
          </a:xfrm>
        </p:spPr>
        <p:txBody>
          <a:bodyPr/>
          <a:lstStyle>
            <a:lvl1pPr>
              <a:defRPr sz="20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 sz="20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 sz="18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 sz="18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  <a:pPr/>
              <a:t>2018/8/21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0" y="123119"/>
            <a:ext cx="173510" cy="598099"/>
          </a:xfrm>
          <a:prstGeom prst="rect">
            <a:avLst/>
          </a:prstGeom>
          <a:solidFill>
            <a:schemeClr val="accent1">
              <a:lumMod val="7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10" name="Picture 9" descr="Picture1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178141" y="6062200"/>
            <a:ext cx="1787437" cy="598437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510" y="12302"/>
            <a:ext cx="11637135" cy="819731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 sz="30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  <a:pPr/>
              <a:t>2018/8/21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123119"/>
            <a:ext cx="173510" cy="598099"/>
          </a:xfrm>
          <a:prstGeom prst="rect">
            <a:avLst/>
          </a:prstGeom>
          <a:solidFill>
            <a:schemeClr val="accent1">
              <a:lumMod val="7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  <a:pPr/>
              <a:t>2018/8/21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3F2B93-9582-4403-A8D9-97AE827D92AF}" type="datetimeFigureOut">
              <a:rPr lang="zh-CN" altLang="en-US" smtClean="0"/>
              <a:pPr/>
              <a:t>2018/8/21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3F2B93-9582-4403-A8D9-97AE827D92AF}" type="datetimeFigureOut">
              <a:rPr lang="zh-CN" altLang="en-US" smtClean="0"/>
              <a:pPr/>
              <a:t>2018/8/21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 sz="28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 sz="24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 sz="20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 sz="20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  <a:pPr/>
              <a:t>2018/8/21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  <a:pPr/>
              <a:t>2018/8/21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  <a:pPr/>
              <a:t>2018/8/21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&#35838;&#22530;&#26696;&#20363;/&#31532;2&#33410;-&#31867;&#21644;&#23545;&#35937;&#30340;&#22768;&#26126;/MethodOverload.java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410230"/>
            <a:ext cx="9144000" cy="2387600"/>
          </a:xfrm>
        </p:spPr>
        <p:txBody>
          <a:bodyPr anchor="ctr">
            <a:normAutofit/>
          </a:bodyPr>
          <a:lstStyle/>
          <a:p>
            <a:r>
              <a:rPr lang="zh-CN" altLang="en-US" sz="6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深入面向对象</a:t>
            </a:r>
            <a:endParaRPr sz="6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4-this</a:t>
            </a:r>
            <a:r>
              <a:rPr lang="zh-CN" altLang="en-US" dirty="0" smtClean="0"/>
              <a:t>关键字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在实例方法（也可以是其他的非静态域比如构造方法等）中存在一个隐藏的对象：</a:t>
            </a:r>
            <a:r>
              <a:rPr lang="en-US" altLang="zh-CN" dirty="0" smtClean="0"/>
              <a:t>this</a:t>
            </a:r>
            <a:r>
              <a:rPr lang="zh-CN" altLang="en-US" dirty="0" smtClean="0"/>
              <a:t>，表示当前对象，即调用这个方法的对象。</a:t>
            </a:r>
            <a:endParaRPr lang="en-US" altLang="zh-CN" dirty="0" smtClean="0"/>
          </a:p>
          <a:p>
            <a:r>
              <a:rPr lang="zh-CN" altLang="en-US" dirty="0" smtClean="0"/>
              <a:t>当访问本类的实例成员时，其实完整的书写方法是：</a:t>
            </a:r>
            <a:r>
              <a:rPr lang="en-US" altLang="zh-CN" dirty="0" smtClean="0"/>
              <a:t>this.</a:t>
            </a:r>
            <a:r>
              <a:rPr lang="zh-CN" altLang="en-US" dirty="0" smtClean="0"/>
              <a:t>实例成员</a:t>
            </a:r>
            <a:endParaRPr lang="en-US" altLang="zh-CN" dirty="0" smtClean="0"/>
          </a:p>
          <a:p>
            <a:r>
              <a:rPr lang="zh-CN" altLang="en-US" dirty="0" smtClean="0"/>
              <a:t>静态方法（域）中不存在</a:t>
            </a:r>
            <a:r>
              <a:rPr lang="en-US" altLang="zh-CN" dirty="0" smtClean="0"/>
              <a:t>this</a:t>
            </a:r>
            <a:r>
              <a:rPr lang="zh-CN" altLang="en-US" dirty="0" smtClean="0"/>
              <a:t>，也就没有办法直接访问本类的实例成员了</a:t>
            </a:r>
            <a:endParaRPr lang="en-US" altLang="zh-CN" dirty="0" smtClean="0"/>
          </a:p>
          <a:p>
            <a:r>
              <a:rPr lang="zh-CN" altLang="en-US" dirty="0" smtClean="0"/>
              <a:t>大多数情况下访问本类的实例成员可以省略 </a:t>
            </a:r>
            <a:r>
              <a:rPr lang="en-US" altLang="zh-CN" dirty="0" smtClean="0"/>
              <a:t>this. </a:t>
            </a:r>
            <a:r>
              <a:rPr lang="zh-CN" altLang="en-US" dirty="0" smtClean="0"/>
              <a:t>但是如果方法（域）中和属性同名的局部变量时，为了加以区分，则不能省略掉</a:t>
            </a:r>
            <a:endParaRPr lang="en-US" altLang="zh-CN" dirty="0" smtClean="0"/>
          </a:p>
        </p:txBody>
      </p:sp>
      <p:grpSp>
        <p:nvGrpSpPr>
          <p:cNvPr id="7" name="组合 6"/>
          <p:cNvGrpSpPr/>
          <p:nvPr/>
        </p:nvGrpSpPr>
        <p:grpSpPr>
          <a:xfrm>
            <a:off x="1440575" y="4221247"/>
            <a:ext cx="5165177" cy="2352973"/>
            <a:chOff x="1109500" y="4096682"/>
            <a:chExt cx="5165177" cy="2352973"/>
          </a:xfrm>
        </p:grpSpPr>
        <p:sp>
          <p:nvSpPr>
            <p:cNvPr id="4" name="AutoShape 12"/>
            <p:cNvSpPr>
              <a:spLocks noChangeArrowheads="1"/>
            </p:cNvSpPr>
            <p:nvPr/>
          </p:nvSpPr>
          <p:spPr bwMode="auto">
            <a:xfrm>
              <a:off x="1109500" y="4096682"/>
              <a:ext cx="5165177" cy="2352973"/>
            </a:xfrm>
            <a:prstGeom prst="roundRect">
              <a:avLst>
                <a:gd name="adj" fmla="val 3982"/>
              </a:avLst>
            </a:prstGeom>
            <a:gradFill rotWithShape="1">
              <a:gsLst>
                <a:gs pos="0">
                  <a:srgbClr val="CCFFFF"/>
                </a:gs>
                <a:gs pos="100000">
                  <a:srgbClr val="FFFFFF"/>
                </a:gs>
              </a:gsLst>
              <a:lin ang="5400000" scaled="1"/>
            </a:gradFill>
            <a:ln w="9525" algn="ctr">
              <a:solidFill>
                <a:srgbClr val="008080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zh-CN" sz="2400" b="1" dirty="0">
                  <a:cs typeface="Times New Roman" pitchFamily="18" charset="0"/>
                </a:rPr>
                <a:t>public class Staff{</a:t>
              </a:r>
            </a:p>
            <a:p>
              <a:pPr lvl="1"/>
              <a:r>
                <a:rPr lang="en-US" altLang="zh-CN" sz="2400" b="1" dirty="0">
                  <a:cs typeface="Times New Roman" pitchFamily="18" charset="0"/>
                </a:rPr>
                <a:t>String name; </a:t>
              </a:r>
              <a:endParaRPr lang="en-US" altLang="zh-CN" sz="2400" b="1" dirty="0" smtClean="0">
                <a:cs typeface="Times New Roman" pitchFamily="18" charset="0"/>
              </a:endParaRPr>
            </a:p>
            <a:p>
              <a:pPr lvl="1"/>
              <a:r>
                <a:rPr lang="en-US" altLang="zh-CN" sz="2400" b="1" dirty="0" smtClean="0">
                  <a:cs typeface="Times New Roman" pitchFamily="18" charset="0"/>
                </a:rPr>
                <a:t>public void </a:t>
              </a:r>
              <a:r>
                <a:rPr lang="en-US" altLang="zh-CN" sz="2400" b="1" dirty="0" err="1" smtClean="0">
                  <a:cs typeface="Times New Roman" pitchFamily="18" charset="0"/>
                </a:rPr>
                <a:t>setName</a:t>
              </a:r>
              <a:r>
                <a:rPr lang="en-US" altLang="zh-CN" sz="2400" b="1" dirty="0" smtClean="0">
                  <a:cs typeface="Times New Roman" pitchFamily="18" charset="0"/>
                </a:rPr>
                <a:t>(String name){</a:t>
              </a:r>
            </a:p>
            <a:p>
              <a:pPr lvl="1"/>
              <a:r>
                <a:rPr lang="en-US" altLang="zh-CN" sz="2400" b="1" dirty="0" smtClean="0">
                  <a:cs typeface="Times New Roman" pitchFamily="18" charset="0"/>
                </a:rPr>
                <a:t>	this.name = name;</a:t>
              </a:r>
            </a:p>
            <a:p>
              <a:pPr lvl="1"/>
              <a:r>
                <a:rPr lang="en-US" altLang="zh-CN" sz="2400" b="1" dirty="0" smtClean="0">
                  <a:cs typeface="Times New Roman" pitchFamily="18" charset="0"/>
                </a:rPr>
                <a:t>}</a:t>
              </a:r>
            </a:p>
            <a:p>
              <a:r>
                <a:rPr lang="en-US" altLang="zh-CN" sz="2400" b="1" dirty="0" smtClean="0">
                  <a:cs typeface="Times New Roman" pitchFamily="18" charset="0"/>
                </a:rPr>
                <a:t>}</a:t>
              </a:r>
              <a:endParaRPr lang="en-US" altLang="zh-CN" sz="2400" b="1" dirty="0">
                <a:cs typeface="Times New Roman" pitchFamily="18" charset="0"/>
              </a:endParaRPr>
            </a:p>
          </p:txBody>
        </p:sp>
        <p:sp>
          <p:nvSpPr>
            <p:cNvPr id="5" name="AutoShape 7"/>
            <p:cNvSpPr>
              <a:spLocks noChangeArrowheads="1"/>
            </p:cNvSpPr>
            <p:nvPr/>
          </p:nvSpPr>
          <p:spPr bwMode="gray">
            <a:xfrm>
              <a:off x="2123236" y="5652651"/>
              <a:ext cx="1092930" cy="50482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99"/>
                </a:gs>
                <a:gs pos="100000">
                  <a:srgbClr val="FFFF99">
                    <a:gamma/>
                    <a:tint val="0"/>
                    <a:invGamma/>
                  </a:srgbClr>
                </a:gs>
              </a:gsLst>
              <a:lin ang="5400000" scaled="1"/>
            </a:gradFill>
            <a:ln w="9525" algn="ctr">
              <a:solidFill>
                <a:srgbClr val="FF9900"/>
              </a:solidFill>
              <a:round/>
              <a:headEnd/>
              <a:tailEnd/>
            </a:ln>
            <a:effectLst>
              <a:outerShdw dist="107763" dir="81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zh-CN" altLang="en-US" b="1" dirty="0" smtClean="0">
                  <a:ea typeface="黑体" pitchFamily="2" charset="-122"/>
                  <a:cs typeface="Courier New" pitchFamily="49" charset="0"/>
                </a:rPr>
                <a:t>属性</a:t>
              </a:r>
              <a:endParaRPr lang="zh-CN" altLang="en-US" b="1" dirty="0">
                <a:ea typeface="黑体" pitchFamily="2" charset="-122"/>
                <a:cs typeface="Courier New" pitchFamily="49" charset="0"/>
              </a:endParaRPr>
            </a:p>
          </p:txBody>
        </p:sp>
        <p:sp>
          <p:nvSpPr>
            <p:cNvPr id="6" name="AutoShape 7"/>
            <p:cNvSpPr>
              <a:spLocks noChangeArrowheads="1"/>
            </p:cNvSpPr>
            <p:nvPr/>
          </p:nvSpPr>
          <p:spPr bwMode="gray">
            <a:xfrm>
              <a:off x="3589429" y="5636886"/>
              <a:ext cx="1534364" cy="50482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99"/>
                </a:gs>
                <a:gs pos="100000">
                  <a:srgbClr val="FFFF99">
                    <a:gamma/>
                    <a:tint val="0"/>
                    <a:invGamma/>
                  </a:srgbClr>
                </a:gs>
              </a:gsLst>
              <a:lin ang="5400000" scaled="1"/>
            </a:gradFill>
            <a:ln w="9525" algn="ctr">
              <a:solidFill>
                <a:srgbClr val="FF9900"/>
              </a:solidFill>
              <a:round/>
              <a:headEnd/>
              <a:tailEnd/>
            </a:ln>
            <a:effectLst>
              <a:outerShdw dist="107763" dir="81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zh-CN" altLang="en-US" b="1" dirty="0" smtClean="0">
                  <a:ea typeface="黑体" pitchFamily="2" charset="-122"/>
                  <a:cs typeface="Courier New" pitchFamily="49" charset="0"/>
                </a:rPr>
                <a:t>局部变量</a:t>
              </a:r>
              <a:endParaRPr lang="zh-CN" altLang="en-US" b="1" dirty="0">
                <a:ea typeface="黑体" pitchFamily="2" charset="-122"/>
                <a:cs typeface="Courier New" pitchFamily="49" charset="0"/>
              </a:endParaRPr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3</a:t>
            </a:r>
            <a:r>
              <a:rPr lang="zh-CN" altLang="en-US" dirty="0" smtClean="0"/>
              <a:t>节</a:t>
            </a:r>
            <a:r>
              <a:rPr lang="en-US" altLang="zh-CN" dirty="0" smtClean="0"/>
              <a:t>【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变量的作用域、默认值、内存分配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zh-CN" altLang="en-US" dirty="0" smtClean="0"/>
              <a:t>知识点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：变量的作用域</a:t>
            </a:r>
            <a:endParaRPr lang="en-US" altLang="zh-CN" dirty="0" smtClean="0"/>
          </a:p>
          <a:p>
            <a:r>
              <a:rPr lang="zh-CN" altLang="en-US" dirty="0" smtClean="0"/>
              <a:t>知识点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：变量的默认值</a:t>
            </a:r>
          </a:p>
          <a:p>
            <a:r>
              <a:rPr lang="zh-CN" altLang="en-US" dirty="0" smtClean="0"/>
              <a:t>知识点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中的内存分配</a:t>
            </a:r>
            <a:endParaRPr lang="en-US" altLang="zh-CN" dirty="0" smtClean="0"/>
          </a:p>
          <a:p>
            <a:r>
              <a:rPr lang="zh-CN" altLang="en-US" dirty="0" smtClean="0"/>
              <a:t>知识点</a:t>
            </a:r>
            <a:r>
              <a:rPr lang="en-US" altLang="zh-CN" dirty="0" smtClean="0"/>
              <a:t>4</a:t>
            </a:r>
            <a:r>
              <a:rPr lang="zh-CN" altLang="en-US" dirty="0" smtClean="0"/>
              <a:t>：对象和属性的生命周期和</a:t>
            </a:r>
            <a:r>
              <a:rPr lang="en-US" altLang="zh-CN" dirty="0" smtClean="0"/>
              <a:t>GC</a:t>
            </a:r>
            <a:r>
              <a:rPr lang="zh-CN" altLang="en-US" dirty="0" smtClean="0"/>
              <a:t>垃圾回收机制</a:t>
            </a:r>
            <a:endParaRPr lang="en-US" altLang="zh-CN" dirty="0" smtClean="0"/>
          </a:p>
          <a:p>
            <a:pPr>
              <a:buNone/>
            </a:pPr>
            <a:endParaRPr lang="en-US" altLang="zh-CN" dirty="0"/>
          </a:p>
          <a:p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1-</a:t>
            </a:r>
            <a:r>
              <a:rPr lang="zh-CN" altLang="en-US" dirty="0" smtClean="0"/>
              <a:t>变量的作用域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变量的作用域是指，</a:t>
            </a:r>
            <a:r>
              <a:rPr lang="zh-CN" altLang="en-US" dirty="0" smtClean="0">
                <a:latin typeface="Arial" charset="0"/>
              </a:rPr>
              <a:t>程序中按变量名访问该变量的区域，由变量的声明位置决定</a:t>
            </a:r>
            <a:endParaRPr lang="en-US" altLang="zh-CN" dirty="0" smtClean="0">
              <a:latin typeface="Arial" charset="0"/>
            </a:endParaRPr>
          </a:p>
          <a:p>
            <a:r>
              <a:rPr lang="zh-CN" altLang="en-US" dirty="0" smtClean="0">
                <a:latin typeface="Arial" charset="0"/>
              </a:rPr>
              <a:t>变量按作用域分为：属性（类的属性）和局部变量（方法内部定义），属性和局部变量可以重名，但同类的属性和属性、同一方法内的局部变量和局部变量之间不可以重复命名。</a:t>
            </a:r>
            <a:endParaRPr lang="en-US" altLang="zh-CN" dirty="0" smtClean="0">
              <a:latin typeface="Arial" charset="0"/>
            </a:endParaRPr>
          </a:p>
          <a:p>
            <a:r>
              <a:rPr lang="zh-CN" altLang="en-US" dirty="0" smtClean="0"/>
              <a:t>局部变量是块级的，即作用域不能超出所在代码块</a:t>
            </a:r>
            <a:endParaRPr lang="zh-CN" altLang="en-US" dirty="0"/>
          </a:p>
        </p:txBody>
      </p:sp>
      <p:sp>
        <p:nvSpPr>
          <p:cNvPr id="19" name="AutoShape 12"/>
          <p:cNvSpPr>
            <a:spLocks noChangeArrowheads="1"/>
          </p:cNvSpPr>
          <p:nvPr/>
        </p:nvSpPr>
        <p:spPr bwMode="auto">
          <a:xfrm>
            <a:off x="1743186" y="3287385"/>
            <a:ext cx="8807011" cy="3231416"/>
          </a:xfrm>
          <a:prstGeom prst="roundRect">
            <a:avLst>
              <a:gd name="adj" fmla="val 3982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000" dirty="0">
                <a:cs typeface="Times New Roman" pitchFamily="18" charset="0"/>
              </a:rPr>
              <a:t>public class </a:t>
            </a:r>
            <a:r>
              <a:rPr lang="en-US" altLang="zh-CN" sz="2000" dirty="0" smtClean="0">
                <a:cs typeface="Times New Roman" pitchFamily="18" charset="0"/>
              </a:rPr>
              <a:t>Xxx{</a:t>
            </a:r>
            <a:endParaRPr lang="en-US" altLang="zh-CN" sz="2000" dirty="0">
              <a:cs typeface="Times New Roman" pitchFamily="18" charset="0"/>
            </a:endParaRPr>
          </a:p>
          <a:p>
            <a:pPr lvl="1"/>
            <a:r>
              <a:rPr lang="en-US" altLang="zh-CN" sz="2000" dirty="0" err="1" smtClean="0">
                <a:cs typeface="Times New Roman" pitchFamily="18" charset="0"/>
              </a:rPr>
              <a:t>int</a:t>
            </a:r>
            <a:r>
              <a:rPr lang="en-US" altLang="zh-CN" sz="2000" dirty="0" smtClean="0">
                <a:cs typeface="Times New Roman" pitchFamily="18" charset="0"/>
              </a:rPr>
              <a:t> field1; //</a:t>
            </a:r>
            <a:r>
              <a:rPr lang="zh-CN" altLang="en-US" sz="2000" dirty="0" smtClean="0">
                <a:cs typeface="Times New Roman" pitchFamily="18" charset="0"/>
              </a:rPr>
              <a:t>属性</a:t>
            </a:r>
            <a:endParaRPr lang="en-US" altLang="zh-CN" sz="2000" dirty="0">
              <a:cs typeface="Times New Roman" pitchFamily="18" charset="0"/>
            </a:endParaRPr>
          </a:p>
          <a:p>
            <a:pPr lvl="1"/>
            <a:r>
              <a:rPr lang="en-US" altLang="zh-CN" sz="2000" dirty="0" smtClean="0">
                <a:cs typeface="Times New Roman" pitchFamily="18" charset="0"/>
              </a:rPr>
              <a:t>String field2;//</a:t>
            </a:r>
            <a:r>
              <a:rPr lang="zh-CN" altLang="en-US" sz="2000" dirty="0" smtClean="0">
                <a:cs typeface="Times New Roman" pitchFamily="18" charset="0"/>
              </a:rPr>
              <a:t>属性</a:t>
            </a:r>
            <a:endParaRPr lang="en-US" altLang="zh-CN" sz="2000" dirty="0">
              <a:cs typeface="Times New Roman" pitchFamily="18" charset="0"/>
            </a:endParaRPr>
          </a:p>
          <a:p>
            <a:pPr lvl="1"/>
            <a:r>
              <a:rPr lang="en-US" altLang="zh-CN" sz="2000" dirty="0" smtClean="0">
                <a:cs typeface="Times New Roman" pitchFamily="18" charset="0"/>
              </a:rPr>
              <a:t>void method(){</a:t>
            </a:r>
          </a:p>
          <a:p>
            <a:pPr lvl="1"/>
            <a:r>
              <a:rPr lang="en-US" altLang="zh-CN" sz="2000" dirty="0" smtClean="0">
                <a:cs typeface="Times New Roman" pitchFamily="18" charset="0"/>
              </a:rPr>
              <a:t>	</a:t>
            </a:r>
            <a:r>
              <a:rPr lang="en-US" altLang="zh-CN" sz="2000" dirty="0" err="1" smtClean="0">
                <a:cs typeface="Times New Roman" pitchFamily="18" charset="0"/>
              </a:rPr>
              <a:t>int</a:t>
            </a:r>
            <a:r>
              <a:rPr lang="en-US" altLang="zh-CN" sz="2000" dirty="0" smtClean="0">
                <a:cs typeface="Times New Roman" pitchFamily="18" charset="0"/>
              </a:rPr>
              <a:t> localVariable1;//</a:t>
            </a:r>
            <a:r>
              <a:rPr lang="zh-CN" altLang="en-US" sz="2000" dirty="0" smtClean="0">
                <a:cs typeface="Times New Roman" pitchFamily="18" charset="0"/>
              </a:rPr>
              <a:t>局部变量</a:t>
            </a:r>
            <a:endParaRPr lang="en-US" altLang="zh-CN" sz="2000" dirty="0" smtClean="0">
              <a:cs typeface="Times New Roman" pitchFamily="18" charset="0"/>
            </a:endParaRPr>
          </a:p>
          <a:p>
            <a:pPr lvl="1"/>
            <a:r>
              <a:rPr lang="en-US" altLang="zh-CN" sz="2000" dirty="0" smtClean="0">
                <a:cs typeface="Times New Roman" pitchFamily="18" charset="0"/>
              </a:rPr>
              <a:t>	for(</a:t>
            </a:r>
            <a:r>
              <a:rPr lang="en-US" altLang="zh-CN" sz="2000" dirty="0" err="1" smtClean="0">
                <a:cs typeface="Times New Roman" pitchFamily="18" charset="0"/>
              </a:rPr>
              <a:t>int</a:t>
            </a:r>
            <a:r>
              <a:rPr lang="en-US" altLang="zh-CN" sz="2000" dirty="0" smtClean="0">
                <a:cs typeface="Times New Roman" pitchFamily="18" charset="0"/>
              </a:rPr>
              <a:t> </a:t>
            </a:r>
            <a:r>
              <a:rPr lang="en-US" altLang="zh-CN" sz="2000" dirty="0" err="1" smtClean="0">
                <a:cs typeface="Times New Roman" pitchFamily="18" charset="0"/>
              </a:rPr>
              <a:t>i</a:t>
            </a:r>
            <a:r>
              <a:rPr lang="en-US" altLang="zh-CN" sz="2000" dirty="0" smtClean="0">
                <a:cs typeface="Times New Roman" pitchFamily="18" charset="0"/>
              </a:rPr>
              <a:t>=1; </a:t>
            </a:r>
            <a:r>
              <a:rPr lang="en-US" altLang="zh-CN" sz="2000" dirty="0" err="1" smtClean="0">
                <a:cs typeface="Times New Roman" pitchFamily="18" charset="0"/>
              </a:rPr>
              <a:t>i</a:t>
            </a:r>
            <a:r>
              <a:rPr lang="en-US" altLang="zh-CN" sz="2000" dirty="0" smtClean="0">
                <a:cs typeface="Times New Roman" pitchFamily="18" charset="0"/>
              </a:rPr>
              <a:t>&lt;10; </a:t>
            </a:r>
            <a:r>
              <a:rPr lang="en-US" altLang="zh-CN" sz="2000" dirty="0" err="1" smtClean="0">
                <a:cs typeface="Times New Roman" pitchFamily="18" charset="0"/>
              </a:rPr>
              <a:t>i</a:t>
            </a:r>
            <a:r>
              <a:rPr lang="en-US" altLang="zh-CN" sz="2000" dirty="0" smtClean="0">
                <a:cs typeface="Times New Roman" pitchFamily="18" charset="0"/>
              </a:rPr>
              <a:t>++){</a:t>
            </a:r>
          </a:p>
          <a:p>
            <a:pPr lvl="1"/>
            <a:r>
              <a:rPr lang="en-US" altLang="zh-CN" sz="2000" dirty="0" smtClean="0">
                <a:cs typeface="Times New Roman" pitchFamily="18" charset="0"/>
              </a:rPr>
              <a:t>		</a:t>
            </a:r>
            <a:r>
              <a:rPr lang="en-US" altLang="zh-CN" sz="2000" dirty="0" err="1" smtClean="0">
                <a:cs typeface="Times New Roman" pitchFamily="18" charset="0"/>
              </a:rPr>
              <a:t>int</a:t>
            </a:r>
            <a:r>
              <a:rPr lang="en-US" altLang="zh-CN" sz="2000" dirty="0" smtClean="0">
                <a:cs typeface="Times New Roman" pitchFamily="18" charset="0"/>
              </a:rPr>
              <a:t> localVariable2 ;//</a:t>
            </a:r>
            <a:r>
              <a:rPr lang="zh-CN" altLang="en-US" sz="2000" dirty="0" smtClean="0">
                <a:cs typeface="Times New Roman" pitchFamily="18" charset="0"/>
              </a:rPr>
              <a:t>局部变量</a:t>
            </a:r>
            <a:endParaRPr lang="en-US" altLang="zh-CN" sz="2000" dirty="0" smtClean="0">
              <a:cs typeface="Times New Roman" pitchFamily="18" charset="0"/>
            </a:endParaRPr>
          </a:p>
          <a:p>
            <a:pPr lvl="1"/>
            <a:r>
              <a:rPr lang="en-US" altLang="zh-CN" sz="2000" dirty="0" smtClean="0">
                <a:cs typeface="Times New Roman" pitchFamily="18" charset="0"/>
              </a:rPr>
              <a:t>	}</a:t>
            </a:r>
          </a:p>
          <a:p>
            <a:pPr lvl="1"/>
            <a:r>
              <a:rPr lang="en-US" altLang="zh-CN" sz="2000" dirty="0" smtClean="0">
                <a:cs typeface="Times New Roman" pitchFamily="18" charset="0"/>
              </a:rPr>
              <a:t>}</a:t>
            </a:r>
            <a:endParaRPr lang="en-US" altLang="zh-CN" sz="2000" dirty="0">
              <a:cs typeface="Times New Roman" pitchFamily="18" charset="0"/>
            </a:endParaRPr>
          </a:p>
          <a:p>
            <a:r>
              <a:rPr lang="en-US" altLang="zh-CN" sz="2000" dirty="0" smtClean="0">
                <a:cs typeface="Times New Roman" pitchFamily="18" charset="0"/>
              </a:rPr>
              <a:t>}</a:t>
            </a:r>
            <a:endParaRPr lang="en-US" altLang="zh-CN" sz="2000" dirty="0"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2-</a:t>
            </a:r>
            <a:r>
              <a:rPr lang="zh-CN" altLang="en-US" dirty="0" smtClean="0"/>
              <a:t>变量的默认值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中数组元素和类的属性有默认值，可以不经赋值而直接使用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基本数据类型中</a:t>
            </a:r>
            <a:r>
              <a:rPr lang="en-US" altLang="zh-CN" dirty="0" err="1" smtClean="0"/>
              <a:t>boolean</a:t>
            </a:r>
            <a:r>
              <a:rPr lang="zh-CN" altLang="en-US" dirty="0" smtClean="0"/>
              <a:t>类型的默认值为</a:t>
            </a:r>
            <a:r>
              <a:rPr lang="en-US" altLang="zh-CN" dirty="0" smtClean="0"/>
              <a:t>false</a:t>
            </a:r>
            <a:r>
              <a:rPr lang="zh-CN" altLang="en-US" dirty="0" smtClean="0"/>
              <a:t>，其余为</a:t>
            </a:r>
            <a:r>
              <a:rPr lang="en-US" altLang="zh-CN" dirty="0" smtClean="0"/>
              <a:t>0</a:t>
            </a:r>
          </a:p>
          <a:p>
            <a:pPr lvl="1"/>
            <a:r>
              <a:rPr lang="zh-CN" altLang="en-US" dirty="0" smtClean="0"/>
              <a:t>引用数据类型的默认值为</a:t>
            </a:r>
            <a:r>
              <a:rPr lang="en-US" altLang="zh-CN" dirty="0" smtClean="0"/>
              <a:t>null</a:t>
            </a:r>
          </a:p>
          <a:p>
            <a:r>
              <a:rPr lang="en-US" altLang="zh-CN" dirty="0" smtClean="0"/>
              <a:t>Java</a:t>
            </a:r>
            <a:r>
              <a:rPr lang="zh-CN" altLang="en-US" dirty="0" smtClean="0"/>
              <a:t>方法中的局部变量没有默认值，必须赋初值后才能使用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3- java</a:t>
            </a:r>
            <a:r>
              <a:rPr lang="zh-CN" altLang="en-US" dirty="0" smtClean="0"/>
              <a:t>中的内存分配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堆：堆主要存放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在运行过程中</a:t>
            </a:r>
            <a:r>
              <a:rPr lang="en-US" altLang="zh-CN" dirty="0" smtClean="0"/>
              <a:t>new</a:t>
            </a:r>
            <a:r>
              <a:rPr lang="zh-CN" altLang="en-US" dirty="0" smtClean="0"/>
              <a:t>出来的对象，凡是通过</a:t>
            </a:r>
            <a:r>
              <a:rPr lang="en-US" altLang="zh-CN" dirty="0" smtClean="0"/>
              <a:t>new</a:t>
            </a:r>
            <a:r>
              <a:rPr lang="zh-CN" altLang="en-US" dirty="0" smtClean="0"/>
              <a:t>生成的对象都存放在堆中，对于堆中的对象生命周期的管理由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虚拟机的垃圾回收机制</a:t>
            </a:r>
            <a:r>
              <a:rPr lang="en-US" altLang="zh-CN" dirty="0" smtClean="0"/>
              <a:t>GC</a:t>
            </a:r>
            <a:r>
              <a:rPr lang="zh-CN" altLang="en-US" dirty="0" smtClean="0"/>
              <a:t>进行回收和统一管理。类的非静态成员变量也放在堆区，其中基本数据类型是直接保存值，而复杂类型是保存指向对象的引用，非静态成员变量在类的实例化时开辟空间并且初始化。所以你要知道类的几个时机，加载</a:t>
            </a:r>
            <a:r>
              <a:rPr lang="en-US" altLang="zh-CN" dirty="0" smtClean="0"/>
              <a:t>-</a:t>
            </a:r>
            <a:r>
              <a:rPr lang="zh-CN" altLang="en-US" dirty="0" smtClean="0"/>
              <a:t>连接</a:t>
            </a:r>
            <a:r>
              <a:rPr lang="en-US" altLang="zh-CN" dirty="0" smtClean="0"/>
              <a:t>-</a:t>
            </a:r>
            <a:r>
              <a:rPr lang="zh-CN" altLang="en-US" dirty="0" smtClean="0"/>
              <a:t>初始化</a:t>
            </a:r>
            <a:r>
              <a:rPr lang="en-US" altLang="zh-CN" dirty="0" smtClean="0"/>
              <a:t>-</a:t>
            </a:r>
            <a:r>
              <a:rPr lang="zh-CN" altLang="en-US" dirty="0" smtClean="0"/>
              <a:t>实例化。</a:t>
            </a:r>
          </a:p>
          <a:p>
            <a:r>
              <a:rPr lang="zh-CN" altLang="en-US" dirty="0" smtClean="0"/>
              <a:t>栈：栈主要存放在运行期间用到的一些局部变量（基本数据类型的变量）或者是指向其他对象的一些引用，因为方法执行时，被分配的内存就在栈中，所以当然存储的局部变量就在栈中咯。当一段代码或者一个方法调用完毕后，栈中为这段代码所提供的基本数据类型或者对象的引用立即被释放；</a:t>
            </a:r>
          </a:p>
          <a:p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3- java</a:t>
            </a:r>
            <a:r>
              <a:rPr lang="zh-CN" altLang="en-US" dirty="0" smtClean="0"/>
              <a:t>中的内存分配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常量池：常量池是方法区的一部分内存。常量池在编译期间就将一部分数据存放于该区域，包含基本数据类型如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long</a:t>
            </a:r>
            <a:r>
              <a:rPr lang="zh-CN" altLang="en-US" dirty="0" smtClean="0"/>
              <a:t>等以</a:t>
            </a:r>
            <a:r>
              <a:rPr lang="en-US" altLang="zh-CN" dirty="0" smtClean="0"/>
              <a:t>final</a:t>
            </a:r>
            <a:r>
              <a:rPr lang="zh-CN" altLang="en-US" dirty="0" smtClean="0"/>
              <a:t>声明的常量值，和</a:t>
            </a:r>
            <a:r>
              <a:rPr lang="en-US" altLang="zh-CN" dirty="0" smtClean="0"/>
              <a:t>String</a:t>
            </a:r>
            <a:r>
              <a:rPr lang="zh-CN" altLang="en-US" dirty="0" smtClean="0"/>
              <a:t>字符串、特别注意的是对于方法运行期位于栈中的局部变量</a:t>
            </a:r>
            <a:r>
              <a:rPr lang="en-US" altLang="zh-CN" dirty="0" smtClean="0"/>
              <a:t>String</a:t>
            </a:r>
            <a:r>
              <a:rPr lang="zh-CN" altLang="en-US" dirty="0" smtClean="0"/>
              <a:t>常量的值可以通过 </a:t>
            </a:r>
            <a:r>
              <a:rPr lang="en-US" altLang="zh-CN" dirty="0" err="1" smtClean="0"/>
              <a:t>String.intern</a:t>
            </a:r>
            <a:r>
              <a:rPr lang="en-US" altLang="zh-CN" dirty="0" smtClean="0"/>
              <a:t>()</a:t>
            </a:r>
            <a:r>
              <a:rPr lang="zh-CN" altLang="en-US" dirty="0" smtClean="0"/>
              <a:t>方法将该值置入到常量池中。</a:t>
            </a:r>
          </a:p>
          <a:p>
            <a:r>
              <a:rPr lang="zh-CN" altLang="en-US" smtClean="0"/>
              <a:t>静态区：</a:t>
            </a:r>
            <a:r>
              <a:rPr lang="zh-CN" altLang="en-US" dirty="0" smtClean="0"/>
              <a:t>位于方法区的一块内存。存放类中以</a:t>
            </a:r>
            <a:r>
              <a:rPr lang="en-US" altLang="zh-CN" dirty="0" smtClean="0"/>
              <a:t>static</a:t>
            </a:r>
            <a:r>
              <a:rPr lang="zh-CN" altLang="en-US" dirty="0" smtClean="0"/>
              <a:t>声明的静态成员变量</a:t>
            </a:r>
          </a:p>
          <a:p>
            <a:r>
              <a:rPr lang="zh-CN" altLang="en-US" dirty="0" smtClean="0"/>
              <a:t>方法区：是各个线程共享的内存区域，它用于存储</a:t>
            </a:r>
            <a:r>
              <a:rPr lang="en-US" altLang="zh-CN" dirty="0" smtClean="0"/>
              <a:t>class</a:t>
            </a:r>
            <a:r>
              <a:rPr lang="zh-CN" altLang="en-US" dirty="0" smtClean="0"/>
              <a:t>二进制文件，包含了虚拟机加载的类信息、常量、静态变量、即时编译后的代码等数据。它有个名字叫做</a:t>
            </a:r>
            <a:r>
              <a:rPr lang="en-US" altLang="zh-CN" dirty="0" smtClean="0"/>
              <a:t>Non-Heap(</a:t>
            </a:r>
            <a:r>
              <a:rPr lang="zh-CN" altLang="en-US" dirty="0" smtClean="0"/>
              <a:t>非堆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，目的是与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堆区分开。</a:t>
            </a:r>
            <a:endParaRPr lang="en-US" altLang="zh-CN" dirty="0" smtClean="0"/>
          </a:p>
          <a:p>
            <a:r>
              <a:rPr lang="zh-CN" altLang="en-US" dirty="0" smtClean="0"/>
              <a:t>注意：对象的实例总是在堆区（字符串常量在常量池除外），而引用要具体分析可能在任何内存区域，基本类型变量也不总在栈区（对象的属性为基本类型会在堆区）。</a:t>
            </a:r>
          </a:p>
          <a:p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4-</a:t>
            </a:r>
            <a:r>
              <a:rPr lang="zh-CN" altLang="en-US" dirty="0" smtClean="0"/>
              <a:t>对象和属性的声命周期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局部变量的生命周期由其声明的位置决定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基本类型变量，保存在栈区；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引用类型，引用保存在栈区，而对象在堆区</a:t>
            </a:r>
            <a:endParaRPr lang="en-US" altLang="zh-CN" dirty="0" smtClean="0"/>
          </a:p>
          <a:p>
            <a:r>
              <a:rPr lang="zh-CN" altLang="en-US" dirty="0" smtClean="0"/>
              <a:t>对象的生命周期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对象的生命周期始于创建对象，直到失去引用后被垃圾回收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对象静态属性，在类被加载后存在，一般程序结束后才能被销毁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对象的实例属性的生命周期有所在对象决定</a:t>
            </a:r>
            <a:endParaRPr lang="en-US" altLang="zh-CN" dirty="0" smtClean="0"/>
          </a:p>
        </p:txBody>
      </p:sp>
    </p:spTree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内存泄漏：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程序中创建对象时会在堆区分配内存空间，当对象不再使用时该空间需要被回收，不停地分配内存最终会将内存消耗殆尽，这种情况就是内存泄漏</a:t>
            </a:r>
            <a:endParaRPr lang="en-US" altLang="zh-CN" dirty="0" smtClean="0"/>
          </a:p>
          <a:p>
            <a:r>
              <a:rPr lang="zh-CN" altLang="en-US" dirty="0" smtClean="0"/>
              <a:t>如何解决内存泄漏？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避免静态成员的滥用，因为静态成员要到程序结束才能被回收内存空间，而程序的执行可能是很长时间的（几天、几个月或更久）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在满足编码的前提下，尽量缩减变量的作用域，比如</a:t>
            </a:r>
            <a:r>
              <a:rPr lang="en-US" altLang="zh-CN" dirty="0" smtClean="0"/>
              <a:t>for</a:t>
            </a:r>
            <a:r>
              <a:rPr lang="zh-CN" altLang="en-US" dirty="0" smtClean="0"/>
              <a:t>循环结束循环变量变失去作用域，</a:t>
            </a:r>
            <a:r>
              <a:rPr lang="en-US" altLang="zh-CN" dirty="0" smtClean="0"/>
              <a:t>while</a:t>
            </a:r>
            <a:r>
              <a:rPr lang="zh-CN" altLang="en-US" dirty="0" smtClean="0"/>
              <a:t>循环使用的循环变量仍然存在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创建对象时在堆中的内存，在对象不再被使用（失去所有的引用时）时要能够及时回收。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不同的编程语言使用不同的内存回收机制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C++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ObjectiveC</a:t>
            </a:r>
            <a:r>
              <a:rPr lang="en-US" altLang="zh-CN" dirty="0" smtClean="0"/>
              <a:t> </a:t>
            </a:r>
            <a:r>
              <a:rPr lang="zh-CN" altLang="en-US" dirty="0" smtClean="0"/>
              <a:t>等使用内存计数，记录一个对象被多少个引用指向，计数为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则回收对象在堆区的内存空间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Java</a:t>
            </a:r>
            <a:r>
              <a:rPr lang="zh-CN" altLang="en-US" dirty="0" smtClean="0"/>
              <a:t>、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等使用一个自动化的垃圾回收装置</a:t>
            </a:r>
            <a:r>
              <a:rPr lang="en-US" altLang="zh-CN" dirty="0" smtClean="0"/>
              <a:t>GC</a:t>
            </a:r>
          </a:p>
          <a:p>
            <a:r>
              <a:rPr lang="en-US" altLang="zh-CN" dirty="0" smtClean="0"/>
              <a:t>GC</a:t>
            </a:r>
            <a:r>
              <a:rPr lang="zh-CN" altLang="en-US" dirty="0" smtClean="0"/>
              <a:t>（</a:t>
            </a:r>
            <a:r>
              <a:rPr lang="en-US" dirty="0" smtClean="0"/>
              <a:t> Garbage Collection </a:t>
            </a:r>
            <a:r>
              <a:rPr lang="zh-CN" altLang="en-US" dirty="0" smtClean="0"/>
              <a:t>）垃圾回收装置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当堆区中存在失去引用的对象时，</a:t>
            </a:r>
            <a:r>
              <a:rPr lang="en-US" altLang="zh-CN" dirty="0" smtClean="0"/>
              <a:t>GC</a:t>
            </a:r>
            <a:r>
              <a:rPr lang="zh-CN" altLang="en-US" dirty="0" smtClean="0"/>
              <a:t>会回收对象在堆区的内存空间，并在回收时调用该对象的</a:t>
            </a:r>
            <a:r>
              <a:rPr lang="en-US" altLang="zh-CN" dirty="0" smtClean="0"/>
              <a:t>finalize()</a:t>
            </a:r>
            <a:r>
              <a:rPr lang="zh-CN" altLang="en-US" dirty="0" smtClean="0"/>
              <a:t>方法。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GC</a:t>
            </a:r>
            <a:r>
              <a:rPr lang="zh-CN" altLang="en-US" dirty="0" smtClean="0"/>
              <a:t>一个自动运行的管理程序运行时使用的内存的进程，虽然可以使用“</a:t>
            </a:r>
            <a:r>
              <a:rPr lang="en-US" altLang="zh-CN" dirty="0" err="1" smtClean="0"/>
              <a:t>System.gc</a:t>
            </a:r>
            <a:r>
              <a:rPr lang="en-US" altLang="zh-CN" dirty="0" smtClean="0"/>
              <a:t>()</a:t>
            </a:r>
            <a:r>
              <a:rPr lang="zh-CN" altLang="en-US" dirty="0" smtClean="0"/>
              <a:t>”或“</a:t>
            </a:r>
            <a:r>
              <a:rPr lang="en-US" altLang="zh-CN" dirty="0" err="1" smtClean="0"/>
              <a:t>Runtime.gc</a:t>
            </a:r>
            <a:r>
              <a:rPr lang="en-US" altLang="zh-CN" dirty="0" smtClean="0"/>
              <a:t>()</a:t>
            </a:r>
            <a:r>
              <a:rPr lang="zh-CN" altLang="en-US" dirty="0" smtClean="0"/>
              <a:t>”要求</a:t>
            </a:r>
            <a:r>
              <a:rPr lang="en-US" altLang="zh-CN" dirty="0" smtClean="0"/>
              <a:t>JVM</a:t>
            </a:r>
            <a:r>
              <a:rPr lang="zh-CN" altLang="en-US" dirty="0" smtClean="0"/>
              <a:t>执行</a:t>
            </a:r>
            <a:r>
              <a:rPr lang="en-US" altLang="zh-CN" dirty="0" smtClean="0"/>
              <a:t>GC</a:t>
            </a:r>
            <a:r>
              <a:rPr lang="zh-CN" altLang="en-US" dirty="0" smtClean="0"/>
              <a:t>操作，但是实际上这是由</a:t>
            </a:r>
            <a:r>
              <a:rPr lang="en-US" altLang="zh-CN" dirty="0" smtClean="0"/>
              <a:t>JVM</a:t>
            </a:r>
            <a:r>
              <a:rPr lang="zh-CN" altLang="en-US" dirty="0" smtClean="0"/>
              <a:t>负责决定的。</a:t>
            </a:r>
            <a:r>
              <a:rPr lang="en-US" altLang="zh-CN" dirty="0" smtClean="0"/>
              <a:t>JVM</a:t>
            </a:r>
            <a:r>
              <a:rPr lang="zh-CN" altLang="en-US" dirty="0" smtClean="0"/>
              <a:t>可以选择拒绝启动</a:t>
            </a:r>
            <a:r>
              <a:rPr lang="en-US" altLang="zh-CN" dirty="0" smtClean="0"/>
              <a:t>GC</a:t>
            </a:r>
            <a:r>
              <a:rPr lang="zh-CN" altLang="en-US" dirty="0" smtClean="0"/>
              <a:t>的请求，因此</a:t>
            </a:r>
            <a:r>
              <a:rPr lang="zh-CN" altLang="en-US" b="1" dirty="0" smtClean="0">
                <a:solidFill>
                  <a:srgbClr val="AE0B0B"/>
                </a:solidFill>
              </a:rPr>
              <a:t>并不保证这些请求会真的调用垃圾回收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本章内容：共</a:t>
            </a:r>
            <a:r>
              <a:rPr lang="en-US" altLang="zh-CN" dirty="0" smtClean="0"/>
              <a:t>5</a:t>
            </a:r>
            <a:r>
              <a:rPr lang="zh-CN" altLang="en-US" dirty="0" smtClean="0"/>
              <a:t>小节，个知识点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68400"/>
            <a:ext cx="10515600" cy="4555067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第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节：公有类和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main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方法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第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节：静态成员和实例成员</a:t>
            </a:r>
          </a:p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第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节：变量的作用域、默认值、内存分配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第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节：详解类的定义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第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节：方法重载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4</a:t>
            </a:r>
            <a:r>
              <a:rPr lang="zh-CN" altLang="en-US" dirty="0" smtClean="0"/>
              <a:t>节</a:t>
            </a:r>
            <a:r>
              <a:rPr lang="en-US" altLang="zh-CN" dirty="0" smtClean="0"/>
              <a:t>【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详解类的定义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zh-CN" altLang="en-US" dirty="0" smtClean="0"/>
              <a:t>知识点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：类的完整定义</a:t>
            </a:r>
            <a:endParaRPr lang="en-US" altLang="zh-CN" dirty="0" smtClean="0"/>
          </a:p>
          <a:p>
            <a:r>
              <a:rPr lang="zh-CN" altLang="en-US" dirty="0" smtClean="0"/>
              <a:t>知识点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：构造器</a:t>
            </a:r>
          </a:p>
          <a:p>
            <a:r>
              <a:rPr lang="zh-CN" altLang="en-US" dirty="0" smtClean="0"/>
              <a:t>知识点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：初始化块</a:t>
            </a:r>
            <a:endParaRPr lang="en-US" altLang="zh-CN" dirty="0" smtClean="0"/>
          </a:p>
          <a:p>
            <a:endParaRPr lang="zh-CN" altLang="en-US" dirty="0" smtClean="0"/>
          </a:p>
          <a:p>
            <a:endParaRPr lang="en-US" altLang="zh-CN" dirty="0"/>
          </a:p>
          <a:p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1-</a:t>
            </a:r>
            <a:r>
              <a:rPr lang="zh-CN" altLang="en-US" dirty="0" smtClean="0"/>
              <a:t>类的完整定义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类中可以定义：</a:t>
            </a:r>
            <a:endParaRPr lang="en-US" altLang="zh-CN" dirty="0" smtClean="0"/>
          </a:p>
          <a:p>
            <a:r>
              <a:rPr lang="zh-CN" altLang="en-US" dirty="0" smtClean="0"/>
              <a:t>属性</a:t>
            </a:r>
            <a:endParaRPr lang="en-US" altLang="zh-CN" dirty="0" smtClean="0"/>
          </a:p>
          <a:p>
            <a:r>
              <a:rPr lang="zh-CN" altLang="en-US" dirty="0" smtClean="0"/>
              <a:t>实例初始化块</a:t>
            </a:r>
            <a:endParaRPr lang="en-US" altLang="zh-CN" dirty="0" smtClean="0"/>
          </a:p>
          <a:p>
            <a:r>
              <a:rPr lang="zh-CN" altLang="en-US" dirty="0" smtClean="0"/>
              <a:t>静态初始化块</a:t>
            </a:r>
            <a:endParaRPr lang="en-US" altLang="zh-CN" dirty="0" smtClean="0"/>
          </a:p>
          <a:p>
            <a:r>
              <a:rPr lang="zh-CN" altLang="en-US" dirty="0" smtClean="0"/>
              <a:t>构造器</a:t>
            </a:r>
            <a:endParaRPr lang="en-US" altLang="zh-CN" dirty="0" smtClean="0"/>
          </a:p>
          <a:p>
            <a:r>
              <a:rPr lang="zh-CN" altLang="en-US" dirty="0" smtClean="0"/>
              <a:t>方法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AutoShape 12"/>
          <p:cNvSpPr>
            <a:spLocks noChangeArrowheads="1"/>
          </p:cNvSpPr>
          <p:nvPr/>
        </p:nvSpPr>
        <p:spPr bwMode="auto">
          <a:xfrm>
            <a:off x="5513334" y="206931"/>
            <a:ext cx="6678666" cy="6023610"/>
          </a:xfrm>
          <a:prstGeom prst="roundRect">
            <a:avLst>
              <a:gd name="adj" fmla="val 3982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dirty="0" smtClean="0"/>
              <a:t>public class Student {</a:t>
            </a:r>
          </a:p>
          <a:p>
            <a:pPr lvl="1"/>
            <a:r>
              <a:rPr lang="en-US" altLang="zh-CN" dirty="0" smtClean="0"/>
              <a:t>static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i="1" dirty="0" err="1" smtClean="0"/>
              <a:t>nextId</a:t>
            </a:r>
            <a:r>
              <a:rPr lang="en-US" altLang="zh-CN" i="1" dirty="0" smtClean="0"/>
              <a:t>;</a:t>
            </a:r>
          </a:p>
          <a:p>
            <a:pPr lvl="1"/>
            <a:r>
              <a:rPr lang="en-US" altLang="zh-CN" dirty="0" err="1" smtClean="0"/>
              <a:t>int</a:t>
            </a:r>
            <a:r>
              <a:rPr lang="en-US" altLang="zh-CN" dirty="0" smtClean="0"/>
              <a:t> id;</a:t>
            </a:r>
          </a:p>
          <a:p>
            <a:pPr lvl="1"/>
            <a:r>
              <a:rPr lang="en-US" altLang="zh-CN" dirty="0" smtClean="0"/>
              <a:t>String name;</a:t>
            </a:r>
          </a:p>
          <a:p>
            <a:pPr lvl="1"/>
            <a:r>
              <a:rPr lang="en-US" altLang="zh-CN" dirty="0" smtClean="0"/>
              <a:t>{</a:t>
            </a:r>
          </a:p>
          <a:p>
            <a:pPr lvl="2"/>
            <a:r>
              <a:rPr lang="en-US" altLang="zh-CN" dirty="0" smtClean="0"/>
              <a:t>id = </a:t>
            </a:r>
            <a:r>
              <a:rPr lang="en-US" altLang="zh-CN" i="1" dirty="0" err="1" smtClean="0"/>
              <a:t>nextId</a:t>
            </a:r>
            <a:r>
              <a:rPr lang="en-US" altLang="zh-CN" i="1" dirty="0" smtClean="0"/>
              <a:t>;</a:t>
            </a:r>
          </a:p>
          <a:p>
            <a:pPr lvl="2"/>
            <a:r>
              <a:rPr lang="en-US" altLang="zh-CN" i="1" dirty="0" err="1" smtClean="0"/>
              <a:t>nextId</a:t>
            </a:r>
            <a:r>
              <a:rPr lang="en-US" altLang="zh-CN" i="1" dirty="0" smtClean="0"/>
              <a:t>++;</a:t>
            </a:r>
          </a:p>
          <a:p>
            <a:pPr lvl="1"/>
            <a:r>
              <a:rPr lang="en-US" altLang="zh-CN" dirty="0" smtClean="0"/>
              <a:t>}</a:t>
            </a:r>
          </a:p>
          <a:p>
            <a:pPr lvl="1"/>
            <a:r>
              <a:rPr lang="en-US" altLang="zh-CN" dirty="0" smtClean="0"/>
              <a:t>static{</a:t>
            </a:r>
          </a:p>
          <a:p>
            <a:pPr lvl="2"/>
            <a:r>
              <a:rPr lang="en-US" altLang="zh-CN" i="1" dirty="0" err="1" smtClean="0"/>
              <a:t>nextId</a:t>
            </a:r>
            <a:r>
              <a:rPr lang="en-US" altLang="zh-CN" i="1" dirty="0" smtClean="0"/>
              <a:t> = 1;</a:t>
            </a:r>
          </a:p>
          <a:p>
            <a:pPr lvl="1"/>
            <a:r>
              <a:rPr lang="en-US" altLang="zh-CN" dirty="0" smtClean="0"/>
              <a:t>}</a:t>
            </a:r>
          </a:p>
          <a:p>
            <a:pPr lvl="1"/>
            <a:r>
              <a:rPr lang="en-US" altLang="zh-CN" dirty="0" smtClean="0"/>
              <a:t>public Student(){</a:t>
            </a:r>
          </a:p>
          <a:p>
            <a:pPr lvl="1"/>
            <a:endParaRPr lang="zh-CN" altLang="en-US" dirty="0" smtClean="0"/>
          </a:p>
          <a:p>
            <a:pPr lvl="1"/>
            <a:r>
              <a:rPr lang="en-US" altLang="zh-CN" dirty="0" smtClean="0"/>
              <a:t>}</a:t>
            </a:r>
          </a:p>
          <a:p>
            <a:pPr lvl="1"/>
            <a:r>
              <a:rPr lang="en-US" altLang="zh-CN" dirty="0" smtClean="0"/>
              <a:t>public Student(String name){</a:t>
            </a:r>
          </a:p>
          <a:p>
            <a:pPr lvl="1"/>
            <a:r>
              <a:rPr lang="en-US" altLang="zh-CN" dirty="0" smtClean="0"/>
              <a:t>	this.name = name;</a:t>
            </a:r>
          </a:p>
          <a:p>
            <a:pPr lvl="1"/>
            <a:r>
              <a:rPr lang="en-US" altLang="zh-CN" dirty="0" smtClean="0"/>
              <a:t>}</a:t>
            </a:r>
          </a:p>
          <a:p>
            <a:pPr lvl="1"/>
            <a:r>
              <a:rPr lang="en-US" altLang="zh-CN" dirty="0" smtClean="0"/>
              <a:t>public void show(){</a:t>
            </a:r>
          </a:p>
          <a:p>
            <a:pPr lvl="1"/>
            <a:r>
              <a:rPr lang="en-US" altLang="zh-CN" dirty="0" smtClean="0"/>
              <a:t>	</a:t>
            </a:r>
            <a:r>
              <a:rPr lang="en-US" altLang="zh-CN" dirty="0" err="1" smtClean="0"/>
              <a:t>System.</a:t>
            </a:r>
            <a:r>
              <a:rPr lang="en-US" altLang="zh-CN" i="1" dirty="0" err="1" smtClean="0"/>
              <a:t>out.println</a:t>
            </a:r>
            <a:r>
              <a:rPr lang="en-US" altLang="zh-CN" i="1" dirty="0" smtClean="0"/>
              <a:t>("</a:t>
            </a:r>
            <a:r>
              <a:rPr lang="zh-CN" altLang="en-US" i="1" dirty="0" smtClean="0"/>
              <a:t>我的学号</a:t>
            </a:r>
            <a:r>
              <a:rPr lang="en-US" altLang="zh-CN" i="1" dirty="0" smtClean="0"/>
              <a:t>:"+id+"</a:t>
            </a:r>
            <a:r>
              <a:rPr lang="zh-CN" altLang="en-US" i="1" dirty="0" smtClean="0"/>
              <a:t>，我的姓名</a:t>
            </a:r>
            <a:r>
              <a:rPr lang="en-US" altLang="zh-CN" i="1" dirty="0" smtClean="0"/>
              <a:t>:"+name);</a:t>
            </a:r>
          </a:p>
          <a:p>
            <a:pPr lvl="1"/>
            <a:r>
              <a:rPr lang="en-US" altLang="zh-CN" dirty="0" smtClean="0"/>
              <a:t>}</a:t>
            </a:r>
          </a:p>
          <a:p>
            <a:r>
              <a:rPr lang="en-US" altLang="zh-CN" dirty="0" smtClean="0"/>
              <a:t>}</a:t>
            </a:r>
            <a:endParaRPr lang="en-US" altLang="zh-CN" dirty="0">
              <a:cs typeface="Times New Roman" pitchFamily="18" charset="0"/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 flipV="1">
            <a:off x="1813034" y="1003300"/>
            <a:ext cx="3978166" cy="84126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V="1">
            <a:off x="2806262" y="1981200"/>
            <a:ext cx="3010338" cy="44669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V="1">
            <a:off x="2790497" y="2895600"/>
            <a:ext cx="3000703" cy="8408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2270235" y="3626070"/>
            <a:ext cx="3520965" cy="56493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1876097" y="4256691"/>
            <a:ext cx="3915103" cy="116620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5867400" y="622300"/>
            <a:ext cx="3098800" cy="74930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5854700" y="1435100"/>
            <a:ext cx="3098800" cy="104140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5854700" y="2552700"/>
            <a:ext cx="3098800" cy="74930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5880100" y="3365500"/>
            <a:ext cx="3098800" cy="153670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5892800" y="5003800"/>
            <a:ext cx="6146800" cy="81280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2-</a:t>
            </a:r>
            <a:r>
              <a:rPr lang="zh-CN" altLang="en-US" dirty="0" smtClean="0"/>
              <a:t>构造器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构造方法负责对象的实例化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在堆区分配内存空间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为属性赋初值</a:t>
            </a:r>
          </a:p>
          <a:p>
            <a:r>
              <a:rPr lang="zh-CN" altLang="en-US" dirty="0" smtClean="0"/>
              <a:t>构造方法必须满足以下语法规则：</a:t>
            </a:r>
          </a:p>
          <a:p>
            <a:pPr lvl="1"/>
            <a:r>
              <a:rPr lang="en-US" altLang="zh-CN" dirty="0" smtClean="0"/>
              <a:t>1</a:t>
            </a:r>
            <a:r>
              <a:rPr lang="zh-CN" altLang="en-US" dirty="0" smtClean="0"/>
              <a:t>、方法名与类名相同</a:t>
            </a:r>
          </a:p>
          <a:p>
            <a:pPr lvl="1"/>
            <a:r>
              <a:rPr lang="en-US" altLang="zh-CN" dirty="0" smtClean="0"/>
              <a:t>2</a:t>
            </a:r>
            <a:r>
              <a:rPr lang="zh-CN" altLang="en-US" dirty="0" smtClean="0"/>
              <a:t>、没有返回类型</a:t>
            </a:r>
            <a:endParaRPr lang="en-US" altLang="zh-CN" dirty="0" smtClean="0"/>
          </a:p>
          <a:p>
            <a:r>
              <a:rPr lang="zh-CN" altLang="en-US" dirty="0" smtClean="0"/>
              <a:t>构造方法使用</a:t>
            </a:r>
            <a:r>
              <a:rPr lang="en-US" altLang="zh-CN" dirty="0" smtClean="0"/>
              <a:t>new</a:t>
            </a:r>
            <a:r>
              <a:rPr lang="zh-CN" altLang="en-US" dirty="0" smtClean="0"/>
              <a:t>关键字调用，不可显示调用</a:t>
            </a:r>
            <a:endParaRPr lang="en-US" altLang="zh-CN" dirty="0" smtClean="0"/>
          </a:p>
          <a:p>
            <a:r>
              <a:rPr lang="zh-CN" altLang="en-US" dirty="0" smtClean="0"/>
              <a:t>构造方法可以是带参数，实现在创建对象时提供属性的初始值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3-</a:t>
            </a:r>
            <a:r>
              <a:rPr lang="zh-CN" altLang="en-US" dirty="0" smtClean="0"/>
              <a:t>初始化块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每个编写的”</a:t>
            </a:r>
            <a:r>
              <a:rPr lang="en-US" altLang="zh-CN" dirty="0" smtClean="0"/>
              <a:t>.java”</a:t>
            </a:r>
            <a:r>
              <a:rPr lang="zh-CN" altLang="en-US" dirty="0" smtClean="0"/>
              <a:t>拓展名类文件都存储着需要执行的程序逻辑，这些”</a:t>
            </a:r>
            <a:r>
              <a:rPr lang="en-US" altLang="zh-CN" dirty="0" smtClean="0"/>
              <a:t>.java”</a:t>
            </a:r>
            <a:r>
              <a:rPr lang="zh-CN" altLang="en-US" dirty="0" smtClean="0"/>
              <a:t>文件经过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编译器编译成拓展名为”</a:t>
            </a:r>
            <a:r>
              <a:rPr lang="en-US" altLang="zh-CN" dirty="0" smtClean="0"/>
              <a:t>.class”</a:t>
            </a:r>
            <a:r>
              <a:rPr lang="zh-CN" altLang="en-US" dirty="0" smtClean="0"/>
              <a:t>的文件，”</a:t>
            </a:r>
            <a:r>
              <a:rPr lang="en-US" altLang="zh-CN" dirty="0" smtClean="0"/>
              <a:t>.class”</a:t>
            </a:r>
            <a:r>
              <a:rPr lang="zh-CN" altLang="en-US" dirty="0" smtClean="0"/>
              <a:t>文件中保存着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代码经转换后的虚拟机指令，当需要使用某个类时，虚拟机将会加载它的”</a:t>
            </a:r>
            <a:r>
              <a:rPr lang="en-US" altLang="zh-CN" dirty="0" smtClean="0"/>
              <a:t>.class”</a:t>
            </a:r>
            <a:r>
              <a:rPr lang="zh-CN" altLang="en-US" dirty="0" smtClean="0"/>
              <a:t>文件，并创建对应的</a:t>
            </a:r>
            <a:r>
              <a:rPr lang="en-US" altLang="zh-CN" dirty="0" smtClean="0"/>
              <a:t>class</a:t>
            </a:r>
            <a:r>
              <a:rPr lang="zh-CN" altLang="en-US" dirty="0" smtClean="0"/>
              <a:t>对象，将</a:t>
            </a:r>
            <a:r>
              <a:rPr lang="en-US" altLang="zh-CN" dirty="0" smtClean="0"/>
              <a:t>class</a:t>
            </a:r>
            <a:r>
              <a:rPr lang="zh-CN" altLang="en-US" dirty="0" smtClean="0"/>
              <a:t>文件加载到虚拟机的内存，这个过程称为类加载</a:t>
            </a:r>
            <a:endParaRPr lang="en-US" altLang="zh-CN" dirty="0" smtClean="0"/>
          </a:p>
          <a:p>
            <a:r>
              <a:rPr lang="zh-CN" altLang="en-US" dirty="0" smtClean="0"/>
              <a:t>静态初始化块只在类加载时执行，且只会执行一次，同时静态初始化块只能给静态变量赋值，不能初始化实例成员变量。</a:t>
            </a:r>
          </a:p>
          <a:p>
            <a:r>
              <a:rPr lang="zh-CN" altLang="en-US" dirty="0" smtClean="0"/>
              <a:t>实例初始化块在创建对象时执行，且在构造器之前执行，可以为属性附初始值。</a:t>
            </a:r>
            <a:endParaRPr lang="en-US" altLang="zh-CN" dirty="0" smtClean="0"/>
          </a:p>
          <a:p>
            <a:r>
              <a:rPr lang="zh-CN" altLang="en-US" dirty="0" smtClean="0"/>
              <a:t>当类中有多个初始化块时，按照先后顺序执行</a:t>
            </a:r>
            <a:endParaRPr lang="en-US" altLang="zh-CN" dirty="0" smtClean="0"/>
          </a:p>
        </p:txBody>
      </p:sp>
    </p:spTree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5</a:t>
            </a:r>
            <a:r>
              <a:rPr lang="zh-CN" altLang="en-US" dirty="0" smtClean="0"/>
              <a:t>节</a:t>
            </a:r>
            <a:r>
              <a:rPr lang="en-US" altLang="zh-CN" dirty="0" smtClean="0"/>
              <a:t>【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方法重载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zh-CN" altLang="en-US" dirty="0" smtClean="0"/>
              <a:t>知识点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：方法重载</a:t>
            </a:r>
            <a:endParaRPr lang="en-US" altLang="zh-CN" dirty="0" smtClean="0"/>
          </a:p>
          <a:p>
            <a:r>
              <a:rPr lang="zh-CN" altLang="en-US" dirty="0" smtClean="0"/>
              <a:t>知识点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：构造器重载</a:t>
            </a:r>
            <a:endParaRPr lang="en-US" altLang="zh-CN" dirty="0" smtClean="0"/>
          </a:p>
          <a:p>
            <a:endParaRPr lang="en-US" altLang="zh-CN" dirty="0"/>
          </a:p>
          <a:p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1-</a:t>
            </a:r>
            <a:r>
              <a:rPr lang="zh-CN" altLang="en-US" dirty="0" smtClean="0"/>
              <a:t>方法重载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以下的情况肯定是最痛苦的事情之一：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一个工具类中提供了大量功能类似的方法，这些方法对数据的操作具有相似性，区别在于需要处理的数据本身类型不同，开发人员为每个方法都提供了一个特定的名字，需要消耗大量的记忆力，</a:t>
            </a:r>
            <a:r>
              <a:rPr lang="zh-CN" altLang="en-US" dirty="0"/>
              <a:t>如要打印不同类型的数据，</a:t>
            </a:r>
            <a:r>
              <a:rPr lang="en-US" altLang="zh-CN" dirty="0" err="1"/>
              <a:t>int</a:t>
            </a:r>
            <a:r>
              <a:rPr lang="en-US" altLang="zh-CN" dirty="0"/>
              <a:t>, float, String</a:t>
            </a:r>
            <a:r>
              <a:rPr lang="zh-CN" altLang="en-US" dirty="0"/>
              <a:t>等</a:t>
            </a:r>
            <a:r>
              <a:rPr lang="en-US" altLang="zh-CN" dirty="0"/>
              <a:t>,</a:t>
            </a:r>
            <a:r>
              <a:rPr lang="zh-CN" altLang="en-US" dirty="0"/>
              <a:t>需要定义不同名的方法：</a:t>
            </a:r>
          </a:p>
          <a:p>
            <a:pPr lvl="1"/>
            <a:r>
              <a:rPr lang="en-US" altLang="zh-CN" b="1" dirty="0" err="1">
                <a:solidFill>
                  <a:srgbClr val="C00000"/>
                </a:solidFill>
              </a:rPr>
              <a:t>printInt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); </a:t>
            </a:r>
          </a:p>
          <a:p>
            <a:pPr lvl="1"/>
            <a:r>
              <a:rPr lang="en-US" altLang="zh-CN" b="1" dirty="0" err="1">
                <a:solidFill>
                  <a:srgbClr val="C00000"/>
                </a:solidFill>
              </a:rPr>
              <a:t>printFloat</a:t>
            </a:r>
            <a:r>
              <a:rPr lang="en-US" altLang="zh-CN" dirty="0"/>
              <a:t>(float); </a:t>
            </a:r>
          </a:p>
          <a:p>
            <a:pPr lvl="1"/>
            <a:r>
              <a:rPr lang="en-US" altLang="zh-CN" b="1" dirty="0" err="1">
                <a:solidFill>
                  <a:srgbClr val="C00000"/>
                </a:solidFill>
              </a:rPr>
              <a:t>printString</a:t>
            </a:r>
            <a:r>
              <a:rPr lang="en-US" altLang="zh-CN" dirty="0"/>
              <a:t>(String)</a:t>
            </a:r>
          </a:p>
          <a:p>
            <a:pPr lvl="1"/>
            <a:r>
              <a:rPr lang="en-US" altLang="zh-CN" dirty="0"/>
              <a:t>…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6861632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1-</a:t>
            </a:r>
            <a:r>
              <a:rPr lang="zh-CN" altLang="en-US" dirty="0" smtClean="0"/>
              <a:t>方法重载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什么是方法的重载？在同一个类中至少有两个方法用同一个名字，但有不同</a:t>
            </a:r>
            <a:r>
              <a:rPr lang="zh-CN" altLang="en-US" dirty="0" smtClean="0"/>
              <a:t>的参数类型列表</a:t>
            </a:r>
            <a:endParaRPr lang="zh-CN" altLang="en-US" dirty="0"/>
          </a:p>
        </p:txBody>
      </p:sp>
      <p:sp>
        <p:nvSpPr>
          <p:cNvPr id="4" name="Oval 3"/>
          <p:cNvSpPr>
            <a:spLocks noChangeArrowheads="1"/>
          </p:cNvSpPr>
          <p:nvPr/>
        </p:nvSpPr>
        <p:spPr bwMode="auto">
          <a:xfrm>
            <a:off x="680357" y="3646714"/>
            <a:ext cx="1447800" cy="685800"/>
          </a:xfrm>
          <a:prstGeom prst="ellipse">
            <a:avLst/>
          </a:prstGeom>
          <a:solidFill>
            <a:srgbClr val="92D050"/>
          </a:solidFill>
          <a:ln w="101600">
            <a:solidFill>
              <a:srgbClr val="339933">
                <a:alpha val="9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endParaRPr lang="zh-CN" altLang="en-US" sz="2800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299854" y="2532123"/>
            <a:ext cx="4746172" cy="669472"/>
          </a:xfrm>
          <a:prstGeom prst="rect">
            <a:avLst/>
          </a:prstGeom>
          <a:solidFill>
            <a:srgbClr val="92D050"/>
          </a:solidFill>
          <a:ln w="101600">
            <a:solidFill>
              <a:srgbClr val="339933">
                <a:alpha val="9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en-US" altLang="zh-CN" dirty="0"/>
              <a:t>void </a:t>
            </a:r>
            <a:r>
              <a:rPr lang="en-US" altLang="zh-CN" dirty="0" err="1"/>
              <a:t>println</a:t>
            </a:r>
            <a:r>
              <a:rPr lang="en-US" altLang="zh-CN" dirty="0"/>
              <a:t> 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num</a:t>
            </a:r>
            <a:r>
              <a:rPr lang="en-US" altLang="zh-CN" dirty="0"/>
              <a:t>)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4289785" y="3548289"/>
            <a:ext cx="6525985" cy="708025"/>
          </a:xfrm>
          <a:prstGeom prst="rect">
            <a:avLst/>
          </a:prstGeom>
          <a:solidFill>
            <a:srgbClr val="92D050"/>
          </a:solidFill>
          <a:ln w="101600">
            <a:solidFill>
              <a:srgbClr val="339933">
                <a:alpha val="9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en-US" altLang="zh-CN" dirty="0"/>
              <a:t>void  </a:t>
            </a:r>
            <a:r>
              <a:rPr lang="en-US" altLang="zh-CN" dirty="0" err="1"/>
              <a:t>println</a:t>
            </a:r>
            <a:r>
              <a:rPr lang="en-US" altLang="zh-CN" dirty="0"/>
              <a:t>(double  </a:t>
            </a:r>
            <a:r>
              <a:rPr lang="en-US" altLang="zh-CN" dirty="0" err="1"/>
              <a:t>num</a:t>
            </a:r>
            <a:r>
              <a:rPr lang="en-US" altLang="zh-CN" dirty="0"/>
              <a:t>)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4289785" y="4710795"/>
            <a:ext cx="7760425" cy="649307"/>
          </a:xfrm>
          <a:prstGeom prst="rect">
            <a:avLst/>
          </a:prstGeom>
          <a:solidFill>
            <a:srgbClr val="92D050"/>
          </a:solidFill>
          <a:ln w="101600">
            <a:solidFill>
              <a:srgbClr val="339933">
                <a:alpha val="9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en-US" altLang="zh-CN" dirty="0"/>
              <a:t>void  </a:t>
            </a:r>
            <a:r>
              <a:rPr lang="en-US" altLang="zh-CN" dirty="0" err="1"/>
              <a:t>println</a:t>
            </a:r>
            <a:r>
              <a:rPr lang="en-US" altLang="zh-CN" dirty="0"/>
              <a:t> 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intNum</a:t>
            </a:r>
            <a:r>
              <a:rPr lang="en-US" altLang="zh-CN" dirty="0"/>
              <a:t>, float </a:t>
            </a:r>
            <a:r>
              <a:rPr lang="en-US" altLang="zh-CN" dirty="0" err="1"/>
              <a:t>floatNum</a:t>
            </a:r>
            <a:r>
              <a:rPr lang="en-US" altLang="zh-CN" dirty="0"/>
              <a:t>)</a:t>
            </a:r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 flipV="1">
            <a:off x="1975756" y="2815871"/>
            <a:ext cx="2314029" cy="907043"/>
          </a:xfrm>
          <a:prstGeom prst="line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1899557" y="4256314"/>
            <a:ext cx="2318658" cy="772886"/>
          </a:xfrm>
          <a:prstGeom prst="line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2128157" y="3951513"/>
            <a:ext cx="2090058" cy="15875"/>
          </a:xfrm>
          <a:prstGeom prst="line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2890611" y="2945040"/>
            <a:ext cx="660758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123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2835635" y="3722914"/>
            <a:ext cx="734496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>
            <a:spAutoFit/>
          </a:bodyPr>
          <a:lstStyle>
            <a:defPPr>
              <a:defRPr lang="zh-CN"/>
            </a:defPPr>
            <a:lvl1pPr>
              <a:defRPr kumimoji="1"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defRPr b="1"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1.23</a:t>
            </a: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2416723" y="4486596"/>
            <a:ext cx="1388522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>
            <a:spAutoFit/>
          </a:bodyPr>
          <a:lstStyle>
            <a:defPPr>
              <a:defRPr lang="zh-CN"/>
            </a:defPPr>
            <a:lvl1pPr>
              <a:defRPr kumimoji="1" sz="2000" b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123,1.23f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506060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1-</a:t>
            </a:r>
            <a:r>
              <a:rPr lang="zh-CN" altLang="en-US" dirty="0" smtClean="0"/>
              <a:t>方法重载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利用</a:t>
            </a:r>
            <a:r>
              <a:rPr kumimoji="1" lang="zh-CN" altLang="en-US" b="1" dirty="0">
                <a:solidFill>
                  <a:srgbClr val="C00000"/>
                </a:solidFill>
              </a:rPr>
              <a:t>方法重载</a:t>
            </a:r>
            <a:r>
              <a:rPr kumimoji="1" lang="zh-CN" altLang="en-US" dirty="0"/>
              <a:t>，只需要定义一个方法名 </a:t>
            </a:r>
            <a:r>
              <a:rPr kumimoji="1" lang="en-US" altLang="zh-CN" dirty="0" err="1"/>
              <a:t>println</a:t>
            </a:r>
            <a:r>
              <a:rPr kumimoji="1" lang="en-US" altLang="zh-CN" dirty="0"/>
              <a:t>()</a:t>
            </a:r>
            <a:r>
              <a:rPr kumimoji="1" lang="zh-CN" altLang="en-US" dirty="0"/>
              <a:t>，接收</a:t>
            </a:r>
            <a:r>
              <a:rPr kumimoji="1" lang="zh-CN" altLang="en-US" dirty="0" smtClean="0"/>
              <a:t>不同类型的参数即可实现问题的简化</a:t>
            </a:r>
            <a:endParaRPr kumimoji="1" lang="en-US" altLang="zh-CN" dirty="0" smtClean="0">
              <a:latin typeface="Times New Roman" panose="02020603050405020304" pitchFamily="18" charset="0"/>
            </a:endParaRPr>
          </a:p>
          <a:p>
            <a:r>
              <a:rPr kumimoji="1" lang="zh-CN" altLang="en-US" dirty="0" smtClean="0">
                <a:latin typeface="Times New Roman" panose="02020603050405020304" pitchFamily="18" charset="0"/>
              </a:rPr>
              <a:t>方法</a:t>
            </a:r>
            <a:r>
              <a:rPr kumimoji="1" lang="zh-CN" altLang="en-US" dirty="0">
                <a:latin typeface="Times New Roman" panose="02020603050405020304" pitchFamily="18" charset="0"/>
              </a:rPr>
              <a:t>重载即</a:t>
            </a:r>
            <a:r>
              <a:rPr kumimoji="1" lang="zh-CN" altLang="en-US" dirty="0" smtClean="0">
                <a:latin typeface="Times New Roman" panose="02020603050405020304" pitchFamily="18" charset="0"/>
              </a:rPr>
              <a:t>指同一个类中多</a:t>
            </a:r>
            <a:r>
              <a:rPr kumimoji="1" lang="zh-CN" altLang="en-US" dirty="0">
                <a:latin typeface="Times New Roman" panose="02020603050405020304" pitchFamily="18" charset="0"/>
              </a:rPr>
              <a:t>个方法可以享有相同的名字。但是这些方法的</a:t>
            </a:r>
            <a:r>
              <a:rPr kumimoji="1" lang="zh-CN" altLang="en-US" b="1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参数类型列表</a:t>
            </a:r>
            <a:r>
              <a:rPr kumimoji="1" lang="zh-CN" altLang="en-US" dirty="0">
                <a:latin typeface="Times New Roman" panose="02020603050405020304" pitchFamily="18" charset="0"/>
              </a:rPr>
              <a:t>必须不同，或者是参数个数不同，或者是参数类型</a:t>
            </a:r>
            <a:r>
              <a:rPr kumimoji="1" lang="zh-CN" altLang="en-US" dirty="0" smtClean="0">
                <a:latin typeface="Times New Roman" panose="02020603050405020304" pitchFamily="18" charset="0"/>
              </a:rPr>
              <a:t>不同，或者是参数类型的排列顺序不同</a:t>
            </a:r>
            <a:endParaRPr kumimoji="1" lang="en-US" altLang="zh-CN" dirty="0" smtClean="0">
              <a:latin typeface="Times New Roman" panose="02020603050405020304" pitchFamily="18" charset="0"/>
            </a:endParaRPr>
          </a:p>
          <a:p>
            <a:r>
              <a:rPr kumimoji="1" lang="zh-CN" altLang="en-US" dirty="0">
                <a:latin typeface="Times New Roman" panose="02020603050405020304" pitchFamily="18" charset="0"/>
              </a:rPr>
              <a:t>编译器会根据调用时传递的实际参数</a:t>
            </a:r>
            <a:r>
              <a:rPr kumimoji="1" lang="zh-CN" altLang="en-US" b="1" dirty="0">
                <a:solidFill>
                  <a:srgbClr val="C00000"/>
                </a:solidFill>
                <a:latin typeface="Times New Roman" panose="02020603050405020304" pitchFamily="18" charset="0"/>
              </a:rPr>
              <a:t>自动判断</a:t>
            </a:r>
            <a:r>
              <a:rPr kumimoji="1" lang="zh-CN" altLang="en-US" dirty="0">
                <a:latin typeface="Times New Roman" panose="02020603050405020304" pitchFamily="18" charset="0"/>
              </a:rPr>
              <a:t>具体调用的是哪个重载方法</a:t>
            </a:r>
            <a:endParaRPr kumimoji="1" lang="zh-CN" altLang="en-US" dirty="0" smtClean="0">
              <a:latin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009272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1-</a:t>
            </a:r>
            <a:r>
              <a:rPr lang="zh-CN" altLang="en-US" dirty="0" smtClean="0"/>
              <a:t>方法重载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方法重载的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个要素：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1-</a:t>
            </a:r>
            <a:r>
              <a:rPr lang="zh-CN" altLang="en-US" dirty="0" smtClean="0"/>
              <a:t>同一个类中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2-</a:t>
            </a:r>
            <a:r>
              <a:rPr lang="zh-CN" altLang="en-US" dirty="0" smtClean="0"/>
              <a:t>方法</a:t>
            </a:r>
            <a:r>
              <a:rPr lang="zh-CN" altLang="en-US" dirty="0"/>
              <a:t>名相同</a:t>
            </a:r>
          </a:p>
          <a:p>
            <a:pPr lvl="1"/>
            <a:r>
              <a:rPr lang="en-US" altLang="zh-CN" dirty="0" smtClean="0"/>
              <a:t>3-</a:t>
            </a:r>
            <a:r>
              <a:rPr lang="zh-CN" altLang="en-US" dirty="0" smtClean="0"/>
              <a:t>参数</a:t>
            </a:r>
            <a:r>
              <a:rPr lang="zh-CN" altLang="en-US" dirty="0"/>
              <a:t>不同</a:t>
            </a:r>
            <a:r>
              <a:rPr lang="zh-CN" altLang="en-US" dirty="0" smtClean="0"/>
              <a:t>（参数</a:t>
            </a:r>
            <a:r>
              <a:rPr lang="en-US" altLang="zh-CN" dirty="0" smtClean="0"/>
              <a:t>3</a:t>
            </a:r>
            <a:r>
              <a:rPr lang="zh-CN" altLang="en-US" dirty="0" smtClean="0"/>
              <a:t>要素中至少有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个不同）</a:t>
            </a:r>
            <a:endParaRPr lang="zh-CN" altLang="en-US" dirty="0"/>
          </a:p>
          <a:p>
            <a:pPr lvl="2"/>
            <a:r>
              <a:rPr lang="zh-CN" altLang="en-US" dirty="0"/>
              <a:t>数量不同</a:t>
            </a:r>
          </a:p>
          <a:p>
            <a:pPr lvl="2"/>
            <a:r>
              <a:rPr lang="zh-CN" altLang="en-US" dirty="0"/>
              <a:t>类型不同</a:t>
            </a:r>
          </a:p>
          <a:p>
            <a:pPr lvl="2"/>
            <a:r>
              <a:rPr lang="zh-CN" altLang="en-US" dirty="0"/>
              <a:t>顺序不同</a:t>
            </a:r>
          </a:p>
          <a:p>
            <a:r>
              <a:rPr lang="zh-CN" altLang="en-US" dirty="0" smtClean="0"/>
              <a:t>注意</a:t>
            </a:r>
            <a:r>
              <a:rPr lang="zh-CN" altLang="en-US" dirty="0"/>
              <a:t>：方法重载跟方法</a:t>
            </a:r>
            <a:r>
              <a:rPr lang="zh-CN" altLang="en-US" dirty="0" smtClean="0"/>
              <a:t>的修饰符、返回</a:t>
            </a:r>
            <a:r>
              <a:rPr lang="zh-CN" altLang="en-US" dirty="0"/>
              <a:t>值</a:t>
            </a:r>
            <a:r>
              <a:rPr lang="zh-CN" altLang="en-US" dirty="0" smtClean="0"/>
              <a:t>类型等没有</a:t>
            </a:r>
            <a:r>
              <a:rPr lang="zh-CN" altLang="en-US" dirty="0"/>
              <a:t>任何关系。也就是说，只有返回值不同的方法不能构成</a:t>
            </a:r>
            <a:r>
              <a:rPr lang="zh-CN" altLang="en-US" dirty="0" smtClean="0"/>
              <a:t>重载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8602926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本章目标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82133"/>
            <a:ext cx="10515600" cy="530913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1-</a:t>
            </a:r>
            <a:r>
              <a:rPr lang="zh-CN" altLang="en-US" dirty="0" smtClean="0"/>
              <a:t>方法重载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6570" y="899047"/>
            <a:ext cx="11792070" cy="5448937"/>
          </a:xfrm>
        </p:spPr>
        <p:txBody>
          <a:bodyPr/>
          <a:lstStyle/>
          <a:p>
            <a:r>
              <a:rPr lang="zh-CN" altLang="en-US" dirty="0" smtClean="0"/>
              <a:t>示例：利用</a:t>
            </a:r>
            <a:r>
              <a:rPr lang="zh-CN" altLang="en-US" dirty="0"/>
              <a:t>方法重载，计算边长分别为整型数和</a:t>
            </a:r>
            <a:r>
              <a:rPr lang="zh-CN" altLang="en-US" dirty="0" smtClean="0"/>
              <a:t>双精度数</a:t>
            </a:r>
            <a:r>
              <a:rPr lang="zh-CN" altLang="en-US" dirty="0"/>
              <a:t>的正方形的</a:t>
            </a:r>
            <a:r>
              <a:rPr lang="zh-CN" altLang="en-US" dirty="0" smtClean="0"/>
              <a:t>面积</a:t>
            </a:r>
            <a:r>
              <a:rPr lang="zh-CN" altLang="en-US" dirty="0"/>
              <a:t>（课堂案例</a:t>
            </a:r>
            <a:r>
              <a:rPr lang="zh-CN" altLang="en-US" dirty="0" smtClean="0"/>
              <a:t>：</a:t>
            </a:r>
            <a:r>
              <a:rPr lang="en-US" altLang="zh-CN" dirty="0" smtClean="0">
                <a:hlinkClick r:id="rId2" action="ppaction://hlinkfile"/>
              </a:rPr>
              <a:t>MethodOverload.java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3516" y="2283900"/>
            <a:ext cx="10563225" cy="37242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  <a:ln w="101600">
            <a:solidFill>
              <a:srgbClr val="339933">
                <a:alpha val="96000"/>
              </a:srgbClr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632396" y="4064392"/>
            <a:ext cx="5114925" cy="14382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  <a:ln w="101600">
            <a:solidFill>
              <a:srgbClr val="339933">
                <a:alpha val="96000"/>
              </a:srgbClr>
            </a:solidFill>
          </a:ln>
        </p:spPr>
      </p:pic>
      <p:sp>
        <p:nvSpPr>
          <p:cNvPr id="6" name="文本框 5"/>
          <p:cNvSpPr txBox="1"/>
          <p:nvPr/>
        </p:nvSpPr>
        <p:spPr>
          <a:xfrm>
            <a:off x="6746630" y="5106996"/>
            <a:ext cx="2896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运行结果</a:t>
            </a:r>
            <a:endParaRPr lang="zh-CN" altLang="en-US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右箭头 6"/>
          <p:cNvSpPr/>
          <p:nvPr/>
        </p:nvSpPr>
        <p:spPr>
          <a:xfrm>
            <a:off x="5969543" y="5001894"/>
            <a:ext cx="777087" cy="474434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7193157" y="3109139"/>
            <a:ext cx="1705913" cy="254547"/>
          </a:xfrm>
          <a:prstGeom prst="round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18838" y="4032726"/>
            <a:ext cx="3461275" cy="1812903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462069" y="4183666"/>
            <a:ext cx="28960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重载方法，参数类型列表不同（参数名是否相同不影响重载判定）</a:t>
            </a:r>
            <a:endParaRPr lang="zh-CN" altLang="en-US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193157" y="2739807"/>
            <a:ext cx="4122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虚拟机自动判定需要调用的重载方法</a:t>
            </a:r>
            <a:endParaRPr lang="zh-CN" altLang="en-US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384247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2-</a:t>
            </a:r>
            <a:r>
              <a:rPr lang="zh-CN" altLang="en-US" dirty="0" smtClean="0"/>
              <a:t>构造器重载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构造器重载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构造器和普通方法一样可以定义形参，这个参数用以构建对象时为属性提供初始值。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一个类中的构造器的名字一定相同，此时若存在不同形参的多个构造器，就形成了构造器的重载。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当一个类显示定义构造器以后，</a:t>
            </a:r>
            <a:r>
              <a:rPr lang="en-US" altLang="zh-CN" dirty="0" smtClean="0"/>
              <a:t>JVM</a:t>
            </a:r>
            <a:r>
              <a:rPr lang="zh-CN" altLang="en-US" dirty="0" smtClean="0"/>
              <a:t>就不会再提供默认构造器。但后期要学习的框架往往使用无参的构造器创建对象，所以从规范的角度，类里通常需要给定一个无参的构造器。</a:t>
            </a:r>
            <a:endParaRPr lang="en-US" altLang="zh-CN" dirty="0" smtClean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2-</a:t>
            </a:r>
            <a:r>
              <a:rPr lang="zh-CN" altLang="en-US" dirty="0" smtClean="0"/>
              <a:t>构造器重载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46667"/>
            <a:ext cx="10515600" cy="5444596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使用不同的构造器创建对象</a:t>
            </a:r>
            <a:endParaRPr lang="en-US" altLang="zh-CN" dirty="0" smtClean="0"/>
          </a:p>
        </p:txBody>
      </p:sp>
      <p:sp>
        <p:nvSpPr>
          <p:cNvPr id="4" name="AutoShape 12"/>
          <p:cNvSpPr>
            <a:spLocks noChangeArrowheads="1"/>
          </p:cNvSpPr>
          <p:nvPr/>
        </p:nvSpPr>
        <p:spPr bwMode="auto">
          <a:xfrm>
            <a:off x="1576334" y="1565831"/>
            <a:ext cx="6678666" cy="3764756"/>
          </a:xfrm>
          <a:prstGeom prst="roundRect">
            <a:avLst>
              <a:gd name="adj" fmla="val 3982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dirty="0" smtClean="0"/>
              <a:t>public class Student {</a:t>
            </a:r>
          </a:p>
          <a:p>
            <a:pPr lvl="1"/>
            <a:r>
              <a:rPr lang="en-US" altLang="zh-CN" dirty="0" err="1" smtClean="0"/>
              <a:t>int</a:t>
            </a:r>
            <a:r>
              <a:rPr lang="en-US" altLang="zh-CN" dirty="0" smtClean="0"/>
              <a:t> id;</a:t>
            </a:r>
          </a:p>
          <a:p>
            <a:pPr lvl="1"/>
            <a:r>
              <a:rPr lang="en-US" altLang="zh-CN" dirty="0" smtClean="0"/>
              <a:t>String name;</a:t>
            </a:r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public Student(){</a:t>
            </a:r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}</a:t>
            </a:r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public Student(</a:t>
            </a:r>
            <a:r>
              <a:rPr lang="en-US" altLang="zh-CN" dirty="0" err="1" smtClean="0">
                <a:solidFill>
                  <a:srgbClr val="FF0000"/>
                </a:solidFill>
              </a:rPr>
              <a:t>int</a:t>
            </a:r>
            <a:r>
              <a:rPr lang="en-US" altLang="zh-CN" dirty="0" smtClean="0">
                <a:solidFill>
                  <a:srgbClr val="FF0000"/>
                </a:solidFill>
              </a:rPr>
              <a:t> id, String name){</a:t>
            </a:r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	this.id = id;</a:t>
            </a:r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	this.name = name;</a:t>
            </a:r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}</a:t>
            </a:r>
          </a:p>
          <a:p>
            <a:pPr lvl="1"/>
            <a:r>
              <a:rPr lang="en-US" altLang="zh-CN" dirty="0" smtClean="0"/>
              <a:t>public void show(){</a:t>
            </a:r>
          </a:p>
          <a:p>
            <a:pPr lvl="1"/>
            <a:r>
              <a:rPr lang="en-US" altLang="zh-CN" dirty="0" smtClean="0"/>
              <a:t>	</a:t>
            </a:r>
            <a:r>
              <a:rPr lang="en-US" altLang="zh-CN" dirty="0" err="1" smtClean="0"/>
              <a:t>System.</a:t>
            </a:r>
            <a:r>
              <a:rPr lang="en-US" altLang="zh-CN" i="1" dirty="0" err="1" smtClean="0"/>
              <a:t>out.println</a:t>
            </a:r>
            <a:r>
              <a:rPr lang="en-US" altLang="zh-CN" i="1" dirty="0" smtClean="0"/>
              <a:t>("</a:t>
            </a:r>
            <a:r>
              <a:rPr lang="zh-CN" altLang="en-US" i="1" dirty="0" smtClean="0"/>
              <a:t>我的学号</a:t>
            </a:r>
            <a:r>
              <a:rPr lang="en-US" altLang="zh-CN" i="1" dirty="0" smtClean="0"/>
              <a:t>:"+id+"</a:t>
            </a:r>
            <a:r>
              <a:rPr lang="zh-CN" altLang="en-US" i="1" dirty="0" smtClean="0"/>
              <a:t>，我的姓名</a:t>
            </a:r>
            <a:r>
              <a:rPr lang="en-US" altLang="zh-CN" i="1" dirty="0" smtClean="0"/>
              <a:t>:"+name);</a:t>
            </a:r>
          </a:p>
          <a:p>
            <a:pPr lvl="1"/>
            <a:r>
              <a:rPr lang="en-US" altLang="zh-CN" dirty="0" smtClean="0"/>
              <a:t>}</a:t>
            </a:r>
          </a:p>
          <a:p>
            <a:r>
              <a:rPr lang="en-US" altLang="zh-CN" dirty="0" smtClean="0"/>
              <a:t>}</a:t>
            </a:r>
            <a:endParaRPr lang="en-US" altLang="zh-CN" dirty="0">
              <a:cs typeface="Times New Roman" pitchFamily="18" charset="0"/>
            </a:endParaRPr>
          </a:p>
        </p:txBody>
      </p:sp>
      <p:sp>
        <p:nvSpPr>
          <p:cNvPr id="5" name="AutoShape 12"/>
          <p:cNvSpPr>
            <a:spLocks noChangeArrowheads="1"/>
          </p:cNvSpPr>
          <p:nvPr/>
        </p:nvSpPr>
        <p:spPr bwMode="auto">
          <a:xfrm>
            <a:off x="1563634" y="5452031"/>
            <a:ext cx="6678666" cy="658832"/>
          </a:xfrm>
          <a:prstGeom prst="roundRect">
            <a:avLst>
              <a:gd name="adj" fmla="val 3982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dirty="0" smtClean="0">
                <a:cs typeface="Times New Roman" pitchFamily="18" charset="0"/>
              </a:rPr>
              <a:t>Student s1 = new Student();</a:t>
            </a:r>
          </a:p>
          <a:p>
            <a:r>
              <a:rPr lang="en-US" altLang="zh-CN" dirty="0" smtClean="0">
                <a:cs typeface="Times New Roman" pitchFamily="18" charset="0"/>
              </a:rPr>
              <a:t>Student s2 = new Student(1, “</a:t>
            </a:r>
            <a:r>
              <a:rPr lang="zh-CN" altLang="en-US" dirty="0" smtClean="0">
                <a:cs typeface="Times New Roman" pitchFamily="18" charset="0"/>
              </a:rPr>
              <a:t>张三</a:t>
            </a:r>
            <a:r>
              <a:rPr lang="en-US" altLang="zh-CN" dirty="0" smtClean="0">
                <a:cs typeface="Times New Roman" pitchFamily="18" charset="0"/>
              </a:rPr>
              <a:t>”);</a:t>
            </a:r>
            <a:endParaRPr lang="en-US" altLang="zh-CN" dirty="0"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节</a:t>
            </a:r>
            <a:r>
              <a:rPr lang="en-US" altLang="zh-CN" dirty="0" smtClean="0"/>
              <a:t>【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公有类和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main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方法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zh-CN" altLang="en-US" dirty="0" smtClean="0"/>
              <a:t>知识点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公有类和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main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方法</a:t>
            </a:r>
            <a:endParaRPr lang="en-US" altLang="zh-CN" dirty="0" smtClean="0"/>
          </a:p>
          <a:p>
            <a:pPr>
              <a:buNone/>
            </a:pPr>
            <a:endParaRPr lang="en-US" altLang="zh-CN" dirty="0"/>
          </a:p>
          <a:p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1-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公有类和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main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public</a:t>
            </a:r>
            <a:r>
              <a:rPr lang="zh-CN" altLang="en-US" dirty="0" smtClean="0"/>
              <a:t>修饰的类为公有类，没有</a:t>
            </a:r>
            <a:r>
              <a:rPr lang="en-US" altLang="zh-CN" dirty="0" smtClean="0"/>
              <a:t>public</a:t>
            </a:r>
            <a:r>
              <a:rPr lang="zh-CN" altLang="en-US" dirty="0" smtClean="0"/>
              <a:t>修饰的类为默认类</a:t>
            </a:r>
            <a:endParaRPr lang="en-US" altLang="zh-CN" dirty="0" smtClean="0"/>
          </a:p>
          <a:p>
            <a:r>
              <a:rPr lang="zh-CN" altLang="en-US" dirty="0" smtClean="0"/>
              <a:t>一个源文件中可以定义多个类，但只能有一个</a:t>
            </a:r>
            <a:r>
              <a:rPr lang="zh-CN" altLang="en-US" dirty="0" smtClean="0"/>
              <a:t>是公有</a:t>
            </a:r>
            <a:r>
              <a:rPr lang="zh-CN" altLang="en-US" dirty="0" smtClean="0"/>
              <a:t>类，且这个公有类的类名和源文件名相同</a:t>
            </a:r>
            <a:endParaRPr lang="en-US" altLang="zh-CN" dirty="0" smtClean="0"/>
          </a:p>
          <a:p>
            <a:r>
              <a:rPr lang="zh-CN" altLang="en-US" dirty="0" smtClean="0"/>
              <a:t>一个源文件中定义多个类时，编译后每一个类都会生成对应的字节码文件，字节码文件的文件名对应每一个类名</a:t>
            </a:r>
            <a:endParaRPr lang="en-US" altLang="zh-CN" dirty="0" smtClean="0"/>
          </a:p>
          <a:p>
            <a:r>
              <a:rPr lang="en-US" altLang="zh-CN" dirty="0" smtClean="0"/>
              <a:t>main</a:t>
            </a:r>
            <a:r>
              <a:rPr lang="zh-CN" altLang="en-US" dirty="0" smtClean="0"/>
              <a:t>方法是程序的入口，只能定义</a:t>
            </a:r>
            <a:r>
              <a:rPr lang="zh-CN" altLang="en-US" dirty="0" smtClean="0"/>
              <a:t>在公有</a:t>
            </a:r>
            <a:r>
              <a:rPr lang="zh-CN" altLang="en-US" dirty="0" smtClean="0"/>
              <a:t>类中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节</a:t>
            </a:r>
            <a:r>
              <a:rPr lang="en-US" altLang="zh-CN" dirty="0" smtClean="0"/>
              <a:t>【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静态成员和实例成员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zh-CN" altLang="en-US" dirty="0" smtClean="0"/>
              <a:t>知识点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：为什么需要静态成员</a:t>
            </a:r>
            <a:endParaRPr lang="en-US" altLang="zh-CN" dirty="0" smtClean="0"/>
          </a:p>
          <a:p>
            <a:r>
              <a:rPr lang="zh-CN" altLang="en-US" dirty="0" smtClean="0"/>
              <a:t>知识点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：静态属性和静态方法的定义</a:t>
            </a:r>
            <a:endParaRPr lang="en-US" altLang="zh-CN" dirty="0" smtClean="0"/>
          </a:p>
          <a:p>
            <a:r>
              <a:rPr lang="zh-CN" altLang="en-US" dirty="0" smtClean="0"/>
              <a:t>知识点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：访问类的成员</a:t>
            </a:r>
            <a:endParaRPr lang="en-US" altLang="zh-CN" dirty="0" smtClean="0"/>
          </a:p>
          <a:p>
            <a:r>
              <a:rPr lang="zh-CN" altLang="en-US" dirty="0" smtClean="0"/>
              <a:t>知识点</a:t>
            </a:r>
            <a:r>
              <a:rPr lang="en-US" altLang="zh-CN" dirty="0" smtClean="0"/>
              <a:t>4</a:t>
            </a:r>
            <a:r>
              <a:rPr lang="zh-CN" altLang="en-US" dirty="0" smtClean="0"/>
              <a:t>：</a:t>
            </a:r>
            <a:r>
              <a:rPr lang="en-US" altLang="zh-CN" dirty="0" smtClean="0"/>
              <a:t>this</a:t>
            </a:r>
            <a:r>
              <a:rPr lang="zh-CN" altLang="en-US" dirty="0" smtClean="0"/>
              <a:t>关键字</a:t>
            </a:r>
            <a:endParaRPr lang="en-US" altLang="zh-CN" dirty="0" smtClean="0"/>
          </a:p>
          <a:p>
            <a:endParaRPr lang="zh-CN" altLang="en-US" dirty="0" smtClean="0"/>
          </a:p>
          <a:p>
            <a:endParaRPr lang="en-US" altLang="zh-CN" dirty="0"/>
          </a:p>
          <a:p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为什么需要静态成员</a:t>
            </a:r>
          </a:p>
        </p:txBody>
      </p:sp>
      <p:sp>
        <p:nvSpPr>
          <p:cNvPr id="132099" name="Rectangle 3"/>
          <p:cNvSpPr>
            <a:spLocks noGrp="1"/>
          </p:cNvSpPr>
          <p:nvPr>
            <p:ph type="body" idx="1"/>
          </p:nvPr>
        </p:nvSpPr>
        <p:spPr>
          <a:xfrm>
            <a:off x="624417" y="1052513"/>
            <a:ext cx="10972800" cy="507365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静态成员：</a:t>
            </a:r>
            <a:r>
              <a:rPr lang="en-US" altLang="zh-CN" dirty="0" smtClean="0"/>
              <a:t>static</a:t>
            </a:r>
          </a:p>
          <a:p>
            <a:pPr lvl="1"/>
            <a:r>
              <a:rPr lang="zh-CN" altLang="en-US" dirty="0" smtClean="0"/>
              <a:t>类中的成员可以分为实例成员（实例成员）和类成员（静态成员）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实例属性：每个对象可以有不同的属性值。</a:t>
            </a:r>
          </a:p>
          <a:p>
            <a:pPr lvl="1"/>
            <a:r>
              <a:rPr lang="zh-CN" altLang="en-US" dirty="0" smtClean="0"/>
              <a:t>类属性：类的所有对象有同一</a:t>
            </a:r>
            <a:r>
              <a:rPr lang="zh-CN" altLang="en-US" dirty="0" smtClean="0"/>
              <a:t>个属</a:t>
            </a:r>
            <a:r>
              <a:rPr lang="zh-CN" altLang="en-US" dirty="0" smtClean="0"/>
              <a:t>性值。</a:t>
            </a:r>
            <a:endParaRPr lang="en-US" altLang="zh-CN" dirty="0" smtClean="0"/>
          </a:p>
          <a:p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 smtClean="0"/>
          </a:p>
          <a:p>
            <a:pPr lvl="1"/>
            <a:endParaRPr lang="zh-CN" altLang="en-US" dirty="0" smtClean="0"/>
          </a:p>
          <a:p>
            <a:pPr lvl="1"/>
            <a:endParaRPr lang="zh-CN" altLang="en-US" dirty="0" smtClean="0"/>
          </a:p>
          <a:p>
            <a:pPr lvl="1"/>
            <a:endParaRPr lang="zh-CN" altLang="en-US" dirty="0" smtClean="0"/>
          </a:p>
          <a:p>
            <a:pPr lvl="1"/>
            <a:endParaRPr lang="zh-CN" altLang="en-US" dirty="0" smtClean="0"/>
          </a:p>
          <a:p>
            <a:pPr lvl="1"/>
            <a:endParaRPr lang="zh-CN" altLang="en-US" dirty="0" smtClean="0"/>
          </a:p>
        </p:txBody>
      </p:sp>
      <p:sp>
        <p:nvSpPr>
          <p:cNvPr id="2" name="AutoShape 12"/>
          <p:cNvSpPr>
            <a:spLocks noChangeArrowheads="1"/>
          </p:cNvSpPr>
          <p:nvPr/>
        </p:nvSpPr>
        <p:spPr bwMode="auto">
          <a:xfrm>
            <a:off x="1023957" y="3506842"/>
            <a:ext cx="2680940" cy="1474788"/>
          </a:xfrm>
          <a:prstGeom prst="roundRect">
            <a:avLst>
              <a:gd name="adj" fmla="val 0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cs typeface="Times New Roman" pitchFamily="18" charset="0"/>
              </a:rPr>
              <a:t>xxx</a:t>
            </a:r>
            <a:r>
              <a:rPr lang="zh-CN" altLang="en-US" b="1" dirty="0">
                <a:cs typeface="Times New Roman" pitchFamily="18" charset="0"/>
              </a:rPr>
              <a:t>公司</a:t>
            </a:r>
          </a:p>
          <a:p>
            <a:pPr algn="ctr"/>
            <a:endParaRPr lang="zh-CN" altLang="en-US" b="1" dirty="0">
              <a:cs typeface="Times New Roman" pitchFamily="18" charset="0"/>
            </a:endParaRPr>
          </a:p>
          <a:p>
            <a:r>
              <a:rPr lang="zh-CN" altLang="en-US" b="1" dirty="0">
                <a:cs typeface="Times New Roman" pitchFamily="18" charset="0"/>
              </a:rPr>
              <a:t>姓名：张三</a:t>
            </a:r>
          </a:p>
          <a:p>
            <a:r>
              <a:rPr lang="zh-CN" altLang="en-US" b="1" dirty="0">
                <a:cs typeface="Times New Roman" pitchFamily="18" charset="0"/>
              </a:rPr>
              <a:t>职务：经理</a:t>
            </a:r>
          </a:p>
          <a:p>
            <a:endParaRPr lang="zh-CN" altLang="en-US" b="1" dirty="0">
              <a:cs typeface="Times New Roman" pitchFamily="18" charset="0"/>
            </a:endParaRPr>
          </a:p>
        </p:txBody>
      </p:sp>
      <p:sp>
        <p:nvSpPr>
          <p:cNvPr id="3" name="AutoShape 12"/>
          <p:cNvSpPr>
            <a:spLocks noChangeArrowheads="1"/>
          </p:cNvSpPr>
          <p:nvPr/>
        </p:nvSpPr>
        <p:spPr bwMode="auto">
          <a:xfrm>
            <a:off x="8466083" y="3459217"/>
            <a:ext cx="2544307" cy="1474788"/>
          </a:xfrm>
          <a:prstGeom prst="roundRect">
            <a:avLst>
              <a:gd name="adj" fmla="val 0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b="1">
                <a:cs typeface="Times New Roman" pitchFamily="18" charset="0"/>
              </a:rPr>
              <a:t>xxx</a:t>
            </a:r>
            <a:r>
              <a:rPr lang="zh-CN" altLang="en-US" b="1">
                <a:cs typeface="Times New Roman" pitchFamily="18" charset="0"/>
              </a:rPr>
              <a:t>公司</a:t>
            </a:r>
          </a:p>
          <a:p>
            <a:pPr algn="ctr"/>
            <a:endParaRPr lang="zh-CN" altLang="en-US" b="1">
              <a:cs typeface="Times New Roman" pitchFamily="18" charset="0"/>
            </a:endParaRPr>
          </a:p>
          <a:p>
            <a:r>
              <a:rPr lang="zh-CN" altLang="en-US" b="1">
                <a:cs typeface="Times New Roman" pitchFamily="18" charset="0"/>
              </a:rPr>
              <a:t>姓名：李四</a:t>
            </a:r>
          </a:p>
          <a:p>
            <a:r>
              <a:rPr lang="zh-CN" altLang="en-US" b="1">
                <a:cs typeface="Times New Roman" pitchFamily="18" charset="0"/>
              </a:rPr>
              <a:t>职务：助理</a:t>
            </a:r>
          </a:p>
          <a:p>
            <a:endParaRPr lang="zh-CN" altLang="en-US" b="1">
              <a:cs typeface="Times New Roman" pitchFamily="18" charset="0"/>
            </a:endParaRPr>
          </a:p>
        </p:txBody>
      </p:sp>
      <p:sp>
        <p:nvSpPr>
          <p:cNvPr id="576519" name="AutoShape 7"/>
          <p:cNvSpPr>
            <a:spLocks noChangeArrowheads="1"/>
          </p:cNvSpPr>
          <p:nvPr/>
        </p:nvSpPr>
        <p:spPr bwMode="gray">
          <a:xfrm>
            <a:off x="4768339" y="4225981"/>
            <a:ext cx="2590800" cy="5048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round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zh-CN" altLang="en-US" b="1" dirty="0" smtClean="0">
                <a:ea typeface="黑体" pitchFamily="2" charset="-122"/>
                <a:cs typeface="Courier New" pitchFamily="49" charset="0"/>
              </a:rPr>
              <a:t>实例成员</a:t>
            </a:r>
            <a:endParaRPr lang="zh-CN" altLang="en-US" b="1" dirty="0">
              <a:ea typeface="黑体" pitchFamily="2" charset="-122"/>
              <a:cs typeface="Courier New" pitchFamily="49" charset="0"/>
            </a:endParaRPr>
          </a:p>
        </p:txBody>
      </p:sp>
      <p:sp>
        <p:nvSpPr>
          <p:cNvPr id="4" name="AutoShape 7"/>
          <p:cNvSpPr>
            <a:spLocks noChangeArrowheads="1"/>
          </p:cNvSpPr>
          <p:nvPr/>
        </p:nvSpPr>
        <p:spPr bwMode="gray">
          <a:xfrm>
            <a:off x="4768339" y="3484618"/>
            <a:ext cx="2590800" cy="5048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round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zh-CN" altLang="en-US" b="1" dirty="0" smtClean="0">
                <a:ea typeface="黑体" pitchFamily="2" charset="-122"/>
                <a:cs typeface="Courier New" pitchFamily="49" charset="0"/>
              </a:rPr>
              <a:t>类成员</a:t>
            </a:r>
            <a:endParaRPr lang="zh-CN" altLang="en-US" b="1" dirty="0">
              <a:ea typeface="黑体" pitchFamily="2" charset="-122"/>
              <a:cs typeface="Courier New" pitchFamily="49" charset="0"/>
            </a:endParaRPr>
          </a:p>
        </p:txBody>
      </p:sp>
      <p:sp>
        <p:nvSpPr>
          <p:cNvPr id="9" name="右箭头 8"/>
          <p:cNvSpPr/>
          <p:nvPr/>
        </p:nvSpPr>
        <p:spPr>
          <a:xfrm>
            <a:off x="7535917" y="3436882"/>
            <a:ext cx="978408" cy="484632"/>
          </a:xfrm>
          <a:prstGeom prst="rightArrow">
            <a:avLst>
              <a:gd name="adj1" fmla="val 50000"/>
              <a:gd name="adj2" fmla="val 1053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右箭头 11"/>
          <p:cNvSpPr/>
          <p:nvPr/>
        </p:nvSpPr>
        <p:spPr>
          <a:xfrm>
            <a:off x="7520152" y="4209392"/>
            <a:ext cx="978408" cy="484632"/>
          </a:xfrm>
          <a:prstGeom prst="rightArrow">
            <a:avLst>
              <a:gd name="adj1" fmla="val 50000"/>
              <a:gd name="adj2" fmla="val 1053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右箭头 12"/>
          <p:cNvSpPr/>
          <p:nvPr/>
        </p:nvSpPr>
        <p:spPr>
          <a:xfrm flipH="1">
            <a:off x="3720662" y="3484178"/>
            <a:ext cx="1009938" cy="484632"/>
          </a:xfrm>
          <a:prstGeom prst="rightArrow">
            <a:avLst>
              <a:gd name="adj1" fmla="val 50000"/>
              <a:gd name="adj2" fmla="val 1053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右箭头 13"/>
          <p:cNvSpPr/>
          <p:nvPr/>
        </p:nvSpPr>
        <p:spPr>
          <a:xfrm flipH="1">
            <a:off x="3689131" y="4256688"/>
            <a:ext cx="1009938" cy="484632"/>
          </a:xfrm>
          <a:prstGeom prst="rightArrow">
            <a:avLst>
              <a:gd name="adj1" fmla="val 50000"/>
              <a:gd name="adj2" fmla="val 1053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76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576519" grpId="0" animBg="1"/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静态属性和静态方法的定义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zh-CN" altLang="en-US" dirty="0" smtClean="0"/>
              <a:t>静态成员用“</a:t>
            </a:r>
            <a:r>
              <a:rPr lang="en-US" altLang="zh-CN" dirty="0" smtClean="0"/>
              <a:t>static”</a:t>
            </a:r>
            <a:r>
              <a:rPr lang="zh-CN" altLang="en-US" dirty="0" smtClean="0"/>
              <a:t>关键字描述	</a:t>
            </a:r>
          </a:p>
          <a:p>
            <a:endParaRPr lang="zh-CN" altLang="en-US" dirty="0"/>
          </a:p>
        </p:txBody>
      </p:sp>
      <p:sp>
        <p:nvSpPr>
          <p:cNvPr id="4" name="AutoShape 12"/>
          <p:cNvSpPr>
            <a:spLocks noChangeArrowheads="1"/>
          </p:cNvSpPr>
          <p:nvPr/>
        </p:nvSpPr>
        <p:spPr bwMode="auto">
          <a:xfrm>
            <a:off x="557707" y="2520130"/>
            <a:ext cx="5165177" cy="2442270"/>
          </a:xfrm>
          <a:prstGeom prst="roundRect">
            <a:avLst>
              <a:gd name="adj" fmla="val 3982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cs typeface="Times New Roman" pitchFamily="18" charset="0"/>
              </a:rPr>
              <a:t>public class Staff{</a:t>
            </a:r>
          </a:p>
          <a:p>
            <a:pPr lvl="1"/>
            <a:r>
              <a:rPr lang="en-US" altLang="zh-CN" sz="2400" b="1" dirty="0">
                <a:cs typeface="Times New Roman" pitchFamily="18" charset="0"/>
              </a:rPr>
              <a:t>String name; </a:t>
            </a:r>
          </a:p>
          <a:p>
            <a:pPr lvl="1"/>
            <a:r>
              <a:rPr lang="en-US" altLang="zh-CN" sz="2400" b="1" dirty="0">
                <a:cs typeface="Times New Roman" pitchFamily="18" charset="0"/>
              </a:rPr>
              <a:t>String position;</a:t>
            </a:r>
          </a:p>
          <a:p>
            <a:pPr lvl="1"/>
            <a:r>
              <a:rPr lang="en-US" altLang="zh-CN" sz="2400" b="1" dirty="0" smtClean="0">
                <a:solidFill>
                  <a:srgbClr val="FF0000"/>
                </a:solidFill>
                <a:cs typeface="Times New Roman" pitchFamily="18" charset="0"/>
              </a:rPr>
              <a:t>static</a:t>
            </a:r>
            <a:r>
              <a:rPr lang="en-US" altLang="zh-CN" sz="2400" b="1" dirty="0" smtClean="0">
                <a:cs typeface="Times New Roman" pitchFamily="18" charset="0"/>
              </a:rPr>
              <a:t> String </a:t>
            </a:r>
            <a:r>
              <a:rPr lang="en-US" altLang="zh-CN" sz="2400" b="1" dirty="0">
                <a:cs typeface="Times New Roman" pitchFamily="18" charset="0"/>
              </a:rPr>
              <a:t>enterprise;</a:t>
            </a:r>
          </a:p>
          <a:p>
            <a:pPr lvl="1"/>
            <a:r>
              <a:rPr lang="en-US" altLang="zh-CN" sz="2400" b="1" dirty="0">
                <a:cs typeface="Times New Roman" pitchFamily="18" charset="0"/>
              </a:rPr>
              <a:t>}</a:t>
            </a:r>
          </a:p>
          <a:p>
            <a:r>
              <a:rPr lang="en-US" altLang="zh-CN" sz="2400" b="1" dirty="0">
                <a:cs typeface="Times New Roman" pitchFamily="18" charset="0"/>
              </a:rPr>
              <a:t>}</a:t>
            </a:r>
          </a:p>
        </p:txBody>
      </p:sp>
      <p:sp>
        <p:nvSpPr>
          <p:cNvPr id="5" name="AutoShape 12"/>
          <p:cNvSpPr>
            <a:spLocks noChangeArrowheads="1"/>
          </p:cNvSpPr>
          <p:nvPr/>
        </p:nvSpPr>
        <p:spPr bwMode="auto">
          <a:xfrm>
            <a:off x="6170231" y="2756613"/>
            <a:ext cx="5653907" cy="1660743"/>
          </a:xfrm>
          <a:prstGeom prst="roundRect">
            <a:avLst>
              <a:gd name="adj" fmla="val 3147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cs typeface="Times New Roman" pitchFamily="18" charset="0"/>
              </a:rPr>
              <a:t>public </a:t>
            </a:r>
            <a:r>
              <a:rPr lang="en-US" altLang="zh-CN" sz="2400" b="1" dirty="0">
                <a:cs typeface="Times New Roman" pitchFamily="18" charset="0"/>
              </a:rPr>
              <a:t>class </a:t>
            </a:r>
            <a:r>
              <a:rPr lang="en-US" altLang="zh-CN" sz="2400" b="1" dirty="0" smtClean="0">
                <a:cs typeface="Times New Roman" pitchFamily="18" charset="0"/>
              </a:rPr>
              <a:t>Test{</a:t>
            </a:r>
          </a:p>
          <a:p>
            <a:r>
              <a:rPr lang="en-US" altLang="zh-CN" sz="2400" b="1" dirty="0" smtClean="0"/>
              <a:t>    public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static</a:t>
            </a:r>
            <a:r>
              <a:rPr lang="en-US" altLang="zh-CN" sz="2400" b="1" dirty="0" smtClean="0"/>
              <a:t> void main(String[] </a:t>
            </a:r>
            <a:r>
              <a:rPr lang="en-US" altLang="zh-CN" sz="2400" b="1" dirty="0" err="1" smtClean="0"/>
              <a:t>args</a:t>
            </a:r>
            <a:r>
              <a:rPr lang="en-US" altLang="zh-CN" sz="2400" b="1" dirty="0" smtClean="0"/>
              <a:t>) {</a:t>
            </a:r>
          </a:p>
          <a:p>
            <a:r>
              <a:rPr lang="en-US" altLang="zh-CN" sz="2400" b="1" dirty="0" smtClean="0">
                <a:cs typeface="Times New Roman" pitchFamily="18" charset="0"/>
              </a:rPr>
              <a:t>    }</a:t>
            </a:r>
          </a:p>
          <a:p>
            <a:r>
              <a:rPr lang="en-US" altLang="zh-CN" sz="2400" b="1" dirty="0" smtClean="0">
                <a:cs typeface="Times New Roman" pitchFamily="18" charset="0"/>
              </a:rPr>
              <a:t>}</a:t>
            </a:r>
            <a:endParaRPr lang="en-US" altLang="zh-CN" sz="2400" b="1" dirty="0"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4-</a:t>
            </a:r>
            <a:r>
              <a:rPr lang="zh-CN" altLang="en-US" dirty="0" smtClean="0"/>
              <a:t>访问类的成员</a:t>
            </a:r>
          </a:p>
        </p:txBody>
      </p:sp>
      <p:sp>
        <p:nvSpPr>
          <p:cNvPr id="133123" name="Rectangle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访问类的成员：</a:t>
            </a:r>
          </a:p>
          <a:p>
            <a:pPr lvl="1"/>
            <a:r>
              <a:rPr lang="zh-CN" altLang="en-US" dirty="0" smtClean="0"/>
              <a:t>实例成员：</a:t>
            </a:r>
            <a:endParaRPr lang="en-US" altLang="zh-CN" dirty="0" smtClean="0"/>
          </a:p>
          <a:p>
            <a:pPr lvl="1"/>
            <a:endParaRPr lang="zh-CN" altLang="en-US" dirty="0" smtClean="0"/>
          </a:p>
          <a:p>
            <a:pPr lvl="1"/>
            <a:r>
              <a:rPr lang="zh-CN" altLang="en-US" dirty="0" smtClean="0"/>
              <a:t>静态成员：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直接访问本类成员的限制：</a:t>
            </a:r>
          </a:p>
        </p:txBody>
      </p:sp>
      <p:sp>
        <p:nvSpPr>
          <p:cNvPr id="29703" name="AutoShape 8"/>
          <p:cNvSpPr>
            <a:spLocks/>
          </p:cNvSpPr>
          <p:nvPr/>
        </p:nvSpPr>
        <p:spPr bwMode="auto">
          <a:xfrm>
            <a:off x="2663425" y="2301656"/>
            <a:ext cx="287867" cy="1079500"/>
          </a:xfrm>
          <a:prstGeom prst="leftBrace">
            <a:avLst>
              <a:gd name="adj1" fmla="val 41667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AutoShape 7"/>
          <p:cNvSpPr>
            <a:spLocks noChangeArrowheads="1"/>
          </p:cNvSpPr>
          <p:nvPr/>
        </p:nvSpPr>
        <p:spPr bwMode="gray">
          <a:xfrm>
            <a:off x="3147994" y="1516885"/>
            <a:ext cx="2590800" cy="5048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round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zh-CN" altLang="en-US" b="1" dirty="0">
                <a:ea typeface="黑体" pitchFamily="2" charset="-122"/>
                <a:cs typeface="Courier New" pitchFamily="49" charset="0"/>
              </a:rPr>
              <a:t>对象</a:t>
            </a:r>
            <a:r>
              <a:rPr lang="en-US" altLang="zh-CN" b="1" dirty="0" smtClean="0">
                <a:ea typeface="黑体" pitchFamily="2" charset="-122"/>
                <a:cs typeface="Courier New" pitchFamily="49" charset="0"/>
              </a:rPr>
              <a:t>.</a:t>
            </a:r>
            <a:r>
              <a:rPr lang="zh-CN" altLang="en-US" b="1" dirty="0" smtClean="0">
                <a:ea typeface="黑体" pitchFamily="2" charset="-122"/>
                <a:cs typeface="Courier New" pitchFamily="49" charset="0"/>
              </a:rPr>
              <a:t>实例成员</a:t>
            </a:r>
            <a:endParaRPr lang="zh-CN" altLang="en-US" b="1" dirty="0">
              <a:ea typeface="黑体" pitchFamily="2" charset="-122"/>
              <a:cs typeface="Courier New" pitchFamily="49" charset="0"/>
            </a:endParaRPr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gray">
          <a:xfrm>
            <a:off x="3130113" y="2126650"/>
            <a:ext cx="2590800" cy="5048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round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zh-CN" altLang="en-US" b="1" dirty="0">
                <a:ea typeface="黑体" pitchFamily="2" charset="-122"/>
                <a:cs typeface="Courier New" pitchFamily="49" charset="0"/>
              </a:rPr>
              <a:t>类名</a:t>
            </a:r>
            <a:r>
              <a:rPr lang="en-US" altLang="zh-CN" b="1" dirty="0" smtClean="0">
                <a:ea typeface="黑体" pitchFamily="2" charset="-122"/>
                <a:cs typeface="Courier New" pitchFamily="49" charset="0"/>
              </a:rPr>
              <a:t>.</a:t>
            </a:r>
            <a:r>
              <a:rPr lang="zh-CN" altLang="en-US" b="1" dirty="0" smtClean="0">
                <a:ea typeface="黑体" pitchFamily="2" charset="-122"/>
                <a:cs typeface="Courier New" pitchFamily="49" charset="0"/>
              </a:rPr>
              <a:t>静态成员</a:t>
            </a:r>
            <a:endParaRPr lang="zh-CN" altLang="en-US" b="1" dirty="0">
              <a:ea typeface="黑体" pitchFamily="2" charset="-122"/>
              <a:cs typeface="Courier New" pitchFamily="49" charset="0"/>
            </a:endParaRP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gray">
          <a:xfrm>
            <a:off x="3147994" y="2925216"/>
            <a:ext cx="2590800" cy="5048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round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zh-CN" altLang="en-US" b="1" dirty="0">
                <a:ea typeface="黑体" pitchFamily="2" charset="-122"/>
                <a:cs typeface="Courier New" pitchFamily="49" charset="0"/>
              </a:rPr>
              <a:t>对象</a:t>
            </a:r>
            <a:r>
              <a:rPr lang="en-US" altLang="zh-CN" b="1" dirty="0" smtClean="0">
                <a:ea typeface="黑体" pitchFamily="2" charset="-122"/>
                <a:cs typeface="Courier New" pitchFamily="49" charset="0"/>
              </a:rPr>
              <a:t>.</a:t>
            </a:r>
            <a:r>
              <a:rPr lang="zh-CN" altLang="en-US" b="1" dirty="0" smtClean="0">
                <a:ea typeface="黑体" pitchFamily="2" charset="-122"/>
                <a:cs typeface="Courier New" pitchFamily="49" charset="0"/>
              </a:rPr>
              <a:t>静态成员</a:t>
            </a:r>
            <a:endParaRPr lang="zh-CN" altLang="en-US" b="1" dirty="0">
              <a:ea typeface="黑体" pitchFamily="2" charset="-122"/>
              <a:cs typeface="Courier New" pitchFamily="49" charset="0"/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gray">
          <a:xfrm>
            <a:off x="1965580" y="5337339"/>
            <a:ext cx="2590800" cy="5048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round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zh-CN" altLang="en-US" b="1" dirty="0" smtClean="0">
                <a:ea typeface="黑体" pitchFamily="2" charset="-122"/>
                <a:cs typeface="Courier New" pitchFamily="49" charset="0"/>
              </a:rPr>
              <a:t>静态域</a:t>
            </a:r>
            <a:endParaRPr lang="zh-CN" altLang="en-US" b="1" dirty="0">
              <a:ea typeface="黑体" pitchFamily="2" charset="-122"/>
              <a:cs typeface="Courier New" pitchFamily="49" charset="0"/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gray">
          <a:xfrm>
            <a:off x="2028643" y="4706719"/>
            <a:ext cx="2590800" cy="5048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round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zh-CN" altLang="en-US" b="1" dirty="0" smtClean="0">
                <a:ea typeface="黑体" pitchFamily="2" charset="-122"/>
                <a:cs typeface="Courier New" pitchFamily="49" charset="0"/>
              </a:rPr>
              <a:t>非静态域</a:t>
            </a:r>
            <a:endParaRPr lang="en-US" altLang="zh-CN" b="1" dirty="0" smtClean="0">
              <a:ea typeface="黑体" pitchFamily="2" charset="-122"/>
              <a:cs typeface="Courier New" pitchFamily="49" charset="0"/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gray">
          <a:xfrm>
            <a:off x="6616407" y="4654223"/>
            <a:ext cx="2590800" cy="5048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round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zh-CN" altLang="en-US" b="1" dirty="0" smtClean="0">
                <a:ea typeface="黑体" pitchFamily="2" charset="-122"/>
                <a:cs typeface="Courier New" pitchFamily="49" charset="0"/>
              </a:rPr>
              <a:t>实例成员</a:t>
            </a:r>
            <a:endParaRPr lang="zh-CN" altLang="en-US" b="1" dirty="0">
              <a:ea typeface="黑体" pitchFamily="2" charset="-122"/>
              <a:cs typeface="Courier New" pitchFamily="49" charset="0"/>
            </a:endParaRP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gray">
          <a:xfrm>
            <a:off x="6598526" y="5342816"/>
            <a:ext cx="2590800" cy="5048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round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zh-CN" altLang="en-US" b="1" dirty="0" smtClean="0">
                <a:ea typeface="黑体" pitchFamily="2" charset="-122"/>
                <a:cs typeface="Courier New" pitchFamily="49" charset="0"/>
              </a:rPr>
              <a:t>静态成员</a:t>
            </a:r>
            <a:endParaRPr lang="zh-CN" altLang="en-US" b="1" dirty="0">
              <a:ea typeface="黑体" pitchFamily="2" charset="-122"/>
              <a:cs typeface="Courier New" pitchFamily="49" charset="0"/>
            </a:endParaRPr>
          </a:p>
        </p:txBody>
      </p:sp>
      <p:sp>
        <p:nvSpPr>
          <p:cNvPr id="16" name="右箭头 15"/>
          <p:cNvSpPr/>
          <p:nvPr/>
        </p:nvSpPr>
        <p:spPr>
          <a:xfrm>
            <a:off x="4824248" y="4840014"/>
            <a:ext cx="1513490" cy="157655"/>
          </a:xfrm>
          <a:prstGeom prst="rightArrow">
            <a:avLst>
              <a:gd name="adj1" fmla="val 50000"/>
              <a:gd name="adj2" fmla="val 1142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右箭头 16"/>
          <p:cNvSpPr/>
          <p:nvPr/>
        </p:nvSpPr>
        <p:spPr>
          <a:xfrm>
            <a:off x="4871545" y="5565228"/>
            <a:ext cx="1513490" cy="157655"/>
          </a:xfrm>
          <a:prstGeom prst="rightArrow">
            <a:avLst>
              <a:gd name="adj1" fmla="val 50000"/>
              <a:gd name="adj2" fmla="val 1142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右箭头 17"/>
          <p:cNvSpPr/>
          <p:nvPr/>
        </p:nvSpPr>
        <p:spPr>
          <a:xfrm rot="658886">
            <a:off x="4762944" y="5166666"/>
            <a:ext cx="1634156" cy="183157"/>
          </a:xfrm>
          <a:prstGeom prst="rightArrow">
            <a:avLst>
              <a:gd name="adj1" fmla="val 50000"/>
              <a:gd name="adj2" fmla="val 1142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3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3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3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3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1526</TotalTime>
  <Words>3963</Words>
  <Application>Microsoft Office PowerPoint</Application>
  <PresentationFormat>自定义</PresentationFormat>
  <Paragraphs>263</Paragraphs>
  <Slides>33</Slides>
  <Notes>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34" baseType="lpstr">
      <vt:lpstr>Office 主题</vt:lpstr>
      <vt:lpstr>深入面向对象</vt:lpstr>
      <vt:lpstr>本章内容：共5小节，个知识点</vt:lpstr>
      <vt:lpstr>本章目标</vt:lpstr>
      <vt:lpstr>第1节【公有类和main方法】</vt:lpstr>
      <vt:lpstr>1-公有类和main方法</vt:lpstr>
      <vt:lpstr>第2节【静态成员和实例成员】</vt:lpstr>
      <vt:lpstr>为什么需要静态成员</vt:lpstr>
      <vt:lpstr>静态属性和静态方法的定义</vt:lpstr>
      <vt:lpstr>4-访问类的成员</vt:lpstr>
      <vt:lpstr>4-this关键字</vt:lpstr>
      <vt:lpstr>第3节【变量的作用域、默认值、内存分配】</vt:lpstr>
      <vt:lpstr>1-变量的作用域</vt:lpstr>
      <vt:lpstr>2-变量的默认值</vt:lpstr>
      <vt:lpstr>3- java中的内存分配</vt:lpstr>
      <vt:lpstr>3- java中的内存分配</vt:lpstr>
      <vt:lpstr>4-对象和属性的声命周期</vt:lpstr>
      <vt:lpstr>幻灯片 17</vt:lpstr>
      <vt:lpstr>幻灯片 18</vt:lpstr>
      <vt:lpstr>幻灯片 19</vt:lpstr>
      <vt:lpstr>第4节【详解类的定义】</vt:lpstr>
      <vt:lpstr>1-类的完整定义</vt:lpstr>
      <vt:lpstr>2-构造器</vt:lpstr>
      <vt:lpstr>3-初始化块</vt:lpstr>
      <vt:lpstr>幻灯片 24</vt:lpstr>
      <vt:lpstr>第5节【方法重载】</vt:lpstr>
      <vt:lpstr>1-方法重载</vt:lpstr>
      <vt:lpstr>1-方法重载</vt:lpstr>
      <vt:lpstr>1-方法重载</vt:lpstr>
      <vt:lpstr>1-方法重载</vt:lpstr>
      <vt:lpstr>1-方法重载</vt:lpstr>
      <vt:lpstr>2-构造器重载</vt:lpstr>
      <vt:lpstr>2-构造器重载</vt:lpstr>
      <vt:lpstr>幻灯片 33</vt:lpstr>
    </vt:vector>
  </TitlesOfParts>
  <Company>Baidu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Lv,Jiaoyan</dc:creator>
  <cp:lastModifiedBy>Administrator</cp:lastModifiedBy>
  <cp:revision>1591</cp:revision>
  <dcterms:created xsi:type="dcterms:W3CDTF">2014-03-19T14:07:00Z</dcterms:created>
  <dcterms:modified xsi:type="dcterms:W3CDTF">2018-08-21T11:01:00Z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