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478" r:id="rId2"/>
    <p:sldId id="481" r:id="rId3"/>
    <p:sldId id="493" r:id="rId4"/>
    <p:sldId id="847" r:id="rId5"/>
    <p:sldId id="848" r:id="rId6"/>
    <p:sldId id="849" r:id="rId7"/>
    <p:sldId id="850" r:id="rId8"/>
    <p:sldId id="851" r:id="rId9"/>
    <p:sldId id="852" r:id="rId10"/>
    <p:sldId id="853" r:id="rId11"/>
    <p:sldId id="854" r:id="rId12"/>
    <p:sldId id="855" r:id="rId13"/>
    <p:sldId id="856" r:id="rId14"/>
    <p:sldId id="857" r:id="rId15"/>
    <p:sldId id="858" r:id="rId16"/>
    <p:sldId id="859" r:id="rId17"/>
    <p:sldId id="785" r:id="rId18"/>
    <p:sldId id="784" r:id="rId19"/>
    <p:sldId id="783" r:id="rId20"/>
    <p:sldId id="786" r:id="rId21"/>
    <p:sldId id="790" r:id="rId22"/>
    <p:sldId id="789" r:id="rId23"/>
    <p:sldId id="788" r:id="rId24"/>
    <p:sldId id="787" r:id="rId25"/>
    <p:sldId id="797" r:id="rId26"/>
    <p:sldId id="796" r:id="rId27"/>
    <p:sldId id="800" r:id="rId28"/>
    <p:sldId id="798" r:id="rId29"/>
    <p:sldId id="799" r:id="rId30"/>
    <p:sldId id="845" r:id="rId31"/>
    <p:sldId id="802" r:id="rId32"/>
    <p:sldId id="801" r:id="rId33"/>
    <p:sldId id="813" r:id="rId34"/>
    <p:sldId id="812" r:id="rId35"/>
    <p:sldId id="811" r:id="rId36"/>
    <p:sldId id="810" r:id="rId37"/>
    <p:sldId id="819" r:id="rId38"/>
    <p:sldId id="818" r:id="rId39"/>
    <p:sldId id="817" r:id="rId40"/>
    <p:sldId id="820" r:id="rId41"/>
    <p:sldId id="816" r:id="rId42"/>
    <p:sldId id="815" r:id="rId43"/>
    <p:sldId id="825" r:id="rId44"/>
    <p:sldId id="824" r:id="rId45"/>
    <p:sldId id="823" r:id="rId46"/>
    <p:sldId id="822" r:id="rId47"/>
    <p:sldId id="821" r:id="rId48"/>
    <p:sldId id="814" r:id="rId49"/>
    <p:sldId id="844" r:id="rId50"/>
    <p:sldId id="843" r:id="rId51"/>
    <p:sldId id="830" r:id="rId52"/>
    <p:sldId id="829" r:id="rId53"/>
    <p:sldId id="828" r:id="rId54"/>
    <p:sldId id="827" r:id="rId55"/>
    <p:sldId id="833" r:id="rId56"/>
    <p:sldId id="832" r:id="rId57"/>
    <p:sldId id="831" r:id="rId58"/>
    <p:sldId id="826" r:id="rId59"/>
    <p:sldId id="838" r:id="rId60"/>
    <p:sldId id="837" r:id="rId61"/>
    <p:sldId id="836" r:id="rId62"/>
    <p:sldId id="835" r:id="rId63"/>
    <p:sldId id="842" r:id="rId64"/>
    <p:sldId id="476"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E0B0B"/>
    <a:srgbClr val="3B9D3B"/>
    <a:srgbClr val="3D3D3D"/>
    <a:srgbClr val="000066"/>
    <a:srgbClr val="CC3300"/>
    <a:srgbClr val="CC6600"/>
    <a:srgbClr val="393939"/>
    <a:srgbClr val="CC0000"/>
    <a:srgbClr val="990000"/>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191" autoAdjust="0"/>
    <p:restoredTop sz="79279" autoAdjust="0"/>
  </p:normalViewPr>
  <p:slideViewPr>
    <p:cSldViewPr snapToGrid="0">
      <p:cViewPr varScale="1">
        <p:scale>
          <a:sx n="55" d="100"/>
          <a:sy n="55" d="100"/>
        </p:scale>
        <p:origin x="-112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2018/8/7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2018/8/7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 xmlns:p14="http://schemas.microsoft.com/office/powerpoint/2010/main"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xmlns="" val="418058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a:t>
            </a:fld>
            <a:endParaRPr lang="zh-CN" altLang="en-US"/>
          </a:p>
        </p:txBody>
      </p:sp>
    </p:spTree>
    <p:extLst>
      <p:ext uri="{BB962C8B-B14F-4D97-AF65-F5344CB8AC3E}">
        <p14:creationId xmlns:p14="http://schemas.microsoft.com/office/powerpoint/2010/main" xmlns="" val="359489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extLst>
      <p:ext uri="{BB962C8B-B14F-4D97-AF65-F5344CB8AC3E}">
        <p14:creationId xmlns:p14="http://schemas.microsoft.com/office/powerpoint/2010/main" xmlns="" val="222206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false   true</a:t>
            </a:r>
          </a:p>
          <a:p>
            <a:r>
              <a:rPr lang="en-US" altLang="zh-CN" dirty="0" smtClean="0"/>
              <a:t>134</a:t>
            </a:r>
            <a:r>
              <a:rPr lang="zh-CN" altLang="en-US" dirty="0" smtClean="0"/>
              <a:t>超出了</a:t>
            </a:r>
            <a:r>
              <a:rPr lang="en-US" altLang="zh-CN" dirty="0" smtClean="0"/>
              <a:t>byte</a:t>
            </a:r>
            <a:r>
              <a:rPr lang="zh-CN" altLang="en-US" dirty="0" smtClean="0"/>
              <a:t>范围</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extLst>
      <p:ext uri="{BB962C8B-B14F-4D97-AF65-F5344CB8AC3E}">
        <p14:creationId xmlns:p14="http://schemas.microsoft.com/office/powerpoint/2010/main" xmlns="" val="1655824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extLst>
      <p:ext uri="{BB962C8B-B14F-4D97-AF65-F5344CB8AC3E}">
        <p14:creationId xmlns:p14="http://schemas.microsoft.com/office/powerpoint/2010/main" xmlns="" val="1041337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xmlns="" val="3757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项目中经常会使用一系列的列表，用于表达某一特定领域的状态值，这些取值往往都由若干的常量组成，在程序的各个位置都会访问。比如进行数据采集的时候需要对数据的类型进行标记，区分视频、音频、图像、文字等类型以供后续程序能够正常处理。由于接口中的成员变量会自动授予</a:t>
            </a:r>
            <a:r>
              <a:rPr lang="en-US" altLang="zh-CN" dirty="0" smtClean="0"/>
              <a:t>public static final</a:t>
            </a:r>
            <a:r>
              <a:rPr lang="zh-CN" altLang="en-US" dirty="0" smtClean="0"/>
              <a:t>修饰，因此很多情况下我们习惯于在接口中以定义一系列成员的方式来完成这一过程。通过本节学习后，我们能够学会使用</a:t>
            </a:r>
            <a:r>
              <a:rPr lang="en-US" altLang="zh-CN" dirty="0" smtClean="0"/>
              <a:t>Java</a:t>
            </a:r>
            <a:r>
              <a:rPr lang="zh-CN" altLang="en-US" dirty="0" smtClean="0"/>
              <a:t>提供的另一个类型来解决同样的问题。</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 xmlns:p14="http://schemas.microsoft.com/office/powerpoint/2010/main" val="2619404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在了解了这些以后，初学者应该可以比较清楚的理解一个独立的</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类，。但是，在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应用中，不可能只有一个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类，而是会有很多</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类。这很多个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类之间，不可能是老死不相往来的，而会是彼此协作，完成复杂功能。所以，在了解了基本知识点后，接下来，初学者应该着重学习</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语言中类与类的关系。</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 xmlns:p14="http://schemas.microsoft.com/office/powerpoint/2010/main" val="1916160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endParaRPr lang="en-US" altLang="zh-CN" sz="1200" b="0" i="0" kern="1200" dirty="0" smtClean="0">
              <a:solidFill>
                <a:schemeClr val="tx1"/>
              </a:solidFill>
              <a:effectLst/>
              <a:latin typeface="+mn-lt"/>
              <a:ea typeface="+mn-ea"/>
              <a:cs typeface="+mn-cs"/>
            </a:endParaRPr>
          </a:p>
          <a:p>
            <a:r>
              <a:rPr lang="en-US" altLang="zh-CN" dirty="0" smtClean="0"/>
              <a:t>	</a:t>
            </a:r>
            <a:r>
              <a:rPr lang="zh-CN" altLang="en-US" dirty="0" smtClean="0"/>
              <a:t>在本章的第一节介绍访问控制符时就提到过，顶级类的访问控制符只有两个，</a:t>
            </a:r>
            <a:r>
              <a:rPr lang="en-US" altLang="zh-CN" dirty="0" smtClean="0"/>
              <a:t>public</a:t>
            </a:r>
            <a:r>
              <a:rPr lang="zh-CN" altLang="en-US" dirty="0" smtClean="0"/>
              <a:t>和</a:t>
            </a:r>
            <a:r>
              <a:rPr lang="en-US" altLang="zh-CN" dirty="0" smtClean="0"/>
              <a:t>default</a:t>
            </a:r>
            <a:r>
              <a:rPr lang="zh-CN" altLang="en-US" dirty="0" smtClean="0"/>
              <a:t>，但是也提到过，如果将类作为其他类的成员来声明，即在一个类的内部构建一个新类，那么这个被声明在其他类内部的类就可以使用全部的类成员权限控制符，能够更精确的控制类的可访问性。在本节中我们将重点讲解这种在其他类中声明的类的相关特征。</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 xmlns:p14="http://schemas.microsoft.com/office/powerpoint/2010/main" val="1892754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64</a:t>
            </a:fld>
            <a:endParaRPr lang="zh-CN" altLang="en-US">
              <a:solidFill>
                <a:prstClr val="black"/>
              </a:solidFill>
            </a:endParaRPr>
          </a:p>
        </p:txBody>
      </p:sp>
    </p:spTree>
    <p:extLst>
      <p:ext uri="{BB962C8B-B14F-4D97-AF65-F5344CB8AC3E}">
        <p14:creationId xmlns="" xmlns:p14="http://schemas.microsoft.com/office/powerpoint/2010/main" val="70061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通过对类的结构及成员的声明、对象的声明与基本使用的学习，我们已经了解了面向对象的基础特性以及在解决复杂问题时和面向过程编程语言的优势，那么除了基础的类与对象之外，究竟面向对象还具备什么其他的高级特性呢？通过这些高级特性，我们又能解决什么样的实际问题，实现什么样的特殊功能呢？类与类之间存在什么养的关系，我们又应该通过什么样的原则来充分利用这些关系呢？而且在上一章的学习中，我们就像郭德纲的单口相声一样，巨坑无限，而大部分的坑都将在本章得到圆满的填埋。因此通过本章的学习，我们将更为充分的认知到面向对象的进阶特性，掌握抽象类、接口、枚举等</a:t>
            </a:r>
            <a:r>
              <a:rPr lang="en-US" altLang="zh-CN" baseline="0" dirty="0" smtClean="0"/>
              <a:t>Java</a:t>
            </a:r>
            <a:r>
              <a:rPr lang="zh-CN" altLang="en-US" baseline="0" dirty="0" smtClean="0"/>
              <a:t>面向对象中的重要成员，掌握类与类之间的关系以及重要的关键字与修饰符。</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 xmlns:p14="http://schemas.microsoft.com/office/powerpoint/2010/main" val="1444775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a:t>
            </a:r>
            <a:r>
              <a:rPr lang="zh-CN" altLang="en-US" dirty="0" smtClean="0"/>
              <a:t>目前，我们已经了解了</a:t>
            </a:r>
            <a:r>
              <a:rPr lang="en-US" altLang="zh-CN" dirty="0" smtClean="0"/>
              <a:t>Java</a:t>
            </a:r>
            <a:r>
              <a:rPr lang="zh-CN" altLang="en-US" dirty="0" smtClean="0"/>
              <a:t>语言的发展历史，基本特征。准备好了开发运行环境，并且能够编写运行“</a:t>
            </a:r>
            <a:r>
              <a:rPr lang="en-US" altLang="zh-CN" dirty="0" err="1" smtClean="0"/>
              <a:t>HelloWorld</a:t>
            </a:r>
            <a:r>
              <a:rPr lang="zh-CN" altLang="en-US" dirty="0" smtClean="0"/>
              <a:t>”。</a:t>
            </a:r>
            <a:r>
              <a:rPr lang="zh-CN" altLang="en-US" baseline="0" dirty="0" smtClean="0"/>
              <a:t>同时也了解了</a:t>
            </a:r>
            <a:r>
              <a:rPr lang="en-US" altLang="zh-CN" baseline="0" dirty="0" smtClean="0"/>
              <a:t>Java</a:t>
            </a:r>
            <a:r>
              <a:rPr lang="zh-CN" altLang="en-US" baseline="0" dirty="0" smtClean="0"/>
              <a:t>语言的基本语法，包括逗号、分号、表达式、变量等。我们最终的目标是学会用</a:t>
            </a:r>
            <a:r>
              <a:rPr lang="en-US" altLang="zh-CN" baseline="0" dirty="0" smtClean="0"/>
              <a:t>Java</a:t>
            </a:r>
            <a:r>
              <a:rPr lang="zh-CN" altLang="en-US" baseline="0" dirty="0" smtClean="0"/>
              <a:t>语言编写企业应用。编程的本质其实就是按照一定的业务逻辑对数据进行处理。不同的数据是有区别的，比如年龄就是一个整数，</a:t>
            </a:r>
            <a:r>
              <a:rPr lang="en-US" altLang="zh-CN" baseline="0" dirty="0" smtClean="0"/>
              <a:t>10,32,43</a:t>
            </a:r>
            <a:r>
              <a:rPr lang="zh-CN" altLang="en-US" baseline="0" dirty="0" smtClean="0"/>
              <a:t>这样的整数。而工资收入往往有零有整，比如</a:t>
            </a:r>
            <a:r>
              <a:rPr lang="en-US" altLang="zh-CN" baseline="0" dirty="0" smtClean="0"/>
              <a:t>8977.5,</a:t>
            </a:r>
            <a:r>
              <a:rPr lang="zh-CN" altLang="en-US" baseline="0" dirty="0" smtClean="0"/>
              <a:t>这样的小数。因此我们很有必要知道，在</a:t>
            </a:r>
            <a:r>
              <a:rPr lang="en-US" altLang="zh-CN" baseline="0" dirty="0" smtClean="0"/>
              <a:t>Java</a:t>
            </a:r>
            <a:r>
              <a:rPr lang="zh-CN" altLang="en-US" baseline="0" dirty="0" smtClean="0"/>
              <a:t>语言里有哪些数据类型，这些数据类型有哪些特点。所谓对数据进行处理，其实就是进行运算，我们常见的加减乘除就是算术运算，要做运算，就需要使用到运算符，因此本章还将学习到</a:t>
            </a:r>
            <a:r>
              <a:rPr lang="en-US" altLang="zh-CN" baseline="0" dirty="0" smtClean="0"/>
              <a:t>Java</a:t>
            </a:r>
            <a:r>
              <a:rPr lang="zh-CN" altLang="en-US" baseline="0" dirty="0" smtClean="0"/>
              <a:t>语言中的运算符。</a:t>
            </a:r>
            <a:endParaRPr lang="en-US" altLang="zh-CN" baseline="0" dirty="0" smtClean="0"/>
          </a:p>
          <a:p>
            <a:r>
              <a:rPr lang="en-US" altLang="zh-CN" baseline="0" dirty="0" smtClean="0"/>
              <a:t>        </a:t>
            </a:r>
            <a:r>
              <a:rPr lang="zh-CN" altLang="en-US" baseline="0" dirty="0" smtClean="0"/>
              <a:t>学习完本章后，编程时就能够根据需要使用不用的数据类型定义常量和变量，然后根据业务要求使用运算符进行运算，从而实现功能。</a:t>
            </a:r>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xmlns="" val="1788565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所有的类其实都是引用类型，目前我们还没学习面向对象，理解类、对象有些困难。所以先学习一些简单的，常用的类型。本节学习包装器类。顾名思义，包装器就是把其他事物包起来，这里要包的就是那</a:t>
            </a:r>
            <a:r>
              <a:rPr lang="en-US" altLang="zh-CN" dirty="0" smtClean="0"/>
              <a:t>8</a:t>
            </a:r>
            <a:r>
              <a:rPr lang="zh-CN" altLang="en-US" dirty="0" smtClean="0"/>
              <a:t>种基本数据类型。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xmlns="" val="409947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p14="http://schemas.microsoft.com/office/powerpoint/2010/main" xmlns="" val="236499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extLst>
      <p:ext uri="{BB962C8B-B14F-4D97-AF65-F5344CB8AC3E}">
        <p14:creationId xmlns:p14="http://schemas.microsoft.com/office/powerpoint/2010/main" xmlns="" val="1891252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xmlns="" val="2755331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extLst>
      <p:ext uri="{BB962C8B-B14F-4D97-AF65-F5344CB8AC3E}">
        <p14:creationId xmlns:p14="http://schemas.microsoft.com/office/powerpoint/2010/main" xmlns="" val="1681204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extLst>
              <a:ext uri="{28A0092B-C50C-407E-A947-70E740481C1C}">
                <a14:useLocalDpi xmlns="" xmlns:a14="http://schemas.microsoft.com/office/drawing/2010/main"/>
              </a:ext>
            </a:extLst>
          </a:blip>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2018/8/7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2018/8/7</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5838;&#22530;&#26696;&#20363;/&#31532;4&#33410;-&#21253;&#35013;&#22120;&#31867;&#22411;/Item0401.jav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35838;&#22530;&#26696;&#20363;/&#31532;2&#33410;-&#22522;&#26412;&#25968;&#25454;&#31867;&#22411;/Item0502.jav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35838;&#22530;&#26696;&#20363;/&#31532;10&#33410;-&#20869;&#37096;&#31867;/OuterClass.java" TargetMode="Externa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35838;&#22530;&#26696;&#20363;/&#31532;10&#33410;-&#20869;&#37096;&#31867;/OuterClass1.java"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35838;&#22530;&#26696;&#20363;/&#31532;10&#33410;-&#20869;&#37096;&#31867;/FunctionBindOp.java"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35838;&#22530;&#26696;&#20363;/&#31532;4&#33410;-&#21253;&#35013;&#22120;&#31867;&#22411;/Item0201.jav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35838;&#22530;&#26696;&#20363;/&#31532;2&#33410;-&#22522;&#26412;&#25968;&#25454;&#31867;&#22411;/Item0502.jav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35838;&#22530;&#26696;&#20363;/&#31532;4&#33410;-&#21253;&#35013;&#22120;&#31867;&#22411;/Item0301.ja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35838;&#22530;&#26696;&#20363;/&#31532;2&#33410;-&#22522;&#26412;&#25968;&#25454;&#31867;&#22411;/Item0502.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深入面向对象</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3650" y="986624"/>
            <a:ext cx="11015870" cy="2206487"/>
          </a:xfrm>
        </p:spPr>
        <p:txBody>
          <a:bodyPr vert="horz" lIns="91440" tIns="45720" rIns="91440" bIns="45720" rtlCol="0">
            <a:noAutofit/>
          </a:bodyPr>
          <a:lstStyle/>
          <a:p>
            <a:r>
              <a:rPr lang="zh-CN" altLang="en-US" sz="2400" dirty="0" smtClean="0">
                <a:solidFill>
                  <a:schemeClr val="tx1">
                    <a:lumMod val="75000"/>
                    <a:lumOff val="25000"/>
                  </a:schemeClr>
                </a:solidFill>
              </a:rPr>
              <a:t>在自动装箱拆箱过程中，</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使用到了常量池；</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如前面所学习，常量池就是方法区的一部分，是内存的逻辑分区；</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如下代码所示</a:t>
            </a:r>
            <a:r>
              <a:rPr lang="en-US" altLang="zh-CN" sz="2400" dirty="0" smtClean="0">
                <a:solidFill>
                  <a:schemeClr val="tx1">
                    <a:lumMod val="75000"/>
                    <a:lumOff val="25000"/>
                  </a:schemeClr>
                </a:solidFill>
              </a:rPr>
              <a:t>,i1</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i2</a:t>
            </a:r>
            <a:r>
              <a:rPr lang="zh-CN" altLang="en-US" sz="2400" dirty="0" smtClean="0">
                <a:solidFill>
                  <a:schemeClr val="tx1">
                    <a:lumMod val="75000"/>
                    <a:lumOff val="25000"/>
                  </a:schemeClr>
                </a:solidFill>
              </a:rPr>
              <a:t>使用到了自动装箱，</a:t>
            </a:r>
            <a:r>
              <a:rPr lang="en-US" altLang="zh-CN" sz="2400" dirty="0" smtClean="0">
                <a:solidFill>
                  <a:schemeClr val="tx1">
                    <a:lumMod val="75000"/>
                    <a:lumOff val="25000"/>
                  </a:schemeClr>
                </a:solidFill>
              </a:rPr>
              <a:t>io1</a:t>
            </a:r>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io2</a:t>
            </a:r>
            <a:r>
              <a:rPr lang="zh-CN" altLang="en-US" sz="2400" dirty="0" smtClean="0">
                <a:solidFill>
                  <a:schemeClr val="tx1">
                    <a:lumMod val="75000"/>
                    <a:lumOff val="25000"/>
                  </a:schemeClr>
                </a:solidFill>
              </a:rPr>
              <a:t>则没有使用：</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自动装箱拆箱中的池操作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4" name="TextBox 13"/>
          <p:cNvSpPr txBox="1"/>
          <p:nvPr/>
        </p:nvSpPr>
        <p:spPr>
          <a:xfrm>
            <a:off x="617051" y="3042751"/>
            <a:ext cx="10687987" cy="1754326"/>
          </a:xfrm>
          <a:prstGeom prst="rect">
            <a:avLst/>
          </a:prstGeom>
          <a:solidFill>
            <a:schemeClr val="bg1">
              <a:lumMod val="95000"/>
            </a:schemeClr>
          </a:solidFill>
        </p:spPr>
        <p:txBody>
          <a:bodyPr wrap="square" rtlCol="0">
            <a:spAutoFit/>
          </a:bodyPr>
          <a:lstStyle/>
          <a:p>
            <a:r>
              <a:rPr lang="en-US" dirty="0" smtClean="0">
                <a:ea typeface="微软雅黑 Light"/>
              </a:rPr>
              <a:t>Integer i1=10;</a:t>
            </a:r>
          </a:p>
          <a:p>
            <a:r>
              <a:rPr lang="en-US" dirty="0" smtClean="0">
                <a:ea typeface="微软雅黑 Light"/>
              </a:rPr>
              <a:t>Integer i2=10;</a:t>
            </a:r>
          </a:p>
          <a:p>
            <a:r>
              <a:rPr lang="en-US" dirty="0" smtClean="0">
                <a:ea typeface="微软雅黑 Light"/>
              </a:rPr>
              <a:t>Integer io1=new Integer(10);</a:t>
            </a:r>
          </a:p>
          <a:p>
            <a:r>
              <a:rPr lang="en-US" dirty="0" smtClean="0">
                <a:ea typeface="微软雅黑 Light"/>
              </a:rPr>
              <a:t>Integer io2=new Integer(10);</a:t>
            </a:r>
          </a:p>
          <a:p>
            <a:r>
              <a:rPr lang="en-US" dirty="0" err="1" smtClean="0">
                <a:ea typeface="微软雅黑 Light"/>
              </a:rPr>
              <a:t>System.out.println</a:t>
            </a:r>
            <a:r>
              <a:rPr lang="en-US" dirty="0" smtClean="0">
                <a:ea typeface="微软雅黑 Light"/>
              </a:rPr>
              <a:t>("i1==i2"+(i1==i2));</a:t>
            </a:r>
          </a:p>
          <a:p>
            <a:r>
              <a:rPr lang="en-US" dirty="0" err="1" smtClean="0">
                <a:ea typeface="微软雅黑 Light"/>
              </a:rPr>
              <a:t>System.out.println</a:t>
            </a:r>
            <a:r>
              <a:rPr lang="en-US" dirty="0" smtClean="0">
                <a:ea typeface="微软雅黑 Light"/>
              </a:rPr>
              <a:t>("io1==io2"+(io1==io2));</a:t>
            </a:r>
            <a:endParaRPr lang="en-US" dirty="0">
              <a:ea typeface="微软雅黑 Light"/>
            </a:endParaRPr>
          </a:p>
        </p:txBody>
      </p:sp>
      <p:sp>
        <p:nvSpPr>
          <p:cNvPr id="17" name="内容占位符 2"/>
          <p:cNvSpPr txBox="1">
            <a:spLocks/>
          </p:cNvSpPr>
          <p:nvPr/>
        </p:nvSpPr>
        <p:spPr>
          <a:xfrm>
            <a:off x="459850" y="4918545"/>
            <a:ext cx="11015870" cy="674536"/>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i1 i2</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使用到常量池，</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io1</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io2</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没有使用</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TextBox 17">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Item0401.java</a:t>
            </a:r>
            <a:endParaRPr lang="en-US"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自动装箱拆箱中的池操作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7" name="内容占位符 2"/>
          <p:cNvSpPr txBox="1">
            <a:spLocks/>
          </p:cNvSpPr>
          <p:nvPr/>
        </p:nvSpPr>
        <p:spPr>
          <a:xfrm>
            <a:off x="353170" y="1123784"/>
            <a:ext cx="5620910" cy="3859695"/>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i1 i2</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使用到常量池，</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io1</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io2</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没有使用；</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i1</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i2</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的值都是</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10</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，所以指向常量池中相同的空间；</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因此</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i1==i2</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返回</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true;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io1</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io2</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使用</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new</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创建赋值，所以分别指向堆中不同的空间，因此</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io1==io2</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返回</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false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7" name="Table 6"/>
          <p:cNvGraphicFramePr>
            <a:graphicFrameLocks noGrp="1"/>
          </p:cNvGraphicFramePr>
          <p:nvPr/>
        </p:nvGraphicFramePr>
        <p:xfrm>
          <a:off x="6283960" y="2380826"/>
          <a:ext cx="1534160" cy="1854200"/>
        </p:xfrm>
        <a:graphic>
          <a:graphicData uri="http://schemas.openxmlformats.org/drawingml/2006/table">
            <a:tbl>
              <a:tblPr firstRow="1" bandRow="1">
                <a:tableStyleId>{5C22544A-7EE6-4342-B048-85BDC9FD1C3A}</a:tableStyleId>
              </a:tblPr>
              <a:tblGrid>
                <a:gridCol w="1534160"/>
              </a:tblGrid>
              <a:tr h="370840">
                <a:tc>
                  <a:txBody>
                    <a:bodyPr/>
                    <a:lstStyle/>
                    <a:p>
                      <a:r>
                        <a:rPr lang="zh-CN" altLang="en-US" dirty="0" smtClean="0"/>
                        <a:t>栈</a:t>
                      </a:r>
                      <a:endParaRPr lang="en-US" dirty="0"/>
                    </a:p>
                  </a:txBody>
                  <a:tcPr/>
                </a:tc>
              </a:tr>
              <a:tr h="370840">
                <a:tc>
                  <a:txBody>
                    <a:bodyPr/>
                    <a:lstStyle/>
                    <a:p>
                      <a:r>
                        <a:rPr lang="en-US" dirty="0" smtClean="0"/>
                        <a:t>I1 0x2312</a:t>
                      </a:r>
                      <a:endParaRPr lang="en-US" dirty="0"/>
                    </a:p>
                  </a:txBody>
                  <a:tcPr/>
                </a:tc>
              </a:tr>
              <a:tr h="370840">
                <a:tc>
                  <a:txBody>
                    <a:bodyPr/>
                    <a:lstStyle/>
                    <a:p>
                      <a:r>
                        <a:rPr lang="en-US" dirty="0" smtClean="0"/>
                        <a:t>I2 0x2312</a:t>
                      </a:r>
                      <a:endParaRPr lang="en-US" dirty="0"/>
                    </a:p>
                  </a:txBody>
                  <a:tcPr/>
                </a:tc>
              </a:tr>
              <a:tr h="370840">
                <a:tc>
                  <a:txBody>
                    <a:bodyPr/>
                    <a:lstStyle/>
                    <a:p>
                      <a:r>
                        <a:rPr lang="en-US" dirty="0" smtClean="0"/>
                        <a:t>Io1 0x4532</a:t>
                      </a:r>
                      <a:endParaRPr lang="en-US" dirty="0"/>
                    </a:p>
                  </a:txBody>
                  <a:tcPr/>
                </a:tc>
              </a:tr>
              <a:tr h="370840">
                <a:tc>
                  <a:txBody>
                    <a:bodyPr/>
                    <a:lstStyle/>
                    <a:p>
                      <a:r>
                        <a:rPr lang="en-US" dirty="0" smtClean="0"/>
                        <a:t>Io2 0x3783</a:t>
                      </a:r>
                      <a:endParaRPr lang="en-US" dirty="0"/>
                    </a:p>
                  </a:txBody>
                  <a:tcPr/>
                </a:tc>
              </a:tr>
            </a:tbl>
          </a:graphicData>
        </a:graphic>
      </p:graphicFrame>
      <p:graphicFrame>
        <p:nvGraphicFramePr>
          <p:cNvPr id="8" name="Table 7"/>
          <p:cNvGraphicFramePr>
            <a:graphicFrameLocks noGrp="1"/>
          </p:cNvGraphicFramePr>
          <p:nvPr/>
        </p:nvGraphicFramePr>
        <p:xfrm>
          <a:off x="9347200" y="4480560"/>
          <a:ext cx="1534160" cy="1849120"/>
        </p:xfrm>
        <a:graphic>
          <a:graphicData uri="http://schemas.openxmlformats.org/drawingml/2006/table">
            <a:tbl>
              <a:tblPr firstRow="1" bandRow="1">
                <a:tableStyleId>{5C22544A-7EE6-4342-B048-85BDC9FD1C3A}</a:tableStyleId>
              </a:tblPr>
              <a:tblGrid>
                <a:gridCol w="1534160"/>
              </a:tblGrid>
              <a:tr h="358986">
                <a:tc>
                  <a:txBody>
                    <a:bodyPr/>
                    <a:lstStyle/>
                    <a:p>
                      <a:r>
                        <a:rPr lang="zh-CN" altLang="en-US" dirty="0" smtClean="0"/>
                        <a:t>堆</a:t>
                      </a:r>
                      <a:endParaRPr lang="en-US" dirty="0"/>
                    </a:p>
                  </a:txBody>
                  <a:tcPr/>
                </a:tc>
              </a:tr>
              <a:tr h="370840">
                <a:tc>
                  <a:txBody>
                    <a:bodyPr/>
                    <a:lstStyle/>
                    <a:p>
                      <a:r>
                        <a:rPr lang="en-US" dirty="0" smtClean="0"/>
                        <a:t>10</a:t>
                      </a:r>
                      <a:endParaRPr lang="en-US" dirty="0"/>
                    </a:p>
                  </a:txBody>
                  <a:tcPr/>
                </a:tc>
              </a:tr>
              <a:tr h="370840">
                <a:tc>
                  <a:txBody>
                    <a:bodyPr/>
                    <a:lstStyle/>
                    <a:p>
                      <a:r>
                        <a:rPr lang="en-US" dirty="0" smtClean="0"/>
                        <a:t>10</a:t>
                      </a:r>
                      <a:endParaRPr lang="en-US" dirty="0"/>
                    </a:p>
                  </a:txBody>
                  <a:tcPr/>
                </a:tc>
              </a:tr>
              <a:tr h="370840">
                <a:tc>
                  <a:txBody>
                    <a:bodyPr/>
                    <a:lstStyle/>
                    <a:p>
                      <a:endParaRPr lang="en-US" dirty="0"/>
                    </a:p>
                  </a:txBody>
                  <a:tcPr/>
                </a:tc>
              </a:tr>
              <a:tr h="370840">
                <a:tc>
                  <a:txBody>
                    <a:bodyPr/>
                    <a:lstStyle/>
                    <a:p>
                      <a:endParaRPr lang="en-US" dirty="0"/>
                    </a:p>
                  </a:txBody>
                  <a:tcPr/>
                </a:tc>
              </a:tr>
            </a:tbl>
          </a:graphicData>
        </a:graphic>
      </p:graphicFrame>
      <p:graphicFrame>
        <p:nvGraphicFramePr>
          <p:cNvPr id="9" name="Table 8"/>
          <p:cNvGraphicFramePr>
            <a:graphicFrameLocks noGrp="1"/>
          </p:cNvGraphicFramePr>
          <p:nvPr/>
        </p:nvGraphicFramePr>
        <p:xfrm>
          <a:off x="9255760" y="2240280"/>
          <a:ext cx="1534160" cy="1849120"/>
        </p:xfrm>
        <a:graphic>
          <a:graphicData uri="http://schemas.openxmlformats.org/drawingml/2006/table">
            <a:tbl>
              <a:tblPr firstRow="1" bandRow="1">
                <a:tableStyleId>{5C22544A-7EE6-4342-B048-85BDC9FD1C3A}</a:tableStyleId>
              </a:tblPr>
              <a:tblGrid>
                <a:gridCol w="1534160"/>
              </a:tblGrid>
              <a:tr h="252306">
                <a:tc>
                  <a:txBody>
                    <a:bodyPr/>
                    <a:lstStyle/>
                    <a:p>
                      <a:r>
                        <a:rPr lang="zh-CN" altLang="en-US" dirty="0" smtClean="0"/>
                        <a:t>常量池</a:t>
                      </a:r>
                      <a:endParaRPr lang="en-US" dirty="0"/>
                    </a:p>
                  </a:txBody>
                  <a:tcPr/>
                </a:tc>
              </a:tr>
              <a:tr h="370840">
                <a:tc>
                  <a:txBody>
                    <a:bodyPr/>
                    <a:lstStyle/>
                    <a:p>
                      <a:r>
                        <a:rPr lang="en-US" dirty="0" smtClean="0"/>
                        <a:t>10</a:t>
                      </a:r>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bl>
          </a:graphicData>
        </a:graphic>
      </p:graphicFrame>
      <p:cxnSp>
        <p:nvCxnSpPr>
          <p:cNvPr id="11" name="Straight Arrow Connector 10"/>
          <p:cNvCxnSpPr/>
          <p:nvPr/>
        </p:nvCxnSpPr>
        <p:spPr>
          <a:xfrm flipV="1">
            <a:off x="7559040" y="2758440"/>
            <a:ext cx="1737360" cy="19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574280" y="2819400"/>
            <a:ext cx="17526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59040" y="3688080"/>
            <a:ext cx="1844040" cy="1356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452360" y="4023360"/>
            <a:ext cx="1950720" cy="143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570" y="727545"/>
            <a:ext cx="11015870" cy="689776"/>
          </a:xfrm>
        </p:spPr>
        <p:txBody>
          <a:bodyPr vert="horz" lIns="91440" tIns="45720" rIns="91440" bIns="45720" rtlCol="0">
            <a:noAutofit/>
          </a:bodyPr>
          <a:lstStyle/>
          <a:p>
            <a:r>
              <a:rPr lang="zh-CN" altLang="en-US" sz="2400" dirty="0" smtClean="0">
                <a:solidFill>
                  <a:schemeClr val="tx1">
                    <a:lumMod val="75000"/>
                    <a:lumOff val="25000"/>
                  </a:schemeClr>
                </a:solidFill>
              </a:rPr>
              <a:t>如下代码所示</a:t>
            </a:r>
            <a:r>
              <a:rPr lang="en-US" altLang="zh-CN" sz="2400" dirty="0" smtClean="0">
                <a:solidFill>
                  <a:schemeClr val="tx1">
                    <a:lumMod val="75000"/>
                    <a:lumOff val="25000"/>
                  </a:schemeClr>
                </a:solidFill>
              </a:rPr>
              <a:t>,i3</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i4</a:t>
            </a:r>
            <a:r>
              <a:rPr lang="zh-CN" altLang="en-US" sz="2400" dirty="0" smtClean="0">
                <a:solidFill>
                  <a:schemeClr val="tx1">
                    <a:lumMod val="75000"/>
                    <a:lumOff val="25000"/>
                  </a:schemeClr>
                </a:solidFill>
              </a:rPr>
              <a:t>使用到了自动装箱，</a:t>
            </a:r>
            <a:r>
              <a:rPr lang="en-US" altLang="zh-CN" sz="2400" dirty="0" smtClean="0">
                <a:solidFill>
                  <a:schemeClr val="tx1">
                    <a:lumMod val="75000"/>
                    <a:lumOff val="25000"/>
                  </a:schemeClr>
                </a:solidFill>
              </a:rPr>
              <a:t>io3</a:t>
            </a:r>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io4</a:t>
            </a:r>
            <a:r>
              <a:rPr lang="zh-CN" altLang="en-US" sz="2400" dirty="0" smtClean="0">
                <a:solidFill>
                  <a:schemeClr val="tx1">
                    <a:lumMod val="75000"/>
                    <a:lumOff val="25000"/>
                  </a:schemeClr>
                </a:solidFill>
              </a:rPr>
              <a:t>则没有使用：</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自动装箱拆箱中的池操作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4" name="TextBox 13"/>
          <p:cNvSpPr txBox="1"/>
          <p:nvPr/>
        </p:nvSpPr>
        <p:spPr>
          <a:xfrm>
            <a:off x="614193" y="1351111"/>
            <a:ext cx="10687987" cy="1754326"/>
          </a:xfrm>
          <a:prstGeom prst="rect">
            <a:avLst/>
          </a:prstGeom>
          <a:solidFill>
            <a:schemeClr val="bg1">
              <a:lumMod val="95000"/>
            </a:schemeClr>
          </a:solidFill>
        </p:spPr>
        <p:txBody>
          <a:bodyPr wrap="square" rtlCol="0">
            <a:spAutoFit/>
          </a:bodyPr>
          <a:lstStyle/>
          <a:p>
            <a:r>
              <a:rPr lang="en-US" dirty="0" smtClean="0">
                <a:ea typeface="微软雅黑 Light"/>
              </a:rPr>
              <a:t>Integer i3=1000;</a:t>
            </a:r>
          </a:p>
          <a:p>
            <a:r>
              <a:rPr lang="en-US" dirty="0" smtClean="0">
                <a:ea typeface="微软雅黑 Light"/>
              </a:rPr>
              <a:t>Integer i4=1000;</a:t>
            </a:r>
          </a:p>
          <a:p>
            <a:r>
              <a:rPr lang="en-US" dirty="0" smtClean="0">
                <a:ea typeface="微软雅黑 Light"/>
              </a:rPr>
              <a:t>Integer io3=new Integer(1000);</a:t>
            </a:r>
          </a:p>
          <a:p>
            <a:r>
              <a:rPr lang="en-US" dirty="0" smtClean="0">
                <a:ea typeface="微软雅黑 Light"/>
              </a:rPr>
              <a:t>Integer io4=new Integer(1000);</a:t>
            </a:r>
          </a:p>
          <a:p>
            <a:r>
              <a:rPr lang="en-US" dirty="0" err="1" smtClean="0">
                <a:ea typeface="微软雅黑 Light"/>
              </a:rPr>
              <a:t>System.out.println</a:t>
            </a:r>
            <a:r>
              <a:rPr lang="en-US" dirty="0" smtClean="0">
                <a:ea typeface="微软雅黑 Light"/>
              </a:rPr>
              <a:t>("i3==i4"+(i3==i4));</a:t>
            </a:r>
          </a:p>
          <a:p>
            <a:r>
              <a:rPr lang="en-US" dirty="0" err="1" smtClean="0">
                <a:ea typeface="微软雅黑 Light"/>
              </a:rPr>
              <a:t>System.out.println</a:t>
            </a:r>
            <a:r>
              <a:rPr lang="en-US" dirty="0" smtClean="0">
                <a:ea typeface="微软雅黑 Light"/>
              </a:rPr>
              <a:t>("io3==io4"+(io3==io4));</a:t>
            </a:r>
            <a:endParaRPr lang="en-US" dirty="0">
              <a:ea typeface="微软雅黑 Light"/>
            </a:endParaRPr>
          </a:p>
        </p:txBody>
      </p:sp>
      <p:sp>
        <p:nvSpPr>
          <p:cNvPr id="17" name="内容占位符 2"/>
          <p:cNvSpPr txBox="1">
            <a:spLocks/>
          </p:cNvSpPr>
          <p:nvPr/>
        </p:nvSpPr>
        <p:spPr>
          <a:xfrm>
            <a:off x="551290" y="2952584"/>
            <a:ext cx="11015870" cy="1848015"/>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原因：</a:t>
            </a:r>
            <a:r>
              <a:rPr kumimoji="0" lang="zh-CN" altLang="en-US" sz="2400" b="0" i="0" u="none" strike="noStrike" kern="1200" cap="none" spc="0" normalizeH="0" baseline="0" noProof="0" dirty="0" smtClean="0">
                <a:ln>
                  <a:noFill/>
                </a:ln>
                <a:solidFill>
                  <a:srgbClr val="FF0000"/>
                </a:solidFill>
                <a:effectLst/>
                <a:uLnTx/>
                <a:uFillTx/>
                <a:latin typeface="微软雅黑 Light" panose="020B0502040204020203" pitchFamily="34" charset="-122"/>
                <a:ea typeface="微软雅黑 Light" panose="020B0502040204020203" pitchFamily="34" charset="-122"/>
                <a:cs typeface="+mn-cs"/>
              </a:rPr>
              <a:t>在自动装箱拆箱过程中，只有数值是</a:t>
            </a:r>
            <a:r>
              <a:rPr kumimoji="0" lang="en-US" altLang="zh-CN" sz="2400" b="0" i="0" u="none" strike="noStrike" kern="1200" cap="none" spc="0" normalizeH="0" baseline="0" noProof="0" dirty="0" smtClean="0">
                <a:ln>
                  <a:noFill/>
                </a:ln>
                <a:solidFill>
                  <a:srgbClr val="FF0000"/>
                </a:solidFill>
                <a:effectLst/>
                <a:uLnTx/>
                <a:uFillTx/>
                <a:latin typeface="微软雅黑 Light" panose="020B0502040204020203" pitchFamily="34" charset="-122"/>
                <a:ea typeface="微软雅黑 Light" panose="020B0502040204020203" pitchFamily="34" charset="-122"/>
                <a:cs typeface="+mn-cs"/>
              </a:rPr>
              <a:t>byte</a:t>
            </a:r>
            <a:r>
              <a:rPr kumimoji="0" lang="zh-CN" altLang="en-US" sz="2400" b="0" i="0" u="none" strike="noStrike" kern="1200" cap="none" spc="0" normalizeH="0" baseline="0" noProof="0" dirty="0" smtClean="0">
                <a:ln>
                  <a:noFill/>
                </a:ln>
                <a:solidFill>
                  <a:srgbClr val="FF0000"/>
                </a:solidFill>
                <a:effectLst/>
                <a:uLnTx/>
                <a:uFillTx/>
                <a:latin typeface="微软雅黑 Light" panose="020B0502040204020203" pitchFamily="34" charset="-122"/>
                <a:ea typeface="微软雅黑 Light" panose="020B0502040204020203" pitchFamily="34" charset="-122"/>
                <a:cs typeface="+mn-cs"/>
              </a:rPr>
              <a:t>范围内的时候，才使用到常量池</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，否则都是分配新的内存空间；</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1000</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早就超出了</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byte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的范围，所以</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i3/i4</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是两个空间；</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6" name="Oval Callout 5"/>
          <p:cNvSpPr/>
          <p:nvPr/>
        </p:nvSpPr>
        <p:spPr>
          <a:xfrm>
            <a:off x="5044440" y="1310640"/>
            <a:ext cx="1905000" cy="1691640"/>
          </a:xfrm>
          <a:prstGeom prst="wedgeEllipseCallout">
            <a:avLst>
              <a:gd name="adj1" fmla="val -96833"/>
              <a:gd name="adj2" fmla="val 381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居然输出都为</a:t>
            </a:r>
            <a:r>
              <a:rPr lang="en-US" altLang="zh-CN" dirty="0" smtClean="0">
                <a:solidFill>
                  <a:schemeClr val="tx1"/>
                </a:solidFill>
              </a:rPr>
              <a:t>false</a:t>
            </a:r>
            <a:r>
              <a:rPr lang="zh-CN" altLang="en-US" dirty="0" smtClean="0">
                <a:solidFill>
                  <a:schemeClr val="tx1"/>
                </a:solidFill>
              </a:rPr>
              <a:t>！为什么与值为</a:t>
            </a:r>
            <a:r>
              <a:rPr lang="en-US" altLang="zh-CN" dirty="0" smtClean="0">
                <a:solidFill>
                  <a:schemeClr val="tx1"/>
                </a:solidFill>
              </a:rPr>
              <a:t>10</a:t>
            </a:r>
            <a:r>
              <a:rPr lang="zh-CN" altLang="en-US" dirty="0" smtClean="0">
                <a:solidFill>
                  <a:schemeClr val="tx1"/>
                </a:solidFill>
              </a:rPr>
              <a:t>的时候不一样？</a:t>
            </a:r>
            <a:endParaRPr lang="en-US" dirty="0">
              <a:solidFill>
                <a:schemeClr val="tx1"/>
              </a:solidFill>
            </a:endParaRPr>
          </a:p>
        </p:txBody>
      </p:sp>
      <p:graphicFrame>
        <p:nvGraphicFramePr>
          <p:cNvPr id="7" name="Table 6"/>
          <p:cNvGraphicFramePr>
            <a:graphicFrameLocks noGrp="1"/>
          </p:cNvGraphicFramePr>
          <p:nvPr/>
        </p:nvGraphicFramePr>
        <p:xfrm>
          <a:off x="965200" y="4819226"/>
          <a:ext cx="1534160" cy="1854200"/>
        </p:xfrm>
        <a:graphic>
          <a:graphicData uri="http://schemas.openxmlformats.org/drawingml/2006/table">
            <a:tbl>
              <a:tblPr firstRow="1" bandRow="1">
                <a:tableStyleId>{5C22544A-7EE6-4342-B048-85BDC9FD1C3A}</a:tableStyleId>
              </a:tblPr>
              <a:tblGrid>
                <a:gridCol w="1534160"/>
              </a:tblGrid>
              <a:tr h="370840">
                <a:tc>
                  <a:txBody>
                    <a:bodyPr/>
                    <a:lstStyle/>
                    <a:p>
                      <a:r>
                        <a:rPr lang="zh-CN" altLang="en-US" dirty="0" smtClean="0"/>
                        <a:t>栈</a:t>
                      </a:r>
                      <a:endParaRPr lang="en-US" dirty="0"/>
                    </a:p>
                  </a:txBody>
                  <a:tcPr/>
                </a:tc>
              </a:tr>
              <a:tr h="370840">
                <a:tc>
                  <a:txBody>
                    <a:bodyPr/>
                    <a:lstStyle/>
                    <a:p>
                      <a:r>
                        <a:rPr lang="en-US" dirty="0" smtClean="0"/>
                        <a:t>I3 0x1562</a:t>
                      </a:r>
                      <a:endParaRPr lang="en-US" dirty="0"/>
                    </a:p>
                  </a:txBody>
                  <a:tcPr/>
                </a:tc>
              </a:tr>
              <a:tr h="370840">
                <a:tc>
                  <a:txBody>
                    <a:bodyPr/>
                    <a:lstStyle/>
                    <a:p>
                      <a:r>
                        <a:rPr lang="en-US" dirty="0" smtClean="0"/>
                        <a:t>I4 0x2312</a:t>
                      </a:r>
                      <a:endParaRPr lang="en-US" dirty="0"/>
                    </a:p>
                  </a:txBody>
                  <a:tcPr/>
                </a:tc>
              </a:tr>
              <a:tr h="370840">
                <a:tc>
                  <a:txBody>
                    <a:bodyPr/>
                    <a:lstStyle/>
                    <a:p>
                      <a:r>
                        <a:rPr lang="en-US" dirty="0" smtClean="0"/>
                        <a:t>Io3 0x4532</a:t>
                      </a:r>
                      <a:endParaRPr lang="en-US" dirty="0"/>
                    </a:p>
                  </a:txBody>
                  <a:tcPr/>
                </a:tc>
              </a:tr>
              <a:tr h="370840">
                <a:tc>
                  <a:txBody>
                    <a:bodyPr/>
                    <a:lstStyle/>
                    <a:p>
                      <a:r>
                        <a:rPr lang="en-US" dirty="0" smtClean="0"/>
                        <a:t>Io4 0x3783</a:t>
                      </a:r>
                      <a:endParaRPr lang="en-US" dirty="0"/>
                    </a:p>
                  </a:txBody>
                  <a:tcPr/>
                </a:tc>
              </a:tr>
            </a:tbl>
          </a:graphicData>
        </a:graphic>
      </p:graphicFrame>
      <p:graphicFrame>
        <p:nvGraphicFramePr>
          <p:cNvPr id="8" name="Table 7"/>
          <p:cNvGraphicFramePr>
            <a:graphicFrameLocks noGrp="1"/>
          </p:cNvGraphicFramePr>
          <p:nvPr/>
        </p:nvGraphicFramePr>
        <p:xfrm>
          <a:off x="3891280" y="4819226"/>
          <a:ext cx="1534160" cy="1854200"/>
        </p:xfrm>
        <a:graphic>
          <a:graphicData uri="http://schemas.openxmlformats.org/drawingml/2006/table">
            <a:tbl>
              <a:tblPr firstRow="1" bandRow="1">
                <a:tableStyleId>{5C22544A-7EE6-4342-B048-85BDC9FD1C3A}</a:tableStyleId>
              </a:tblPr>
              <a:tblGrid>
                <a:gridCol w="1534160"/>
              </a:tblGrid>
              <a:tr h="370840">
                <a:tc>
                  <a:txBody>
                    <a:bodyPr/>
                    <a:lstStyle/>
                    <a:p>
                      <a:r>
                        <a:rPr lang="zh-CN" altLang="en-US" dirty="0" smtClean="0"/>
                        <a:t>堆</a:t>
                      </a:r>
                      <a:endParaRPr lang="en-US" dirty="0"/>
                    </a:p>
                  </a:txBody>
                  <a:tcPr/>
                </a:tc>
              </a:tr>
              <a:tr h="370840">
                <a:tc>
                  <a:txBody>
                    <a:bodyPr/>
                    <a:lstStyle/>
                    <a:p>
                      <a:r>
                        <a:rPr lang="en-US" dirty="0" smtClean="0"/>
                        <a:t>1000</a:t>
                      </a:r>
                      <a:endParaRPr lang="en-US" dirty="0"/>
                    </a:p>
                  </a:txBody>
                  <a:tcPr/>
                </a:tc>
              </a:tr>
              <a:tr h="370840">
                <a:tc>
                  <a:txBody>
                    <a:bodyPr/>
                    <a:lstStyle/>
                    <a:p>
                      <a:r>
                        <a:rPr lang="en-US" dirty="0" smtClean="0"/>
                        <a:t>1000</a:t>
                      </a:r>
                      <a:endParaRPr lang="en-US" dirty="0"/>
                    </a:p>
                  </a:txBody>
                  <a:tcPr/>
                </a:tc>
              </a:tr>
              <a:tr h="370840">
                <a:tc>
                  <a:txBody>
                    <a:bodyPr/>
                    <a:lstStyle/>
                    <a:p>
                      <a:r>
                        <a:rPr lang="en-US" dirty="0" smtClean="0"/>
                        <a:t>1000</a:t>
                      </a:r>
                      <a:endParaRPr lang="en-US" dirty="0"/>
                    </a:p>
                  </a:txBody>
                  <a:tcPr/>
                </a:tc>
              </a:tr>
              <a:tr h="370840">
                <a:tc>
                  <a:txBody>
                    <a:bodyPr/>
                    <a:lstStyle/>
                    <a:p>
                      <a:r>
                        <a:rPr lang="en-US" dirty="0" smtClean="0"/>
                        <a:t>1000</a:t>
                      </a:r>
                      <a:endParaRPr lang="en-US" dirty="0"/>
                    </a:p>
                  </a:txBody>
                  <a:tcPr/>
                </a:tc>
              </a:tr>
            </a:tbl>
          </a:graphicData>
        </a:graphic>
      </p:graphicFrame>
      <p:cxnSp>
        <p:nvCxnSpPr>
          <p:cNvPr id="10" name="Straight Arrow Connector 9"/>
          <p:cNvCxnSpPr/>
          <p:nvPr/>
        </p:nvCxnSpPr>
        <p:spPr>
          <a:xfrm flipV="1">
            <a:off x="2423160" y="5364480"/>
            <a:ext cx="147828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53640" y="5745480"/>
            <a:ext cx="144780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84120" y="611124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484120" y="6461760"/>
            <a:ext cx="146304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570" y="727545"/>
            <a:ext cx="11015870" cy="689776"/>
          </a:xfrm>
        </p:spPr>
        <p:txBody>
          <a:bodyPr vert="horz" lIns="91440" tIns="45720" rIns="91440" bIns="45720" rtlCol="0">
            <a:noAutofit/>
          </a:bodyPr>
          <a:lstStyle/>
          <a:p>
            <a:r>
              <a:rPr lang="zh-CN" altLang="en-US" sz="2400" dirty="0" smtClean="0">
                <a:solidFill>
                  <a:schemeClr val="tx1">
                    <a:lumMod val="75000"/>
                    <a:lumOff val="25000"/>
                  </a:schemeClr>
                </a:solidFill>
              </a:rPr>
              <a:t>如下代码运行结果是什么？</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思考</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4" name="TextBox 13"/>
          <p:cNvSpPr txBox="1"/>
          <p:nvPr/>
        </p:nvSpPr>
        <p:spPr>
          <a:xfrm>
            <a:off x="614193" y="1351111"/>
            <a:ext cx="10687987" cy="1754326"/>
          </a:xfrm>
          <a:prstGeom prst="rect">
            <a:avLst/>
          </a:prstGeom>
          <a:solidFill>
            <a:schemeClr val="bg1">
              <a:lumMod val="95000"/>
            </a:schemeClr>
          </a:solidFill>
        </p:spPr>
        <p:txBody>
          <a:bodyPr wrap="square" rtlCol="0">
            <a:spAutoFit/>
          </a:bodyPr>
          <a:lstStyle/>
          <a:p>
            <a:r>
              <a:rPr lang="en-US" dirty="0" smtClean="0">
                <a:ea typeface="微软雅黑 Light"/>
              </a:rPr>
              <a:t>Character c1=134;</a:t>
            </a:r>
          </a:p>
          <a:p>
            <a:r>
              <a:rPr lang="en-US" dirty="0" smtClean="0">
                <a:ea typeface="微软雅黑 Light"/>
              </a:rPr>
              <a:t>Character c2=134;</a:t>
            </a:r>
          </a:p>
          <a:p>
            <a:r>
              <a:rPr lang="en-US" dirty="0" smtClean="0">
                <a:ea typeface="微软雅黑 Light"/>
              </a:rPr>
              <a:t>Character c3=13;</a:t>
            </a:r>
          </a:p>
          <a:p>
            <a:r>
              <a:rPr lang="en-US" dirty="0" smtClean="0">
                <a:ea typeface="微软雅黑 Light"/>
              </a:rPr>
              <a:t>Character c4=13;</a:t>
            </a:r>
          </a:p>
          <a:p>
            <a:r>
              <a:rPr lang="en-US" dirty="0" err="1" smtClean="0">
                <a:ea typeface="微软雅黑 Light"/>
              </a:rPr>
              <a:t>System.out.println</a:t>
            </a:r>
            <a:r>
              <a:rPr lang="en-US" dirty="0" smtClean="0">
                <a:ea typeface="微软雅黑 Light"/>
              </a:rPr>
              <a:t>("c1==c2"+(c1==c2));</a:t>
            </a:r>
          </a:p>
          <a:p>
            <a:r>
              <a:rPr lang="en-US" dirty="0" err="1" smtClean="0">
                <a:ea typeface="微软雅黑 Light"/>
              </a:rPr>
              <a:t>System.out.println</a:t>
            </a:r>
            <a:r>
              <a:rPr lang="en-US" dirty="0" smtClean="0">
                <a:ea typeface="微软雅黑 Light"/>
              </a:rPr>
              <a:t>("c3==c4"+(c3==c4));</a:t>
            </a: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包装器类型</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Java</a:t>
            </a:r>
            <a:r>
              <a:rPr lang="zh-CN" altLang="en-US" dirty="0" smtClean="0"/>
              <a:t>语言中有多少个包装器类型，分别是什么？</a:t>
            </a:r>
            <a:endParaRPr lang="en-US" altLang="zh-CN" dirty="0" smtClean="0"/>
          </a:p>
          <a:p>
            <a:r>
              <a:rPr lang="zh-CN" altLang="en-US" dirty="0" smtClean="0"/>
              <a:t>什么叫装箱？什么叫拆箱？</a:t>
            </a:r>
            <a:endParaRPr lang="en-US" altLang="zh-CN" dirty="0" smtClean="0"/>
          </a:p>
          <a:p>
            <a:r>
              <a:rPr lang="zh-CN" altLang="en-US" dirty="0" smtClean="0"/>
              <a:t>什么情况下，自动装箱拆箱会使用常量池操作？</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包装器类型</a:t>
            </a:r>
            <a:r>
              <a:rPr lang="en-US" altLang="zh-CN" dirty="0" smtClean="0"/>
              <a:t>】</a:t>
            </a:r>
            <a:endParaRPr lang="zh-CN" altLang="en-US" dirty="0"/>
          </a:p>
        </p:txBody>
      </p:sp>
      <p:sp>
        <p:nvSpPr>
          <p:cNvPr id="3" name="内容占位符 2"/>
          <p:cNvSpPr>
            <a:spLocks noGrp="1"/>
          </p:cNvSpPr>
          <p:nvPr>
            <p:ph idx="1"/>
          </p:nvPr>
        </p:nvSpPr>
        <p:spPr>
          <a:xfrm>
            <a:off x="838200" y="1320800"/>
            <a:ext cx="11079480" cy="4970463"/>
          </a:xfrm>
        </p:spPr>
        <p:txBody>
          <a:bodyPr vert="horz" lIns="91440" tIns="45720" rIns="91440" bIns="45720" rtlCol="0">
            <a:normAutofit/>
          </a:bodyPr>
          <a:lstStyle/>
          <a:p>
            <a:r>
              <a:rPr lang="en-US" altLang="zh-CN" dirty="0" smtClean="0"/>
              <a:t>Java</a:t>
            </a:r>
            <a:r>
              <a:rPr lang="zh-CN" altLang="en-US" dirty="0" smtClean="0"/>
              <a:t>语言中有</a:t>
            </a:r>
            <a:r>
              <a:rPr lang="en-US" altLang="zh-CN" dirty="0" smtClean="0"/>
              <a:t>8</a:t>
            </a:r>
            <a:r>
              <a:rPr lang="zh-CN" altLang="en-US" dirty="0" smtClean="0"/>
              <a:t>个包装器类，分别是</a:t>
            </a:r>
            <a:r>
              <a:rPr lang="en-US" altLang="zh-CN" dirty="0" smtClean="0"/>
              <a:t>Byte/Short/Integer/Long/Float/Double/Character/Boolean</a:t>
            </a:r>
            <a:r>
              <a:rPr lang="zh-CN" altLang="en-US" dirty="0" smtClean="0"/>
              <a:t>；</a:t>
            </a:r>
            <a:endParaRPr lang="en-US" altLang="zh-CN" dirty="0" smtClean="0"/>
          </a:p>
          <a:p>
            <a:r>
              <a:rPr lang="zh-CN" altLang="en-US" dirty="0" smtClean="0"/>
              <a:t>从基本数据类型转换为包装器类型，称为装箱；</a:t>
            </a:r>
            <a:endParaRPr lang="en-US" altLang="zh-CN" dirty="0" smtClean="0"/>
          </a:p>
          <a:p>
            <a:r>
              <a:rPr lang="zh-CN" altLang="en-US" dirty="0" smtClean="0"/>
              <a:t>从包装器类型转换为基本数据类型，称为拆箱；</a:t>
            </a:r>
            <a:endParaRPr lang="en-US" altLang="zh-CN" dirty="0" smtClean="0"/>
          </a:p>
          <a:p>
            <a:r>
              <a:rPr lang="en-US" altLang="zh-CN" dirty="0" smtClean="0"/>
              <a:t>JDK1.5</a:t>
            </a:r>
            <a:r>
              <a:rPr lang="zh-CN" altLang="en-US" dirty="0" smtClean="0"/>
              <a:t>后支持自动装箱、拆箱；</a:t>
            </a:r>
            <a:endParaRPr lang="en-US" altLang="zh-CN" dirty="0" smtClean="0"/>
          </a:p>
          <a:p>
            <a:r>
              <a:rPr lang="zh-CN" altLang="en-US" dirty="0" smtClean="0"/>
              <a:t>只有</a:t>
            </a:r>
            <a:r>
              <a:rPr lang="zh-CN" altLang="en-US" dirty="0" smtClean="0">
                <a:solidFill>
                  <a:srgbClr val="FF0000"/>
                </a:solidFill>
              </a:rPr>
              <a:t>数值范围在</a:t>
            </a:r>
            <a:r>
              <a:rPr lang="en-US" altLang="zh-CN" dirty="0" smtClean="0">
                <a:solidFill>
                  <a:srgbClr val="FF0000"/>
                </a:solidFill>
              </a:rPr>
              <a:t>byte</a:t>
            </a:r>
            <a:r>
              <a:rPr lang="zh-CN" altLang="en-US" dirty="0" smtClean="0"/>
              <a:t>范围内，在自动装拆箱时才会使用池操作；</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a:t>
            </a:r>
            <a:r>
              <a:rPr lang="zh-CN" altLang="en-US" dirty="0">
                <a:solidFill>
                  <a:schemeClr val="tx1">
                    <a:lumMod val="75000"/>
                    <a:lumOff val="25000"/>
                  </a:schemeClr>
                </a:solidFill>
              </a:rPr>
              <a:t>：</a:t>
            </a:r>
            <a:r>
              <a:rPr lang="zh-CN" altLang="en-US" dirty="0" smtClean="0">
                <a:solidFill>
                  <a:schemeClr val="tx1">
                    <a:lumMod val="75000"/>
                    <a:lumOff val="25000"/>
                  </a:schemeClr>
                </a:solidFill>
              </a:rPr>
              <a:t>枚举</a:t>
            </a:r>
            <a:endParaRPr lang="zh-CN" altLang="en-US" dirty="0"/>
          </a:p>
        </p:txBody>
      </p:sp>
      <p:sp>
        <p:nvSpPr>
          <p:cNvPr id="3" name="内容占位符 2"/>
          <p:cNvSpPr>
            <a:spLocks noGrp="1"/>
          </p:cNvSpPr>
          <p:nvPr>
            <p:ph idx="1"/>
          </p:nvPr>
        </p:nvSpPr>
        <p:spPr/>
        <p:txBody>
          <a:bodyPr/>
          <a:lstStyle/>
          <a:p>
            <a:r>
              <a:rPr lang="zh-CN" altLang="en-US" dirty="0" smtClean="0"/>
              <a:t>知识点</a:t>
            </a:r>
            <a:r>
              <a:rPr lang="en-US" altLang="zh-CN" dirty="0" smtClean="0"/>
              <a:t>1</a:t>
            </a:r>
            <a:r>
              <a:rPr lang="zh-CN" altLang="en-US" dirty="0" smtClean="0"/>
              <a:t>：枚举</a:t>
            </a:r>
            <a:r>
              <a:rPr lang="zh-CN" altLang="en-US" dirty="0"/>
              <a:t>概念</a:t>
            </a:r>
          </a:p>
          <a:p>
            <a:r>
              <a:rPr lang="zh-CN" altLang="en-US" dirty="0" smtClean="0"/>
              <a:t>知识点</a:t>
            </a:r>
            <a:r>
              <a:rPr lang="en-US" altLang="zh-CN" dirty="0" smtClean="0"/>
              <a:t>2</a:t>
            </a:r>
            <a:r>
              <a:rPr lang="zh-CN" altLang="en-US" dirty="0" smtClean="0"/>
              <a:t>：枚举</a:t>
            </a:r>
            <a:r>
              <a:rPr lang="zh-CN" altLang="en-US" dirty="0"/>
              <a:t>的声明</a:t>
            </a:r>
          </a:p>
          <a:p>
            <a:r>
              <a:rPr lang="zh-CN" altLang="en-US" dirty="0" smtClean="0"/>
              <a:t>知识点</a:t>
            </a:r>
            <a:r>
              <a:rPr lang="en-US" altLang="zh-CN" dirty="0" smtClean="0"/>
              <a:t>3</a:t>
            </a:r>
            <a:r>
              <a:rPr lang="zh-CN" altLang="en-US" dirty="0" smtClean="0"/>
              <a:t>：枚举</a:t>
            </a:r>
            <a:r>
              <a:rPr lang="zh-CN" altLang="en-US" dirty="0"/>
              <a:t>的使用</a:t>
            </a:r>
          </a:p>
          <a:p>
            <a:endParaRPr lang="zh-CN" altLang="en-US" dirty="0"/>
          </a:p>
        </p:txBody>
      </p:sp>
    </p:spTree>
    <p:extLst>
      <p:ext uri="{BB962C8B-B14F-4D97-AF65-F5344CB8AC3E}">
        <p14:creationId xmlns="" xmlns:p14="http://schemas.microsoft.com/office/powerpoint/2010/main" val="427649974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：枚举</a:t>
            </a:r>
            <a:r>
              <a:rPr lang="zh-CN" altLang="en-US" dirty="0" smtClean="0"/>
              <a:t>概念</a:t>
            </a:r>
            <a:endParaRPr lang="zh-CN" altLang="en-US" dirty="0"/>
          </a:p>
        </p:txBody>
      </p:sp>
      <p:sp>
        <p:nvSpPr>
          <p:cNvPr id="3" name="内容占位符 2"/>
          <p:cNvSpPr>
            <a:spLocks noGrp="1"/>
          </p:cNvSpPr>
          <p:nvPr>
            <p:ph idx="1"/>
          </p:nvPr>
        </p:nvSpPr>
        <p:spPr/>
        <p:txBody>
          <a:bodyPr/>
          <a:lstStyle/>
          <a:p>
            <a:r>
              <a:rPr lang="zh-CN" altLang="en-US" dirty="0"/>
              <a:t>在枚举出现之前，如果想要表示一组特定的离散值，往往使用一些常量。例如</a:t>
            </a:r>
            <a:r>
              <a:rPr lang="zh-CN" altLang="en-US" dirty="0" smtClean="0"/>
              <a:t>：</a:t>
            </a:r>
            <a:endParaRPr lang="en-US" altLang="zh-CN" dirty="0" smtClean="0"/>
          </a:p>
          <a:p>
            <a:endParaRPr lang="en-US" altLang="zh-CN" dirty="0"/>
          </a:p>
          <a:p>
            <a:endParaRPr lang="en-US" altLang="zh-CN" dirty="0" smtClean="0"/>
          </a:p>
          <a:p>
            <a:r>
              <a:rPr lang="zh-CN" altLang="en-US" dirty="0"/>
              <a:t>当然，常量也不仅仅局限于</a:t>
            </a:r>
            <a:r>
              <a:rPr lang="en-US" altLang="zh-CN" dirty="0" err="1"/>
              <a:t>int</a:t>
            </a:r>
            <a:r>
              <a:rPr lang="zh-CN" altLang="en-US" dirty="0"/>
              <a:t>型，诸如</a:t>
            </a:r>
            <a:r>
              <a:rPr lang="en-US" altLang="zh-CN" dirty="0"/>
              <a:t>char</a:t>
            </a:r>
            <a:r>
              <a:rPr lang="zh-CN" altLang="en-US" dirty="0"/>
              <a:t>和</a:t>
            </a:r>
            <a:r>
              <a:rPr lang="en-US" altLang="zh-CN" dirty="0"/>
              <a:t>String</a:t>
            </a:r>
            <a:r>
              <a:rPr lang="zh-CN" altLang="en-US" dirty="0"/>
              <a:t>等也是不在少数</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657225" y="2385279"/>
            <a:ext cx="5848350" cy="14192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657224" y="2385280"/>
            <a:ext cx="3334483" cy="234568"/>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515897" y="2385278"/>
            <a:ext cx="502734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接口的抽象级别更高，一般状态、标识信息使用接口声明</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rot="10800000">
            <a:off x="3991707" y="2336239"/>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919319" y="3301022"/>
            <a:ext cx="2175573" cy="198316"/>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3160319" y="3227433"/>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684509" y="3250507"/>
            <a:ext cx="743458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即便不显式声明，接口中的成员变量也是</a:t>
            </a:r>
            <a:r>
              <a:rPr lang="en-US" altLang="zh-CN" b="1" dirty="0" smtClean="0">
                <a:solidFill>
                  <a:srgbClr val="C00000"/>
                </a:solidFill>
                <a:latin typeface="微软雅黑" panose="020B0503020204020204" pitchFamily="34" charset="-122"/>
                <a:ea typeface="微软雅黑" panose="020B0503020204020204" pitchFamily="34" charset="-122"/>
              </a:rPr>
              <a:t>public static final</a:t>
            </a:r>
            <a:r>
              <a:rPr lang="zh-CN" altLang="en-US" b="1" dirty="0" smtClean="0">
                <a:solidFill>
                  <a:srgbClr val="C00000"/>
                </a:solidFill>
                <a:latin typeface="微软雅黑" panose="020B0503020204020204" pitchFamily="34" charset="-122"/>
                <a:ea typeface="微软雅黑" panose="020B0503020204020204" pitchFamily="34" charset="-122"/>
              </a:rPr>
              <a:t>的</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11802888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：枚举概念</a:t>
            </a:r>
          </a:p>
        </p:txBody>
      </p:sp>
      <p:sp>
        <p:nvSpPr>
          <p:cNvPr id="3" name="内容占位符 2"/>
          <p:cNvSpPr>
            <a:spLocks noGrp="1"/>
          </p:cNvSpPr>
          <p:nvPr>
            <p:ph idx="1"/>
          </p:nvPr>
        </p:nvSpPr>
        <p:spPr/>
        <p:txBody>
          <a:bodyPr/>
          <a:lstStyle/>
          <a:p>
            <a:r>
              <a:rPr lang="zh-CN" altLang="en-US" dirty="0" smtClean="0"/>
              <a:t>使用这些常量的方法如下：</a:t>
            </a:r>
            <a:endParaRPr lang="zh-CN" altLang="en-US" dirty="0"/>
          </a:p>
        </p:txBody>
      </p:sp>
      <p:pic>
        <p:nvPicPr>
          <p:cNvPr id="4" name="图片 3"/>
          <p:cNvPicPr>
            <a:picLocks noChangeAspect="1"/>
          </p:cNvPicPr>
          <p:nvPr/>
        </p:nvPicPr>
        <p:blipFill>
          <a:blip r:embed="rId2"/>
          <a:stretch>
            <a:fillRect/>
          </a:stretch>
        </p:blipFill>
        <p:spPr>
          <a:xfrm>
            <a:off x="689464" y="1692139"/>
            <a:ext cx="5924550" cy="1790700"/>
          </a:xfrm>
          <a:prstGeom prst="rect">
            <a:avLst/>
          </a:prstGeom>
          <a:blipFill>
            <a:blip r:embed="rId3"/>
            <a:stretch>
              <a:fillRect/>
            </a:stretch>
          </a:blipFill>
          <a:ln w="101600">
            <a:solidFill>
              <a:srgbClr val="339933">
                <a:alpha val="96000"/>
              </a:srgbClr>
            </a:solidFill>
          </a:ln>
        </p:spPr>
      </p:pic>
    </p:spTree>
    <p:extLst>
      <p:ext uri="{BB962C8B-B14F-4D97-AF65-F5344CB8AC3E}">
        <p14:creationId xmlns="" xmlns:p14="http://schemas.microsoft.com/office/powerpoint/2010/main" val="95067305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2</a:t>
            </a:r>
            <a:r>
              <a:rPr lang="zh-CN" altLang="en-US" dirty="0" smtClean="0"/>
              <a:t>小节，个知识点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节：包装类</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a:t>
            </a:r>
            <a:r>
              <a:rPr lang="zh-CN" altLang="en-US" dirty="0" smtClean="0">
                <a:solidFill>
                  <a:schemeClr val="tx1">
                    <a:lumMod val="75000"/>
                    <a:lumOff val="25000"/>
                  </a:schemeClr>
                </a:solidFill>
              </a:rPr>
              <a:t>：枚举</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a:t>
            </a:r>
            <a:r>
              <a:rPr lang="zh-CN" altLang="en-US" dirty="0">
                <a:solidFill>
                  <a:schemeClr val="tx1">
                    <a:lumMod val="75000"/>
                    <a:lumOff val="25000"/>
                  </a:schemeClr>
                </a:solidFill>
              </a:rPr>
              <a:t>：</a:t>
            </a:r>
            <a:r>
              <a:rPr lang="zh-CN" altLang="en-US" dirty="0" smtClean="0">
                <a:solidFill>
                  <a:schemeClr val="tx1">
                    <a:lumMod val="75000"/>
                    <a:lumOff val="25000"/>
                  </a:schemeClr>
                </a:solidFill>
              </a:rPr>
              <a:t>内</a:t>
            </a:r>
            <a:r>
              <a:rPr lang="zh-CN" altLang="en-US" dirty="0">
                <a:solidFill>
                  <a:schemeClr val="tx1">
                    <a:lumMod val="75000"/>
                    <a:lumOff val="25000"/>
                  </a:schemeClr>
                </a:solidFill>
              </a:rPr>
              <a:t>部类</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：枚举概念</a:t>
            </a:r>
          </a:p>
        </p:txBody>
      </p:sp>
      <p:sp>
        <p:nvSpPr>
          <p:cNvPr id="3" name="内容占位符 2"/>
          <p:cNvSpPr>
            <a:spLocks noGrp="1"/>
          </p:cNvSpPr>
          <p:nvPr>
            <p:ph idx="1"/>
          </p:nvPr>
        </p:nvSpPr>
        <p:spPr/>
        <p:txBody>
          <a:bodyPr>
            <a:normAutofit/>
          </a:bodyPr>
          <a:lstStyle/>
          <a:p>
            <a:r>
              <a:rPr lang="zh-CN" altLang="en-US" dirty="0" smtClean="0"/>
              <a:t>定义常规的静态常量后使用存在的一些小问题：</a:t>
            </a:r>
            <a:endParaRPr lang="en-US" altLang="zh-CN" dirty="0" smtClean="0"/>
          </a:p>
          <a:p>
            <a:pPr lvl="1"/>
            <a:r>
              <a:rPr lang="zh-CN" altLang="en-US" dirty="0" smtClean="0"/>
              <a:t>代码</a:t>
            </a:r>
            <a:r>
              <a:rPr lang="zh-CN" altLang="en-US" dirty="0"/>
              <a:t>可读性差、易用性低。</a:t>
            </a:r>
            <a:r>
              <a:rPr lang="zh-CN" altLang="en-US" dirty="0" smtClean="0"/>
              <a:t>由于</a:t>
            </a:r>
            <a:r>
              <a:rPr lang="en-US" altLang="zh-CN" dirty="0" smtClean="0"/>
              <a:t>test</a:t>
            </a:r>
            <a:r>
              <a:rPr lang="zh-CN" altLang="en-US" dirty="0" smtClean="0"/>
              <a:t>方法的返回值代表类型，但却是</a:t>
            </a:r>
            <a:r>
              <a:rPr lang="en-US" altLang="zh-CN" dirty="0" err="1"/>
              <a:t>int</a:t>
            </a:r>
            <a:r>
              <a:rPr lang="zh-CN" altLang="en-US" dirty="0"/>
              <a:t>型的，在阅读代码的时候往往</a:t>
            </a:r>
            <a:r>
              <a:rPr lang="zh-CN" altLang="en-US" dirty="0" smtClean="0"/>
              <a:t>会感到</a:t>
            </a:r>
            <a:r>
              <a:rPr lang="zh-CN" altLang="en-US" dirty="0"/>
              <a:t>一头雾水，根本不明白</a:t>
            </a:r>
            <a:r>
              <a:rPr lang="zh-CN" altLang="en-US" dirty="0" smtClean="0"/>
              <a:t>这个数值到底</a:t>
            </a:r>
            <a:r>
              <a:rPr lang="zh-CN" altLang="en-US" dirty="0"/>
              <a:t>是什么意思，代表的是什么</a:t>
            </a:r>
            <a:r>
              <a:rPr lang="zh-CN" altLang="en-US" dirty="0" smtClean="0"/>
              <a:t>类型</a:t>
            </a:r>
            <a:endParaRPr lang="en-US" altLang="zh-CN" dirty="0"/>
          </a:p>
          <a:p>
            <a:pPr lvl="1"/>
            <a:r>
              <a:rPr lang="zh-CN" altLang="en-US" dirty="0"/>
              <a:t>类型不安全。在用户去调用的时候，必须保证类型完全一致，同时取值范围也要正确。像</a:t>
            </a:r>
            <a:r>
              <a:rPr lang="zh-CN" altLang="en-US" dirty="0" smtClean="0"/>
              <a:t>是对某些对象的类型属性进行赋值时，</a:t>
            </a:r>
            <a:r>
              <a:rPr lang="en-US" altLang="zh-CN" dirty="0" smtClean="0"/>
              <a:t>-1</a:t>
            </a:r>
            <a:r>
              <a:rPr lang="zh-CN" altLang="en-US" dirty="0" smtClean="0"/>
              <a:t>等非法的值满足类型要求，但却不存在与离散值列表之中，会出现较多的问题</a:t>
            </a:r>
            <a:endParaRPr lang="en-US" altLang="zh-CN" dirty="0" smtClean="0"/>
          </a:p>
          <a:p>
            <a:pPr lvl="1"/>
            <a:r>
              <a:rPr lang="zh-CN" altLang="en-US" dirty="0"/>
              <a:t>耦合性高，扩展性差</a:t>
            </a:r>
            <a:r>
              <a:rPr lang="zh-CN" altLang="en-US" dirty="0" smtClean="0"/>
              <a:t>。例如</a:t>
            </a:r>
            <a:r>
              <a:rPr lang="zh-CN" altLang="en-US" dirty="0"/>
              <a:t>，假如针对类别做了一个有效性验证，如果类别增加了或者有所变动，则有效性验证也需要做对应的修改，不利于后期维护</a:t>
            </a:r>
          </a:p>
        </p:txBody>
      </p:sp>
    </p:spTree>
    <p:extLst>
      <p:ext uri="{BB962C8B-B14F-4D97-AF65-F5344CB8AC3E}">
        <p14:creationId xmlns="" xmlns:p14="http://schemas.microsoft.com/office/powerpoint/2010/main" val="270008561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：枚举概念</a:t>
            </a:r>
          </a:p>
        </p:txBody>
      </p:sp>
      <p:sp>
        <p:nvSpPr>
          <p:cNvPr id="3" name="内容占位符 2"/>
          <p:cNvSpPr>
            <a:spLocks noGrp="1"/>
          </p:cNvSpPr>
          <p:nvPr>
            <p:ph idx="1"/>
          </p:nvPr>
        </p:nvSpPr>
        <p:spPr/>
        <p:txBody>
          <a:bodyPr/>
          <a:lstStyle/>
          <a:p>
            <a:r>
              <a:rPr lang="zh-CN" altLang="en-US" dirty="0"/>
              <a:t>枚举就是为了这样的问题而诞生的。它们给出了将一个任意项同另一个项相比较的能力，并且可以在一个已定义项列表中进行</a:t>
            </a:r>
            <a:r>
              <a:rPr lang="zh-CN" altLang="en-US" dirty="0" smtClean="0"/>
              <a:t>迭代</a:t>
            </a:r>
            <a:endParaRPr lang="en-US" altLang="zh-CN" dirty="0" smtClean="0"/>
          </a:p>
          <a:p>
            <a:r>
              <a:rPr lang="zh-CN" altLang="en-US" dirty="0" smtClean="0"/>
              <a:t>枚举</a:t>
            </a:r>
            <a:r>
              <a:rPr lang="zh-CN" altLang="en-US" dirty="0"/>
              <a:t>（在</a:t>
            </a:r>
            <a:r>
              <a:rPr lang="en-US" altLang="zh-CN" dirty="0" err="1"/>
              <a:t>Jave</a:t>
            </a:r>
            <a:r>
              <a:rPr lang="zh-CN" altLang="en-US" dirty="0"/>
              <a:t>中简称</a:t>
            </a:r>
            <a:r>
              <a:rPr lang="zh-CN" altLang="en-US" dirty="0" smtClean="0"/>
              <a:t>为</a:t>
            </a:r>
            <a:r>
              <a:rPr lang="en-US" altLang="zh-CN" dirty="0" err="1" smtClean="0"/>
              <a:t>Enum</a:t>
            </a:r>
            <a:r>
              <a:rPr lang="zh-CN" altLang="en-US" dirty="0"/>
              <a:t>）是一个特定类型的类。所有枚举都是</a:t>
            </a:r>
            <a:r>
              <a:rPr lang="en-US" altLang="zh-CN" dirty="0"/>
              <a:t>Java</a:t>
            </a:r>
            <a:r>
              <a:rPr lang="zh-CN" altLang="en-US" dirty="0"/>
              <a:t>中的新类</a:t>
            </a:r>
            <a:r>
              <a:rPr lang="en-US" altLang="zh-CN" dirty="0" err="1"/>
              <a:t>java.lang.Enum</a:t>
            </a:r>
            <a:r>
              <a:rPr lang="zh-CN" altLang="en-US" dirty="0"/>
              <a:t>的隐式子类。此类不能手工进行子类</a:t>
            </a:r>
            <a:r>
              <a:rPr lang="zh-CN" altLang="en-US" dirty="0" smtClean="0"/>
              <a:t>定义</a:t>
            </a:r>
            <a:endParaRPr lang="zh-CN" altLang="en-US" dirty="0"/>
          </a:p>
        </p:txBody>
      </p:sp>
    </p:spTree>
    <p:extLst>
      <p:ext uri="{BB962C8B-B14F-4D97-AF65-F5344CB8AC3E}">
        <p14:creationId xmlns="" xmlns:p14="http://schemas.microsoft.com/office/powerpoint/2010/main" val="310961961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1652951"/>
            <a:ext cx="11573813" cy="232116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smtClean="0"/>
              <a:t>知识点</a:t>
            </a:r>
            <a:r>
              <a:rPr lang="en-US" altLang="zh-CN" dirty="0" smtClean="0"/>
              <a:t>2</a:t>
            </a:r>
            <a:r>
              <a:rPr lang="zh-CN" altLang="en-US" dirty="0" smtClean="0"/>
              <a:t>：枚举的声明</a:t>
            </a:r>
            <a:endParaRPr lang="zh-CN" altLang="en-US" dirty="0"/>
          </a:p>
        </p:txBody>
      </p:sp>
      <p:sp>
        <p:nvSpPr>
          <p:cNvPr id="3" name="内容占位符 2"/>
          <p:cNvSpPr>
            <a:spLocks noGrp="1"/>
          </p:cNvSpPr>
          <p:nvPr>
            <p:ph idx="1"/>
          </p:nvPr>
        </p:nvSpPr>
        <p:spPr/>
        <p:txBody>
          <a:bodyPr/>
          <a:lstStyle/>
          <a:p>
            <a:r>
              <a:rPr lang="zh-CN" altLang="en-US" dirty="0" smtClean="0"/>
              <a:t>枚举的基本声明格式如下：</a:t>
            </a:r>
            <a:endParaRPr lang="en-US" altLang="zh-CN" dirty="0" smtClean="0"/>
          </a:p>
          <a:p>
            <a:pPr>
              <a:buClr>
                <a:srgbClr val="92D050"/>
              </a:buClr>
              <a:buNone/>
            </a:pPr>
            <a:r>
              <a:rPr lang="en-US" altLang="zh-CN" b="1" dirty="0">
                <a:solidFill>
                  <a:schemeClr val="bg1"/>
                </a:solidFill>
              </a:rPr>
              <a:t>[</a:t>
            </a:r>
            <a:r>
              <a:rPr lang="zh-CN" altLang="en-US" b="1" dirty="0">
                <a:solidFill>
                  <a:schemeClr val="bg1"/>
                </a:solidFill>
              </a:rPr>
              <a:t>访问权限</a:t>
            </a:r>
            <a:r>
              <a:rPr lang="en-US" altLang="zh-CN" b="1" dirty="0">
                <a:solidFill>
                  <a:schemeClr val="bg1"/>
                </a:solidFill>
              </a:rPr>
              <a:t>]</a:t>
            </a:r>
            <a:r>
              <a:rPr lang="en-US" altLang="zh-CN" b="1" dirty="0" smtClean="0">
                <a:solidFill>
                  <a:schemeClr val="bg1"/>
                </a:solidFill>
              </a:rPr>
              <a:t> </a:t>
            </a:r>
            <a:r>
              <a:rPr lang="en-US" altLang="zh-CN" b="1" dirty="0" err="1">
                <a:solidFill>
                  <a:schemeClr val="bg1"/>
                </a:solidFill>
              </a:rPr>
              <a:t>enum</a:t>
            </a:r>
            <a:r>
              <a:rPr lang="en-US" altLang="zh-CN" b="1" dirty="0">
                <a:solidFill>
                  <a:schemeClr val="bg1"/>
                </a:solidFill>
              </a:rPr>
              <a:t> </a:t>
            </a:r>
            <a:r>
              <a:rPr lang="zh-CN" altLang="en-US" b="1" dirty="0">
                <a:solidFill>
                  <a:schemeClr val="bg1"/>
                </a:solidFill>
              </a:rPr>
              <a:t>枚举名｛</a:t>
            </a:r>
            <a:endParaRPr lang="en-US" altLang="zh-CN" b="1" dirty="0">
              <a:solidFill>
                <a:schemeClr val="bg1"/>
              </a:solidFill>
            </a:endParaRPr>
          </a:p>
          <a:p>
            <a:pPr>
              <a:buClr>
                <a:srgbClr val="92D050"/>
              </a:buClr>
              <a:buNone/>
            </a:pPr>
            <a:r>
              <a:rPr lang="zh-CN" altLang="en-US" b="1" dirty="0">
                <a:solidFill>
                  <a:schemeClr val="bg1"/>
                </a:solidFill>
              </a:rPr>
              <a:t>枚举值列表</a:t>
            </a:r>
            <a:endParaRPr lang="en-US" altLang="zh-CN" b="1" dirty="0">
              <a:solidFill>
                <a:schemeClr val="bg1"/>
              </a:solidFill>
            </a:endParaRPr>
          </a:p>
          <a:p>
            <a:pPr>
              <a:buClr>
                <a:srgbClr val="92D050"/>
              </a:buClr>
              <a:buNone/>
            </a:pPr>
            <a:r>
              <a:rPr lang="zh-CN" altLang="en-US" b="1" dirty="0">
                <a:solidFill>
                  <a:schemeClr val="bg1"/>
                </a:solidFill>
              </a:rPr>
              <a:t>｝</a:t>
            </a:r>
            <a:endParaRPr lang="en-US" altLang="zh-CN" b="1" dirty="0">
              <a:solidFill>
                <a:schemeClr val="bg1"/>
              </a:solidFill>
            </a:endParaRPr>
          </a:p>
          <a:p>
            <a:r>
              <a:rPr lang="zh-CN" altLang="en-US" dirty="0" smtClean="0"/>
              <a:t>例如：</a:t>
            </a:r>
            <a:endParaRPr lang="zh-CN" altLang="en-US" dirty="0"/>
          </a:p>
        </p:txBody>
      </p:sp>
      <p:pic>
        <p:nvPicPr>
          <p:cNvPr id="5" name="图片 4"/>
          <p:cNvPicPr>
            <a:picLocks noChangeAspect="1"/>
          </p:cNvPicPr>
          <p:nvPr/>
        </p:nvPicPr>
        <p:blipFill>
          <a:blip r:embed="rId2"/>
          <a:stretch>
            <a:fillRect/>
          </a:stretch>
        </p:blipFill>
        <p:spPr>
          <a:xfrm>
            <a:off x="548580" y="4808627"/>
            <a:ext cx="5534025" cy="7048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690719" y="5061893"/>
            <a:ext cx="3494419" cy="231075"/>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4233229" y="4963011"/>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757419" y="4986085"/>
            <a:ext cx="7434581"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直接列举枚举值的列表</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48012956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：枚举的</a:t>
            </a:r>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枚举的基本使用示例：</a:t>
            </a:r>
            <a:endParaRPr lang="zh-CN" altLang="en-US" dirty="0"/>
          </a:p>
        </p:txBody>
      </p:sp>
      <p:pic>
        <p:nvPicPr>
          <p:cNvPr id="4" name="图片 3"/>
          <p:cNvPicPr>
            <a:picLocks noChangeAspect="1"/>
          </p:cNvPicPr>
          <p:nvPr/>
        </p:nvPicPr>
        <p:blipFill>
          <a:blip r:embed="rId2"/>
          <a:stretch>
            <a:fillRect/>
          </a:stretch>
        </p:blipFill>
        <p:spPr>
          <a:xfrm>
            <a:off x="439616" y="1732802"/>
            <a:ext cx="10363200" cy="37814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218257" y="4798124"/>
            <a:ext cx="3494419" cy="231075"/>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5038493" y="4715620"/>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621216" y="3808941"/>
            <a:ext cx="5960241" cy="1754326"/>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在调用</a:t>
            </a:r>
            <a:r>
              <a:rPr lang="en-US" altLang="zh-CN" b="1" dirty="0" err="1">
                <a:solidFill>
                  <a:srgbClr val="C00000"/>
                </a:solidFill>
                <a:latin typeface="微软雅黑" panose="020B0503020204020204" pitchFamily="34" charset="-122"/>
                <a:ea typeface="微软雅黑" panose="020B0503020204020204" pitchFamily="34" charset="-122"/>
              </a:rPr>
              <a:t>setType</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时，可选值只有四个，否则会出现编译错误，因此可以看出，枚举是类型安全的，不会出现取值范围错误的问题。同时，客户端不需要建立对枚举中常量值的了解，使用起来很方便，并且可以容易地对枚举进行修改，而无需修改客户端。如果常量从枚举中被删除了，那么客户端将会失败并且将会收到一个错误消息</a:t>
            </a:r>
          </a:p>
        </p:txBody>
      </p:sp>
    </p:spTree>
    <p:extLst>
      <p:ext uri="{BB962C8B-B14F-4D97-AF65-F5344CB8AC3E}">
        <p14:creationId xmlns="" xmlns:p14="http://schemas.microsoft.com/office/powerpoint/2010/main" val="47507834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：枚举的使用</a:t>
            </a:r>
          </a:p>
        </p:txBody>
      </p:sp>
      <p:sp>
        <p:nvSpPr>
          <p:cNvPr id="3" name="内容占位符 2"/>
          <p:cNvSpPr>
            <a:spLocks noGrp="1"/>
          </p:cNvSpPr>
          <p:nvPr>
            <p:ph idx="1"/>
          </p:nvPr>
        </p:nvSpPr>
        <p:spPr/>
        <p:txBody>
          <a:bodyPr/>
          <a:lstStyle/>
          <a:p>
            <a:r>
              <a:rPr lang="en-US" altLang="zh-CN" dirty="0" smtClean="0"/>
              <a:t>switch</a:t>
            </a:r>
            <a:r>
              <a:rPr lang="zh-CN" altLang="en-US" dirty="0" smtClean="0"/>
              <a:t>语句</a:t>
            </a:r>
            <a:r>
              <a:rPr lang="en-US" altLang="zh-CN" dirty="0" err="1" smtClean="0"/>
              <a:t>enum</a:t>
            </a:r>
            <a:r>
              <a:rPr lang="zh-CN" altLang="en-US" dirty="0"/>
              <a:t>类型，使用枚举，能让我们的代码可读性更</a:t>
            </a:r>
            <a:r>
              <a:rPr lang="zh-CN" altLang="en-US" dirty="0" smtClean="0"/>
              <a:t>强，例如：</a:t>
            </a:r>
            <a:endParaRPr lang="zh-CN" altLang="en-US" dirty="0"/>
          </a:p>
        </p:txBody>
      </p:sp>
      <p:pic>
        <p:nvPicPr>
          <p:cNvPr id="4" name="图片 3"/>
          <p:cNvPicPr>
            <a:picLocks noChangeAspect="1"/>
          </p:cNvPicPr>
          <p:nvPr/>
        </p:nvPicPr>
        <p:blipFill>
          <a:blip r:embed="rId2"/>
          <a:stretch>
            <a:fillRect/>
          </a:stretch>
        </p:blipFill>
        <p:spPr>
          <a:xfrm>
            <a:off x="627917" y="1680734"/>
            <a:ext cx="8896350" cy="4667250"/>
          </a:xfrm>
          <a:prstGeom prst="rect">
            <a:avLst/>
          </a:prstGeom>
          <a:blipFill>
            <a:blip r:embed="rId3"/>
            <a:stretch>
              <a:fillRect/>
            </a:stretch>
          </a:blipFill>
          <a:ln w="101600">
            <a:solidFill>
              <a:srgbClr val="339933">
                <a:alpha val="96000"/>
              </a:srgbClr>
            </a:solidFill>
          </a:ln>
        </p:spPr>
      </p:pic>
    </p:spTree>
    <p:extLst>
      <p:ext uri="{BB962C8B-B14F-4D97-AF65-F5344CB8AC3E}">
        <p14:creationId xmlns="" xmlns:p14="http://schemas.microsoft.com/office/powerpoint/2010/main" val="61460896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：枚举的使用</a:t>
            </a:r>
          </a:p>
        </p:txBody>
      </p:sp>
      <p:sp>
        <p:nvSpPr>
          <p:cNvPr id="3" name="内容占位符 2"/>
          <p:cNvSpPr>
            <a:spLocks noGrp="1"/>
          </p:cNvSpPr>
          <p:nvPr>
            <p:ph idx="1"/>
          </p:nvPr>
        </p:nvSpPr>
        <p:spPr/>
        <p:txBody>
          <a:bodyPr/>
          <a:lstStyle/>
          <a:p>
            <a:r>
              <a:rPr lang="zh-CN" altLang="en-US" dirty="0"/>
              <a:t>如果打算自定义自己的方法，那么必须在</a:t>
            </a:r>
            <a:r>
              <a:rPr lang="en-US" altLang="zh-CN" dirty="0" err="1"/>
              <a:t>enum</a:t>
            </a:r>
            <a:r>
              <a:rPr lang="zh-CN" altLang="en-US" dirty="0"/>
              <a:t>实例序列的最后添加一个分号。而且 </a:t>
            </a:r>
            <a:r>
              <a:rPr lang="en-US" altLang="zh-CN" dirty="0"/>
              <a:t>Java</a:t>
            </a:r>
            <a:r>
              <a:rPr lang="zh-CN" altLang="en-US" dirty="0"/>
              <a:t> 要求必须先定义 </a:t>
            </a:r>
            <a:r>
              <a:rPr lang="en-US" altLang="zh-CN" dirty="0" err="1"/>
              <a:t>enum</a:t>
            </a:r>
            <a:r>
              <a:rPr lang="zh-CN" altLang="en-US" dirty="0"/>
              <a:t> </a:t>
            </a:r>
            <a:r>
              <a:rPr lang="zh-CN" altLang="en-US" dirty="0" smtClean="0"/>
              <a:t>实例：</a:t>
            </a:r>
            <a:endParaRPr lang="en-US" altLang="zh-CN" dirty="0" smtClean="0"/>
          </a:p>
          <a:p>
            <a:endParaRPr lang="zh-CN" altLang="en-US" dirty="0"/>
          </a:p>
        </p:txBody>
      </p:sp>
      <p:pic>
        <p:nvPicPr>
          <p:cNvPr id="4" name="图片 3"/>
          <p:cNvPicPr>
            <a:picLocks noChangeAspect="1"/>
          </p:cNvPicPr>
          <p:nvPr/>
        </p:nvPicPr>
        <p:blipFill rotWithShape="1">
          <a:blip r:embed="rId2" cstate="screen">
            <a:extLst>
              <a:ext uri="{28A0092B-C50C-407E-A947-70E740481C1C}">
                <a14:useLocalDpi xmlns="" xmlns:a14="http://schemas.microsoft.com/office/drawing/2010/main"/>
              </a:ext>
            </a:extLst>
          </a:blip>
          <a:srcRect/>
          <a:stretch/>
        </p:blipFill>
        <p:spPr>
          <a:xfrm>
            <a:off x="476982" y="2315675"/>
            <a:ext cx="9528664" cy="4208218"/>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848980" y="2529709"/>
            <a:ext cx="7785066" cy="231076"/>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057751" y="2457065"/>
            <a:ext cx="2080846" cy="36847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优先列举枚举值</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右箭头 7"/>
          <p:cNvSpPr/>
          <p:nvPr/>
        </p:nvSpPr>
        <p:spPr>
          <a:xfrm rot="10800000">
            <a:off x="8533561" y="2447206"/>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48980" y="2795708"/>
            <a:ext cx="2861374" cy="351938"/>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3609869" y="2773636"/>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080133" y="2790975"/>
            <a:ext cx="2080846" cy="36847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成员属性</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748493" y="3218758"/>
            <a:ext cx="4814189" cy="825703"/>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5590999" y="3530172"/>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124136" y="3530171"/>
            <a:ext cx="2080846"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构造方法，在列举枚举值时调用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693396" y="5780694"/>
            <a:ext cx="4814189" cy="649794"/>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0800000">
            <a:off x="5461904" y="5931477"/>
            <a:ext cx="524190"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932168" y="5911053"/>
            <a:ext cx="2080846" cy="36847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普通方法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07218376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：枚举的使用</a:t>
            </a:r>
          </a:p>
        </p:txBody>
      </p:sp>
      <p:sp>
        <p:nvSpPr>
          <p:cNvPr id="3" name="内容占位符 2"/>
          <p:cNvSpPr>
            <a:spLocks noGrp="1"/>
          </p:cNvSpPr>
          <p:nvPr>
            <p:ph idx="1"/>
          </p:nvPr>
        </p:nvSpPr>
        <p:spPr/>
        <p:txBody>
          <a:bodyPr/>
          <a:lstStyle/>
          <a:p>
            <a:r>
              <a:rPr lang="zh-CN" altLang="en-US" dirty="0"/>
              <a:t>所有的枚举都继承自</a:t>
            </a:r>
            <a:r>
              <a:rPr lang="en-US" altLang="zh-CN" dirty="0" err="1"/>
              <a:t>java.lang.Enum</a:t>
            </a:r>
            <a:r>
              <a:rPr lang="zh-CN" altLang="en-US" dirty="0"/>
              <a:t>类。由于</a:t>
            </a:r>
            <a:r>
              <a:rPr lang="en-US" altLang="zh-CN" dirty="0"/>
              <a:t>Java</a:t>
            </a:r>
            <a:r>
              <a:rPr lang="zh-CN" altLang="en-US" dirty="0"/>
              <a:t> 不支持多继承，所以枚举对象不能再继承其他</a:t>
            </a:r>
            <a:r>
              <a:rPr lang="zh-CN" altLang="en-US" dirty="0" smtClean="0"/>
              <a:t>类</a:t>
            </a:r>
            <a:endParaRPr lang="en-US" altLang="zh-CN" dirty="0" smtClean="0"/>
          </a:p>
          <a:p>
            <a:r>
              <a:rPr lang="zh-CN" altLang="en-US" dirty="0" smtClean="0"/>
              <a:t>枚举可以实现接口</a:t>
            </a:r>
            <a:endParaRPr lang="zh-CN" altLang="en-US" dirty="0"/>
          </a:p>
        </p:txBody>
      </p:sp>
    </p:spTree>
    <p:extLst>
      <p:ext uri="{BB962C8B-B14F-4D97-AF65-F5344CB8AC3E}">
        <p14:creationId xmlns="" xmlns:p14="http://schemas.microsoft.com/office/powerpoint/2010/main" val="361137816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：枚举的使用</a:t>
            </a:r>
          </a:p>
        </p:txBody>
      </p:sp>
      <p:sp>
        <p:nvSpPr>
          <p:cNvPr id="3" name="内容占位符 2"/>
          <p:cNvSpPr>
            <a:spLocks noGrp="1"/>
          </p:cNvSpPr>
          <p:nvPr>
            <p:ph idx="1"/>
          </p:nvPr>
        </p:nvSpPr>
        <p:spPr/>
        <p:txBody>
          <a:bodyPr>
            <a:normAutofit fontScale="77500" lnSpcReduction="20000"/>
          </a:bodyPr>
          <a:lstStyle/>
          <a:p>
            <a:r>
              <a:rPr lang="zh-CN" altLang="en-US" dirty="0" smtClean="0"/>
              <a:t>不能</a:t>
            </a:r>
            <a:r>
              <a:rPr lang="zh-CN" altLang="en-US" dirty="0"/>
              <a:t>有</a:t>
            </a:r>
            <a:r>
              <a:rPr lang="en-US" altLang="zh-CN" dirty="0"/>
              <a:t>public</a:t>
            </a:r>
            <a:r>
              <a:rPr lang="zh-CN" altLang="en-US" dirty="0"/>
              <a:t>的构造函数，这样做可以保证客户代码没有办法新建一个</a:t>
            </a:r>
            <a:r>
              <a:rPr lang="en-US" altLang="zh-CN" dirty="0" err="1"/>
              <a:t>enum</a:t>
            </a:r>
            <a:r>
              <a:rPr lang="zh-CN" altLang="en-US" dirty="0"/>
              <a:t>的实例。 </a:t>
            </a:r>
          </a:p>
          <a:p>
            <a:r>
              <a:rPr lang="zh-CN" altLang="en-US" dirty="0" smtClean="0"/>
              <a:t>所有</a:t>
            </a:r>
            <a:r>
              <a:rPr lang="zh-CN" altLang="en-US" dirty="0"/>
              <a:t>枚举值都是</a:t>
            </a:r>
            <a:r>
              <a:rPr lang="en-US" altLang="zh-CN" dirty="0"/>
              <a:t>public , static , final</a:t>
            </a:r>
            <a:r>
              <a:rPr lang="zh-CN" altLang="en-US" dirty="0"/>
              <a:t>的。注意这一点只是针对于枚举值，我们可以和在普通类里面定义 变量一样定义其它任何类型的非枚举变量，这些变量可以用任何你想用的修饰符。 </a:t>
            </a:r>
          </a:p>
          <a:p>
            <a:r>
              <a:rPr lang="en-US" altLang="zh-CN" dirty="0" err="1" smtClean="0"/>
              <a:t>Enum</a:t>
            </a:r>
            <a:r>
              <a:rPr lang="zh-CN" altLang="en-US" dirty="0"/>
              <a:t>默认实现了</a:t>
            </a:r>
            <a:r>
              <a:rPr lang="en-US" altLang="zh-CN" dirty="0" err="1"/>
              <a:t>java.lang.Comparable</a:t>
            </a:r>
            <a:r>
              <a:rPr lang="zh-CN" altLang="en-US" dirty="0"/>
              <a:t>接口。 </a:t>
            </a:r>
          </a:p>
          <a:p>
            <a:r>
              <a:rPr lang="en-US" altLang="zh-CN" dirty="0" err="1" smtClean="0"/>
              <a:t>Enum</a:t>
            </a:r>
            <a:r>
              <a:rPr lang="zh-CN" altLang="en-US" dirty="0"/>
              <a:t>覆载了了</a:t>
            </a:r>
            <a:r>
              <a:rPr lang="en-US" altLang="zh-CN" dirty="0" err="1"/>
              <a:t>toString</a:t>
            </a:r>
            <a:r>
              <a:rPr lang="zh-CN" altLang="en-US" dirty="0" smtClean="0"/>
              <a:t>方法</a:t>
            </a:r>
            <a:endParaRPr lang="en-US" altLang="zh-CN" dirty="0"/>
          </a:p>
          <a:p>
            <a:r>
              <a:rPr lang="en-US" altLang="zh-CN" dirty="0" err="1" smtClean="0"/>
              <a:t>Enum</a:t>
            </a:r>
            <a:r>
              <a:rPr lang="zh-CN" altLang="en-US" dirty="0"/>
              <a:t>提供了一个</a:t>
            </a:r>
            <a:r>
              <a:rPr lang="en-US" altLang="zh-CN" dirty="0" err="1"/>
              <a:t>valueOf</a:t>
            </a:r>
            <a:r>
              <a:rPr lang="zh-CN" altLang="en-US" dirty="0"/>
              <a:t>方法，这个方法和</a:t>
            </a:r>
            <a:r>
              <a:rPr lang="en-US" altLang="zh-CN" dirty="0" err="1"/>
              <a:t>toString</a:t>
            </a:r>
            <a:r>
              <a:rPr lang="zh-CN" altLang="en-US" dirty="0"/>
              <a:t>方法是相对应</a:t>
            </a:r>
            <a:r>
              <a:rPr lang="zh-CN" altLang="en-US" dirty="0" smtClean="0"/>
              <a:t>的</a:t>
            </a:r>
            <a:endParaRPr lang="en-US" altLang="zh-CN" dirty="0" smtClean="0"/>
          </a:p>
          <a:p>
            <a:r>
              <a:rPr lang="en-US" altLang="zh-CN" dirty="0" err="1" smtClean="0"/>
              <a:t>Enum</a:t>
            </a:r>
            <a:r>
              <a:rPr lang="zh-CN" altLang="en-US" dirty="0"/>
              <a:t>还提供了</a:t>
            </a:r>
            <a:r>
              <a:rPr lang="en-US" altLang="zh-CN" dirty="0"/>
              <a:t>values</a:t>
            </a:r>
            <a:r>
              <a:rPr lang="zh-CN" altLang="en-US" dirty="0"/>
              <a:t>方法，这个方法使你能够方便的遍历所有的枚举</a:t>
            </a:r>
            <a:r>
              <a:rPr lang="zh-CN" altLang="en-US" dirty="0" smtClean="0"/>
              <a:t>值</a:t>
            </a:r>
            <a:endParaRPr lang="en-US" altLang="zh-CN" dirty="0" smtClean="0"/>
          </a:p>
          <a:p>
            <a:r>
              <a:rPr lang="en-US" altLang="zh-CN" dirty="0" err="1" smtClean="0"/>
              <a:t>Enum</a:t>
            </a:r>
            <a:r>
              <a:rPr lang="zh-CN" altLang="en-US" dirty="0"/>
              <a:t>还有一个</a:t>
            </a:r>
            <a:r>
              <a:rPr lang="en-US" altLang="zh-CN" dirty="0" err="1"/>
              <a:t>oridinal</a:t>
            </a:r>
            <a:r>
              <a:rPr lang="zh-CN" altLang="en-US" dirty="0"/>
              <a:t>的方法，这个方法返回枚举值在枚举类种的顺序，这个顺序根据枚举值声明的顺序而</a:t>
            </a:r>
            <a:r>
              <a:rPr lang="zh-CN" altLang="en-US" dirty="0" smtClean="0"/>
              <a:t>定</a:t>
            </a:r>
            <a:endParaRPr lang="zh-CN" altLang="en-US" dirty="0"/>
          </a:p>
        </p:txBody>
      </p:sp>
    </p:spTree>
    <p:extLst>
      <p:ext uri="{BB962C8B-B14F-4D97-AF65-F5344CB8AC3E}">
        <p14:creationId xmlns="" xmlns:p14="http://schemas.microsoft.com/office/powerpoint/2010/main" val="106380185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枚举</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枚举的定义及作用是什么？</a:t>
            </a:r>
            <a:endParaRPr lang="en-US" altLang="zh-CN" dirty="0" smtClean="0"/>
          </a:p>
          <a:p>
            <a:r>
              <a:rPr lang="zh-CN" altLang="en-US" dirty="0" smtClean="0"/>
              <a:t>声明枚举的一般语法是什么？</a:t>
            </a:r>
            <a:endParaRPr lang="en-US" altLang="zh-CN" dirty="0" smtClean="0"/>
          </a:p>
        </p:txBody>
      </p:sp>
    </p:spTree>
    <p:extLst>
      <p:ext uri="{BB962C8B-B14F-4D97-AF65-F5344CB8AC3E}">
        <p14:creationId xmlns="" xmlns:p14="http://schemas.microsoft.com/office/powerpoint/2010/main" val="287670376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接口</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枚举给</a:t>
            </a:r>
            <a:r>
              <a:rPr lang="zh-CN" altLang="en-US" dirty="0"/>
              <a:t>出了将一个任意项同另一个项相比较的能力，并且可以在一个已定义项列表中进行</a:t>
            </a:r>
            <a:r>
              <a:rPr lang="zh-CN" altLang="en-US" dirty="0" smtClean="0"/>
              <a:t>迭代。枚举</a:t>
            </a:r>
            <a:r>
              <a:rPr lang="zh-CN" altLang="en-US" dirty="0"/>
              <a:t>（在</a:t>
            </a:r>
            <a:r>
              <a:rPr lang="en-US" altLang="zh-CN" dirty="0" err="1"/>
              <a:t>Jave</a:t>
            </a:r>
            <a:r>
              <a:rPr lang="zh-CN" altLang="en-US" dirty="0"/>
              <a:t>中简称为</a:t>
            </a:r>
            <a:r>
              <a:rPr lang="en-US" altLang="zh-CN" dirty="0" err="1"/>
              <a:t>Enum</a:t>
            </a:r>
            <a:r>
              <a:rPr lang="zh-CN" altLang="en-US" dirty="0"/>
              <a:t>）是一个特定类型的类。所有枚举都是</a:t>
            </a:r>
            <a:r>
              <a:rPr lang="en-US" altLang="zh-CN" dirty="0"/>
              <a:t>Java</a:t>
            </a:r>
            <a:r>
              <a:rPr lang="zh-CN" altLang="en-US" dirty="0"/>
              <a:t>中的新类</a:t>
            </a:r>
            <a:r>
              <a:rPr lang="en-US" altLang="zh-CN" dirty="0" err="1"/>
              <a:t>java.lang.Enum</a:t>
            </a:r>
            <a:r>
              <a:rPr lang="zh-CN" altLang="en-US" dirty="0"/>
              <a:t>的隐式子类。此类不能手工进行子类</a:t>
            </a:r>
            <a:r>
              <a:rPr lang="zh-CN" altLang="en-US" dirty="0" smtClean="0"/>
              <a:t>定义</a:t>
            </a:r>
            <a:endParaRPr lang="en-US" altLang="zh-CN" dirty="0" smtClean="0"/>
          </a:p>
          <a:p>
            <a:r>
              <a:rPr lang="zh-CN" altLang="en-US" dirty="0" smtClean="0"/>
              <a:t>枚举使用关键字</a:t>
            </a:r>
            <a:r>
              <a:rPr lang="en-US" altLang="zh-CN" dirty="0" err="1" smtClean="0"/>
              <a:t>enum</a:t>
            </a:r>
            <a:r>
              <a:rPr lang="zh-CN" altLang="en-US" dirty="0" smtClean="0"/>
              <a:t>进行定义</a:t>
            </a:r>
            <a:endParaRPr lang="en-US" altLang="zh-CN" dirty="0" smtClean="0"/>
          </a:p>
          <a:p>
            <a:r>
              <a:rPr lang="zh-CN" altLang="en-US" dirty="0" smtClean="0"/>
              <a:t>枚举可以用在</a:t>
            </a:r>
            <a:r>
              <a:rPr lang="en-US" altLang="zh-CN" dirty="0" smtClean="0"/>
              <a:t>switch case</a:t>
            </a:r>
            <a:r>
              <a:rPr lang="zh-CN" altLang="en-US" dirty="0" smtClean="0"/>
              <a:t>语句中</a:t>
            </a:r>
            <a:endParaRPr lang="zh-CN" altLang="en-US" dirty="0"/>
          </a:p>
          <a:p>
            <a:pPr marL="0" indent="0">
              <a:buNone/>
            </a:pPr>
            <a:endParaRPr lang="en-US" altLang="zh-CN" dirty="0" smtClean="0"/>
          </a:p>
          <a:p>
            <a:endParaRPr lang="en-US" altLang="zh-CN" dirty="0" smtClean="0"/>
          </a:p>
          <a:p>
            <a:endParaRPr lang="zh-CN" altLang="en-US" dirty="0"/>
          </a:p>
          <a:p>
            <a:endParaRPr lang="zh-CN" altLang="en-US" dirty="0"/>
          </a:p>
        </p:txBody>
      </p:sp>
    </p:spTree>
    <p:extLst>
      <p:ext uri="{BB962C8B-B14F-4D97-AF65-F5344CB8AC3E}">
        <p14:creationId xmlns="" xmlns:p14="http://schemas.microsoft.com/office/powerpoint/2010/main" val="1143199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掌握内部类的使用；</a:t>
            </a:r>
            <a:endParaRPr lang="en-US" altLang="zh-CN" dirty="0" smtClean="0"/>
          </a:p>
          <a:p>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a:t>
            </a:r>
            <a:r>
              <a:rPr lang="zh-CN" altLang="en-US" dirty="0">
                <a:solidFill>
                  <a:schemeClr val="tx1">
                    <a:lumMod val="75000"/>
                    <a:lumOff val="25000"/>
                  </a:schemeClr>
                </a:solidFill>
              </a:rPr>
              <a:t>：内</a:t>
            </a:r>
            <a:r>
              <a:rPr lang="zh-CN" altLang="en-US" dirty="0" smtClean="0">
                <a:solidFill>
                  <a:schemeClr val="tx1">
                    <a:lumMod val="75000"/>
                    <a:lumOff val="25000"/>
                  </a:schemeClr>
                </a:solidFill>
              </a:rPr>
              <a:t>部类</a:t>
            </a:r>
            <a:endParaRPr lang="zh-CN" altLang="en-US" dirty="0"/>
          </a:p>
        </p:txBody>
      </p:sp>
      <p:sp>
        <p:nvSpPr>
          <p:cNvPr id="3" name="内容占位符 2"/>
          <p:cNvSpPr>
            <a:spLocks noGrp="1"/>
          </p:cNvSpPr>
          <p:nvPr>
            <p:ph idx="1"/>
          </p:nvPr>
        </p:nvSpPr>
        <p:spPr/>
        <p:txBody>
          <a:bodyPr>
            <a:normAutofit/>
          </a:bodyPr>
          <a:lstStyle/>
          <a:p>
            <a:r>
              <a:rPr lang="zh-CN" altLang="en-US" dirty="0" smtClean="0"/>
              <a:t>知识点</a:t>
            </a:r>
            <a:r>
              <a:rPr lang="en-US" altLang="zh-CN" dirty="0" smtClean="0"/>
              <a:t>1</a:t>
            </a:r>
            <a:r>
              <a:rPr lang="zh-CN" altLang="en-US" dirty="0" smtClean="0"/>
              <a:t>：内</a:t>
            </a:r>
            <a:r>
              <a:rPr lang="zh-CN" altLang="en-US" dirty="0"/>
              <a:t>部类的作用</a:t>
            </a:r>
          </a:p>
          <a:p>
            <a:r>
              <a:rPr lang="zh-CN" altLang="en-US" dirty="0" smtClean="0"/>
              <a:t>知识点</a:t>
            </a:r>
            <a:r>
              <a:rPr lang="en-US" altLang="zh-CN" dirty="0" smtClean="0"/>
              <a:t>2</a:t>
            </a:r>
            <a:r>
              <a:rPr lang="zh-CN" altLang="en-US" dirty="0" smtClean="0"/>
              <a:t>：内</a:t>
            </a:r>
            <a:r>
              <a:rPr lang="zh-CN" altLang="en-US" dirty="0"/>
              <a:t>部类的声明与使用</a:t>
            </a:r>
          </a:p>
          <a:p>
            <a:r>
              <a:rPr lang="zh-CN" altLang="en-US" dirty="0" smtClean="0"/>
              <a:t>知识点</a:t>
            </a:r>
            <a:r>
              <a:rPr lang="en-US" altLang="zh-CN" dirty="0" smtClean="0"/>
              <a:t>3</a:t>
            </a:r>
            <a:r>
              <a:rPr lang="zh-CN" altLang="en-US" dirty="0" smtClean="0"/>
              <a:t>：内</a:t>
            </a:r>
            <a:r>
              <a:rPr lang="zh-CN" altLang="en-US" dirty="0"/>
              <a:t>部类操作外部类成员和方法临时变量的规则</a:t>
            </a:r>
          </a:p>
          <a:p>
            <a:r>
              <a:rPr lang="zh-CN" altLang="en-US" dirty="0" smtClean="0"/>
              <a:t>知识点</a:t>
            </a:r>
            <a:r>
              <a:rPr lang="en-US" altLang="zh-CN" dirty="0" smtClean="0"/>
              <a:t>4</a:t>
            </a:r>
            <a:r>
              <a:rPr lang="zh-CN" altLang="en-US" dirty="0" smtClean="0"/>
              <a:t>：</a:t>
            </a:r>
            <a:r>
              <a:rPr lang="en-US" altLang="zh-CN" dirty="0" smtClean="0"/>
              <a:t>static</a:t>
            </a:r>
            <a:r>
              <a:rPr lang="zh-CN" altLang="en-US" dirty="0"/>
              <a:t>内部类</a:t>
            </a:r>
          </a:p>
          <a:p>
            <a:r>
              <a:rPr lang="zh-CN" altLang="en-US" dirty="0" smtClean="0"/>
              <a:t>知识点</a:t>
            </a:r>
            <a:r>
              <a:rPr lang="en-US" altLang="zh-CN" dirty="0" smtClean="0"/>
              <a:t>5</a:t>
            </a:r>
            <a:r>
              <a:rPr lang="zh-CN" altLang="en-US" dirty="0" smtClean="0"/>
              <a:t>：内</a:t>
            </a:r>
            <a:r>
              <a:rPr lang="zh-CN" altLang="en-US" dirty="0"/>
              <a:t>部类中的</a:t>
            </a:r>
            <a:r>
              <a:rPr lang="en-US" altLang="zh-CN" dirty="0"/>
              <a:t>this</a:t>
            </a:r>
            <a:r>
              <a:rPr lang="zh-CN" altLang="en-US" dirty="0"/>
              <a:t>及类名</a:t>
            </a:r>
            <a:r>
              <a:rPr lang="en-US" altLang="zh-CN" dirty="0"/>
              <a:t>.this</a:t>
            </a:r>
            <a:r>
              <a:rPr lang="zh-CN" altLang="en-US" dirty="0"/>
              <a:t>的使用</a:t>
            </a:r>
          </a:p>
          <a:p>
            <a:r>
              <a:rPr lang="zh-CN" altLang="en-US" dirty="0" smtClean="0"/>
              <a:t>知识点</a:t>
            </a:r>
            <a:r>
              <a:rPr lang="en-US" altLang="zh-CN" dirty="0" smtClean="0"/>
              <a:t>6</a:t>
            </a:r>
            <a:r>
              <a:rPr lang="zh-CN" altLang="en-US" dirty="0" smtClean="0"/>
              <a:t>：匿名</a:t>
            </a:r>
            <a:r>
              <a:rPr lang="zh-CN" altLang="en-US" dirty="0"/>
              <a:t>内部类</a:t>
            </a:r>
          </a:p>
          <a:p>
            <a:endParaRPr lang="zh-CN" altLang="en-US" dirty="0"/>
          </a:p>
        </p:txBody>
      </p:sp>
    </p:spTree>
    <p:extLst>
      <p:ext uri="{BB962C8B-B14F-4D97-AF65-F5344CB8AC3E}">
        <p14:creationId xmlns="" xmlns:p14="http://schemas.microsoft.com/office/powerpoint/2010/main" val="280207982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a:t>
            </a:r>
            <a:r>
              <a:rPr lang="zh-CN" altLang="en-US" dirty="0" smtClean="0"/>
              <a:t>内</a:t>
            </a:r>
            <a:r>
              <a:rPr lang="zh-CN" altLang="en-US" dirty="0"/>
              <a:t>部类的</a:t>
            </a:r>
            <a:r>
              <a:rPr lang="zh-CN" altLang="en-US" dirty="0" smtClean="0"/>
              <a:t>作用</a:t>
            </a:r>
            <a:endParaRPr lang="zh-CN" altLang="en-US" dirty="0"/>
          </a:p>
        </p:txBody>
      </p:sp>
      <p:sp>
        <p:nvSpPr>
          <p:cNvPr id="3" name="内容占位符 2"/>
          <p:cNvSpPr>
            <a:spLocks noGrp="1"/>
          </p:cNvSpPr>
          <p:nvPr>
            <p:ph idx="1"/>
          </p:nvPr>
        </p:nvSpPr>
        <p:spPr/>
        <p:txBody>
          <a:bodyPr/>
          <a:lstStyle/>
          <a:p>
            <a:pPr>
              <a:defRPr/>
            </a:pPr>
            <a:r>
              <a:rPr lang="zh-CN" altLang="en-US" dirty="0"/>
              <a:t>内部类是</a:t>
            </a:r>
            <a:r>
              <a:rPr lang="en-US" altLang="zh-CN" dirty="0"/>
              <a:t>Java</a:t>
            </a:r>
            <a:r>
              <a:rPr lang="zh-CN" altLang="en-US" dirty="0"/>
              <a:t>独有的一种语法结构，即在一个类的内部定义另一个</a:t>
            </a:r>
            <a:r>
              <a:rPr lang="zh-CN" altLang="en-US" dirty="0" smtClean="0"/>
              <a:t>类，此时</a:t>
            </a:r>
            <a:r>
              <a:rPr lang="zh-CN" altLang="en-US" dirty="0"/>
              <a:t>，内部类</a:t>
            </a:r>
            <a:r>
              <a:rPr lang="en-US" altLang="zh-CN" dirty="0" smtClean="0"/>
              <a:t>I</a:t>
            </a:r>
            <a:r>
              <a:rPr lang="zh-CN" altLang="en-US" dirty="0" smtClean="0"/>
              <a:t>就</a:t>
            </a:r>
            <a:r>
              <a:rPr lang="zh-CN" altLang="en-US" dirty="0"/>
              <a:t>成为外</a:t>
            </a:r>
            <a:r>
              <a:rPr lang="zh-CN" altLang="en-US" dirty="0" smtClean="0"/>
              <a:t>部类中</a:t>
            </a:r>
            <a:r>
              <a:rPr lang="zh-CN" altLang="en-US" dirty="0"/>
              <a:t>的成员，访问权限遵循类成员的访问权限机制，可以是</a:t>
            </a:r>
            <a:r>
              <a:rPr lang="en-US" altLang="zh-CN" dirty="0"/>
              <a:t>public</a:t>
            </a:r>
            <a:r>
              <a:rPr lang="zh-CN" altLang="en-US" dirty="0"/>
              <a:t>、</a:t>
            </a:r>
            <a:r>
              <a:rPr lang="en-US" altLang="zh-CN" dirty="0"/>
              <a:t>protected</a:t>
            </a:r>
            <a:r>
              <a:rPr lang="zh-CN" altLang="en-US" dirty="0"/>
              <a:t>、缺省和</a:t>
            </a:r>
            <a:r>
              <a:rPr lang="en-US" altLang="zh-CN" dirty="0" smtClean="0"/>
              <a:t>private</a:t>
            </a:r>
            <a:endParaRPr lang="zh-CN" altLang="en-US" dirty="0"/>
          </a:p>
          <a:p>
            <a:pPr>
              <a:defRPr/>
            </a:pPr>
            <a:r>
              <a:rPr lang="zh-CN" altLang="en-US" dirty="0"/>
              <a:t>内部类可以很方便地访问外部类中的其它</a:t>
            </a:r>
            <a:r>
              <a:rPr lang="zh-CN" altLang="en-US" dirty="0" smtClean="0"/>
              <a:t>成员</a:t>
            </a:r>
            <a:endParaRPr lang="zh-CN" altLang="en-US" dirty="0"/>
          </a:p>
          <a:p>
            <a:endParaRPr lang="zh-CN" altLang="en-US" dirty="0"/>
          </a:p>
        </p:txBody>
      </p:sp>
    </p:spTree>
    <p:extLst>
      <p:ext uri="{BB962C8B-B14F-4D97-AF65-F5344CB8AC3E}">
        <p14:creationId xmlns="" xmlns:p14="http://schemas.microsoft.com/office/powerpoint/2010/main" val="182337762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内</a:t>
            </a:r>
            <a:r>
              <a:rPr lang="zh-CN" altLang="en-US" dirty="0"/>
              <a:t>部类的作用</a:t>
            </a:r>
          </a:p>
        </p:txBody>
      </p:sp>
      <p:sp>
        <p:nvSpPr>
          <p:cNvPr id="3" name="内容占位符 2"/>
          <p:cNvSpPr>
            <a:spLocks noGrp="1"/>
          </p:cNvSpPr>
          <p:nvPr>
            <p:ph idx="1"/>
          </p:nvPr>
        </p:nvSpPr>
        <p:spPr/>
        <p:txBody>
          <a:bodyPr/>
          <a:lstStyle/>
          <a:p>
            <a:r>
              <a:rPr lang="zh-CN" altLang="en-US" dirty="0" smtClean="0"/>
              <a:t>根据内部类的定义，我们发现它能帮我实现一些特殊的需要：</a:t>
            </a:r>
            <a:endParaRPr lang="en-US" altLang="zh-CN" dirty="0" smtClean="0"/>
          </a:p>
          <a:p>
            <a:pPr lvl="1"/>
            <a:r>
              <a:rPr lang="zh-CN" altLang="en-US" b="1" dirty="0"/>
              <a:t>完善多重</a:t>
            </a:r>
            <a:r>
              <a:rPr lang="zh-CN" altLang="en-US" b="1" dirty="0" smtClean="0"/>
              <a:t>继承</a:t>
            </a:r>
            <a:endParaRPr lang="en-US" altLang="zh-CN" b="1" dirty="0" smtClean="0"/>
          </a:p>
          <a:p>
            <a:pPr lvl="1"/>
            <a:r>
              <a:rPr lang="zh-CN" altLang="en-US" b="1" dirty="0" smtClean="0"/>
              <a:t>形成闭包</a:t>
            </a:r>
            <a:endParaRPr lang="en-US" altLang="zh-CN" b="1" dirty="0" smtClean="0"/>
          </a:p>
          <a:p>
            <a:endParaRPr lang="en-US" altLang="zh-CN" dirty="0"/>
          </a:p>
          <a:p>
            <a:endParaRPr lang="en-US" altLang="zh-CN" dirty="0" smtClean="0"/>
          </a:p>
          <a:p>
            <a:endParaRPr lang="zh-CN" altLang="en-US" dirty="0"/>
          </a:p>
        </p:txBody>
      </p:sp>
    </p:spTree>
    <p:extLst>
      <p:ext uri="{BB962C8B-B14F-4D97-AF65-F5344CB8AC3E}">
        <p14:creationId xmlns="" xmlns:p14="http://schemas.microsoft.com/office/powerpoint/2010/main" val="291588013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内</a:t>
            </a:r>
            <a:r>
              <a:rPr lang="zh-CN" altLang="en-US" dirty="0"/>
              <a:t>部类的作用</a:t>
            </a:r>
          </a:p>
        </p:txBody>
      </p:sp>
      <p:sp>
        <p:nvSpPr>
          <p:cNvPr id="3" name="内容占位符 2"/>
          <p:cNvSpPr>
            <a:spLocks noGrp="1"/>
          </p:cNvSpPr>
          <p:nvPr>
            <p:ph idx="1"/>
          </p:nvPr>
        </p:nvSpPr>
        <p:spPr/>
        <p:txBody>
          <a:bodyPr>
            <a:normAutofit fontScale="77500" lnSpcReduction="20000"/>
          </a:bodyPr>
          <a:lstStyle/>
          <a:p>
            <a:r>
              <a:rPr lang="zh-CN" altLang="en-US" b="1" dirty="0"/>
              <a:t>完善多重继承</a:t>
            </a:r>
            <a:r>
              <a:rPr lang="zh-CN" altLang="en-US" dirty="0" smtClean="0"/>
              <a:t>：</a:t>
            </a:r>
            <a:endParaRPr lang="en-US" altLang="zh-CN" dirty="0" smtClean="0"/>
          </a:p>
          <a:p>
            <a:r>
              <a:rPr lang="zh-CN" altLang="en-US" dirty="0" smtClean="0"/>
              <a:t>之前提到过，继承</a:t>
            </a:r>
            <a:r>
              <a:rPr lang="zh-CN" altLang="en-US" dirty="0"/>
              <a:t>耦合度太高。比如你是一个人，你想会飞，于是就继承了鸟这个类，然后你顺便拥有了一对翅膀和厚厚的羽毛，可这些玩意你并不需要。所以</a:t>
            </a:r>
            <a:r>
              <a:rPr lang="en-US" altLang="zh-CN" dirty="0"/>
              <a:t>Java</a:t>
            </a:r>
            <a:r>
              <a:rPr lang="zh-CN" altLang="en-US" dirty="0"/>
              <a:t>发明了接口，</a:t>
            </a:r>
            <a:r>
              <a:rPr lang="zh-CN" altLang="en-US" dirty="0" smtClean="0"/>
              <a:t>以行为契约</a:t>
            </a:r>
            <a:r>
              <a:rPr lang="zh-CN" altLang="en-US" dirty="0"/>
              <a:t>的方式向你提供功能。想想看，你的程序里成员变量会</a:t>
            </a:r>
            <a:r>
              <a:rPr lang="zh-CN" altLang="en-US" dirty="0" smtClean="0"/>
              <a:t>比方法多</a:t>
            </a:r>
            <a:r>
              <a:rPr lang="zh-CN" altLang="en-US" dirty="0"/>
              <a:t>吗？况且多重继承会遇到死亡菱形问题，就是两个父类有同样名字的函数，你继承谁的呢</a:t>
            </a:r>
            <a:r>
              <a:rPr lang="zh-CN" altLang="en-US" dirty="0" smtClean="0"/>
              <a:t>？所以</a:t>
            </a:r>
            <a:r>
              <a:rPr lang="en-US" altLang="zh-CN" dirty="0"/>
              <a:t>Java</a:t>
            </a:r>
            <a:r>
              <a:rPr lang="zh-CN" altLang="en-US" dirty="0"/>
              <a:t>只支持单重继承，想扩展功能，去实现接口</a:t>
            </a:r>
            <a:r>
              <a:rPr lang="zh-CN" altLang="en-US" dirty="0" smtClean="0"/>
              <a:t>吧</a:t>
            </a:r>
            <a:endParaRPr lang="en-US" altLang="zh-CN" dirty="0" smtClean="0"/>
          </a:p>
          <a:p>
            <a:r>
              <a:rPr lang="zh-CN" altLang="en-US" dirty="0" smtClean="0"/>
              <a:t>很快</a:t>
            </a:r>
            <a:r>
              <a:rPr lang="en-US" altLang="zh-CN" dirty="0"/>
              <a:t>Java</a:t>
            </a:r>
            <a:r>
              <a:rPr lang="zh-CN" altLang="en-US" dirty="0"/>
              <a:t>的设计者就发现了他们犯了矫枉过正的错误，多重继承还是有一定用处的。比如每一个人都是同时继承父亲和母亲两个类，要不然你的身体里怎么能留着父母的血呢？</a:t>
            </a:r>
            <a:r>
              <a:rPr lang="en-US" altLang="zh-CN" dirty="0"/>
              <a:t>Java</a:t>
            </a:r>
            <a:r>
              <a:rPr lang="zh-CN" altLang="en-US" dirty="0"/>
              <a:t>内部类应运而生，使用内部类最吸引人的原因是：每个内部类都能独立地继承一个（接口的）实现，所以无论外围类是否已经继承了某个（接口的）实现，对于内部类都没有影响</a:t>
            </a:r>
          </a:p>
        </p:txBody>
      </p:sp>
    </p:spTree>
    <p:extLst>
      <p:ext uri="{BB962C8B-B14F-4D97-AF65-F5344CB8AC3E}">
        <p14:creationId xmlns="" xmlns:p14="http://schemas.microsoft.com/office/powerpoint/2010/main" val="158258499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内</a:t>
            </a:r>
            <a:r>
              <a:rPr lang="zh-CN" altLang="en-US" dirty="0"/>
              <a:t>部类的作用</a:t>
            </a:r>
          </a:p>
        </p:txBody>
      </p:sp>
      <p:sp>
        <p:nvSpPr>
          <p:cNvPr id="3" name="内容占位符 2"/>
          <p:cNvSpPr>
            <a:spLocks noGrp="1"/>
          </p:cNvSpPr>
          <p:nvPr>
            <p:ph idx="1"/>
          </p:nvPr>
        </p:nvSpPr>
        <p:spPr/>
        <p:txBody>
          <a:bodyPr/>
          <a:lstStyle/>
          <a:p>
            <a:r>
              <a:rPr lang="zh-CN" altLang="en-US" sz="2400" b="1" dirty="0"/>
              <a:t>形成闭包</a:t>
            </a:r>
            <a:r>
              <a:rPr lang="zh-CN" altLang="en-US" dirty="0" smtClean="0"/>
              <a:t>：</a:t>
            </a:r>
            <a:endParaRPr lang="en-US" altLang="zh-CN" dirty="0" smtClean="0"/>
          </a:p>
          <a:p>
            <a:r>
              <a:rPr lang="zh-CN" altLang="en-US" dirty="0"/>
              <a:t>内部类是面向对象的闭包，因为它不仅包含创建内部类的作用域的信息，还自动拥有一个指向此外围类对象的引用，在此作用域内，内部类有权操作所有的成员，包括</a:t>
            </a:r>
            <a:r>
              <a:rPr lang="en-US" altLang="zh-CN" dirty="0"/>
              <a:t>private</a:t>
            </a:r>
            <a:r>
              <a:rPr lang="zh-CN" altLang="en-US" dirty="0"/>
              <a:t>成员</a:t>
            </a:r>
            <a:r>
              <a:rPr lang="zh-CN" altLang="en-US" dirty="0" smtClean="0"/>
              <a:t>。</a:t>
            </a:r>
            <a:endParaRPr lang="zh-CN" altLang="en-US" dirty="0"/>
          </a:p>
        </p:txBody>
      </p:sp>
    </p:spTree>
    <p:extLst>
      <p:ext uri="{BB962C8B-B14F-4D97-AF65-F5344CB8AC3E}">
        <p14:creationId xmlns="" xmlns:p14="http://schemas.microsoft.com/office/powerpoint/2010/main" val="3887777712"/>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a:t>
            </a:r>
            <a:r>
              <a:rPr lang="zh-CN" altLang="en-US" dirty="0" smtClean="0"/>
              <a:t>内</a:t>
            </a:r>
            <a:r>
              <a:rPr lang="zh-CN" altLang="en-US" dirty="0"/>
              <a:t>部类的声明与</a:t>
            </a:r>
            <a:r>
              <a:rPr lang="zh-CN" altLang="en-US" dirty="0" smtClean="0"/>
              <a:t>使用</a:t>
            </a:r>
            <a:endParaRPr lang="zh-CN" altLang="en-US" sz="2800" dirty="0">
              <a:solidFill>
                <a:schemeClr val="tx1"/>
              </a:solidFill>
              <a:cs typeface="+mn-cs"/>
            </a:endParaRPr>
          </a:p>
        </p:txBody>
      </p:sp>
      <p:sp>
        <p:nvSpPr>
          <p:cNvPr id="3" name="内容占位符 2"/>
          <p:cNvSpPr>
            <a:spLocks noGrp="1"/>
          </p:cNvSpPr>
          <p:nvPr>
            <p:ph idx="1"/>
          </p:nvPr>
        </p:nvSpPr>
        <p:spPr/>
        <p:txBody>
          <a:bodyPr/>
          <a:lstStyle/>
          <a:p>
            <a:r>
              <a:rPr lang="zh-CN" altLang="en-US" dirty="0"/>
              <a:t>当我们在创建一个内部类的时候，它无形中就与外围类有了一种联系，依赖于这种联系，它可以无限制地访问外围类的</a:t>
            </a:r>
            <a:r>
              <a:rPr lang="zh-CN" altLang="en-US" dirty="0" smtClean="0"/>
              <a:t>元素</a:t>
            </a:r>
            <a:endParaRPr lang="zh-CN" altLang="en-US" dirty="0"/>
          </a:p>
        </p:txBody>
      </p:sp>
      <p:pic>
        <p:nvPicPr>
          <p:cNvPr id="5" name="图片 4"/>
          <p:cNvPicPr>
            <a:picLocks noChangeAspect="1"/>
          </p:cNvPicPr>
          <p:nvPr/>
        </p:nvPicPr>
        <p:blipFill rotWithShape="1">
          <a:blip r:embed="rId2" cstate="screen">
            <a:extLst>
              <a:ext uri="{28A0092B-C50C-407E-A947-70E740481C1C}">
                <a14:useLocalDpi xmlns="" xmlns:a14="http://schemas.microsoft.com/office/drawing/2010/main"/>
              </a:ext>
            </a:extLst>
          </a:blip>
          <a:srcRect/>
          <a:stretch/>
        </p:blipFill>
        <p:spPr>
          <a:xfrm>
            <a:off x="462855" y="2293055"/>
            <a:ext cx="9317959" cy="3924300"/>
          </a:xfrm>
          <a:prstGeom prst="rect">
            <a:avLst/>
          </a:prstGeom>
          <a:blipFill>
            <a:blip r:embed="rId3"/>
            <a:stretch>
              <a:fillRect/>
            </a:stretch>
          </a:blipFill>
          <a:ln w="101600">
            <a:solidFill>
              <a:srgbClr val="339933">
                <a:alpha val="96000"/>
              </a:srgbClr>
            </a:solidFill>
          </a:ln>
        </p:spPr>
      </p:pic>
      <p:pic>
        <p:nvPicPr>
          <p:cNvPr id="6" name="图片 5"/>
          <p:cNvPicPr>
            <a:picLocks noChangeAspect="1"/>
          </p:cNvPicPr>
          <p:nvPr/>
        </p:nvPicPr>
        <p:blipFill>
          <a:blip r:embed="rId4"/>
          <a:stretch>
            <a:fillRect/>
          </a:stretch>
        </p:blipFill>
        <p:spPr>
          <a:xfrm>
            <a:off x="6889571" y="2927577"/>
            <a:ext cx="4857750" cy="904875"/>
          </a:xfrm>
          <a:prstGeom prst="rect">
            <a:avLst/>
          </a:prstGeom>
          <a:blipFill>
            <a:blip r:embed="rId3"/>
            <a:stretch>
              <a:fillRect/>
            </a:stretch>
          </a:blipFill>
          <a:ln w="101600">
            <a:solidFill>
              <a:srgbClr val="339933">
                <a:alpha val="96000"/>
              </a:srgbClr>
            </a:solidFill>
          </a:ln>
        </p:spPr>
      </p:pic>
      <p:sp>
        <p:nvSpPr>
          <p:cNvPr id="7" name="圆角矩形 6"/>
          <p:cNvSpPr/>
          <p:nvPr/>
        </p:nvSpPr>
        <p:spPr>
          <a:xfrm>
            <a:off x="1534886" y="3331029"/>
            <a:ext cx="2391424" cy="501424"/>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627476" y="292757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151666" y="2852860"/>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3794406" y="3476323"/>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367517" y="3458357"/>
            <a:ext cx="2080846"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可以直接访问外部类的成员变来那个</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213756" y="5127171"/>
            <a:ext cx="8158843" cy="424543"/>
          </a:xfrm>
          <a:prstGeom prst="roundRect">
            <a:avLst>
              <a:gd name="adj" fmla="val 1210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6200000">
            <a:off x="3647215" y="5609194"/>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926309" y="5552997"/>
            <a:ext cx="6328033"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注意构建内部内的形式</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en-US" altLang="zh-CN" b="1" dirty="0" smtClean="0">
                <a:solidFill>
                  <a:srgbClr val="C00000"/>
                </a:solidFill>
                <a:latin typeface="微软雅黑" panose="020B0503020204020204" pitchFamily="34" charset="-122"/>
                <a:ea typeface="微软雅黑" panose="020B0503020204020204" pitchFamily="34" charset="-122"/>
              </a:rPr>
              <a:t>1.</a:t>
            </a:r>
            <a:r>
              <a:rPr lang="zh-CN" altLang="en-US" b="1" dirty="0" smtClean="0">
                <a:solidFill>
                  <a:srgbClr val="C00000"/>
                </a:solidFill>
                <a:latin typeface="微软雅黑" panose="020B0503020204020204" pitchFamily="34" charset="-122"/>
                <a:ea typeface="微软雅黑" panose="020B0503020204020204" pitchFamily="34" charset="-122"/>
              </a:rPr>
              <a:t>首先构建外部类对象</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en-US" altLang="zh-CN" b="1" dirty="0" smtClean="0">
                <a:solidFill>
                  <a:srgbClr val="C00000"/>
                </a:solidFill>
                <a:latin typeface="微软雅黑" panose="020B0503020204020204" pitchFamily="34" charset="-122"/>
                <a:ea typeface="微软雅黑" panose="020B0503020204020204" pitchFamily="34" charset="-122"/>
              </a:rPr>
              <a:t>2.</a:t>
            </a:r>
            <a:r>
              <a:rPr lang="zh-CN" altLang="en-US" b="1" dirty="0" smtClean="0">
                <a:solidFill>
                  <a:srgbClr val="C00000"/>
                </a:solidFill>
                <a:latin typeface="微软雅黑" panose="020B0503020204020204" pitchFamily="34" charset="-122"/>
                <a:ea typeface="微软雅黑" panose="020B0503020204020204" pitchFamily="34" charset="-122"/>
              </a:rPr>
              <a:t>以外部内</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内部类的形式进行声明</a:t>
            </a:r>
            <a:endParaRPr lang="en-US" altLang="zh-CN" b="1" dirty="0" smtClean="0">
              <a:solidFill>
                <a:srgbClr val="C00000"/>
              </a:solidFill>
              <a:latin typeface="微软雅黑" panose="020B0503020204020204" pitchFamily="34" charset="-122"/>
              <a:ea typeface="微软雅黑" panose="020B0503020204020204" pitchFamily="34" charset="-122"/>
            </a:endParaRPr>
          </a:p>
          <a:p>
            <a:r>
              <a:rPr lang="en-US" altLang="zh-CN" b="1" dirty="0" smtClean="0">
                <a:solidFill>
                  <a:srgbClr val="C00000"/>
                </a:solidFill>
                <a:latin typeface="微软雅黑" panose="020B0503020204020204" pitchFamily="34" charset="-122"/>
                <a:ea typeface="微软雅黑" panose="020B0503020204020204" pitchFamily="34" charset="-122"/>
              </a:rPr>
              <a:t>3.</a:t>
            </a:r>
            <a:r>
              <a:rPr lang="zh-CN" altLang="en-US" b="1" dirty="0" smtClean="0">
                <a:solidFill>
                  <a:srgbClr val="C00000"/>
                </a:solidFill>
                <a:latin typeface="微软雅黑" panose="020B0503020204020204" pitchFamily="34" charset="-122"/>
                <a:ea typeface="微软雅黑" panose="020B0503020204020204" pitchFamily="34" charset="-122"/>
              </a:rPr>
              <a:t>以外部内对象</a:t>
            </a:r>
            <a:r>
              <a:rPr lang="en-US" altLang="zh-CN" b="1" dirty="0" smtClean="0">
                <a:solidFill>
                  <a:srgbClr val="C00000"/>
                </a:solidFill>
                <a:latin typeface="微软雅黑" panose="020B0503020204020204" pitchFamily="34" charset="-122"/>
                <a:ea typeface="微软雅黑" panose="020B0503020204020204" pitchFamily="34" charset="-122"/>
              </a:rPr>
              <a:t>.new </a:t>
            </a:r>
            <a:r>
              <a:rPr lang="zh-CN" altLang="en-US" b="1" dirty="0" smtClean="0">
                <a:solidFill>
                  <a:srgbClr val="C00000"/>
                </a:solidFill>
                <a:latin typeface="微软雅黑" panose="020B0503020204020204" pitchFamily="34" charset="-122"/>
                <a:ea typeface="微软雅黑" panose="020B0503020204020204" pitchFamily="34" charset="-122"/>
              </a:rPr>
              <a:t>内部类构造方法</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的方式构建对象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4567461" y="2231998"/>
            <a:ext cx="4644220" cy="523220"/>
          </a:xfrm>
          <a:prstGeom prst="rect">
            <a:avLst/>
          </a:prstGeom>
        </p:spPr>
        <p:txBody>
          <a:bodyPr wrap="none">
            <a:spAutoFit/>
          </a:bodyPr>
          <a:lstStyle/>
          <a:p>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课堂案例：</a:t>
            </a:r>
            <a:r>
              <a:rPr lang="zh-CN" altLang="en-US" sz="2800" dirty="0">
                <a:latin typeface="微软雅黑 Light" panose="020B0502040204020203" pitchFamily="34" charset="-122"/>
                <a:ea typeface="微软雅黑 Light" panose="020B0502040204020203" pitchFamily="34" charset="-122"/>
                <a:hlinkClick r:id="rId5" action="ppaction://hlinkfile"/>
              </a:rPr>
              <a:t>OuterClass</a:t>
            </a:r>
            <a:r>
              <a:rPr lang="en-US" altLang="zh-CN" sz="2800" dirty="0">
                <a:latin typeface="微软雅黑 Light" panose="020B0502040204020203" pitchFamily="34" charset="-122"/>
                <a:ea typeface="微软雅黑 Light" panose="020B0502040204020203" pitchFamily="34" charset="-122"/>
                <a:hlinkClick r:id="rId5" action="ppaction://hlinkfile"/>
              </a:rPr>
              <a:t>.java</a:t>
            </a:r>
            <a:r>
              <a:rPr lang="en-US" altLang="zh-CN" sz="2800" dirty="0">
                <a:latin typeface="微软雅黑 Light" panose="020B0502040204020203" pitchFamily="34" charset="-122"/>
                <a:ea typeface="微软雅黑 Light" panose="020B0502040204020203" pitchFamily="34" charset="-122"/>
              </a:rPr>
              <a:t>)</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 xmlns:p14="http://schemas.microsoft.com/office/powerpoint/2010/main" val="2673451027"/>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内</a:t>
            </a:r>
            <a:r>
              <a:rPr lang="zh-CN" altLang="en-US" dirty="0"/>
              <a:t>部类的声明与使用</a:t>
            </a:r>
          </a:p>
        </p:txBody>
      </p:sp>
      <p:sp>
        <p:nvSpPr>
          <p:cNvPr id="3" name="内容占位符 2"/>
          <p:cNvSpPr>
            <a:spLocks noGrp="1"/>
          </p:cNvSpPr>
          <p:nvPr>
            <p:ph idx="1"/>
          </p:nvPr>
        </p:nvSpPr>
        <p:spPr/>
        <p:txBody>
          <a:bodyPr/>
          <a:lstStyle/>
          <a:p>
            <a:r>
              <a:rPr lang="zh-CN" altLang="en-US" dirty="0"/>
              <a:t>内部类是个编译时的概念，一旦编译成功后，它就与外围类属于两个完全不同的类（当然他们之间还是有联系的</a:t>
            </a:r>
            <a:r>
              <a:rPr lang="zh-CN" altLang="en-US" dirty="0" smtClean="0"/>
              <a:t>）</a:t>
            </a:r>
            <a:endParaRPr lang="en-US" altLang="zh-CN" dirty="0" smtClean="0"/>
          </a:p>
          <a:p>
            <a:r>
              <a:rPr lang="zh-CN" altLang="en-US" dirty="0" smtClean="0"/>
              <a:t>对于</a:t>
            </a:r>
            <a:r>
              <a:rPr lang="zh-CN" altLang="en-US" dirty="0"/>
              <a:t>一个名为</a:t>
            </a:r>
            <a:r>
              <a:rPr lang="en-US" altLang="zh-CN" dirty="0" err="1"/>
              <a:t>OuterClass</a:t>
            </a:r>
            <a:r>
              <a:rPr lang="zh-CN" altLang="en-US" dirty="0"/>
              <a:t>的外围类和一个名为</a:t>
            </a:r>
            <a:r>
              <a:rPr lang="en-US" altLang="zh-CN" dirty="0" err="1"/>
              <a:t>InnerClass</a:t>
            </a:r>
            <a:r>
              <a:rPr lang="zh-CN" altLang="en-US" dirty="0"/>
              <a:t>的内部类，在编译成功后，会出现这样两个</a:t>
            </a:r>
            <a:r>
              <a:rPr lang="en-US" altLang="zh-CN" dirty="0"/>
              <a:t>class</a:t>
            </a:r>
            <a:r>
              <a:rPr lang="zh-CN" altLang="en-US" dirty="0"/>
              <a:t>文件：</a:t>
            </a:r>
            <a:r>
              <a:rPr lang="en-US" altLang="zh-CN" dirty="0" err="1"/>
              <a:t>OuterClass.class</a:t>
            </a:r>
            <a:r>
              <a:rPr lang="zh-CN" altLang="en-US" dirty="0" smtClean="0"/>
              <a:t>和</a:t>
            </a:r>
            <a:r>
              <a:rPr lang="en-US" altLang="zh-CN" dirty="0" err="1" smtClean="0"/>
              <a:t>OuterClass$InnerClass.class</a:t>
            </a:r>
            <a:endParaRPr lang="en-US" altLang="zh-CN" dirty="0"/>
          </a:p>
          <a:p>
            <a:r>
              <a:rPr lang="zh-CN" altLang="en-US" dirty="0"/>
              <a:t>在</a:t>
            </a:r>
            <a:r>
              <a:rPr lang="en-US" altLang="zh-CN" dirty="0"/>
              <a:t>Java</a:t>
            </a:r>
            <a:r>
              <a:rPr lang="zh-CN" altLang="en-US" dirty="0"/>
              <a:t>中内部类主要分为</a:t>
            </a:r>
            <a:r>
              <a:rPr lang="zh-CN" altLang="en-US" b="1" dirty="0">
                <a:solidFill>
                  <a:srgbClr val="C00000"/>
                </a:solidFill>
              </a:rPr>
              <a:t>成员内部类、局部内部类、匿名内部类、静态内部类</a:t>
            </a:r>
          </a:p>
        </p:txBody>
      </p:sp>
    </p:spTree>
    <p:extLst>
      <p:ext uri="{BB962C8B-B14F-4D97-AF65-F5344CB8AC3E}">
        <p14:creationId xmlns="" xmlns:p14="http://schemas.microsoft.com/office/powerpoint/2010/main" val="268450046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：内部类的声明与使用</a:t>
            </a:r>
          </a:p>
        </p:txBody>
      </p:sp>
      <p:sp>
        <p:nvSpPr>
          <p:cNvPr id="3" name="内容占位符 2"/>
          <p:cNvSpPr>
            <a:spLocks noGrp="1"/>
          </p:cNvSpPr>
          <p:nvPr>
            <p:ph idx="1"/>
          </p:nvPr>
        </p:nvSpPr>
        <p:spPr/>
        <p:txBody>
          <a:bodyPr>
            <a:normAutofit/>
          </a:bodyPr>
          <a:lstStyle/>
          <a:p>
            <a:r>
              <a:rPr lang="zh-CN" altLang="en-US" dirty="0" smtClean="0"/>
              <a:t>刚才的示例演示了成员内部类的使用，成员</a:t>
            </a:r>
            <a:r>
              <a:rPr lang="zh-CN" altLang="en-US" dirty="0"/>
              <a:t>内</a:t>
            </a:r>
            <a:r>
              <a:rPr lang="zh-CN" altLang="en-US" dirty="0" smtClean="0"/>
              <a:t>部类是</a:t>
            </a:r>
            <a:r>
              <a:rPr lang="zh-CN" altLang="en-US" dirty="0"/>
              <a:t>最普通的内部类，它是外围类的一个成员，所以他是可以无限制的访问外围类的</a:t>
            </a:r>
            <a:r>
              <a:rPr lang="zh-CN" altLang="en-US" dirty="0" smtClean="0"/>
              <a:t>所有成员</a:t>
            </a:r>
            <a:r>
              <a:rPr lang="zh-CN" altLang="en-US" dirty="0"/>
              <a:t>属性和方法</a:t>
            </a:r>
            <a:r>
              <a:rPr lang="zh-CN" altLang="en-US" dirty="0" smtClean="0"/>
              <a:t>，即便是</a:t>
            </a:r>
            <a:r>
              <a:rPr lang="en-US" altLang="zh-CN" dirty="0"/>
              <a:t>private</a:t>
            </a:r>
            <a:r>
              <a:rPr lang="zh-CN" altLang="en-US" dirty="0"/>
              <a:t>的，但是外围类要访问内部类的成员属性和方法则需要通过内部类实例来访问。</a:t>
            </a:r>
          </a:p>
          <a:p>
            <a:r>
              <a:rPr lang="zh-CN" altLang="en-US" dirty="0" smtClean="0"/>
              <a:t>在</a:t>
            </a:r>
            <a:r>
              <a:rPr lang="zh-CN" altLang="en-US" dirty="0"/>
              <a:t>成员内部类中要注意两</a:t>
            </a:r>
            <a:r>
              <a:rPr lang="zh-CN" altLang="en-US" dirty="0" smtClean="0"/>
              <a:t>点：</a:t>
            </a:r>
            <a:endParaRPr lang="en-US" altLang="zh-CN" dirty="0" smtClean="0"/>
          </a:p>
          <a:p>
            <a:pPr lvl="1"/>
            <a:r>
              <a:rPr lang="zh-CN" altLang="en-US" dirty="0"/>
              <a:t>第一：成员内部类中</a:t>
            </a:r>
            <a:r>
              <a:rPr lang="zh-CN" altLang="en-US" b="1" dirty="0">
                <a:solidFill>
                  <a:srgbClr val="C00000"/>
                </a:solidFill>
              </a:rPr>
              <a:t>不能存在任何</a:t>
            </a:r>
            <a:r>
              <a:rPr lang="en-US" altLang="zh-CN" b="1" dirty="0">
                <a:solidFill>
                  <a:srgbClr val="C00000"/>
                </a:solidFill>
              </a:rPr>
              <a:t>static</a:t>
            </a:r>
            <a:r>
              <a:rPr lang="zh-CN" altLang="en-US" b="1" dirty="0">
                <a:solidFill>
                  <a:srgbClr val="C00000"/>
                </a:solidFill>
              </a:rPr>
              <a:t>的变量和方法</a:t>
            </a:r>
            <a:endParaRPr lang="en-US" altLang="zh-CN" b="1" dirty="0">
              <a:solidFill>
                <a:srgbClr val="C00000"/>
              </a:solidFill>
            </a:endParaRPr>
          </a:p>
          <a:p>
            <a:pPr lvl="1"/>
            <a:r>
              <a:rPr lang="zh-CN" altLang="en-US" dirty="0"/>
              <a:t>第二：成员内部类是依附于外围类的，所以只有</a:t>
            </a:r>
            <a:r>
              <a:rPr lang="zh-CN" altLang="en-US" b="1" dirty="0">
                <a:solidFill>
                  <a:srgbClr val="C00000"/>
                </a:solidFill>
              </a:rPr>
              <a:t>先创建了外围类才能够创建内部类</a:t>
            </a:r>
            <a:r>
              <a:rPr lang="zh-CN" altLang="en-US" dirty="0"/>
              <a:t>。</a:t>
            </a:r>
          </a:p>
          <a:p>
            <a:endParaRPr lang="zh-CN" altLang="en-US" dirty="0"/>
          </a:p>
        </p:txBody>
      </p:sp>
    </p:spTree>
    <p:extLst>
      <p:ext uri="{BB962C8B-B14F-4D97-AF65-F5344CB8AC3E}">
        <p14:creationId xmlns="" xmlns:p14="http://schemas.microsoft.com/office/powerpoint/2010/main" val="172820955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：内部类的声明与使用</a:t>
            </a:r>
          </a:p>
        </p:txBody>
      </p:sp>
      <p:sp>
        <p:nvSpPr>
          <p:cNvPr id="3" name="内容占位符 2"/>
          <p:cNvSpPr>
            <a:spLocks noGrp="1"/>
          </p:cNvSpPr>
          <p:nvPr>
            <p:ph idx="1"/>
          </p:nvPr>
        </p:nvSpPr>
        <p:spPr/>
        <p:txBody>
          <a:bodyPr/>
          <a:lstStyle/>
          <a:p>
            <a:r>
              <a:rPr lang="zh-CN" altLang="en-US" dirty="0" smtClean="0"/>
              <a:t>还有一</a:t>
            </a:r>
            <a:r>
              <a:rPr lang="zh-CN" altLang="en-US" dirty="0"/>
              <a:t>种内部类，</a:t>
            </a:r>
            <a:r>
              <a:rPr lang="zh-CN" altLang="en-US" dirty="0" smtClean="0"/>
              <a:t>它嵌套</a:t>
            </a:r>
            <a:r>
              <a:rPr lang="zh-CN" altLang="en-US" dirty="0"/>
              <a:t>在方法和</a:t>
            </a:r>
            <a:r>
              <a:rPr lang="zh-CN" altLang="en-US" dirty="0" smtClean="0"/>
              <a:t>作用域内</a:t>
            </a:r>
            <a:r>
              <a:rPr lang="zh-CN" altLang="en-US" dirty="0"/>
              <a:t>的，对于这个类的使用主要是应用与解决比较复杂的问题，想创建一个类来辅助我们的解决方案</a:t>
            </a:r>
            <a:r>
              <a:rPr lang="zh-CN" altLang="en-US" dirty="0" smtClean="0"/>
              <a:t>，又</a:t>
            </a:r>
            <a:r>
              <a:rPr lang="zh-CN" altLang="en-US" dirty="0"/>
              <a:t>不希望这个类是公共可用的，所以就产生了局部内部类，局部内部类和成员内部类一样被编译，只是它的作用域发生了改变，它只能在该方法</a:t>
            </a:r>
            <a:r>
              <a:rPr lang="zh-CN" altLang="en-US" dirty="0" smtClean="0"/>
              <a:t>和作用域中</a:t>
            </a:r>
            <a:r>
              <a:rPr lang="zh-CN" altLang="en-US" dirty="0"/>
              <a:t>被使用，出了该方法</a:t>
            </a:r>
            <a:r>
              <a:rPr lang="zh-CN" altLang="en-US" dirty="0" smtClean="0"/>
              <a:t>和作用域就</a:t>
            </a:r>
            <a:r>
              <a:rPr lang="zh-CN" altLang="en-US" dirty="0"/>
              <a:t>会</a:t>
            </a:r>
            <a:r>
              <a:rPr lang="zh-CN" altLang="en-US" dirty="0" smtClean="0"/>
              <a:t>失效</a:t>
            </a:r>
            <a:endParaRPr lang="zh-CN" altLang="en-US" dirty="0"/>
          </a:p>
        </p:txBody>
      </p:sp>
    </p:spTree>
    <p:extLst>
      <p:ext uri="{BB962C8B-B14F-4D97-AF65-F5344CB8AC3E}">
        <p14:creationId xmlns="" xmlns:p14="http://schemas.microsoft.com/office/powerpoint/2010/main" val="29826825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本章内容：共小节，个知识点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节：包装器类型</a:t>
            </a: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：内部类的声明与使用</a:t>
            </a:r>
          </a:p>
        </p:txBody>
      </p:sp>
      <p:sp>
        <p:nvSpPr>
          <p:cNvPr id="3" name="内容占位符 2"/>
          <p:cNvSpPr>
            <a:spLocks noGrp="1"/>
          </p:cNvSpPr>
          <p:nvPr>
            <p:ph idx="1"/>
          </p:nvPr>
        </p:nvSpPr>
        <p:spPr/>
        <p:txBody>
          <a:bodyPr/>
          <a:lstStyle/>
          <a:p>
            <a:r>
              <a:rPr lang="zh-CN" altLang="en-US" dirty="0" smtClean="0"/>
              <a:t>局部内部类示例（课堂</a:t>
            </a:r>
            <a:r>
              <a:rPr lang="zh-CN" altLang="en-US" dirty="0"/>
              <a:t>案例：</a:t>
            </a:r>
            <a:r>
              <a:rPr lang="zh-CN" altLang="en-US" dirty="0" smtClean="0">
                <a:hlinkClick r:id="rId2" action="ppaction://hlinkfile"/>
              </a:rPr>
              <a:t>OuterClass</a:t>
            </a:r>
            <a:r>
              <a:rPr lang="en-US" altLang="zh-CN" dirty="0" smtClean="0">
                <a:hlinkClick r:id="rId2" action="ppaction://hlinkfile"/>
              </a:rPr>
              <a:t>1.java </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557893" y="1728359"/>
            <a:ext cx="10096500" cy="461962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1402981" y="2597971"/>
            <a:ext cx="7381789" cy="2055672"/>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8522675" y="3163974"/>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127670" y="2987999"/>
            <a:ext cx="2054469" cy="1200329"/>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内部类定义在了方法的内部，那么只有在方法体里才能使用</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7349490" y="5070817"/>
            <a:ext cx="4629150" cy="904875"/>
          </a:xfrm>
          <a:prstGeom prst="rect">
            <a:avLst/>
          </a:prstGeom>
          <a:blipFill>
            <a:blip r:embed="rId4"/>
            <a:stretch>
              <a:fillRect/>
            </a:stretch>
          </a:blipFill>
          <a:ln w="101600">
            <a:solidFill>
              <a:srgbClr val="339933">
                <a:alpha val="96000"/>
              </a:srgbClr>
            </a:solidFill>
          </a:ln>
        </p:spPr>
      </p:pic>
      <p:sp>
        <p:nvSpPr>
          <p:cNvPr id="9" name="右箭头 8"/>
          <p:cNvSpPr/>
          <p:nvPr/>
        </p:nvSpPr>
        <p:spPr>
          <a:xfrm>
            <a:off x="6825300" y="511692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349490" y="5042210"/>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05684002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：内部类操作外部类成员和方法临时变量的</a:t>
            </a:r>
            <a:r>
              <a:rPr lang="zh-CN" altLang="en-US" dirty="0" smtClean="0"/>
              <a:t>规则</a:t>
            </a:r>
            <a:endParaRPr lang="zh-CN" altLang="en-US" dirty="0"/>
          </a:p>
        </p:txBody>
      </p:sp>
      <p:sp>
        <p:nvSpPr>
          <p:cNvPr id="3" name="内容占位符 2"/>
          <p:cNvSpPr>
            <a:spLocks noGrp="1"/>
          </p:cNvSpPr>
          <p:nvPr>
            <p:ph idx="1"/>
          </p:nvPr>
        </p:nvSpPr>
        <p:spPr/>
        <p:txBody>
          <a:bodyPr/>
          <a:lstStyle/>
          <a:p>
            <a:r>
              <a:rPr lang="zh-CN" altLang="en-US" dirty="0" smtClean="0"/>
              <a:t>局部内部类对外部类变量访问存在以下规则：</a:t>
            </a:r>
            <a:endParaRPr lang="en-US" altLang="zh-CN" dirty="0" smtClean="0"/>
          </a:p>
          <a:p>
            <a:r>
              <a:rPr lang="zh-CN" altLang="en-US" dirty="0" smtClean="0"/>
              <a:t>局部内部类可以直接操作外部类的成员变量，但是对于方法的临时变量（包括方法的参数，要求是</a:t>
            </a:r>
            <a:r>
              <a:rPr lang="en-US" altLang="zh-CN" dirty="0" smtClean="0"/>
              <a:t>final</a:t>
            </a:r>
            <a:r>
              <a:rPr lang="zh-CN" altLang="en-US" dirty="0" smtClean="0"/>
              <a:t>常量才能操作）</a:t>
            </a:r>
            <a:endParaRPr lang="zh-CN" altLang="en-US" dirty="0"/>
          </a:p>
        </p:txBody>
      </p:sp>
      <p:pic>
        <p:nvPicPr>
          <p:cNvPr id="4" name="图片 3"/>
          <p:cNvPicPr>
            <a:picLocks noChangeAspect="1"/>
          </p:cNvPicPr>
          <p:nvPr/>
        </p:nvPicPr>
        <p:blipFill>
          <a:blip r:embed="rId2"/>
          <a:stretch>
            <a:fillRect/>
          </a:stretch>
        </p:blipFill>
        <p:spPr>
          <a:xfrm>
            <a:off x="625053" y="3178628"/>
            <a:ext cx="10115550" cy="281940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rotWithShape="1">
          <a:blip r:embed="rId4" cstate="screen">
            <a:extLst>
              <a:ext uri="{28A0092B-C50C-407E-A947-70E740481C1C}">
                <a14:useLocalDpi xmlns="" xmlns:a14="http://schemas.microsoft.com/office/drawing/2010/main"/>
              </a:ext>
            </a:extLst>
          </a:blip>
          <a:srcRect/>
          <a:stretch/>
        </p:blipFill>
        <p:spPr>
          <a:xfrm>
            <a:off x="6710500" y="3568099"/>
            <a:ext cx="4468586" cy="2828925"/>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1664238" y="4000500"/>
            <a:ext cx="2091333" cy="277586"/>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824204" y="3178628"/>
            <a:ext cx="1306925" cy="250372"/>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8944793" y="3541927"/>
            <a:ext cx="2091333" cy="277586"/>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800031" y="4449535"/>
            <a:ext cx="2091333" cy="277586"/>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426602" y="444953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V="1">
            <a:off x="3265715" y="3428998"/>
            <a:ext cx="375556" cy="57150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3755571" y="3836545"/>
            <a:ext cx="2054469"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非</a:t>
            </a:r>
            <a:r>
              <a:rPr lang="en-US" altLang="zh-CN" b="1" dirty="0" smtClean="0">
                <a:solidFill>
                  <a:srgbClr val="C00000"/>
                </a:solidFill>
                <a:latin typeface="微软雅黑" panose="020B0503020204020204" pitchFamily="34" charset="-122"/>
                <a:ea typeface="微软雅黑" panose="020B0503020204020204" pitchFamily="34" charset="-122"/>
              </a:rPr>
              <a:t>final</a:t>
            </a:r>
            <a:r>
              <a:rPr lang="zh-CN" altLang="en-US" b="1" dirty="0" smtClean="0">
                <a:solidFill>
                  <a:srgbClr val="C00000"/>
                </a:solidFill>
                <a:latin typeface="微软雅黑" panose="020B0503020204020204" pitchFamily="34" charset="-122"/>
                <a:ea typeface="微软雅黑" panose="020B0503020204020204" pitchFamily="34" charset="-122"/>
              </a:rPr>
              <a:t>变量，读取时报错</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Line 20"/>
          <p:cNvSpPr>
            <a:spLocks noChangeShapeType="1"/>
          </p:cNvSpPr>
          <p:nvPr/>
        </p:nvSpPr>
        <p:spPr bwMode="auto">
          <a:xfrm flipV="1">
            <a:off x="9149443" y="3853514"/>
            <a:ext cx="375556" cy="57150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文本框 13"/>
          <p:cNvSpPr txBox="1"/>
          <p:nvPr/>
        </p:nvSpPr>
        <p:spPr>
          <a:xfrm>
            <a:off x="9924171" y="4273560"/>
            <a:ext cx="2054469" cy="646331"/>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final</a:t>
            </a:r>
            <a:r>
              <a:rPr lang="zh-CN" altLang="en-US" b="1" dirty="0" smtClean="0">
                <a:solidFill>
                  <a:srgbClr val="C00000"/>
                </a:solidFill>
                <a:latin typeface="微软雅黑" panose="020B0503020204020204" pitchFamily="34" charset="-122"/>
                <a:ea typeface="微软雅黑" panose="020B0503020204020204" pitchFamily="34" charset="-122"/>
              </a:rPr>
              <a:t>变量，可以读取</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28413446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a:t>
            </a:r>
            <a:r>
              <a:rPr lang="en-US" altLang="zh-CN" dirty="0"/>
              <a:t>static</a:t>
            </a:r>
            <a:r>
              <a:rPr lang="zh-CN" altLang="en-US" dirty="0"/>
              <a:t>内</a:t>
            </a:r>
            <a:r>
              <a:rPr lang="zh-CN" altLang="en-US" dirty="0" smtClean="0"/>
              <a:t>部类</a:t>
            </a:r>
            <a:endParaRPr lang="zh-CN" altLang="en-US" dirty="0"/>
          </a:p>
        </p:txBody>
      </p:sp>
      <p:sp>
        <p:nvSpPr>
          <p:cNvPr id="3" name="内容占位符 2"/>
          <p:cNvSpPr>
            <a:spLocks noGrp="1"/>
          </p:cNvSpPr>
          <p:nvPr>
            <p:ph idx="1"/>
          </p:nvPr>
        </p:nvSpPr>
        <p:spPr/>
        <p:txBody>
          <a:bodyPr>
            <a:normAutofit/>
          </a:bodyPr>
          <a:lstStyle/>
          <a:p>
            <a:r>
              <a:rPr lang="zh-CN" altLang="en-US" dirty="0"/>
              <a:t>关键字</a:t>
            </a:r>
            <a:r>
              <a:rPr lang="en-US" altLang="zh-CN" dirty="0" smtClean="0"/>
              <a:t>static</a:t>
            </a:r>
            <a:r>
              <a:rPr lang="zh-CN" altLang="en-US" dirty="0" smtClean="0"/>
              <a:t>可以</a:t>
            </a:r>
            <a:r>
              <a:rPr lang="zh-CN" altLang="en-US" dirty="0"/>
              <a:t>修饰成员变量、方法、代码块</a:t>
            </a:r>
            <a:r>
              <a:rPr lang="zh-CN" altLang="en-US" dirty="0" smtClean="0"/>
              <a:t>，其实它</a:t>
            </a:r>
            <a:r>
              <a:rPr lang="zh-CN" altLang="en-US" dirty="0"/>
              <a:t>还可以修饰内部类，使用</a:t>
            </a:r>
            <a:r>
              <a:rPr lang="en-US" altLang="zh-CN" dirty="0"/>
              <a:t>static</a:t>
            </a:r>
            <a:r>
              <a:rPr lang="zh-CN" altLang="en-US" dirty="0"/>
              <a:t>修饰的内部类我们称之为静态内</a:t>
            </a:r>
            <a:r>
              <a:rPr lang="zh-CN" altLang="en-US" dirty="0" smtClean="0"/>
              <a:t>部类或嵌套</a:t>
            </a:r>
            <a:r>
              <a:rPr lang="zh-CN" altLang="en-US" dirty="0"/>
              <a:t>内部类。静态内部类与非静态内部类之间存在一个最大的区别</a:t>
            </a:r>
            <a:r>
              <a:rPr lang="zh-CN" altLang="en-US" dirty="0" smtClean="0"/>
              <a:t>，非</a:t>
            </a:r>
            <a:r>
              <a:rPr lang="zh-CN" altLang="en-US" dirty="0"/>
              <a:t>静态内部类在编译完成之后会隐含地保存着一个引用，该引用是指向创建它</a:t>
            </a:r>
            <a:r>
              <a:rPr lang="zh-CN" altLang="en-US" dirty="0" smtClean="0"/>
              <a:t>的外部类，</a:t>
            </a:r>
            <a:r>
              <a:rPr lang="zh-CN" altLang="en-US" dirty="0"/>
              <a:t>但是静态内部类却没有。没有这个引用就意味着：</a:t>
            </a:r>
          </a:p>
          <a:p>
            <a:pPr lvl="1"/>
            <a:r>
              <a:rPr lang="zh-CN" altLang="en-US" dirty="0" smtClean="0"/>
              <a:t>它</a:t>
            </a:r>
            <a:r>
              <a:rPr lang="zh-CN" altLang="en-US" dirty="0"/>
              <a:t>的创建是</a:t>
            </a:r>
            <a:r>
              <a:rPr lang="zh-CN" altLang="en-US" b="1" dirty="0">
                <a:solidFill>
                  <a:srgbClr val="C00000"/>
                </a:solidFill>
              </a:rPr>
              <a:t>不需要依赖</a:t>
            </a:r>
            <a:r>
              <a:rPr lang="zh-CN" altLang="en-US" b="1" dirty="0" smtClean="0">
                <a:solidFill>
                  <a:srgbClr val="C00000"/>
                </a:solidFill>
              </a:rPr>
              <a:t>于外部类</a:t>
            </a:r>
            <a:r>
              <a:rPr lang="zh-CN" altLang="en-US" dirty="0" smtClean="0"/>
              <a:t>的</a:t>
            </a:r>
            <a:endParaRPr lang="zh-CN" altLang="en-US" dirty="0"/>
          </a:p>
          <a:p>
            <a:pPr lvl="1"/>
            <a:r>
              <a:rPr lang="zh-CN" altLang="en-US" dirty="0" smtClean="0"/>
              <a:t>它</a:t>
            </a:r>
            <a:r>
              <a:rPr lang="zh-CN" altLang="en-US" b="1" dirty="0">
                <a:solidFill>
                  <a:srgbClr val="C00000"/>
                </a:solidFill>
              </a:rPr>
              <a:t>不能使用</a:t>
            </a:r>
            <a:r>
              <a:rPr lang="zh-CN" altLang="en-US" b="1" dirty="0" smtClean="0">
                <a:solidFill>
                  <a:srgbClr val="C00000"/>
                </a:solidFill>
              </a:rPr>
              <a:t>任何外部类</a:t>
            </a:r>
            <a:r>
              <a:rPr lang="zh-CN" altLang="en-US" b="1" dirty="0">
                <a:solidFill>
                  <a:srgbClr val="C00000"/>
                </a:solidFill>
              </a:rPr>
              <a:t>的非</a:t>
            </a:r>
            <a:r>
              <a:rPr lang="en-US" altLang="zh-CN" b="1" dirty="0">
                <a:solidFill>
                  <a:srgbClr val="C00000"/>
                </a:solidFill>
              </a:rPr>
              <a:t>static</a:t>
            </a:r>
            <a:r>
              <a:rPr lang="zh-CN" altLang="en-US" b="1" dirty="0">
                <a:solidFill>
                  <a:srgbClr val="C00000"/>
                </a:solidFill>
              </a:rPr>
              <a:t>成员变量和</a:t>
            </a:r>
            <a:r>
              <a:rPr lang="zh-CN" altLang="en-US" b="1" dirty="0" smtClean="0">
                <a:solidFill>
                  <a:srgbClr val="C00000"/>
                </a:solidFill>
              </a:rPr>
              <a:t>方法</a:t>
            </a:r>
            <a:endParaRPr lang="en-US" altLang="zh-CN" b="1" dirty="0" smtClean="0">
              <a:solidFill>
                <a:srgbClr val="C00000"/>
              </a:solidFill>
            </a:endParaRPr>
          </a:p>
          <a:p>
            <a:pPr lvl="1"/>
            <a:r>
              <a:rPr lang="zh-CN" altLang="en-US" dirty="0"/>
              <a:t>和成员内部类不同，</a:t>
            </a:r>
            <a:r>
              <a:rPr lang="en-US" altLang="zh-CN" dirty="0"/>
              <a:t>static</a:t>
            </a:r>
            <a:r>
              <a:rPr lang="zh-CN" altLang="en-US" dirty="0"/>
              <a:t>内部类</a:t>
            </a:r>
            <a:r>
              <a:rPr lang="zh-CN" altLang="en-US" b="1" dirty="0">
                <a:solidFill>
                  <a:srgbClr val="C00000"/>
                </a:solidFill>
              </a:rPr>
              <a:t>能够声明</a:t>
            </a:r>
            <a:r>
              <a:rPr lang="en-US" altLang="zh-CN" b="1" dirty="0">
                <a:solidFill>
                  <a:srgbClr val="C00000"/>
                </a:solidFill>
              </a:rPr>
              <a:t>static</a:t>
            </a:r>
            <a:r>
              <a:rPr lang="zh-CN" altLang="en-US" b="1" dirty="0">
                <a:solidFill>
                  <a:srgbClr val="C00000"/>
                </a:solidFill>
              </a:rPr>
              <a:t>的成员</a:t>
            </a:r>
          </a:p>
          <a:p>
            <a:endParaRPr lang="zh-CN" altLang="en-US" dirty="0"/>
          </a:p>
        </p:txBody>
      </p:sp>
    </p:spTree>
    <p:extLst>
      <p:ext uri="{BB962C8B-B14F-4D97-AF65-F5344CB8AC3E}">
        <p14:creationId xmlns="" xmlns:p14="http://schemas.microsoft.com/office/powerpoint/2010/main" val="225946180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static</a:t>
            </a:r>
            <a:r>
              <a:rPr lang="zh-CN" altLang="en-US" dirty="0" smtClean="0"/>
              <a:t>内部类</a:t>
            </a:r>
            <a:endParaRPr lang="zh-CN" altLang="en-US" dirty="0"/>
          </a:p>
        </p:txBody>
      </p:sp>
      <p:sp>
        <p:nvSpPr>
          <p:cNvPr id="5" name="内容占位符 4"/>
          <p:cNvSpPr>
            <a:spLocks noGrp="1"/>
          </p:cNvSpPr>
          <p:nvPr>
            <p:ph idx="1"/>
          </p:nvPr>
        </p:nvSpPr>
        <p:spPr/>
        <p:txBody>
          <a:bodyPr/>
          <a:lstStyle/>
          <a:p>
            <a:r>
              <a:rPr lang="en-US" altLang="zh-CN" dirty="0" smtClean="0"/>
              <a:t>static</a:t>
            </a:r>
            <a:r>
              <a:rPr lang="zh-CN" altLang="en-US" dirty="0" smtClean="0"/>
              <a:t>内部类示例：</a:t>
            </a:r>
            <a:endParaRPr lang="zh-CN" altLang="en-US" dirty="0"/>
          </a:p>
        </p:txBody>
      </p:sp>
      <p:pic>
        <p:nvPicPr>
          <p:cNvPr id="7" name="图片 6"/>
          <p:cNvPicPr>
            <a:picLocks noChangeAspect="1"/>
          </p:cNvPicPr>
          <p:nvPr/>
        </p:nvPicPr>
        <p:blipFill>
          <a:blip r:embed="rId2"/>
          <a:stretch>
            <a:fillRect/>
          </a:stretch>
        </p:blipFill>
        <p:spPr>
          <a:xfrm>
            <a:off x="441551" y="1685925"/>
            <a:ext cx="10525125" cy="4400550"/>
          </a:xfrm>
          <a:prstGeom prst="rect">
            <a:avLst/>
          </a:prstGeom>
          <a:blipFill>
            <a:blip r:embed="rId3"/>
            <a:stretch>
              <a:fillRect/>
            </a:stretch>
          </a:blipFill>
          <a:ln w="101600">
            <a:solidFill>
              <a:srgbClr val="339933">
                <a:alpha val="96000"/>
              </a:srgbClr>
            </a:solidFill>
          </a:ln>
        </p:spPr>
      </p:pic>
      <p:sp>
        <p:nvSpPr>
          <p:cNvPr id="8" name="圆角矩形 7"/>
          <p:cNvSpPr/>
          <p:nvPr/>
        </p:nvSpPr>
        <p:spPr>
          <a:xfrm>
            <a:off x="1223367" y="4523015"/>
            <a:ext cx="5324390" cy="293914"/>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04264" y="4420753"/>
            <a:ext cx="2054469" cy="923330"/>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内部类构建对象时不需要依赖外部类的对象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rot="10800000">
            <a:off x="6426602" y="444953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223366" y="2773815"/>
            <a:ext cx="6310911" cy="304381"/>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7407308" y="277381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931498" y="2745032"/>
            <a:ext cx="2054469"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可以定义</a:t>
            </a:r>
            <a:r>
              <a:rPr lang="en-US" altLang="zh-CN" b="1" dirty="0" smtClean="0">
                <a:solidFill>
                  <a:srgbClr val="C00000"/>
                </a:solidFill>
                <a:latin typeface="微软雅黑" panose="020B0503020204020204" pitchFamily="34" charset="-122"/>
                <a:ea typeface="微软雅黑" panose="020B0503020204020204" pitchFamily="34" charset="-122"/>
              </a:rPr>
              <a:t>static</a:t>
            </a:r>
            <a:r>
              <a:rPr lang="zh-CN" altLang="en-US" b="1" dirty="0" smtClean="0">
                <a:solidFill>
                  <a:srgbClr val="C00000"/>
                </a:solidFill>
                <a:latin typeface="微软雅黑" panose="020B0503020204020204" pitchFamily="34" charset="-122"/>
                <a:ea typeface="微软雅黑" panose="020B0503020204020204" pitchFamily="34" charset="-122"/>
              </a:rPr>
              <a:t>成员</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515149077"/>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：内部类中的</a:t>
            </a:r>
            <a:r>
              <a:rPr lang="en-US" altLang="zh-CN" dirty="0"/>
              <a:t>this</a:t>
            </a:r>
            <a:r>
              <a:rPr lang="zh-CN" altLang="en-US" dirty="0"/>
              <a:t>及类名</a:t>
            </a:r>
            <a:r>
              <a:rPr lang="en-US" altLang="zh-CN" dirty="0"/>
              <a:t>.this</a:t>
            </a:r>
            <a:r>
              <a:rPr lang="zh-CN" altLang="en-US" dirty="0"/>
              <a:t>的</a:t>
            </a:r>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之前提到</a:t>
            </a:r>
            <a:r>
              <a:rPr lang="zh-CN" altLang="en-US" dirty="0"/>
              <a:t>非静态内部类在编译完成之后会隐含地保存着一个引用，该引用是指向创建它的外</a:t>
            </a:r>
            <a:r>
              <a:rPr lang="zh-CN" altLang="en-US" dirty="0" smtClean="0"/>
              <a:t>部类</a:t>
            </a:r>
            <a:r>
              <a:rPr lang="en-US" altLang="zh-CN" dirty="0" smtClean="0"/>
              <a:t>,</a:t>
            </a:r>
            <a:r>
              <a:rPr lang="zh-CN" altLang="en-US" dirty="0" smtClean="0"/>
              <a:t>但是和以前类中直接使用</a:t>
            </a:r>
            <a:r>
              <a:rPr lang="en-US" altLang="zh-CN" dirty="0" smtClean="0"/>
              <a:t>this</a:t>
            </a:r>
            <a:r>
              <a:rPr lang="zh-CN" altLang="en-US" dirty="0" smtClean="0"/>
              <a:t>引用当前对象的情况相比要复杂一些</a:t>
            </a:r>
            <a:endParaRPr lang="en-US" altLang="zh-CN" dirty="0" smtClean="0"/>
          </a:p>
          <a:p>
            <a:r>
              <a:rPr lang="zh-CN" altLang="en-US" dirty="0" smtClean="0"/>
              <a:t>由于内部类本质上是一个独立的类，因此在内部类中直接使用</a:t>
            </a:r>
            <a:r>
              <a:rPr lang="en-US" altLang="zh-CN" dirty="0" smtClean="0"/>
              <a:t>this</a:t>
            </a:r>
            <a:r>
              <a:rPr lang="zh-CN" altLang="en-US" dirty="0" smtClean="0"/>
              <a:t>，其指代的是内部类自身的引用，如果要想引用外部内的对象，则应该使用外部类类名</a:t>
            </a:r>
            <a:r>
              <a:rPr lang="en-US" altLang="zh-CN" dirty="0" smtClean="0"/>
              <a:t>.this</a:t>
            </a:r>
            <a:r>
              <a:rPr lang="zh-CN" altLang="en-US" dirty="0" smtClean="0"/>
              <a:t>的方式</a:t>
            </a:r>
            <a:endParaRPr lang="zh-CN" altLang="en-US" dirty="0"/>
          </a:p>
        </p:txBody>
      </p:sp>
    </p:spTree>
    <p:extLst>
      <p:ext uri="{BB962C8B-B14F-4D97-AF65-F5344CB8AC3E}">
        <p14:creationId xmlns="" xmlns:p14="http://schemas.microsoft.com/office/powerpoint/2010/main" val="2013796504"/>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：内部类中的</a:t>
            </a:r>
            <a:r>
              <a:rPr lang="en-US" altLang="zh-CN" dirty="0"/>
              <a:t>this</a:t>
            </a:r>
            <a:r>
              <a:rPr lang="zh-CN" altLang="en-US" dirty="0"/>
              <a:t>及类名</a:t>
            </a:r>
            <a:r>
              <a:rPr lang="en-US" altLang="zh-CN" dirty="0"/>
              <a:t>.this</a:t>
            </a:r>
            <a:r>
              <a:rPr lang="zh-CN" altLang="en-US" dirty="0"/>
              <a:t>的使用</a:t>
            </a:r>
          </a:p>
        </p:txBody>
      </p:sp>
      <p:sp>
        <p:nvSpPr>
          <p:cNvPr id="3" name="内容占位符 2"/>
          <p:cNvSpPr>
            <a:spLocks noGrp="1"/>
          </p:cNvSpPr>
          <p:nvPr>
            <p:ph idx="1"/>
          </p:nvPr>
        </p:nvSpPr>
        <p:spPr/>
        <p:txBody>
          <a:bodyPr/>
          <a:lstStyle/>
          <a:p>
            <a:r>
              <a:rPr lang="zh-CN" altLang="en-US" dirty="0"/>
              <a:t>内部类中的</a:t>
            </a:r>
            <a:r>
              <a:rPr lang="en-US" altLang="zh-CN" dirty="0"/>
              <a:t>this</a:t>
            </a:r>
            <a:r>
              <a:rPr lang="zh-CN" altLang="en-US" dirty="0"/>
              <a:t>及类名</a:t>
            </a:r>
            <a:r>
              <a:rPr lang="en-US" altLang="zh-CN" dirty="0"/>
              <a:t>.this</a:t>
            </a:r>
            <a:r>
              <a:rPr lang="zh-CN" altLang="en-US" dirty="0"/>
              <a:t>的</a:t>
            </a:r>
            <a:r>
              <a:rPr lang="zh-CN" altLang="en-US" dirty="0" smtClean="0"/>
              <a:t>使用示例：</a:t>
            </a:r>
            <a:endParaRPr lang="zh-CN" altLang="en-US" dirty="0"/>
          </a:p>
        </p:txBody>
      </p:sp>
      <p:pic>
        <p:nvPicPr>
          <p:cNvPr id="4" name="图片 3"/>
          <p:cNvPicPr>
            <a:picLocks noChangeAspect="1"/>
          </p:cNvPicPr>
          <p:nvPr/>
        </p:nvPicPr>
        <p:blipFill>
          <a:blip r:embed="rId2"/>
          <a:stretch>
            <a:fillRect/>
          </a:stretch>
        </p:blipFill>
        <p:spPr>
          <a:xfrm>
            <a:off x="335901" y="1781175"/>
            <a:ext cx="11249025" cy="3295650"/>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698171" y="2854749"/>
            <a:ext cx="3282044" cy="213447"/>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291365" y="2092018"/>
            <a:ext cx="499361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直接使用</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引用的是内部类的对象自身</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98171" y="3068196"/>
            <a:ext cx="4735286" cy="262833"/>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5400000">
            <a:off x="4620593" y="255218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6263981" y="3049095"/>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40645" y="3011620"/>
            <a:ext cx="4993612"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使用外部类名</a:t>
            </a:r>
            <a:r>
              <a:rPr lang="en-US" altLang="zh-CN" b="1" dirty="0" smtClean="0">
                <a:solidFill>
                  <a:srgbClr val="C00000"/>
                </a:solidFill>
                <a:latin typeface="微软雅黑" panose="020B0503020204020204" pitchFamily="34" charset="-122"/>
                <a:ea typeface="微软雅黑" panose="020B0503020204020204" pitchFamily="34" charset="-122"/>
              </a:rPr>
              <a:t>.this</a:t>
            </a:r>
            <a:r>
              <a:rPr lang="zh-CN" altLang="en-US" b="1" dirty="0" smtClean="0">
                <a:solidFill>
                  <a:srgbClr val="C00000"/>
                </a:solidFill>
                <a:latin typeface="微软雅黑" panose="020B0503020204020204" pitchFamily="34" charset="-122"/>
                <a:ea typeface="微软雅黑" panose="020B0503020204020204" pitchFamily="34" charset="-122"/>
              </a:rPr>
              <a:t>引用的是外部类的对象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351761" y="4210295"/>
            <a:ext cx="1301702" cy="193264"/>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a:off x="4980215" y="3350130"/>
            <a:ext cx="722753" cy="84771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 xmlns:p14="http://schemas.microsoft.com/office/powerpoint/2010/main" val="1425579966"/>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3305288"/>
            <a:ext cx="11805133" cy="3042696"/>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：匿名内</a:t>
            </a:r>
            <a:r>
              <a:rPr lang="zh-CN" altLang="en-US" dirty="0" smtClean="0"/>
              <a:t>部类</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如果一类内部类仅需要构建一个单一的对象，那么这个类其实并不需要额外取一个特有的名字，对于不存在名字的内部类，我们称为匿名内部类</a:t>
            </a:r>
            <a:endParaRPr lang="en-US" altLang="zh-CN" dirty="0" smtClean="0"/>
          </a:p>
          <a:p>
            <a:r>
              <a:rPr lang="zh-CN" altLang="en-US" dirty="0" smtClean="0"/>
              <a:t>匿名内部类必须继承一个父类或实现一个接口</a:t>
            </a:r>
            <a:endParaRPr lang="en-US" altLang="zh-CN" dirty="0" smtClean="0"/>
          </a:p>
          <a:p>
            <a:r>
              <a:rPr lang="zh-CN" altLang="en-US" dirty="0" smtClean="0"/>
              <a:t>匿名内部类的声明使用方法如下：</a:t>
            </a:r>
            <a:endParaRPr lang="en-US" altLang="zh-CN" dirty="0" smtClean="0"/>
          </a:p>
          <a:p>
            <a:pPr>
              <a:lnSpc>
                <a:spcPct val="160000"/>
              </a:lnSpc>
              <a:buClr>
                <a:srgbClr val="92D050"/>
              </a:buClr>
              <a:buNone/>
            </a:pPr>
            <a:r>
              <a:rPr lang="en-US" altLang="zh-CN" sz="3000" b="1" dirty="0">
                <a:solidFill>
                  <a:schemeClr val="bg1"/>
                </a:solidFill>
              </a:rPr>
              <a:t>[</a:t>
            </a:r>
            <a:r>
              <a:rPr lang="zh-CN" altLang="en-US" sz="3000" b="1" dirty="0">
                <a:solidFill>
                  <a:schemeClr val="bg1"/>
                </a:solidFill>
              </a:rPr>
              <a:t>访问权限</a:t>
            </a:r>
            <a:r>
              <a:rPr lang="en-US" altLang="zh-CN" sz="3000" b="1" dirty="0">
                <a:solidFill>
                  <a:schemeClr val="bg1"/>
                </a:solidFill>
              </a:rPr>
              <a:t>] [</a:t>
            </a:r>
            <a:r>
              <a:rPr lang="zh-CN" altLang="en-US" sz="3000" b="1" dirty="0">
                <a:solidFill>
                  <a:schemeClr val="bg1"/>
                </a:solidFill>
              </a:rPr>
              <a:t>修饰符</a:t>
            </a:r>
            <a:r>
              <a:rPr lang="en-US" altLang="zh-CN" sz="3000" b="1" dirty="0">
                <a:solidFill>
                  <a:schemeClr val="bg1"/>
                </a:solidFill>
              </a:rPr>
              <a:t>]</a:t>
            </a:r>
            <a:r>
              <a:rPr lang="zh-CN" altLang="en-US" sz="3000" b="1" dirty="0">
                <a:solidFill>
                  <a:schemeClr val="bg1"/>
                </a:solidFill>
              </a:rPr>
              <a:t>父类名</a:t>
            </a:r>
            <a:r>
              <a:rPr lang="en-US" altLang="zh-CN" sz="3000" b="1" dirty="0">
                <a:solidFill>
                  <a:schemeClr val="bg1"/>
                </a:solidFill>
              </a:rPr>
              <a:t>/</a:t>
            </a:r>
            <a:r>
              <a:rPr lang="zh-CN" altLang="en-US" sz="3000" b="1" dirty="0">
                <a:solidFill>
                  <a:schemeClr val="bg1"/>
                </a:solidFill>
              </a:rPr>
              <a:t>接口名 引用名 </a:t>
            </a:r>
            <a:r>
              <a:rPr lang="en-US" altLang="zh-CN" sz="3000" b="1" dirty="0">
                <a:solidFill>
                  <a:schemeClr val="bg1"/>
                </a:solidFill>
              </a:rPr>
              <a:t>= new </a:t>
            </a:r>
            <a:r>
              <a:rPr lang="zh-CN" altLang="en-US" sz="3000" b="1" dirty="0">
                <a:solidFill>
                  <a:schemeClr val="bg1"/>
                </a:solidFill>
              </a:rPr>
              <a:t>父类名</a:t>
            </a:r>
            <a:r>
              <a:rPr lang="en-US" altLang="zh-CN" sz="3000" b="1" dirty="0">
                <a:solidFill>
                  <a:schemeClr val="bg1"/>
                </a:solidFill>
              </a:rPr>
              <a:t>/</a:t>
            </a:r>
            <a:r>
              <a:rPr lang="zh-CN" altLang="en-US" sz="3000" b="1" dirty="0">
                <a:solidFill>
                  <a:schemeClr val="bg1"/>
                </a:solidFill>
              </a:rPr>
              <a:t>接口名（</a:t>
            </a:r>
            <a:r>
              <a:rPr lang="en-US" altLang="zh-CN" sz="3000" b="1" dirty="0">
                <a:solidFill>
                  <a:schemeClr val="bg1"/>
                </a:solidFill>
              </a:rPr>
              <a:t>[</a:t>
            </a:r>
            <a:r>
              <a:rPr lang="zh-CN" altLang="en-US" sz="3000" b="1" dirty="0">
                <a:solidFill>
                  <a:schemeClr val="bg1"/>
                </a:solidFill>
              </a:rPr>
              <a:t>父类构造方法参数列表</a:t>
            </a:r>
            <a:r>
              <a:rPr lang="en-US" altLang="zh-CN" sz="3000" b="1" dirty="0">
                <a:solidFill>
                  <a:schemeClr val="bg1"/>
                </a:solidFill>
              </a:rPr>
              <a:t>]</a:t>
            </a:r>
            <a:r>
              <a:rPr lang="zh-CN" altLang="en-US" sz="3000" b="1" dirty="0">
                <a:solidFill>
                  <a:schemeClr val="bg1"/>
                </a:solidFill>
              </a:rPr>
              <a:t>）｛</a:t>
            </a:r>
            <a:endParaRPr lang="en-US" altLang="zh-CN" sz="3000" b="1" dirty="0">
              <a:solidFill>
                <a:schemeClr val="bg1"/>
              </a:solidFill>
            </a:endParaRPr>
          </a:p>
          <a:p>
            <a:pPr>
              <a:lnSpc>
                <a:spcPct val="160000"/>
              </a:lnSpc>
              <a:buClr>
                <a:srgbClr val="92D050"/>
              </a:buClr>
              <a:buNone/>
            </a:pPr>
            <a:r>
              <a:rPr lang="zh-CN" altLang="en-US" sz="3000" b="1" dirty="0">
                <a:solidFill>
                  <a:schemeClr val="bg1"/>
                </a:solidFill>
              </a:rPr>
              <a:t>匿名内部类成员；</a:t>
            </a:r>
            <a:endParaRPr lang="en-US" altLang="zh-CN" sz="3000" b="1" dirty="0">
              <a:solidFill>
                <a:schemeClr val="bg1"/>
              </a:solidFill>
            </a:endParaRPr>
          </a:p>
          <a:p>
            <a:pPr>
              <a:lnSpc>
                <a:spcPct val="160000"/>
              </a:lnSpc>
              <a:buClr>
                <a:srgbClr val="92D050"/>
              </a:buClr>
              <a:buNone/>
            </a:pPr>
            <a:r>
              <a:rPr lang="zh-CN" altLang="en-US" sz="3000" b="1" dirty="0">
                <a:solidFill>
                  <a:schemeClr val="bg1"/>
                </a:solidFill>
              </a:rPr>
              <a:t>｝</a:t>
            </a:r>
            <a:r>
              <a:rPr lang="en-US" altLang="zh-CN" sz="3000" b="1" dirty="0">
                <a:solidFill>
                  <a:schemeClr val="bg1"/>
                </a:solidFill>
              </a:rPr>
              <a:t> </a:t>
            </a:r>
          </a:p>
          <a:p>
            <a:endParaRPr lang="zh-CN" altLang="en-US" dirty="0"/>
          </a:p>
        </p:txBody>
      </p:sp>
    </p:spTree>
    <p:extLst>
      <p:ext uri="{BB962C8B-B14F-4D97-AF65-F5344CB8AC3E}">
        <p14:creationId xmlns="" xmlns:p14="http://schemas.microsoft.com/office/powerpoint/2010/main" val="1944284501"/>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：匿名内部类</a:t>
            </a:r>
          </a:p>
        </p:txBody>
      </p:sp>
      <p:sp>
        <p:nvSpPr>
          <p:cNvPr id="5" name="内容占位符 4"/>
          <p:cNvSpPr>
            <a:spLocks noGrp="1"/>
          </p:cNvSpPr>
          <p:nvPr>
            <p:ph idx="1"/>
          </p:nvPr>
        </p:nvSpPr>
        <p:spPr/>
        <p:txBody>
          <a:bodyPr/>
          <a:lstStyle/>
          <a:p>
            <a:r>
              <a:rPr lang="zh-CN" altLang="en-US" dirty="0" smtClean="0"/>
              <a:t>匿名内部类示例：</a:t>
            </a:r>
            <a:endParaRPr lang="zh-CN" altLang="en-US" dirty="0"/>
          </a:p>
        </p:txBody>
      </p:sp>
      <p:pic>
        <p:nvPicPr>
          <p:cNvPr id="6" name="图片 5"/>
          <p:cNvPicPr>
            <a:picLocks noChangeAspect="1"/>
          </p:cNvPicPr>
          <p:nvPr/>
        </p:nvPicPr>
        <p:blipFill>
          <a:blip r:embed="rId2"/>
          <a:stretch>
            <a:fillRect/>
          </a:stretch>
        </p:blipFill>
        <p:spPr>
          <a:xfrm>
            <a:off x="612126" y="1747090"/>
            <a:ext cx="10696575" cy="3752850"/>
          </a:xfrm>
          <a:prstGeom prst="rect">
            <a:avLst/>
          </a:prstGeom>
          <a:blipFill>
            <a:blip r:embed="rId3"/>
            <a:stretch>
              <a:fillRect/>
            </a:stretch>
          </a:blipFill>
          <a:ln w="101600">
            <a:solidFill>
              <a:srgbClr val="339933">
                <a:alpha val="96000"/>
              </a:srgbClr>
            </a:solidFill>
          </a:ln>
        </p:spPr>
      </p:pic>
      <p:sp>
        <p:nvSpPr>
          <p:cNvPr id="7" name="圆角矩形 6"/>
          <p:cNvSpPr/>
          <p:nvPr/>
        </p:nvSpPr>
        <p:spPr>
          <a:xfrm>
            <a:off x="924140" y="2397537"/>
            <a:ext cx="7626302" cy="1163810"/>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8451808" y="2557387"/>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972807" y="2102279"/>
            <a:ext cx="2335894" cy="1477328"/>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声明一个匿名的</a:t>
            </a:r>
            <a:r>
              <a:rPr lang="en-US" altLang="zh-CN" b="1" dirty="0" err="1" smtClean="0">
                <a:solidFill>
                  <a:srgbClr val="C00000"/>
                </a:solidFill>
                <a:latin typeface="微软雅黑" panose="020B0503020204020204" pitchFamily="34" charset="-122"/>
                <a:ea typeface="微软雅黑" panose="020B0503020204020204" pitchFamily="34" charset="-122"/>
              </a:rPr>
              <a:t>IFoo</a:t>
            </a:r>
            <a:r>
              <a:rPr lang="zh-CN" altLang="en-US" b="1" dirty="0" smtClean="0">
                <a:solidFill>
                  <a:srgbClr val="C00000"/>
                </a:solidFill>
                <a:latin typeface="微软雅黑" panose="020B0503020204020204" pitchFamily="34" charset="-122"/>
                <a:ea typeface="微软雅黑" panose="020B0503020204020204" pitchFamily="34" charset="-122"/>
              </a:rPr>
              <a:t>接口子类，并利用声明的这个子类构建一个对象由</a:t>
            </a:r>
            <a:r>
              <a:rPr lang="en-US" altLang="zh-CN" b="1" dirty="0" smtClean="0">
                <a:solidFill>
                  <a:srgbClr val="C00000"/>
                </a:solidFill>
                <a:latin typeface="微软雅黑" panose="020B0503020204020204" pitchFamily="34" charset="-122"/>
                <a:ea typeface="微软雅黑" panose="020B0503020204020204" pitchFamily="34" charset="-122"/>
              </a:rPr>
              <a:t>foo</a:t>
            </a:r>
            <a:r>
              <a:rPr lang="zh-CN" altLang="en-US" b="1" dirty="0" smtClean="0">
                <a:solidFill>
                  <a:srgbClr val="C00000"/>
                </a:solidFill>
                <a:latin typeface="微软雅黑" panose="020B0503020204020204" pitchFamily="34" charset="-122"/>
                <a:ea typeface="微软雅黑" panose="020B0503020204020204" pitchFamily="34" charset="-122"/>
              </a:rPr>
              <a:t>引用指向</a:t>
            </a:r>
            <a:endParaRPr lang="en-US" altLang="zh-CN"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22293108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：匿名内部类</a:t>
            </a:r>
          </a:p>
        </p:txBody>
      </p:sp>
      <p:sp>
        <p:nvSpPr>
          <p:cNvPr id="3" name="内容占位符 2"/>
          <p:cNvSpPr>
            <a:spLocks noGrp="1"/>
          </p:cNvSpPr>
          <p:nvPr>
            <p:ph idx="1"/>
          </p:nvPr>
        </p:nvSpPr>
        <p:spPr/>
        <p:txBody>
          <a:bodyPr/>
          <a:lstStyle/>
          <a:p>
            <a:r>
              <a:rPr lang="zh-CN" altLang="en-US" dirty="0" smtClean="0"/>
              <a:t>匿名内部类</a:t>
            </a:r>
            <a:r>
              <a:rPr lang="zh-CN" altLang="en-US" b="1" dirty="0" smtClean="0">
                <a:solidFill>
                  <a:srgbClr val="C00000"/>
                </a:solidFill>
              </a:rPr>
              <a:t>没有构造方法</a:t>
            </a:r>
            <a:r>
              <a:rPr lang="zh-CN" altLang="en-US" dirty="0" smtClean="0"/>
              <a:t>（匿名内部类没有显式类名）</a:t>
            </a:r>
            <a:endParaRPr lang="en-US" altLang="zh-CN" dirty="0" smtClean="0"/>
          </a:p>
          <a:p>
            <a:r>
              <a:rPr lang="zh-CN" altLang="en-US" dirty="0" smtClean="0"/>
              <a:t>匿名内部类要想完成一些初始化工作可以交由类初始化或实例初始化代码块来完成</a:t>
            </a:r>
            <a:endParaRPr lang="en-US" altLang="zh-CN" dirty="0" smtClean="0"/>
          </a:p>
          <a:p>
            <a:r>
              <a:rPr lang="zh-CN" altLang="en-US" dirty="0" smtClean="0"/>
              <a:t>匿名内部类对类成员、方法临时变量的访问规则和具备名字的内部类保持一致</a:t>
            </a:r>
            <a:endParaRPr lang="zh-CN" altLang="en-US" dirty="0"/>
          </a:p>
        </p:txBody>
      </p:sp>
    </p:spTree>
    <p:extLst>
      <p:ext uri="{BB962C8B-B14F-4D97-AF65-F5344CB8AC3E}">
        <p14:creationId xmlns="" xmlns:p14="http://schemas.microsoft.com/office/powerpoint/2010/main" val="3979336525"/>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zh-CN" altLang="en-US" dirty="0" smtClean="0"/>
              <a:t>包装器</a:t>
            </a:r>
            <a:r>
              <a:rPr lang="zh-CN" altLang="en-US" dirty="0" smtClean="0">
                <a:solidFill>
                  <a:schemeClr val="tx1">
                    <a:lumMod val="75000"/>
                    <a:lumOff val="25000"/>
                  </a:schemeClr>
                </a:solidFill>
              </a:rPr>
              <a:t>类型</a:t>
            </a:r>
            <a:r>
              <a:rPr lang="en-US" altLang="zh-CN" dirty="0" smtClean="0"/>
              <a:t>】</a:t>
            </a:r>
            <a:endParaRPr lang="zh-CN" altLang="en-US" dirty="0"/>
          </a:p>
        </p:txBody>
      </p:sp>
      <p:sp>
        <p:nvSpPr>
          <p:cNvPr id="3" name="内容占位符 2"/>
          <p:cNvSpPr>
            <a:spLocks noGrp="1"/>
          </p:cNvSpPr>
          <p:nvPr>
            <p:ph idx="1"/>
          </p:nvPr>
        </p:nvSpPr>
        <p:spPr>
          <a:xfrm>
            <a:off x="838200" y="762000"/>
            <a:ext cx="10515600" cy="5529263"/>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：包装器类型的概念及作用</a:t>
            </a:r>
            <a:endParaRPr lang="en-US" altLang="zh-CN" dirty="0" smtClean="0"/>
          </a:p>
          <a:p>
            <a:r>
              <a:rPr lang="zh-CN" altLang="en-US" dirty="0" smtClean="0"/>
              <a:t>知识点</a:t>
            </a:r>
            <a:r>
              <a:rPr lang="en-US" altLang="zh-CN" dirty="0" smtClean="0"/>
              <a:t>2</a:t>
            </a:r>
            <a:r>
              <a:rPr lang="zh-CN" altLang="en-US" dirty="0" smtClean="0"/>
              <a:t>： </a:t>
            </a:r>
            <a:r>
              <a:rPr lang="en-US" altLang="zh-CN" dirty="0" smtClean="0"/>
              <a:t>8</a:t>
            </a:r>
            <a:r>
              <a:rPr lang="zh-CN" altLang="en-US" dirty="0" smtClean="0"/>
              <a:t>种类型举例说明 </a:t>
            </a:r>
            <a:endParaRPr lang="en-US" altLang="zh-CN" dirty="0" smtClean="0"/>
          </a:p>
          <a:p>
            <a:r>
              <a:rPr lang="zh-CN" altLang="en-US" dirty="0" smtClean="0"/>
              <a:t>知识点</a:t>
            </a:r>
            <a:r>
              <a:rPr lang="en-US" altLang="zh-CN" dirty="0" smtClean="0"/>
              <a:t>3</a:t>
            </a:r>
            <a:r>
              <a:rPr lang="zh-CN" altLang="en-US" dirty="0" smtClean="0"/>
              <a:t>：自动装箱拆箱 </a:t>
            </a:r>
            <a:endParaRPr lang="en-US" altLang="zh-CN" dirty="0" smtClean="0"/>
          </a:p>
          <a:p>
            <a:r>
              <a:rPr lang="zh-CN" altLang="en-US" dirty="0" smtClean="0"/>
              <a:t>知识点</a:t>
            </a:r>
            <a:r>
              <a:rPr lang="en-US" altLang="zh-CN" dirty="0" smtClean="0"/>
              <a:t>4</a:t>
            </a:r>
            <a:r>
              <a:rPr lang="zh-CN" altLang="en-US" dirty="0" smtClean="0"/>
              <a:t>：自动装箱拆箱中的池操作</a:t>
            </a:r>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a:t>
            </a:r>
            <a:r>
              <a:rPr lang="en-US" altLang="zh-CN" dirty="0" smtClean="0"/>
              <a:t> lambda</a:t>
            </a:r>
            <a:r>
              <a:rPr lang="zh-CN" altLang="en-US" dirty="0" smtClean="0"/>
              <a:t>表达式</a:t>
            </a:r>
            <a:endParaRPr lang="zh-CN" altLang="en-US" dirty="0"/>
          </a:p>
        </p:txBody>
      </p:sp>
      <p:sp>
        <p:nvSpPr>
          <p:cNvPr id="3" name="内容占位符 2"/>
          <p:cNvSpPr>
            <a:spLocks noGrp="1"/>
          </p:cNvSpPr>
          <p:nvPr>
            <p:ph idx="1"/>
          </p:nvPr>
        </p:nvSpPr>
        <p:spPr/>
        <p:txBody>
          <a:bodyPr/>
          <a:lstStyle/>
          <a:p>
            <a:r>
              <a:rPr lang="zh-CN" altLang="en-US" dirty="0" smtClean="0"/>
              <a:t>知识点</a:t>
            </a:r>
            <a:r>
              <a:rPr lang="en-US" altLang="zh-CN" dirty="0" smtClean="0"/>
              <a:t>1</a:t>
            </a:r>
            <a:r>
              <a:rPr lang="zh-CN" altLang="en-US" dirty="0" smtClean="0"/>
              <a:t>：</a:t>
            </a:r>
            <a:r>
              <a:rPr lang="en-US" altLang="zh-CN" dirty="0" smtClean="0"/>
              <a:t>JDK8lambda</a:t>
            </a:r>
            <a:r>
              <a:rPr lang="zh-CN" altLang="en-US" dirty="0" smtClean="0"/>
              <a:t>表达式</a:t>
            </a:r>
            <a:endParaRPr lang="en-US" altLang="zh-CN" dirty="0" smtClean="0"/>
          </a:p>
          <a:p>
            <a:r>
              <a:rPr lang="zh-CN" altLang="en-US" dirty="0" smtClean="0"/>
              <a:t>知识点</a:t>
            </a:r>
            <a:r>
              <a:rPr lang="en-US" altLang="zh-CN" dirty="0" smtClean="0"/>
              <a:t>2</a:t>
            </a:r>
            <a:r>
              <a:rPr lang="zh-CN" altLang="en-US" dirty="0" smtClean="0"/>
              <a:t>：</a:t>
            </a:r>
            <a:r>
              <a:rPr lang="en-US" altLang="zh-CN" dirty="0" smtClean="0"/>
              <a:t>JDK8</a:t>
            </a:r>
            <a:r>
              <a:rPr lang="zh-CN" altLang="en-US" dirty="0" smtClean="0"/>
              <a:t>函数式接口</a:t>
            </a:r>
          </a:p>
          <a:p>
            <a:r>
              <a:rPr lang="zh-CN" altLang="en-US" dirty="0" smtClean="0"/>
              <a:t>知识点</a:t>
            </a:r>
            <a:r>
              <a:rPr lang="en-US" altLang="zh-CN" dirty="0" smtClean="0"/>
              <a:t>3</a:t>
            </a:r>
            <a:r>
              <a:rPr lang="zh-CN" altLang="en-US" dirty="0" smtClean="0"/>
              <a:t>：</a:t>
            </a:r>
            <a:r>
              <a:rPr lang="en-US" altLang="zh-CN" dirty="0" smtClean="0"/>
              <a:t>Lambda</a:t>
            </a:r>
            <a:r>
              <a:rPr lang="zh-CN" altLang="en-US" dirty="0" smtClean="0"/>
              <a:t>作用域</a:t>
            </a:r>
          </a:p>
          <a:p>
            <a:r>
              <a:rPr lang="zh-CN" altLang="en-US" dirty="0" smtClean="0"/>
              <a:t>知识点</a:t>
            </a:r>
            <a:r>
              <a:rPr lang="en-US" altLang="zh-CN" dirty="0" smtClean="0"/>
              <a:t>4</a:t>
            </a:r>
            <a:r>
              <a:rPr lang="zh-CN" altLang="en-US" dirty="0" smtClean="0"/>
              <a:t>：</a:t>
            </a:r>
            <a:r>
              <a:rPr lang="en-US" altLang="zh-CN" dirty="0" smtClean="0"/>
              <a:t>Lambda</a:t>
            </a:r>
            <a:r>
              <a:rPr lang="zh-CN" altLang="en-US" dirty="0" smtClean="0"/>
              <a:t>与接口的默认方法</a:t>
            </a:r>
          </a:p>
          <a:p>
            <a:r>
              <a:rPr lang="zh-CN" altLang="en-US" dirty="0" smtClean="0"/>
              <a:t>知识点</a:t>
            </a:r>
            <a:r>
              <a:rPr lang="en-US" altLang="zh-CN" dirty="0" smtClean="0"/>
              <a:t>5</a:t>
            </a:r>
            <a:r>
              <a:rPr lang="zh-CN" altLang="en-US" dirty="0" smtClean="0"/>
              <a:t>：</a:t>
            </a:r>
            <a:r>
              <a:rPr lang="en-US" altLang="zh-CN" dirty="0" smtClean="0"/>
              <a:t>JDK8</a:t>
            </a:r>
            <a:r>
              <a:rPr lang="zh-CN" altLang="en-US" dirty="0" smtClean="0"/>
              <a:t>的 </a:t>
            </a:r>
            <a:r>
              <a:rPr lang="en-US" altLang="zh-CN" dirty="0" smtClean="0"/>
              <a:t>:: </a:t>
            </a:r>
            <a:r>
              <a:rPr lang="zh-CN" altLang="en-US" dirty="0" smtClean="0"/>
              <a:t>关键字</a:t>
            </a:r>
          </a:p>
          <a:p>
            <a:endParaRPr lang="zh-CN" altLang="en-US" dirty="0"/>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4106779"/>
            <a:ext cx="11805133" cy="1892968"/>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en-US" altLang="zh-CN" dirty="0" smtClean="0"/>
              <a:t>1-JDK8lambda</a:t>
            </a:r>
            <a:r>
              <a:rPr lang="zh-CN" altLang="en-US" dirty="0" smtClean="0"/>
              <a:t>表达式</a:t>
            </a:r>
            <a:endParaRPr lang="zh-CN" altLang="en-US" dirty="0"/>
          </a:p>
        </p:txBody>
      </p:sp>
      <p:sp>
        <p:nvSpPr>
          <p:cNvPr id="3" name="内容占位符 2"/>
          <p:cNvSpPr>
            <a:spLocks noGrp="1"/>
          </p:cNvSpPr>
          <p:nvPr>
            <p:ph idx="1"/>
          </p:nvPr>
        </p:nvSpPr>
        <p:spPr>
          <a:xfrm>
            <a:off x="186570" y="899048"/>
            <a:ext cx="11792070" cy="5341332"/>
          </a:xfrm>
        </p:spPr>
        <p:txBody>
          <a:bodyPr>
            <a:normAutofit fontScale="92500" lnSpcReduction="10000"/>
          </a:bodyPr>
          <a:lstStyle/>
          <a:p>
            <a:r>
              <a:rPr lang="zh-CN" altLang="en-US" dirty="0" smtClean="0"/>
              <a:t>在很长的一段时间里，</a:t>
            </a:r>
            <a:r>
              <a:rPr lang="en-US" altLang="zh-CN" dirty="0" smtClean="0"/>
              <a:t>Java</a:t>
            </a:r>
            <a:r>
              <a:rPr lang="zh-CN" altLang="en-US" dirty="0" smtClean="0"/>
              <a:t>编写</a:t>
            </a:r>
            <a:r>
              <a:rPr lang="en-US" altLang="zh-CN" dirty="0" smtClean="0"/>
              <a:t>GUI</a:t>
            </a:r>
            <a:r>
              <a:rPr lang="zh-CN" altLang="en-US" dirty="0" smtClean="0"/>
              <a:t>应用程序由于要注册大量的各类事件监听，导致代码中存在各种匿名内部类，大把</a:t>
            </a:r>
            <a:r>
              <a:rPr lang="zh-CN" altLang="en-US" dirty="0"/>
              <a:t>大把拖沓的代码，程序毫无美感可</a:t>
            </a:r>
            <a:r>
              <a:rPr lang="zh-CN" altLang="en-US" dirty="0" smtClean="0"/>
              <a:t>言</a:t>
            </a:r>
            <a:endParaRPr lang="en-US" altLang="zh-CN" dirty="0" smtClean="0"/>
          </a:p>
          <a:p>
            <a:r>
              <a:rPr lang="zh-CN" altLang="en-US" dirty="0" smtClean="0"/>
              <a:t>在</a:t>
            </a:r>
            <a:r>
              <a:rPr lang="en-US" altLang="zh-CN" dirty="0" smtClean="0"/>
              <a:t>JDK8</a:t>
            </a:r>
            <a:r>
              <a:rPr lang="zh-CN" altLang="en-US" dirty="0" smtClean="0"/>
              <a:t>中</a:t>
            </a:r>
            <a:r>
              <a:rPr lang="en-US" altLang="zh-CN" dirty="0" smtClean="0"/>
              <a:t>Java</a:t>
            </a:r>
            <a:r>
              <a:rPr lang="zh-CN" altLang="en-US" dirty="0" smtClean="0"/>
              <a:t>终于引入了动态语言或函数式语言中的</a:t>
            </a:r>
            <a:r>
              <a:rPr lang="en-US" altLang="zh-CN" dirty="0"/>
              <a:t>lambda</a:t>
            </a:r>
            <a:r>
              <a:rPr lang="zh-CN" altLang="en-US" dirty="0" smtClean="0"/>
              <a:t>表达式</a:t>
            </a:r>
            <a:endParaRPr lang="en-US" altLang="zh-CN" dirty="0" smtClean="0"/>
          </a:p>
          <a:p>
            <a:r>
              <a:rPr lang="en-US" altLang="zh-CN" dirty="0"/>
              <a:t>Lambda</a:t>
            </a:r>
            <a:r>
              <a:rPr lang="zh-CN" altLang="en-US" dirty="0"/>
              <a:t>表达式主要是替换了原有匿名内部类的写法，也就是简化了匿名内部类的写法。</a:t>
            </a:r>
            <a:r>
              <a:rPr lang="en-US" altLang="zh-CN" dirty="0"/>
              <a:t>lambda</a:t>
            </a:r>
            <a:r>
              <a:rPr lang="zh-CN" altLang="en-US" dirty="0"/>
              <a:t>语法</a:t>
            </a:r>
            <a:r>
              <a:rPr lang="zh-CN" altLang="en-US" dirty="0" smtClean="0"/>
              <a:t>结构如下：</a:t>
            </a:r>
            <a:endParaRPr lang="en-US" altLang="zh-CN" dirty="0" smtClean="0"/>
          </a:p>
          <a:p>
            <a:pPr>
              <a:lnSpc>
                <a:spcPct val="140000"/>
              </a:lnSpc>
              <a:buClr>
                <a:srgbClr val="92D050"/>
              </a:buClr>
              <a:buNone/>
            </a:pPr>
            <a:r>
              <a:rPr lang="en-US" altLang="zh-CN" sz="3000" b="1" dirty="0">
                <a:solidFill>
                  <a:schemeClr val="bg1"/>
                </a:solidFill>
              </a:rPr>
              <a:t>(parameters) -&gt; expression</a:t>
            </a:r>
            <a:br>
              <a:rPr lang="en-US" altLang="zh-CN" sz="3000" b="1" dirty="0">
                <a:solidFill>
                  <a:schemeClr val="bg1"/>
                </a:solidFill>
              </a:rPr>
            </a:br>
            <a:r>
              <a:rPr lang="zh-CN" altLang="en-US" sz="3000" b="1" dirty="0" smtClean="0">
                <a:solidFill>
                  <a:schemeClr val="bg1"/>
                </a:solidFill>
              </a:rPr>
              <a:t>或</a:t>
            </a:r>
            <a:endParaRPr lang="en-US" altLang="zh-CN" sz="3000" b="1" dirty="0">
              <a:solidFill>
                <a:schemeClr val="bg1"/>
              </a:solidFill>
            </a:endParaRPr>
          </a:p>
          <a:p>
            <a:pPr>
              <a:lnSpc>
                <a:spcPct val="140000"/>
              </a:lnSpc>
              <a:buClr>
                <a:srgbClr val="92D050"/>
              </a:buClr>
              <a:buNone/>
            </a:pPr>
            <a:r>
              <a:rPr lang="en-US" altLang="zh-CN" sz="3000" b="1" dirty="0" smtClean="0">
                <a:solidFill>
                  <a:schemeClr val="bg1"/>
                </a:solidFill>
              </a:rPr>
              <a:t>(</a:t>
            </a:r>
            <a:r>
              <a:rPr lang="en-US" altLang="zh-CN" sz="3000" b="1" dirty="0">
                <a:solidFill>
                  <a:schemeClr val="bg1"/>
                </a:solidFill>
              </a:rPr>
              <a:t>parameters) -&gt;{ statements; }</a:t>
            </a:r>
            <a:endParaRPr lang="zh-CN" altLang="en-US" sz="3000" b="1" dirty="0">
              <a:solidFill>
                <a:schemeClr val="bg1"/>
              </a:solidFill>
            </a:endParaRPr>
          </a:p>
        </p:txBody>
      </p:sp>
    </p:spTree>
    <p:extLst>
      <p:ext uri="{BB962C8B-B14F-4D97-AF65-F5344CB8AC3E}">
        <p14:creationId xmlns="" xmlns:p14="http://schemas.microsoft.com/office/powerpoint/2010/main" val="565934627"/>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1-JDK8lambda</a:t>
            </a:r>
            <a:r>
              <a:rPr lang="zh-CN" altLang="en-US" dirty="0"/>
              <a:t>表达式</a:t>
            </a:r>
          </a:p>
        </p:txBody>
      </p:sp>
      <p:sp>
        <p:nvSpPr>
          <p:cNvPr id="3" name="内容占位符 2"/>
          <p:cNvSpPr>
            <a:spLocks noGrp="1"/>
          </p:cNvSpPr>
          <p:nvPr>
            <p:ph idx="1"/>
          </p:nvPr>
        </p:nvSpPr>
        <p:spPr/>
        <p:txBody>
          <a:bodyPr>
            <a:normAutofit/>
          </a:bodyPr>
          <a:lstStyle/>
          <a:p>
            <a:r>
              <a:rPr lang="en-US" altLang="zh-CN" dirty="0" smtClean="0"/>
              <a:t>Lambda</a:t>
            </a:r>
            <a:r>
              <a:rPr lang="zh-CN" altLang="en-US" dirty="0" smtClean="0"/>
              <a:t>表达式语法示例：</a:t>
            </a:r>
            <a:endParaRPr lang="en-US" altLang="zh-CN" dirty="0" smtClean="0"/>
          </a:p>
          <a:p>
            <a:pPr lvl="1"/>
            <a:r>
              <a:rPr lang="zh-CN" altLang="en-US" dirty="0" smtClean="0"/>
              <a:t>不</a:t>
            </a:r>
            <a:r>
              <a:rPr lang="zh-CN" altLang="en-US" dirty="0"/>
              <a:t>需要参数</a:t>
            </a:r>
            <a:r>
              <a:rPr lang="en-US" altLang="zh-CN" dirty="0"/>
              <a:t>,</a:t>
            </a:r>
            <a:r>
              <a:rPr lang="zh-CN" altLang="en-US" dirty="0"/>
              <a:t>返回值为 </a:t>
            </a:r>
            <a:r>
              <a:rPr lang="en-US" altLang="zh-CN" dirty="0"/>
              <a:t>5</a:t>
            </a:r>
            <a:r>
              <a:rPr lang="zh-CN" altLang="en-US" dirty="0"/>
              <a:t>  </a:t>
            </a:r>
            <a:r>
              <a:rPr lang="en-US" altLang="zh-CN" b="1" dirty="0" smtClean="0">
                <a:solidFill>
                  <a:srgbClr val="C00000"/>
                </a:solidFill>
              </a:rPr>
              <a:t>:()</a:t>
            </a:r>
            <a:r>
              <a:rPr lang="en-US" altLang="zh-CN" b="1" dirty="0">
                <a:solidFill>
                  <a:srgbClr val="C00000"/>
                </a:solidFill>
              </a:rPr>
              <a:t> -&gt; 5</a:t>
            </a:r>
            <a:r>
              <a:rPr lang="zh-CN" altLang="en-US" dirty="0"/>
              <a:t>    </a:t>
            </a:r>
          </a:p>
          <a:p>
            <a:pPr lvl="1"/>
            <a:r>
              <a:rPr lang="zh-CN" altLang="en-US" dirty="0" smtClean="0"/>
              <a:t>接收</a:t>
            </a:r>
            <a:r>
              <a:rPr lang="zh-CN" altLang="en-US" dirty="0"/>
              <a:t>一个参数</a:t>
            </a:r>
            <a:r>
              <a:rPr lang="en-US" altLang="zh-CN" dirty="0"/>
              <a:t>(</a:t>
            </a:r>
            <a:r>
              <a:rPr lang="zh-CN" altLang="en-US" dirty="0"/>
              <a:t>数字类型</a:t>
            </a:r>
            <a:r>
              <a:rPr lang="en-US" altLang="zh-CN" dirty="0"/>
              <a:t>),</a:t>
            </a:r>
            <a:r>
              <a:rPr lang="zh-CN" altLang="en-US" dirty="0"/>
              <a:t>返回其</a:t>
            </a:r>
            <a:r>
              <a:rPr lang="en-US" altLang="zh-CN" dirty="0"/>
              <a:t>2</a:t>
            </a:r>
            <a:r>
              <a:rPr lang="zh-CN" altLang="en-US" dirty="0"/>
              <a:t>倍的</a:t>
            </a:r>
            <a:r>
              <a:rPr lang="zh-CN" altLang="en-US" dirty="0" smtClean="0"/>
              <a:t>值：</a:t>
            </a:r>
            <a:r>
              <a:rPr lang="zh-CN" altLang="en-US" dirty="0"/>
              <a:t>  </a:t>
            </a:r>
            <a:r>
              <a:rPr lang="en-US" altLang="zh-CN" dirty="0" smtClean="0"/>
              <a:t>(</a:t>
            </a:r>
            <a:r>
              <a:rPr lang="en-US" altLang="zh-CN" b="1" dirty="0" smtClean="0">
                <a:solidFill>
                  <a:srgbClr val="C00000"/>
                </a:solidFill>
              </a:rPr>
              <a:t>x)</a:t>
            </a:r>
            <a:r>
              <a:rPr lang="en-US" altLang="zh-CN" b="1" dirty="0">
                <a:solidFill>
                  <a:srgbClr val="C00000"/>
                </a:solidFill>
              </a:rPr>
              <a:t> -&gt; 2 * x</a:t>
            </a:r>
            <a:r>
              <a:rPr lang="en-US" altLang="zh-CN" dirty="0"/>
              <a:t>  </a:t>
            </a:r>
          </a:p>
          <a:p>
            <a:pPr lvl="1"/>
            <a:r>
              <a:rPr lang="zh-CN" altLang="en-US" dirty="0" smtClean="0"/>
              <a:t>接受</a:t>
            </a:r>
            <a:r>
              <a:rPr lang="en-US" altLang="zh-CN" dirty="0"/>
              <a:t>2</a:t>
            </a:r>
            <a:r>
              <a:rPr lang="zh-CN" altLang="en-US" dirty="0"/>
              <a:t>个参数</a:t>
            </a:r>
            <a:r>
              <a:rPr lang="en-US" altLang="zh-CN" dirty="0"/>
              <a:t>(</a:t>
            </a:r>
            <a:r>
              <a:rPr lang="zh-CN" altLang="en-US" dirty="0"/>
              <a:t>数字</a:t>
            </a:r>
            <a:r>
              <a:rPr lang="en-US" altLang="zh-CN" dirty="0"/>
              <a:t>),</a:t>
            </a:r>
            <a:r>
              <a:rPr lang="zh-CN" altLang="en-US" dirty="0"/>
              <a:t>并返回他们的</a:t>
            </a:r>
            <a:r>
              <a:rPr lang="zh-CN" altLang="en-US" dirty="0" smtClean="0"/>
              <a:t>差值：</a:t>
            </a:r>
            <a:r>
              <a:rPr lang="zh-CN" altLang="en-US" dirty="0"/>
              <a:t> </a:t>
            </a:r>
            <a:r>
              <a:rPr lang="zh-CN" altLang="en-US" b="1" dirty="0">
                <a:solidFill>
                  <a:srgbClr val="C00000"/>
                </a:solidFill>
              </a:rPr>
              <a:t> </a:t>
            </a:r>
            <a:r>
              <a:rPr lang="en-US" altLang="zh-CN" b="1" dirty="0" smtClean="0">
                <a:solidFill>
                  <a:srgbClr val="C00000"/>
                </a:solidFill>
              </a:rPr>
              <a:t>(</a:t>
            </a:r>
            <a:r>
              <a:rPr lang="en-US" altLang="zh-CN" b="1" dirty="0">
                <a:solidFill>
                  <a:srgbClr val="C00000"/>
                </a:solidFill>
              </a:rPr>
              <a:t>x, y) -&gt; x – y </a:t>
            </a:r>
            <a:r>
              <a:rPr lang="en-US" altLang="zh-CN" dirty="0"/>
              <a:t> </a:t>
            </a:r>
          </a:p>
          <a:p>
            <a:pPr lvl="1"/>
            <a:r>
              <a:rPr lang="zh-CN" altLang="en-US" dirty="0" smtClean="0"/>
              <a:t>接收</a:t>
            </a:r>
            <a:r>
              <a:rPr lang="en-US" altLang="zh-CN" dirty="0"/>
              <a:t>2</a:t>
            </a:r>
            <a:r>
              <a:rPr lang="zh-CN" altLang="en-US" dirty="0"/>
              <a:t>个</a:t>
            </a:r>
            <a:r>
              <a:rPr lang="en-US" altLang="zh-CN" dirty="0" err="1"/>
              <a:t>int</a:t>
            </a:r>
            <a:r>
              <a:rPr lang="zh-CN" altLang="en-US" dirty="0"/>
              <a:t>型整数</a:t>
            </a:r>
            <a:r>
              <a:rPr lang="en-US" altLang="zh-CN" dirty="0"/>
              <a:t>,</a:t>
            </a:r>
            <a:r>
              <a:rPr lang="zh-CN" altLang="en-US" dirty="0"/>
              <a:t>返回他们的</a:t>
            </a:r>
            <a:r>
              <a:rPr lang="zh-CN" altLang="en-US" dirty="0" smtClean="0"/>
              <a:t>和：</a:t>
            </a:r>
            <a:r>
              <a:rPr lang="zh-CN" altLang="en-US" dirty="0"/>
              <a:t> </a:t>
            </a:r>
            <a:r>
              <a:rPr lang="zh-CN" altLang="en-US" b="1" dirty="0">
                <a:solidFill>
                  <a:srgbClr val="C00000"/>
                </a:solidFill>
              </a:rPr>
              <a:t> </a:t>
            </a:r>
            <a:r>
              <a:rPr lang="en-US" altLang="zh-CN" b="1" dirty="0">
                <a:solidFill>
                  <a:srgbClr val="C00000"/>
                </a:solidFill>
              </a:rPr>
              <a:t>(</a:t>
            </a:r>
            <a:r>
              <a:rPr lang="en-US" altLang="zh-CN" b="1" dirty="0" err="1">
                <a:solidFill>
                  <a:srgbClr val="C00000"/>
                </a:solidFill>
              </a:rPr>
              <a:t>int</a:t>
            </a:r>
            <a:r>
              <a:rPr lang="en-US" altLang="zh-CN" b="1" dirty="0">
                <a:solidFill>
                  <a:srgbClr val="C00000"/>
                </a:solidFill>
              </a:rPr>
              <a:t> x, </a:t>
            </a:r>
            <a:r>
              <a:rPr lang="en-US" altLang="zh-CN" b="1" dirty="0" err="1">
                <a:solidFill>
                  <a:srgbClr val="C00000"/>
                </a:solidFill>
              </a:rPr>
              <a:t>int</a:t>
            </a:r>
            <a:r>
              <a:rPr lang="en-US" altLang="zh-CN" b="1" dirty="0">
                <a:solidFill>
                  <a:srgbClr val="C00000"/>
                </a:solidFill>
              </a:rPr>
              <a:t> y) -&gt; x + y</a:t>
            </a:r>
            <a:r>
              <a:rPr lang="en-US" altLang="zh-CN" dirty="0"/>
              <a:t>  </a:t>
            </a:r>
          </a:p>
          <a:p>
            <a:pPr lvl="1"/>
            <a:r>
              <a:rPr lang="zh-CN" altLang="en-US" dirty="0" smtClean="0"/>
              <a:t>接受</a:t>
            </a:r>
            <a:r>
              <a:rPr lang="zh-CN" altLang="en-US" dirty="0"/>
              <a:t>一个 </a:t>
            </a:r>
            <a:r>
              <a:rPr lang="en-US" altLang="zh-CN" dirty="0"/>
              <a:t>string </a:t>
            </a:r>
            <a:r>
              <a:rPr lang="zh-CN" altLang="en-US" dirty="0"/>
              <a:t>对象</a:t>
            </a:r>
            <a:r>
              <a:rPr lang="en-US" altLang="zh-CN" dirty="0"/>
              <a:t>,</a:t>
            </a:r>
            <a:r>
              <a:rPr lang="zh-CN" altLang="en-US" dirty="0"/>
              <a:t>并在控制台打印</a:t>
            </a:r>
            <a:r>
              <a:rPr lang="en-US" altLang="zh-CN" dirty="0"/>
              <a:t>,</a:t>
            </a:r>
            <a:r>
              <a:rPr lang="zh-CN" altLang="en-US" dirty="0"/>
              <a:t>不返回任何值</a:t>
            </a:r>
            <a:r>
              <a:rPr lang="en-US" altLang="zh-CN" dirty="0"/>
              <a:t>(</a:t>
            </a:r>
            <a:r>
              <a:rPr lang="zh-CN" altLang="en-US" dirty="0"/>
              <a:t>看起来像是返回</a:t>
            </a:r>
            <a:r>
              <a:rPr lang="en-US" altLang="zh-CN" dirty="0"/>
              <a:t>void</a:t>
            </a:r>
            <a:r>
              <a:rPr lang="en-US" altLang="zh-CN" dirty="0" smtClean="0"/>
              <a:t>):  </a:t>
            </a:r>
            <a:r>
              <a:rPr lang="en-US" altLang="zh-CN" b="1" dirty="0" smtClean="0">
                <a:solidFill>
                  <a:srgbClr val="C00000"/>
                </a:solidFill>
              </a:rPr>
              <a:t>(</a:t>
            </a:r>
            <a:r>
              <a:rPr lang="en-US" altLang="zh-CN" b="1" dirty="0">
                <a:solidFill>
                  <a:srgbClr val="C00000"/>
                </a:solidFill>
              </a:rPr>
              <a:t>String s) -&gt; </a:t>
            </a:r>
            <a:r>
              <a:rPr lang="en-US" altLang="zh-CN" b="1" dirty="0" err="1">
                <a:solidFill>
                  <a:srgbClr val="C00000"/>
                </a:solidFill>
              </a:rPr>
              <a:t>System.out.print</a:t>
            </a:r>
            <a:r>
              <a:rPr lang="en-US" altLang="zh-CN" b="1" dirty="0">
                <a:solidFill>
                  <a:srgbClr val="C00000"/>
                </a:solidFill>
              </a:rPr>
              <a:t>(s)</a:t>
            </a:r>
            <a:r>
              <a:rPr lang="en-US" altLang="zh-CN" dirty="0"/>
              <a:t>  </a:t>
            </a:r>
          </a:p>
          <a:p>
            <a:endParaRPr lang="zh-CN" altLang="en-US" dirty="0"/>
          </a:p>
        </p:txBody>
      </p:sp>
    </p:spTree>
    <p:extLst>
      <p:ext uri="{BB962C8B-B14F-4D97-AF65-F5344CB8AC3E}">
        <p14:creationId xmlns="" xmlns:p14="http://schemas.microsoft.com/office/powerpoint/2010/main" val="364276369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1-JDK8lambda</a:t>
            </a:r>
            <a:r>
              <a:rPr lang="zh-CN" altLang="en-US" dirty="0"/>
              <a:t>表达式</a:t>
            </a:r>
          </a:p>
        </p:txBody>
      </p:sp>
      <p:sp>
        <p:nvSpPr>
          <p:cNvPr id="3" name="内容占位符 2"/>
          <p:cNvSpPr>
            <a:spLocks noGrp="1"/>
          </p:cNvSpPr>
          <p:nvPr>
            <p:ph idx="1"/>
          </p:nvPr>
        </p:nvSpPr>
        <p:spPr/>
        <p:txBody>
          <a:bodyPr/>
          <a:lstStyle/>
          <a:p>
            <a:r>
              <a:rPr lang="zh-CN" altLang="en-US" dirty="0" smtClean="0"/>
              <a:t>注意：</a:t>
            </a:r>
            <a:endParaRPr lang="en-US" altLang="zh-CN" dirty="0" smtClean="0"/>
          </a:p>
          <a:p>
            <a:pPr lvl="1"/>
            <a:r>
              <a:rPr lang="zh-CN" altLang="en-US" dirty="0" smtClean="0"/>
              <a:t>和很多资料中介绍的不同，</a:t>
            </a:r>
            <a:r>
              <a:rPr lang="en-US" altLang="zh-CN" dirty="0" smtClean="0"/>
              <a:t>JDK8</a:t>
            </a:r>
            <a:r>
              <a:rPr lang="zh-CN" altLang="en-US" dirty="0" smtClean="0"/>
              <a:t>提供的</a:t>
            </a:r>
            <a:r>
              <a:rPr lang="en-US" altLang="zh-CN" dirty="0" smtClean="0"/>
              <a:t>lambda</a:t>
            </a:r>
            <a:r>
              <a:rPr lang="zh-CN" altLang="en-US" dirty="0" smtClean="0"/>
              <a:t>表达式并不是一个“语法糖”，它并不会被编译生成传统带</a:t>
            </a:r>
            <a:r>
              <a:rPr lang="en-US" altLang="zh-CN" dirty="0" smtClean="0"/>
              <a:t>$</a:t>
            </a:r>
            <a:r>
              <a:rPr lang="zh-CN" altLang="en-US" dirty="0" smtClean="0"/>
              <a:t>的匿名内部类</a:t>
            </a:r>
            <a:endParaRPr lang="en-US" altLang="zh-CN" dirty="0" smtClean="0"/>
          </a:p>
          <a:p>
            <a:r>
              <a:rPr lang="en-US" altLang="zh-CN" dirty="0" smtClean="0"/>
              <a:t>lambda</a:t>
            </a:r>
            <a:r>
              <a:rPr lang="zh-CN" altLang="en-US" dirty="0"/>
              <a:t>是</a:t>
            </a:r>
            <a:r>
              <a:rPr lang="zh-CN" altLang="en-US" b="1" dirty="0">
                <a:solidFill>
                  <a:srgbClr val="C00000"/>
                </a:solidFill>
              </a:rPr>
              <a:t>方法的</a:t>
            </a:r>
            <a:r>
              <a:rPr lang="zh-CN" altLang="en-US" b="1" dirty="0" smtClean="0">
                <a:solidFill>
                  <a:srgbClr val="C00000"/>
                </a:solidFill>
              </a:rPr>
              <a:t>实现</a:t>
            </a:r>
            <a:endParaRPr lang="en-US" altLang="zh-CN" b="1" dirty="0" smtClean="0">
              <a:solidFill>
                <a:srgbClr val="C00000"/>
              </a:solidFill>
            </a:endParaRPr>
          </a:p>
          <a:p>
            <a:r>
              <a:rPr lang="en-US" altLang="zh-CN" dirty="0" smtClean="0"/>
              <a:t>lambda</a:t>
            </a:r>
            <a:r>
              <a:rPr lang="zh-CN" altLang="en-US" dirty="0"/>
              <a:t>是</a:t>
            </a:r>
            <a:r>
              <a:rPr lang="zh-CN" altLang="en-US" b="1" dirty="0">
                <a:solidFill>
                  <a:srgbClr val="C00000"/>
                </a:solidFill>
              </a:rPr>
              <a:t>延迟执行</a:t>
            </a:r>
            <a:r>
              <a:rPr lang="zh-CN" altLang="en-US" b="1" dirty="0" smtClean="0">
                <a:solidFill>
                  <a:srgbClr val="C00000"/>
                </a:solidFill>
              </a:rPr>
              <a:t>的</a:t>
            </a:r>
            <a:endParaRPr lang="en-US" altLang="zh-CN" b="1" dirty="0" smtClean="0">
              <a:solidFill>
                <a:srgbClr val="C00000"/>
              </a:solidFill>
            </a:endParaRPr>
          </a:p>
          <a:p>
            <a:pPr lvl="1"/>
            <a:r>
              <a:rPr lang="en-US" altLang="zh-CN" dirty="0" smtClean="0"/>
              <a:t>lambda</a:t>
            </a:r>
            <a:r>
              <a:rPr lang="zh-CN" altLang="en-US" dirty="0" smtClean="0"/>
              <a:t>表达式编译后只是</a:t>
            </a:r>
            <a:r>
              <a:rPr lang="zh-CN" altLang="en-US" dirty="0"/>
              <a:t>定义了一个方法调用点，具体调用那个方法要到运行时才能</a:t>
            </a:r>
            <a:r>
              <a:rPr lang="zh-CN" altLang="en-US" dirty="0" smtClean="0"/>
              <a:t>决定</a:t>
            </a:r>
            <a:endParaRPr lang="zh-CN" altLang="en-US" dirty="0"/>
          </a:p>
        </p:txBody>
      </p:sp>
    </p:spTree>
    <p:extLst>
      <p:ext uri="{BB962C8B-B14F-4D97-AF65-F5344CB8AC3E}">
        <p14:creationId xmlns="" xmlns:p14="http://schemas.microsoft.com/office/powerpoint/2010/main" val="94065504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1-JDK8lambda</a:t>
            </a:r>
            <a:r>
              <a:rPr lang="zh-CN" altLang="en-US" dirty="0" smtClean="0"/>
              <a:t>表达式</a:t>
            </a:r>
            <a:endParaRPr lang="zh-CN" altLang="en-US" dirty="0"/>
          </a:p>
        </p:txBody>
      </p:sp>
      <p:sp>
        <p:nvSpPr>
          <p:cNvPr id="3" name="内容占位符 2"/>
          <p:cNvSpPr>
            <a:spLocks noGrp="1"/>
          </p:cNvSpPr>
          <p:nvPr>
            <p:ph idx="1"/>
          </p:nvPr>
        </p:nvSpPr>
        <p:spPr/>
        <p:txBody>
          <a:bodyPr/>
          <a:lstStyle/>
          <a:p>
            <a:r>
              <a:rPr lang="zh-CN" altLang="en-US" dirty="0" smtClean="0"/>
              <a:t>第一个用于替代匿名内部类的</a:t>
            </a:r>
            <a:r>
              <a:rPr lang="en-US" altLang="zh-CN" dirty="0" smtClean="0"/>
              <a:t>Lambda</a:t>
            </a:r>
            <a:r>
              <a:rPr lang="zh-CN" altLang="en-US" dirty="0" smtClean="0"/>
              <a:t>表达式：</a:t>
            </a:r>
            <a:endParaRPr lang="zh-CN" altLang="en-US" dirty="0"/>
          </a:p>
        </p:txBody>
      </p:sp>
      <p:pic>
        <p:nvPicPr>
          <p:cNvPr id="4" name="图片 3"/>
          <p:cNvPicPr>
            <a:picLocks noChangeAspect="1"/>
          </p:cNvPicPr>
          <p:nvPr/>
        </p:nvPicPr>
        <p:blipFill>
          <a:blip r:embed="rId2"/>
          <a:stretch>
            <a:fillRect/>
          </a:stretch>
        </p:blipFill>
        <p:spPr>
          <a:xfrm>
            <a:off x="483790" y="1747090"/>
            <a:ext cx="10696575" cy="37528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1472565" y="3545305"/>
            <a:ext cx="10506075" cy="3171825"/>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924140" y="2397537"/>
            <a:ext cx="7305460" cy="1147768"/>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766350" y="4190269"/>
            <a:ext cx="7987249" cy="317563"/>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20"/>
          <p:cNvSpPr>
            <a:spLocks noChangeShapeType="1"/>
          </p:cNvSpPr>
          <p:nvPr/>
        </p:nvSpPr>
        <p:spPr bwMode="auto">
          <a:xfrm>
            <a:off x="5486399" y="3545304"/>
            <a:ext cx="1138989" cy="64496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pic>
        <p:nvPicPr>
          <p:cNvPr id="9" name="图片 8"/>
          <p:cNvPicPr>
            <a:picLocks noChangeAspect="1"/>
          </p:cNvPicPr>
          <p:nvPr/>
        </p:nvPicPr>
        <p:blipFill>
          <a:blip r:embed="rId5"/>
          <a:stretch>
            <a:fillRect/>
          </a:stretch>
        </p:blipFill>
        <p:spPr>
          <a:xfrm>
            <a:off x="8073390" y="5473695"/>
            <a:ext cx="3905250" cy="1076325"/>
          </a:xfrm>
          <a:prstGeom prst="rect">
            <a:avLst/>
          </a:prstGeom>
          <a:blipFill>
            <a:blip r:embed="rId3"/>
            <a:stretch>
              <a:fillRect/>
            </a:stretch>
          </a:blipFill>
          <a:ln w="101600">
            <a:solidFill>
              <a:srgbClr val="339933">
                <a:alpha val="96000"/>
              </a:srgbClr>
            </a:solidFill>
          </a:ln>
        </p:spPr>
      </p:pic>
      <p:sp>
        <p:nvSpPr>
          <p:cNvPr id="10" name="右箭头 9"/>
          <p:cNvSpPr/>
          <p:nvPr/>
        </p:nvSpPr>
        <p:spPr>
          <a:xfrm>
            <a:off x="7549200" y="5574564"/>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073390" y="5499847"/>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右箭头 11"/>
          <p:cNvSpPr/>
          <p:nvPr/>
        </p:nvSpPr>
        <p:spPr>
          <a:xfrm rot="16200000">
            <a:off x="5077113" y="4526008"/>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232309" y="4902649"/>
            <a:ext cx="3198084" cy="646331"/>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Lambda</a:t>
            </a:r>
            <a:r>
              <a:rPr lang="zh-CN" altLang="en-US" b="1" dirty="0" smtClean="0">
                <a:solidFill>
                  <a:srgbClr val="C00000"/>
                </a:solidFill>
                <a:latin typeface="微软雅黑" panose="020B0503020204020204" pitchFamily="34" charset="-122"/>
                <a:ea typeface="微软雅黑" panose="020B0503020204020204" pitchFamily="34" charset="-122"/>
              </a:rPr>
              <a:t>表达式会自动检索匹配对应的返回类型</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682527549"/>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2-JDK8</a:t>
            </a:r>
            <a:r>
              <a:rPr lang="zh-CN" altLang="en-US" dirty="0"/>
              <a:t>函数式</a:t>
            </a:r>
            <a:r>
              <a:rPr lang="zh-CN" altLang="en-US" dirty="0" smtClean="0"/>
              <a:t>接口</a:t>
            </a:r>
            <a:endParaRPr lang="zh-CN" altLang="en-US" dirty="0"/>
          </a:p>
        </p:txBody>
      </p:sp>
      <p:sp>
        <p:nvSpPr>
          <p:cNvPr id="3" name="内容占位符 2"/>
          <p:cNvSpPr>
            <a:spLocks noGrp="1"/>
          </p:cNvSpPr>
          <p:nvPr>
            <p:ph idx="1"/>
          </p:nvPr>
        </p:nvSpPr>
        <p:spPr/>
        <p:txBody>
          <a:bodyPr/>
          <a:lstStyle/>
          <a:p>
            <a:r>
              <a:rPr lang="en-US" altLang="zh-CN" dirty="0" smtClean="0"/>
              <a:t>Lambda</a:t>
            </a:r>
            <a:r>
              <a:rPr lang="zh-CN" altLang="en-US" dirty="0" smtClean="0"/>
              <a:t>表达式对返回的实例类型有比较严格的要求：</a:t>
            </a:r>
            <a:endParaRPr lang="en-US" altLang="zh-CN" dirty="0" smtClean="0"/>
          </a:p>
          <a:p>
            <a:pPr lvl="1"/>
            <a:r>
              <a:rPr lang="zh-CN" altLang="en-US" b="1" dirty="0" smtClean="0">
                <a:solidFill>
                  <a:srgbClr val="C00000"/>
                </a:solidFill>
              </a:rPr>
              <a:t>必须是接口</a:t>
            </a:r>
            <a:endParaRPr lang="en-US" altLang="zh-CN" b="1" dirty="0" smtClean="0">
              <a:solidFill>
                <a:srgbClr val="C00000"/>
              </a:solidFill>
            </a:endParaRPr>
          </a:p>
          <a:p>
            <a:pPr lvl="1"/>
            <a:r>
              <a:rPr lang="zh-CN" altLang="en-US" dirty="0" smtClean="0"/>
              <a:t>接口中</a:t>
            </a:r>
            <a:r>
              <a:rPr lang="zh-CN" altLang="en-US" b="1" dirty="0" smtClean="0">
                <a:solidFill>
                  <a:srgbClr val="C00000"/>
                </a:solidFill>
              </a:rPr>
              <a:t>只有一个</a:t>
            </a:r>
            <a:r>
              <a:rPr lang="zh-CN" altLang="en-US" dirty="0" smtClean="0"/>
              <a:t>需要实现的抽象方法，因此如果接口中有超过</a:t>
            </a:r>
            <a:r>
              <a:rPr lang="en-US" altLang="zh-CN" dirty="0" smtClean="0"/>
              <a:t>1</a:t>
            </a:r>
            <a:r>
              <a:rPr lang="zh-CN" altLang="en-US" dirty="0" smtClean="0"/>
              <a:t>个抽象方法需要实现的情况并不适用于</a:t>
            </a:r>
            <a:r>
              <a:rPr lang="en-US" altLang="zh-CN" dirty="0" smtClean="0"/>
              <a:t>lambda</a:t>
            </a:r>
            <a:r>
              <a:rPr lang="zh-CN" altLang="en-US" dirty="0" smtClean="0"/>
              <a:t>表达式</a:t>
            </a:r>
            <a:endParaRPr lang="en-US" altLang="zh-CN" dirty="0" smtClean="0"/>
          </a:p>
          <a:p>
            <a:r>
              <a:rPr lang="zh-CN" altLang="en-US" dirty="0"/>
              <a:t>每一个</a:t>
            </a:r>
            <a:r>
              <a:rPr lang="en-US" altLang="zh-CN" dirty="0"/>
              <a:t>lambda</a:t>
            </a:r>
            <a:r>
              <a:rPr lang="zh-CN" altLang="en-US" dirty="0"/>
              <a:t>表达式都对应一</a:t>
            </a:r>
            <a:r>
              <a:rPr lang="zh-CN" altLang="en-US" dirty="0" smtClean="0"/>
              <a:t>个接口</a:t>
            </a:r>
            <a:r>
              <a:rPr lang="zh-CN" altLang="en-US" dirty="0"/>
              <a:t>类型。而“函数式接口”是指仅仅只包含一个抽象方法的接口，每一个该类型的</a:t>
            </a:r>
            <a:r>
              <a:rPr lang="en-US" altLang="zh-CN" dirty="0"/>
              <a:t>lambda</a:t>
            </a:r>
            <a:r>
              <a:rPr lang="zh-CN" altLang="en-US" dirty="0"/>
              <a:t>表达式都会被匹配到这个抽象方法。</a:t>
            </a:r>
            <a:r>
              <a:rPr lang="zh-CN" altLang="en-US" dirty="0" smtClean="0"/>
              <a:t>因为默认方法不算</a:t>
            </a:r>
            <a:r>
              <a:rPr lang="zh-CN" altLang="en-US" dirty="0"/>
              <a:t>抽象方法，</a:t>
            </a:r>
            <a:r>
              <a:rPr lang="zh-CN" altLang="en-US" dirty="0" smtClean="0"/>
              <a:t>所以也</a:t>
            </a:r>
            <a:r>
              <a:rPr lang="zh-CN" altLang="en-US" dirty="0"/>
              <a:t>可以</a:t>
            </a:r>
            <a:r>
              <a:rPr lang="zh-CN" altLang="en-US" dirty="0" smtClean="0"/>
              <a:t>给函数</a:t>
            </a:r>
            <a:r>
              <a:rPr lang="zh-CN" altLang="en-US" dirty="0"/>
              <a:t>式接口添加默认</a:t>
            </a:r>
            <a:r>
              <a:rPr lang="zh-CN" altLang="en-US" dirty="0" smtClean="0"/>
              <a:t>方法</a:t>
            </a:r>
            <a:endParaRPr lang="zh-CN" altLang="en-US" dirty="0"/>
          </a:p>
        </p:txBody>
      </p:sp>
    </p:spTree>
    <p:extLst>
      <p:ext uri="{BB962C8B-B14F-4D97-AF65-F5344CB8AC3E}">
        <p14:creationId xmlns="" xmlns:p14="http://schemas.microsoft.com/office/powerpoint/2010/main" val="4197066748"/>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2-JDK8</a:t>
            </a:r>
            <a:r>
              <a:rPr lang="zh-CN" altLang="en-US" dirty="0"/>
              <a:t>函数式接口</a:t>
            </a:r>
          </a:p>
        </p:txBody>
      </p:sp>
      <p:sp>
        <p:nvSpPr>
          <p:cNvPr id="3" name="内容占位符 2"/>
          <p:cNvSpPr>
            <a:spLocks noGrp="1"/>
          </p:cNvSpPr>
          <p:nvPr>
            <p:ph idx="1"/>
          </p:nvPr>
        </p:nvSpPr>
        <p:spPr/>
        <p:txBody>
          <a:bodyPr/>
          <a:lstStyle/>
          <a:p>
            <a:r>
              <a:rPr lang="zh-CN" altLang="en-US" dirty="0"/>
              <a:t>可以将</a:t>
            </a:r>
            <a:r>
              <a:rPr lang="en-US" altLang="zh-CN" dirty="0"/>
              <a:t>lambda</a:t>
            </a:r>
            <a:r>
              <a:rPr lang="zh-CN" altLang="en-US" dirty="0"/>
              <a:t>表达式当作任意只包含一个抽象方法的接口类型，确保你的接口一定达到这个要求，你只需要给你的接口添加 </a:t>
            </a:r>
            <a:r>
              <a:rPr lang="en-US" altLang="zh-CN" dirty="0"/>
              <a:t>@</a:t>
            </a:r>
            <a:r>
              <a:rPr lang="en-US" altLang="zh-CN" dirty="0" err="1"/>
              <a:t>FunctionalInterface</a:t>
            </a:r>
            <a:r>
              <a:rPr lang="en-US" altLang="zh-CN" dirty="0"/>
              <a:t> </a:t>
            </a:r>
            <a:r>
              <a:rPr lang="zh-CN" altLang="en-US" dirty="0"/>
              <a:t>注解，编译器如果发现你标注了这个注解的接口有多于一个抽象方法的时候会报错</a:t>
            </a:r>
            <a:r>
              <a:rPr lang="zh-CN" altLang="en-US" dirty="0" smtClean="0"/>
              <a:t>的：</a:t>
            </a:r>
            <a:endParaRPr lang="zh-CN" altLang="en-US" dirty="0"/>
          </a:p>
        </p:txBody>
      </p:sp>
      <p:pic>
        <p:nvPicPr>
          <p:cNvPr id="4" name="图片 3"/>
          <p:cNvPicPr>
            <a:picLocks noChangeAspect="1"/>
          </p:cNvPicPr>
          <p:nvPr/>
        </p:nvPicPr>
        <p:blipFill rotWithShape="1">
          <a:blip r:embed="rId2" cstate="screen">
            <a:extLst>
              <a:ext uri="{28A0092B-C50C-407E-A947-70E740481C1C}">
                <a14:useLocalDpi xmlns="" xmlns:a14="http://schemas.microsoft.com/office/drawing/2010/main"/>
              </a:ext>
            </a:extLst>
          </a:blip>
          <a:srcRect/>
          <a:stretch/>
        </p:blipFill>
        <p:spPr>
          <a:xfrm>
            <a:off x="423110" y="3784181"/>
            <a:ext cx="6057901" cy="13430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rotWithShape="1">
          <a:blip r:embed="rId4" cstate="screen">
            <a:extLst>
              <a:ext uri="{28A0092B-C50C-407E-A947-70E740481C1C}">
                <a14:useLocalDpi xmlns="" xmlns:a14="http://schemas.microsoft.com/office/drawing/2010/main"/>
              </a:ext>
            </a:extLst>
          </a:blip>
          <a:srcRect/>
          <a:stretch/>
        </p:blipFill>
        <p:spPr>
          <a:xfrm>
            <a:off x="3635793" y="5127206"/>
            <a:ext cx="7962650" cy="1552575"/>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675488" y="4455692"/>
            <a:ext cx="3527544" cy="456575"/>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4153533" y="4559226"/>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77723" y="4521752"/>
            <a:ext cx="3198084"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可以存在默认方法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圆角矩形 8"/>
          <p:cNvSpPr/>
          <p:nvPr/>
        </p:nvSpPr>
        <p:spPr>
          <a:xfrm>
            <a:off x="4677723" y="5287876"/>
            <a:ext cx="985140" cy="273597"/>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5590867" y="5277482"/>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082605" y="5259323"/>
            <a:ext cx="566471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需要实现的抽象方法不止一个，编译器报错</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31477174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2-JDK8</a:t>
            </a:r>
            <a:r>
              <a:rPr lang="zh-CN" altLang="en-US" dirty="0"/>
              <a:t>函数式接口</a:t>
            </a:r>
          </a:p>
        </p:txBody>
      </p:sp>
      <p:sp>
        <p:nvSpPr>
          <p:cNvPr id="3" name="内容占位符 2"/>
          <p:cNvSpPr>
            <a:spLocks noGrp="1"/>
          </p:cNvSpPr>
          <p:nvPr>
            <p:ph idx="1"/>
          </p:nvPr>
        </p:nvSpPr>
        <p:spPr/>
        <p:txBody>
          <a:bodyPr/>
          <a:lstStyle/>
          <a:p>
            <a:r>
              <a:rPr lang="zh-CN" altLang="en-US" dirty="0" smtClean="0"/>
              <a:t>是否为接口添加</a:t>
            </a:r>
            <a:r>
              <a:rPr lang="en-US" altLang="zh-CN" dirty="0"/>
              <a:t>@</a:t>
            </a:r>
            <a:r>
              <a:rPr lang="en-US" altLang="zh-CN" dirty="0" err="1" smtClean="0"/>
              <a:t>FunctionalInterface</a:t>
            </a:r>
            <a:r>
              <a:rPr lang="zh-CN" altLang="en-US" dirty="0" smtClean="0"/>
              <a:t>注解并不影响</a:t>
            </a:r>
            <a:r>
              <a:rPr lang="en-US" altLang="zh-CN" dirty="0" smtClean="0"/>
              <a:t>lambda</a:t>
            </a:r>
            <a:r>
              <a:rPr lang="zh-CN" altLang="en-US" dirty="0" smtClean="0"/>
              <a:t>表达式的功能，大家已经看到了，在最开始的示例中，我们并没有在接口上标注它，代码仍然运行良好，因此</a:t>
            </a:r>
            <a:r>
              <a:rPr lang="en-US" altLang="zh-CN" dirty="0"/>
              <a:t>@</a:t>
            </a:r>
            <a:r>
              <a:rPr lang="en-US" altLang="zh-CN" dirty="0" err="1" smtClean="0"/>
              <a:t>FunctionalInterface</a:t>
            </a:r>
            <a:r>
              <a:rPr lang="zh-CN" altLang="en-US" dirty="0" smtClean="0"/>
              <a:t>注解只是为了在代码开发阶段由编译器帮助开发人员判定接口是否符合函数式接口的定义（是否适用于</a:t>
            </a:r>
            <a:r>
              <a:rPr lang="en-US" altLang="zh-CN" dirty="0" err="1" smtClean="0"/>
              <a:t>lambd</a:t>
            </a:r>
            <a:r>
              <a:rPr lang="zh-CN" altLang="en-US" dirty="0" smtClean="0"/>
              <a:t>表达式）</a:t>
            </a:r>
            <a:endParaRPr lang="en-US" altLang="zh-CN" dirty="0" smtClean="0"/>
          </a:p>
          <a:p>
            <a:r>
              <a:rPr lang="zh-CN" altLang="en-US" dirty="0" smtClean="0"/>
              <a:t>有关注解的详细信息将在后续课程讲解</a:t>
            </a:r>
            <a:endParaRPr lang="zh-CN" altLang="en-US" dirty="0"/>
          </a:p>
        </p:txBody>
      </p:sp>
    </p:spTree>
    <p:extLst>
      <p:ext uri="{BB962C8B-B14F-4D97-AF65-F5344CB8AC3E}">
        <p14:creationId xmlns="" xmlns:p14="http://schemas.microsoft.com/office/powerpoint/2010/main" val="1297712053"/>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3-Lambda</a:t>
            </a:r>
            <a:r>
              <a:rPr lang="zh-CN" altLang="en-US" dirty="0" smtClean="0"/>
              <a:t>作用域</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lambda</a:t>
            </a:r>
            <a:r>
              <a:rPr lang="zh-CN" altLang="en-US" dirty="0"/>
              <a:t>表达式中访问外层作用域和老版本的</a:t>
            </a:r>
            <a:r>
              <a:rPr lang="zh-CN" altLang="en-US" dirty="0" smtClean="0"/>
              <a:t>匿名内部类中</a:t>
            </a:r>
            <a:r>
              <a:rPr lang="zh-CN" altLang="en-US" dirty="0"/>
              <a:t>的方式很</a:t>
            </a:r>
            <a:r>
              <a:rPr lang="zh-CN" altLang="en-US" dirty="0" smtClean="0"/>
              <a:t>相似</a:t>
            </a:r>
            <a:endParaRPr lang="en-US" altLang="zh-CN" dirty="0" smtClean="0"/>
          </a:p>
          <a:p>
            <a:r>
              <a:rPr lang="zh-CN" altLang="en-US" dirty="0" smtClean="0"/>
              <a:t>可以</a:t>
            </a:r>
            <a:r>
              <a:rPr lang="zh-CN" altLang="en-US" dirty="0"/>
              <a:t>直接访问标记了</a:t>
            </a:r>
            <a:r>
              <a:rPr lang="en-US" altLang="zh-CN" b="1" dirty="0">
                <a:solidFill>
                  <a:srgbClr val="C00000"/>
                </a:solidFill>
              </a:rPr>
              <a:t>final</a:t>
            </a:r>
            <a:r>
              <a:rPr lang="zh-CN" altLang="en-US" b="1" dirty="0">
                <a:solidFill>
                  <a:srgbClr val="C00000"/>
                </a:solidFill>
              </a:rPr>
              <a:t>的外层局部变量</a:t>
            </a:r>
            <a:r>
              <a:rPr lang="zh-CN" altLang="en-US" dirty="0"/>
              <a:t>，或者实例</a:t>
            </a:r>
            <a:r>
              <a:rPr lang="zh-CN" altLang="en-US" dirty="0" smtClean="0"/>
              <a:t>的</a:t>
            </a:r>
            <a:r>
              <a:rPr lang="zh-CN" altLang="en-US" b="1" dirty="0" smtClean="0">
                <a:solidFill>
                  <a:srgbClr val="C00000"/>
                </a:solidFill>
              </a:rPr>
              <a:t>成员变量</a:t>
            </a:r>
            <a:r>
              <a:rPr lang="zh-CN" altLang="en-US" dirty="0" smtClean="0"/>
              <a:t>以及</a:t>
            </a:r>
            <a:r>
              <a:rPr lang="zh-CN" altLang="en-US" b="1" dirty="0">
                <a:solidFill>
                  <a:srgbClr val="C00000"/>
                </a:solidFill>
              </a:rPr>
              <a:t>静态</a:t>
            </a:r>
            <a:r>
              <a:rPr lang="zh-CN" altLang="en-US" b="1" dirty="0" smtClean="0">
                <a:solidFill>
                  <a:srgbClr val="C00000"/>
                </a:solidFill>
              </a:rPr>
              <a:t>变量</a:t>
            </a:r>
            <a:endParaRPr lang="en-US" altLang="zh-CN" b="1" dirty="0" smtClean="0">
              <a:solidFill>
                <a:srgbClr val="C00000"/>
              </a:solidFill>
            </a:endParaRPr>
          </a:p>
          <a:p>
            <a:r>
              <a:rPr lang="zh-CN" altLang="en-US" dirty="0" smtClean="0"/>
              <a:t>和匿名内部类不同</a:t>
            </a:r>
            <a:r>
              <a:rPr lang="zh-CN" altLang="en-US" dirty="0"/>
              <a:t>的是</a:t>
            </a:r>
            <a:r>
              <a:rPr lang="zh-CN" altLang="en-US" dirty="0" smtClean="0"/>
              <a:t>，局部变量可以</a:t>
            </a:r>
            <a:r>
              <a:rPr lang="zh-CN" altLang="en-US" dirty="0"/>
              <a:t>不用声明为</a:t>
            </a:r>
            <a:r>
              <a:rPr lang="en-US" altLang="zh-CN" dirty="0"/>
              <a:t>final</a:t>
            </a:r>
            <a:r>
              <a:rPr lang="zh-CN" altLang="en-US" dirty="0"/>
              <a:t>，代码同样能够正确执行</a:t>
            </a:r>
            <a:r>
              <a:rPr lang="zh-CN" altLang="en-US" dirty="0" smtClean="0"/>
              <a:t>，但变量必须不可表达式的</a:t>
            </a:r>
            <a:r>
              <a:rPr lang="zh-CN" altLang="en-US" dirty="0"/>
              <a:t>代码修改（即隐性的具有</a:t>
            </a:r>
            <a:r>
              <a:rPr lang="en-US" altLang="zh-CN" dirty="0"/>
              <a:t>final</a:t>
            </a:r>
            <a:r>
              <a:rPr lang="zh-CN" altLang="en-US" dirty="0"/>
              <a:t>的语义）</a:t>
            </a:r>
          </a:p>
        </p:txBody>
      </p:sp>
    </p:spTree>
    <p:extLst>
      <p:ext uri="{BB962C8B-B14F-4D97-AF65-F5344CB8AC3E}">
        <p14:creationId xmlns="" xmlns:p14="http://schemas.microsoft.com/office/powerpoint/2010/main" val="2947118031"/>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4-Lambda</a:t>
            </a:r>
            <a:r>
              <a:rPr lang="zh-CN" altLang="en-US" dirty="0"/>
              <a:t>与接口的默认</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有一个和接口的默认方法相关的要点需要特别留意：</a:t>
            </a:r>
            <a:endParaRPr lang="en-US" altLang="zh-CN" dirty="0" smtClean="0"/>
          </a:p>
          <a:p>
            <a:r>
              <a:rPr lang="en-US" altLang="zh-CN" dirty="0"/>
              <a:t>Lambda</a:t>
            </a:r>
            <a:r>
              <a:rPr lang="zh-CN" altLang="en-US" dirty="0"/>
              <a:t>表达式中是</a:t>
            </a:r>
            <a:r>
              <a:rPr lang="zh-CN" altLang="en-US" b="1" dirty="0">
                <a:solidFill>
                  <a:srgbClr val="C00000"/>
                </a:solidFill>
              </a:rPr>
              <a:t>无法访问</a:t>
            </a:r>
            <a:r>
              <a:rPr lang="zh-CN" altLang="en-US" dirty="0"/>
              <a:t>到默认方法的</a:t>
            </a:r>
          </a:p>
        </p:txBody>
      </p:sp>
    </p:spTree>
    <p:extLst>
      <p:ext uri="{BB962C8B-B14F-4D97-AF65-F5344CB8AC3E}">
        <p14:creationId xmlns="" xmlns:p14="http://schemas.microsoft.com/office/powerpoint/2010/main" val="25613511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4774096"/>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语言中有</a:t>
            </a:r>
            <a:r>
              <a:rPr lang="en-US" altLang="zh-CN" sz="2400" dirty="0" smtClean="0">
                <a:solidFill>
                  <a:schemeClr val="tx1">
                    <a:lumMod val="75000"/>
                    <a:lumOff val="25000"/>
                  </a:schemeClr>
                </a:solidFill>
              </a:rPr>
              <a:t>8</a:t>
            </a:r>
            <a:r>
              <a:rPr lang="zh-CN" altLang="en-US" sz="2400" dirty="0" smtClean="0">
                <a:solidFill>
                  <a:schemeClr val="tx1">
                    <a:lumMod val="75000"/>
                    <a:lumOff val="25000"/>
                  </a:schemeClr>
                </a:solidFill>
              </a:rPr>
              <a:t>个基本数据类型，对应有</a:t>
            </a:r>
            <a:r>
              <a:rPr lang="en-US" altLang="zh-CN" sz="2400" dirty="0" smtClean="0">
                <a:solidFill>
                  <a:schemeClr val="tx1">
                    <a:lumMod val="75000"/>
                    <a:lumOff val="25000"/>
                  </a:schemeClr>
                </a:solidFill>
              </a:rPr>
              <a:t>8</a:t>
            </a:r>
            <a:r>
              <a:rPr lang="zh-CN" altLang="en-US" sz="2400" dirty="0" smtClean="0">
                <a:solidFill>
                  <a:schemeClr val="tx1">
                    <a:lumMod val="75000"/>
                    <a:lumOff val="25000"/>
                  </a:schemeClr>
                </a:solidFill>
              </a:rPr>
              <a:t>个类，这</a:t>
            </a:r>
            <a:r>
              <a:rPr lang="en-US" altLang="zh-CN" sz="2400" dirty="0" smtClean="0">
                <a:solidFill>
                  <a:schemeClr val="tx1">
                    <a:lumMod val="75000"/>
                    <a:lumOff val="25000"/>
                  </a:schemeClr>
                </a:solidFill>
              </a:rPr>
              <a:t>8</a:t>
            </a:r>
            <a:r>
              <a:rPr lang="zh-CN" altLang="en-US" sz="2400" dirty="0" smtClean="0">
                <a:solidFill>
                  <a:schemeClr val="tx1">
                    <a:lumMod val="75000"/>
                    <a:lumOff val="25000"/>
                  </a:schemeClr>
                </a:solidFill>
              </a:rPr>
              <a:t>个类统称包装器类型（</a:t>
            </a:r>
            <a:r>
              <a:rPr lang="en-US" altLang="zh-CN" sz="2400" dirty="0" smtClean="0">
                <a:solidFill>
                  <a:schemeClr val="tx1">
                    <a:lumMod val="75000"/>
                    <a:lumOff val="25000"/>
                  </a:schemeClr>
                </a:solidFill>
              </a:rPr>
              <a:t>Wrapper</a:t>
            </a:r>
            <a:r>
              <a:rPr lang="zh-CN" altLang="en-US" sz="2400" dirty="0" smtClean="0">
                <a:solidFill>
                  <a:schemeClr val="tx1">
                    <a:lumMod val="75000"/>
                    <a:lumOff val="25000"/>
                  </a:schemeClr>
                </a:solidFill>
              </a:rPr>
              <a:t>类）；</a:t>
            </a:r>
            <a:endParaRPr lang="en-US" altLang="zh-CN" dirty="0" smtClean="0">
              <a:solidFill>
                <a:schemeClr val="tx1">
                  <a:lumMod val="75000"/>
                  <a:lumOff val="25000"/>
                </a:schemeClr>
              </a:solidFill>
            </a:endParaRPr>
          </a:p>
          <a:p>
            <a:r>
              <a:rPr lang="zh-CN" altLang="en-US" sz="2400" dirty="0" smtClean="0">
                <a:solidFill>
                  <a:schemeClr val="tx1">
                    <a:lumMod val="75000"/>
                    <a:lumOff val="25000"/>
                  </a:schemeClr>
                </a:solidFill>
              </a:rPr>
              <a:t>使用这</a:t>
            </a:r>
            <a:r>
              <a:rPr lang="en-US" altLang="zh-CN" sz="2400" dirty="0" smtClean="0">
                <a:solidFill>
                  <a:schemeClr val="tx1">
                    <a:lumMod val="75000"/>
                    <a:lumOff val="25000"/>
                  </a:schemeClr>
                </a:solidFill>
              </a:rPr>
              <a:t>8</a:t>
            </a:r>
            <a:r>
              <a:rPr lang="zh-CN" altLang="en-US" sz="2400" dirty="0" smtClean="0">
                <a:solidFill>
                  <a:schemeClr val="tx1">
                    <a:lumMod val="75000"/>
                    <a:lumOff val="25000"/>
                  </a:schemeClr>
                </a:solidFill>
              </a:rPr>
              <a:t>个包装器类，能够把某一种基本数据类型的变量转换成引用类型，从而使用类中的方法，进行更多的操作；</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包装器类型的概念及作用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5-JDK8</a:t>
            </a:r>
            <a:r>
              <a:rPr lang="zh-CN" altLang="en-US" dirty="0"/>
              <a:t>的 </a:t>
            </a:r>
            <a:r>
              <a:rPr lang="en-US" altLang="zh-CN" dirty="0"/>
              <a:t>:: </a:t>
            </a:r>
            <a:r>
              <a:rPr lang="zh-CN" altLang="en-US" dirty="0" smtClean="0"/>
              <a:t>关键字</a:t>
            </a:r>
            <a:endParaRPr lang="zh-CN" altLang="en-US" dirty="0"/>
          </a:p>
        </p:txBody>
      </p:sp>
      <p:sp>
        <p:nvSpPr>
          <p:cNvPr id="3" name="内容占位符 2"/>
          <p:cNvSpPr>
            <a:spLocks noGrp="1"/>
          </p:cNvSpPr>
          <p:nvPr>
            <p:ph idx="1"/>
          </p:nvPr>
        </p:nvSpPr>
        <p:spPr/>
        <p:txBody>
          <a:bodyPr/>
          <a:lstStyle/>
          <a:p>
            <a:r>
              <a:rPr lang="en-US" altLang="zh-CN" dirty="0" smtClean="0"/>
              <a:t>JDK8</a:t>
            </a:r>
            <a:r>
              <a:rPr lang="zh-CN" altLang="en-US" dirty="0" smtClean="0"/>
              <a:t>中引入了一个新的操作符</a:t>
            </a:r>
            <a:r>
              <a:rPr lang="en-US" altLang="zh-CN" dirty="0" smtClean="0"/>
              <a:t>(::)</a:t>
            </a:r>
          </a:p>
          <a:p>
            <a:r>
              <a:rPr lang="en-US" altLang="zh-CN" dirty="0" smtClean="0"/>
              <a:t>::</a:t>
            </a:r>
            <a:r>
              <a:rPr lang="zh-CN" altLang="en-US" dirty="0" smtClean="0"/>
              <a:t>操作符主要用作静态方法、成员方法或构造方法的绑定（课堂案例</a:t>
            </a:r>
            <a:r>
              <a:rPr lang="en-US" altLang="zh-CN" dirty="0" smtClean="0"/>
              <a:t>:</a:t>
            </a:r>
            <a:r>
              <a:rPr lang="en-US" altLang="zh-CN" dirty="0" smtClean="0">
                <a:hlinkClick r:id="rId2" action="ppaction://hlinkfile"/>
              </a:rPr>
              <a:t>FunctionBindOp.java</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514851" y="3212938"/>
            <a:ext cx="10039350" cy="2457450"/>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1267326" y="3604303"/>
            <a:ext cx="4908884" cy="245802"/>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6176210" y="3612809"/>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00400" y="3444158"/>
            <a:ext cx="4918732" cy="923330"/>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将函数式接口中需要实现的方法与</a:t>
            </a:r>
            <a:r>
              <a:rPr lang="en-US" altLang="zh-CN" b="1" dirty="0" smtClean="0">
                <a:solidFill>
                  <a:srgbClr val="C00000"/>
                </a:solidFill>
                <a:latin typeface="微软雅黑" panose="020B0503020204020204" pitchFamily="34" charset="-122"/>
                <a:ea typeface="微软雅黑" panose="020B0503020204020204" pitchFamily="34" charset="-122"/>
              </a:rPr>
              <a:t>Integer</a:t>
            </a:r>
            <a:r>
              <a:rPr lang="zh-CN" altLang="en-US" b="1" dirty="0" smtClean="0">
                <a:solidFill>
                  <a:srgbClr val="C00000"/>
                </a:solidFill>
                <a:latin typeface="微软雅黑" panose="020B0503020204020204" pitchFamily="34" charset="-122"/>
                <a:ea typeface="微软雅黑" panose="020B0503020204020204" pitchFamily="34" charset="-122"/>
              </a:rPr>
              <a:t>类的</a:t>
            </a:r>
            <a:r>
              <a:rPr lang="en-US" altLang="zh-CN" b="1" dirty="0" err="1" smtClean="0">
                <a:solidFill>
                  <a:srgbClr val="C00000"/>
                </a:solidFill>
                <a:latin typeface="微软雅黑" panose="020B0503020204020204" pitchFamily="34" charset="-122"/>
                <a:ea typeface="微软雅黑" panose="020B0503020204020204" pitchFamily="34" charset="-122"/>
              </a:rPr>
              <a:t>valueOf</a:t>
            </a:r>
            <a:r>
              <a:rPr lang="zh-CN" altLang="en-US" b="1" dirty="0" smtClean="0">
                <a:solidFill>
                  <a:srgbClr val="C00000"/>
                </a:solidFill>
                <a:latin typeface="微软雅黑" panose="020B0503020204020204" pitchFamily="34" charset="-122"/>
                <a:ea typeface="微软雅黑" panose="020B0503020204020204" pitchFamily="34" charset="-122"/>
              </a:rPr>
              <a:t>静态方法绑定（注意返回值和参数列表）</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7875807" y="4387400"/>
            <a:ext cx="3743325" cy="952500"/>
          </a:xfrm>
          <a:prstGeom prst="rect">
            <a:avLst/>
          </a:prstGeom>
          <a:blipFill>
            <a:blip r:embed="rId4"/>
            <a:stretch>
              <a:fillRect/>
            </a:stretch>
          </a:blipFill>
          <a:ln w="101600">
            <a:solidFill>
              <a:srgbClr val="339933">
                <a:alpha val="96000"/>
              </a:srgbClr>
            </a:solidFill>
          </a:ln>
        </p:spPr>
      </p:pic>
      <p:sp>
        <p:nvSpPr>
          <p:cNvPr id="9" name="右箭头 8"/>
          <p:cNvSpPr/>
          <p:nvPr/>
        </p:nvSpPr>
        <p:spPr>
          <a:xfrm>
            <a:off x="7358867" y="4568003"/>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883057" y="4493286"/>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375441721"/>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5-JDK8</a:t>
            </a:r>
            <a:r>
              <a:rPr lang="zh-CN" altLang="en-US" dirty="0"/>
              <a:t>的 </a:t>
            </a:r>
            <a:r>
              <a:rPr lang="en-US" altLang="zh-CN" dirty="0"/>
              <a:t>:: </a:t>
            </a:r>
            <a:r>
              <a:rPr lang="zh-CN" altLang="en-US" dirty="0"/>
              <a:t>关键字</a:t>
            </a:r>
          </a:p>
        </p:txBody>
      </p:sp>
      <p:sp>
        <p:nvSpPr>
          <p:cNvPr id="3" name="内容占位符 2"/>
          <p:cNvSpPr>
            <a:spLocks noGrp="1"/>
          </p:cNvSpPr>
          <p:nvPr>
            <p:ph idx="1"/>
          </p:nvPr>
        </p:nvSpPr>
        <p:spPr/>
        <p:txBody>
          <a:bodyPr/>
          <a:lstStyle/>
          <a:p>
            <a:r>
              <a:rPr lang="zh-CN" altLang="en-US" dirty="0" smtClean="0"/>
              <a:t>绑定实例成员方法：</a:t>
            </a:r>
            <a:endParaRPr lang="zh-CN" altLang="en-US" dirty="0"/>
          </a:p>
        </p:txBody>
      </p:sp>
      <p:pic>
        <p:nvPicPr>
          <p:cNvPr id="4" name="图片 3"/>
          <p:cNvPicPr>
            <a:picLocks noChangeAspect="1"/>
          </p:cNvPicPr>
          <p:nvPr/>
        </p:nvPicPr>
        <p:blipFill>
          <a:blip r:embed="rId2"/>
          <a:stretch>
            <a:fillRect/>
          </a:stretch>
        </p:blipFill>
        <p:spPr>
          <a:xfrm>
            <a:off x="436646" y="1764130"/>
            <a:ext cx="7981950" cy="31051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7123446" y="3316705"/>
            <a:ext cx="4105275" cy="1000125"/>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6599256" y="3573392"/>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23446" y="3498675"/>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173721" y="3070903"/>
            <a:ext cx="3478490" cy="245802"/>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4520869" y="3046612"/>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014392" y="3017830"/>
            <a:ext cx="2080846"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绑定特定对象的成员方法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148009846"/>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5-JDK8</a:t>
            </a:r>
            <a:r>
              <a:rPr lang="zh-CN" altLang="en-US" dirty="0"/>
              <a:t>的 </a:t>
            </a:r>
            <a:r>
              <a:rPr lang="en-US" altLang="zh-CN" dirty="0"/>
              <a:t>:: </a:t>
            </a:r>
            <a:r>
              <a:rPr lang="zh-CN" altLang="en-US" dirty="0"/>
              <a:t>关键字</a:t>
            </a:r>
          </a:p>
        </p:txBody>
      </p:sp>
      <p:sp>
        <p:nvSpPr>
          <p:cNvPr id="3" name="内容占位符 2"/>
          <p:cNvSpPr>
            <a:spLocks noGrp="1"/>
          </p:cNvSpPr>
          <p:nvPr>
            <p:ph idx="1"/>
          </p:nvPr>
        </p:nvSpPr>
        <p:spPr/>
        <p:txBody>
          <a:bodyPr/>
          <a:lstStyle/>
          <a:p>
            <a:r>
              <a:rPr lang="zh-CN" altLang="en-US" dirty="0" smtClean="0"/>
              <a:t>绑定构造方法：</a:t>
            </a:r>
            <a:endParaRPr lang="zh-CN" altLang="en-US" dirty="0"/>
          </a:p>
        </p:txBody>
      </p:sp>
      <p:pic>
        <p:nvPicPr>
          <p:cNvPr id="4" name="图片 3"/>
          <p:cNvPicPr>
            <a:picLocks noChangeAspect="1"/>
          </p:cNvPicPr>
          <p:nvPr/>
        </p:nvPicPr>
        <p:blipFill>
          <a:blip r:embed="rId2"/>
          <a:stretch>
            <a:fillRect/>
          </a:stretch>
        </p:blipFill>
        <p:spPr>
          <a:xfrm>
            <a:off x="472380" y="1659605"/>
            <a:ext cx="11220450" cy="42767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7673310" y="2807367"/>
            <a:ext cx="4162425" cy="990600"/>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7006215" y="2882084"/>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530405" y="2807367"/>
            <a:ext cx="2080846"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运行结果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304473" y="3797966"/>
            <a:ext cx="4631105" cy="303587"/>
          </a:xfrm>
          <a:prstGeom prst="roundRect">
            <a:avLst>
              <a:gd name="adj" fmla="val 6543"/>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99433" y="3819161"/>
            <a:ext cx="2658918"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a:t>
            </a:r>
            <a:r>
              <a:rPr lang="en-US" altLang="zh-CN" b="1" dirty="0" smtClean="0">
                <a:solidFill>
                  <a:srgbClr val="C00000"/>
                </a:solidFill>
                <a:latin typeface="微软雅黑" panose="020B0503020204020204" pitchFamily="34" charset="-122"/>
                <a:ea typeface="微软雅黑" panose="020B0503020204020204" pitchFamily="34" charset="-122"/>
              </a:rPr>
              <a:t>new</a:t>
            </a:r>
            <a:r>
              <a:rPr lang="zh-CN" altLang="en-US" b="1" dirty="0" smtClean="0">
                <a:solidFill>
                  <a:srgbClr val="C00000"/>
                </a:solidFill>
                <a:latin typeface="微软雅黑" panose="020B0503020204020204" pitchFamily="34" charset="-122"/>
                <a:ea typeface="微软雅黑" panose="020B0503020204020204" pitchFamily="34" charset="-122"/>
              </a:rPr>
              <a:t>绑定构造方法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右箭头 10"/>
          <p:cNvSpPr/>
          <p:nvPr/>
        </p:nvSpPr>
        <p:spPr>
          <a:xfrm rot="10800000">
            <a:off x="5875243" y="3826878"/>
            <a:ext cx="524190" cy="29438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94493491"/>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内部类</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a:defRPr/>
            </a:pPr>
            <a:r>
              <a:rPr lang="zh-CN" altLang="en-US" dirty="0"/>
              <a:t>内部类是</a:t>
            </a:r>
            <a:r>
              <a:rPr lang="en-US" altLang="zh-CN" dirty="0"/>
              <a:t>Java</a:t>
            </a:r>
            <a:r>
              <a:rPr lang="zh-CN" altLang="en-US" dirty="0"/>
              <a:t>独有的一种语法结构，即在一个类的内部定义另一个类，此时，内部类</a:t>
            </a:r>
            <a:r>
              <a:rPr lang="en-US" altLang="zh-CN" dirty="0"/>
              <a:t>I</a:t>
            </a:r>
            <a:r>
              <a:rPr lang="zh-CN" altLang="en-US" dirty="0"/>
              <a:t>就成为外部类中的成员，访问权限遵循类成员的访问权限机制，可以是</a:t>
            </a:r>
            <a:r>
              <a:rPr lang="en-US" altLang="zh-CN" dirty="0"/>
              <a:t>public</a:t>
            </a:r>
            <a:r>
              <a:rPr lang="zh-CN" altLang="en-US" dirty="0"/>
              <a:t>、</a:t>
            </a:r>
            <a:r>
              <a:rPr lang="en-US" altLang="zh-CN" dirty="0"/>
              <a:t>protected</a:t>
            </a:r>
            <a:r>
              <a:rPr lang="zh-CN" altLang="en-US" dirty="0"/>
              <a:t>、缺省和</a:t>
            </a:r>
            <a:r>
              <a:rPr lang="en-US" altLang="zh-CN" dirty="0" smtClean="0"/>
              <a:t>private</a:t>
            </a:r>
            <a:r>
              <a:rPr lang="zh-CN" altLang="en-US" dirty="0" smtClean="0"/>
              <a:t>，内</a:t>
            </a:r>
            <a:r>
              <a:rPr lang="zh-CN" altLang="en-US" dirty="0"/>
              <a:t>部类可以很方便地访问外部类中的其它</a:t>
            </a:r>
            <a:r>
              <a:rPr lang="zh-CN" altLang="en-US" dirty="0" smtClean="0"/>
              <a:t>成员，成员</a:t>
            </a:r>
            <a:r>
              <a:rPr lang="zh-CN" altLang="en-US" dirty="0"/>
              <a:t>内部类中不能存在任何</a:t>
            </a:r>
            <a:r>
              <a:rPr lang="en-US" altLang="zh-CN" dirty="0"/>
              <a:t>static</a:t>
            </a:r>
            <a:r>
              <a:rPr lang="zh-CN" altLang="en-US" dirty="0"/>
              <a:t>的变量和</a:t>
            </a:r>
            <a:r>
              <a:rPr lang="zh-CN" altLang="en-US" dirty="0" smtClean="0"/>
              <a:t>方法，</a:t>
            </a:r>
            <a:r>
              <a:rPr lang="en-US" altLang="zh-CN" dirty="0"/>
              <a:t>static</a:t>
            </a:r>
            <a:r>
              <a:rPr lang="zh-CN" altLang="en-US" dirty="0"/>
              <a:t>内部内不能使用任何外部类的非</a:t>
            </a:r>
            <a:r>
              <a:rPr lang="en-US" altLang="zh-CN" dirty="0"/>
              <a:t>static</a:t>
            </a:r>
            <a:r>
              <a:rPr lang="zh-CN" altLang="en-US" dirty="0"/>
              <a:t>成员变量和</a:t>
            </a:r>
            <a:r>
              <a:rPr lang="zh-CN" altLang="en-US" dirty="0" smtClean="0"/>
              <a:t>方法，局部内部类不能访问非</a:t>
            </a:r>
            <a:r>
              <a:rPr lang="en-US" altLang="zh-CN" dirty="0" smtClean="0"/>
              <a:t>final</a:t>
            </a:r>
            <a:r>
              <a:rPr lang="zh-CN" altLang="en-US" dirty="0" smtClean="0"/>
              <a:t>的局部变量，匿名内部类没有构造方法</a:t>
            </a:r>
            <a:endParaRPr lang="en-US" altLang="zh-CN" dirty="0" smtClean="0"/>
          </a:p>
          <a:p>
            <a:pPr>
              <a:buClr>
                <a:srgbClr val="92D050"/>
              </a:buClr>
              <a:defRPr/>
            </a:pPr>
            <a:r>
              <a:rPr lang="en-US" altLang="zh-CN" dirty="0" err="1"/>
              <a:t>lambd</a:t>
            </a:r>
            <a:r>
              <a:rPr lang="zh-CN" altLang="en-US" dirty="0"/>
              <a:t>表达式的基础语法是：</a:t>
            </a:r>
            <a:r>
              <a:rPr lang="en-US" altLang="zh-CN" dirty="0"/>
              <a:t>(parameters) -&gt; expression</a:t>
            </a:r>
            <a:r>
              <a:rPr lang="zh-CN" altLang="en-US" dirty="0"/>
              <a:t>或</a:t>
            </a:r>
            <a:r>
              <a:rPr lang="en-US" altLang="zh-CN" dirty="0"/>
              <a:t>(parameters) -&gt;{ statements; }</a:t>
            </a:r>
            <a:r>
              <a:rPr lang="zh-CN" altLang="en-US" dirty="0"/>
              <a:t>，函数式接口可以使用</a:t>
            </a:r>
            <a:r>
              <a:rPr lang="en-US" altLang="zh-CN" dirty="0"/>
              <a:t>lambda</a:t>
            </a:r>
            <a:r>
              <a:rPr lang="zh-CN" altLang="en-US" dirty="0"/>
              <a:t>表达式</a:t>
            </a:r>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 xmlns:p14="http://schemas.microsoft.com/office/powerpoint/2010/main" val="3629697920"/>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5"/>
            <a:ext cx="11015870" cy="644056"/>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语言中的</a:t>
            </a:r>
            <a:r>
              <a:rPr lang="en-US" altLang="zh-CN" sz="2400" dirty="0" smtClean="0">
                <a:solidFill>
                  <a:schemeClr val="tx1">
                    <a:lumMod val="75000"/>
                    <a:lumOff val="25000"/>
                  </a:schemeClr>
                </a:solidFill>
              </a:rPr>
              <a:t>8</a:t>
            </a:r>
            <a:r>
              <a:rPr lang="zh-CN" altLang="en-US" sz="2400" dirty="0" smtClean="0">
                <a:solidFill>
                  <a:schemeClr val="tx1">
                    <a:lumMod val="75000"/>
                    <a:lumOff val="25000"/>
                  </a:schemeClr>
                </a:solidFill>
              </a:rPr>
              <a:t>个包装器类型如下所示；</a:t>
            </a:r>
            <a:endParaRPr lang="en-US" altLang="zh-CN" sz="2400" dirty="0" smtClean="0">
              <a:solidFill>
                <a:schemeClr val="tx1">
                  <a:lumMod val="75000"/>
                  <a:lumOff val="25000"/>
                </a:schemeClr>
              </a:solidFill>
            </a:endParaRPr>
          </a:p>
          <a:p>
            <a:pPr lvl="1">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2【8</a:t>
            </a:r>
            <a:r>
              <a:rPr lang="zh-CN" altLang="en-US"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种</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包装器类型举例说明</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18" name="Table 17"/>
          <p:cNvGraphicFramePr>
            <a:graphicFrameLocks noGrp="1"/>
          </p:cNvGraphicFramePr>
          <p:nvPr/>
        </p:nvGraphicFramePr>
        <p:xfrm>
          <a:off x="538480" y="2121746"/>
          <a:ext cx="11348721" cy="1381760"/>
        </p:xfrm>
        <a:graphic>
          <a:graphicData uri="http://schemas.openxmlformats.org/drawingml/2006/table">
            <a:tbl>
              <a:tblPr firstRow="1" bandRow="1">
                <a:tableStyleId>{5C22544A-7EE6-4342-B048-85BDC9FD1C3A}</a:tableStyleId>
              </a:tblPr>
              <a:tblGrid>
                <a:gridCol w="1786752"/>
                <a:gridCol w="981848"/>
                <a:gridCol w="1014307"/>
                <a:gridCol w="1260969"/>
                <a:gridCol w="1260969"/>
                <a:gridCol w="1260969"/>
                <a:gridCol w="1260969"/>
                <a:gridCol w="1260969"/>
                <a:gridCol w="1260969"/>
              </a:tblGrid>
              <a:tr h="370840">
                <a:tc>
                  <a:txBody>
                    <a:bodyPr/>
                    <a:lstStyle/>
                    <a:p>
                      <a:pPr algn="ctr"/>
                      <a:r>
                        <a:rPr lang="zh-CN" altLang="en-US" dirty="0" smtClean="0">
                          <a:ea typeface="微软雅黑 Light"/>
                        </a:rPr>
                        <a:t>类型</a:t>
                      </a:r>
                      <a:endParaRPr lang="en-US" dirty="0">
                        <a:ea typeface="微软雅黑 Light"/>
                      </a:endParaRPr>
                    </a:p>
                  </a:txBody>
                  <a:tcPr/>
                </a:tc>
                <a:tc>
                  <a:txBody>
                    <a:bodyPr/>
                    <a:lstStyle/>
                    <a:p>
                      <a:pPr algn="ctr"/>
                      <a:r>
                        <a:rPr lang="zh-CN" altLang="en-US" dirty="0" smtClean="0">
                          <a:ea typeface="微软雅黑 Light"/>
                        </a:rPr>
                        <a:t>字节型</a:t>
                      </a:r>
                      <a:endParaRPr lang="en-US" dirty="0">
                        <a:ea typeface="微软雅黑 Light"/>
                      </a:endParaRPr>
                    </a:p>
                  </a:txBody>
                  <a:tcPr/>
                </a:tc>
                <a:tc>
                  <a:txBody>
                    <a:bodyPr/>
                    <a:lstStyle/>
                    <a:p>
                      <a:pPr algn="ctr"/>
                      <a:r>
                        <a:rPr lang="zh-CN" altLang="en-US" dirty="0" smtClean="0">
                          <a:ea typeface="微软雅黑 Light"/>
                        </a:rPr>
                        <a:t>短整型</a:t>
                      </a:r>
                      <a:endParaRPr lang="en-US" dirty="0">
                        <a:ea typeface="微软雅黑 Light"/>
                      </a:endParaRPr>
                    </a:p>
                  </a:txBody>
                  <a:tcPr/>
                </a:tc>
                <a:tc>
                  <a:txBody>
                    <a:bodyPr/>
                    <a:lstStyle/>
                    <a:p>
                      <a:pPr algn="ctr"/>
                      <a:r>
                        <a:rPr lang="zh-CN" altLang="en-US" dirty="0" smtClean="0">
                          <a:ea typeface="微软雅黑 Light"/>
                        </a:rPr>
                        <a:t>整型</a:t>
                      </a:r>
                      <a:endParaRPr lang="en-US" dirty="0">
                        <a:ea typeface="微软雅黑 Light"/>
                      </a:endParaRPr>
                    </a:p>
                  </a:txBody>
                  <a:tcPr/>
                </a:tc>
                <a:tc>
                  <a:txBody>
                    <a:bodyPr/>
                    <a:lstStyle/>
                    <a:p>
                      <a:pPr algn="ctr"/>
                      <a:r>
                        <a:rPr lang="zh-CN" altLang="en-US" dirty="0" smtClean="0">
                          <a:ea typeface="微软雅黑 Light"/>
                        </a:rPr>
                        <a:t>长整型</a:t>
                      </a:r>
                      <a:endParaRPr lang="en-US" dirty="0">
                        <a:ea typeface="微软雅黑 Light"/>
                      </a:endParaRPr>
                    </a:p>
                  </a:txBody>
                  <a:tcPr/>
                </a:tc>
                <a:tc>
                  <a:txBody>
                    <a:bodyPr/>
                    <a:lstStyle/>
                    <a:p>
                      <a:pPr algn="ctr"/>
                      <a:r>
                        <a:rPr lang="zh-CN" altLang="en-US" dirty="0" smtClean="0">
                          <a:ea typeface="微软雅黑 Light"/>
                        </a:rPr>
                        <a:t>单精度</a:t>
                      </a:r>
                      <a:endParaRPr lang="en-US" altLang="zh-CN" dirty="0" smtClean="0">
                        <a:ea typeface="微软雅黑 Light"/>
                      </a:endParaRPr>
                    </a:p>
                    <a:p>
                      <a:pPr algn="ctr"/>
                      <a:r>
                        <a:rPr lang="zh-CN" altLang="en-US" dirty="0" smtClean="0">
                          <a:ea typeface="微软雅黑 Light"/>
                        </a:rPr>
                        <a:t>浮点型</a:t>
                      </a:r>
                      <a:endParaRPr lang="en-US" dirty="0">
                        <a:ea typeface="微软雅黑 Light"/>
                      </a:endParaRPr>
                    </a:p>
                  </a:txBody>
                  <a:tcPr/>
                </a:tc>
                <a:tc>
                  <a:txBody>
                    <a:bodyPr/>
                    <a:lstStyle/>
                    <a:p>
                      <a:pPr algn="ctr"/>
                      <a:r>
                        <a:rPr lang="zh-CN" altLang="en-US" dirty="0" smtClean="0">
                          <a:ea typeface="微软雅黑 Light"/>
                        </a:rPr>
                        <a:t>双精度</a:t>
                      </a:r>
                      <a:endParaRPr lang="en-US" altLang="zh-CN" dirty="0" smtClean="0">
                        <a:ea typeface="微软雅黑 Light"/>
                      </a:endParaRPr>
                    </a:p>
                    <a:p>
                      <a:pPr algn="ctr"/>
                      <a:r>
                        <a:rPr lang="zh-CN" altLang="en-US" dirty="0" smtClean="0">
                          <a:ea typeface="微软雅黑 Light"/>
                        </a:rPr>
                        <a:t>浮点型</a:t>
                      </a:r>
                      <a:endParaRPr lang="en-US" dirty="0">
                        <a:ea typeface="微软雅黑 Light"/>
                      </a:endParaRPr>
                    </a:p>
                  </a:txBody>
                  <a:tcPr/>
                </a:tc>
                <a:tc>
                  <a:txBody>
                    <a:bodyPr/>
                    <a:lstStyle/>
                    <a:p>
                      <a:pPr algn="ctr"/>
                      <a:r>
                        <a:rPr lang="zh-CN" altLang="en-US" dirty="0" smtClean="0">
                          <a:ea typeface="微软雅黑 Light"/>
                        </a:rPr>
                        <a:t>字符型</a:t>
                      </a:r>
                      <a:endParaRPr lang="en-US" dirty="0">
                        <a:ea typeface="微软雅黑 Light"/>
                      </a:endParaRPr>
                    </a:p>
                  </a:txBody>
                  <a:tcPr/>
                </a:tc>
                <a:tc>
                  <a:txBody>
                    <a:bodyPr/>
                    <a:lstStyle/>
                    <a:p>
                      <a:pPr algn="ctr"/>
                      <a:r>
                        <a:rPr lang="zh-CN" altLang="en-US" dirty="0" smtClean="0">
                          <a:ea typeface="微软雅黑 Light"/>
                        </a:rPr>
                        <a:t>布尔型</a:t>
                      </a:r>
                      <a:endParaRPr lang="en-US" dirty="0">
                        <a:ea typeface="微软雅黑 Light"/>
                      </a:endParaRPr>
                    </a:p>
                  </a:txBody>
                  <a:tcPr/>
                </a:tc>
              </a:tr>
              <a:tr h="370840">
                <a:tc>
                  <a:txBody>
                    <a:bodyPr/>
                    <a:lstStyle/>
                    <a:p>
                      <a:r>
                        <a:rPr lang="zh-CN" altLang="en-US" dirty="0" smtClean="0">
                          <a:ea typeface="微软雅黑 Light"/>
                        </a:rPr>
                        <a:t>基本数据类型</a:t>
                      </a:r>
                      <a:endParaRPr lang="en-US" dirty="0">
                        <a:ea typeface="微软雅黑 Light"/>
                      </a:endParaRPr>
                    </a:p>
                  </a:txBody>
                  <a:tcPr/>
                </a:tc>
                <a:tc>
                  <a:txBody>
                    <a:bodyPr/>
                    <a:lstStyle/>
                    <a:p>
                      <a:r>
                        <a:rPr lang="en-US" dirty="0" smtClean="0">
                          <a:ea typeface="微软雅黑 Light"/>
                        </a:rPr>
                        <a:t>byte</a:t>
                      </a:r>
                      <a:endParaRPr lang="en-US" dirty="0">
                        <a:ea typeface="微软雅黑 Light"/>
                      </a:endParaRPr>
                    </a:p>
                  </a:txBody>
                  <a:tcPr/>
                </a:tc>
                <a:tc>
                  <a:txBody>
                    <a:bodyPr/>
                    <a:lstStyle/>
                    <a:p>
                      <a:r>
                        <a:rPr lang="en-US" dirty="0" smtClean="0">
                          <a:ea typeface="微软雅黑 Light"/>
                        </a:rPr>
                        <a:t>short</a:t>
                      </a:r>
                      <a:endParaRPr lang="en-US" dirty="0">
                        <a:ea typeface="微软雅黑 Light"/>
                      </a:endParaRPr>
                    </a:p>
                  </a:txBody>
                  <a:tcPr/>
                </a:tc>
                <a:tc>
                  <a:txBody>
                    <a:bodyPr/>
                    <a:lstStyle/>
                    <a:p>
                      <a:r>
                        <a:rPr lang="en-US" dirty="0" err="1" smtClean="0">
                          <a:ea typeface="微软雅黑 Light"/>
                        </a:rPr>
                        <a:t>int</a:t>
                      </a:r>
                      <a:endParaRPr lang="en-US" dirty="0">
                        <a:ea typeface="微软雅黑 Light"/>
                      </a:endParaRPr>
                    </a:p>
                  </a:txBody>
                  <a:tcPr/>
                </a:tc>
                <a:tc>
                  <a:txBody>
                    <a:bodyPr/>
                    <a:lstStyle/>
                    <a:p>
                      <a:r>
                        <a:rPr lang="en-US" dirty="0" smtClean="0">
                          <a:ea typeface="微软雅黑 Light"/>
                        </a:rPr>
                        <a:t>long</a:t>
                      </a:r>
                      <a:endParaRPr lang="en-US" dirty="0">
                        <a:ea typeface="微软雅黑 Light"/>
                      </a:endParaRPr>
                    </a:p>
                  </a:txBody>
                  <a:tcPr/>
                </a:tc>
                <a:tc>
                  <a:txBody>
                    <a:bodyPr/>
                    <a:lstStyle/>
                    <a:p>
                      <a:r>
                        <a:rPr lang="en-US" dirty="0" smtClean="0">
                          <a:ea typeface="微软雅黑 Light"/>
                        </a:rPr>
                        <a:t>float</a:t>
                      </a:r>
                      <a:endParaRPr lang="en-US" dirty="0">
                        <a:ea typeface="微软雅黑 Light"/>
                      </a:endParaRPr>
                    </a:p>
                  </a:txBody>
                  <a:tcPr/>
                </a:tc>
                <a:tc>
                  <a:txBody>
                    <a:bodyPr/>
                    <a:lstStyle/>
                    <a:p>
                      <a:r>
                        <a:rPr lang="en-US" dirty="0" smtClean="0">
                          <a:ea typeface="微软雅黑 Light"/>
                        </a:rPr>
                        <a:t>double</a:t>
                      </a:r>
                      <a:endParaRPr lang="en-US" dirty="0">
                        <a:ea typeface="微软雅黑 Light"/>
                      </a:endParaRPr>
                    </a:p>
                  </a:txBody>
                  <a:tcPr/>
                </a:tc>
                <a:tc>
                  <a:txBody>
                    <a:bodyPr/>
                    <a:lstStyle/>
                    <a:p>
                      <a:r>
                        <a:rPr lang="en-US" dirty="0" smtClean="0">
                          <a:ea typeface="微软雅黑 Light"/>
                        </a:rPr>
                        <a:t>char</a:t>
                      </a:r>
                      <a:endParaRPr lang="en-US" dirty="0">
                        <a:ea typeface="微软雅黑 Light"/>
                      </a:endParaRPr>
                    </a:p>
                  </a:txBody>
                  <a:tcPr/>
                </a:tc>
                <a:tc>
                  <a:txBody>
                    <a:bodyPr/>
                    <a:lstStyle/>
                    <a:p>
                      <a:r>
                        <a:rPr lang="en-US" dirty="0" err="1" smtClean="0">
                          <a:ea typeface="微软雅黑 Light"/>
                        </a:rPr>
                        <a:t>boolean</a:t>
                      </a:r>
                      <a:endParaRPr lang="en-US" dirty="0">
                        <a:ea typeface="微软雅黑 Light"/>
                      </a:endParaRPr>
                    </a:p>
                  </a:txBody>
                  <a:tcPr/>
                </a:tc>
              </a:tr>
              <a:tr h="370840">
                <a:tc>
                  <a:txBody>
                    <a:bodyPr/>
                    <a:lstStyle/>
                    <a:p>
                      <a:r>
                        <a:rPr lang="zh-CN" altLang="en-US" dirty="0" smtClean="0">
                          <a:ea typeface="微软雅黑 Light"/>
                        </a:rPr>
                        <a:t>包装器类型</a:t>
                      </a:r>
                      <a:endParaRPr lang="en-US" dirty="0">
                        <a:ea typeface="微软雅黑 Light"/>
                      </a:endParaRPr>
                    </a:p>
                  </a:txBody>
                  <a:tcPr/>
                </a:tc>
                <a:tc>
                  <a:txBody>
                    <a:bodyPr/>
                    <a:lstStyle/>
                    <a:p>
                      <a:r>
                        <a:rPr lang="en-US" dirty="0" smtClean="0">
                          <a:ea typeface="微软雅黑 Light"/>
                        </a:rPr>
                        <a:t>Byte</a:t>
                      </a:r>
                      <a:endParaRPr lang="en-US" dirty="0">
                        <a:ea typeface="微软雅黑 Light"/>
                      </a:endParaRPr>
                    </a:p>
                  </a:txBody>
                  <a:tcPr/>
                </a:tc>
                <a:tc>
                  <a:txBody>
                    <a:bodyPr/>
                    <a:lstStyle/>
                    <a:p>
                      <a:r>
                        <a:rPr lang="en-US" dirty="0" smtClean="0">
                          <a:ea typeface="微软雅黑 Light"/>
                        </a:rPr>
                        <a:t>Short</a:t>
                      </a:r>
                      <a:endParaRPr lang="en-US" dirty="0">
                        <a:ea typeface="微软雅黑 Light"/>
                      </a:endParaRPr>
                    </a:p>
                  </a:txBody>
                  <a:tcPr/>
                </a:tc>
                <a:tc>
                  <a:txBody>
                    <a:bodyPr/>
                    <a:lstStyle/>
                    <a:p>
                      <a:r>
                        <a:rPr lang="en-US" dirty="0" smtClean="0">
                          <a:ea typeface="微软雅黑 Light"/>
                        </a:rPr>
                        <a:t>Integer</a:t>
                      </a:r>
                      <a:endParaRPr lang="en-US" dirty="0">
                        <a:ea typeface="微软雅黑 Light"/>
                      </a:endParaRPr>
                    </a:p>
                  </a:txBody>
                  <a:tcPr/>
                </a:tc>
                <a:tc>
                  <a:txBody>
                    <a:bodyPr/>
                    <a:lstStyle/>
                    <a:p>
                      <a:r>
                        <a:rPr lang="en-US" dirty="0" smtClean="0">
                          <a:ea typeface="微软雅黑 Light"/>
                        </a:rPr>
                        <a:t>Long</a:t>
                      </a:r>
                      <a:endParaRPr lang="en-US" dirty="0">
                        <a:ea typeface="微软雅黑 Light"/>
                      </a:endParaRPr>
                    </a:p>
                  </a:txBody>
                  <a:tcPr/>
                </a:tc>
                <a:tc>
                  <a:txBody>
                    <a:bodyPr/>
                    <a:lstStyle/>
                    <a:p>
                      <a:r>
                        <a:rPr lang="en-US" dirty="0" smtClean="0">
                          <a:ea typeface="微软雅黑 Light"/>
                        </a:rPr>
                        <a:t>Float</a:t>
                      </a:r>
                      <a:endParaRPr lang="en-US" dirty="0">
                        <a:ea typeface="微软雅黑 Light"/>
                      </a:endParaRPr>
                    </a:p>
                  </a:txBody>
                  <a:tcPr/>
                </a:tc>
                <a:tc>
                  <a:txBody>
                    <a:bodyPr/>
                    <a:lstStyle/>
                    <a:p>
                      <a:r>
                        <a:rPr lang="en-US" dirty="0" smtClean="0">
                          <a:ea typeface="微软雅黑 Light"/>
                        </a:rPr>
                        <a:t>Double</a:t>
                      </a:r>
                      <a:endParaRPr lang="en-US" dirty="0">
                        <a:ea typeface="微软雅黑 Light"/>
                      </a:endParaRPr>
                    </a:p>
                  </a:txBody>
                  <a:tcPr/>
                </a:tc>
                <a:tc>
                  <a:txBody>
                    <a:bodyPr/>
                    <a:lstStyle/>
                    <a:p>
                      <a:r>
                        <a:rPr lang="en-US" altLang="zh-CN" dirty="0" smtClean="0">
                          <a:ea typeface="微软雅黑 Light"/>
                        </a:rPr>
                        <a:t>C</a:t>
                      </a:r>
                      <a:r>
                        <a:rPr lang="en-US" dirty="0" smtClean="0">
                          <a:ea typeface="微软雅黑 Light"/>
                        </a:rPr>
                        <a:t>haracter</a:t>
                      </a:r>
                      <a:endParaRPr lang="en-US" dirty="0">
                        <a:ea typeface="微软雅黑 Light"/>
                      </a:endParaRPr>
                    </a:p>
                  </a:txBody>
                  <a:tcPr/>
                </a:tc>
                <a:tc>
                  <a:txBody>
                    <a:bodyPr/>
                    <a:lstStyle/>
                    <a:p>
                      <a:r>
                        <a:rPr lang="en-US" dirty="0" smtClean="0">
                          <a:ea typeface="微软雅黑 Light"/>
                        </a:rPr>
                        <a:t>Boolean</a:t>
                      </a:r>
                      <a:endParaRPr lang="en-US" dirty="0">
                        <a:ea typeface="微软雅黑 Light"/>
                      </a:endParaRPr>
                    </a:p>
                  </a:txBody>
                  <a:tcPr/>
                </a:tc>
              </a:tr>
            </a:tbl>
          </a:graphicData>
        </a:graphic>
      </p:graphicFrame>
      <p:sp>
        <p:nvSpPr>
          <p:cNvPr id="19" name="内容占位符 2"/>
          <p:cNvSpPr txBox="1">
            <a:spLocks/>
          </p:cNvSpPr>
          <p:nvPr/>
        </p:nvSpPr>
        <p:spPr>
          <a:xfrm>
            <a:off x="536050" y="3836504"/>
            <a:ext cx="11015870" cy="1771816"/>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除了整型及字符型外，其他的包装器类型名字都是将基本数据类型首字母变大写即可</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以</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Integer</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类为例，可以把</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int</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类型转换成</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Integer</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引用类型；</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2【8</a:t>
            </a:r>
            <a:r>
              <a:rPr lang="zh-CN" altLang="en-US"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种</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包装器类型举例说明</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a:spLocks/>
          </p:cNvSpPr>
          <p:nvPr/>
        </p:nvSpPr>
        <p:spPr>
          <a:xfrm>
            <a:off x="536050" y="940904"/>
            <a:ext cx="11015870" cy="705016"/>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以</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Integer</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类为例，可以把</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int</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类型转换成</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Integer</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引用类型；</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797073" y="1701631"/>
            <a:ext cx="10687987" cy="646331"/>
          </a:xfrm>
          <a:prstGeom prst="rect">
            <a:avLst/>
          </a:prstGeom>
          <a:solidFill>
            <a:schemeClr val="bg1">
              <a:lumMod val="95000"/>
            </a:schemeClr>
          </a:solidFill>
        </p:spPr>
        <p:txBody>
          <a:bodyPr wrap="square" rtlCol="0">
            <a:spAutoFit/>
          </a:bodyPr>
          <a:lstStyle/>
          <a:p>
            <a:r>
              <a:rPr lang="en-US" dirty="0" err="1" smtClean="0">
                <a:ea typeface="微软雅黑 Light"/>
              </a:rPr>
              <a:t>int</a:t>
            </a:r>
            <a:r>
              <a:rPr lang="en-US" dirty="0" smtClean="0">
                <a:ea typeface="微软雅黑 Light"/>
              </a:rPr>
              <a:t> </a:t>
            </a:r>
            <a:r>
              <a:rPr lang="en-US" dirty="0" err="1" smtClean="0">
                <a:ea typeface="微软雅黑 Light"/>
              </a:rPr>
              <a:t>i</a:t>
            </a:r>
            <a:r>
              <a:rPr lang="en-US" dirty="0" smtClean="0">
                <a:ea typeface="微软雅黑 Light"/>
              </a:rPr>
              <a:t>=10;</a:t>
            </a:r>
          </a:p>
          <a:p>
            <a:r>
              <a:rPr lang="en-US" dirty="0" smtClean="0">
                <a:ea typeface="微软雅黑 Light"/>
              </a:rPr>
              <a:t>Integer </a:t>
            </a:r>
            <a:r>
              <a:rPr lang="en-US" dirty="0" err="1" smtClean="0">
                <a:ea typeface="微软雅黑 Light"/>
              </a:rPr>
              <a:t>io</a:t>
            </a:r>
            <a:r>
              <a:rPr lang="en-US" dirty="0" smtClean="0">
                <a:ea typeface="微软雅黑 Light"/>
              </a:rPr>
              <a:t>=new Integer(</a:t>
            </a:r>
            <a:r>
              <a:rPr lang="en-US" dirty="0" err="1" smtClean="0">
                <a:ea typeface="微软雅黑 Light"/>
              </a:rPr>
              <a:t>i</a:t>
            </a:r>
            <a:r>
              <a:rPr lang="en-US" dirty="0" smtClean="0">
                <a:ea typeface="微软雅黑 Light"/>
              </a:rPr>
              <a:t>);</a:t>
            </a:r>
            <a:endParaRPr lang="en-US" dirty="0">
              <a:ea typeface="微软雅黑 Light"/>
            </a:endParaRPr>
          </a:p>
        </p:txBody>
      </p:sp>
      <p:sp>
        <p:nvSpPr>
          <p:cNvPr id="8" name="内容占位符 2"/>
          <p:cNvSpPr txBox="1">
            <a:spLocks/>
          </p:cNvSpPr>
          <p:nvPr/>
        </p:nvSpPr>
        <p:spPr>
          <a:xfrm>
            <a:off x="673210" y="2464904"/>
            <a:ext cx="11015870" cy="705016"/>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接下来就可以调用</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Integer</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类中的方法，例如：</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 name="TextBox 8"/>
          <p:cNvSpPr txBox="1"/>
          <p:nvPr/>
        </p:nvSpPr>
        <p:spPr>
          <a:xfrm>
            <a:off x="873273" y="3118951"/>
            <a:ext cx="10687987" cy="369332"/>
          </a:xfrm>
          <a:prstGeom prst="rect">
            <a:avLst/>
          </a:prstGeom>
          <a:solidFill>
            <a:schemeClr val="bg1">
              <a:lumMod val="95000"/>
            </a:schemeClr>
          </a:solidFill>
        </p:spPr>
        <p:txBody>
          <a:bodyPr wrap="square" rtlCol="0">
            <a:spAutoFit/>
          </a:bodyPr>
          <a:lstStyle/>
          <a:p>
            <a:r>
              <a:rPr lang="en-US" dirty="0" smtClean="0">
                <a:ea typeface="微软雅黑 Light"/>
              </a:rPr>
              <a:t>double d=</a:t>
            </a:r>
            <a:r>
              <a:rPr lang="en-US" dirty="0" err="1" smtClean="0">
                <a:ea typeface="微软雅黑 Light"/>
              </a:rPr>
              <a:t>io.doubleValue</a:t>
            </a:r>
            <a:r>
              <a:rPr lang="en-US" dirty="0" smtClean="0">
                <a:ea typeface="微软雅黑 Light"/>
              </a:rPr>
              <a:t>();</a:t>
            </a:r>
            <a:endParaRPr lang="en-US" dirty="0">
              <a:ea typeface="微软雅黑 Light"/>
            </a:endParaRPr>
          </a:p>
        </p:txBody>
      </p:sp>
      <p:sp>
        <p:nvSpPr>
          <p:cNvPr id="10" name="内容占位符 2"/>
          <p:cNvSpPr txBox="1">
            <a:spLocks/>
          </p:cNvSpPr>
          <p:nvPr/>
        </p:nvSpPr>
        <p:spPr>
          <a:xfrm>
            <a:off x="810370" y="3607904"/>
            <a:ext cx="11015870" cy="1177456"/>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上述代码中调用了</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Integer</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类中的</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doubleValue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方法，返回一个</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double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类型的数值；</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TextBox 10">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Item0201.java</a:t>
            </a:r>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3170" y="818984"/>
            <a:ext cx="11015870" cy="3173896"/>
          </a:xfrm>
        </p:spPr>
        <p:txBody>
          <a:bodyPr vert="horz" lIns="91440" tIns="45720" rIns="91440" bIns="45720" rtlCol="0">
            <a:noAutofit/>
          </a:bodyPr>
          <a:lstStyle/>
          <a:p>
            <a:r>
              <a:rPr lang="zh-CN" altLang="en-US" sz="2400" dirty="0" smtClean="0">
                <a:solidFill>
                  <a:schemeClr val="tx1">
                    <a:lumMod val="75000"/>
                    <a:lumOff val="25000"/>
                  </a:schemeClr>
                </a:solidFill>
              </a:rPr>
              <a:t>装箱：基本数据类型转换为包装器类型，称为装箱（</a:t>
            </a:r>
            <a:r>
              <a:rPr lang="en-US" altLang="zh-CN" sz="2400" dirty="0" smtClean="0">
                <a:solidFill>
                  <a:schemeClr val="tx1">
                    <a:lumMod val="75000"/>
                    <a:lumOff val="25000"/>
                  </a:schemeClr>
                </a:solidFill>
              </a:rPr>
              <a:t>boxing</a:t>
            </a:r>
            <a:r>
              <a:rPr lang="zh-CN" altLang="en-US" sz="2400" dirty="0" smtClean="0">
                <a:solidFill>
                  <a:schemeClr val="tx1">
                    <a:lumMod val="75000"/>
                    <a:lumOff val="25000"/>
                  </a:schemeClr>
                </a:solidFill>
              </a:rPr>
              <a:t>）；例如，</a:t>
            </a:r>
            <a:r>
              <a:rPr lang="en-US" altLang="zh-CN" sz="2400" dirty="0" err="1" smtClean="0">
                <a:solidFill>
                  <a:schemeClr val="tx1">
                    <a:lumMod val="75000"/>
                    <a:lumOff val="25000"/>
                  </a:schemeClr>
                </a:solidFill>
              </a:rPr>
              <a:t>int</a:t>
            </a:r>
            <a:r>
              <a:rPr lang="zh-CN" altLang="en-US" sz="2400" dirty="0" smtClean="0">
                <a:solidFill>
                  <a:schemeClr val="tx1">
                    <a:lumMod val="75000"/>
                    <a:lumOff val="25000"/>
                  </a:schemeClr>
                </a:solidFill>
              </a:rPr>
              <a:t>型转换为</a:t>
            </a:r>
            <a:r>
              <a:rPr lang="en-US" altLang="zh-CN" sz="2400" dirty="0" smtClean="0">
                <a:solidFill>
                  <a:schemeClr val="tx1">
                    <a:lumMod val="75000"/>
                    <a:lumOff val="25000"/>
                  </a:schemeClr>
                </a:solidFill>
              </a:rPr>
              <a:t>Integer</a:t>
            </a:r>
            <a:r>
              <a:rPr lang="zh-CN" altLang="en-US" sz="2400" dirty="0" smtClean="0">
                <a:solidFill>
                  <a:schemeClr val="tx1">
                    <a:lumMod val="75000"/>
                    <a:lumOff val="25000"/>
                  </a:schemeClr>
                </a:solidFill>
              </a:rPr>
              <a:t>类型；</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拆箱：包装器类型转换为基本数据类型，称为拆箱（</a:t>
            </a:r>
            <a:r>
              <a:rPr lang="en-US" altLang="zh-CN" sz="2400" dirty="0" err="1" smtClean="0">
                <a:solidFill>
                  <a:schemeClr val="tx1">
                    <a:lumMod val="75000"/>
                    <a:lumOff val="25000"/>
                  </a:schemeClr>
                </a:solidFill>
              </a:rPr>
              <a:t>unboxing</a:t>
            </a:r>
            <a:r>
              <a:rPr lang="zh-CN" altLang="en-US" sz="2400" dirty="0" smtClean="0">
                <a:solidFill>
                  <a:schemeClr val="tx1">
                    <a:lumMod val="75000"/>
                    <a:lumOff val="25000"/>
                  </a:schemeClr>
                </a:solidFill>
              </a:rPr>
              <a:t>）；例如</a:t>
            </a:r>
            <a:r>
              <a:rPr lang="en-US" altLang="zh-CN" sz="2400" dirty="0" smtClean="0">
                <a:solidFill>
                  <a:schemeClr val="tx1">
                    <a:lumMod val="75000"/>
                    <a:lumOff val="25000"/>
                  </a:schemeClr>
                </a:solidFill>
              </a:rPr>
              <a:t>Integer</a:t>
            </a:r>
            <a:r>
              <a:rPr lang="zh-CN" altLang="en-US" sz="2400" dirty="0" smtClean="0">
                <a:solidFill>
                  <a:schemeClr val="tx1">
                    <a:lumMod val="75000"/>
                    <a:lumOff val="25000"/>
                  </a:schemeClr>
                </a:solidFill>
              </a:rPr>
              <a:t>类型转换为</a:t>
            </a:r>
            <a:r>
              <a:rPr lang="en-US" altLang="zh-CN" sz="2400" dirty="0" err="1" smtClean="0">
                <a:solidFill>
                  <a:schemeClr val="tx1">
                    <a:lumMod val="75000"/>
                    <a:lumOff val="25000"/>
                  </a:schemeClr>
                </a:solidFill>
              </a:rPr>
              <a:t>int</a:t>
            </a:r>
            <a:r>
              <a:rPr lang="zh-CN" altLang="en-US" sz="2400" dirty="0" smtClean="0">
                <a:solidFill>
                  <a:schemeClr val="tx1">
                    <a:lumMod val="75000"/>
                    <a:lumOff val="25000"/>
                  </a:schemeClr>
                </a:solidFill>
              </a:rPr>
              <a:t>类型；</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JDK1.5</a:t>
            </a:r>
            <a:r>
              <a:rPr lang="zh-CN" altLang="en-US" sz="2400" dirty="0" smtClean="0">
                <a:solidFill>
                  <a:schemeClr val="tx1">
                    <a:lumMod val="75000"/>
                    <a:lumOff val="25000"/>
                  </a:schemeClr>
                </a:solidFill>
              </a:rPr>
              <a:t>以后，装箱拆箱可以自动进行；例如：</a:t>
            </a:r>
            <a:endParaRPr lang="en-US" altLang="zh-CN" sz="2400" dirty="0" smtClean="0">
              <a:solidFill>
                <a:schemeClr val="tx1">
                  <a:lumMod val="75000"/>
                  <a:lumOff val="25000"/>
                </a:schemeClr>
              </a:solidFill>
            </a:endParaRPr>
          </a:p>
          <a:p>
            <a:pPr lvl="1">
              <a:buNone/>
            </a:pPr>
            <a:endParaRPr lang="zh-CN" altLang="en-US" dirty="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自动装箱拆箱</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4" name="TextBox 13"/>
          <p:cNvSpPr txBox="1"/>
          <p:nvPr/>
        </p:nvSpPr>
        <p:spPr>
          <a:xfrm>
            <a:off x="537993" y="3995678"/>
            <a:ext cx="10687987" cy="2862322"/>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传统的装箱、拆箱</a:t>
            </a:r>
          </a:p>
          <a:p>
            <a:r>
              <a:rPr lang="en-US" dirty="0" err="1" smtClean="0">
                <a:ea typeface="微软雅黑 Light"/>
              </a:rPr>
              <a:t>int</a:t>
            </a:r>
            <a:r>
              <a:rPr lang="en-US" dirty="0" smtClean="0">
                <a:ea typeface="微软雅黑 Light"/>
              </a:rPr>
              <a:t> a=128;</a:t>
            </a:r>
          </a:p>
          <a:p>
            <a:r>
              <a:rPr lang="en-US" dirty="0" smtClean="0">
                <a:ea typeface="微软雅黑 Light"/>
              </a:rPr>
              <a:t>Integer ao1=new Integer(a);</a:t>
            </a:r>
          </a:p>
          <a:p>
            <a:r>
              <a:rPr lang="en-US" dirty="0" err="1" smtClean="0">
                <a:ea typeface="微软雅黑 Light"/>
              </a:rPr>
              <a:t>int</a:t>
            </a:r>
            <a:r>
              <a:rPr lang="en-US" dirty="0" smtClean="0">
                <a:ea typeface="微软雅黑 Light"/>
              </a:rPr>
              <a:t> b1=ao1.intValue();	</a:t>
            </a:r>
          </a:p>
          <a:p>
            <a:r>
              <a:rPr lang="en-US" dirty="0" smtClean="0">
                <a:ea typeface="微软雅黑 Light"/>
              </a:rPr>
              <a:t>//</a:t>
            </a:r>
            <a:r>
              <a:rPr lang="zh-CN" altLang="en-US" dirty="0" smtClean="0">
                <a:ea typeface="微软雅黑 Light"/>
              </a:rPr>
              <a:t>自动装箱</a:t>
            </a:r>
          </a:p>
          <a:p>
            <a:r>
              <a:rPr lang="en-US" dirty="0" smtClean="0">
                <a:ea typeface="微软雅黑 Light"/>
              </a:rPr>
              <a:t>Integer ao2=a;</a:t>
            </a:r>
          </a:p>
          <a:p>
            <a:r>
              <a:rPr lang="en-US" dirty="0" smtClean="0">
                <a:ea typeface="微软雅黑 Light"/>
              </a:rPr>
              <a:t>Integer ao3=128;</a:t>
            </a:r>
          </a:p>
          <a:p>
            <a:r>
              <a:rPr lang="en-US" dirty="0" smtClean="0">
                <a:ea typeface="微软雅黑 Light"/>
              </a:rPr>
              <a:t>//</a:t>
            </a:r>
            <a:r>
              <a:rPr lang="zh-CN" altLang="en-US" dirty="0" smtClean="0">
                <a:ea typeface="微软雅黑 Light"/>
              </a:rPr>
              <a:t>自动拆箱</a:t>
            </a:r>
          </a:p>
          <a:p>
            <a:r>
              <a:rPr lang="en-US" dirty="0" err="1" smtClean="0">
                <a:ea typeface="微软雅黑 Light"/>
              </a:rPr>
              <a:t>int</a:t>
            </a:r>
            <a:r>
              <a:rPr lang="en-US" dirty="0" smtClean="0">
                <a:ea typeface="微软雅黑 Light"/>
              </a:rPr>
              <a:t> b2=ao2;</a:t>
            </a:r>
          </a:p>
          <a:p>
            <a:r>
              <a:rPr lang="en-US" dirty="0" err="1" smtClean="0">
                <a:ea typeface="微软雅黑 Light"/>
              </a:rPr>
              <a:t>int</a:t>
            </a:r>
            <a:r>
              <a:rPr lang="en-US" dirty="0" smtClean="0">
                <a:ea typeface="微软雅黑 Light"/>
              </a:rPr>
              <a:t> b3=ao2+ao3;</a:t>
            </a:r>
            <a:endParaRPr lang="en-US" dirty="0">
              <a:ea typeface="微软雅黑 Light"/>
            </a:endParaRPr>
          </a:p>
        </p:txBody>
      </p:sp>
      <p:sp>
        <p:nvSpPr>
          <p:cNvPr id="17" name="Rectangular Callout 16"/>
          <p:cNvSpPr/>
          <p:nvPr/>
        </p:nvSpPr>
        <p:spPr>
          <a:xfrm>
            <a:off x="3718560" y="4389120"/>
            <a:ext cx="2987040" cy="716280"/>
          </a:xfrm>
          <a:prstGeom prst="wedgeRectCallout">
            <a:avLst>
              <a:gd name="adj1" fmla="val -117549"/>
              <a:gd name="adj2" fmla="val 650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实际操作没有变化，依然和传统的装箱一样过程。</a:t>
            </a:r>
            <a:endParaRPr lang="en-US" dirty="0">
              <a:solidFill>
                <a:schemeClr val="tx1"/>
              </a:solidFill>
            </a:endParaRPr>
          </a:p>
        </p:txBody>
      </p:sp>
      <p:sp>
        <p:nvSpPr>
          <p:cNvPr id="18" name="Rectangular Callout 17"/>
          <p:cNvSpPr/>
          <p:nvPr/>
        </p:nvSpPr>
        <p:spPr>
          <a:xfrm>
            <a:off x="3764280" y="5303520"/>
            <a:ext cx="2987040" cy="716280"/>
          </a:xfrm>
          <a:prstGeom prst="wedgeRectCallout">
            <a:avLst>
              <a:gd name="adj1" fmla="val -117549"/>
              <a:gd name="adj2" fmla="val 650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实际操作没有变化，依然和传统的拆箱一样过程。</a:t>
            </a:r>
            <a:endParaRPr lang="en-US" dirty="0">
              <a:solidFill>
                <a:schemeClr val="tx1"/>
              </a:solidFill>
            </a:endParaRPr>
          </a:p>
        </p:txBody>
      </p:sp>
      <p:sp>
        <p:nvSpPr>
          <p:cNvPr id="19" name="Rectangular Callout 18"/>
          <p:cNvSpPr/>
          <p:nvPr/>
        </p:nvSpPr>
        <p:spPr>
          <a:xfrm>
            <a:off x="7406640" y="5654040"/>
            <a:ext cx="2987040" cy="716280"/>
          </a:xfrm>
          <a:prstGeom prst="wedgeRectCallout">
            <a:avLst>
              <a:gd name="adj1" fmla="val -230304"/>
              <a:gd name="adj2" fmla="val 842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先进行了拆箱，再进行运算</a:t>
            </a:r>
            <a:endParaRPr lang="en-US" dirty="0">
              <a:solidFill>
                <a:schemeClr val="tx1"/>
              </a:solidFill>
            </a:endParaRPr>
          </a:p>
        </p:txBody>
      </p:sp>
      <p:sp>
        <p:nvSpPr>
          <p:cNvPr id="20" name="TextBox 19">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Item0301.java</a:t>
            </a:r>
            <a:endParaRPr lang="en-US" dirty="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13653</TotalTime>
  <Words>4849</Words>
  <Application>Microsoft Office PowerPoint</Application>
  <PresentationFormat>自定义</PresentationFormat>
  <Paragraphs>384</Paragraphs>
  <Slides>64</Slides>
  <Notes>19</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Office 主题</vt:lpstr>
      <vt:lpstr>深入面向对象</vt:lpstr>
      <vt:lpstr>本章内容：共2小节，个知识点</vt:lpstr>
      <vt:lpstr>本章目标</vt:lpstr>
      <vt:lpstr>本章内容：共小节，个知识点</vt:lpstr>
      <vt:lpstr>第4节【包装器类型】</vt:lpstr>
      <vt:lpstr>幻灯片 6</vt:lpstr>
      <vt:lpstr>幻灯片 7</vt:lpstr>
      <vt:lpstr>幻灯片 8</vt:lpstr>
      <vt:lpstr>幻灯片 9</vt:lpstr>
      <vt:lpstr>幻灯片 10</vt:lpstr>
      <vt:lpstr>幻灯片 11</vt:lpstr>
      <vt:lpstr>幻灯片 12</vt:lpstr>
      <vt:lpstr>幻灯片 13</vt:lpstr>
      <vt:lpstr>本节总结提问【包装器类型】</vt:lpstr>
      <vt:lpstr>本节总结【包装器类型】</vt:lpstr>
      <vt:lpstr>幻灯片 16</vt:lpstr>
      <vt:lpstr>第2节：枚举</vt:lpstr>
      <vt:lpstr>知识点1：枚举概念</vt:lpstr>
      <vt:lpstr>知识点1：枚举概念</vt:lpstr>
      <vt:lpstr>知识点1：枚举概念</vt:lpstr>
      <vt:lpstr>知识点1：枚举概念</vt:lpstr>
      <vt:lpstr>知识点2：枚举的声明</vt:lpstr>
      <vt:lpstr>知识点3：枚举的使用</vt:lpstr>
      <vt:lpstr>知识点3：枚举的使用</vt:lpstr>
      <vt:lpstr>知识点3：枚举的使用</vt:lpstr>
      <vt:lpstr>知识点3：枚举的使用</vt:lpstr>
      <vt:lpstr>知识点3：枚举的使用</vt:lpstr>
      <vt:lpstr>本节总结提问【枚举】</vt:lpstr>
      <vt:lpstr>本节总结【接口】</vt:lpstr>
      <vt:lpstr>幻灯片 30</vt:lpstr>
      <vt:lpstr>第3节：内部类</vt:lpstr>
      <vt:lpstr>1-内部类的作用</vt:lpstr>
      <vt:lpstr>1-内部类的作用</vt:lpstr>
      <vt:lpstr>1-内部类的作用</vt:lpstr>
      <vt:lpstr>1-内部类的作用</vt:lpstr>
      <vt:lpstr>2-内部类的声明与使用</vt:lpstr>
      <vt:lpstr>2-内部类的声明与使用</vt:lpstr>
      <vt:lpstr>知识点2：内部类的声明与使用</vt:lpstr>
      <vt:lpstr>知识点2：内部类的声明与使用</vt:lpstr>
      <vt:lpstr>知识点2：内部类的声明与使用</vt:lpstr>
      <vt:lpstr>知识点3：内部类操作外部类成员和方法临时变量的规则</vt:lpstr>
      <vt:lpstr>知识点4：static内部类</vt:lpstr>
      <vt:lpstr>static内部类</vt:lpstr>
      <vt:lpstr>知识点5：内部类中的this及类名.this的使用</vt:lpstr>
      <vt:lpstr>知识点5：内部类中的this及类名.this的使用</vt:lpstr>
      <vt:lpstr>知识点6：匿名内部类</vt:lpstr>
      <vt:lpstr>知识点6：匿名内部类</vt:lpstr>
      <vt:lpstr>知识点6：匿名内部类</vt:lpstr>
      <vt:lpstr>幻灯片 49</vt:lpstr>
      <vt:lpstr>第3节： lambda表达式</vt:lpstr>
      <vt:lpstr>1-JDK8lambda表达式</vt:lpstr>
      <vt:lpstr>1-JDK8lambda表达式</vt:lpstr>
      <vt:lpstr>1-JDK8lambda表达式</vt:lpstr>
      <vt:lpstr>1-JDK8lambda表达式</vt:lpstr>
      <vt:lpstr>2-JDK8函数式接口</vt:lpstr>
      <vt:lpstr>2-JDK8函数式接口</vt:lpstr>
      <vt:lpstr>2-JDK8函数式接口</vt:lpstr>
      <vt:lpstr>3-Lambda作用域</vt:lpstr>
      <vt:lpstr>4-Lambda与接口的默认方法</vt:lpstr>
      <vt:lpstr>5-JDK8的 :: 关键字</vt:lpstr>
      <vt:lpstr>5-JDK8的 :: 关键字</vt:lpstr>
      <vt:lpstr>5-JDK8的 :: 关键字</vt:lpstr>
      <vt:lpstr>本节总结【内部类】</vt:lpstr>
      <vt:lpstr>幻灯片 64</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微软用户</cp:lastModifiedBy>
  <cp:revision>1435</cp:revision>
  <dcterms:created xsi:type="dcterms:W3CDTF">2014-03-19T14:07:00Z</dcterms:created>
  <dcterms:modified xsi:type="dcterms:W3CDTF">2018-08-07T06:49:31Z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