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8" r:id="rId2"/>
    <p:sldId id="493" r:id="rId3"/>
    <p:sldId id="589" r:id="rId4"/>
    <p:sldId id="790" r:id="rId5"/>
    <p:sldId id="767" r:id="rId6"/>
    <p:sldId id="732" r:id="rId7"/>
    <p:sldId id="737" r:id="rId8"/>
    <p:sldId id="738" r:id="rId9"/>
    <p:sldId id="791" r:id="rId10"/>
    <p:sldId id="775" r:id="rId11"/>
    <p:sldId id="776" r:id="rId12"/>
    <p:sldId id="739" r:id="rId13"/>
    <p:sldId id="777" r:id="rId14"/>
    <p:sldId id="778" r:id="rId15"/>
    <p:sldId id="779" r:id="rId16"/>
    <p:sldId id="792" r:id="rId17"/>
    <p:sldId id="780" r:id="rId18"/>
    <p:sldId id="793" r:id="rId19"/>
    <p:sldId id="740" r:id="rId20"/>
    <p:sldId id="7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83394" autoAdjust="0"/>
  </p:normalViewPr>
  <p:slideViewPr>
    <p:cSldViewPr snapToGrid="0">
      <p:cViewPr>
        <p:scale>
          <a:sx n="60" d="100"/>
          <a:sy n="60" d="100"/>
        </p:scale>
        <p:origin x="-1080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要使用反射机制，就要熟悉反射相关的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，本节学习使用反射相关的类的使用。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Account.java" TargetMode="External"/><Relationship Id="rId4" Type="http://schemas.openxmlformats.org/officeDocument/2006/relationships/hyperlink" Target="&#35838;&#22530;&#26696;&#20363;/&#31532;2&#33410;-&#21453;&#23556;/TestClass.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TestNewInstance.java" TargetMode="External"/><Relationship Id="rId4" Type="http://schemas.openxmlformats.org/officeDocument/2006/relationships/hyperlink" Target="&#35838;&#22530;&#26696;&#20363;/&#31532;2&#33410;-Swing&#32534;&#31243;&#24555;&#36895;&#20837;&#38376;/TestJFrame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TestConstructor.java" TargetMode="External"/><Relationship Id="rId4" Type="http://schemas.openxmlformats.org/officeDocument/2006/relationships/hyperlink" Target="&#35838;&#22530;&#26696;&#20363;/&#31532;2&#33410;-Swing&#32534;&#31243;&#24555;&#36895;&#20837;&#38376;/TestJFrame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Account.java" TargetMode="External"/><Relationship Id="rId4" Type="http://schemas.openxmlformats.org/officeDocument/2006/relationships/hyperlink" Target="&#35838;&#22530;&#26696;&#20363;/&#31532;2&#33410;-&#21453;&#23556;/TestMethod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MethodInvoker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TestPropertyName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TestGetterSetter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反射与内省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12139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是使用反射的基础，那么获得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对象就是重中之重，有三种方式可以得到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2【Class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对象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获取方式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1572" y="2264687"/>
          <a:ext cx="1095878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得到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对象的方式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具体描述适用情况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类名</a:t>
                      </a:r>
                      <a:r>
                        <a:rPr lang="en-US" altLang="zh-CN" dirty="0" smtClean="0"/>
                        <a:t>.class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JVM</a:t>
                      </a:r>
                      <a:r>
                        <a:rPr lang="zh-CN" altLang="en-US" dirty="0" smtClean="0"/>
                        <a:t>会在加载任何一个类的时候，都为这个类创建一个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对象，所以用类名</a:t>
                      </a:r>
                      <a:r>
                        <a:rPr lang="en-US" altLang="zh-CN" baseline="0" dirty="0" smtClean="0"/>
                        <a:t>.class</a:t>
                      </a:r>
                      <a:r>
                        <a:rPr lang="zh-CN" altLang="en-US" baseline="0" dirty="0" smtClean="0"/>
                        <a:t>的方式就可以得到该类的</a:t>
                      </a:r>
                      <a:r>
                        <a:rPr lang="en-US" altLang="zh-CN" baseline="0" dirty="0" smtClean="0"/>
                        <a:t>Class</a:t>
                      </a:r>
                      <a:r>
                        <a:rPr lang="zh-CN" altLang="en-US" baseline="0" dirty="0" smtClean="0"/>
                        <a:t>对象；适用于知道类名的情况；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</a:t>
                      </a:r>
                      <a:r>
                        <a:rPr lang="en-US" altLang="zh-CN" dirty="0" smtClean="0"/>
                        <a:t>Object</a:t>
                      </a:r>
                      <a:r>
                        <a:rPr lang="zh-CN" altLang="en-US" dirty="0" smtClean="0"/>
                        <a:t>类中的</a:t>
                      </a:r>
                      <a:r>
                        <a:rPr lang="en-US" altLang="zh-CN" dirty="0" err="1" smtClean="0"/>
                        <a:t>getClass</a:t>
                      </a:r>
                      <a:r>
                        <a:rPr lang="zh-CN" altLang="en-US" dirty="0" smtClean="0"/>
                        <a:t>方法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每个类都继承了</a:t>
                      </a:r>
                      <a:r>
                        <a:rPr lang="en-US" altLang="zh-CN" dirty="0" smtClean="0"/>
                        <a:t>Object</a:t>
                      </a:r>
                      <a:r>
                        <a:rPr lang="zh-CN" altLang="en-US" dirty="0" smtClean="0"/>
                        <a:t>类，所以都拥有</a:t>
                      </a:r>
                      <a:r>
                        <a:rPr lang="en-US" altLang="zh-CN" dirty="0" err="1" smtClean="0"/>
                        <a:t>getClass</a:t>
                      </a:r>
                      <a:r>
                        <a:rPr lang="zh-CN" altLang="en-US" dirty="0" smtClean="0"/>
                        <a:t>方法；适用于已知一个类的对象，通过这个对象获得其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对象的情况；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类中的</a:t>
                      </a:r>
                      <a:r>
                        <a:rPr lang="en-US" altLang="zh-CN" dirty="0" err="1" smtClean="0"/>
                        <a:t>forName</a:t>
                      </a:r>
                      <a:r>
                        <a:rPr lang="en-US" altLang="zh-CN" dirty="0" smtClean="0"/>
                        <a:t>(String </a:t>
                      </a:r>
                      <a:r>
                        <a:rPr lang="en-US" altLang="zh-CN" dirty="0" err="1" smtClean="0"/>
                        <a:t>className</a:t>
                      </a:r>
                      <a:r>
                        <a:rPr lang="en-US" altLang="zh-CN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类中定义了静态方法</a:t>
                      </a:r>
                      <a:r>
                        <a:rPr lang="en-US" altLang="zh-CN" dirty="0" err="1" smtClean="0"/>
                        <a:t>forName</a:t>
                      </a:r>
                      <a:r>
                        <a:rPr lang="zh-CN" altLang="en-US" dirty="0" smtClean="0"/>
                        <a:t>，可以通过名字获得该类的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对象；适用于知道一个类的名字，尤其这个名字是一个变量的时候使用；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lowchart: Punched Tape 7"/>
          <p:cNvSpPr/>
          <p:nvPr/>
        </p:nvSpPr>
        <p:spPr>
          <a:xfrm>
            <a:off x="583324" y="5470635"/>
            <a:ext cx="7094483" cy="520262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90000"/>
                </a:solidFill>
              </a:rPr>
              <a:t>得到</a:t>
            </a:r>
            <a:r>
              <a:rPr lang="en-US" altLang="zh-CN" b="1" dirty="0" smtClean="0">
                <a:solidFill>
                  <a:srgbClr val="990000"/>
                </a:solidFill>
              </a:rPr>
              <a:t>Class</a:t>
            </a:r>
            <a:r>
              <a:rPr lang="zh-CN" altLang="en-US" b="1" dirty="0" smtClean="0">
                <a:solidFill>
                  <a:srgbClr val="990000"/>
                </a:solidFill>
              </a:rPr>
              <a:t>对象后，就可以根据需要调用</a:t>
            </a:r>
            <a:r>
              <a:rPr lang="en-US" altLang="zh-CN" b="1" dirty="0" smtClean="0">
                <a:solidFill>
                  <a:srgbClr val="990000"/>
                </a:solidFill>
              </a:rPr>
              <a:t>Class</a:t>
            </a:r>
            <a:r>
              <a:rPr lang="zh-CN" altLang="en-US" b="1" dirty="0" smtClean="0">
                <a:solidFill>
                  <a:srgbClr val="990000"/>
                </a:solidFill>
              </a:rPr>
              <a:t>类中的方法喽</a:t>
            </a:r>
            <a:r>
              <a:rPr lang="en-US" altLang="zh-CN" b="1" dirty="0" smtClean="0">
                <a:solidFill>
                  <a:srgbClr val="990000"/>
                </a:solidFill>
              </a:rPr>
              <a:t>~~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TestClass.java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file"/>
              </a:rPr>
              <a:t>Account.java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869" y="851337"/>
            <a:ext cx="11015870" cy="58332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使用反射可以动态创建对象，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newInstance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通过字符串加载类后构建对象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93705" y="284813"/>
            <a:ext cx="22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TestNewInstance.java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623" y="2879451"/>
            <a:ext cx="112706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通过类名得到</a:t>
            </a:r>
            <a:r>
              <a:rPr lang="en-US" sz="1600" dirty="0" smtClean="0"/>
              <a:t>Class</a:t>
            </a:r>
            <a:r>
              <a:rPr lang="zh-CN" altLang="en-US" sz="1600" dirty="0" smtClean="0"/>
              <a:t>对象</a:t>
            </a:r>
          </a:p>
          <a:p>
            <a:r>
              <a:rPr lang="en-US" sz="1600" dirty="0" smtClean="0"/>
              <a:t>Class&lt;?&gt; </a:t>
            </a:r>
            <a:r>
              <a:rPr lang="en-US" sz="1600" dirty="0" err="1" smtClean="0"/>
              <a:t>clazz</a:t>
            </a:r>
            <a:r>
              <a:rPr lang="en-US" sz="1600" dirty="0" smtClean="0"/>
              <a:t>= </a:t>
            </a:r>
            <a:r>
              <a:rPr lang="en-US" sz="1600" dirty="0" err="1" smtClean="0"/>
              <a:t>Class.forName</a:t>
            </a:r>
            <a:r>
              <a:rPr lang="en-US" sz="1600" dirty="0" smtClean="0"/>
              <a:t>("com.chinasofti.chapter14.section01.Account");</a:t>
            </a:r>
          </a:p>
          <a:p>
            <a:endParaRPr lang="en-US" sz="1600" dirty="0" smtClean="0"/>
          </a:p>
          <a:p>
            <a:r>
              <a:rPr lang="en-US" sz="1600" dirty="0" smtClean="0"/>
              <a:t>//</a:t>
            </a:r>
            <a:r>
              <a:rPr lang="zh-CN" altLang="en-US" sz="1600" dirty="0" smtClean="0"/>
              <a:t>使用</a:t>
            </a:r>
            <a:r>
              <a:rPr lang="en-US" sz="1600" dirty="0" smtClean="0"/>
              <a:t>Class</a:t>
            </a:r>
            <a:r>
              <a:rPr lang="zh-CN" altLang="en-US" sz="1600" dirty="0" smtClean="0"/>
              <a:t>对象的</a:t>
            </a:r>
            <a:r>
              <a:rPr lang="en-US" sz="1600" dirty="0" err="1" smtClean="0"/>
              <a:t>newInstance</a:t>
            </a:r>
            <a:r>
              <a:rPr lang="zh-CN" altLang="en-US" sz="1600" dirty="0" smtClean="0"/>
              <a:t>方法实例化</a:t>
            </a:r>
          </a:p>
          <a:p>
            <a:r>
              <a:rPr lang="en-US" sz="1600" dirty="0" smtClean="0"/>
              <a:t>Account </a:t>
            </a:r>
            <a:r>
              <a:rPr lang="en-US" sz="1600" dirty="0" err="1" smtClean="0"/>
              <a:t>account</a:t>
            </a:r>
            <a:r>
              <a:rPr lang="en-US" sz="1600" dirty="0" smtClean="0"/>
              <a:t>= (Account) </a:t>
            </a:r>
            <a:r>
              <a:rPr lang="en-US" sz="1600" dirty="0" err="1" smtClean="0"/>
              <a:t>clazz.newInstance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4275" y="1571004"/>
          <a:ext cx="1095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构建对象的方法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  </a:t>
                      </a:r>
                      <a:r>
                        <a:rPr lang="en-US" altLang="zh-CN" dirty="0" err="1" smtClean="0"/>
                        <a:t>newInstance</a:t>
                      </a:r>
                      <a:r>
                        <a:rPr lang="en-US" altLang="zh-CN" dirty="0" smtClean="0"/>
                        <a:t>()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动态构建一个类的对象；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35569"/>
            <a:ext cx="11015870" cy="12139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中定义了构造方法类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，前面介绍过，使用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类中方法可以获得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类中定义了如下方法可以构建类的对象：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反射获取构造方法并构建对象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635" y="2280452"/>
          <a:ext cx="1095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构建对象的方法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 </a:t>
                      </a:r>
                      <a:r>
                        <a:rPr lang="en-US" altLang="zh-CN" dirty="0" err="1" smtClean="0"/>
                        <a:t>newInstance</a:t>
                      </a:r>
                      <a:r>
                        <a:rPr lang="en-US" altLang="zh-CN" dirty="0" smtClean="0"/>
                        <a:t>(Object... </a:t>
                      </a:r>
                      <a:r>
                        <a:rPr lang="en-US" altLang="zh-CN" dirty="0" err="1" smtClean="0"/>
                        <a:t>initargs</a:t>
                      </a:r>
                      <a:r>
                        <a:rPr lang="en-US" altLang="zh-CN" dirty="0" smtClean="0"/>
                        <a:t>)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构建一个类的对象；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6217" y="3478540"/>
            <a:ext cx="112706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Class</a:t>
            </a:r>
            <a:r>
              <a:rPr lang="zh-CN" altLang="en-US" sz="1600" dirty="0" smtClean="0"/>
              <a:t>对象获得</a:t>
            </a:r>
            <a:r>
              <a:rPr lang="en-US" altLang="zh-CN" sz="1600" dirty="0" smtClean="0"/>
              <a:t>Constructor,</a:t>
            </a:r>
            <a:r>
              <a:rPr lang="zh-CN" altLang="en-US" sz="1600" dirty="0" smtClean="0"/>
              <a:t>方法参数是构造方法的参数类型</a:t>
            </a:r>
          </a:p>
          <a:p>
            <a:r>
              <a:rPr lang="en-US" altLang="zh-CN" sz="1600" dirty="0" smtClean="0"/>
              <a:t>Constructor&lt;Account&gt; con=</a:t>
            </a:r>
            <a:r>
              <a:rPr lang="en-US" altLang="zh-CN" sz="1600" dirty="0" err="1" smtClean="0"/>
              <a:t>Account.class.getConstructor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String.class,String.class,Double.class</a:t>
            </a:r>
            <a:r>
              <a:rPr lang="en-US" altLang="zh-CN" sz="1600" dirty="0" smtClean="0"/>
              <a:t>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Constructor</a:t>
            </a:r>
            <a:r>
              <a:rPr lang="zh-CN" altLang="en-US" sz="1600" dirty="0" smtClean="0"/>
              <a:t>类的</a:t>
            </a:r>
            <a:r>
              <a:rPr lang="en-US" altLang="zh-CN" sz="1600" dirty="0" err="1" smtClean="0"/>
              <a:t>newInstance</a:t>
            </a:r>
            <a:r>
              <a:rPr lang="zh-CN" altLang="en-US" sz="1600" dirty="0" smtClean="0"/>
              <a:t>构建对象，方法参数数组中是构造方法的参数</a:t>
            </a:r>
          </a:p>
          <a:p>
            <a:r>
              <a:rPr lang="en-US" altLang="zh-CN" sz="1600" dirty="0" smtClean="0"/>
              <a:t>Account </a:t>
            </a:r>
            <a:r>
              <a:rPr lang="en-US" altLang="zh-CN" sz="1600" dirty="0" err="1" smtClean="0"/>
              <a:t>account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con.newInstance</a:t>
            </a:r>
            <a:r>
              <a:rPr lang="en-US" altLang="zh-CN" sz="1600" dirty="0" smtClean="0"/>
              <a:t>(new Object[]{"7222 2221 1343 35325","832112",new Double(3908)});</a:t>
            </a:r>
            <a:endParaRPr lang="en-US" sz="1600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284813"/>
            <a:ext cx="22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5" action="ppaction://hlinkfile"/>
              </a:rPr>
              <a:t>TestConstructor.java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4"/>
            <a:ext cx="11015870" cy="25697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类可以动态调用方法，并且可以返回方法相关的信息，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类中的部分方法如下：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5【Method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41" y="4120435"/>
            <a:ext cx="1098856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			</a:t>
            </a:r>
            <a:r>
              <a:rPr lang="zh-CN" altLang="en-US" dirty="0" smtClean="0"/>
              <a:t>获得</a:t>
            </a:r>
            <a:r>
              <a:rPr lang="en-US" dirty="0" smtClean="0"/>
              <a:t>Method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方法名是</a:t>
            </a:r>
            <a:r>
              <a:rPr lang="en-US" dirty="0" smtClean="0"/>
              <a:t>save，</a:t>
            </a:r>
            <a:r>
              <a:rPr lang="zh-CN" altLang="en-US" dirty="0" smtClean="0"/>
              <a:t>参数类型是</a:t>
            </a:r>
            <a:r>
              <a:rPr lang="en-US" dirty="0" smtClean="0"/>
              <a:t>Double</a:t>
            </a:r>
          </a:p>
          <a:p>
            <a:r>
              <a:rPr lang="en-US" dirty="0" smtClean="0"/>
              <a:t>			Method m=</a:t>
            </a:r>
            <a:r>
              <a:rPr lang="en-US" dirty="0" err="1" smtClean="0"/>
              <a:t>clazz.getMethod</a:t>
            </a:r>
            <a:r>
              <a:rPr lang="en-US" dirty="0" smtClean="0"/>
              <a:t>("save", new Class[]{</a:t>
            </a:r>
            <a:r>
              <a:rPr lang="en-US" dirty="0" err="1" smtClean="0"/>
              <a:t>Double.class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//			</a:t>
            </a:r>
            <a:r>
              <a:rPr lang="zh-CN" altLang="en-US" dirty="0" smtClean="0"/>
              <a:t>创建对象</a:t>
            </a:r>
          </a:p>
          <a:p>
            <a:r>
              <a:rPr lang="zh-CN" altLang="en-US" dirty="0" smtClean="0"/>
              <a:t>			</a:t>
            </a:r>
            <a:r>
              <a:rPr lang="en-US" dirty="0" smtClean="0"/>
              <a:t>Account </a:t>
            </a:r>
            <a:r>
              <a:rPr lang="en-US" dirty="0" err="1" smtClean="0"/>
              <a:t>account</a:t>
            </a:r>
            <a:r>
              <a:rPr lang="en-US" dirty="0" smtClean="0"/>
              <a:t>=(Account) </a:t>
            </a:r>
            <a:r>
              <a:rPr lang="en-US" dirty="0" err="1" smtClean="0"/>
              <a:t>clazz.newInstance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//			</a:t>
            </a:r>
            <a:r>
              <a:rPr lang="zh-CN" altLang="en-US" dirty="0" smtClean="0"/>
              <a:t>调用</a:t>
            </a:r>
            <a:r>
              <a:rPr lang="en-US" dirty="0" smtClean="0"/>
              <a:t>save</a:t>
            </a:r>
            <a:r>
              <a:rPr lang="zh-CN" altLang="en-US" dirty="0" smtClean="0"/>
              <a:t>方法，参数是</a:t>
            </a:r>
            <a:r>
              <a:rPr lang="en-US" altLang="zh-CN" dirty="0" smtClean="0"/>
              <a:t>1000</a:t>
            </a:r>
          </a:p>
          <a:p>
            <a:r>
              <a:rPr lang="en-US" altLang="zh-CN" dirty="0" smtClean="0"/>
              <a:t>			</a:t>
            </a:r>
            <a:r>
              <a:rPr lang="en-US" dirty="0" err="1" smtClean="0"/>
              <a:t>m.invoke</a:t>
            </a:r>
            <a:r>
              <a:rPr lang="en-US" dirty="0" smtClean="0"/>
              <a:t>(</a:t>
            </a:r>
            <a:r>
              <a:rPr lang="en-US" dirty="0" err="1" smtClean="0"/>
              <a:t>account,new</a:t>
            </a:r>
            <a:r>
              <a:rPr lang="en-US" dirty="0" smtClean="0"/>
              <a:t> Object[]{new Double(1000)});</a:t>
            </a:r>
          </a:p>
          <a:p>
            <a:r>
              <a:rPr lang="en-US" dirty="0" smtClean="0"/>
              <a:t>//			</a:t>
            </a:r>
            <a:r>
              <a:rPr lang="zh-CN" altLang="en-US" dirty="0" smtClean="0"/>
              <a:t>查看</a:t>
            </a:r>
            <a:r>
              <a:rPr lang="en-US" dirty="0" smtClean="0"/>
              <a:t>account</a:t>
            </a:r>
            <a:r>
              <a:rPr lang="zh-CN" altLang="en-US" dirty="0" smtClean="0"/>
              <a:t>对象的越是否是</a:t>
            </a:r>
            <a:r>
              <a:rPr lang="en-US" altLang="zh-CN" dirty="0" smtClean="0"/>
              <a:t>1000</a:t>
            </a:r>
            <a:endParaRPr lang="en-US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TestMethod.java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file"/>
              </a:rPr>
              <a:t>Account.java</a:t>
            </a:r>
            <a:endParaRPr lang="en-US" altLang="zh-CN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6979" y="1996673"/>
          <a:ext cx="10958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返回一个方法的名字；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Class&lt;?&gt; </a:t>
                      </a:r>
                      <a:r>
                        <a:rPr lang="en-US" dirty="0" err="1" smtClean="0"/>
                        <a:t>getReturnType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返回方法的返回值类型；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Class&lt;?&gt;[] </a:t>
                      </a:r>
                      <a:r>
                        <a:rPr lang="en-US" dirty="0" err="1" smtClean="0"/>
                        <a:t>getParameterTypes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返回方法的参数类型；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invoke(Object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, Object...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调用对象</a:t>
                      </a:r>
                      <a:r>
                        <a:rPr lang="en-US" altLang="zh-CN" dirty="0" err="1" smtClean="0"/>
                        <a:t>obj</a:t>
                      </a:r>
                      <a:r>
                        <a:rPr lang="zh-CN" altLang="en-US" dirty="0" smtClean="0"/>
                        <a:t>的当前方法，</a:t>
                      </a:r>
                      <a:r>
                        <a:rPr lang="en-US" altLang="zh-CN" dirty="0" err="1" smtClean="0"/>
                        <a:t>args</a:t>
                      </a:r>
                      <a:r>
                        <a:rPr lang="zh-CN" altLang="en-US" dirty="0" smtClean="0"/>
                        <a:t>为方法参数；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4"/>
            <a:ext cx="11015870" cy="25697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动态查找调用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动态查找调用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类中的方法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731" y="1225689"/>
            <a:ext cx="1098856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static Object execute(String </a:t>
            </a:r>
            <a:r>
              <a:rPr lang="en-US" dirty="0" err="1" smtClean="0"/>
              <a:t>className</a:t>
            </a:r>
            <a:r>
              <a:rPr lang="en-US" dirty="0" smtClean="0"/>
              <a:t>, String </a:t>
            </a:r>
            <a:r>
              <a:rPr lang="en-US" dirty="0" err="1" smtClean="0"/>
              <a:t>methodName</a:t>
            </a:r>
            <a:r>
              <a:rPr lang="en-US" dirty="0" smtClean="0"/>
              <a:t>, Object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Object results = null;</a:t>
            </a:r>
          </a:p>
          <a:p>
            <a:r>
              <a:rPr lang="en-US" dirty="0" smtClean="0"/>
              <a:t>try {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获得类的</a:t>
            </a:r>
            <a:r>
              <a:rPr lang="en-US" dirty="0" smtClean="0"/>
              <a:t>Class</a:t>
            </a:r>
            <a:r>
              <a:rPr lang="zh-CN" altLang="en-US" dirty="0" smtClean="0"/>
              <a:t>对象</a:t>
            </a:r>
          </a:p>
          <a:p>
            <a:r>
              <a:rPr lang="en-US" dirty="0" smtClean="0"/>
              <a:t>Class&lt;?&gt; </a:t>
            </a:r>
            <a:r>
              <a:rPr lang="en-US" dirty="0" err="1" smtClean="0"/>
              <a:t>clazz</a:t>
            </a:r>
            <a:r>
              <a:rPr lang="en-US" dirty="0" smtClean="0"/>
              <a:t> = </a:t>
            </a:r>
            <a:r>
              <a:rPr lang="en-US" dirty="0" err="1" smtClean="0"/>
              <a:t>Class.forName</a:t>
            </a:r>
            <a:r>
              <a:rPr lang="en-US" dirty="0" smtClean="0"/>
              <a:t>(</a:t>
            </a:r>
            <a:r>
              <a:rPr lang="en-US" dirty="0" err="1" smtClean="0"/>
              <a:t>className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Method </a:t>
            </a:r>
            <a:r>
              <a:rPr lang="en-US" dirty="0" err="1" smtClean="0"/>
              <a:t>method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clazz.getMethods</a:t>
            </a:r>
            <a:r>
              <a:rPr lang="en-US" dirty="0" smtClean="0"/>
              <a:t>().length;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返回该类的所有方法</a:t>
            </a:r>
          </a:p>
          <a:p>
            <a:r>
              <a:rPr lang="en-US" dirty="0" smtClean="0"/>
              <a:t>method = </a:t>
            </a:r>
            <a:r>
              <a:rPr lang="en-US" dirty="0" err="1" smtClean="0"/>
              <a:t>clazz.getMethods</a:t>
            </a:r>
            <a:r>
              <a:rPr lang="en-US" dirty="0" smtClean="0"/>
              <a:t>()[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查找名字匹配的方法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methodName.equals</a:t>
            </a:r>
            <a:r>
              <a:rPr lang="en-US" dirty="0" smtClean="0"/>
              <a:t>(</a:t>
            </a:r>
            <a:r>
              <a:rPr lang="en-US" dirty="0" err="1" smtClean="0"/>
              <a:t>method.getName</a:t>
            </a:r>
            <a:r>
              <a:rPr lang="en-US" dirty="0" smtClean="0"/>
              <a:t>())) {</a:t>
            </a:r>
          </a:p>
          <a:p>
            <a:r>
              <a:rPr lang="en-US" dirty="0" smtClean="0"/>
              <a:t>//</a:t>
            </a:r>
            <a:r>
              <a:rPr lang="zh-CN" altLang="en-US" dirty="0" smtClean="0"/>
              <a:t>创建临时对象，调用方法</a:t>
            </a:r>
          </a:p>
          <a:p>
            <a:r>
              <a:rPr lang="en-US" dirty="0" smtClean="0"/>
              <a:t>results = </a:t>
            </a:r>
            <a:r>
              <a:rPr lang="en-US" dirty="0" err="1" smtClean="0"/>
              <a:t>method.invoke</a:t>
            </a:r>
            <a:r>
              <a:rPr lang="en-US" dirty="0" smtClean="0"/>
              <a:t>(</a:t>
            </a:r>
            <a:r>
              <a:rPr lang="en-US" dirty="0" err="1" smtClean="0"/>
              <a:t>clazz.newInstance</a:t>
            </a:r>
            <a:r>
              <a:rPr lang="en-US" dirty="0" smtClean="0"/>
              <a:t>(),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break;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catch (Exception e) {		</a:t>
            </a:r>
          </a:p>
          <a:p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MethodInvoker.java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1245476"/>
            <a:ext cx="11344318" cy="5407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在实际编程中，我们常常需要一些用来包装值对象的类，例如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，这些类中往往没有业务方法，只是为了把需要处理的实体对象进行封装，有这样的特征：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属性都是私有的；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有无参的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构造方法；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对私有属性根据需要提供 公有的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方法以及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方法；例如属性名称为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则有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方法返回属性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方法设置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值；注意方法的名称通常是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加上属性名称，并把属性名称的首字母大写；这些方法称为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getters/setters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必须有返回值没有方法参数；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值没有返回值，有方法参数；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符合这些特征的类，被称为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JavaBean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Introspector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机制就是基于反射的基础，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类属性、事件的一种缺省处理方法。；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内省机制的作用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Employee.java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1434662"/>
            <a:ext cx="11344318" cy="46508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内省有关的主要类及接口有：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java.beans.Introspector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为获得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JavaBean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属性、事件、方法提供了标准方法；通常使用其中的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getBeanInfo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BeanInfo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Java.beans.BeanInfo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接口：不能直接实例化，通常通过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Introspector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类返回该类型对象，提供了返回属性描述符对象（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）、方法描述符对象（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MethodDescriptor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 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描述符（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BeanDescriptor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）对象的方法；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Java.beans.PropertyDescriptor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类：用来描述一个属性，该属性有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7【Java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内省机制的作用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Employee.java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7" y="772508"/>
            <a:ext cx="11344318" cy="27747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只要类中有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方法，或者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方法，或者同时有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方法，其中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方法没有方法参数，有返回值；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方法没有返回值，有一个方法参数；那么内省机制就认为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为一个属性；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内省确定属性名的方法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2" y="3574751"/>
            <a:ext cx="1098856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	age</a:t>
            </a:r>
            <a:r>
              <a:rPr lang="zh-CN" altLang="en-US" dirty="0" smtClean="0"/>
              <a:t>将被内省认为是属性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getAge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	return 18;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//	score</a:t>
            </a:r>
            <a:r>
              <a:rPr lang="zh-CN" altLang="en-US" dirty="0" smtClean="0"/>
              <a:t>将被内省认为是属性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setScore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score){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}</a:t>
            </a:r>
            <a:endParaRPr lang="en-US" dirty="0"/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364717" y="0"/>
            <a:ext cx="23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Employee.java</a:t>
            </a:r>
            <a:endParaRPr lang="en-US" altLang="zh-CN" dirty="0" smtClean="0"/>
          </a:p>
        </p:txBody>
      </p:sp>
      <p:sp>
        <p:nvSpPr>
          <p:cNvPr id="19" name="Oval Callout 18"/>
          <p:cNvSpPr/>
          <p:nvPr/>
        </p:nvSpPr>
        <p:spPr>
          <a:xfrm>
            <a:off x="5644055" y="2664371"/>
            <a:ext cx="3074276" cy="2790497"/>
          </a:xfrm>
          <a:prstGeom prst="wedgeEllipseCallout">
            <a:avLst>
              <a:gd name="adj1" fmla="val -126914"/>
              <a:gd name="adj2" fmla="val 389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Employee</a:t>
            </a:r>
            <a:r>
              <a:rPr lang="zh-CN" altLang="en-US" dirty="0" smtClean="0">
                <a:solidFill>
                  <a:schemeClr val="tx1"/>
                </a:solidFill>
              </a:rPr>
              <a:t>类中根本没有声明</a:t>
            </a:r>
            <a:r>
              <a:rPr lang="en-US" altLang="zh-CN" dirty="0" err="1" smtClean="0">
                <a:solidFill>
                  <a:schemeClr val="tx1"/>
                </a:solidFill>
              </a:rPr>
              <a:t>age,score</a:t>
            </a:r>
            <a:r>
              <a:rPr lang="zh-CN" altLang="en-US" dirty="0" smtClean="0">
                <a:solidFill>
                  <a:schemeClr val="tx1"/>
                </a:solidFill>
              </a:rPr>
              <a:t>属性，仅仅是声明了这样的</a:t>
            </a:r>
            <a:r>
              <a:rPr lang="en-US" altLang="zh-CN" dirty="0" smtClean="0">
                <a:solidFill>
                  <a:schemeClr val="tx1"/>
                </a:solidFill>
              </a:rPr>
              <a:t>getter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setter</a:t>
            </a:r>
            <a:r>
              <a:rPr lang="zh-CN" altLang="en-US" dirty="0" smtClean="0">
                <a:solidFill>
                  <a:schemeClr val="tx1"/>
                </a:solidFill>
              </a:rPr>
              <a:t>，内省机制就认为</a:t>
            </a:r>
            <a:r>
              <a:rPr lang="en-US" altLang="zh-CN" dirty="0" smtClean="0">
                <a:solidFill>
                  <a:schemeClr val="tx1"/>
                </a:solidFill>
              </a:rPr>
              <a:t>age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score</a:t>
            </a:r>
            <a:r>
              <a:rPr lang="zh-CN" altLang="en-US" dirty="0" smtClean="0">
                <a:solidFill>
                  <a:schemeClr val="tx1"/>
                </a:solidFill>
              </a:rPr>
              <a:t>是属性。</a:t>
            </a:r>
            <a:r>
              <a:rPr lang="zh-CN" altLang="en-US" b="1" dirty="0" smtClean="0">
                <a:solidFill>
                  <a:srgbClr val="990000"/>
                </a:solidFill>
              </a:rPr>
              <a:t>出乎意料吧？！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3"/>
            <a:ext cx="11344318" cy="1781507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类的方法获取属性相关的信息，例如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方法返回属性的名字：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028" y="2644586"/>
            <a:ext cx="1098856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返回</a:t>
            </a:r>
            <a:r>
              <a:rPr lang="en-US" dirty="0" smtClean="0"/>
              <a:t>Employee</a:t>
            </a:r>
            <a:r>
              <a:rPr lang="zh-CN" altLang="en-US" dirty="0" smtClean="0"/>
              <a:t>类的</a:t>
            </a:r>
            <a:r>
              <a:rPr lang="en-US" dirty="0" err="1" smtClean="0"/>
              <a:t>BeanInfo</a:t>
            </a:r>
            <a:r>
              <a:rPr lang="zh-CN" altLang="en-US" dirty="0" smtClean="0"/>
              <a:t>对象</a:t>
            </a:r>
          </a:p>
          <a:p>
            <a:r>
              <a:rPr lang="en-US" dirty="0" err="1" smtClean="0"/>
              <a:t>BeanInfo</a:t>
            </a:r>
            <a:r>
              <a:rPr lang="en-US" dirty="0" smtClean="0"/>
              <a:t> </a:t>
            </a:r>
            <a:r>
              <a:rPr lang="en-US" dirty="0" err="1" smtClean="0"/>
              <a:t>employeeInfo</a:t>
            </a:r>
            <a:r>
              <a:rPr lang="en-US" dirty="0" smtClean="0"/>
              <a:t>=</a:t>
            </a:r>
            <a:r>
              <a:rPr lang="en-US" dirty="0" err="1" smtClean="0"/>
              <a:t>Introspector.getBeanInfo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使用</a:t>
            </a:r>
            <a:r>
              <a:rPr lang="en-US" dirty="0" err="1" smtClean="0"/>
              <a:t>BeanInfo</a:t>
            </a:r>
            <a:r>
              <a:rPr lang="zh-CN" altLang="en-US" dirty="0" smtClean="0"/>
              <a:t>返回</a:t>
            </a:r>
            <a:r>
              <a:rPr lang="en-US" dirty="0" err="1" smtClean="0"/>
              <a:t>PropertyDescriptor</a:t>
            </a:r>
            <a:r>
              <a:rPr lang="zh-CN" altLang="en-US" dirty="0" smtClean="0"/>
              <a:t>对象数组</a:t>
            </a:r>
          </a:p>
          <a:p>
            <a:r>
              <a:rPr lang="en-US" dirty="0" err="1" smtClean="0"/>
              <a:t>PropertyDescriptor</a:t>
            </a:r>
            <a:r>
              <a:rPr lang="en-US" dirty="0" smtClean="0"/>
              <a:t>[] </a:t>
            </a:r>
            <a:r>
              <a:rPr lang="en-US" dirty="0" err="1" smtClean="0"/>
              <a:t>propsDes</a:t>
            </a:r>
            <a:r>
              <a:rPr lang="en-US" dirty="0" smtClean="0"/>
              <a:t>=</a:t>
            </a:r>
            <a:r>
              <a:rPr lang="en-US" dirty="0" err="1" smtClean="0"/>
              <a:t>employeeInfo.getPropertyDescriptors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迭代所有的</a:t>
            </a:r>
            <a:r>
              <a:rPr lang="en-US" dirty="0" err="1" smtClean="0"/>
              <a:t>PropertyDescriptor</a:t>
            </a:r>
            <a:r>
              <a:rPr lang="en-US" dirty="0" smtClean="0"/>
              <a:t>，</a:t>
            </a:r>
            <a:r>
              <a:rPr lang="zh-CN" altLang="en-US" dirty="0" smtClean="0"/>
              <a:t>返回属性名字。由于从</a:t>
            </a:r>
            <a:r>
              <a:rPr lang="en-US" dirty="0" smtClean="0"/>
              <a:t>Object</a:t>
            </a:r>
            <a:r>
              <a:rPr lang="zh-CN" altLang="en-US" dirty="0" smtClean="0"/>
              <a:t>类继承</a:t>
            </a:r>
            <a:r>
              <a:rPr lang="en-US" dirty="0" err="1" smtClean="0"/>
              <a:t>getClass</a:t>
            </a:r>
            <a:r>
              <a:rPr lang="zh-CN" altLang="en-US" dirty="0" smtClean="0"/>
              <a:t>方法，所以属性名有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PropertyDescriptor</a:t>
            </a:r>
            <a:r>
              <a:rPr lang="en-US" dirty="0" smtClean="0"/>
              <a:t> </a:t>
            </a:r>
            <a:r>
              <a:rPr lang="en-US" dirty="0" err="1" smtClean="0"/>
              <a:t>prop:propsDes</a:t>
            </a:r>
            <a:r>
              <a:rPr lang="en-US" dirty="0" smtClean="0"/>
              <a:t>){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prop.getName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8702567" y="0"/>
            <a:ext cx="297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TestPropertyName.java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804042"/>
            <a:ext cx="11015870" cy="174997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类中定义了方法可以获取该属性的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10【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获取属性对应的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getter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和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setter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65806" y="1586769"/>
          <a:ext cx="109587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</a:t>
                      </a:r>
                      <a:r>
                        <a:rPr lang="en-US" dirty="0" err="1" smtClean="0"/>
                        <a:t>getReadMethod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返回属性对应的</a:t>
                      </a:r>
                      <a:r>
                        <a:rPr lang="en-US" altLang="zh-CN" dirty="0" smtClean="0"/>
                        <a:t>getter</a:t>
                      </a:r>
                      <a:r>
                        <a:rPr lang="zh-CN" altLang="en-US" dirty="0" smtClean="0"/>
                        <a:t>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</a:t>
                      </a:r>
                      <a:r>
                        <a:rPr lang="en-US" dirty="0" err="1" smtClean="0"/>
                        <a:t>getWriteMethod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返回属性对应的</a:t>
                      </a:r>
                      <a:r>
                        <a:rPr lang="en-US" altLang="zh-CN" dirty="0" smtClean="0"/>
                        <a:t>setter</a:t>
                      </a:r>
                      <a:r>
                        <a:rPr lang="zh-CN" altLang="en-US" dirty="0" smtClean="0"/>
                        <a:t>方法对象；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0262" y="3007193"/>
            <a:ext cx="10988565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迭代所有的</a:t>
            </a:r>
            <a:r>
              <a:rPr lang="en-US" altLang="zh-CN" dirty="0" err="1" smtClean="0"/>
              <a:t>PropertyDescriptor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方法对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返回对应值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PropertyDescriptor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prop:propsDes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prop.getName</a:t>
            </a:r>
            <a:r>
              <a:rPr lang="en-US" altLang="zh-CN" dirty="0" smtClean="0"/>
              <a:t>().equals("name")){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prop.getWriteMethod</a:t>
            </a:r>
            <a:r>
              <a:rPr lang="en-US" altLang="zh-CN" dirty="0" smtClean="0"/>
              <a:t>().invoke(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, "Alice");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prop.getReadMethod</a:t>
            </a:r>
            <a:r>
              <a:rPr lang="en-US" altLang="zh-CN" dirty="0" smtClean="0"/>
              <a:t>().invoke(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prop.getName</a:t>
            </a:r>
            <a:r>
              <a:rPr lang="en-US" altLang="zh-CN" dirty="0" smtClean="0"/>
              <a:t>().equals("salary")){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prop.getWriteMethod</a:t>
            </a:r>
            <a:r>
              <a:rPr lang="en-US" altLang="zh-CN" dirty="0" smtClean="0"/>
              <a:t>().invoke(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, new Double(10000));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prop.getReadMethod</a:t>
            </a:r>
            <a:r>
              <a:rPr lang="en-US" altLang="zh-CN" dirty="0" smtClean="0"/>
              <a:t>().invoke(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26" name="TextBox 25">
            <a:hlinkClick r:id="rId3" action="ppaction://hlinkfile"/>
          </p:cNvPr>
          <p:cNvSpPr txBox="1"/>
          <p:nvPr/>
        </p:nvSpPr>
        <p:spPr>
          <a:xfrm>
            <a:off x="9364717" y="0"/>
            <a:ext cx="23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课堂案例：</a:t>
            </a:r>
            <a:r>
              <a:rPr lang="en-US" altLang="zh-CN" dirty="0" smtClean="0">
                <a:hlinkClick r:id="rId4" action="ppaction://hlinkfile"/>
              </a:rPr>
              <a:t>TestGetterSetter.java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理解反射的作用；</a:t>
            </a:r>
            <a:endParaRPr lang="en-US" altLang="zh-CN" dirty="0" smtClean="0"/>
          </a:p>
          <a:p>
            <a:r>
              <a:rPr lang="zh-CN" altLang="en-US" dirty="0" smtClean="0"/>
              <a:t>能够熟练使用反射相关的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理解内省的作用和应用；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51337"/>
            <a:ext cx="11015870" cy="316886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很多框架都使用了内省机制检索对象的属性，定义属性名字时，名字最好起码以两个小写字母开头，例如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，而不要使用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，某些情况下，可能会导致检索属性失败；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再次强调，内省机制检索属性时，是根据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方法确认属性名字，而不是根据类里声明的属性名决定；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内省属性的注意事项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41" y="788276"/>
            <a:ext cx="11297022" cy="58174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反射机制允许程序在运行时通过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 APIs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取得任何一个已知名称的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的内部信息，包括其修饰符、父类、接口、构造方法、属性、方法等，并可于运行时改变属性值或者调用方法等；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语言的一个重要特性，使得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语言具备“动态性”：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在运行时获取任意一个对象所属的类的相关信息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在运行时构造任意一个类的对象；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在运行时获取任意一个类所具有的成员变量和方法；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在运行时调用任意一个对象的方法；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反射机制是构建框架技术的基础所在，例如后续学习的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框架等，都使用到反射技术；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反射的概念及重要作用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41" y="1213944"/>
            <a:ext cx="11297022" cy="48084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的反射机制依靠反射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实现，反射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主要包括以下几个类，后续学习：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类：代表一个类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java.lang.reflect.Field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类：类的成员变量（成员变量也称为类的属性）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java.lang.reflect.Method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类：类的方法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java.lang.reflect.Constructor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类：类的构造方法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java.lang.reflect.Array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类：动态创建数组，以及访问数组的元素的静态方法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反射的概念及重要作用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反射的概念及重要作用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反射有什么作用？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反射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主要有哪些类？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反射的概念及重要作用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反射机制能够使得在运行时动态地获取类的相关信息、创建对象、调用方法、修改属性等；是一些框架技术的基础；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语言的反射相关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主要包括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类等；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反射操作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731" y="819806"/>
            <a:ext cx="10515600" cy="58332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Class</a:t>
            </a:r>
            <a:r>
              <a:rPr lang="zh-CN" altLang="en-US" sz="1800" dirty="0" smtClean="0"/>
              <a:t>类的作用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：获取方式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：通过字符串加载类后构建对象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：反射获取构造方法并构建对象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Method</a:t>
            </a:r>
            <a:r>
              <a:rPr lang="zh-CN" altLang="en-US" sz="1800" dirty="0" smtClean="0"/>
              <a:t>类作用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：动态查找调用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类中的方法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内省机制的作用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：内省确定属性名的方法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：获取属性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：获取属性对应的</a:t>
            </a:r>
            <a:r>
              <a:rPr lang="en-US" altLang="zh-CN" sz="1800" dirty="0" smtClean="0"/>
              <a:t>getter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setter</a:t>
            </a:r>
            <a:r>
              <a:rPr lang="zh-CN" altLang="en-US" sz="1800" dirty="0" smtClean="0"/>
              <a:t>方法</a:t>
            </a:r>
          </a:p>
          <a:p>
            <a:r>
              <a:rPr lang="zh-CN" altLang="en-US" sz="1800" dirty="0" smtClean="0"/>
              <a:t>知识点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：内省属性的注意事项</a:t>
            </a: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9"/>
            <a:ext cx="11015870" cy="39571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类是反射机制中最重要的类，是使用反射机制时的“起点”；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运行程序时，会将要使用到的类加载到内存中，同时就会自行为这个类创建一个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对象，这个对象中就封装了类的所有信息，包括类中的属性、方法、构造方法、修饰符等；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方法，可以获取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中封装的其他信息；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Class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756744"/>
            <a:ext cx="11015870" cy="132430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方法，可以获取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中封装的其他信息；部分方法如下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Class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81572" y="2091266"/>
          <a:ext cx="10958786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/>
                <a:gridCol w="6637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</a:t>
                      </a:r>
                      <a:r>
                        <a:rPr lang="en-US" dirty="0" err="1" smtClean="0"/>
                        <a:t>getMethod</a:t>
                      </a:r>
                      <a:r>
                        <a:rPr lang="en-US" dirty="0" smtClean="0"/>
                        <a:t>(String name, Class&lt;?&gt;... </a:t>
                      </a:r>
                      <a:r>
                        <a:rPr lang="en-US" dirty="0" err="1" smtClean="0"/>
                        <a:t>parameterTypes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通过指定方法的名字及参数类型，返回类中的一个方法对象；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Method[] </a:t>
                      </a:r>
                      <a:r>
                        <a:rPr lang="en-US" dirty="0" err="1" smtClean="0"/>
                        <a:t>getMethods</a:t>
                      </a:r>
                      <a:r>
                        <a:rPr lang="en-US" dirty="0" smtClean="0"/>
                        <a:t>()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返回类中所有方法对象；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</a:t>
                      </a:r>
                      <a:r>
                        <a:rPr lang="en-US" dirty="0" err="1" smtClean="0"/>
                        <a:t>getField</a:t>
                      </a:r>
                      <a:r>
                        <a:rPr lang="en-US" dirty="0" smtClean="0"/>
                        <a:t>(String name)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指定属性的名字，返回一个属性对象；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Field[] </a:t>
                      </a:r>
                      <a:r>
                        <a:rPr lang="en-US" dirty="0" err="1" smtClean="0"/>
                        <a:t>getFields</a:t>
                      </a:r>
                      <a:r>
                        <a:rPr lang="en-US" dirty="0" smtClean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返回类中所有属性对象；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Constructor&lt;T&gt; </a:t>
                      </a:r>
                      <a:r>
                        <a:rPr lang="en-US" dirty="0" err="1" smtClean="0"/>
                        <a:t>getConstructor</a:t>
                      </a:r>
                      <a:r>
                        <a:rPr lang="en-US" dirty="0" smtClean="0"/>
                        <a:t>(Class&lt;?&gt;... </a:t>
                      </a:r>
                      <a:r>
                        <a:rPr lang="en-US" dirty="0" err="1" smtClean="0"/>
                        <a:t>parameterTypes</a:t>
                      </a:r>
                      <a:r>
                        <a:rPr lang="en-US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通过指定构造方法的参数类型，返回类中第一个构造方法对象；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Constructor&lt;?&gt;[] </a:t>
                      </a:r>
                      <a:r>
                        <a:rPr lang="en-US" dirty="0" err="1" smtClean="0"/>
                        <a:t>getConstructors</a:t>
                      </a:r>
                      <a:r>
                        <a:rPr lang="en-US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返回类中所有构造方法对象；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getModifiers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返回类的修饰符，修饰符代码在虚拟机规范中定义；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Class&lt;?&gt;[] </a:t>
                      </a:r>
                      <a:r>
                        <a:rPr lang="en-US" dirty="0" err="1" smtClean="0"/>
                        <a:t>getInterfaces</a:t>
                      </a:r>
                      <a:r>
                        <a:rPr lang="en-US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返回类所实现的接口；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getName</a:t>
                      </a:r>
                      <a:r>
                        <a:rPr lang="en-US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返回类的名字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unched Tape 4"/>
          <p:cNvSpPr/>
          <p:nvPr/>
        </p:nvSpPr>
        <p:spPr>
          <a:xfrm>
            <a:off x="4382814" y="1418897"/>
            <a:ext cx="7094483" cy="520262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990000"/>
                </a:solidFill>
              </a:rPr>
              <a:t>问题来了，怎么调用这些方法？当然是先要得到</a:t>
            </a:r>
            <a:r>
              <a:rPr lang="en-US" altLang="zh-CN" b="1" dirty="0" smtClean="0">
                <a:solidFill>
                  <a:srgbClr val="990000"/>
                </a:solidFill>
              </a:rPr>
              <a:t>Class</a:t>
            </a:r>
            <a:r>
              <a:rPr lang="zh-CN" altLang="en-US" b="1" dirty="0" smtClean="0">
                <a:solidFill>
                  <a:srgbClr val="990000"/>
                </a:solidFill>
              </a:rPr>
              <a:t>对象喽！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2102</Words>
  <Application>WPS 演示</Application>
  <PresentationFormat>自定义</PresentationFormat>
  <Paragraphs>231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反射与内省</vt:lpstr>
      <vt:lpstr>本章目标</vt:lpstr>
      <vt:lpstr>幻灯片 3</vt:lpstr>
      <vt:lpstr>幻灯片 4</vt:lpstr>
      <vt:lpstr>本节提问【反射的概念及重要作用】</vt:lpstr>
      <vt:lpstr>本节总结【反射的概念及重要作用】</vt:lpstr>
      <vt:lpstr>第2节【反射操作】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微软用户</cp:lastModifiedBy>
  <cp:revision>1867</cp:revision>
  <dcterms:created xsi:type="dcterms:W3CDTF">2014-03-19T14:07:00Z</dcterms:created>
  <dcterms:modified xsi:type="dcterms:W3CDTF">2017-10-30T02:56:13Z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