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78" r:id="rId2"/>
    <p:sldId id="1555" r:id="rId3"/>
    <p:sldId id="1556" r:id="rId4"/>
    <p:sldId id="1557" r:id="rId5"/>
    <p:sldId id="1558" r:id="rId6"/>
    <p:sldId id="483" r:id="rId7"/>
    <p:sldId id="1516" r:id="rId8"/>
    <p:sldId id="1520" r:id="rId9"/>
    <p:sldId id="1519" r:id="rId10"/>
    <p:sldId id="1518" r:id="rId11"/>
    <p:sldId id="1517" r:id="rId12"/>
    <p:sldId id="1525" r:id="rId13"/>
    <p:sldId id="1524" r:id="rId14"/>
    <p:sldId id="1523" r:id="rId15"/>
    <p:sldId id="1522" r:id="rId16"/>
    <p:sldId id="1521" r:id="rId17"/>
    <p:sldId id="1531" r:id="rId18"/>
    <p:sldId id="1530" r:id="rId19"/>
    <p:sldId id="1529" r:id="rId20"/>
    <p:sldId id="1528" r:id="rId21"/>
    <p:sldId id="1527" r:id="rId22"/>
    <p:sldId id="1526" r:id="rId23"/>
    <p:sldId id="1533" r:id="rId24"/>
    <p:sldId id="1559" r:id="rId25"/>
    <p:sldId id="1534" r:id="rId26"/>
    <p:sldId id="1535" r:id="rId27"/>
    <p:sldId id="1536" r:id="rId28"/>
    <p:sldId id="1532" r:id="rId29"/>
    <p:sldId id="1537" r:id="rId30"/>
    <p:sldId id="1544" r:id="rId31"/>
    <p:sldId id="1543" r:id="rId32"/>
    <p:sldId id="1542" r:id="rId33"/>
    <p:sldId id="1541" r:id="rId34"/>
    <p:sldId id="1540" r:id="rId35"/>
    <p:sldId id="1539" r:id="rId36"/>
    <p:sldId id="1538" r:id="rId37"/>
    <p:sldId id="1548" r:id="rId38"/>
    <p:sldId id="1547" r:id="rId39"/>
    <p:sldId id="1546" r:id="rId40"/>
    <p:sldId id="1560" r:id="rId41"/>
    <p:sldId id="1553" r:id="rId42"/>
    <p:sldId id="1554" r:id="rId43"/>
    <p:sldId id="47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54958"/>
    <a:srgbClr val="FD3AD1"/>
    <a:srgbClr val="379C35"/>
    <a:srgbClr val="269999"/>
    <a:srgbClr val="595959"/>
    <a:srgbClr val="C3C000"/>
    <a:srgbClr val="B8275B"/>
    <a:srgbClr val="C56883"/>
    <a:srgbClr val="276A83"/>
    <a:srgbClr val="AE0B0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5" autoAdjust="0"/>
    <p:restoredTop sz="98516" autoAdjust="0"/>
  </p:normalViewPr>
  <p:slideViewPr>
    <p:cSldViewPr snapToGrid="0">
      <p:cViewPr>
        <p:scale>
          <a:sx n="75" d="100"/>
          <a:sy n="75" d="100"/>
        </p:scale>
        <p:origin x="-558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6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34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之前提到了，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是现代软件系统中用于交换数据最常见的两种结构化数据封装格式，在服务器与服务器之间进行数据交换的时候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占据优势，而在前端和服务器端之间进行数据交换时，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则更有优势，原因在于，前端对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的处理非常简单，因为它本身就是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中的一种原生数据类型，在学会如何进行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文档解析之后，我们继续学习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文档的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&#35838;&#22530;&#26696;&#20363;/&#31532;1&#33410;-XML&#35299;&#26512;/DOMReader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&#35838;&#22530;&#26696;&#20363;/&#31532;1&#33410;-XML&#35299;&#26512;/SAXReader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&#35838;&#22530;&#26696;&#20363;/&#31532;2&#33410;-JSON&#35299;&#26512;/TestJso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&#35838;&#22530;&#26696;&#20363;/&#31532;2&#33410;-JSON&#35299;&#26512;/TestJson1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&#35838;&#22530;&#26696;&#20363;/&#31532;2&#33410;-JSON&#35299;&#26512;/ListToJson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&#35838;&#22530;&#26696;&#20363;/&#31532;2&#33410;-JSON&#35299;&#26512;/JsonToList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&#35838;&#22530;&#26696;&#20363;/&#31532;2&#33410;-JSON&#35299;&#26512;/MapToJson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1804\&#24037;&#20855;\JDK_API_1_6_zh_CN.CHM::/java/io/InputStream.html" TargetMode="External"/><Relationship Id="rId2" Type="http://schemas.openxmlformats.org/officeDocument/2006/relationships/hyperlink" Target="mk:@MSITStore:F:\1804\&#24037;&#20855;\JDK_API_1_6_zh_CN.CHM::/java/util/Properti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k:@MSITStore:F:\1804\&#24037;&#20855;\JDK_API_1_6_zh_CN.CHM::/java/lang/String.html" TargetMode="External"/><Relationship Id="rId4" Type="http://schemas.openxmlformats.org/officeDocument/2006/relationships/hyperlink" Target="mk:@MSITStore:F:\1804\&#24037;&#20855;\JDK_API_1_6_zh_CN.CHM::/java/lang/Objec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 &amp; XML &amp; JSON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文件格式和验证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文件形成</a:t>
            </a:r>
            <a:r>
              <a:rPr lang="zh-CN" altLang="en-US" dirty="0"/>
              <a:t>了一种树结构，它</a:t>
            </a:r>
            <a:r>
              <a:rPr lang="zh-CN" altLang="en-US" dirty="0" smtClean="0"/>
              <a:t>从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根部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开始</a:t>
            </a:r>
            <a:r>
              <a:rPr lang="zh-CN" altLang="en-US" dirty="0"/>
              <a:t>，然后扩展</a:t>
            </a:r>
            <a:r>
              <a:rPr lang="zh-CN" altLang="en-US" dirty="0" smtClean="0"/>
              <a:t>到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枝叶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XML </a:t>
            </a:r>
            <a:r>
              <a:rPr lang="zh-CN" altLang="en-US" dirty="0"/>
              <a:t>文档必须包含</a:t>
            </a:r>
            <a:r>
              <a:rPr lang="zh-CN" altLang="en-US" dirty="0" smtClean="0"/>
              <a:t>根节点。该节点是</a:t>
            </a:r>
            <a:r>
              <a:rPr lang="zh-CN" altLang="en-US" dirty="0"/>
              <a:t>所有</a:t>
            </a:r>
            <a:r>
              <a:rPr lang="zh-CN" altLang="en-US" dirty="0" smtClean="0"/>
              <a:t>其他节点的父节点（</a:t>
            </a:r>
            <a:r>
              <a:rPr lang="zh-CN" altLang="en-US" dirty="0"/>
              <a:t>一个</a:t>
            </a:r>
            <a:r>
              <a:rPr lang="en-US" altLang="zh-CN" dirty="0"/>
              <a:t>XML</a:t>
            </a:r>
            <a:r>
              <a:rPr lang="zh-CN" altLang="en-US" dirty="0"/>
              <a:t>文档有且只有一个根节点）</a:t>
            </a:r>
          </a:p>
          <a:p>
            <a:r>
              <a:rPr lang="en-US" altLang="zh-CN" dirty="0"/>
              <a:t>XML </a:t>
            </a:r>
            <a:r>
              <a:rPr lang="zh-CN" altLang="en-US" dirty="0"/>
              <a:t>文档中</a:t>
            </a:r>
            <a:r>
              <a:rPr lang="zh-CN" altLang="en-US" dirty="0" smtClean="0"/>
              <a:t>的节点元素</a:t>
            </a:r>
            <a:r>
              <a:rPr lang="zh-CN" altLang="en-US" dirty="0"/>
              <a:t>形成了一棵文档树。这棵树从根部开始，并扩展到树的最</a:t>
            </a:r>
            <a:r>
              <a:rPr lang="zh-CN" altLang="en-US" dirty="0" smtClean="0"/>
              <a:t>底端，所有</a:t>
            </a:r>
            <a:r>
              <a:rPr lang="zh-CN" altLang="en-US" dirty="0"/>
              <a:t>的元素都可以有子元素：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09" y="4519907"/>
            <a:ext cx="8172450" cy="1228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文件格式和验证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父、子以及同胞等术语用于</a:t>
            </a:r>
            <a:r>
              <a:rPr lang="zh-CN" altLang="en-US" dirty="0" smtClean="0"/>
              <a:t>描述节点元素</a:t>
            </a:r>
            <a:r>
              <a:rPr lang="zh-CN" altLang="en-US" dirty="0"/>
              <a:t>之间的关系。父元素拥有子元素。相同层级上的子元素成为同胞（兄弟或姐妹</a:t>
            </a:r>
            <a:r>
              <a:rPr lang="zh-CN" altLang="en-US" dirty="0" smtClean="0"/>
              <a:t>），所有</a:t>
            </a:r>
            <a:r>
              <a:rPr lang="zh-CN" altLang="en-US" dirty="0"/>
              <a:t>的元素都可以有文本内容和</a:t>
            </a:r>
            <a:r>
              <a:rPr lang="zh-CN" altLang="en-US" dirty="0" smtClean="0"/>
              <a:t>属性，一个经典实例：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39340" y="2254504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根元素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&lt;bookstore&gt;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39340" y="3489796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节点元素：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&lt;book&gt;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76538" y="4725087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节点元素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&lt;author&gt;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3525" y="3489796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E54958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292496" y="3487182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E54958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697415" y="2971159"/>
            <a:ext cx="0" cy="516023"/>
          </a:xfrm>
          <a:prstGeom prst="straightConnector1">
            <a:avLst/>
          </a:prstGeom>
          <a:ln w="508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968836" y="2971159"/>
            <a:ext cx="0" cy="564254"/>
          </a:xfrm>
          <a:prstGeom prst="straightConnector1">
            <a:avLst/>
          </a:prstGeom>
          <a:ln w="508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75700" y="3044504"/>
            <a:ext cx="485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45036" y="3044504"/>
            <a:ext cx="485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>
            <a:stCxn id="6" idx="2"/>
            <a:endCxn id="7" idx="0"/>
          </p:cNvCxnSpPr>
          <p:nvPr/>
        </p:nvCxnSpPr>
        <p:spPr>
          <a:xfrm>
            <a:off x="6260398" y="2971159"/>
            <a:ext cx="0" cy="518637"/>
          </a:xfrm>
          <a:prstGeom prst="line">
            <a:avLst/>
          </a:prstGeom>
          <a:ln w="50800">
            <a:solidFill>
              <a:srgbClr val="379C3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1"/>
            <a:endCxn id="7" idx="3"/>
          </p:cNvCxnSpPr>
          <p:nvPr/>
        </p:nvCxnSpPr>
        <p:spPr>
          <a:xfrm flipH="1">
            <a:off x="7481456" y="3845510"/>
            <a:ext cx="811040" cy="2614"/>
          </a:xfrm>
          <a:prstGeom prst="line">
            <a:avLst/>
          </a:prstGeom>
          <a:ln w="50800">
            <a:solidFill>
              <a:srgbClr val="379C3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10496" y="4725087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节点元素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85549" y="4725087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节点元素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&lt;year&gt;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536524" y="4719859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节点元素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&lt;price&gt;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肘形连接符 26"/>
          <p:cNvCxnSpPr>
            <a:stCxn id="7" idx="2"/>
            <a:endCxn id="23" idx="0"/>
          </p:cNvCxnSpPr>
          <p:nvPr/>
        </p:nvCxnSpPr>
        <p:spPr>
          <a:xfrm rot="5400000">
            <a:off x="3836658" y="2301347"/>
            <a:ext cx="518636" cy="4328844"/>
          </a:xfrm>
          <a:prstGeom prst="bentConnector3">
            <a:avLst/>
          </a:prstGeom>
          <a:ln w="50800">
            <a:solidFill>
              <a:srgbClr val="379C3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7" idx="2"/>
            <a:endCxn id="8" idx="0"/>
          </p:cNvCxnSpPr>
          <p:nvPr/>
        </p:nvCxnSpPr>
        <p:spPr>
          <a:xfrm rot="5400000">
            <a:off x="5319679" y="3784368"/>
            <a:ext cx="518636" cy="1362802"/>
          </a:xfrm>
          <a:prstGeom prst="bentConnector3">
            <a:avLst>
              <a:gd name="adj1" fmla="val 50000"/>
            </a:avLst>
          </a:prstGeom>
          <a:ln w="50800">
            <a:solidFill>
              <a:srgbClr val="379C3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7" idx="2"/>
            <a:endCxn id="24" idx="0"/>
          </p:cNvCxnSpPr>
          <p:nvPr/>
        </p:nvCxnSpPr>
        <p:spPr>
          <a:xfrm rot="16200000" flipH="1">
            <a:off x="6724184" y="3742664"/>
            <a:ext cx="518636" cy="1446209"/>
          </a:xfrm>
          <a:prstGeom prst="bentConnector3">
            <a:avLst>
              <a:gd name="adj1" fmla="val 50000"/>
            </a:avLst>
          </a:prstGeom>
          <a:ln w="50800">
            <a:solidFill>
              <a:srgbClr val="379C3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5" idx="0"/>
          </p:cNvCxnSpPr>
          <p:nvPr/>
        </p:nvCxnSpPr>
        <p:spPr>
          <a:xfrm rot="16200000" flipH="1">
            <a:off x="8252286" y="2214563"/>
            <a:ext cx="513408" cy="4497184"/>
          </a:xfrm>
          <a:prstGeom prst="bentConnector3">
            <a:avLst>
              <a:gd name="adj1" fmla="val 50000"/>
            </a:avLst>
          </a:prstGeom>
          <a:ln w="50800">
            <a:solidFill>
              <a:srgbClr val="379C3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647367" y="4201222"/>
            <a:ext cx="0" cy="518637"/>
          </a:xfrm>
          <a:prstGeom prst="line">
            <a:avLst/>
          </a:prstGeom>
          <a:ln w="50800">
            <a:solidFill>
              <a:srgbClr val="379C3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676538" y="5882706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节点元素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K.Rowling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10496" y="5882706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节点元素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Harry Potter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485549" y="5882706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节点元素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536524" y="5877478"/>
            <a:ext cx="2442116" cy="716655"/>
          </a:xfrm>
          <a:prstGeom prst="roundRect">
            <a:avLst>
              <a:gd name="adj" fmla="val 12058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节点元素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29.99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>
            <a:stCxn id="23" idx="2"/>
            <a:endCxn id="39" idx="0"/>
          </p:cNvCxnSpPr>
          <p:nvPr/>
        </p:nvCxnSpPr>
        <p:spPr>
          <a:xfrm>
            <a:off x="1931554" y="5441742"/>
            <a:ext cx="0" cy="440964"/>
          </a:xfrm>
          <a:prstGeom prst="line">
            <a:avLst/>
          </a:prstGeom>
          <a:ln w="50800">
            <a:solidFill>
              <a:srgbClr val="379C3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8" idx="2"/>
            <a:endCxn id="38" idx="0"/>
          </p:cNvCxnSpPr>
          <p:nvPr/>
        </p:nvCxnSpPr>
        <p:spPr>
          <a:xfrm>
            <a:off x="4897596" y="5441742"/>
            <a:ext cx="0" cy="440964"/>
          </a:xfrm>
          <a:prstGeom prst="line">
            <a:avLst/>
          </a:prstGeom>
          <a:ln w="50800">
            <a:solidFill>
              <a:srgbClr val="379C3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4" idx="2"/>
            <a:endCxn id="40" idx="0"/>
          </p:cNvCxnSpPr>
          <p:nvPr/>
        </p:nvCxnSpPr>
        <p:spPr>
          <a:xfrm>
            <a:off x="7706607" y="5441742"/>
            <a:ext cx="0" cy="440964"/>
          </a:xfrm>
          <a:prstGeom prst="line">
            <a:avLst/>
          </a:prstGeom>
          <a:ln w="50800">
            <a:solidFill>
              <a:srgbClr val="379C3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5" idx="2"/>
            <a:endCxn id="41" idx="0"/>
          </p:cNvCxnSpPr>
          <p:nvPr/>
        </p:nvCxnSpPr>
        <p:spPr>
          <a:xfrm>
            <a:off x="10757582" y="5436514"/>
            <a:ext cx="0" cy="440964"/>
          </a:xfrm>
          <a:prstGeom prst="line">
            <a:avLst/>
          </a:prstGeom>
          <a:ln w="50800">
            <a:solidFill>
              <a:srgbClr val="379C3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5400000" flipH="1" flipV="1">
            <a:off x="3319180" y="4670642"/>
            <a:ext cx="24005" cy="1507739"/>
          </a:xfrm>
          <a:prstGeom prst="bentConnector3">
            <a:avLst>
              <a:gd name="adj1" fmla="val -1025553"/>
            </a:avLst>
          </a:prstGeom>
          <a:ln w="5080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101230" y="5292892"/>
            <a:ext cx="749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同级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文件格式和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将上例树状结构转换为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文档后的示例如下：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6" y="1676339"/>
            <a:ext cx="10848975" cy="4724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文件格式和验证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拥有正确语法的 </a:t>
            </a:r>
            <a:r>
              <a:rPr lang="en-US" altLang="zh-CN" dirty="0"/>
              <a:t>XML </a:t>
            </a:r>
            <a:r>
              <a:rPr lang="zh-CN" altLang="en-US" dirty="0"/>
              <a:t>被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形式良好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，通过 </a:t>
            </a:r>
            <a:r>
              <a:rPr lang="en-US" altLang="zh-CN" dirty="0"/>
              <a:t>DTD </a:t>
            </a:r>
            <a:r>
              <a:rPr lang="zh-CN" altLang="en-US" dirty="0"/>
              <a:t>验证的</a:t>
            </a:r>
            <a:r>
              <a:rPr lang="en-US" altLang="zh-CN" dirty="0"/>
              <a:t>XML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合法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形式良好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 </a:t>
            </a:r>
            <a:r>
              <a:rPr lang="en-US" altLang="zh-CN" dirty="0"/>
              <a:t>XML </a:t>
            </a:r>
            <a:r>
              <a:rPr lang="zh-CN" altLang="en-US" dirty="0"/>
              <a:t>文档拥有正确的</a:t>
            </a:r>
            <a:r>
              <a:rPr lang="zh-CN" altLang="en-US" dirty="0" smtClean="0"/>
              <a:t>语法：</a:t>
            </a:r>
            <a:endParaRPr lang="zh-CN" altLang="en-US" dirty="0"/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文档</a:t>
            </a:r>
            <a:r>
              <a:rPr lang="zh-CN" altLang="en-US" dirty="0"/>
              <a:t>必须有一个根元素</a:t>
            </a:r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节点元素</a:t>
            </a:r>
            <a:r>
              <a:rPr lang="zh-CN" altLang="en-US" dirty="0"/>
              <a:t>都必须有一个关闭标签</a:t>
            </a:r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标签</a:t>
            </a:r>
            <a:r>
              <a:rPr lang="zh-CN" altLang="en-US" dirty="0"/>
              <a:t>对大小写敏感</a:t>
            </a:r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元素</a:t>
            </a:r>
            <a:r>
              <a:rPr lang="zh-CN" altLang="en-US" dirty="0"/>
              <a:t>必须被正确的嵌套</a:t>
            </a:r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属性</a:t>
            </a:r>
            <a:r>
              <a:rPr lang="zh-CN" altLang="en-US" dirty="0"/>
              <a:t>值必须加引号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文件格式和验证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文件格式进行验证的方法如下：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2" y="1785190"/>
            <a:ext cx="9115425" cy="18383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r="50815"/>
          <a:stretch>
            <a:fillRect/>
          </a:stretch>
        </p:blipFill>
        <p:spPr>
          <a:xfrm>
            <a:off x="7039079" y="3004549"/>
            <a:ext cx="4708242" cy="1981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607263" y="2028729"/>
            <a:ext cx="4147618" cy="24895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754881" y="2161309"/>
            <a:ext cx="2284198" cy="1097280"/>
          </a:xfrm>
          <a:prstGeom prst="straightConnector1">
            <a:avLst/>
          </a:prstGeom>
          <a:ln w="508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16502" y="2081219"/>
            <a:ext cx="732710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声明引用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文件格式和验证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W3C </a:t>
            </a:r>
            <a:r>
              <a:rPr lang="zh-CN" altLang="en-US" dirty="0"/>
              <a:t>支持一种基于 </a:t>
            </a:r>
            <a:r>
              <a:rPr lang="en-US" altLang="zh-CN" dirty="0"/>
              <a:t>XML </a:t>
            </a:r>
            <a:r>
              <a:rPr lang="zh-CN" altLang="en-US" dirty="0"/>
              <a:t>的 </a:t>
            </a:r>
            <a:r>
              <a:rPr lang="en-US" altLang="zh-CN" dirty="0"/>
              <a:t>DTD </a:t>
            </a:r>
            <a:r>
              <a:rPr lang="zh-CN" altLang="en-US" dirty="0"/>
              <a:t>代替者，它名为 </a:t>
            </a:r>
            <a:r>
              <a:rPr lang="en-US" altLang="zh-CN" dirty="0"/>
              <a:t>XML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01" y="1715885"/>
            <a:ext cx="10868025" cy="2362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一般情况下，程序中对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文档进行解析可以使用两种方式：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Document Object Model</a:t>
            </a:r>
            <a:r>
              <a:rPr lang="zh-CN" altLang="en-US" dirty="0" smtClean="0"/>
              <a:t>，文档对象模型，将整个文档加载进内存并分析整颗树的数据结构，根据节点元素之间的父子关系完成整棵树上所有节点的遍历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优势：符合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树的数据结构逻辑定义，可以对树结构进行修改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劣势：需要完整加载文档，对于</a:t>
            </a:r>
            <a:r>
              <a:rPr lang="en-US" altLang="zh-CN" dirty="0" smtClean="0"/>
              <a:t>LDAP</a:t>
            </a:r>
            <a:r>
              <a:rPr lang="zh-CN" altLang="en-US" dirty="0" smtClean="0"/>
              <a:t>领域等能够产生超大型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文档的环境明显不适用</a:t>
            </a:r>
            <a:endParaRPr lang="en-US" altLang="zh-CN" dirty="0" smtClean="0"/>
          </a:p>
          <a:p>
            <a:pPr marL="685800" lvl="3">
              <a:spcBef>
                <a:spcPts val="1000"/>
              </a:spcBef>
            </a:pPr>
            <a:r>
              <a:rPr lang="en-US" altLang="zh-CN" sz="2600" dirty="0" smtClean="0"/>
              <a:t>SAX:</a:t>
            </a:r>
          </a:p>
          <a:p>
            <a:pPr lvl="2"/>
            <a:r>
              <a:rPr lang="en-US" altLang="zh-CN" dirty="0"/>
              <a:t>Simple API for </a:t>
            </a:r>
            <a:r>
              <a:rPr lang="en-US" altLang="zh-CN" dirty="0" smtClean="0"/>
              <a:t>XML,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文档的事件驱动解析引擎，逐行对文档进行分析，遇到文档的特定组成部分后回调预先定义的事件回调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优势：无需预先完整加载文档，不会对程序的运行时内存造成毁灭性影响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劣势：不符合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文档的本质数据结构，只能用来解析遍历，而不能修改</a:t>
            </a:r>
            <a:endParaRPr lang="en-US" altLang="zh-CN" dirty="0"/>
          </a:p>
          <a:p>
            <a:pPr marL="228600" lvl="2">
              <a:spcBef>
                <a:spcPts val="1000"/>
              </a:spcBef>
            </a:pPr>
            <a:endParaRPr lang="en-US" altLang="zh-CN" sz="2800" dirty="0"/>
          </a:p>
          <a:p>
            <a:pPr marL="228600" lvl="2">
              <a:spcBef>
                <a:spcPts val="1000"/>
              </a:spcBef>
            </a:pPr>
            <a:endParaRPr lang="en-US" altLang="zh-CN" sz="2800" dirty="0"/>
          </a:p>
          <a:p>
            <a:pPr marL="228600" lvl="2">
              <a:spcBef>
                <a:spcPts val="1000"/>
              </a:spcBef>
            </a:pP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工具对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SAX</a:t>
            </a:r>
            <a:r>
              <a:rPr lang="zh-CN" altLang="en-US" dirty="0" smtClean="0"/>
              <a:t>方式的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解析均提供了参考实现，无需第三方库即能完成，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简要示例如下（课堂案例：</a:t>
            </a:r>
            <a:r>
              <a:rPr lang="en-US" altLang="zh-CN" dirty="0" smtClean="0">
                <a:hlinkClick r:id="rId2" action="ppaction://hlinkfile"/>
              </a:rPr>
              <a:t>DOMReader.java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5" y="2311890"/>
            <a:ext cx="11049000" cy="42957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1242385" y="2764405"/>
            <a:ext cx="8732887" cy="24480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98231" y="2702139"/>
            <a:ext cx="144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构建解析器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0800000">
            <a:off x="9782551" y="2688765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42385" y="3016646"/>
            <a:ext cx="6305571" cy="24194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93973" y="2980143"/>
            <a:ext cx="35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将对应的文档解析为树状结构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10800000">
            <a:off x="7478293" y="2966769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231629" y="3249318"/>
            <a:ext cx="4254772" cy="242027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32418" y="3195881"/>
            <a:ext cx="35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获取根节点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0800000">
            <a:off x="5416738" y="3182507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231629" y="3481990"/>
            <a:ext cx="8111876" cy="2735930"/>
          </a:xfrm>
          <a:prstGeom prst="roundRect">
            <a:avLst>
              <a:gd name="adj" fmla="val 2691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44325" y="3924394"/>
            <a:ext cx="243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根据节点之间的父子关系进行遍历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7603026" y="4080151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/>
          <a:srcRect r="24187"/>
          <a:stretch>
            <a:fillRect/>
          </a:stretch>
        </p:blipFill>
        <p:spPr>
          <a:xfrm>
            <a:off x="8320698" y="5253472"/>
            <a:ext cx="3596129" cy="14192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0508117" y="4416526"/>
            <a:ext cx="10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5400000">
            <a:off x="10885073" y="4900490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对象还有一些重要的方法帮助我们解析文档或对文档进行操作：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createElement</a:t>
            </a:r>
            <a:r>
              <a:rPr lang="zh-CN" altLang="en-US" dirty="0" smtClean="0"/>
              <a:t>构建节点元素后，可以利用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的相关方法进行操作：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6571" y="1518550"/>
          <a:ext cx="11792069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33822"/>
                <a:gridCol w="6758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NodeList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getElementsByTagName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tagname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按文档顺序返回包含在文档中且具有给定标记名称的所有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NodeList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createElement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tagName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创建指定类型的元素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renameNode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(Node n, String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namespaceURI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qualifiedName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重命名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ELEMENT_NODE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ATTRIBUTE_NODE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类型的现有节点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6571" y="4749800"/>
          <a:ext cx="11792069" cy="119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33822"/>
                <a:gridCol w="6758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appendChild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(Node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newChild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将节点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newChild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添加到此节点的子节点列表的末尾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removeChild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(Node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oldChild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从子节点列表中移除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oldChild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所指示的子节点，并将其返回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节点进行修改后，可以利用</a:t>
            </a:r>
            <a:r>
              <a:rPr lang="en-US" altLang="zh-CN" dirty="0" smtClean="0"/>
              <a:t>Transformer API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结构还原为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</a:t>
            </a:r>
            <a:r>
              <a:rPr lang="en-US" altLang="zh-CN" dirty="0" smtClean="0"/>
              <a:t>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00" y="2366215"/>
            <a:ext cx="10258425" cy="12573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/>
              <a:t>【 </a:t>
            </a:r>
            <a:r>
              <a:rPr lang="en-US" altLang="zh-CN" dirty="0" smtClean="0"/>
              <a:t>Properties】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文件的应用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解析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SAX</a:t>
            </a:r>
            <a:r>
              <a:rPr lang="zh-CN" altLang="en-US" dirty="0" smtClean="0"/>
              <a:t>同样也有参考实现，相对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，其代码结构相对要复杂一些， 其中的核心是需要首先实现预定义的事件处理器</a:t>
            </a:r>
            <a:endParaRPr lang="en-US" altLang="zh-CN" dirty="0" smtClean="0"/>
          </a:p>
          <a:p>
            <a:r>
              <a:rPr lang="zh-CN" altLang="en-US" dirty="0" smtClean="0"/>
              <a:t>事件处理器由</a:t>
            </a:r>
            <a:r>
              <a:rPr lang="en-US" altLang="zh-CN" dirty="0" err="1" smtClean="0"/>
              <a:t>org.xml.sax.ContentHandler</a:t>
            </a:r>
            <a:r>
              <a:rPr lang="zh-CN" altLang="en-US" dirty="0" smtClean="0"/>
              <a:t>接口声明，在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中也提供了该接口的一个默认实现，叫</a:t>
            </a:r>
            <a:r>
              <a:rPr lang="en-US" altLang="zh-CN" dirty="0" err="1" smtClean="0"/>
              <a:t>DefaultHandler</a:t>
            </a:r>
            <a:r>
              <a:rPr lang="zh-CN" altLang="en-US" dirty="0" smtClean="0"/>
              <a:t>，我们在实现自定义事件处理器时可以继承该类，事件处理器中几个必要的重要方法如下：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6571" y="4288824"/>
          <a:ext cx="11792069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00076"/>
                <a:gridCol w="65919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characters(char[]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start,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length)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接收元素中字符数据的回调（一个元素读取时可能多次调用）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startElement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localName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qName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Attributes attributes)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遇到节点元素开始的回调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endElement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localName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qName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遇到节点元素结束的回调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SAX</a:t>
            </a:r>
            <a:r>
              <a:rPr lang="zh-CN" altLang="en-US" dirty="0" smtClean="0"/>
              <a:t>简要示例（课堂案例</a:t>
            </a:r>
            <a:r>
              <a:rPr lang="en-US" altLang="zh-CN" dirty="0" smtClean="0">
                <a:hlinkClick r:id="rId2" action="ppaction://hlinkfile"/>
              </a:rPr>
              <a:t>SAXReader.java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0" y="1622280"/>
            <a:ext cx="11449050" cy="31146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776" y="4436707"/>
            <a:ext cx="9439275" cy="16097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575" y="703451"/>
            <a:ext cx="4352925" cy="11144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0617882" y="2026537"/>
            <a:ext cx="10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6200000">
            <a:off x="10922021" y="1526822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58080" y="1619388"/>
            <a:ext cx="4254772" cy="242027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58869" y="1565951"/>
            <a:ext cx="35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自定义事件处理器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10800000">
            <a:off x="4543189" y="1552577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954124" y="4846640"/>
            <a:ext cx="8719418" cy="2740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87789" y="3932900"/>
            <a:ext cx="35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SAX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解析器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311141" y="5008649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963888" y="5117693"/>
            <a:ext cx="5667196" cy="21907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8290147" y="4514595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7418" y="4839445"/>
            <a:ext cx="78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注册事件处理器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常用第三方解析工具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常见的第三方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解析器主要有以下几种：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JDOM</a:t>
            </a:r>
          </a:p>
          <a:p>
            <a:pPr lvl="1"/>
            <a:r>
              <a:rPr lang="en-US" altLang="zh-CN" dirty="0" smtClean="0"/>
              <a:t>DOM4J</a:t>
            </a:r>
          </a:p>
          <a:p>
            <a:pPr lvl="1"/>
            <a:r>
              <a:rPr lang="en-US" altLang="zh-CN" dirty="0" smtClean="0"/>
              <a:t>Google</a:t>
            </a:r>
            <a:r>
              <a:rPr lang="zh-CN" altLang="en-US" dirty="0" smtClean="0"/>
              <a:t>随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推出的结合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Pull</a:t>
            </a:r>
          </a:p>
          <a:p>
            <a:r>
              <a:rPr lang="en-US" altLang="zh-CN" dirty="0" smtClean="0"/>
              <a:t>JDOM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的结构非常类似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中提供的</a:t>
            </a:r>
            <a:r>
              <a:rPr lang="en-US" altLang="zh-CN" dirty="0" smtClean="0"/>
              <a:t>JAXP</a:t>
            </a:r>
            <a:r>
              <a:rPr lang="zh-CN" altLang="en-US" dirty="0" smtClean="0"/>
              <a:t>（即之前章节介绍的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参考实现），均是比较知名的开源解析组件</a:t>
            </a:r>
            <a:endParaRPr lang="en-US" altLang="zh-CN" dirty="0" smtClean="0"/>
          </a:p>
          <a:p>
            <a:r>
              <a:rPr lang="en-US" altLang="zh-CN" dirty="0" smtClean="0"/>
              <a:t>Pull</a:t>
            </a:r>
            <a:r>
              <a:rPr lang="zh-CN" altLang="en-US" dirty="0" smtClean="0"/>
              <a:t>方式将在后续的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课程中详细介绍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常用第三方解析工具简介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，主要是用三个类：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org.dom4j.Document</a:t>
            </a:r>
            <a:r>
              <a:rPr lang="zh-CN" altLang="en-US" dirty="0" smtClean="0"/>
              <a:t>：描述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org.dom4j.Element</a:t>
            </a:r>
            <a:r>
              <a:rPr lang="zh-CN" altLang="en-US" dirty="0" smtClean="0"/>
              <a:t>：描述元素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org.dom4j.io.SAXReader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sax</a:t>
            </a:r>
            <a:r>
              <a:rPr lang="zh-CN" altLang="en-US" dirty="0" smtClean="0"/>
              <a:t>方式解析器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9800" y="3733800"/>
            <a:ext cx="64389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SAXReader</a:t>
            </a:r>
            <a:r>
              <a:rPr lang="en-US" altLang="zh-CN" sz="2400" b="1" dirty="0" smtClean="0"/>
              <a:t> reader = new </a:t>
            </a:r>
            <a:r>
              <a:rPr lang="en-US" altLang="zh-CN" sz="2400" b="1" dirty="0" err="1" smtClean="0"/>
              <a:t>SAXReader</a:t>
            </a:r>
            <a:r>
              <a:rPr lang="en-US" altLang="zh-CN" sz="2400" b="1" dirty="0" smtClean="0"/>
              <a:t>();</a:t>
            </a:r>
          </a:p>
          <a:p>
            <a:r>
              <a:rPr lang="en-US" altLang="zh-CN" sz="2400" b="1" dirty="0" smtClean="0"/>
              <a:t>Document </a:t>
            </a:r>
            <a:r>
              <a:rPr lang="en-US" altLang="zh-CN" sz="2400" b="1" dirty="0" err="1" smtClean="0"/>
              <a:t>document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reader.read</a:t>
            </a:r>
            <a:r>
              <a:rPr lang="en-US" altLang="zh-CN" sz="2400" b="1" dirty="0" smtClean="0"/>
              <a:t>(in);</a:t>
            </a:r>
          </a:p>
          <a:p>
            <a:r>
              <a:rPr lang="en-US" altLang="zh-CN" sz="2400" b="1" dirty="0" smtClean="0"/>
              <a:t>Element root = </a:t>
            </a:r>
            <a:r>
              <a:rPr lang="en-US" altLang="zh-CN" sz="2400" b="1" dirty="0" err="1" smtClean="0"/>
              <a:t>document.getRootElement</a:t>
            </a:r>
            <a:r>
              <a:rPr lang="en-US" altLang="zh-CN" sz="2400" b="1" dirty="0" smtClean="0"/>
              <a:t>();</a:t>
            </a:r>
            <a:endParaRPr lang="zh-CN" altLang="en-US" sz="2400" b="1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常用第三方解析工具简介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Element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altLang="zh-CN" dirty="0" smtClean="0"/>
              <a:t>Element </a:t>
            </a:r>
            <a:r>
              <a:rPr lang="en-US" altLang="zh-CN" dirty="0" err="1" smtClean="0"/>
              <a:t>element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elementName</a:t>
            </a:r>
            <a:r>
              <a:rPr lang="en-US" altLang="zh-CN" dirty="0" smtClean="0"/>
              <a:t>)//</a:t>
            </a:r>
            <a:r>
              <a:rPr lang="zh-CN" altLang="en-US" dirty="0" smtClean="0"/>
              <a:t>获取某个元素下指定名字的子元素</a:t>
            </a:r>
          </a:p>
          <a:p>
            <a:pPr lvl="1"/>
            <a:r>
              <a:rPr lang="en-US" altLang="zh-CN" dirty="0" smtClean="0"/>
              <a:t>List&lt;Element&gt; elements()//</a:t>
            </a:r>
            <a:r>
              <a:rPr lang="zh-CN" altLang="en-US" dirty="0" smtClean="0"/>
              <a:t>获取元素的全部子元素集合</a:t>
            </a:r>
          </a:p>
          <a:p>
            <a:pPr lvl="1"/>
            <a:r>
              <a:rPr lang="en-US" altLang="zh-CN" dirty="0" smtClean="0"/>
              <a:t>List&lt;Element&gt; elements(String </a:t>
            </a:r>
            <a:r>
              <a:rPr lang="en-US" altLang="zh-CN" dirty="0" err="1" smtClean="0"/>
              <a:t>elementName</a:t>
            </a:r>
            <a:r>
              <a:rPr lang="en-US" altLang="zh-CN" dirty="0" smtClean="0"/>
              <a:t>)//</a:t>
            </a:r>
            <a:r>
              <a:rPr lang="zh-CN" altLang="en-US" dirty="0" smtClean="0"/>
              <a:t>获取某个元素下指定名字的子元素集合</a:t>
            </a:r>
          </a:p>
          <a:p>
            <a:pPr lvl="1"/>
            <a:r>
              <a:rPr lang="en-US" altLang="zh-CN" dirty="0" smtClean="0"/>
              <a:t>String </a:t>
            </a:r>
            <a:r>
              <a:rPr lang="en-US" altLang="zh-CN" dirty="0" err="1" smtClean="0"/>
              <a:t>attributeValue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attrName</a:t>
            </a:r>
            <a:r>
              <a:rPr lang="en-US" altLang="zh-CN" dirty="0" smtClean="0"/>
              <a:t>)//</a:t>
            </a:r>
            <a:r>
              <a:rPr lang="zh-CN" altLang="en-US" dirty="0" smtClean="0"/>
              <a:t>获取元素属性的值</a:t>
            </a:r>
          </a:p>
          <a:p>
            <a:pPr lvl="1"/>
            <a:r>
              <a:rPr lang="en-US" altLang="zh-CN" dirty="0" smtClean="0"/>
              <a:t>String </a:t>
            </a:r>
            <a:r>
              <a:rPr lang="en-US" altLang="zh-CN" dirty="0" err="1" smtClean="0"/>
              <a:t>getText</a:t>
            </a:r>
            <a:r>
              <a:rPr lang="en-US" altLang="zh-CN" dirty="0" smtClean="0"/>
              <a:t>()//</a:t>
            </a:r>
            <a:r>
              <a:rPr lang="zh-CN" altLang="en-US" dirty="0" smtClean="0"/>
              <a:t>获取元素的内容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【XML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文档有什么特点？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SAX</a:t>
            </a:r>
            <a:r>
              <a:rPr lang="zh-CN" altLang="en-US" dirty="0" smtClean="0"/>
              <a:t>方式解析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有什么区别？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【XML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 smtClean="0"/>
              <a:t>XML</a:t>
            </a:r>
            <a:r>
              <a:rPr lang="zh-CN" altLang="en-US" dirty="0" smtClean="0"/>
              <a:t>文档构建除了一棵树，</a:t>
            </a:r>
            <a:r>
              <a:rPr lang="en-US" altLang="zh-CN" dirty="0"/>
              <a:t>XML</a:t>
            </a:r>
            <a:r>
              <a:rPr lang="zh-CN" altLang="en-US" dirty="0"/>
              <a:t>文档必须有一个根</a:t>
            </a:r>
            <a:r>
              <a:rPr lang="zh-CN" altLang="en-US" dirty="0" smtClean="0"/>
              <a:t>元素，</a:t>
            </a:r>
            <a:r>
              <a:rPr lang="en-US" altLang="zh-CN" dirty="0" smtClean="0"/>
              <a:t>XML</a:t>
            </a:r>
            <a:r>
              <a:rPr lang="zh-CN" altLang="en-US" dirty="0"/>
              <a:t>节点元素都必须有一个关闭</a:t>
            </a:r>
            <a:r>
              <a:rPr lang="zh-CN" altLang="en-US" dirty="0" smtClean="0"/>
              <a:t>标签，</a:t>
            </a:r>
            <a:r>
              <a:rPr lang="en-US" altLang="zh-CN" dirty="0" smtClean="0"/>
              <a:t>XML</a:t>
            </a:r>
            <a:r>
              <a:rPr lang="zh-CN" altLang="en-US" dirty="0"/>
              <a:t>标签对大小写</a:t>
            </a:r>
            <a:r>
              <a:rPr lang="zh-CN" altLang="en-US" dirty="0" smtClean="0"/>
              <a:t>敏感，</a:t>
            </a:r>
            <a:r>
              <a:rPr lang="en-US" altLang="zh-CN" dirty="0" smtClean="0"/>
              <a:t>XML</a:t>
            </a:r>
            <a:r>
              <a:rPr lang="zh-CN" altLang="en-US" dirty="0"/>
              <a:t>元素必须被正确的</a:t>
            </a:r>
            <a:r>
              <a:rPr lang="zh-CN" altLang="en-US" dirty="0" smtClean="0"/>
              <a:t>嵌套，</a:t>
            </a:r>
            <a:r>
              <a:rPr lang="en-US" altLang="zh-CN" dirty="0" smtClean="0"/>
              <a:t>XML</a:t>
            </a:r>
            <a:r>
              <a:rPr lang="zh-CN" altLang="en-US" dirty="0"/>
              <a:t>属性值必须加</a:t>
            </a:r>
            <a:r>
              <a:rPr lang="zh-CN" altLang="en-US" dirty="0" smtClean="0"/>
              <a:t>引号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/>
              <a:t>DOM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Document </a:t>
            </a:r>
            <a:r>
              <a:rPr lang="en-US" altLang="zh-CN" dirty="0"/>
              <a:t>Object Model</a:t>
            </a:r>
            <a:r>
              <a:rPr lang="zh-CN" altLang="en-US" dirty="0"/>
              <a:t>，文档对象模型，将整个文档加载进内存并分析整颗树的数据结构，根据节点元素之间的父子关系完成整棵树上所有节点的</a:t>
            </a:r>
            <a:r>
              <a:rPr lang="zh-CN" altLang="en-US" dirty="0" smtClean="0"/>
              <a:t>遍历，优势</a:t>
            </a:r>
            <a:r>
              <a:rPr lang="zh-CN" altLang="en-US" dirty="0"/>
              <a:t>：符合</a:t>
            </a:r>
            <a:r>
              <a:rPr lang="en-US" altLang="zh-CN" dirty="0"/>
              <a:t>XML</a:t>
            </a:r>
            <a:r>
              <a:rPr lang="zh-CN" altLang="en-US" dirty="0"/>
              <a:t>树的数据结构逻辑定义，可以对树结构进行</a:t>
            </a:r>
            <a:r>
              <a:rPr lang="zh-CN" altLang="en-US" dirty="0" smtClean="0"/>
              <a:t>修改，劣势</a:t>
            </a:r>
            <a:r>
              <a:rPr lang="zh-CN" altLang="en-US" dirty="0"/>
              <a:t>：需要完整加载文档，对于</a:t>
            </a:r>
            <a:r>
              <a:rPr lang="en-US" altLang="zh-CN" dirty="0"/>
              <a:t>LDAP</a:t>
            </a:r>
            <a:r>
              <a:rPr lang="zh-CN" altLang="en-US" dirty="0"/>
              <a:t>领域等能够产生超大型</a:t>
            </a:r>
            <a:r>
              <a:rPr lang="en-US" altLang="zh-CN" dirty="0"/>
              <a:t>XML</a:t>
            </a:r>
            <a:r>
              <a:rPr lang="zh-CN" altLang="en-US" dirty="0"/>
              <a:t>文档的环境明显</a:t>
            </a:r>
            <a:r>
              <a:rPr lang="zh-CN" altLang="en-US" dirty="0" smtClean="0"/>
              <a:t>不适用。</a:t>
            </a:r>
            <a:r>
              <a:rPr lang="en-US" altLang="zh-CN" dirty="0" err="1" smtClean="0"/>
              <a:t>SAX:Simple</a:t>
            </a:r>
            <a:r>
              <a:rPr lang="en-US" altLang="zh-CN" dirty="0" smtClean="0"/>
              <a:t> </a:t>
            </a:r>
            <a:r>
              <a:rPr lang="en-US" altLang="zh-CN" dirty="0"/>
              <a:t>API for XML,</a:t>
            </a:r>
            <a:r>
              <a:rPr lang="zh-CN" altLang="en-US" dirty="0"/>
              <a:t>针对</a:t>
            </a:r>
            <a:r>
              <a:rPr lang="en-US" altLang="zh-CN" dirty="0"/>
              <a:t>XML</a:t>
            </a:r>
            <a:r>
              <a:rPr lang="zh-CN" altLang="en-US" dirty="0"/>
              <a:t>文档的事件驱动解析引擎，逐行对文档进行分析，遇到文档的特定组成部分后回调预先定义的事件回</a:t>
            </a:r>
            <a:r>
              <a:rPr lang="zh-CN" altLang="en-US" dirty="0" smtClean="0"/>
              <a:t>调，优势</a:t>
            </a:r>
            <a:r>
              <a:rPr lang="zh-CN" altLang="en-US" dirty="0"/>
              <a:t>：无需预先完整加载文档，不会对程序的运行时内存造成毁灭性</a:t>
            </a:r>
            <a:r>
              <a:rPr lang="zh-CN" altLang="en-US" dirty="0" smtClean="0"/>
              <a:t>影响，劣势</a:t>
            </a:r>
            <a:r>
              <a:rPr lang="zh-CN" altLang="en-US" dirty="0"/>
              <a:t>：不符合</a:t>
            </a:r>
            <a:r>
              <a:rPr lang="en-US" altLang="zh-CN" dirty="0"/>
              <a:t>XML</a:t>
            </a:r>
            <a:r>
              <a:rPr lang="zh-CN" altLang="en-US" dirty="0"/>
              <a:t>文档的本质数据结构，只能用来解析遍历，而不能</a:t>
            </a:r>
            <a:r>
              <a:rPr lang="zh-CN" altLang="en-US" dirty="0" smtClean="0"/>
              <a:t>修改。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节</a:t>
            </a:r>
            <a:r>
              <a:rPr lang="en-US" altLang="zh-CN" dirty="0"/>
              <a:t>【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库简介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处理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集合处理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自定义类型转换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JSON</a:t>
            </a:r>
            <a:r>
              <a:rPr lang="zh-CN" altLang="en-US" dirty="0" smtClean="0"/>
              <a:t>指</a:t>
            </a:r>
            <a:r>
              <a:rPr lang="zh-CN" altLang="en-US" dirty="0"/>
              <a:t>的是 </a:t>
            </a:r>
            <a:r>
              <a:rPr lang="en-US" altLang="zh-CN" dirty="0"/>
              <a:t>JavaScript </a:t>
            </a:r>
            <a:r>
              <a:rPr lang="zh-CN" altLang="en-US" dirty="0"/>
              <a:t>对象表示法（</a:t>
            </a:r>
            <a:r>
              <a:rPr lang="en-US" altLang="zh-CN" dirty="0"/>
              <a:t>JavaScript Object Notation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smtClean="0"/>
              <a:t>JSON</a:t>
            </a:r>
            <a:r>
              <a:rPr lang="zh-CN" altLang="en-US" dirty="0" smtClean="0"/>
              <a:t>是</a:t>
            </a:r>
            <a:r>
              <a:rPr lang="zh-CN" altLang="en-US" dirty="0"/>
              <a:t>轻量级的文本数据交换</a:t>
            </a:r>
            <a:r>
              <a:rPr lang="zh-CN" altLang="en-US" dirty="0" smtClean="0"/>
              <a:t>格式，类似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JSON </a:t>
            </a:r>
            <a:r>
              <a:rPr lang="zh-CN" altLang="en-US" dirty="0"/>
              <a:t>比 </a:t>
            </a:r>
            <a:r>
              <a:rPr lang="en-US" altLang="zh-CN" dirty="0"/>
              <a:t>XML </a:t>
            </a:r>
            <a:r>
              <a:rPr lang="zh-CN" altLang="en-US" dirty="0"/>
              <a:t>更小、更快，更易</a:t>
            </a:r>
            <a:r>
              <a:rPr lang="zh-CN" altLang="en-US" dirty="0" smtClean="0"/>
              <a:t>解析</a:t>
            </a:r>
            <a:endParaRPr lang="zh-CN" altLang="en-US" dirty="0"/>
          </a:p>
          <a:p>
            <a:pPr lvl="1"/>
            <a:r>
              <a:rPr lang="en-US" altLang="zh-CN" dirty="0" smtClean="0"/>
              <a:t>JSON</a:t>
            </a:r>
            <a:r>
              <a:rPr lang="zh-CN" altLang="en-US" dirty="0" smtClean="0"/>
              <a:t>独立</a:t>
            </a:r>
            <a:r>
              <a:rPr lang="zh-CN" altLang="en-US" dirty="0"/>
              <a:t>于</a:t>
            </a:r>
            <a:r>
              <a:rPr lang="zh-CN" altLang="en-US" dirty="0" smtClean="0"/>
              <a:t>语言</a:t>
            </a:r>
            <a:endParaRPr lang="zh-CN" altLang="en-US" dirty="0"/>
          </a:p>
          <a:p>
            <a:pPr lvl="1"/>
            <a:r>
              <a:rPr lang="en-US" altLang="zh-CN" dirty="0"/>
              <a:t>JSON </a:t>
            </a:r>
            <a:r>
              <a:rPr lang="zh-CN" altLang="en-US" dirty="0"/>
              <a:t>具有自我描述性，更易理解</a:t>
            </a: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的异同，相同处：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纯文本</a:t>
            </a:r>
          </a:p>
          <a:p>
            <a:pPr lvl="1"/>
            <a:r>
              <a:rPr lang="zh-CN" altLang="en-US" dirty="0" smtClean="0"/>
              <a:t>具有</a:t>
            </a:r>
            <a:r>
              <a:rPr lang="en-US" altLang="zh-CN" dirty="0"/>
              <a:t>"</a:t>
            </a:r>
            <a:r>
              <a:rPr lang="zh-CN" altLang="en-US" dirty="0"/>
              <a:t>自我描述性</a:t>
            </a:r>
            <a:r>
              <a:rPr lang="en-US" altLang="zh-CN" dirty="0"/>
              <a:t>"</a:t>
            </a:r>
            <a:r>
              <a:rPr lang="zh-CN" altLang="en-US" dirty="0"/>
              <a:t>（人类可读）</a:t>
            </a:r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层级结构（值中存在值）</a:t>
            </a:r>
          </a:p>
          <a:p>
            <a:r>
              <a:rPr lang="zh-CN" altLang="en-US" dirty="0" smtClean="0"/>
              <a:t>不同处：</a:t>
            </a:r>
            <a:endParaRPr lang="en-US" altLang="zh-CN" dirty="0" smtClean="0"/>
          </a:p>
          <a:p>
            <a:pPr lvl="1"/>
            <a:r>
              <a:rPr lang="zh-CN" altLang="en-US" dirty="0"/>
              <a:t>没有结束标签</a:t>
            </a:r>
          </a:p>
          <a:p>
            <a:pPr lvl="1"/>
            <a:r>
              <a:rPr lang="zh-CN" altLang="en-US" dirty="0"/>
              <a:t>更短</a:t>
            </a:r>
          </a:p>
          <a:p>
            <a:pPr lvl="1"/>
            <a:r>
              <a:rPr lang="zh-CN" altLang="en-US" dirty="0"/>
              <a:t>读写的速度更快</a:t>
            </a:r>
          </a:p>
          <a:p>
            <a:pPr lvl="1"/>
            <a:r>
              <a:rPr lang="zh-CN" altLang="en-US" dirty="0"/>
              <a:t>能够</a:t>
            </a:r>
            <a:r>
              <a:rPr lang="zh-CN" altLang="en-US" dirty="0" smtClean="0"/>
              <a:t>使用内</a:t>
            </a:r>
            <a:r>
              <a:rPr lang="zh-CN" altLang="en-US" dirty="0"/>
              <a:t>建的 </a:t>
            </a:r>
            <a:r>
              <a:rPr lang="en-US" altLang="zh-CN" dirty="0"/>
              <a:t>JavaScript </a:t>
            </a:r>
            <a:r>
              <a:rPr lang="en-US" altLang="zh-CN" dirty="0" err="1"/>
              <a:t>eval</a:t>
            </a:r>
            <a:r>
              <a:rPr lang="en-US" altLang="zh-CN" dirty="0"/>
              <a:t>() </a:t>
            </a:r>
            <a:r>
              <a:rPr lang="zh-CN" altLang="en-US" dirty="0"/>
              <a:t>方法进行解析</a:t>
            </a:r>
          </a:p>
          <a:p>
            <a:pPr lvl="1"/>
            <a:r>
              <a:rPr lang="zh-CN" altLang="en-US" dirty="0"/>
              <a:t>使用数组</a:t>
            </a:r>
          </a:p>
          <a:p>
            <a:pPr lvl="1"/>
            <a:r>
              <a:rPr lang="zh-CN" altLang="en-US" dirty="0"/>
              <a:t>不使用保留字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properties</a:t>
            </a:r>
            <a:r>
              <a:rPr lang="zh-CN" altLang="en-US" dirty="0" smtClean="0"/>
              <a:t>的使用场景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语言中在项目中会需要对一些简单信息进行配置，如：操作数据库的配置等。这种配置信息往往是以名值对的形式存在的，可以保存到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文件中。</a:t>
            </a:r>
            <a:endParaRPr lang="en-US" altLang="zh-CN" dirty="0" smtClean="0"/>
          </a:p>
          <a:p>
            <a:r>
              <a:rPr lang="en-US" altLang="zh-CN" dirty="0" smtClean="0"/>
              <a:t>properties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使用“名</a:t>
            </a:r>
            <a:r>
              <a:rPr lang="en-US" altLang="zh-CN" dirty="0" smtClean="0"/>
              <a:t>=</a:t>
            </a:r>
            <a:r>
              <a:rPr lang="zh-CN" altLang="en-US" dirty="0" smtClean="0"/>
              <a:t>值”的结构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通常“名”里的单词用“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”间隔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其中文件中使用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编码，不能出现中文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5438" y="3178175"/>
            <a:ext cx="5062862" cy="204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 </a:t>
            </a:r>
            <a:r>
              <a:rPr lang="zh-CN" altLang="en-US" dirty="0"/>
              <a:t>语法是 </a:t>
            </a:r>
            <a:r>
              <a:rPr lang="en-US" altLang="zh-CN" dirty="0"/>
              <a:t>JavaScript </a:t>
            </a:r>
            <a:r>
              <a:rPr lang="zh-CN" altLang="en-US" dirty="0"/>
              <a:t>对象表示法语法的</a:t>
            </a:r>
            <a:r>
              <a:rPr lang="zh-CN" altLang="en-US" dirty="0" smtClean="0"/>
              <a:t>子集：</a:t>
            </a:r>
            <a:endParaRPr lang="zh-CN" altLang="en-US" dirty="0"/>
          </a:p>
          <a:p>
            <a:pPr lvl="1"/>
            <a:r>
              <a:rPr lang="zh-CN" altLang="en-US" dirty="0"/>
              <a:t>数据在名称</a:t>
            </a:r>
            <a:r>
              <a:rPr lang="en-US" altLang="zh-CN" dirty="0"/>
              <a:t>/</a:t>
            </a:r>
            <a:r>
              <a:rPr lang="zh-CN" altLang="en-US" dirty="0"/>
              <a:t>值对中，名称</a:t>
            </a:r>
            <a:r>
              <a:rPr lang="en-US" altLang="zh-CN" dirty="0"/>
              <a:t>/</a:t>
            </a:r>
            <a:r>
              <a:rPr lang="zh-CN" altLang="en-US" dirty="0"/>
              <a:t>值对包括字段名称（在双引号中），后面写一个冒号，然后是</a:t>
            </a:r>
            <a:r>
              <a:rPr lang="zh-CN" altLang="en-US" dirty="0" smtClean="0"/>
              <a:t>值：                                     ，</a:t>
            </a:r>
            <a:r>
              <a:rPr lang="en-US" altLang="zh-CN" dirty="0" smtClean="0"/>
              <a:t>JSON </a:t>
            </a:r>
            <a:r>
              <a:rPr lang="zh-CN" altLang="en-US" dirty="0"/>
              <a:t>值可以是：数字（整数或浮点数）、字符串（在双引号中）、逻辑值（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）、</a:t>
            </a:r>
            <a:r>
              <a:rPr lang="zh-CN" altLang="en-US" dirty="0" smtClean="0"/>
              <a:t>数组、对象、</a:t>
            </a:r>
            <a:r>
              <a:rPr lang="en-US" altLang="zh-CN" dirty="0"/>
              <a:t>null</a:t>
            </a:r>
            <a:endParaRPr lang="zh-CN" altLang="en-US" dirty="0"/>
          </a:p>
          <a:p>
            <a:pPr lvl="1"/>
            <a:r>
              <a:rPr lang="zh-CN" altLang="en-US" dirty="0"/>
              <a:t>数据由逗号分隔</a:t>
            </a:r>
          </a:p>
          <a:p>
            <a:pPr lvl="1"/>
            <a:r>
              <a:rPr lang="zh-CN" altLang="en-US" dirty="0"/>
              <a:t>大括号保存对象</a:t>
            </a:r>
          </a:p>
          <a:p>
            <a:pPr lvl="1"/>
            <a:r>
              <a:rPr lang="zh-CN" altLang="en-US" dirty="0"/>
              <a:t>中括号保存数组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784" y="2374150"/>
            <a:ext cx="2886075" cy="24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 </a:t>
            </a:r>
            <a:r>
              <a:rPr lang="zh-CN" altLang="en-US" dirty="0" smtClean="0"/>
              <a:t>对象在</a:t>
            </a:r>
            <a:r>
              <a:rPr lang="zh-CN" altLang="en-US" dirty="0"/>
              <a:t>大括号</a:t>
            </a:r>
            <a:r>
              <a:rPr lang="en-US" altLang="zh-CN" dirty="0"/>
              <a:t>({})</a:t>
            </a:r>
            <a:r>
              <a:rPr lang="zh-CN" altLang="en-US" dirty="0"/>
              <a:t>中</a:t>
            </a:r>
            <a:r>
              <a:rPr lang="zh-CN" altLang="en-US" dirty="0" smtClean="0"/>
              <a:t>书写，对象</a:t>
            </a:r>
            <a:r>
              <a:rPr lang="zh-CN" altLang="en-US" dirty="0"/>
              <a:t>可以包含多个 </a:t>
            </a:r>
            <a:r>
              <a:rPr lang="en-US" altLang="zh-CN" dirty="0"/>
              <a:t>key/value</a:t>
            </a:r>
            <a:r>
              <a:rPr lang="zh-CN" altLang="en-US" dirty="0"/>
              <a:t>（键</a:t>
            </a:r>
            <a:r>
              <a:rPr lang="en-US" altLang="zh-CN" dirty="0"/>
              <a:t>/</a:t>
            </a:r>
            <a:r>
              <a:rPr lang="zh-CN" altLang="en-US" dirty="0"/>
              <a:t>值）</a:t>
            </a:r>
            <a:r>
              <a:rPr lang="zh-CN" altLang="en-US" dirty="0" smtClean="0"/>
              <a:t>对</a:t>
            </a:r>
            <a:endParaRPr lang="zh-CN" altLang="en-US" dirty="0"/>
          </a:p>
          <a:p>
            <a:r>
              <a:rPr lang="en-US" altLang="zh-CN" dirty="0"/>
              <a:t>key </a:t>
            </a:r>
            <a:r>
              <a:rPr lang="zh-CN" altLang="en-US" dirty="0"/>
              <a:t>必须是字符串，</a:t>
            </a:r>
            <a:r>
              <a:rPr lang="en-US" altLang="zh-CN" dirty="0"/>
              <a:t>value </a:t>
            </a:r>
            <a:r>
              <a:rPr lang="zh-CN" altLang="en-US" dirty="0"/>
              <a:t>可以是合法的 </a:t>
            </a:r>
            <a:r>
              <a:rPr lang="en-US" altLang="zh-CN" dirty="0"/>
              <a:t>JSON </a:t>
            </a:r>
            <a:r>
              <a:rPr lang="zh-CN" altLang="en-US" dirty="0"/>
              <a:t>数据类型（字符串</a:t>
            </a:r>
            <a:r>
              <a:rPr lang="en-US" altLang="zh-CN" dirty="0"/>
              <a:t>, </a:t>
            </a:r>
            <a:r>
              <a:rPr lang="zh-CN" altLang="en-US" dirty="0"/>
              <a:t>数字</a:t>
            </a:r>
            <a:r>
              <a:rPr lang="en-US" altLang="zh-CN" dirty="0"/>
              <a:t>, </a:t>
            </a:r>
            <a:r>
              <a:rPr lang="zh-CN" altLang="en-US" dirty="0"/>
              <a:t>对象</a:t>
            </a:r>
            <a:r>
              <a:rPr lang="en-US" altLang="zh-CN" dirty="0"/>
              <a:t>, </a:t>
            </a:r>
            <a:r>
              <a:rPr lang="zh-CN" altLang="en-US" dirty="0"/>
              <a:t>数组</a:t>
            </a:r>
            <a:r>
              <a:rPr lang="en-US" altLang="zh-CN" dirty="0"/>
              <a:t>, </a:t>
            </a:r>
            <a:r>
              <a:rPr lang="zh-CN" altLang="en-US" dirty="0"/>
              <a:t>布尔值或 </a:t>
            </a:r>
            <a:r>
              <a:rPr lang="en-US" altLang="zh-CN" dirty="0"/>
              <a:t>null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/>
              <a:t>key </a:t>
            </a:r>
            <a:r>
              <a:rPr lang="zh-CN" altLang="en-US" dirty="0"/>
              <a:t>和 </a:t>
            </a:r>
            <a:r>
              <a:rPr lang="en-US" altLang="zh-CN" dirty="0"/>
              <a:t>value </a:t>
            </a:r>
            <a:r>
              <a:rPr lang="zh-CN" altLang="en-US" dirty="0"/>
              <a:t>中使用冒号</a:t>
            </a:r>
            <a:r>
              <a:rPr lang="en-US" altLang="zh-CN" dirty="0"/>
              <a:t>(:)</a:t>
            </a:r>
            <a:r>
              <a:rPr lang="zh-CN" altLang="en-US" dirty="0" smtClean="0"/>
              <a:t>分割</a:t>
            </a:r>
            <a:endParaRPr lang="zh-CN" altLang="en-US" dirty="0"/>
          </a:p>
          <a:p>
            <a:r>
              <a:rPr lang="zh-CN" altLang="en-US" dirty="0"/>
              <a:t>每个 </a:t>
            </a:r>
            <a:r>
              <a:rPr lang="en-US" altLang="zh-CN" dirty="0"/>
              <a:t>key/value </a:t>
            </a:r>
            <a:r>
              <a:rPr lang="zh-CN" altLang="en-US" dirty="0"/>
              <a:t>对使用逗号</a:t>
            </a:r>
            <a:r>
              <a:rPr lang="en-US" altLang="zh-CN" dirty="0"/>
              <a:t>(,)</a:t>
            </a:r>
            <a:r>
              <a:rPr lang="zh-CN" altLang="en-US" dirty="0" smtClean="0"/>
              <a:t>分割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对象示例：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3" y="5416521"/>
            <a:ext cx="6934200" cy="3143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 </a:t>
            </a:r>
            <a:r>
              <a:rPr lang="zh-CN" altLang="en-US" dirty="0"/>
              <a:t>数组在中括号中</a:t>
            </a:r>
            <a:r>
              <a:rPr lang="zh-CN" altLang="en-US" dirty="0" smtClean="0"/>
              <a:t>书写，</a:t>
            </a:r>
            <a:r>
              <a:rPr lang="en-US" altLang="zh-CN" dirty="0" smtClean="0"/>
              <a:t>JSON </a:t>
            </a:r>
            <a:r>
              <a:rPr lang="zh-CN" altLang="en-US" dirty="0"/>
              <a:t>中数组值必须是合法的 </a:t>
            </a:r>
            <a:r>
              <a:rPr lang="en-US" altLang="zh-CN" dirty="0"/>
              <a:t>JSON </a:t>
            </a:r>
            <a:r>
              <a:rPr lang="zh-CN" altLang="en-US" dirty="0"/>
              <a:t>数据类型（字符串</a:t>
            </a:r>
            <a:r>
              <a:rPr lang="en-US" altLang="zh-CN" dirty="0"/>
              <a:t>, </a:t>
            </a:r>
            <a:r>
              <a:rPr lang="zh-CN" altLang="en-US" dirty="0"/>
              <a:t>数字</a:t>
            </a:r>
            <a:r>
              <a:rPr lang="en-US" altLang="zh-CN" dirty="0"/>
              <a:t>, </a:t>
            </a:r>
            <a:r>
              <a:rPr lang="zh-CN" altLang="en-US" dirty="0"/>
              <a:t>对象</a:t>
            </a:r>
            <a:r>
              <a:rPr lang="en-US" altLang="zh-CN" dirty="0"/>
              <a:t>, </a:t>
            </a:r>
            <a:r>
              <a:rPr lang="zh-CN" altLang="en-US" dirty="0"/>
              <a:t>数组</a:t>
            </a:r>
            <a:r>
              <a:rPr lang="en-US" altLang="zh-CN" dirty="0"/>
              <a:t>, </a:t>
            </a:r>
            <a:r>
              <a:rPr lang="zh-CN" altLang="en-US" dirty="0"/>
              <a:t>布尔值或 </a:t>
            </a:r>
            <a:r>
              <a:rPr lang="en-US" altLang="zh-CN" dirty="0"/>
              <a:t>null</a:t>
            </a:r>
            <a:r>
              <a:rPr lang="zh-CN" altLang="en-US" dirty="0" smtClean="0"/>
              <a:t>）：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7" y="2461465"/>
            <a:ext cx="6153150" cy="1162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提供的一个能够将</a:t>
            </a:r>
            <a:r>
              <a:rPr lang="en-US" altLang="zh-CN" dirty="0"/>
              <a:t>Java</a:t>
            </a:r>
            <a:r>
              <a:rPr lang="zh-CN" altLang="en-US" dirty="0"/>
              <a:t>对象转换成相应</a:t>
            </a:r>
            <a:r>
              <a:rPr lang="en-US" altLang="zh-CN" dirty="0"/>
              <a:t>JSON</a:t>
            </a:r>
            <a:r>
              <a:rPr lang="zh-CN" altLang="en-US" dirty="0"/>
              <a:t>表达形式的一个开源</a:t>
            </a:r>
            <a:r>
              <a:rPr lang="en-US" altLang="zh-CN" dirty="0"/>
              <a:t>Java</a:t>
            </a:r>
            <a:r>
              <a:rPr lang="zh-CN" altLang="en-US" dirty="0"/>
              <a:t>类库，当然用</a:t>
            </a:r>
            <a:r>
              <a:rPr lang="en-US" altLang="zh-CN" dirty="0" err="1"/>
              <a:t>Gson</a:t>
            </a:r>
            <a:r>
              <a:rPr lang="zh-CN" altLang="en-US" dirty="0"/>
              <a:t>也能将</a:t>
            </a:r>
            <a:r>
              <a:rPr lang="en-US" altLang="zh-CN" dirty="0"/>
              <a:t>JSON</a:t>
            </a:r>
            <a:r>
              <a:rPr lang="zh-CN" altLang="en-US" dirty="0"/>
              <a:t>字符串转换成与之等价的</a:t>
            </a:r>
            <a:r>
              <a:rPr lang="en-US" altLang="zh-CN" dirty="0"/>
              <a:t>Java</a:t>
            </a:r>
            <a:r>
              <a:rPr lang="zh-CN" altLang="en-US" dirty="0"/>
              <a:t>对象。</a:t>
            </a:r>
            <a:r>
              <a:rPr lang="en-US" altLang="zh-CN" dirty="0" err="1"/>
              <a:t>Gson</a:t>
            </a:r>
            <a:r>
              <a:rPr lang="zh-CN" altLang="en-US" dirty="0"/>
              <a:t>对于任何</a:t>
            </a:r>
            <a:r>
              <a:rPr lang="en-US" altLang="zh-CN" dirty="0"/>
              <a:t>Java</a:t>
            </a:r>
            <a:r>
              <a:rPr lang="zh-CN" altLang="en-US" dirty="0"/>
              <a:t>对象都有效，包括那些预先存在没有源代码的对象</a:t>
            </a:r>
          </a:p>
        </p:txBody>
      </p:sp>
      <p:pic>
        <p:nvPicPr>
          <p:cNvPr id="2050" name="Picture 2" descr="https://timgsa.baidu.com/timg?image&amp;quality=80&amp;size=b9999_10000&amp;sec=1492428189314&amp;di=8f7ac87eb72fc88f711daea40ac00f10&amp;imgtype=0&amp;src=http%3A%2F%2Fnowre.com%2Fuploads%2Farticle%2Farticle_1450685728_google_2015_logo_detai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073" b="20582"/>
          <a:stretch>
            <a:fillRect/>
          </a:stretch>
        </p:blipFill>
        <p:spPr bwMode="auto">
          <a:xfrm>
            <a:off x="3730048" y="3623515"/>
            <a:ext cx="4034040" cy="14364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958661" y="4996069"/>
            <a:ext cx="3576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24292E"/>
                </a:solidFill>
                <a:latin typeface="Arial Black" panose="020B0A04020102020204" pitchFamily="34" charset="0"/>
              </a:rPr>
              <a:t>google-</a:t>
            </a:r>
            <a:r>
              <a:rPr lang="en-US" altLang="zh-CN" sz="4000" b="1" dirty="0" err="1">
                <a:solidFill>
                  <a:srgbClr val="24292E"/>
                </a:solidFill>
                <a:latin typeface="Arial Black" panose="020B0A04020102020204" pitchFamily="34" charset="0"/>
              </a:rPr>
              <a:t>gson</a:t>
            </a:r>
            <a:endParaRPr lang="en-US" altLang="zh-CN" sz="4000" b="1" i="0" dirty="0">
              <a:solidFill>
                <a:srgbClr val="24292E"/>
              </a:solidFill>
              <a:effectLst/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GSON</a:t>
            </a:r>
            <a:r>
              <a:rPr lang="zh-CN" altLang="en-US" dirty="0" smtClean="0"/>
              <a:t>针对对象的基础处理非常简单（课堂案例：</a:t>
            </a:r>
            <a:r>
              <a:rPr lang="en-US" altLang="zh-CN" dirty="0" smtClean="0">
                <a:hlinkClick r:id="rId2" action="ppaction://hlinkfile"/>
              </a:rPr>
              <a:t>TestJson.java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3" y="1623265"/>
            <a:ext cx="10182225" cy="4000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r="35201"/>
          <a:stretch>
            <a:fillRect/>
          </a:stretch>
        </p:blipFill>
        <p:spPr>
          <a:xfrm>
            <a:off x="6470226" y="2038955"/>
            <a:ext cx="5277095" cy="23145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140" y="5309919"/>
            <a:ext cx="5086350" cy="9334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8439702" y="5672805"/>
            <a:ext cx="10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0800000">
            <a:off x="7767277" y="5672805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157892" y="3147537"/>
            <a:ext cx="4254772" cy="52668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37844" y="3157899"/>
            <a:ext cx="25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工具，并将对象转换为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6590360" y="3236872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字符串转换为对象同样简单</a:t>
            </a:r>
            <a:r>
              <a:rPr lang="en-US" altLang="zh-CN" dirty="0" smtClean="0"/>
              <a:t>(</a:t>
            </a:r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TestJson1.java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81" y="1637985"/>
            <a:ext cx="9696450" cy="18192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909" y="3219311"/>
            <a:ext cx="5334000" cy="8763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8108656" y="2621648"/>
            <a:ext cx="10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 rot="5400000">
            <a:off x="8321938" y="3055161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3400" y="4642535"/>
            <a:ext cx="8737600" cy="64633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时间格式处理：</a:t>
            </a:r>
            <a:endParaRPr lang="en-US" dirty="0" smtClean="0"/>
          </a:p>
          <a:p>
            <a:r>
              <a:rPr lang="en-US" dirty="0" err="1" smtClean="0"/>
              <a:t>Gson</a:t>
            </a:r>
            <a:r>
              <a:rPr lang="en-US" dirty="0" smtClean="0"/>
              <a:t> </a:t>
            </a:r>
            <a:r>
              <a:rPr lang="en-US" dirty="0" err="1" smtClean="0"/>
              <a:t>gson</a:t>
            </a:r>
            <a:r>
              <a:rPr lang="en-US" dirty="0" smtClean="0"/>
              <a:t> = new </a:t>
            </a:r>
            <a:r>
              <a:rPr lang="en-US" dirty="0" err="1" smtClean="0"/>
              <a:t>GsonBuilder</a:t>
            </a:r>
            <a:r>
              <a:rPr lang="en-US" dirty="0" smtClean="0"/>
              <a:t>().</a:t>
            </a:r>
            <a:r>
              <a:rPr lang="en-US" dirty="0" err="1" smtClean="0"/>
              <a:t>setDateFormat</a:t>
            </a:r>
            <a:r>
              <a:rPr lang="en-US" dirty="0" smtClean="0"/>
              <a:t>("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 smtClean="0"/>
              <a:t>HH:mm:ss</a:t>
            </a:r>
            <a:r>
              <a:rPr lang="en-US" dirty="0" smtClean="0"/>
              <a:t>").create();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将集合转换为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字符串的过程和将对象转换为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字符串的过程几乎没有区别（课堂案例：</a:t>
            </a:r>
            <a:r>
              <a:rPr lang="en-US" altLang="zh-CN" dirty="0" smtClean="0">
                <a:hlinkClick r:id="rId2" action="ppaction://hlinkfile"/>
              </a:rPr>
              <a:t>ListToJson.java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6" y="2326783"/>
            <a:ext cx="10125075" cy="38004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46" y="5598620"/>
            <a:ext cx="6848475" cy="10572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9580004" y="4918026"/>
            <a:ext cx="10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 rot="5400000">
            <a:off x="9793286" y="5351539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42466" y="4976505"/>
            <a:ext cx="4254772" cy="401389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79859" y="4841926"/>
            <a:ext cx="312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同样步骤：构建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工具，并将对象转换为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10800000">
            <a:off x="5400693" y="5015326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集合处理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字符串转换为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集合时需要通过工具指定集合中的泛型类型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课堂案例</a:t>
            </a:r>
            <a:r>
              <a:rPr lang="en-US" altLang="zh-CN" dirty="0" smtClean="0"/>
              <a:t>:</a:t>
            </a:r>
            <a:r>
              <a:rPr lang="en-US" altLang="zh-CN" dirty="0" smtClean="0">
                <a:hlinkClick r:id="rId2" action="ppaction://hlinkfile"/>
              </a:rPr>
              <a:t>JsonToList.java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30" y="2332877"/>
            <a:ext cx="10801350" cy="25812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165" y="4755312"/>
            <a:ext cx="4943475" cy="10382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0384292" y="4123758"/>
            <a:ext cx="10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5400000">
            <a:off x="10597574" y="4557271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375717" y="3238750"/>
            <a:ext cx="8150668" cy="45210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972503" y="3098580"/>
            <a:ext cx="186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转换时指定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的泛型类型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10800000">
            <a:off x="9300078" y="3271980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集合处理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的处理和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基本相同（课堂案例：</a:t>
            </a:r>
            <a:r>
              <a:rPr lang="en-US" altLang="zh-CN" dirty="0" smtClean="0">
                <a:hlinkClick r:id="rId2" action="ppaction://hlinkfile"/>
              </a:rPr>
              <a:t>MapToJson.java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7" y="1631200"/>
            <a:ext cx="10296525" cy="35623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321" y="5112897"/>
            <a:ext cx="6524625" cy="990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9476156" y="4481343"/>
            <a:ext cx="10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 rot="5400000">
            <a:off x="9689438" y="4914856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集合处理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字符串转换为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1639166"/>
            <a:ext cx="11553825" cy="2914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121" y="4473921"/>
            <a:ext cx="4648200" cy="800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0797270" y="3798481"/>
            <a:ext cx="10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 rot="5400000">
            <a:off x="11010552" y="4231994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文件中使用中文：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需要在文件中使用中文对应的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编码的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中内置</a:t>
            </a:r>
            <a:r>
              <a:rPr lang="en-US" altLang="zh-CN" dirty="0" smtClean="0"/>
              <a:t>native2ascii</a:t>
            </a:r>
            <a:r>
              <a:rPr lang="zh-CN" altLang="en-US" dirty="0" smtClean="0"/>
              <a:t>命令转换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一次转换一段中文文本，使用</a:t>
            </a:r>
            <a:r>
              <a:rPr lang="en-US" altLang="zh-CN" dirty="0" err="1" smtClean="0"/>
              <a:t>ctrl+c</a:t>
            </a:r>
            <a:r>
              <a:rPr lang="zh-CN" altLang="en-US" dirty="0" smtClean="0"/>
              <a:t>退出该命令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将已有的包含中文的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文件转换并保存到新的文件中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1013" y="4025899"/>
            <a:ext cx="5538787" cy="146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1-</a:t>
            </a:r>
            <a:r>
              <a:rPr lang="zh-CN" altLang="en-US" sz="2000" dirty="0" smtClean="0"/>
              <a:t>建立</a:t>
            </a:r>
            <a:r>
              <a:rPr lang="en-US" altLang="zh-CN" sz="2000" dirty="0" err="1" smtClean="0"/>
              <a:t>TypeAdapter</a:t>
            </a:r>
            <a:r>
              <a:rPr lang="zh-CN" altLang="en-US" sz="2000" dirty="0" smtClean="0"/>
              <a:t>的子类并指定父类的泛型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2-</a:t>
            </a:r>
            <a:r>
              <a:rPr lang="zh-CN" altLang="en-US" sz="2000" dirty="0" smtClean="0"/>
              <a:t>重写</a:t>
            </a:r>
            <a:r>
              <a:rPr lang="en-US" altLang="zh-CN" sz="2000" dirty="0" smtClean="0"/>
              <a:t>write</a:t>
            </a:r>
            <a:r>
              <a:rPr lang="zh-CN" altLang="en-US" sz="2000" dirty="0" smtClean="0"/>
              <a:t>方法用于生成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时的类型转换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3-</a:t>
            </a:r>
            <a:r>
              <a:rPr lang="zh-CN" altLang="en-US" sz="2000" dirty="0" smtClean="0"/>
              <a:t>重写</a:t>
            </a:r>
            <a:r>
              <a:rPr lang="en-US" altLang="zh-CN" sz="2000" dirty="0" smtClean="0"/>
              <a:t>read</a:t>
            </a:r>
            <a:r>
              <a:rPr lang="zh-CN" altLang="en-US" sz="2000" dirty="0" smtClean="0"/>
              <a:t>方法用于解析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时的类型转换</a:t>
            </a:r>
            <a:endParaRPr lang="en-US" altLang="zh-CN" sz="2000" u="sng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5263" y="1576388"/>
            <a:ext cx="6891337" cy="36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2959100"/>
            <a:ext cx="8162528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【JSON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GSON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的处理基本流程是什么？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【JSON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GSON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推出的开源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处理工具，要将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对象转换为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字符串首先创建</a:t>
            </a:r>
            <a:r>
              <a:rPr lang="en-US" altLang="zh-CN" dirty="0" err="1" smtClean="0"/>
              <a:t>Gson</a:t>
            </a:r>
            <a:r>
              <a:rPr lang="zh-CN" altLang="en-US" dirty="0" smtClean="0"/>
              <a:t>对象，然后使用该对象的</a:t>
            </a:r>
            <a:r>
              <a:rPr lang="en-US" altLang="zh-CN" dirty="0" err="1" smtClean="0"/>
              <a:t>toJson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方法即可，如果要将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字符串转换为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对象，利用同样的</a:t>
            </a:r>
            <a:r>
              <a:rPr lang="en-US" altLang="zh-CN" dirty="0" err="1" smtClean="0"/>
              <a:t>Gson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fromJson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方法即可，如果是集合，则需要通过</a:t>
            </a:r>
            <a:r>
              <a:rPr lang="en-US" altLang="zh-CN" dirty="0" err="1" smtClean="0"/>
              <a:t>TypeToken</a:t>
            </a:r>
            <a:r>
              <a:rPr lang="zh-CN" altLang="en-US" dirty="0" smtClean="0"/>
              <a:t>对象提供对应的泛型类型。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Properties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中提供了</a:t>
            </a:r>
            <a:r>
              <a:rPr lang="en-US" altLang="zh-CN" dirty="0" err="1" smtClean="0"/>
              <a:t>java.util.Properties</a:t>
            </a:r>
            <a:r>
              <a:rPr lang="zh-CN" altLang="en-US" dirty="0" smtClean="0"/>
              <a:t>类解析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文件，它是</a:t>
            </a:r>
            <a:r>
              <a:rPr lang="en-US" altLang="zh-CN" dirty="0" err="1" smtClean="0"/>
              <a:t>HashTable</a:t>
            </a:r>
            <a:r>
              <a:rPr lang="zh-CN" altLang="en-US" dirty="0" smtClean="0"/>
              <a:t>的子类，即解析后的结果被保存在一个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的集合中</a:t>
            </a:r>
            <a:endParaRPr lang="en-US" altLang="zh-CN" dirty="0" smtClean="0"/>
          </a:p>
          <a:p>
            <a:r>
              <a:rPr lang="zh-CN" altLang="en-US" dirty="0" smtClean="0"/>
              <a:t>该类提供了一系列的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，其中常用的包括：</a:t>
            </a:r>
            <a:endParaRPr lang="en-US" altLang="zh-CN" dirty="0" smtClean="0"/>
          </a:p>
          <a:p>
            <a:pPr lvl="1"/>
            <a:r>
              <a:rPr lang="en-US" dirty="0" smtClean="0"/>
              <a:t>void </a:t>
            </a:r>
            <a:r>
              <a:rPr lang="en-US" b="1" dirty="0" smtClean="0">
                <a:hlinkClick r:id="rId2" action="ppaction://hlinkfile"/>
              </a:rPr>
              <a:t>load</a:t>
            </a:r>
            <a:r>
              <a:rPr lang="en-US" dirty="0" smtClean="0"/>
              <a:t>(</a:t>
            </a:r>
            <a:r>
              <a:rPr lang="en-US" dirty="0" err="1" smtClean="0">
                <a:hlinkClick r:id="rId3" action="ppaction://hlinkfile" tooltip="java.io 中的类"/>
              </a:rPr>
              <a:t>InputStream</a:t>
            </a:r>
            <a:r>
              <a:rPr lang="en-US" dirty="0" smtClean="0"/>
              <a:t> </a:t>
            </a:r>
            <a:r>
              <a:rPr lang="en-US" dirty="0" err="1" smtClean="0"/>
              <a:t>inStream</a:t>
            </a:r>
            <a:r>
              <a:rPr lang="en-US" dirty="0" smtClean="0"/>
              <a:t>) </a:t>
            </a:r>
            <a:r>
              <a:rPr lang="zh-CN" altLang="en-US" dirty="0" smtClean="0"/>
              <a:t>：从输入流中读取属性列表</a:t>
            </a:r>
            <a:endParaRPr lang="en-US" altLang="zh-CN" dirty="0" smtClean="0"/>
          </a:p>
          <a:p>
            <a:pPr lvl="2"/>
            <a:r>
              <a:rPr lang="en-US" dirty="0" smtClean="0"/>
              <a:t>Class</a:t>
            </a:r>
            <a:r>
              <a:rPr lang="zh-CN" altLang="en-US" dirty="0" smtClean="0"/>
              <a:t>类的</a:t>
            </a:r>
            <a:r>
              <a:rPr lang="en-US" dirty="0" err="1" smtClean="0"/>
              <a:t>getResourceAsStream</a:t>
            </a:r>
            <a:r>
              <a:rPr lang="en-US" dirty="0" smtClean="0"/>
              <a:t>()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文件的物理路径</a:t>
            </a:r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/>
              <a:t>containsKey</a:t>
            </a:r>
            <a:r>
              <a:rPr lang="en-US" dirty="0" smtClean="0"/>
              <a:t>(</a:t>
            </a:r>
            <a:r>
              <a:rPr lang="en-US" dirty="0" smtClean="0">
                <a:hlinkClick r:id="rId4" action="ppaction://hlinkfile" tooltip="java.lang 中的类"/>
              </a:rPr>
              <a:t>Object</a:t>
            </a:r>
            <a:r>
              <a:rPr lang="en-US" dirty="0" smtClean="0"/>
              <a:t> key)</a:t>
            </a:r>
            <a:r>
              <a:rPr lang="zh-CN" altLang="en-US" dirty="0" smtClean="0"/>
              <a:t>：判断是否包含一个</a:t>
            </a:r>
            <a:r>
              <a:rPr lang="en-US" altLang="zh-CN" dirty="0" smtClean="0"/>
              <a:t>key</a:t>
            </a:r>
            <a:endParaRPr lang="en-US" dirty="0" smtClean="0"/>
          </a:p>
          <a:p>
            <a:pPr lvl="1"/>
            <a:r>
              <a:rPr lang="en-US" dirty="0" smtClean="0">
                <a:hlinkClick r:id="rId5" action="ppaction://hlinkfile" tooltip="java.lang 中的类"/>
              </a:rPr>
              <a:t>String</a:t>
            </a:r>
            <a:r>
              <a:rPr lang="en-US" dirty="0" smtClean="0"/>
              <a:t> </a:t>
            </a:r>
            <a:r>
              <a:rPr lang="en-US" b="1" dirty="0" err="1" smtClean="0">
                <a:hlinkClick r:id="rId2" action="ppaction://hlinkfile"/>
              </a:rPr>
              <a:t>getProperty</a:t>
            </a:r>
            <a:r>
              <a:rPr lang="en-US" dirty="0" smtClean="0"/>
              <a:t>(</a:t>
            </a:r>
            <a:r>
              <a:rPr lang="en-US" dirty="0" smtClean="0">
                <a:hlinkClick r:id="rId5" action="ppaction://hlinkfile" tooltip="java.lang 中的类"/>
              </a:rPr>
              <a:t>String</a:t>
            </a:r>
            <a:r>
              <a:rPr lang="en-US" dirty="0" smtClean="0"/>
              <a:t> key) </a:t>
            </a:r>
            <a:r>
              <a:rPr lang="zh-CN" altLang="en-US" dirty="0" smtClean="0"/>
              <a:t>：得到一个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的值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节</a:t>
            </a:r>
            <a:r>
              <a:rPr lang="en-US" altLang="zh-CN" dirty="0"/>
              <a:t>【 XML</a:t>
            </a:r>
            <a:r>
              <a:rPr lang="zh-CN" altLang="en-US" dirty="0"/>
              <a:t>解析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文件格式和验证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的区别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第三方解析工具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文件格式和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/>
              <a:t>XML </a:t>
            </a:r>
            <a:r>
              <a:rPr lang="zh-CN" altLang="en-US" dirty="0"/>
              <a:t>指可扩展标记语言（</a:t>
            </a:r>
            <a:r>
              <a:rPr lang="en-US" altLang="zh-CN" dirty="0" err="1"/>
              <a:t>EXtensible</a:t>
            </a:r>
            <a:r>
              <a:rPr lang="en-US" altLang="zh-CN" dirty="0"/>
              <a:t> Markup Language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en-US" altLang="zh-CN" dirty="0" smtClean="0"/>
              <a:t>XML </a:t>
            </a:r>
            <a:r>
              <a:rPr lang="zh-CN" altLang="en-US" dirty="0"/>
              <a:t>的设计宗旨是传输数据，而不是显示</a:t>
            </a:r>
            <a:r>
              <a:rPr lang="zh-CN" altLang="en-US" dirty="0" smtClean="0"/>
              <a:t>数据</a:t>
            </a:r>
            <a:endParaRPr lang="zh-CN" altLang="en-US" dirty="0"/>
          </a:p>
          <a:p>
            <a:pPr lvl="1"/>
            <a:r>
              <a:rPr lang="en-US" altLang="zh-CN" dirty="0"/>
              <a:t>XML </a:t>
            </a:r>
            <a:r>
              <a:rPr lang="zh-CN" altLang="en-US" dirty="0"/>
              <a:t>标签没有被预定</a:t>
            </a:r>
            <a:r>
              <a:rPr lang="zh-CN" altLang="en-US" dirty="0" smtClean="0"/>
              <a:t>义，需要</a:t>
            </a:r>
            <a:r>
              <a:rPr lang="zh-CN" altLang="en-US" dirty="0"/>
              <a:t>自行定义</a:t>
            </a:r>
            <a:r>
              <a:rPr lang="zh-CN" altLang="en-US" dirty="0" smtClean="0"/>
              <a:t>标签</a:t>
            </a:r>
            <a:endParaRPr lang="zh-CN" altLang="en-US" dirty="0"/>
          </a:p>
          <a:p>
            <a:pPr lvl="1"/>
            <a:r>
              <a:rPr lang="en-US" altLang="zh-CN" dirty="0"/>
              <a:t>XML </a:t>
            </a:r>
            <a:r>
              <a:rPr lang="zh-CN" altLang="en-US" dirty="0"/>
              <a:t>被设计为具有自我</a:t>
            </a:r>
            <a:r>
              <a:rPr lang="zh-CN" altLang="en-US" dirty="0" smtClean="0"/>
              <a:t>描述性，不依赖与语言平台</a:t>
            </a:r>
            <a:endParaRPr lang="zh-CN" altLang="en-US" dirty="0"/>
          </a:p>
          <a:p>
            <a:pPr lvl="1"/>
            <a:r>
              <a:rPr lang="en-US" altLang="zh-CN" dirty="0"/>
              <a:t>XML </a:t>
            </a:r>
            <a:r>
              <a:rPr lang="zh-CN" altLang="en-US" dirty="0"/>
              <a:t>是 </a:t>
            </a:r>
            <a:r>
              <a:rPr lang="en-US" altLang="zh-CN" dirty="0"/>
              <a:t>W3C </a:t>
            </a:r>
            <a:r>
              <a:rPr lang="zh-CN" altLang="en-US" dirty="0"/>
              <a:t>的推荐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文件格式和验证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/>
              <a:t>XML </a:t>
            </a:r>
            <a:r>
              <a:rPr lang="zh-CN" altLang="en-US" dirty="0"/>
              <a:t>不会做任何</a:t>
            </a:r>
            <a:r>
              <a:rPr lang="zh-CN" altLang="en-US" dirty="0" smtClean="0"/>
              <a:t>事情，</a:t>
            </a:r>
            <a:r>
              <a:rPr lang="en-US" altLang="zh-CN" dirty="0" smtClean="0"/>
              <a:t>XML </a:t>
            </a:r>
            <a:r>
              <a:rPr lang="zh-CN" altLang="en-US" dirty="0"/>
              <a:t>被设计用来结构化、存储以及传输</a:t>
            </a:r>
            <a:r>
              <a:rPr lang="zh-CN" altLang="en-US" dirty="0" smtClean="0"/>
              <a:t>信息：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48788" y="2518697"/>
            <a:ext cx="3820165" cy="382016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764135" y="2219144"/>
            <a:ext cx="2209635" cy="220963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66520" y="2219144"/>
            <a:ext cx="48506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红包的作用和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文件一样，本身只是一个数据的封装格式，而里面存放的具体内容才是关键</a:t>
            </a:r>
          </a:p>
        </p:txBody>
      </p:sp>
      <p:sp>
        <p:nvSpPr>
          <p:cNvPr id="9" name="等腰三角形 8"/>
          <p:cNvSpPr/>
          <p:nvPr/>
        </p:nvSpPr>
        <p:spPr>
          <a:xfrm rot="16200000">
            <a:off x="6215406" y="2518697"/>
            <a:ext cx="751114" cy="64751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03450" y="3461637"/>
            <a:ext cx="323756" cy="3237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87366" y="4377146"/>
            <a:ext cx="44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请不要拿空红白来侮辱我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27206" y="3785393"/>
            <a:ext cx="940096" cy="9400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47044" y="4735983"/>
            <a:ext cx="52082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文件格式和验证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XMl</a:t>
            </a:r>
            <a:r>
              <a:rPr lang="zh-CN" altLang="en-US" dirty="0" smtClean="0"/>
              <a:t>文件示例：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条便签具有自我</a:t>
            </a:r>
            <a:r>
              <a:rPr lang="zh-CN" altLang="en-US" dirty="0" smtClean="0"/>
              <a:t>描述性，它</a:t>
            </a:r>
            <a:r>
              <a:rPr lang="zh-CN" altLang="en-US" dirty="0"/>
              <a:t>包含了发送者和接受者的信息，同时拥有标题以及消息</a:t>
            </a:r>
            <a:r>
              <a:rPr lang="zh-CN" altLang="en-US" dirty="0" smtClean="0"/>
              <a:t>主体</a:t>
            </a:r>
            <a:endParaRPr lang="zh-CN" altLang="en-US" dirty="0"/>
          </a:p>
          <a:p>
            <a:r>
              <a:rPr lang="zh-CN" altLang="en-US" dirty="0" smtClean="0"/>
              <a:t>这个 </a:t>
            </a:r>
            <a:r>
              <a:rPr lang="en-US" altLang="zh-CN" dirty="0"/>
              <a:t>XML </a:t>
            </a:r>
            <a:r>
              <a:rPr lang="zh-CN" altLang="en-US" dirty="0" smtClean="0"/>
              <a:t>文档不会做</a:t>
            </a:r>
            <a:r>
              <a:rPr lang="zh-CN" altLang="en-US" dirty="0"/>
              <a:t>任何</a:t>
            </a:r>
            <a:r>
              <a:rPr lang="zh-CN" altLang="en-US" dirty="0" smtClean="0"/>
              <a:t>事情，它</a:t>
            </a:r>
            <a:r>
              <a:rPr lang="zh-CN" altLang="en-US" dirty="0"/>
              <a:t>仅仅是包装在 </a:t>
            </a:r>
            <a:r>
              <a:rPr lang="en-US" altLang="zh-CN" dirty="0"/>
              <a:t>XML </a:t>
            </a:r>
            <a:r>
              <a:rPr lang="zh-CN" altLang="en-US" dirty="0"/>
              <a:t>标签中的纯粹的信息。我们需要</a:t>
            </a:r>
            <a:r>
              <a:rPr lang="zh-CN" altLang="en-US" dirty="0" smtClean="0"/>
              <a:t>编写程序</a:t>
            </a:r>
            <a:r>
              <a:rPr lang="zh-CN" altLang="en-US" dirty="0"/>
              <a:t>，才能传送、接收</a:t>
            </a:r>
            <a:r>
              <a:rPr lang="zh-CN" altLang="en-US" dirty="0" smtClean="0"/>
              <a:t>和解析这个文档（</a:t>
            </a:r>
            <a:r>
              <a:rPr lang="en-US" altLang="zh-CN" b="1" dirty="0">
                <a:solidFill>
                  <a:srgbClr val="C00000"/>
                </a:solidFill>
              </a:rPr>
              <a:t>XML </a:t>
            </a:r>
            <a:r>
              <a:rPr lang="zh-CN" altLang="en-US" b="1" dirty="0" smtClean="0">
                <a:solidFill>
                  <a:srgbClr val="C00000"/>
                </a:solidFill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</a:rPr>
              <a:t>JSON</a:t>
            </a:r>
            <a:r>
              <a:rPr lang="zh-CN" altLang="en-US" b="1" dirty="0" smtClean="0">
                <a:solidFill>
                  <a:srgbClr val="C00000"/>
                </a:solidFill>
              </a:rPr>
              <a:t>是目前各种</a:t>
            </a:r>
            <a:r>
              <a:rPr lang="zh-CN" altLang="en-US" b="1" dirty="0">
                <a:solidFill>
                  <a:srgbClr val="C00000"/>
                </a:solidFill>
              </a:rPr>
              <a:t>应用程序之间进行数据传输的最常用</a:t>
            </a:r>
            <a:r>
              <a:rPr lang="zh-CN" altLang="en-US" b="1" dirty="0" smtClean="0">
                <a:solidFill>
                  <a:srgbClr val="C00000"/>
                </a:solidFill>
              </a:rPr>
              <a:t>的格式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65" y="1681162"/>
            <a:ext cx="11068050" cy="16668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476264" y="1632122"/>
            <a:ext cx="4960259" cy="27980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82605" y="1587358"/>
            <a:ext cx="44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文件版本及字符编码集声明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0800000">
            <a:off x="5390004" y="1515845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82605" y="2005730"/>
            <a:ext cx="5962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XML允许编写人员定义自己的标签和自己的文档结构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中的标签没有在任何XML标准中定义过（比如 &lt;to&gt; 和 &lt;from&gt;）。这些标签是由我们编写该XML文档时自定义的，这是因为XML语言没有预定义的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5125" y="1956690"/>
            <a:ext cx="5340410" cy="1391347"/>
          </a:xfrm>
          <a:prstGeom prst="roundRect">
            <a:avLst>
              <a:gd name="adj" fmla="val 471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5436523" y="2402197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2708</Words>
  <Application>WPS 演示</Application>
  <PresentationFormat>自定义</PresentationFormat>
  <Paragraphs>282</Paragraphs>
  <Slides>43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Properties &amp; XML &amp; JSON</vt:lpstr>
      <vt:lpstr>第1节【 Properties】</vt:lpstr>
      <vt:lpstr>知识点1： Properties文件的应用</vt:lpstr>
      <vt:lpstr>知识点1： Properties文件的应用</vt:lpstr>
      <vt:lpstr>知识点2： Properties解析</vt:lpstr>
      <vt:lpstr>第2节【 XML解析】</vt:lpstr>
      <vt:lpstr>知识点1： XML文件格式和验证</vt:lpstr>
      <vt:lpstr>知识点1： XML文件格式和验证</vt:lpstr>
      <vt:lpstr>知识点1： XML文件格式和验证</vt:lpstr>
      <vt:lpstr>知识点1： XML文件格式和验证</vt:lpstr>
      <vt:lpstr>知识点1： XML文件格式和验证</vt:lpstr>
      <vt:lpstr>知识点1： XML文件格式和验证</vt:lpstr>
      <vt:lpstr>知识点1： XML文件格式和验证</vt:lpstr>
      <vt:lpstr>知识点1： XML文件格式和验证</vt:lpstr>
      <vt:lpstr>知识点1： XML文件格式和验证</vt:lpstr>
      <vt:lpstr>知识点2：DOM和SAX的区别</vt:lpstr>
      <vt:lpstr>知识点3：DOM解析XML</vt:lpstr>
      <vt:lpstr>知识点3：DOM解析XML</vt:lpstr>
      <vt:lpstr>知识点3：DOM解析XML</vt:lpstr>
      <vt:lpstr>知识点4：SAX解析XML</vt:lpstr>
      <vt:lpstr>知识点4：SAX解析XML</vt:lpstr>
      <vt:lpstr>知识点5：常用第三方解析工具简介</vt:lpstr>
      <vt:lpstr>知识点5：常用第三方解析工具简介</vt:lpstr>
      <vt:lpstr>知识点5：常用第三方解析工具简介</vt:lpstr>
      <vt:lpstr>本节总结提问【XML解析】</vt:lpstr>
      <vt:lpstr>本节总结【XML解析】</vt:lpstr>
      <vt:lpstr>第3节【 JSON解析】</vt:lpstr>
      <vt:lpstr>知识点1：JSON简介</vt:lpstr>
      <vt:lpstr>知识点1：JSON简介</vt:lpstr>
      <vt:lpstr>知识点1：JSON简介</vt:lpstr>
      <vt:lpstr>知识点1：JSON简介</vt:lpstr>
      <vt:lpstr>知识点1：JSON简介</vt:lpstr>
      <vt:lpstr>知识点2：GSON库简介</vt:lpstr>
      <vt:lpstr>知识点3：对象处理</vt:lpstr>
      <vt:lpstr>知识点3：对象处理</vt:lpstr>
      <vt:lpstr>知识点4：集合处理</vt:lpstr>
      <vt:lpstr>知识点4：集合处理</vt:lpstr>
      <vt:lpstr>知识点4：集合处理</vt:lpstr>
      <vt:lpstr>知识点4：集合处理</vt:lpstr>
      <vt:lpstr>知识点5：GSON自定义类型转换</vt:lpstr>
      <vt:lpstr>本节总结提问【JSON解析】</vt:lpstr>
      <vt:lpstr>本节总结【JSON解析】</vt:lpstr>
      <vt:lpstr>幻灯片 43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微软用户</cp:lastModifiedBy>
  <cp:revision>3020</cp:revision>
  <dcterms:created xsi:type="dcterms:W3CDTF">2014-03-19T14:07:00Z</dcterms:created>
  <dcterms:modified xsi:type="dcterms:W3CDTF">2018-06-22T01:54:49Z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