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78" r:id="rId2"/>
    <p:sldId id="585" r:id="rId3"/>
    <p:sldId id="586" r:id="rId4"/>
    <p:sldId id="589" r:id="rId5"/>
    <p:sldId id="587" r:id="rId6"/>
    <p:sldId id="592" r:id="rId7"/>
    <p:sldId id="588" r:id="rId8"/>
    <p:sldId id="590" r:id="rId9"/>
    <p:sldId id="593" r:id="rId10"/>
    <p:sldId id="591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9" r:id="rId25"/>
    <p:sldId id="608" r:id="rId26"/>
    <p:sldId id="610" r:id="rId27"/>
    <p:sldId id="612" r:id="rId28"/>
    <p:sldId id="607" r:id="rId29"/>
    <p:sldId id="613" r:id="rId30"/>
    <p:sldId id="614" r:id="rId31"/>
    <p:sldId id="47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85921" autoAdjust="0"/>
  </p:normalViewPr>
  <p:slideViewPr>
    <p:cSldViewPr snapToGrid="0">
      <p:cViewPr>
        <p:scale>
          <a:sx n="60" d="100"/>
          <a:sy n="60" d="100"/>
        </p:scale>
        <p:origin x="-108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nio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的使用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Buffer</a:t>
            </a:r>
            <a:r>
              <a:rPr lang="zh-CN" altLang="en-US" sz="2400" dirty="0" smtClean="0"/>
              <a:t>一般遵循下面几个步骤：</a:t>
            </a:r>
          </a:p>
          <a:p>
            <a:r>
              <a:rPr lang="zh-CN" altLang="en-US" sz="2400" dirty="0" smtClean="0"/>
              <a:t>分配空间：</a:t>
            </a:r>
            <a:r>
              <a:rPr lang="en-US" sz="2400" dirty="0" err="1" smtClean="0"/>
              <a:t>ByteBuffer</a:t>
            </a:r>
            <a:r>
              <a:rPr lang="en-US" sz="2400" dirty="0" smtClean="0"/>
              <a:t> </a:t>
            </a:r>
            <a:r>
              <a:rPr lang="en-US" sz="2400" dirty="0" err="1" smtClean="0"/>
              <a:t>buf</a:t>
            </a:r>
            <a:r>
              <a:rPr lang="en-US" sz="2400" dirty="0" smtClean="0"/>
              <a:t> = </a:t>
            </a:r>
            <a:r>
              <a:rPr lang="en-US" sz="2400" dirty="0" err="1" smtClean="0"/>
              <a:t>ByteBuffer.allocate</a:t>
            </a:r>
            <a:r>
              <a:rPr lang="en-US" sz="2400" dirty="0" smtClean="0"/>
              <a:t>(1024); </a:t>
            </a:r>
            <a:endParaRPr lang="zh-CN" altLang="en-US" sz="2400" dirty="0" smtClean="0"/>
          </a:p>
          <a:p>
            <a:r>
              <a:rPr lang="zh-CN" altLang="en-US" sz="2400" dirty="0" smtClean="0"/>
              <a:t>写入数据到</a:t>
            </a:r>
            <a:r>
              <a:rPr lang="en-US" sz="2400" dirty="0" smtClean="0"/>
              <a:t>Buffer</a:t>
            </a:r>
            <a:r>
              <a:rPr lang="zh-CN" altLang="en-US" sz="2400" dirty="0" smtClean="0"/>
              <a:t>：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bytesRead</a:t>
            </a:r>
            <a:r>
              <a:rPr lang="en-US" sz="2400" dirty="0" smtClean="0"/>
              <a:t> = </a:t>
            </a:r>
            <a:r>
              <a:rPr lang="en-US" sz="2400" dirty="0" err="1" smtClean="0"/>
              <a:t>fileChannel.read</a:t>
            </a:r>
            <a:r>
              <a:rPr lang="en-US" sz="2400" dirty="0" smtClean="0"/>
              <a:t>(</a:t>
            </a:r>
            <a:r>
              <a:rPr lang="en-US" sz="2400" dirty="0" err="1" smtClean="0"/>
              <a:t>buf</a:t>
            </a:r>
            <a:r>
              <a:rPr lang="en-US" sz="2400" dirty="0" smtClean="0"/>
              <a:t>);</a:t>
            </a:r>
          </a:p>
          <a:p>
            <a:r>
              <a:rPr lang="zh-CN" altLang="en-US" sz="2400" dirty="0" smtClean="0"/>
              <a:t>调用</a:t>
            </a:r>
            <a:r>
              <a:rPr lang="en-US" sz="2400" dirty="0" err="1" smtClean="0"/>
              <a:t>filp</a:t>
            </a:r>
            <a:r>
              <a:rPr lang="en-US" sz="2400" dirty="0" smtClean="0"/>
              <a:t>()</a:t>
            </a:r>
            <a:r>
              <a:rPr lang="zh-CN" altLang="en-US" sz="2400" dirty="0" smtClean="0"/>
              <a:t>方法：</a:t>
            </a:r>
            <a:r>
              <a:rPr lang="en-US" sz="2400" dirty="0" err="1" smtClean="0"/>
              <a:t>buf.flip</a:t>
            </a:r>
            <a:r>
              <a:rPr lang="en-US" sz="2400" dirty="0" smtClean="0"/>
              <a:t>();</a:t>
            </a:r>
          </a:p>
          <a:p>
            <a:r>
              <a:rPr lang="zh-CN" altLang="en-US" sz="2400" dirty="0" smtClean="0"/>
              <a:t>从</a:t>
            </a:r>
            <a:r>
              <a:rPr lang="en-US" sz="2400" dirty="0" smtClean="0"/>
              <a:t>Buffer</a:t>
            </a:r>
            <a:r>
              <a:rPr lang="zh-CN" altLang="en-US" sz="2400" dirty="0" smtClean="0"/>
              <a:t>中读取数据：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((char)</a:t>
            </a:r>
            <a:r>
              <a:rPr lang="en-US" sz="2400" dirty="0" err="1" smtClean="0"/>
              <a:t>buf.get</a:t>
            </a:r>
            <a:r>
              <a:rPr lang="en-US" sz="2400" dirty="0" smtClean="0"/>
              <a:t>());</a:t>
            </a:r>
          </a:p>
          <a:p>
            <a:r>
              <a:rPr lang="zh-CN" altLang="en-US" sz="2400" dirty="0" smtClean="0"/>
              <a:t>调用</a:t>
            </a:r>
            <a:r>
              <a:rPr lang="en-US" sz="2400" dirty="0" smtClean="0"/>
              <a:t>clear()</a:t>
            </a:r>
            <a:r>
              <a:rPr lang="zh-CN" altLang="en-US" sz="2400" dirty="0" smtClean="0"/>
              <a:t>方法或者</a:t>
            </a:r>
            <a:r>
              <a:rPr lang="en-US" sz="2400" dirty="0" smtClean="0"/>
              <a:t>compact()</a:t>
            </a:r>
            <a:r>
              <a:rPr lang="zh-CN" altLang="en-US" sz="2400" dirty="0" smtClean="0"/>
              <a:t>方法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的使用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Buffer</a:t>
            </a:r>
            <a:r>
              <a:rPr lang="zh-CN" altLang="en-US" sz="2400" dirty="0" smtClean="0"/>
              <a:t>（缓冲区），实际上是一个容器，一个连续数组。</a:t>
            </a:r>
            <a:r>
              <a:rPr lang="en-US" altLang="zh-CN" sz="2400" dirty="0" smtClean="0"/>
              <a:t>Channel</a:t>
            </a:r>
            <a:r>
              <a:rPr lang="zh-CN" altLang="en-US" sz="2400" dirty="0" smtClean="0"/>
              <a:t>提供从文件、网络读取数据的渠道，但是读写的数据都必须经过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64" y="2430682"/>
            <a:ext cx="12013325" cy="307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的使用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向</a:t>
            </a:r>
            <a:r>
              <a:rPr lang="en-US" sz="2400" dirty="0" smtClean="0"/>
              <a:t>Buffer</a:t>
            </a:r>
            <a:r>
              <a:rPr lang="zh-CN" altLang="en-US" sz="2400" dirty="0" smtClean="0"/>
              <a:t>中写数据：</a:t>
            </a:r>
          </a:p>
          <a:p>
            <a:pPr lvl="1"/>
            <a:r>
              <a:rPr lang="zh-CN" altLang="en-US" sz="2000" b="1" dirty="0" smtClean="0"/>
              <a:t>从</a:t>
            </a:r>
            <a:r>
              <a:rPr lang="en-US" sz="2000" b="1" dirty="0" smtClean="0"/>
              <a:t>Channel</a:t>
            </a:r>
            <a:r>
              <a:rPr lang="zh-CN" altLang="en-US" sz="2000" b="1" dirty="0" smtClean="0"/>
              <a:t>写到</a:t>
            </a:r>
            <a:r>
              <a:rPr lang="en-US" sz="2000" b="1" dirty="0" smtClean="0"/>
              <a:t>Buffer (</a:t>
            </a:r>
            <a:r>
              <a:rPr lang="en-US" sz="2000" b="1" dirty="0" err="1" smtClean="0"/>
              <a:t>fileChannel.read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buf</a:t>
            </a:r>
            <a:r>
              <a:rPr lang="en-US" sz="2000" b="1" dirty="0" smtClean="0"/>
              <a:t>))</a:t>
            </a:r>
          </a:p>
          <a:p>
            <a:pPr lvl="1"/>
            <a:r>
              <a:rPr lang="zh-CN" altLang="en-US" sz="2000" dirty="0" smtClean="0"/>
              <a:t>通过</a:t>
            </a:r>
            <a:r>
              <a:rPr lang="en-US" sz="2000" dirty="0" smtClean="0"/>
              <a:t>Buffer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put()</a:t>
            </a:r>
            <a:r>
              <a:rPr lang="zh-CN" altLang="en-US" sz="2000" dirty="0" smtClean="0"/>
              <a:t>方法 （</a:t>
            </a:r>
            <a:r>
              <a:rPr lang="en-US" sz="2000" dirty="0" err="1" smtClean="0"/>
              <a:t>buf.put</a:t>
            </a:r>
            <a:r>
              <a:rPr lang="en-US" sz="2000" dirty="0" smtClean="0"/>
              <a:t>(…)）</a:t>
            </a:r>
          </a:p>
          <a:p>
            <a:r>
              <a:rPr lang="zh-CN" altLang="en-US" sz="2400" dirty="0" smtClean="0"/>
              <a:t>从</a:t>
            </a:r>
            <a:r>
              <a:rPr lang="en-US" sz="2400" dirty="0" smtClean="0"/>
              <a:t>Buffer</a:t>
            </a:r>
            <a:r>
              <a:rPr lang="zh-CN" altLang="en-US" sz="2400" dirty="0" smtClean="0"/>
              <a:t>中读取数据：</a:t>
            </a:r>
          </a:p>
          <a:p>
            <a:pPr lvl="1"/>
            <a:r>
              <a:rPr lang="zh-CN" altLang="en-US" sz="2000" dirty="0" smtClean="0"/>
              <a:t>从</a:t>
            </a:r>
            <a:r>
              <a:rPr lang="en-US" sz="2000" dirty="0" smtClean="0"/>
              <a:t>Buffer</a:t>
            </a:r>
            <a:r>
              <a:rPr lang="zh-CN" altLang="en-US" sz="2000" dirty="0" smtClean="0"/>
              <a:t>读取到</a:t>
            </a:r>
            <a:r>
              <a:rPr lang="en-US" sz="2000" dirty="0" smtClean="0"/>
              <a:t>Channel (</a:t>
            </a:r>
            <a:r>
              <a:rPr lang="en-US" sz="2000" dirty="0" err="1" smtClean="0"/>
              <a:t>channel.write</a:t>
            </a:r>
            <a:r>
              <a:rPr lang="en-US" sz="2000" dirty="0" smtClean="0"/>
              <a:t>(</a:t>
            </a:r>
            <a:r>
              <a:rPr lang="en-US" sz="2000" dirty="0" err="1" smtClean="0"/>
              <a:t>buf</a:t>
            </a:r>
            <a:r>
              <a:rPr lang="en-US" sz="2000" dirty="0" smtClean="0"/>
              <a:t>))</a:t>
            </a:r>
          </a:p>
          <a:p>
            <a:pPr lvl="1"/>
            <a:r>
              <a:rPr lang="zh-CN" altLang="en-US" sz="2000" b="1" dirty="0" smtClean="0"/>
              <a:t>使用</a:t>
            </a:r>
            <a:r>
              <a:rPr lang="en-US" sz="2000" b="1" dirty="0" smtClean="0"/>
              <a:t>get()</a:t>
            </a:r>
            <a:r>
              <a:rPr lang="zh-CN" altLang="en-US" sz="2000" b="1" dirty="0" smtClean="0"/>
              <a:t>方法从</a:t>
            </a:r>
            <a:r>
              <a:rPr lang="en-US" sz="2000" b="1" dirty="0" smtClean="0"/>
              <a:t>Buffer</a:t>
            </a:r>
            <a:r>
              <a:rPr lang="zh-CN" altLang="en-US" sz="2000" b="1" dirty="0" smtClean="0"/>
              <a:t>中读取数据 （</a:t>
            </a:r>
            <a:r>
              <a:rPr lang="en-US" sz="2000" b="1" dirty="0" err="1" smtClean="0"/>
              <a:t>buf.get</a:t>
            </a:r>
            <a:r>
              <a:rPr lang="en-US" sz="2000" b="1" dirty="0" smtClean="0"/>
              <a:t>()）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的使用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可以把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简单地理解为一组基本数据类型的元素列表，它通过几个变量来保存这个数据的当前位置状态</a:t>
            </a:r>
            <a:endParaRPr lang="en-US" altLang="zh-CN" sz="2400" dirty="0" smtClean="0"/>
          </a:p>
          <a:p>
            <a:r>
              <a:rPr lang="en-US" altLang="zh-CN" sz="2400" dirty="0" smtClean="0"/>
              <a:t>capacity</a:t>
            </a:r>
            <a:r>
              <a:rPr lang="zh-CN" altLang="en-US" sz="2400" dirty="0" smtClean="0"/>
              <a:t>缓冲区数组的总长度</a:t>
            </a:r>
            <a:endParaRPr lang="en-US" altLang="zh-CN" sz="2400" dirty="0" smtClean="0"/>
          </a:p>
          <a:p>
            <a:r>
              <a:rPr lang="en-US" altLang="zh-CN" sz="2400" dirty="0" smtClean="0"/>
              <a:t>position</a:t>
            </a:r>
            <a:r>
              <a:rPr lang="zh-CN" altLang="en-US" sz="2400" dirty="0" smtClean="0"/>
              <a:t>下一个要操作的数据元素的位置</a:t>
            </a:r>
            <a:endParaRPr lang="en-US" altLang="zh-CN" sz="2400" dirty="0" smtClean="0"/>
          </a:p>
          <a:p>
            <a:r>
              <a:rPr lang="en-US" altLang="zh-CN" sz="2400" dirty="0" smtClean="0"/>
              <a:t>limit</a:t>
            </a:r>
            <a:r>
              <a:rPr lang="zh-CN" altLang="en-US" sz="2400" dirty="0" smtClean="0"/>
              <a:t>缓冲区数组中不可操作的下一个元素的位置：</a:t>
            </a:r>
            <a:r>
              <a:rPr lang="en-US" altLang="zh-CN" sz="2400" dirty="0" smtClean="0"/>
              <a:t>limit&lt;=capacity</a:t>
            </a:r>
          </a:p>
          <a:p>
            <a:r>
              <a:rPr lang="en-US" altLang="zh-CN" sz="2400" dirty="0" smtClean="0"/>
              <a:t>mark</a:t>
            </a:r>
            <a:r>
              <a:rPr lang="zh-CN" altLang="en-US" sz="2400" dirty="0" smtClean="0"/>
              <a:t>用于记录当前</a:t>
            </a:r>
            <a:r>
              <a:rPr lang="en-US" altLang="zh-CN" sz="2400" dirty="0" smtClean="0"/>
              <a:t>position</a:t>
            </a:r>
            <a:r>
              <a:rPr lang="zh-CN" altLang="en-US" sz="2400" dirty="0" smtClean="0"/>
              <a:t>的前一个位置或者默认是</a:t>
            </a:r>
            <a:r>
              <a:rPr lang="en-US" altLang="zh-CN" sz="2400" dirty="0" smtClean="0"/>
              <a:t>0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的使用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4" y="2612405"/>
            <a:ext cx="10515600" cy="191229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我们通过</a:t>
            </a:r>
            <a:r>
              <a:rPr lang="en-US" altLang="zh-CN" sz="2400" dirty="0" err="1" smtClean="0"/>
              <a:t>ByteBuffer.allocate</a:t>
            </a:r>
            <a:r>
              <a:rPr lang="en-US" altLang="zh-CN" sz="2400" dirty="0" smtClean="0"/>
              <a:t>(11)</a:t>
            </a:r>
            <a:r>
              <a:rPr lang="zh-CN" altLang="en-US" sz="2400" dirty="0" smtClean="0"/>
              <a:t>方法创建了一个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byte</a:t>
            </a:r>
            <a:r>
              <a:rPr lang="zh-CN" altLang="en-US" sz="2400" dirty="0" smtClean="0"/>
              <a:t>的数组的缓冲区，初始状态如上图，</a:t>
            </a:r>
            <a:r>
              <a:rPr lang="en-US" altLang="zh-CN" sz="2400" dirty="0" smtClean="0"/>
              <a:t>position</a:t>
            </a:r>
            <a:r>
              <a:rPr lang="zh-CN" altLang="en-US" sz="2400" dirty="0" smtClean="0"/>
              <a:t>的位置为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capacity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limit</a:t>
            </a:r>
            <a:r>
              <a:rPr lang="zh-CN" altLang="en-US" sz="2400" dirty="0" smtClean="0"/>
              <a:t>默认都是数组长度。当我们写入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个字节时，变化如下图：</a:t>
            </a:r>
            <a:endParaRPr lang="en-US" altLang="zh-CN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1561" y="0"/>
            <a:ext cx="4974914" cy="279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1065" y="4303986"/>
            <a:ext cx="4508494" cy="255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的使用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323" y="846667"/>
            <a:ext cx="11193517" cy="572755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这时我们需要将缓冲区中的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个字节数据写入</a:t>
            </a:r>
            <a:r>
              <a:rPr lang="en-US" altLang="zh-CN" sz="2000" dirty="0" smtClean="0"/>
              <a:t>Channel</a:t>
            </a:r>
            <a:r>
              <a:rPr lang="zh-CN" altLang="en-US" sz="2000" dirty="0" smtClean="0"/>
              <a:t>的通信信道，所以我们调用</a:t>
            </a:r>
            <a:r>
              <a:rPr lang="en-US" altLang="zh-CN" sz="2000" dirty="0" err="1" smtClean="0"/>
              <a:t>ByteBuffer.flip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方法，变化如下图所示</a:t>
            </a:r>
            <a:r>
              <a:rPr lang="en-US" altLang="zh-CN" sz="2000" dirty="0" smtClean="0"/>
              <a:t>(position</a:t>
            </a:r>
            <a:r>
              <a:rPr lang="zh-CN" altLang="en-US" sz="2000" dirty="0" smtClean="0"/>
              <a:t>设回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，并将</a:t>
            </a:r>
            <a:r>
              <a:rPr lang="en-US" altLang="zh-CN" sz="2000" dirty="0" smtClean="0"/>
              <a:t>limit</a:t>
            </a:r>
            <a:r>
              <a:rPr lang="zh-CN" altLang="en-US" sz="2000" dirty="0" smtClean="0"/>
              <a:t>设成之前的</a:t>
            </a:r>
            <a:r>
              <a:rPr lang="en-US" altLang="zh-CN" sz="2000" dirty="0" smtClean="0"/>
              <a:t>position</a:t>
            </a:r>
            <a:r>
              <a:rPr lang="zh-CN" altLang="en-US" sz="2000" dirty="0" smtClean="0"/>
              <a:t>的值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这时底层操作系统就可以从缓冲区中正确读取这个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个字节数据并发送出去了。在下一次写数据之前我们再调用</a:t>
            </a:r>
            <a:r>
              <a:rPr lang="en-US" altLang="zh-CN" sz="2000" dirty="0" smtClean="0"/>
              <a:t>clear()</a:t>
            </a:r>
            <a:r>
              <a:rPr lang="zh-CN" altLang="en-US" sz="2000" dirty="0" smtClean="0"/>
              <a:t>方法，缓冲区的索引位置又回到了初始位置。</a:t>
            </a:r>
            <a:r>
              <a:rPr lang="en-US" sz="2000" dirty="0" smtClean="0"/>
              <a:t> position</a:t>
            </a:r>
            <a:r>
              <a:rPr lang="zh-CN" altLang="en-US" sz="2000" dirty="0" smtClean="0"/>
              <a:t>将被设回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limit</a:t>
            </a:r>
            <a:r>
              <a:rPr lang="zh-CN" altLang="en-US" sz="2000" dirty="0" smtClean="0"/>
              <a:t>设置成</a:t>
            </a:r>
            <a:r>
              <a:rPr lang="en-US" sz="2000" dirty="0" smtClean="0"/>
              <a:t>capacity，</a:t>
            </a:r>
            <a:r>
              <a:rPr lang="zh-CN" altLang="en-US" sz="2000" dirty="0" smtClean="0"/>
              <a:t>换句话说，</a:t>
            </a:r>
            <a:r>
              <a:rPr lang="en-US" sz="2000" dirty="0" smtClean="0"/>
              <a:t>Buffer</a:t>
            </a:r>
            <a:r>
              <a:rPr lang="zh-CN" altLang="en-US" sz="2000" dirty="0" smtClean="0"/>
              <a:t>被清空了。</a:t>
            </a:r>
            <a:endParaRPr lang="en-US" altLang="zh-CN" sz="20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9762" y="1803672"/>
            <a:ext cx="5898332" cy="300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的使用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如果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中有一些未读的数据，调用</a:t>
            </a:r>
            <a:r>
              <a:rPr lang="en-US" altLang="zh-CN" sz="2400" dirty="0" smtClean="0"/>
              <a:t>clear()</a:t>
            </a:r>
            <a:r>
              <a:rPr lang="zh-CN" altLang="en-US" sz="2400" dirty="0" smtClean="0"/>
              <a:t>方法，数据将“被遗忘”，意味着不再有任何标记会告诉你哪些数据被读过，哪些还没有。如果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中仍有未读的数据，且后续还需要这些数据，但是此时想要先先写些数据，那么使用</a:t>
            </a:r>
            <a:r>
              <a:rPr lang="en-US" altLang="zh-CN" sz="2400" dirty="0" smtClean="0"/>
              <a:t>compact()</a:t>
            </a:r>
            <a:r>
              <a:rPr lang="zh-CN" altLang="en-US" sz="2400" dirty="0" smtClean="0"/>
              <a:t>方法。</a:t>
            </a:r>
            <a:r>
              <a:rPr lang="en-US" altLang="zh-CN" sz="2400" dirty="0" smtClean="0"/>
              <a:t>compact()</a:t>
            </a:r>
            <a:r>
              <a:rPr lang="zh-CN" altLang="en-US" sz="2400" dirty="0" smtClean="0"/>
              <a:t>方法将所有未读的数据拷贝到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起始处。然后将</a:t>
            </a:r>
            <a:r>
              <a:rPr lang="en-US" altLang="zh-CN" sz="2400" dirty="0" smtClean="0"/>
              <a:t>position</a:t>
            </a:r>
            <a:r>
              <a:rPr lang="zh-CN" altLang="en-US" sz="2400" dirty="0" smtClean="0"/>
              <a:t>设到最后一个未读元素正后面。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SocketChannel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NIO</a:t>
            </a:r>
            <a:r>
              <a:rPr lang="zh-CN" altLang="en-US" sz="2400" dirty="0" smtClean="0"/>
              <a:t>的强大功能部分来自于</a:t>
            </a:r>
            <a:r>
              <a:rPr lang="en-US" altLang="zh-CN" sz="2400" dirty="0" smtClean="0"/>
              <a:t>Channel</a:t>
            </a:r>
            <a:r>
              <a:rPr lang="zh-CN" altLang="en-US" sz="2400" dirty="0" smtClean="0"/>
              <a:t>的非阻塞特性，套接字的某些操作可能会无限期地阻塞。例如，对</a:t>
            </a:r>
            <a:r>
              <a:rPr lang="en-US" altLang="zh-CN" sz="2400" dirty="0" smtClean="0"/>
              <a:t>accept()</a:t>
            </a:r>
            <a:r>
              <a:rPr lang="zh-CN" altLang="en-US" sz="2400" dirty="0" smtClean="0"/>
              <a:t>方法的调用可能会因为等待一个客户端连接而阻塞；对</a:t>
            </a:r>
            <a:r>
              <a:rPr lang="en-US" altLang="zh-CN" sz="2400" dirty="0" smtClean="0"/>
              <a:t>read()</a:t>
            </a:r>
            <a:r>
              <a:rPr lang="zh-CN" altLang="en-US" sz="2400" dirty="0" smtClean="0"/>
              <a:t>方法的调用可能会因为没有数据可读而阻塞，直到连接的另一端传来新的数据。总的来说，创建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接收连接或读写数据等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调用，都可能无限期地阻塞等待，直到底层的网络实现发生了什么。慢速的，有损耗的网络，或仅仅是简单的网络故障都可能导致任意时间的延迟。然而不幸的是，在调用一个方法之前无法知道其是否阻塞。</a:t>
            </a:r>
            <a:r>
              <a:rPr lang="en-US" altLang="zh-CN" sz="2400" dirty="0" smtClean="0"/>
              <a:t>NIO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channel</a:t>
            </a:r>
            <a:r>
              <a:rPr lang="zh-CN" altLang="en-US" sz="2400" dirty="0" smtClean="0"/>
              <a:t>抽象的一个重要特征就是可以通过配置它的阻塞行为，以实现非阻塞式的信道。</a:t>
            </a:r>
            <a:endParaRPr lang="en-US" altLang="zh-CN" sz="2400" dirty="0" smtClean="0"/>
          </a:p>
          <a:p>
            <a:r>
              <a:rPr lang="en-US" sz="2400" b="1" dirty="0" err="1" smtClean="0"/>
              <a:t>channel.configureBlocking</a:t>
            </a:r>
            <a:r>
              <a:rPr lang="en-US" sz="2400" b="1" dirty="0" smtClean="0"/>
              <a:t>(false)</a:t>
            </a:r>
            <a:endParaRPr lang="en-US" altLang="zh-CN" sz="2400" b="1" dirty="0" smtClean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SocketChannel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fontScale="92500"/>
          </a:bodyPr>
          <a:lstStyle/>
          <a:p>
            <a:r>
              <a:rPr lang="en-US" sz="2200" dirty="0" smtClean="0"/>
              <a:t>Java NIO</a:t>
            </a:r>
            <a:r>
              <a:rPr lang="zh-CN" altLang="en-US" sz="2200" dirty="0" smtClean="0"/>
              <a:t>中的</a:t>
            </a:r>
            <a:r>
              <a:rPr lang="en-US" sz="2200" dirty="0" err="1" smtClean="0"/>
              <a:t>SocketChannel</a:t>
            </a:r>
            <a:r>
              <a:rPr lang="zh-CN" altLang="en-US" sz="2200" dirty="0" smtClean="0"/>
              <a:t>是一个连接到</a:t>
            </a:r>
            <a:r>
              <a:rPr lang="en-US" sz="2200" dirty="0" smtClean="0"/>
              <a:t>TCP</a:t>
            </a:r>
            <a:r>
              <a:rPr lang="zh-CN" altLang="en-US" sz="2200" dirty="0" smtClean="0"/>
              <a:t>网络套接字的通道。可以通过以下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种方式创建</a:t>
            </a:r>
            <a:r>
              <a:rPr lang="en-US" sz="2200" dirty="0" err="1" smtClean="0"/>
              <a:t>SocketChannel</a:t>
            </a:r>
            <a:r>
              <a:rPr lang="en-US" sz="2200" dirty="0" smtClean="0"/>
              <a:t>：</a:t>
            </a:r>
          </a:p>
          <a:p>
            <a:r>
              <a:rPr lang="zh-CN" altLang="en-US" sz="2200" dirty="0" smtClean="0"/>
              <a:t>打开一个</a:t>
            </a:r>
            <a:r>
              <a:rPr lang="en-US" sz="2200" dirty="0" err="1" smtClean="0"/>
              <a:t>SocketChannel</a:t>
            </a:r>
            <a:r>
              <a:rPr lang="zh-CN" altLang="en-US" sz="2200" dirty="0" smtClean="0"/>
              <a:t>并连接到互联网上的某台服务器。</a:t>
            </a:r>
            <a:endParaRPr lang="en-US" altLang="zh-CN" sz="2200" dirty="0" smtClean="0"/>
          </a:p>
          <a:p>
            <a:pPr lvl="1"/>
            <a:r>
              <a:rPr lang="en-US" sz="2200" dirty="0" err="1" smtClean="0"/>
              <a:t>SocketChannel</a:t>
            </a:r>
            <a:r>
              <a:rPr lang="en-US" sz="2200" dirty="0" smtClean="0"/>
              <a:t> </a:t>
            </a:r>
            <a:r>
              <a:rPr lang="en-US" sz="2200" dirty="0" err="1" smtClean="0"/>
              <a:t>socketChannel</a:t>
            </a:r>
            <a:r>
              <a:rPr lang="en-US" sz="2200" dirty="0" smtClean="0"/>
              <a:t> = </a:t>
            </a:r>
            <a:r>
              <a:rPr lang="en-US" sz="2200" dirty="0" err="1" smtClean="0"/>
              <a:t>SocketChannel.open</a:t>
            </a:r>
            <a:r>
              <a:rPr lang="en-US" sz="2200" dirty="0" smtClean="0"/>
              <a:t>();</a:t>
            </a:r>
            <a:endParaRPr lang="zh-CN" altLang="en-US" sz="2200" dirty="0" smtClean="0"/>
          </a:p>
          <a:p>
            <a:r>
              <a:rPr lang="zh-CN" altLang="en-US" sz="2200" dirty="0" smtClean="0"/>
              <a:t>一个新连接到达</a:t>
            </a:r>
            <a:r>
              <a:rPr lang="en-US" sz="2200" dirty="0" err="1" smtClean="0"/>
              <a:t>ServerSocketChannel</a:t>
            </a:r>
            <a:r>
              <a:rPr lang="zh-CN" altLang="en-US" sz="2200" dirty="0" smtClean="0"/>
              <a:t>时，会创建一个</a:t>
            </a:r>
            <a:r>
              <a:rPr lang="en-US" sz="2200" dirty="0" err="1" smtClean="0"/>
              <a:t>SocketChannel</a:t>
            </a:r>
            <a:r>
              <a:rPr lang="en-US" sz="2200" dirty="0" smtClean="0"/>
              <a:t>。</a:t>
            </a:r>
          </a:p>
          <a:p>
            <a:pPr lvl="1" fontAlgn="base"/>
            <a:r>
              <a:rPr lang="en-US" sz="2200" dirty="0" err="1" smtClean="0"/>
              <a:t>socketChannel.connect</a:t>
            </a:r>
            <a:r>
              <a:rPr lang="en-US" sz="2200" dirty="0" smtClean="0"/>
              <a:t>(new </a:t>
            </a:r>
            <a:r>
              <a:rPr lang="en-US" sz="2200" dirty="0" err="1" smtClean="0"/>
              <a:t>InetSocketAddress</a:t>
            </a:r>
            <a:r>
              <a:rPr lang="en-US" sz="2200" dirty="0" smtClean="0"/>
              <a:t>(“</a:t>
            </a:r>
            <a:r>
              <a:rPr lang="zh-CN" altLang="en-US" sz="2200" dirty="0" smtClean="0"/>
              <a:t>服务端</a:t>
            </a:r>
            <a:r>
              <a:rPr lang="en-US" altLang="zh-CN" sz="2200" dirty="0" err="1" smtClean="0"/>
              <a:t>ip</a:t>
            </a:r>
            <a:r>
              <a:rPr lang="en-US" sz="2200" dirty="0" smtClean="0"/>
              <a:t>”, </a:t>
            </a:r>
            <a:r>
              <a:rPr lang="zh-CN" altLang="en-US" sz="2200" dirty="0" smtClean="0"/>
              <a:t>服务端端口</a:t>
            </a:r>
            <a:r>
              <a:rPr lang="en-US" sz="2200" dirty="0" smtClean="0"/>
              <a:t>));</a:t>
            </a:r>
          </a:p>
          <a:p>
            <a:r>
              <a:rPr lang="zh-CN" altLang="en-US" sz="2200" dirty="0" smtClean="0"/>
              <a:t>关闭 </a:t>
            </a:r>
            <a:r>
              <a:rPr lang="en-US" sz="2200" dirty="0" err="1" smtClean="0"/>
              <a:t>SocketChannel</a:t>
            </a:r>
            <a:endParaRPr lang="en-US" sz="2200" dirty="0" smtClean="0"/>
          </a:p>
          <a:p>
            <a:r>
              <a:rPr lang="zh-CN" altLang="en-US" sz="2200" dirty="0" smtClean="0"/>
              <a:t>当用完</a:t>
            </a:r>
            <a:r>
              <a:rPr lang="en-US" sz="2200" dirty="0" err="1" smtClean="0"/>
              <a:t>SocketChannel</a:t>
            </a:r>
            <a:r>
              <a:rPr lang="zh-CN" altLang="en-US" sz="2200" dirty="0" smtClean="0"/>
              <a:t>之后调用</a:t>
            </a:r>
            <a:r>
              <a:rPr lang="en-US" sz="2200" dirty="0" err="1" smtClean="0"/>
              <a:t>SocketChannel.close</a:t>
            </a:r>
            <a:r>
              <a:rPr lang="en-US" sz="2200" dirty="0" smtClean="0"/>
              <a:t>()</a:t>
            </a:r>
            <a:r>
              <a:rPr lang="zh-CN" altLang="en-US" sz="2200" dirty="0" smtClean="0"/>
              <a:t>关闭</a:t>
            </a:r>
            <a:r>
              <a:rPr lang="en-US" sz="2200" dirty="0" err="1" smtClean="0"/>
              <a:t>SocketChannel</a:t>
            </a:r>
            <a:r>
              <a:rPr lang="en-US" sz="2200" dirty="0" smtClean="0"/>
              <a:t>：</a:t>
            </a:r>
          </a:p>
          <a:p>
            <a:pPr fontAlgn="base"/>
            <a:r>
              <a:rPr lang="en-US" sz="2200" dirty="0" err="1" smtClean="0"/>
              <a:t>socketChannel.close</a:t>
            </a:r>
            <a:r>
              <a:rPr lang="en-US" sz="2200" dirty="0" smtClean="0"/>
              <a:t>();</a:t>
            </a:r>
          </a:p>
          <a:p>
            <a:pPr fontAlgn="base"/>
            <a:endParaRPr lang="en-US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SocketChannel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 smtClean="0"/>
              <a:t>从 </a:t>
            </a:r>
            <a:r>
              <a:rPr lang="en-US" sz="2400" b="1" dirty="0" err="1" smtClean="0"/>
              <a:t>SocketChannel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读取数据</a:t>
            </a:r>
          </a:p>
          <a:p>
            <a:r>
              <a:rPr lang="zh-CN" altLang="en-US" sz="2400" dirty="0" smtClean="0"/>
              <a:t>要从</a:t>
            </a:r>
            <a:r>
              <a:rPr lang="en-US" sz="2400" dirty="0" err="1" smtClean="0"/>
              <a:t>SocketChannel</a:t>
            </a:r>
            <a:r>
              <a:rPr lang="zh-CN" altLang="en-US" sz="2400" dirty="0" smtClean="0"/>
              <a:t>中读取数据，调用一个</a:t>
            </a:r>
            <a:r>
              <a:rPr lang="en-US" sz="2400" dirty="0" smtClean="0"/>
              <a:t>read()</a:t>
            </a:r>
            <a:r>
              <a:rPr lang="zh-CN" altLang="en-US" sz="2400" dirty="0" smtClean="0"/>
              <a:t>的方法之一。以下是例子：</a:t>
            </a:r>
          </a:p>
          <a:p>
            <a:pPr fontAlgn="base"/>
            <a:r>
              <a:rPr lang="en-US" sz="2400" dirty="0" err="1" smtClean="0"/>
              <a:t>ByteBuffer</a:t>
            </a:r>
            <a:r>
              <a:rPr lang="en-US" sz="2400" dirty="0" smtClean="0"/>
              <a:t> </a:t>
            </a:r>
            <a:r>
              <a:rPr lang="en-US" sz="2400" dirty="0" err="1" smtClean="0"/>
              <a:t>buf</a:t>
            </a:r>
            <a:r>
              <a:rPr lang="en-US" sz="2400" dirty="0" smtClean="0"/>
              <a:t> = </a:t>
            </a:r>
            <a:r>
              <a:rPr lang="en-US" sz="2400" dirty="0" err="1" smtClean="0"/>
              <a:t>ByteBuffer.allocate</a:t>
            </a:r>
            <a:r>
              <a:rPr lang="en-US" sz="2400" dirty="0" smtClean="0"/>
              <a:t>(48);</a:t>
            </a:r>
          </a:p>
          <a:p>
            <a:pPr fontAlgn="base"/>
            <a:r>
              <a:rPr lang="en-US" sz="2400" dirty="0" err="1" smtClean="0"/>
              <a:t>int</a:t>
            </a:r>
            <a:r>
              <a:rPr lang="en-US" sz="2400" dirty="0" smtClean="0"/>
              <a:t> </a:t>
            </a:r>
            <a:r>
              <a:rPr lang="en-US" sz="2400" dirty="0" err="1" smtClean="0"/>
              <a:t>bytesRead</a:t>
            </a:r>
            <a:r>
              <a:rPr lang="en-US" sz="2400" dirty="0" smtClean="0"/>
              <a:t> = </a:t>
            </a:r>
            <a:r>
              <a:rPr lang="en-US" sz="2400" dirty="0" err="1" smtClean="0"/>
              <a:t>socketChannel.read</a:t>
            </a:r>
            <a:r>
              <a:rPr lang="en-US" sz="2400" dirty="0" smtClean="0"/>
              <a:t>(</a:t>
            </a:r>
            <a:r>
              <a:rPr lang="en-US" sz="2400" dirty="0" err="1" smtClean="0"/>
              <a:t>buf</a:t>
            </a:r>
            <a:r>
              <a:rPr lang="en-US" sz="2400" dirty="0" smtClean="0"/>
              <a:t>);</a:t>
            </a:r>
          </a:p>
          <a:p>
            <a:r>
              <a:rPr lang="zh-CN" altLang="en-US" sz="2400" dirty="0" smtClean="0"/>
              <a:t>首先，分配一个</a:t>
            </a:r>
            <a:r>
              <a:rPr lang="en-US" sz="2400" dirty="0" smtClean="0"/>
              <a:t>Buffer。</a:t>
            </a:r>
            <a:r>
              <a:rPr lang="zh-CN" altLang="en-US" sz="2400" dirty="0" smtClean="0"/>
              <a:t>从</a:t>
            </a:r>
            <a:r>
              <a:rPr lang="en-US" sz="2400" dirty="0" err="1" smtClean="0"/>
              <a:t>SocketChannel</a:t>
            </a:r>
            <a:r>
              <a:rPr lang="zh-CN" altLang="en-US" sz="2400" dirty="0" smtClean="0"/>
              <a:t>读取到的数据将会放到这个</a:t>
            </a:r>
            <a:r>
              <a:rPr lang="en-US" sz="2400" dirty="0" smtClean="0"/>
              <a:t>Buffer</a:t>
            </a:r>
            <a:r>
              <a:rPr lang="zh-CN" altLang="en-US" sz="2400" dirty="0" smtClean="0"/>
              <a:t>中。</a:t>
            </a:r>
          </a:p>
          <a:p>
            <a:r>
              <a:rPr lang="zh-CN" altLang="en-US" sz="2400" dirty="0" smtClean="0"/>
              <a:t>然后，调用</a:t>
            </a:r>
            <a:r>
              <a:rPr lang="en-US" sz="2400" dirty="0" err="1" smtClean="0"/>
              <a:t>SocketChannel.read</a:t>
            </a:r>
            <a:r>
              <a:rPr lang="en-US" sz="2400" dirty="0" smtClean="0"/>
              <a:t>()。</a:t>
            </a:r>
            <a:r>
              <a:rPr lang="zh-CN" altLang="en-US" sz="2400" dirty="0" smtClean="0"/>
              <a:t>该方法将数据从</a:t>
            </a:r>
            <a:r>
              <a:rPr lang="en-US" sz="2400" dirty="0" err="1" smtClean="0"/>
              <a:t>SocketChannel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读到</a:t>
            </a:r>
            <a:r>
              <a:rPr lang="en-US" sz="2400" dirty="0" smtClean="0"/>
              <a:t>Buffer</a:t>
            </a:r>
            <a:r>
              <a:rPr lang="zh-CN" altLang="en-US" sz="2400" dirty="0" smtClean="0"/>
              <a:t>中。</a:t>
            </a:r>
            <a:r>
              <a:rPr lang="en-US" sz="2400" dirty="0" smtClean="0"/>
              <a:t>read()</a:t>
            </a:r>
            <a:r>
              <a:rPr lang="zh-CN" altLang="en-US" sz="2400" dirty="0" smtClean="0"/>
              <a:t>方法返回的</a:t>
            </a:r>
            <a:r>
              <a:rPr lang="en-US" sz="2400" dirty="0" err="1" smtClean="0"/>
              <a:t>int</a:t>
            </a:r>
            <a:r>
              <a:rPr lang="zh-CN" altLang="en-US" sz="2400" dirty="0" smtClean="0"/>
              <a:t>值表示读了多少字节进</a:t>
            </a:r>
            <a:r>
              <a:rPr lang="en-US" sz="2400" dirty="0" smtClean="0"/>
              <a:t>Buffer</a:t>
            </a:r>
            <a:r>
              <a:rPr lang="zh-CN" altLang="en-US" sz="2400" dirty="0" smtClean="0"/>
              <a:t>里。如果返回的是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，表示已经读到了流的末尾（连接关闭了）。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NIO</a:t>
            </a:r>
            <a:r>
              <a:rPr lang="zh-CN" altLang="en-US" sz="2400" dirty="0" smtClean="0"/>
              <a:t>和传统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（一下简称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）之间第一个最大的区别是，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是面向流的，</a:t>
            </a:r>
            <a:r>
              <a:rPr lang="en-US" altLang="zh-CN" sz="2400" dirty="0" smtClean="0"/>
              <a:t>NIO</a:t>
            </a:r>
            <a:r>
              <a:rPr lang="zh-CN" altLang="en-US" sz="2400" dirty="0" smtClean="0"/>
              <a:t>是面向缓冲区的。 </a:t>
            </a:r>
            <a:r>
              <a:rPr lang="en-US" altLang="zh-CN" sz="2400" dirty="0" smtClean="0"/>
              <a:t>Java IO</a:t>
            </a:r>
            <a:r>
              <a:rPr lang="zh-CN" altLang="en-US" sz="2400" dirty="0" smtClean="0"/>
              <a:t>面向流意味着每次从流中读一个或多个字节，直至读取所有字节，它们没有被缓存在任何地方。此外，它不能前后移动流中的数据。如果需要前后移动从流中读取的数据，需要先将它缓存到一个缓冲区。</a:t>
            </a:r>
            <a:r>
              <a:rPr lang="en-US" altLang="zh-CN" sz="2400" dirty="0" smtClean="0"/>
              <a:t>NIO</a:t>
            </a:r>
            <a:r>
              <a:rPr lang="zh-CN" altLang="en-US" sz="2400" dirty="0" smtClean="0"/>
              <a:t>的缓冲导向方法略有不同。数据读取到一个它稍后处理的缓冲区，需要时可在缓冲区中前后移动。这就增加了处理过程中的灵活性。但是，还需要检查是否该缓冲区中包含所有您需要处理的数据。而且，需确保当更多的数据读入缓冲区时，不要覆盖缓冲区里尚未处理的数据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SocketChannel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400" b="1" dirty="0" smtClean="0"/>
              <a:t>写入 </a:t>
            </a:r>
            <a:r>
              <a:rPr lang="en-US" sz="2400" b="1" dirty="0" err="1" smtClean="0"/>
              <a:t>SocketChannel</a:t>
            </a:r>
            <a:endParaRPr lang="en-US" sz="2400" b="1" dirty="0" smtClean="0"/>
          </a:p>
          <a:p>
            <a:r>
              <a:rPr lang="zh-CN" altLang="en-US" sz="2400" dirty="0" smtClean="0"/>
              <a:t>写数据到</a:t>
            </a:r>
            <a:r>
              <a:rPr lang="en-US" sz="2400" dirty="0" err="1" smtClean="0"/>
              <a:t>SocketChannel</a:t>
            </a:r>
            <a:r>
              <a:rPr lang="zh-CN" altLang="en-US" sz="2400" dirty="0" smtClean="0"/>
              <a:t>用的是</a:t>
            </a:r>
            <a:r>
              <a:rPr lang="en-US" sz="2400" dirty="0" err="1" smtClean="0"/>
              <a:t>SocketChannel.write</a:t>
            </a:r>
            <a:r>
              <a:rPr lang="en-US" sz="2400" dirty="0" smtClean="0"/>
              <a:t>()</a:t>
            </a:r>
            <a:r>
              <a:rPr lang="zh-CN" altLang="en-US" sz="2400" dirty="0" smtClean="0"/>
              <a:t>方法，该方法以一个</a:t>
            </a:r>
            <a:r>
              <a:rPr lang="en-US" sz="2400" dirty="0" smtClean="0"/>
              <a:t>Buffer</a:t>
            </a:r>
            <a:r>
              <a:rPr lang="zh-CN" altLang="en-US" sz="2400" dirty="0" smtClean="0"/>
              <a:t>作为参数。示例如下：</a:t>
            </a:r>
          </a:p>
          <a:p>
            <a:pPr fontAlgn="base"/>
            <a:r>
              <a:rPr lang="en-US" sz="2400" dirty="0" smtClean="0"/>
              <a:t>String </a:t>
            </a:r>
            <a:r>
              <a:rPr lang="en-US" sz="2400" dirty="0" err="1" smtClean="0"/>
              <a:t>newData</a:t>
            </a:r>
            <a:r>
              <a:rPr lang="en-US" sz="2400" dirty="0" smtClean="0"/>
              <a:t> = “……………………”</a:t>
            </a:r>
            <a:r>
              <a:rPr lang="zh-CN" altLang="en-US" sz="2400" dirty="0" smtClean="0"/>
              <a:t>；</a:t>
            </a:r>
            <a:endParaRPr lang="en-US" sz="2400" dirty="0" smtClean="0"/>
          </a:p>
          <a:p>
            <a:pPr fontAlgn="base"/>
            <a:r>
              <a:rPr lang="en-US" sz="2400" dirty="0" err="1" smtClean="0"/>
              <a:t>ByteBuffer</a:t>
            </a:r>
            <a:r>
              <a:rPr lang="en-US" sz="2400" dirty="0" smtClean="0"/>
              <a:t> </a:t>
            </a:r>
            <a:r>
              <a:rPr lang="en-US" sz="2400" dirty="0" err="1" smtClean="0"/>
              <a:t>buf</a:t>
            </a:r>
            <a:r>
              <a:rPr lang="en-US" sz="2400" dirty="0" smtClean="0"/>
              <a:t> = </a:t>
            </a:r>
            <a:r>
              <a:rPr lang="en-US" sz="2400" dirty="0" err="1" smtClean="0"/>
              <a:t>ByteBuffer.allocate</a:t>
            </a:r>
            <a:r>
              <a:rPr lang="en-US" sz="2400" dirty="0" smtClean="0"/>
              <a:t>(48);</a:t>
            </a:r>
          </a:p>
          <a:p>
            <a:pPr fontAlgn="base"/>
            <a:r>
              <a:rPr lang="en-US" sz="2400" dirty="0" err="1" smtClean="0"/>
              <a:t>buf.clear</a:t>
            </a:r>
            <a:r>
              <a:rPr lang="en-US" sz="2400" dirty="0" smtClean="0"/>
              <a:t>();</a:t>
            </a:r>
          </a:p>
          <a:p>
            <a:pPr fontAlgn="base"/>
            <a:r>
              <a:rPr lang="en-US" sz="2400" dirty="0" err="1" smtClean="0"/>
              <a:t>buf.put</a:t>
            </a:r>
            <a:r>
              <a:rPr lang="en-US" sz="2400" dirty="0" smtClean="0"/>
              <a:t>(</a:t>
            </a:r>
            <a:r>
              <a:rPr lang="en-US" sz="2400" dirty="0" err="1" smtClean="0"/>
              <a:t>newData.getBytes</a:t>
            </a:r>
            <a:r>
              <a:rPr lang="en-US" sz="2400" dirty="0" smtClean="0"/>
              <a:t>()); </a:t>
            </a:r>
          </a:p>
          <a:p>
            <a:pPr fontAlgn="base"/>
            <a:r>
              <a:rPr lang="en-US" sz="2400" dirty="0" err="1" smtClean="0"/>
              <a:t>buf.flip</a:t>
            </a:r>
            <a:r>
              <a:rPr lang="en-US" sz="2400" dirty="0" smtClean="0"/>
              <a:t>();</a:t>
            </a:r>
          </a:p>
          <a:p>
            <a:pPr fontAlgn="base"/>
            <a:r>
              <a:rPr lang="en-US" sz="2400" dirty="0" smtClean="0"/>
              <a:t>while(</a:t>
            </a:r>
            <a:r>
              <a:rPr lang="en-US" sz="2400" dirty="0" err="1" smtClean="0"/>
              <a:t>buf.hasRemaining</a:t>
            </a:r>
            <a:r>
              <a:rPr lang="en-US" sz="2400" dirty="0" smtClean="0"/>
              <a:t>()) {</a:t>
            </a:r>
          </a:p>
          <a:p>
            <a:pPr fontAlgn="base"/>
            <a:r>
              <a:rPr lang="en-US" sz="2400" dirty="0" smtClean="0"/>
              <a:t>       </a:t>
            </a:r>
            <a:r>
              <a:rPr lang="en-US" sz="2400" dirty="0" err="1" smtClean="0"/>
              <a:t>channel.write</a:t>
            </a:r>
            <a:r>
              <a:rPr lang="en-US" sz="2400" dirty="0" smtClean="0"/>
              <a:t>(</a:t>
            </a:r>
            <a:r>
              <a:rPr lang="en-US" sz="2400" dirty="0" err="1" smtClean="0"/>
              <a:t>buf</a:t>
            </a:r>
            <a:r>
              <a:rPr lang="en-US" sz="2400" dirty="0" smtClean="0"/>
              <a:t>);</a:t>
            </a:r>
          </a:p>
          <a:p>
            <a:pPr fontAlgn="base"/>
            <a:r>
              <a:rPr lang="en-US" sz="2400" dirty="0" smtClean="0"/>
              <a:t>}</a:t>
            </a:r>
          </a:p>
          <a:p>
            <a:r>
              <a:rPr lang="zh-CN" altLang="en-US" sz="2400" dirty="0" smtClean="0"/>
              <a:t>注意</a:t>
            </a:r>
            <a:r>
              <a:rPr lang="en-US" sz="2400" dirty="0" err="1" smtClean="0"/>
              <a:t>SocketChannel.write</a:t>
            </a:r>
            <a:r>
              <a:rPr lang="en-US" sz="2400" dirty="0" smtClean="0"/>
              <a:t>()</a:t>
            </a:r>
            <a:r>
              <a:rPr lang="zh-CN" altLang="en-US" sz="2400" dirty="0" smtClean="0"/>
              <a:t>方法的调用是在一个</a:t>
            </a:r>
            <a:r>
              <a:rPr lang="en-US" sz="2400" dirty="0" smtClean="0"/>
              <a:t>while</a:t>
            </a:r>
            <a:r>
              <a:rPr lang="zh-CN" altLang="en-US" sz="2400" dirty="0" smtClean="0"/>
              <a:t>循环中的。</a:t>
            </a:r>
            <a:r>
              <a:rPr lang="en-US" sz="2400" dirty="0" smtClean="0"/>
              <a:t>Write()</a:t>
            </a:r>
            <a:r>
              <a:rPr lang="zh-CN" altLang="en-US" sz="2400" dirty="0" smtClean="0"/>
              <a:t>方法无法保证能写多少字节到</a:t>
            </a:r>
            <a:r>
              <a:rPr lang="en-US" sz="2400" dirty="0" err="1" smtClean="0"/>
              <a:t>SocketChannel</a:t>
            </a:r>
            <a:r>
              <a:rPr lang="en-US" sz="2400" dirty="0" smtClean="0"/>
              <a:t>。</a:t>
            </a:r>
            <a:r>
              <a:rPr lang="zh-CN" altLang="en-US" sz="2400" dirty="0" smtClean="0"/>
              <a:t>所以，我们重复调用</a:t>
            </a:r>
            <a:r>
              <a:rPr lang="en-US" sz="2400" dirty="0" smtClean="0"/>
              <a:t>write()</a:t>
            </a:r>
            <a:r>
              <a:rPr lang="zh-CN" altLang="en-US" sz="2400" dirty="0" smtClean="0"/>
              <a:t>直到</a:t>
            </a:r>
            <a:r>
              <a:rPr lang="en-US" sz="2400" dirty="0" smtClean="0"/>
              <a:t>Buffer</a:t>
            </a:r>
            <a:r>
              <a:rPr lang="zh-CN" altLang="en-US" sz="2400" dirty="0" smtClean="0"/>
              <a:t>没有要写的字节为止。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SocketChannel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如果SocketChannel在非阻塞模式下，此时调用connect</a:t>
            </a:r>
            <a:r>
              <a:rPr lang="en-US" sz="2400" dirty="0" smtClean="0"/>
              <a:t>()，</a:t>
            </a:r>
            <a:r>
              <a:rPr lang="en-US" sz="2400" dirty="0" err="1" smtClean="0"/>
              <a:t>该方法可能在连接建立之前就返回了</a:t>
            </a:r>
            <a:r>
              <a:rPr lang="en-US" sz="2400" dirty="0" smtClean="0"/>
              <a:t>。</a:t>
            </a:r>
            <a:r>
              <a:rPr lang="en-US" sz="2400" dirty="0" err="1" smtClean="0"/>
              <a:t>为了确定连接是否建立，可以调用finishConnect</a:t>
            </a:r>
            <a:r>
              <a:rPr lang="en-US" sz="2400" dirty="0" smtClean="0"/>
              <a:t>()</a:t>
            </a:r>
            <a:r>
              <a:rPr lang="en-US" sz="2400" dirty="0" err="1" smtClean="0"/>
              <a:t>的方法</a:t>
            </a:r>
            <a:r>
              <a:rPr lang="en-US" sz="2400" dirty="0" smtClean="0"/>
              <a:t>。</a:t>
            </a:r>
            <a:r>
              <a:rPr lang="en-US" sz="2400" dirty="0" err="1" smtClean="0"/>
              <a:t>像这样</a:t>
            </a:r>
            <a:r>
              <a:rPr lang="en-US" sz="2400" dirty="0" smtClean="0"/>
              <a:t>：</a:t>
            </a:r>
          </a:p>
          <a:p>
            <a:pPr fontAlgn="base"/>
            <a:r>
              <a:rPr lang="en-US" sz="2400" dirty="0" err="1" smtClean="0"/>
              <a:t>socketChannel.configureBlocking</a:t>
            </a:r>
            <a:r>
              <a:rPr lang="en-US" sz="2400" dirty="0" smtClean="0"/>
              <a:t>(false);</a:t>
            </a:r>
          </a:p>
          <a:p>
            <a:pPr fontAlgn="base"/>
            <a:r>
              <a:rPr lang="en-US" sz="2400" dirty="0" err="1" smtClean="0"/>
              <a:t>socketChannel.connect</a:t>
            </a:r>
            <a:r>
              <a:rPr lang="en-US" sz="2400" dirty="0" smtClean="0"/>
              <a:t>(new </a:t>
            </a:r>
            <a:r>
              <a:rPr lang="en-US" sz="2400" dirty="0" err="1" smtClean="0"/>
              <a:t>InetSocketAddress</a:t>
            </a:r>
            <a:r>
              <a:rPr lang="en-US" sz="2400" dirty="0" smtClean="0"/>
              <a:t>(“</a:t>
            </a:r>
            <a:r>
              <a:rPr lang="en-US" sz="2400" u="sng" dirty="0" err="1" smtClean="0"/>
              <a:t>ip</a:t>
            </a:r>
            <a:r>
              <a:rPr lang="en-US" sz="2400" dirty="0" smtClean="0"/>
              <a:t>", </a:t>
            </a:r>
            <a:r>
              <a:rPr lang="en-US" sz="2400" dirty="0" err="1" smtClean="0"/>
              <a:t>prot</a:t>
            </a:r>
            <a:r>
              <a:rPr lang="en-US" sz="2400" dirty="0" smtClean="0"/>
              <a:t>));</a:t>
            </a:r>
          </a:p>
          <a:p>
            <a:pPr fontAlgn="base"/>
            <a:r>
              <a:rPr lang="en-US" sz="2400" dirty="0" smtClean="0"/>
              <a:t>while(! </a:t>
            </a:r>
            <a:r>
              <a:rPr lang="en-US" sz="2400" dirty="0" err="1" smtClean="0"/>
              <a:t>socketChannel.finishConnect</a:t>
            </a:r>
            <a:r>
              <a:rPr lang="en-US" sz="2400" dirty="0" smtClean="0"/>
              <a:t>() ){</a:t>
            </a:r>
          </a:p>
          <a:p>
            <a:pPr fontAlgn="base"/>
            <a:r>
              <a:rPr lang="en-US" sz="2400" dirty="0" smtClean="0"/>
              <a:t>    //wait, or do something else...</a:t>
            </a:r>
          </a:p>
          <a:p>
            <a:pPr fontAlgn="base"/>
            <a:r>
              <a:rPr lang="en-US" sz="2400" dirty="0" smtClean="0"/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7" y="0"/>
            <a:ext cx="11573813" cy="849126"/>
          </a:xfrm>
        </p:spPr>
        <p:txBody>
          <a:bodyPr/>
          <a:lstStyle/>
          <a:p>
            <a:r>
              <a:rPr lang="en-US" altLang="zh-CN" b="1" dirty="0" smtClean="0"/>
              <a:t>Selector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类可以用于避免使用阻塞式客户端中很浪费资源的“忙等”方法。例如，考虑一个</a:t>
            </a:r>
            <a:r>
              <a:rPr lang="en-US" altLang="zh-CN" sz="2400" dirty="0" smtClean="0"/>
              <a:t>IM</a:t>
            </a:r>
            <a:r>
              <a:rPr lang="zh-CN" altLang="en-US" sz="2400" dirty="0" smtClean="0"/>
              <a:t>服务器。像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或者旺旺这样的，可能有几万甚至几千万个客户端同时连接到了服务器，但在任何时刻都只是非常少量的消息需要读取和分发。这就需要一种方法阻塞等待，直到至少有一个信道可以进行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操作，并指出是哪个信道。</a:t>
            </a:r>
            <a:r>
              <a:rPr lang="en-US" altLang="zh-CN" sz="2400" dirty="0" smtClean="0"/>
              <a:t>NIO</a:t>
            </a:r>
            <a:r>
              <a:rPr lang="zh-CN" altLang="en-US" sz="2400" dirty="0" smtClean="0"/>
              <a:t>的选择器就实现了这样的功能。一个</a:t>
            </a:r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实例可以同时检查一组信道的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状态。用专业术语来说，选择器就是一个多路开关选择器，因为一个选择器能够管理多个信道上的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操作。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Selector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如果用传统的方式来处理这么多客户端，使用的方法是轮询地去检查所有的客户端是否有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操作，效率非常低。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，它返回的结果只有两种结果，一种是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，即在你调用的时刻没有任何客户端需要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操作，另一种结果是一组需要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操作的客户端，这是你就根本不需要再检查了，因为它返回给你的肯定是你想要的。这样一种通知的方式比那种主动轮询的方式要高效得多！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Selector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要使用选择器（</a:t>
            </a:r>
            <a:r>
              <a:rPr lang="en-US" sz="2400" dirty="0" smtClean="0"/>
              <a:t>Selector），</a:t>
            </a:r>
            <a:r>
              <a:rPr lang="zh-CN" altLang="en-US" sz="2400" dirty="0" smtClean="0"/>
              <a:t>需要创建一个</a:t>
            </a:r>
            <a:r>
              <a:rPr lang="en-US" sz="2400" dirty="0" smtClean="0"/>
              <a:t>Selector</a:t>
            </a:r>
            <a:r>
              <a:rPr lang="zh-CN" altLang="en-US" sz="2400" dirty="0" smtClean="0"/>
              <a:t>实例（使用静态工厂方法</a:t>
            </a:r>
            <a:r>
              <a:rPr lang="en-US" sz="2400" dirty="0" smtClean="0"/>
              <a:t>open()）</a:t>
            </a:r>
            <a:r>
              <a:rPr lang="zh-CN" altLang="en-US" sz="2400" dirty="0" smtClean="0"/>
              <a:t>并将其注册（</a:t>
            </a:r>
            <a:r>
              <a:rPr lang="en-US" sz="2400" dirty="0" smtClean="0"/>
              <a:t>register）</a:t>
            </a:r>
            <a:r>
              <a:rPr lang="zh-CN" altLang="en-US" sz="2400" dirty="0" smtClean="0"/>
              <a:t>到想要监控的信道上（注意，这要通过</a:t>
            </a:r>
            <a:r>
              <a:rPr lang="en-US" sz="2400" dirty="0" smtClean="0"/>
              <a:t>channel</a:t>
            </a:r>
            <a:r>
              <a:rPr lang="zh-CN" altLang="en-US" sz="2400" dirty="0" smtClean="0"/>
              <a:t>的方法实现，而不是使用</a:t>
            </a:r>
            <a:r>
              <a:rPr lang="en-US" sz="2400" dirty="0" smtClean="0"/>
              <a:t>selector</a:t>
            </a:r>
            <a:r>
              <a:rPr lang="zh-CN" altLang="en-US" sz="2400" dirty="0" smtClean="0"/>
              <a:t>的方法）。</a:t>
            </a:r>
            <a:endParaRPr lang="en-US" altLang="zh-CN" sz="2400" dirty="0" smtClean="0"/>
          </a:p>
          <a:p>
            <a:r>
              <a:rPr lang="en-US" sz="2400" dirty="0" smtClean="0"/>
              <a:t>Selector </a:t>
            </a:r>
            <a:r>
              <a:rPr lang="en-US" sz="2400" dirty="0" err="1" smtClean="0"/>
              <a:t>selector</a:t>
            </a:r>
            <a:r>
              <a:rPr lang="en-US" sz="2400" dirty="0" smtClean="0"/>
              <a:t> = </a:t>
            </a:r>
            <a:r>
              <a:rPr lang="en-US" sz="2400" dirty="0" err="1" smtClean="0"/>
              <a:t>Selector.open</a:t>
            </a:r>
            <a:r>
              <a:rPr lang="en-US" sz="2400" dirty="0" smtClean="0"/>
              <a:t>();</a:t>
            </a:r>
            <a:endParaRPr lang="en-US" altLang="zh-CN" sz="2400" dirty="0" smtClean="0"/>
          </a:p>
          <a:p>
            <a:pPr fontAlgn="base"/>
            <a:r>
              <a:rPr lang="en-US" sz="2400" dirty="0" err="1" smtClean="0"/>
              <a:t>SelectionKey</a:t>
            </a:r>
            <a:r>
              <a:rPr lang="en-US" sz="2400" dirty="0" smtClean="0"/>
              <a:t> key = </a:t>
            </a:r>
            <a:r>
              <a:rPr lang="en-US" sz="2400" dirty="0" err="1" smtClean="0"/>
              <a:t>channel.register</a:t>
            </a:r>
            <a:r>
              <a:rPr lang="en-US" sz="2400" dirty="0" smtClean="0"/>
              <a:t>(</a:t>
            </a:r>
            <a:r>
              <a:rPr lang="en-US" sz="2400" dirty="0" err="1" smtClean="0"/>
              <a:t>selector,Selectionkey.OP_READ</a:t>
            </a:r>
            <a:r>
              <a:rPr lang="en-US" sz="2400" dirty="0" smtClean="0"/>
              <a:t>);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Selector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注意</a:t>
            </a:r>
            <a:r>
              <a:rPr lang="en-US" sz="2400" dirty="0" smtClean="0"/>
              <a:t>register()</a:t>
            </a:r>
            <a:r>
              <a:rPr lang="zh-CN" altLang="en-US" sz="2400" dirty="0" smtClean="0"/>
              <a:t>方法的第二个参数。这是一个“</a:t>
            </a:r>
            <a:r>
              <a:rPr lang="en-US" sz="2400" dirty="0" smtClean="0"/>
              <a:t>interest</a:t>
            </a:r>
            <a:r>
              <a:rPr lang="zh-CN" altLang="en-US" sz="2400" dirty="0" smtClean="0"/>
              <a:t>集合”，意思是在通过</a:t>
            </a:r>
            <a:r>
              <a:rPr lang="en-US" sz="2400" dirty="0" smtClean="0"/>
              <a:t>Selector</a:t>
            </a:r>
            <a:r>
              <a:rPr lang="zh-CN" altLang="en-US" sz="2400" dirty="0" smtClean="0"/>
              <a:t>监听</a:t>
            </a:r>
            <a:r>
              <a:rPr lang="en-US" sz="2400" dirty="0" smtClean="0"/>
              <a:t>Channel</a:t>
            </a:r>
            <a:r>
              <a:rPr lang="zh-CN" altLang="en-US" sz="2400" dirty="0" smtClean="0"/>
              <a:t>时对什么事件感兴趣。可以监听四种不同类型的事件：</a:t>
            </a:r>
            <a:r>
              <a:rPr lang="en-US" sz="2400" dirty="0" smtClean="0"/>
              <a:t>Connect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Accept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Read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Write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zh-CN" altLang="en-US" sz="2400" dirty="0" smtClean="0"/>
              <a:t>这四种事件用</a:t>
            </a:r>
            <a:r>
              <a:rPr lang="en-US" sz="2400" dirty="0" err="1" smtClean="0"/>
              <a:t>SelectionKey</a:t>
            </a:r>
            <a:r>
              <a:rPr lang="zh-CN" altLang="en-US" sz="2400" dirty="0" smtClean="0"/>
              <a:t>的四个常量来表示：</a:t>
            </a:r>
          </a:p>
          <a:p>
            <a:r>
              <a:rPr lang="en-US" sz="2400" dirty="0" err="1" smtClean="0"/>
              <a:t>SelectionKey.OP_CONNECT</a:t>
            </a:r>
            <a:endParaRPr lang="en-US" sz="2400" dirty="0" smtClean="0"/>
          </a:p>
          <a:p>
            <a:r>
              <a:rPr lang="en-US" sz="2400" dirty="0" err="1" smtClean="0"/>
              <a:t>SelectionKey.OP_ACCEPT</a:t>
            </a:r>
            <a:endParaRPr lang="en-US" sz="2400" dirty="0" smtClean="0"/>
          </a:p>
          <a:p>
            <a:r>
              <a:rPr lang="en-US" sz="2400" dirty="0" err="1" smtClean="0"/>
              <a:t>SelectionKey.OP_READ</a:t>
            </a:r>
            <a:endParaRPr lang="en-US" sz="2400" dirty="0" smtClean="0"/>
          </a:p>
          <a:p>
            <a:r>
              <a:rPr lang="en-US" sz="2400" dirty="0" err="1" smtClean="0"/>
              <a:t>SelectionKey.OP_WRITE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Selector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当向</a:t>
            </a:r>
            <a:r>
              <a:rPr lang="en-US" sz="2400" dirty="0" smtClean="0"/>
              <a:t>Selector</a:t>
            </a:r>
            <a:r>
              <a:rPr lang="zh-CN" altLang="en-US" sz="2400" dirty="0" smtClean="0"/>
              <a:t>注册</a:t>
            </a:r>
            <a:r>
              <a:rPr lang="en-US" sz="2400" dirty="0" smtClean="0"/>
              <a:t>Channel</a:t>
            </a:r>
            <a:r>
              <a:rPr lang="zh-CN" altLang="en-US" sz="2400" dirty="0" smtClean="0"/>
              <a:t>时，</a:t>
            </a:r>
            <a:r>
              <a:rPr lang="en-US" sz="2400" dirty="0" smtClean="0"/>
              <a:t>register()</a:t>
            </a:r>
            <a:r>
              <a:rPr lang="zh-CN" altLang="en-US" sz="2400" dirty="0" smtClean="0"/>
              <a:t>方法会返回一个</a:t>
            </a:r>
            <a:r>
              <a:rPr lang="en-US" sz="2400" dirty="0" err="1" smtClean="0"/>
              <a:t>SelectionKey</a:t>
            </a:r>
            <a:r>
              <a:rPr lang="zh-CN" altLang="en-US" sz="2400" dirty="0" smtClean="0"/>
              <a:t>对象。这个对象包含了一些属性：</a:t>
            </a:r>
          </a:p>
          <a:p>
            <a:r>
              <a:rPr lang="en-US" sz="2400" dirty="0" smtClean="0"/>
              <a:t>interest</a:t>
            </a:r>
            <a:r>
              <a:rPr lang="zh-CN" altLang="en-US" sz="2400" dirty="0" smtClean="0"/>
              <a:t>集合：所选择的感兴趣的事件集合</a:t>
            </a:r>
          </a:p>
          <a:p>
            <a:r>
              <a:rPr lang="en-US" sz="2400" dirty="0" smtClean="0"/>
              <a:t>ready</a:t>
            </a:r>
            <a:r>
              <a:rPr lang="zh-CN" altLang="en-US" sz="2400" dirty="0" smtClean="0"/>
              <a:t>集合：是通道已经准备就绪的操作的集合</a:t>
            </a:r>
          </a:p>
          <a:p>
            <a:r>
              <a:rPr lang="en-US" sz="2400" dirty="0" smtClean="0"/>
              <a:t>Channel</a:t>
            </a:r>
          </a:p>
          <a:p>
            <a:r>
              <a:rPr lang="en-US" sz="2400" dirty="0" smtClean="0"/>
              <a:t>Selector</a:t>
            </a:r>
          </a:p>
          <a:p>
            <a:r>
              <a:rPr lang="zh-CN" altLang="en-US" sz="2400" dirty="0" smtClean="0"/>
              <a:t>附加的对象（可选）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Selector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i</a:t>
            </a:r>
            <a:r>
              <a:rPr lang="en-US" sz="2400" dirty="0" smtClean="0"/>
              <a:t>nterest</a:t>
            </a:r>
            <a:r>
              <a:rPr lang="zh-CN" altLang="en-US" sz="2400" dirty="0" smtClean="0"/>
              <a:t>集合来检测</a:t>
            </a:r>
            <a:r>
              <a:rPr lang="en-US" sz="2400" dirty="0" smtClean="0"/>
              <a:t>channel</a:t>
            </a:r>
            <a:r>
              <a:rPr lang="zh-CN" altLang="en-US" sz="2400" dirty="0" smtClean="0"/>
              <a:t>中什么事件或操作已经就绪。可以使用以下四个方法，它们都会返回一个布尔类型：</a:t>
            </a:r>
          </a:p>
          <a:p>
            <a:pPr fontAlgn="base"/>
            <a:r>
              <a:rPr lang="en-US" sz="2400" dirty="0" err="1" smtClean="0"/>
              <a:t>selectionKey.isAcceptable</a:t>
            </a:r>
            <a:r>
              <a:rPr lang="en-US" sz="2400" dirty="0" smtClean="0"/>
              <a:t>();</a:t>
            </a:r>
          </a:p>
          <a:p>
            <a:pPr fontAlgn="base"/>
            <a:r>
              <a:rPr lang="en-US" sz="2400" dirty="0" err="1" smtClean="0"/>
              <a:t>selectionKey.isConnectable</a:t>
            </a:r>
            <a:r>
              <a:rPr lang="en-US" sz="2400" dirty="0" smtClean="0"/>
              <a:t>();</a:t>
            </a:r>
          </a:p>
          <a:p>
            <a:pPr fontAlgn="base"/>
            <a:r>
              <a:rPr lang="en-US" sz="2400" dirty="0" err="1" smtClean="0"/>
              <a:t>selectionKey.isReadable</a:t>
            </a:r>
            <a:r>
              <a:rPr lang="en-US" sz="2400" dirty="0" smtClean="0"/>
              <a:t>();</a:t>
            </a:r>
          </a:p>
          <a:p>
            <a:pPr fontAlgn="base"/>
            <a:r>
              <a:rPr lang="en-US" sz="2400" dirty="0" err="1" smtClean="0"/>
              <a:t>selectionKey.isWritable</a:t>
            </a:r>
            <a:r>
              <a:rPr lang="en-US" sz="2400" dirty="0" smtClean="0"/>
              <a:t>();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Selector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endParaRPr lang="en-US" altLang="zh-CN" sz="2400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0330" y="597231"/>
            <a:ext cx="9176643" cy="581933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ServerSocketChannel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 NIO</a:t>
            </a:r>
            <a:r>
              <a:rPr lang="zh-CN" altLang="en-US" sz="2400" dirty="0" smtClean="0"/>
              <a:t>中的 </a:t>
            </a:r>
            <a:r>
              <a:rPr lang="en-US" sz="2400" dirty="0" err="1" smtClean="0"/>
              <a:t>ServerSocketChannel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是一个可以监听新进来的</a:t>
            </a:r>
            <a:r>
              <a:rPr lang="en-US" sz="2400" dirty="0" smtClean="0"/>
              <a:t>TCP</a:t>
            </a:r>
            <a:r>
              <a:rPr lang="zh-CN" altLang="en-US" sz="2400" dirty="0" smtClean="0"/>
              <a:t>连接的通道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就像标准</a:t>
            </a:r>
            <a:r>
              <a:rPr lang="en-US" sz="2400" dirty="0" smtClean="0"/>
              <a:t>IO</a:t>
            </a:r>
            <a:r>
              <a:rPr lang="zh-CN" altLang="en-US" sz="2400" dirty="0" smtClean="0"/>
              <a:t>中的</a:t>
            </a:r>
            <a:r>
              <a:rPr lang="en-US" sz="2400" dirty="0" err="1" smtClean="0"/>
              <a:t>ServerSocket</a:t>
            </a:r>
            <a:r>
              <a:rPr lang="zh-CN" altLang="en-US" sz="2400" dirty="0" smtClean="0"/>
              <a:t>一样。</a:t>
            </a:r>
            <a:r>
              <a:rPr lang="en-US" sz="2400" dirty="0" err="1" smtClean="0"/>
              <a:t>ServerSocketChannel</a:t>
            </a:r>
            <a:r>
              <a:rPr lang="zh-CN" altLang="en-US" sz="2400" dirty="0" smtClean="0"/>
              <a:t>类在 </a:t>
            </a:r>
            <a:r>
              <a:rPr lang="en-US" sz="2400" dirty="0" err="1" smtClean="0"/>
              <a:t>java.nio.channels</a:t>
            </a:r>
            <a:r>
              <a:rPr lang="zh-CN" altLang="en-US" sz="2400" dirty="0" smtClean="0"/>
              <a:t>包中。</a:t>
            </a:r>
            <a:endParaRPr lang="en-US" altLang="zh-CN" sz="2400" dirty="0" smtClean="0"/>
          </a:p>
          <a:p>
            <a:r>
              <a:rPr lang="zh-CN" altLang="en-US" sz="2400" dirty="0" smtClean="0"/>
              <a:t>示例代码：</a:t>
            </a:r>
          </a:p>
          <a:p>
            <a:pPr lvl="1" fontAlgn="base"/>
            <a:r>
              <a:rPr lang="en-US" sz="2000" dirty="0" err="1" smtClean="0"/>
              <a:t>ServerSocketChannel</a:t>
            </a:r>
            <a:r>
              <a:rPr lang="en-US" sz="2000" dirty="0" smtClean="0"/>
              <a:t> </a:t>
            </a:r>
            <a:r>
              <a:rPr lang="en-US" sz="2000" dirty="0" err="1" smtClean="0"/>
              <a:t>serverSocketChannel</a:t>
            </a:r>
            <a:r>
              <a:rPr lang="en-US" sz="2000" dirty="0" smtClean="0"/>
              <a:t> = </a:t>
            </a:r>
            <a:r>
              <a:rPr lang="en-US" sz="2000" dirty="0" err="1" smtClean="0"/>
              <a:t>ServerSocketChannel.open</a:t>
            </a:r>
            <a:r>
              <a:rPr lang="en-US" sz="2000" dirty="0" smtClean="0"/>
              <a:t>();</a:t>
            </a:r>
          </a:p>
          <a:p>
            <a:pPr lvl="1" fontAlgn="base"/>
            <a:r>
              <a:rPr lang="en-US" sz="2000" dirty="0" err="1" smtClean="0"/>
              <a:t>serverSocketChannel.socket</a:t>
            </a:r>
            <a:r>
              <a:rPr lang="en-US" sz="2000" dirty="0" smtClean="0"/>
              <a:t>().bind(new </a:t>
            </a:r>
            <a:r>
              <a:rPr lang="en-US" sz="2000" dirty="0" err="1" smtClean="0"/>
              <a:t>InetSocketAddress</a:t>
            </a:r>
            <a:r>
              <a:rPr lang="en-US" sz="2000" dirty="0" smtClean="0"/>
              <a:t>(9999));</a:t>
            </a:r>
          </a:p>
          <a:p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IO</a:t>
            </a:r>
            <a:r>
              <a:rPr lang="zh-CN" altLang="en-US" sz="2400" dirty="0" smtClean="0"/>
              <a:t>的各种流是阻塞的。这意味着，当一个线程调用</a:t>
            </a:r>
            <a:r>
              <a:rPr lang="en-US" altLang="zh-CN" sz="2400" dirty="0" smtClean="0"/>
              <a:t>read()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write()</a:t>
            </a:r>
            <a:r>
              <a:rPr lang="zh-CN" altLang="en-US" sz="2400" dirty="0" smtClean="0"/>
              <a:t>时，该线程被阻塞，直到有一些数据被读取，或数据完全写入。该线程在此期间不能再干任何事情了。 </a:t>
            </a:r>
            <a:r>
              <a:rPr lang="en-US" altLang="zh-CN" sz="2400" dirty="0" smtClean="0"/>
              <a:t>NIO</a:t>
            </a:r>
            <a:r>
              <a:rPr lang="zh-CN" altLang="en-US" sz="2400" dirty="0" smtClean="0"/>
              <a:t>的非阻塞模式，使一个线程从某通道发送请求读取数据，但是它仅能得到目前可用的数据，如果目前没有数据可用时，就什么都不会获取。而不是保持线程阻塞，所以直至数据变的可以读取之前，该线程可以继续做其他的事情。 非阻塞写也是如此。一个线程请求写入一些数据到某通道，但不需要等待它完全写入，这个线程同时可以去做别的事情。 线程通常将非阻塞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的空闲时间用于在其它通道上执行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操作，所以一个单独的线程现在可以管理多个输入和输出通道（</a:t>
            </a:r>
            <a:r>
              <a:rPr lang="en-US" altLang="zh-CN" sz="2400" dirty="0" smtClean="0"/>
              <a:t>channel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ServerSocketChannel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137" y="1171412"/>
            <a:ext cx="11358620" cy="4756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NIO</a:t>
            </a:r>
            <a:r>
              <a:rPr lang="zh-CN" altLang="en-US" sz="2400" dirty="0" smtClean="0"/>
              <a:t>主要有三大核心部分：</a:t>
            </a:r>
            <a:endParaRPr lang="en-US" altLang="zh-CN" sz="2400" dirty="0" smtClean="0"/>
          </a:p>
          <a:p>
            <a:pPr lvl="1"/>
            <a:r>
              <a:rPr lang="en-US" sz="2000" dirty="0" smtClean="0"/>
              <a:t>Channel(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1"/>
            <a:r>
              <a:rPr lang="en-US" sz="2000" dirty="0" smtClean="0"/>
              <a:t>Buffer(</a:t>
            </a:r>
            <a:r>
              <a:rPr lang="zh-CN" altLang="en-US" sz="2000" dirty="0" smtClean="0"/>
              <a:t>缓冲区</a:t>
            </a:r>
            <a:r>
              <a:rPr lang="en-US" altLang="zh-CN" sz="2000" dirty="0" smtClean="0"/>
              <a:t>), </a:t>
            </a:r>
          </a:p>
          <a:p>
            <a:pPr lvl="1"/>
            <a:r>
              <a:rPr lang="en-US" sz="2000" dirty="0" smtClean="0"/>
              <a:t>Selector。</a:t>
            </a:r>
            <a:endParaRPr lang="en-US" altLang="zh-CN" sz="20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Channel</a:t>
            </a:r>
            <a:r>
              <a:rPr lang="zh-CN" altLang="en-US" sz="2400" b="1" dirty="0" smtClean="0"/>
              <a:t>（通道）</a:t>
            </a:r>
            <a:endParaRPr lang="en-US" sz="2400" b="1" dirty="0" smtClean="0"/>
          </a:p>
          <a:p>
            <a:r>
              <a:rPr lang="en-US" sz="2400" dirty="0" smtClean="0"/>
              <a:t>Channel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IO</a:t>
            </a:r>
            <a:r>
              <a:rPr lang="zh-CN" altLang="en-US" sz="2400" dirty="0" smtClean="0"/>
              <a:t>中的</a:t>
            </a:r>
            <a:r>
              <a:rPr lang="en-US" sz="2400" dirty="0" smtClean="0"/>
              <a:t>Stream(</a:t>
            </a:r>
            <a:r>
              <a:rPr lang="zh-CN" altLang="en-US" sz="2400" dirty="0" smtClean="0"/>
              <a:t>流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是差不多一个等级的。只不过</a:t>
            </a:r>
            <a:r>
              <a:rPr lang="en-US" sz="2400" dirty="0" smtClean="0"/>
              <a:t>Stream</a:t>
            </a:r>
            <a:r>
              <a:rPr lang="zh-CN" altLang="en-US" sz="2400" dirty="0" smtClean="0"/>
              <a:t>是单向的，譬如：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, </a:t>
            </a:r>
            <a:r>
              <a:rPr lang="en-US" sz="2400" dirty="0" err="1" smtClean="0"/>
              <a:t>OutputStream</a:t>
            </a:r>
            <a:r>
              <a:rPr lang="en-US" sz="2400" dirty="0" smtClean="0"/>
              <a:t>.</a:t>
            </a:r>
            <a:r>
              <a:rPr lang="zh-CN" altLang="en-US" sz="2400" dirty="0" smtClean="0"/>
              <a:t>而</a:t>
            </a:r>
            <a:r>
              <a:rPr lang="en-US" sz="2400" dirty="0" smtClean="0"/>
              <a:t>Channel</a:t>
            </a:r>
            <a:r>
              <a:rPr lang="zh-CN" altLang="en-US" sz="2400" dirty="0" smtClean="0"/>
              <a:t>是双向的，既可以用来进行读操作，又可以用来进行写操作。</a:t>
            </a:r>
            <a:r>
              <a:rPr lang="en-US" sz="2400" dirty="0" smtClean="0"/>
              <a:t>NIO</a:t>
            </a:r>
            <a:r>
              <a:rPr lang="zh-CN" altLang="en-US" sz="2400" dirty="0" smtClean="0"/>
              <a:t>中的</a:t>
            </a:r>
            <a:r>
              <a:rPr lang="en-US" sz="2400" dirty="0" smtClean="0"/>
              <a:t>Channel</a:t>
            </a:r>
            <a:r>
              <a:rPr lang="zh-CN" altLang="en-US" sz="2400" dirty="0" smtClean="0"/>
              <a:t>的主要实现有：</a:t>
            </a:r>
          </a:p>
          <a:p>
            <a:r>
              <a:rPr lang="en-US" sz="2400" dirty="0" err="1" smtClean="0"/>
              <a:t>FileChannel</a:t>
            </a:r>
            <a:endParaRPr lang="en-US" sz="2400" dirty="0" smtClean="0"/>
          </a:p>
          <a:p>
            <a:r>
              <a:rPr lang="en-US" sz="2400" dirty="0" err="1" smtClean="0"/>
              <a:t>DatagramChannel</a:t>
            </a:r>
            <a:endParaRPr lang="en-US" sz="2400" dirty="0" smtClean="0"/>
          </a:p>
          <a:p>
            <a:r>
              <a:rPr lang="en-US" sz="2400" dirty="0" err="1" smtClean="0"/>
              <a:t>SocketChannel</a:t>
            </a:r>
            <a:endParaRPr lang="en-US" sz="2400" dirty="0" smtClean="0"/>
          </a:p>
          <a:p>
            <a:r>
              <a:rPr lang="en-US" sz="2400" dirty="0" err="1" smtClean="0"/>
              <a:t>ServerSocketChanne</a:t>
            </a:r>
            <a:endParaRPr lang="en-US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Buffer</a:t>
            </a:r>
            <a:r>
              <a:rPr lang="zh-CN" altLang="en-US" sz="2400" b="1" dirty="0" smtClean="0"/>
              <a:t>（缓冲区）</a:t>
            </a:r>
            <a:endParaRPr lang="en-US" sz="2400" dirty="0" smtClean="0"/>
          </a:p>
          <a:p>
            <a:r>
              <a:rPr lang="en-US" sz="2400" dirty="0" smtClean="0"/>
              <a:t>NIO</a:t>
            </a:r>
            <a:r>
              <a:rPr lang="zh-CN" altLang="en-US" sz="2400" dirty="0" smtClean="0"/>
              <a:t>中的关键</a:t>
            </a:r>
            <a:r>
              <a:rPr lang="en-US" sz="2400" dirty="0" smtClean="0"/>
              <a:t>Buffer</a:t>
            </a:r>
            <a:r>
              <a:rPr lang="zh-CN" altLang="en-US" sz="2400" dirty="0" smtClean="0"/>
              <a:t>实现有：</a:t>
            </a:r>
            <a:r>
              <a:rPr lang="en-US" sz="2400" dirty="0" err="1" smtClean="0"/>
              <a:t>ByteBuffer</a:t>
            </a:r>
            <a:r>
              <a:rPr lang="en-US" sz="2400" dirty="0" smtClean="0"/>
              <a:t>, </a:t>
            </a:r>
            <a:r>
              <a:rPr lang="en-US" sz="2400" dirty="0" err="1" smtClean="0"/>
              <a:t>CharBuffer</a:t>
            </a:r>
            <a:r>
              <a:rPr lang="en-US" sz="2400" dirty="0" smtClean="0"/>
              <a:t>, </a:t>
            </a:r>
            <a:r>
              <a:rPr lang="en-US" sz="2400" dirty="0" err="1" smtClean="0"/>
              <a:t>DoubleBuffer</a:t>
            </a:r>
            <a:r>
              <a:rPr lang="en-US" sz="2400" dirty="0" smtClean="0"/>
              <a:t>, </a:t>
            </a:r>
            <a:r>
              <a:rPr lang="en-US" sz="2400" dirty="0" err="1" smtClean="0"/>
              <a:t>FloatBuffer</a:t>
            </a:r>
            <a:r>
              <a:rPr lang="en-US" sz="2400" dirty="0" smtClean="0"/>
              <a:t>, </a:t>
            </a:r>
            <a:r>
              <a:rPr lang="en-US" sz="2400" dirty="0" err="1" smtClean="0"/>
              <a:t>IntBuffer</a:t>
            </a:r>
            <a:r>
              <a:rPr lang="en-US" sz="2400" dirty="0" smtClean="0"/>
              <a:t>, </a:t>
            </a:r>
            <a:r>
              <a:rPr lang="en-US" sz="2400" dirty="0" err="1" smtClean="0"/>
              <a:t>LongBuffer</a:t>
            </a:r>
            <a:r>
              <a:rPr lang="en-US" sz="2400" dirty="0" smtClean="0"/>
              <a:t>, </a:t>
            </a:r>
            <a:r>
              <a:rPr lang="en-US" sz="2400" dirty="0" err="1" smtClean="0"/>
              <a:t>ShortBuffer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分别对应基本数据类型</a:t>
            </a:r>
            <a:r>
              <a:rPr lang="en-US" altLang="zh-CN" sz="2400" dirty="0" smtClean="0"/>
              <a:t>: </a:t>
            </a:r>
            <a:r>
              <a:rPr lang="en-US" sz="2400" dirty="0" smtClean="0"/>
              <a:t>byte, char, double, float,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short。</a:t>
            </a:r>
            <a:r>
              <a:rPr lang="zh-CN" altLang="en-US" sz="2400" dirty="0" smtClean="0"/>
              <a:t>当然</a:t>
            </a:r>
            <a:r>
              <a:rPr lang="en-US" sz="2400" dirty="0" smtClean="0"/>
              <a:t>NIO</a:t>
            </a:r>
            <a:r>
              <a:rPr lang="zh-CN" altLang="en-US" sz="2400" dirty="0" smtClean="0"/>
              <a:t>中还有</a:t>
            </a:r>
            <a:r>
              <a:rPr lang="en-US" sz="2400" dirty="0" err="1" smtClean="0"/>
              <a:t>MappedByteBuffer</a:t>
            </a:r>
            <a:r>
              <a:rPr lang="en-US" sz="2400" dirty="0" smtClean="0"/>
              <a:t>, </a:t>
            </a:r>
            <a:r>
              <a:rPr lang="en-US" sz="2400" dirty="0" err="1" smtClean="0"/>
              <a:t>HeapByteBuffer</a:t>
            </a:r>
            <a:r>
              <a:rPr lang="en-US" sz="2400" dirty="0" smtClean="0"/>
              <a:t>, </a:t>
            </a:r>
            <a:r>
              <a:rPr lang="en-US" sz="2400" dirty="0" err="1" smtClean="0"/>
              <a:t>DirectByteBuffer</a:t>
            </a:r>
            <a:r>
              <a:rPr lang="zh-CN" altLang="en-US" sz="2400" dirty="0" smtClean="0"/>
              <a:t>等这里先不进行陈述。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Selector</a:t>
            </a:r>
            <a:endParaRPr lang="zh-CN" altLang="en-US" sz="2400" dirty="0" smtClean="0"/>
          </a:p>
          <a:p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运行单线程处理多个</a:t>
            </a:r>
            <a:r>
              <a:rPr lang="en-US" altLang="zh-CN" sz="2400" dirty="0" smtClean="0"/>
              <a:t>Channel</a:t>
            </a:r>
            <a:r>
              <a:rPr lang="zh-CN" altLang="en-US" sz="2400" dirty="0" smtClean="0"/>
              <a:t>，如果你的应用打开了多个通道，但每个连接的流量都很低，使用</a:t>
            </a:r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就会很方便。例如在一个聊天服务器中。要使用</a:t>
            </a:r>
            <a:r>
              <a:rPr lang="en-US" altLang="zh-CN" sz="2400" dirty="0" smtClean="0"/>
              <a:t>Selector, </a:t>
            </a:r>
            <a:r>
              <a:rPr lang="zh-CN" altLang="en-US" sz="2400" dirty="0" smtClean="0"/>
              <a:t>得向</a:t>
            </a:r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注册</a:t>
            </a:r>
            <a:r>
              <a:rPr lang="en-US" altLang="zh-CN" sz="2400" dirty="0" smtClean="0"/>
              <a:t>Channel</a:t>
            </a:r>
            <a:r>
              <a:rPr lang="zh-CN" altLang="en-US" sz="2400" dirty="0" smtClean="0"/>
              <a:t>，然后调用它的</a:t>
            </a:r>
            <a:r>
              <a:rPr lang="en-US" altLang="zh-CN" sz="2400" dirty="0" smtClean="0"/>
              <a:t>select()</a:t>
            </a:r>
            <a:r>
              <a:rPr lang="zh-CN" altLang="en-US" sz="2400" dirty="0" smtClean="0"/>
              <a:t>方法。这个方法会一直阻塞到某个注册的通道有事件就绪。一旦这个方法返回，线程就可以处理这些事件，事件的例子有如新的连接进来、数据接收等。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/>
              <a:t>传统</a:t>
            </a:r>
            <a:r>
              <a:rPr lang="en-US" sz="3200" b="1" dirty="0" smtClean="0"/>
              <a:t>IO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NIO</a:t>
            </a:r>
            <a:endParaRPr lang="en-US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986" y="666668"/>
            <a:ext cx="9928299" cy="619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/>
              <a:t>传统</a:t>
            </a:r>
            <a:r>
              <a:rPr lang="en-US" sz="3200" b="1" dirty="0" smtClean="0"/>
              <a:t>IO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NIO</a:t>
            </a:r>
            <a:endParaRPr lang="en-U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4325" y="0"/>
            <a:ext cx="6264985" cy="692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8157</TotalTime>
  <Words>1942</Words>
  <Application>Microsoft Office PowerPoint</Application>
  <PresentationFormat>自定义</PresentationFormat>
  <Paragraphs>136</Paragraphs>
  <Slides>31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nio</vt:lpstr>
      <vt:lpstr>概述</vt:lpstr>
      <vt:lpstr>概述</vt:lpstr>
      <vt:lpstr>概述</vt:lpstr>
      <vt:lpstr>概述</vt:lpstr>
      <vt:lpstr>概述</vt:lpstr>
      <vt:lpstr>概述</vt:lpstr>
      <vt:lpstr>传统IO vs NIO</vt:lpstr>
      <vt:lpstr>传统IO vs NIO</vt:lpstr>
      <vt:lpstr>Buffer的使用</vt:lpstr>
      <vt:lpstr>Buffer的使用</vt:lpstr>
      <vt:lpstr>Buffer的使用</vt:lpstr>
      <vt:lpstr>Buffer的使用</vt:lpstr>
      <vt:lpstr>Buffer的使用</vt:lpstr>
      <vt:lpstr>Buffer的使用</vt:lpstr>
      <vt:lpstr>Buffer的使用</vt:lpstr>
      <vt:lpstr>SocketChannel</vt:lpstr>
      <vt:lpstr>SocketChannel</vt:lpstr>
      <vt:lpstr>SocketChannel</vt:lpstr>
      <vt:lpstr>SocketChannel</vt:lpstr>
      <vt:lpstr>SocketChannel</vt:lpstr>
      <vt:lpstr>Selector</vt:lpstr>
      <vt:lpstr>Selector</vt:lpstr>
      <vt:lpstr>Selector</vt:lpstr>
      <vt:lpstr>Selector</vt:lpstr>
      <vt:lpstr>Selector</vt:lpstr>
      <vt:lpstr>Selector</vt:lpstr>
      <vt:lpstr>Selector</vt:lpstr>
      <vt:lpstr>ServerSocketChannel</vt:lpstr>
      <vt:lpstr>ServerSocketChannel</vt:lpstr>
      <vt:lpstr>幻灯片 31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微软用户</cp:lastModifiedBy>
  <cp:revision>1416</cp:revision>
  <dcterms:created xsi:type="dcterms:W3CDTF">2014-03-19T14:07:00Z</dcterms:created>
  <dcterms:modified xsi:type="dcterms:W3CDTF">2018-06-25T05:48:34Z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