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478" r:id="rId3"/>
    <p:sldId id="481" r:id="rId5"/>
    <p:sldId id="493" r:id="rId6"/>
    <p:sldId id="483" r:id="rId7"/>
    <p:sldId id="605" r:id="rId8"/>
    <p:sldId id="606" r:id="rId9"/>
    <p:sldId id="589" r:id="rId10"/>
    <p:sldId id="607" r:id="rId11"/>
    <p:sldId id="506" r:id="rId12"/>
    <p:sldId id="507" r:id="rId13"/>
    <p:sldId id="608" r:id="rId14"/>
    <p:sldId id="591" r:id="rId15"/>
    <p:sldId id="592" r:id="rId16"/>
    <p:sldId id="510" r:id="rId17"/>
    <p:sldId id="511" r:id="rId18"/>
    <p:sldId id="486" r:id="rId19"/>
    <p:sldId id="602" r:id="rId20"/>
    <p:sldId id="611" r:id="rId21"/>
    <p:sldId id="613" r:id="rId22"/>
    <p:sldId id="494" r:id="rId23"/>
    <p:sldId id="614" r:id="rId24"/>
    <p:sldId id="603" r:id="rId25"/>
    <p:sldId id="604" r:id="rId26"/>
    <p:sldId id="615" r:id="rId27"/>
    <p:sldId id="610" r:id="rId28"/>
    <p:sldId id="499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  <p:sldId id="632" r:id="rId46"/>
    <p:sldId id="633" r:id="rId47"/>
    <p:sldId id="634" r:id="rId48"/>
    <p:sldId id="635" r:id="rId49"/>
    <p:sldId id="636" r:id="rId50"/>
    <p:sldId id="637" r:id="rId51"/>
    <p:sldId id="638" r:id="rId52"/>
    <p:sldId id="639" r:id="rId53"/>
    <p:sldId id="640" r:id="rId54"/>
    <p:sldId id="641" r:id="rId55"/>
    <p:sldId id="642" r:id="rId56"/>
    <p:sldId id="643" r:id="rId57"/>
    <p:sldId id="644" r:id="rId58"/>
    <p:sldId id="647" r:id="rId59"/>
    <p:sldId id="645" r:id="rId60"/>
    <p:sldId id="646" r:id="rId61"/>
    <p:sldId id="476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42" autoAdjust="0"/>
    <p:restoredTop sz="79422" autoAdjust="0"/>
  </p:normalViewPr>
  <p:slideViewPr>
    <p:cSldViewPr snapToGrid="0">
      <p:cViewPr>
        <p:scale>
          <a:sx n="75" d="100"/>
          <a:sy n="75" d="100"/>
        </p:scale>
        <p:origin x="-5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本课程主要学习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的本质是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，所以本节先创建最简单的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应用，编写简单的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，能够运行这个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baseline="0" dirty="0" smtClean="0"/>
              <a:t>       本课程主要学习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应用开发，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应用开发有很多技术可以实现，例如</a:t>
            </a:r>
            <a:r>
              <a:rPr lang="en-US" altLang="zh-CN" baseline="0" dirty="0" smtClean="0"/>
              <a:t>PHP</a:t>
            </a:r>
            <a:r>
              <a:rPr lang="zh-CN" altLang="en-US" baseline="0" dirty="0" smtClean="0"/>
              <a:t>技术，</a:t>
            </a:r>
            <a:r>
              <a:rPr lang="en-US" altLang="zh-CN" baseline="0" dirty="0" err="1" smtClean="0"/>
              <a:t>.Net</a:t>
            </a:r>
            <a:r>
              <a:rPr lang="zh-CN" altLang="en-US" baseline="0" dirty="0" smtClean="0"/>
              <a:t>技术都可以，我们的目标是成为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软件开发工程师， 所以我们学习使用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技术有三个版本，</a:t>
            </a:r>
            <a:r>
              <a:rPr lang="en-US" altLang="zh-CN" baseline="0" dirty="0" err="1" smtClean="0"/>
              <a:t>JavaSE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JavaME</a:t>
            </a:r>
            <a:r>
              <a:rPr lang="zh-CN" altLang="en-US" baseline="0" dirty="0" smtClean="0"/>
              <a:t>，开发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应用将使用到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技术，本课程主要学习</a:t>
            </a:r>
            <a:r>
              <a:rPr lang="en-US" altLang="zh-CN" baseline="0" dirty="0" smtClean="0"/>
              <a:t>JSP/Servlet</a:t>
            </a:r>
            <a:r>
              <a:rPr lang="zh-CN" altLang="en-US" baseline="0" dirty="0" smtClean="0"/>
              <a:t>技术，学习后，将能够使用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应用。学习完本课程后，还将学习一系列的常用框架技术，能够更高效地开发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      本章学习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应用开发的基本概念，能够使用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开发一个最简单的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应用，并能够运行起来。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两个顶级接口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Servlet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ServletConfig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接口的实现类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GenericServlet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HttpServlet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类往往都直接继承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，因此自定义的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类中都可以直接调用两个接口及一个实现类的方法，也可以根据情况去覆盖这些方法</a:t>
            </a:r>
            <a:endParaRPr lang="en-US" altLang="zh-CN" dirty="0" smtClean="0"/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最常使用的方法：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dirty="0" err="1" smtClean="0"/>
              <a:t>ServletConfig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getInitParameter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getServletContext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两个顶级接口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Servlet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ServletConfig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接口的实现类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GenericServlet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HttpServlet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类往往都直接继承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，因此自定义的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类中都可以直接调用两个接口及一个实现类的方法，也可以根据情况去覆盖这些方法</a:t>
            </a:r>
            <a:endParaRPr lang="en-US" altLang="zh-CN" dirty="0" smtClean="0"/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最常使用的方法：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dirty="0" err="1" smtClean="0"/>
              <a:t>ServletConfig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getInitParameter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getServletContext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有参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方法往往不会重写，容器会进行一些实例化操作。如果需要自定义一些实例化的操作，重写无参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本课程主要学习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技术来开发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应用，本节先了解一些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应用的基本概念，了解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的基本概念。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的本质是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，所以先了解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。后续还将对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zh-CN" altLang="en-US" baseline="0" dirty="0" smtClean="0"/>
              <a:t>相关知识点深入学习，本节只做最简单的了解。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优缺点：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结构没有像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（下一个基本概念介绍）结构中服务器向客户端发送的数据还包含了大量的非实际交换数据，比如请求响应头，还有页面数据等等，它的相应时间还是相对较快的；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安装的客户端软件，很多的业务逻辑、算法逻辑处理都在客户端进行，这样就减轻了服务器的压力，这是优点，但是带来的问题也显而易见，不但有被反编译的安全隐患，而且不断的安装各种客户端软件，会使客户端越来越臃肿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升级维护等工作上带来的麻烦也是令人不愉快，因为每发生一次升级都需要重新更新客户端的软件，这样做的后果就是在开发上的工作量加大，而且用户每次都要更新自己终端上的软件，这些都是令人非常头疼的问题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由于需要在客户端进行安装特定软件，因此对操作系统有一定的限制；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hyperlink" Target="http://127.0.0.1:8080/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1532;&#19968;&#20010;Web&#31243;&#24207;/FirstServlet.java" TargetMode="External"/><Relationship Id="rId1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hyperlink" Target="http://localhost:8080/chapter01/hello.do&#35775;&#38382;FirstServle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Servlet&#20837;&#38376;/TestThr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hyperlink" Target="&#35838;&#22530;&#26696;&#20363;/&#31532;1&#33410;-Servlet&#20837;&#38376;/TestThr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hyperlink" Target="&#35838;&#22530;&#26696;&#20363;/&#31532;1&#33410;-Servlet&#20837;&#38376;/TestReqRes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hyperlink" Target="&#35838;&#22530;&#26696;&#20363;/&#31532;1&#33410;-Servlet&#20837;&#38376;/TestReqRes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Servlet&#20837;&#38376;/TestThreeMethods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hyperlink" Target="&#35838;&#22530;&#26696;&#20363;/&#31532;1&#33410;-Servlet&#20837;&#38376;/index.html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hyperlink" Target="http://127.0.0.1:8080/chapter02/thre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&#35838;&#22530;&#26696;&#20363;/&#31532;2&#33410;-&#22522;&#26412;&#25968;&#25454;&#31867;&#22411;/Item0401.java" TargetMode="External"/><Relationship Id="rId3" Type="http://schemas.openxmlformats.org/officeDocument/2006/relationships/hyperlink" Target="&#35838;&#22530;&#26696;&#20363;/&#31532;1&#33410;-Servlet&#20837;&#38376;/testPram.html" TargetMode="External"/><Relationship Id="rId2" Type="http://schemas.openxmlformats.org/officeDocument/2006/relationships/hyperlink" Target="&#35838;&#22530;&#26696;&#20363;/&#31532;1&#33410;-Servlet&#20837;&#38376;/TestPram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hyperlink" Target="&#35838;&#22530;&#26696;&#20363;/&#31532;1&#33410;-Servlet&#20837;&#38376;/TestInit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hyperlink" Target="&#35838;&#22530;&#26696;&#20363;/&#31532;1&#33410;-Servlet&#20837;&#38376;/TestLo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localhost:8080/chapter02/admin/hello.action" TargetMode="External"/><Relationship Id="rId3" Type="http://schemas.openxmlformats.org/officeDocument/2006/relationships/hyperlink" Target="http://localhost:8080/chapter02/hello.action" TargetMode="External"/><Relationship Id="rId2" Type="http://schemas.openxmlformats.org/officeDocument/2006/relationships/hyperlink" Target="http://localhost:8080/chapter02/admin/file/upload" TargetMode="External"/><Relationship Id="rId1" Type="http://schemas.openxmlformats.org/officeDocument/2006/relationships/hyperlink" Target="http://localhost:8080/chapter02/admin/hello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27.0.0.1:8080/chapter02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2522;&#26412;&#25968;&#25454;&#31867;&#22411;/Item0401.java" TargetMode="External"/><Relationship Id="rId4" Type="http://schemas.openxmlformats.org/officeDocument/2006/relationships/hyperlink" Target="&#35838;&#22530;&#26696;&#20363;/&#31532;1&#33410;-Servlet&#20837;&#38376;/TestExcepServlet.java" TargetMode="External"/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Relationship Id="rId3" Type="http://schemas.openxmlformats.org/officeDocument/2006/relationships/hyperlink" Target="&#35838;&#22530;&#26696;&#20363;/&#31532;1&#33410;-Servlet&#20837;&#38376;/testhead.html" TargetMode="External"/><Relationship Id="rId2" Type="http://schemas.openxmlformats.org/officeDocument/2006/relationships/hyperlink" Target="&#35838;&#22530;&#26696;&#20363;/&#31532;1&#33410;-Servlet&#20837;&#38376;/TestH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&#35838;&#22530;&#26696;&#20363;/&#31532;2&#33410;-&#22522;&#26412;&#25968;&#25454;&#31867;&#22411;/Item0401.java" TargetMode="External"/><Relationship Id="rId3" Type="http://schemas.openxmlformats.org/officeDocument/2006/relationships/hyperlink" Target="&#35838;&#22530;&#26696;&#20363;/&#31532;1&#33410;-Servlet&#20837;&#38376;/testhead.html" TargetMode="External"/><Relationship Id="rId2" Type="http://schemas.openxmlformats.org/officeDocument/2006/relationships/hyperlink" Target="&#35838;&#22530;&#26696;&#20363;/&#31532;1&#33410;-Servlet&#20837;&#38376;/TestH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开发快速入门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59453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我们的学习目标是使用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组件都需要运行在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应用服务器上；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本课程选用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</a:t>
            </a:r>
            <a:r>
              <a:rPr lang="zh-CN" altLang="en-US" sz="2400" dirty="0" smtClean="0"/>
              <a:t>软件基金会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做为应用服务器，也称为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开源、免费，在中小型系统和并发访问用户不是很多的场合下被普遍使用，是开发和调试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Servlet/JSP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程序的首选；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4【Tomcat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介绍及安装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3794" name="Picture 2" descr="http://f.hiphotos.baidu.com/baike/w%3D268%3Bg%3D0/sign=3acb7ae0dc33c895a67e9f7de92814cd/b3b7d0a20cf431adfe004e4e4e36acaf2fdd98f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8540" y="4812534"/>
            <a:ext cx="2552700" cy="685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52496" y="4540469"/>
            <a:ext cx="82716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http://tomcat.apache.org/</a:t>
            </a:r>
            <a:r>
              <a:rPr lang="zh-CN" altLang="en-US" dirty="0" smtClean="0"/>
              <a:t>； 本课程采用</a:t>
            </a:r>
            <a:r>
              <a:rPr lang="en-US" altLang="zh-CN" dirty="0" smtClean="0"/>
              <a:t>T</a:t>
            </a:r>
            <a:r>
              <a:rPr lang="en-US" altLang="zh-CN" dirty="0" smtClean="0">
                <a:solidFill>
                  <a:srgbClr val="C00000"/>
                </a:solidFill>
              </a:rPr>
              <a:t>omcat7.0</a:t>
            </a:r>
            <a:r>
              <a:rPr lang="zh-CN" altLang="en-US" dirty="0" smtClean="0"/>
              <a:t>版本；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475" y="5244662"/>
            <a:ext cx="82716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安装：下载到的是一个压缩包，解压缩即可；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解压路径不要包含中文或空格等</a:t>
            </a:r>
            <a:r>
              <a:rPr lang="en-US" altLang="zh-CN" dirty="0" smtClean="0"/>
              <a:t>】</a:t>
            </a:r>
            <a:endParaRPr lang="en-US" dirty="0"/>
          </a:p>
        </p:txBody>
      </p:sp>
      <p:cxnSp>
        <p:nvCxnSpPr>
          <p:cNvPr id="15" name="Curved Connector 14"/>
          <p:cNvCxnSpPr>
            <a:stCxn id="33794" idx="3"/>
            <a:endCxn id="12" idx="1"/>
          </p:cNvCxnSpPr>
          <p:nvPr/>
        </p:nvCxnSpPr>
        <p:spPr>
          <a:xfrm flipV="1">
            <a:off x="3181240" y="4725135"/>
            <a:ext cx="371256" cy="430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33794" idx="3"/>
            <a:endCxn id="13" idx="1"/>
          </p:cNvCxnSpPr>
          <p:nvPr/>
        </p:nvCxnSpPr>
        <p:spPr>
          <a:xfrm>
            <a:off x="3181240" y="5155434"/>
            <a:ext cx="350235" cy="2738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941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解压缩后，就可以启动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java_home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环境变量，将路径指定到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的安装目录下；</a:t>
            </a:r>
            <a:endParaRPr lang="en-US" sz="2000" dirty="0" smtClean="0"/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窗口，转到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安装目录的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目录，运行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启动成功后，可以通过浏览器访问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/>
              </a:rPr>
              <a:t>http://127.0.0.1:8080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其中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127.0.0.1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指的是访问本机，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8080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默认端口；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访问到如下页面，说明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安装启动成功；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4【Tomcat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介绍及安装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6563" name="Picture 3" descr="C:\Users\wxh\AppData\Roaming\Tencent\Users\29097443\QQ\WinTemp\RichOle\45BY)HVQJE6FHT97L_}QB4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6441" y="1135118"/>
            <a:ext cx="3248025" cy="1323975"/>
          </a:xfrm>
          <a:prstGeom prst="rect">
            <a:avLst/>
          </a:prstGeom>
          <a:noFill/>
        </p:spPr>
      </p:pic>
      <p:pic>
        <p:nvPicPr>
          <p:cNvPr id="66564" name="Picture 4" descr="C:\Users\wxh\AppData\Roaming\Tencent\Users\29097443\QQ\WinTemp\RichOle\)WLY8J05[XX@OE}I[%GET)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6013" y="4209974"/>
            <a:ext cx="3459545" cy="2364245"/>
          </a:xfrm>
          <a:prstGeom prst="rect">
            <a:avLst/>
          </a:prstGeom>
          <a:noFill/>
        </p:spPr>
      </p:pic>
      <p:pic>
        <p:nvPicPr>
          <p:cNvPr id="66565" name="Picture 5" descr="C:\Users\wxh\AppData\Roaming\Tencent\Users\29097443\QQ\WinTemp\RichOle\6QJ9HKKR5KPOM}LI%_I1GZ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412" y="2490951"/>
            <a:ext cx="7879837" cy="658649"/>
          </a:xfrm>
          <a:prstGeom prst="rect">
            <a:avLst/>
          </a:prstGeom>
          <a:noFill/>
        </p:spPr>
      </p:pic>
      <p:cxnSp>
        <p:nvCxnSpPr>
          <p:cNvPr id="8" name="Curved Connector 7"/>
          <p:cNvCxnSpPr>
            <a:endCxn id="66563" idx="1"/>
          </p:cNvCxnSpPr>
          <p:nvPr/>
        </p:nvCxnSpPr>
        <p:spPr>
          <a:xfrm>
            <a:off x="7945821" y="1639614"/>
            <a:ext cx="630620" cy="1574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14819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本课程选择使用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运行的环境，也就是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除了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外，还有其他容器可以使用；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常见其他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容器简介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746" name="AutoShape 2" descr="http://img0.imgtn.bdimg.com/it/u=424085902,25647400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1747" name="Picture 3" descr="C:\Users\wxh\Desktop\u=424085902,2564740010&amp;fm=23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0979" y="2353003"/>
            <a:ext cx="1406416" cy="10548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0" y="2569779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标准，能够作为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应用服务器使用，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容器只是其中一部分；</a:t>
            </a:r>
            <a:endParaRPr lang="en-US" sz="2000" dirty="0"/>
          </a:p>
        </p:txBody>
      </p:sp>
      <p:sp>
        <p:nvSpPr>
          <p:cNvPr id="31749" name="AutoShape 5" descr="https://ss0.bdstatic.com/70cFvHSh_Q1YnxGkpoWK1HF6hhy/it/u=1500155199,424888705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1750" name="Picture 6" descr="C:\Users\wxh\Desktop\u=1500155199,4248887059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74314"/>
            <a:ext cx="2486025" cy="16859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280745" y="3904593"/>
            <a:ext cx="9049407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Resin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CAUCHO</a:t>
            </a:r>
            <a:r>
              <a:rPr lang="zh-CN" altLang="en-US" sz="2000" dirty="0" smtClean="0"/>
              <a:t>公司的产品，是一个非常流行的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容器，性能也比较优良；</a:t>
            </a:r>
            <a:endParaRPr lang="en-US" sz="2000" dirty="0"/>
          </a:p>
        </p:txBody>
      </p:sp>
      <p:pic>
        <p:nvPicPr>
          <p:cNvPr id="31751" name="Picture 7" descr="C:\Users\wxh\Desktop\u=3665860732,2429553936&amp;fm=1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58" y="5076496"/>
            <a:ext cx="1193673" cy="7429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338552" y="5144814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GlassFish</a:t>
            </a: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标准，是开源的、免费的，能够作为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应用服务器使用，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容器只是其中一部分；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7364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开发组件；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运行在服务器端，需要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容器的支持，例如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可以通过浏览器访问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可以生成动态页面返回给浏览器；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也是一段代码，是一个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类，这个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类需要遵守一定的编写规范，例如，必须继承于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javax.servlet.http.HttpServlet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的概念及功能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09338" y="4114800"/>
            <a:ext cx="3231931" cy="1986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1034" y="4114799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071945" y="4556234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80634" y="4598276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18178" y="5223642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87310" y="4713889"/>
            <a:ext cx="2822027" cy="236483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AutoShape 2" descr="http://img5.imgtn.bdimg.com/it/u=3366361469,1041718882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44510" y="4356536"/>
            <a:ext cx="2112579" cy="33855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请求访问一个</a:t>
            </a:r>
            <a:r>
              <a:rPr lang="en-US" altLang="zh-CN" sz="1600" dirty="0" smtClean="0"/>
              <a:t>Servlet;</a:t>
            </a:r>
            <a:endParaRPr lang="en-US" sz="1600" dirty="0"/>
          </a:p>
        </p:txBody>
      </p:sp>
      <p:sp>
        <p:nvSpPr>
          <p:cNvPr id="20" name="Left Arrow 19"/>
          <p:cNvSpPr/>
          <p:nvPr/>
        </p:nvSpPr>
        <p:spPr>
          <a:xfrm>
            <a:off x="4840014" y="5249917"/>
            <a:ext cx="2837793" cy="189186"/>
          </a:xfrm>
          <a:prstGeom prst="lef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07724" y="5454867"/>
            <a:ext cx="2112579" cy="83099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Tomcat</a:t>
            </a:r>
            <a:r>
              <a:rPr lang="zh-CN" altLang="en-US" sz="1600" dirty="0" smtClean="0"/>
              <a:t>运行</a:t>
            </a:r>
            <a:r>
              <a:rPr lang="en-US" altLang="zh-CN" sz="1600" dirty="0" smtClean="0"/>
              <a:t>Servlet</a:t>
            </a:r>
            <a:r>
              <a:rPr lang="zh-CN" altLang="en-US" sz="1600" dirty="0" smtClean="0"/>
              <a:t>，返回给客户端生成的动态页面；</a:t>
            </a:r>
            <a:endParaRPr lang="en-US" altLang="en-US" sz="1600" dirty="0" smtClean="0"/>
          </a:p>
        </p:txBody>
      </p:sp>
      <p:pic>
        <p:nvPicPr>
          <p:cNvPr id="29700" name="Picture 4" descr="C:\Users\wxh\AppData\Roaming\Tencent\Users\29097443\QQ\WinTemp\RichOle\Q(R{V`VR`Z6OH908RO@6H0K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8268" y="4272454"/>
            <a:ext cx="3501018" cy="1977259"/>
          </a:xfrm>
          <a:prstGeom prst="rect">
            <a:avLst/>
          </a:prstGeom>
          <a:noFill/>
        </p:spPr>
      </p:pic>
      <p:pic>
        <p:nvPicPr>
          <p:cNvPr id="29701" name="Picture 5" descr="C:\Users\wxh\AppData\Roaming\Tencent\Users\29097443\QQ\WinTemp\RichOle\]Z]OHZJ~~(@$)XU$S@`8T`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5696" y="4240924"/>
            <a:ext cx="514350" cy="381000"/>
          </a:xfrm>
          <a:prstGeom prst="rect">
            <a:avLst/>
          </a:prstGeom>
          <a:noFill/>
        </p:spPr>
      </p:pic>
      <p:sp>
        <p:nvSpPr>
          <p:cNvPr id="16" name="Cloud Callout 15"/>
          <p:cNvSpPr/>
          <p:nvPr/>
        </p:nvSpPr>
        <p:spPr>
          <a:xfrm>
            <a:off x="9884979" y="0"/>
            <a:ext cx="2033751" cy="1954924"/>
          </a:xfrm>
          <a:prstGeom prst="cloudCallout">
            <a:avLst>
              <a:gd name="adj1" fmla="val -18473"/>
              <a:gd name="adj2" fmla="val 858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是本课程核心内容，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的本质也是</a:t>
            </a:r>
            <a:r>
              <a:rPr lang="en-US" altLang="zh-CN" dirty="0" smtClean="0">
                <a:solidFill>
                  <a:schemeClr val="tx1"/>
                </a:solidFill>
              </a:rPr>
              <a:t>Servlet~~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有什么区别？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站点和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应用有什么区别？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的概念和作用？</a:t>
            </a:r>
            <a:endParaRPr lang="en-US" altLang="zh-CN" dirty="0" smtClean="0"/>
          </a:p>
          <a:p>
            <a:r>
              <a:rPr lang="zh-CN" altLang="en-US" dirty="0" smtClean="0"/>
              <a:t>本课程主要的学习内容是什么？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8994"/>
            <a:ext cx="10515600" cy="52822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/>
              <a:t>C/S</a:t>
            </a:r>
            <a:r>
              <a:rPr lang="zh-CN" altLang="en-US" sz="2400" dirty="0" smtClean="0"/>
              <a:t>被称为胖客户端，用户使用必须安装软件；</a:t>
            </a:r>
            <a:r>
              <a:rPr lang="en-US" altLang="zh-CN" sz="2400" dirty="0" smtClean="0"/>
              <a:t>B/S</a:t>
            </a:r>
            <a:r>
              <a:rPr lang="zh-CN" altLang="en-US" sz="2400" dirty="0" smtClean="0"/>
              <a:t>被称为瘦客户端，用户使用不需要安装软件，只要有浏览器即可；</a:t>
            </a:r>
            <a:endParaRPr lang="en-US" altLang="zh-CN" sz="2400" dirty="0" smtClean="0"/>
          </a:p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站点只用来浏览信息，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应用需要运行服务器端的程序，给客户提供服务；</a:t>
            </a:r>
            <a:endParaRPr lang="en-US" altLang="zh-CN" sz="2400" dirty="0" smtClean="0"/>
          </a:p>
          <a:p>
            <a:r>
              <a:rPr lang="en-US" altLang="zh-CN" sz="2400" dirty="0" smtClean="0"/>
              <a:t>Servlet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系列技术中的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组件，是运行在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服务器上的程序，用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代码编写的类，必须遵守一定的规范；</a:t>
            </a:r>
            <a:endParaRPr lang="en-US" altLang="zh-CN" sz="2400" dirty="0" smtClean="0"/>
          </a:p>
          <a:p>
            <a:r>
              <a:rPr lang="zh-CN" altLang="en-US" sz="2400" dirty="0" smtClean="0"/>
              <a:t>本课程主要学习使用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规范中的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的本质是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创建第一个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：编写第一个</a:t>
            </a:r>
            <a:r>
              <a:rPr lang="en-US" altLang="zh-CN" dirty="0" smtClean="0"/>
              <a:t>Servlet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Servlet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：部署到</a:t>
            </a:r>
            <a:r>
              <a:rPr lang="en-US" altLang="zh-CN" dirty="0" smtClean="0"/>
              <a:t>Tomcat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：运行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的生命周期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0" y="841057"/>
            <a:ext cx="11517739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本课程采用流行的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服务器采用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，为了能够方便使用，先在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使用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创建第一个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9457" name="Picture 1" descr="C:\Users\wxh\AppData\Roaming\Tencent\Users\29097443\QQ\WinTemp\RichOle\2BV]}}TNQB0~_RBQ0%]W_RN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9904" y="2377439"/>
            <a:ext cx="3321926" cy="27342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4138" y="5470634"/>
            <a:ext cx="3310759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菜单：</a:t>
            </a:r>
            <a:r>
              <a:rPr lang="en-US" altLang="zh-CN" dirty="0" smtClean="0"/>
              <a:t>Window-preferences-server-runtime environments-add</a:t>
            </a:r>
            <a:endParaRPr lang="en-US" dirty="0"/>
          </a:p>
        </p:txBody>
      </p:sp>
      <p:pic>
        <p:nvPicPr>
          <p:cNvPr id="19458" name="Picture 2" descr="C:\Users\wxh\AppData\Roaming\Tencent\Users\29097443\QQ\WinTemp\RichOle\UBA]%3~%IOWH@6LE2BPMA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9393" y="2127584"/>
            <a:ext cx="2598354" cy="31538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19904" y="5496910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Tomcat8</a:t>
            </a:r>
            <a:r>
              <a:rPr lang="zh-CN" altLang="en-US" dirty="0" smtClean="0"/>
              <a:t>版本，点击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按钮；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9459" name="Picture 3" descr="C:\Users\wxh\AppData\Roaming\Tencent\Users\29097443\QQ\WinTemp\RichOle\5NTWCEM9Y)~_K8X$A%RUXW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1590" y="2159875"/>
            <a:ext cx="2538371" cy="311500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730359" y="5507420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安装根目录即可。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04952" y="5312979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046483" y="5339256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562193" y="5339255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0" y="841057"/>
            <a:ext cx="11517739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创建一个名字为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使用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创建第一个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38" y="5517931"/>
            <a:ext cx="3310759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菜单：</a:t>
            </a:r>
            <a:r>
              <a:rPr lang="en-US" altLang="zh-CN" dirty="0" smtClean="0"/>
              <a:t>File-new-Dynamic Web Project,</a:t>
            </a:r>
            <a:r>
              <a:rPr lang="zh-CN" altLang="en-US" dirty="0" smtClean="0"/>
              <a:t>填写工程名称</a:t>
            </a:r>
            <a:r>
              <a:rPr lang="en-US" altLang="zh-CN" dirty="0" smtClean="0"/>
              <a:t>chapter01</a:t>
            </a:r>
            <a:r>
              <a:rPr lang="zh-CN" altLang="en-US" dirty="0" smtClean="0"/>
              <a:t>，选用服务器为配置好的</a:t>
            </a:r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9904" y="5449613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勾选自动生成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30359" y="5507420"/>
            <a:ext cx="3305503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应用工程文件结构；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52248" y="5344510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046483" y="5291959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562193" y="5339255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8609" name="Picture 1" descr="C:\Users\wxh\AppData\Roaming\Tencent\Users\29097443\QQ\WinTemp\RichOle\X4`E3]$2X)EOMUHM418EOM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6385" y="1799440"/>
            <a:ext cx="2822028" cy="3461074"/>
          </a:xfrm>
          <a:prstGeom prst="rect">
            <a:avLst/>
          </a:prstGeom>
          <a:noFill/>
        </p:spPr>
      </p:pic>
      <p:pic>
        <p:nvPicPr>
          <p:cNvPr id="68610" name="Picture 2" descr="C:\Users\wxh\AppData\Roaming\Tencent\Users\29097443\QQ\WinTemp\RichOle\S0)M3NT8X%Q%TTTAV]{E%Q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3208" y="1813035"/>
            <a:ext cx="2713730" cy="3317326"/>
          </a:xfrm>
          <a:prstGeom prst="rect">
            <a:avLst/>
          </a:prstGeom>
          <a:noFill/>
        </p:spPr>
      </p:pic>
      <p:pic>
        <p:nvPicPr>
          <p:cNvPr id="68611" name="Picture 3" descr="C:\Users\wxh\AppData\Roaming\Tencent\Users\29097443\QQ\WinTemp\RichOle\26X(0GT4_EFFQ`HO%C_E~1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8977" y="1939159"/>
            <a:ext cx="2976319" cy="296391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</p:pic>
      <p:sp>
        <p:nvSpPr>
          <p:cNvPr id="18" name="Oval Callout 17"/>
          <p:cNvSpPr/>
          <p:nvPr/>
        </p:nvSpPr>
        <p:spPr>
          <a:xfrm>
            <a:off x="0" y="1292773"/>
            <a:ext cx="1797267" cy="1797268"/>
          </a:xfrm>
          <a:prstGeom prst="wedgeEllipseCallout">
            <a:avLst>
              <a:gd name="adj1" fmla="val 132386"/>
              <a:gd name="adj2" fmla="val 61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暂时使用</a:t>
            </a:r>
            <a:r>
              <a:rPr lang="en-US" altLang="zh-CN" dirty="0" smtClean="0">
                <a:solidFill>
                  <a:schemeClr val="tx1"/>
                </a:solidFill>
              </a:rPr>
              <a:t>2.5</a:t>
            </a:r>
            <a:r>
              <a:rPr lang="zh-CN" altLang="en-US" dirty="0" smtClean="0">
                <a:solidFill>
                  <a:schemeClr val="tx1"/>
                </a:solidFill>
              </a:rPr>
              <a:t>版本。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10011104" y="2853559"/>
            <a:ext cx="2180898" cy="2154622"/>
          </a:xfrm>
          <a:prstGeom prst="wedgeEllipseCallout">
            <a:avLst>
              <a:gd name="adj1" fmla="val -98934"/>
              <a:gd name="adj2" fmla="val -80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r>
              <a:rPr lang="en-US" altLang="zh-CN" dirty="0" err="1" smtClean="0">
                <a:solidFill>
                  <a:schemeClr val="tx1"/>
                </a:solidFill>
              </a:rPr>
              <a:t>WebContent</a:t>
            </a:r>
            <a:r>
              <a:rPr lang="zh-CN" altLang="en-US" dirty="0" smtClean="0">
                <a:solidFill>
                  <a:schemeClr val="tx1"/>
                </a:solidFill>
              </a:rPr>
              <a:t>下存放所有的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</a:rPr>
              <a:t>,HTML</a:t>
            </a:r>
            <a:r>
              <a:rPr lang="zh-CN" altLang="en-US" dirty="0" smtClean="0">
                <a:solidFill>
                  <a:schemeClr val="tx1"/>
                </a:solidFill>
              </a:rPr>
              <a:t>文件以及图片等。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0137229" y="1082566"/>
            <a:ext cx="1797267" cy="1797268"/>
          </a:xfrm>
          <a:prstGeom prst="wedgeEllipseCallout">
            <a:avLst>
              <a:gd name="adj1" fmla="val -135159"/>
              <a:gd name="adj2" fmla="val 54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zh-CN" altLang="en-US" dirty="0" smtClean="0">
                <a:solidFill>
                  <a:schemeClr val="tx1"/>
                </a:solidFill>
              </a:rPr>
              <a:t>目录下存放所有的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文件，包括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8986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在生成的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FirstServlet.java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的基础上，修改源代码，实现功能：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编写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9698" name="AutoShape 2" descr="http://img5.imgtn.bdimg.com/it/u=3366361469,1041718882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9194" y="1439053"/>
            <a:ext cx="10590806" cy="4799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protected void </a:t>
            </a:r>
            <a:r>
              <a:rPr lang="en-US" dirty="0" err="1" smtClean="0"/>
              <a:t>doGet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 </a:t>
            </a:r>
            <a:r>
              <a:rPr lang="en-US" dirty="0" err="1" smtClean="0"/>
              <a:t>HttpServletResponse</a:t>
            </a:r>
            <a:r>
              <a:rPr lang="en-US" dirty="0" smtClean="0"/>
              <a:t> response) throws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设置响应的内容类型</a:t>
            </a:r>
            <a:endParaRPr lang="zh-CN" altLang="en-US" dirty="0" smtClean="0"/>
          </a:p>
          <a:p>
            <a:r>
              <a:rPr lang="en-US" dirty="0" err="1" smtClean="0"/>
              <a:t>response.setContentType</a:t>
            </a:r>
            <a:r>
              <a:rPr lang="en-US" dirty="0" smtClean="0"/>
              <a:t>("text/</a:t>
            </a:r>
            <a:r>
              <a:rPr lang="en-US" dirty="0" err="1" smtClean="0"/>
              <a:t>html;charset</a:t>
            </a:r>
            <a:r>
              <a:rPr lang="en-US" dirty="0" smtClean="0"/>
              <a:t>=utf-8");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获得输出流</a:t>
            </a:r>
            <a:endParaRPr lang="zh-CN" altLang="en-US" dirty="0" smtClean="0"/>
          </a:p>
          <a:p>
            <a:r>
              <a:rPr lang="en-US" dirty="0" err="1" smtClean="0"/>
              <a:t>PrintWriter</a:t>
            </a:r>
            <a:r>
              <a:rPr lang="en-US" dirty="0" smtClean="0"/>
              <a:t> out=</a:t>
            </a:r>
            <a:r>
              <a:rPr lang="en-US" dirty="0" err="1" smtClean="0"/>
              <a:t>response.getWriter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=0;i&lt;8;i++){</a:t>
            </a:r>
            <a:endParaRPr lang="en-US" dirty="0" smtClean="0"/>
          </a:p>
          <a:p>
            <a:r>
              <a:rPr lang="en-US" dirty="0" smtClean="0"/>
              <a:t>if(i%2==0){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向客户端输出红色的字符</a:t>
            </a:r>
            <a:endParaRPr lang="zh-CN" altLang="en-US" dirty="0" smtClean="0"/>
          </a:p>
          <a:p>
            <a:r>
              <a:rPr lang="en-US" dirty="0" err="1" smtClean="0"/>
              <a:t>out.println</a:t>
            </a:r>
            <a:r>
              <a:rPr lang="en-US" dirty="0" smtClean="0"/>
              <a:t>("&lt;font color='red'&gt; Hello From </a:t>
            </a:r>
            <a:r>
              <a:rPr lang="en-US" dirty="0" err="1" smtClean="0"/>
              <a:t>Chinasofti</a:t>
            </a:r>
            <a:r>
              <a:rPr lang="en-US" dirty="0" smtClean="0"/>
              <a:t>!&lt;/font&gt;&lt;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en-US" dirty="0" smtClean="0"/>
          </a:p>
          <a:p>
            <a:r>
              <a:rPr lang="en-US" dirty="0" smtClean="0"/>
              <a:t>}else{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向客户端输出绿色的字符</a:t>
            </a:r>
            <a:endParaRPr lang="zh-CN" altLang="en-US" dirty="0" smtClean="0"/>
          </a:p>
          <a:p>
            <a:r>
              <a:rPr lang="en-US" dirty="0" err="1" smtClean="0"/>
              <a:t>out.println</a:t>
            </a:r>
            <a:r>
              <a:rPr lang="en-US" dirty="0" smtClean="0"/>
              <a:t>("&lt;font color='green'&gt; Hello From </a:t>
            </a:r>
            <a:r>
              <a:rPr lang="en-US" dirty="0" err="1" smtClean="0"/>
              <a:t>Chinasofti</a:t>
            </a:r>
            <a:r>
              <a:rPr lang="en-US" dirty="0" smtClean="0"/>
              <a:t>!&lt;/font&gt;&lt;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out.close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} </a:t>
            </a:r>
            <a:r>
              <a:rPr lang="zh-CN" altLang="en-US" b="1" dirty="0" smtClean="0">
                <a:solidFill>
                  <a:srgbClr val="FF0000"/>
                </a:solidFill>
              </a:rPr>
              <a:t>在客户端访问</a:t>
            </a:r>
            <a:r>
              <a:rPr lang="en-US" altLang="zh-CN" b="1" dirty="0" smtClean="0">
                <a:solidFill>
                  <a:srgbClr val="FF0000"/>
                </a:solidFill>
              </a:rPr>
              <a:t>servlet</a:t>
            </a:r>
            <a:r>
              <a:rPr lang="zh-CN" altLang="en-US" b="1" dirty="0" smtClean="0">
                <a:solidFill>
                  <a:srgbClr val="FF0000"/>
                </a:solidFill>
              </a:rPr>
              <a:t>的时候，</a:t>
            </a:r>
            <a:r>
              <a:rPr lang="en-US" altLang="zh-CN" b="1" dirty="0" smtClean="0">
                <a:solidFill>
                  <a:srgbClr val="FF0000"/>
                </a:solidFill>
              </a:rPr>
              <a:t>url</a:t>
            </a:r>
            <a:r>
              <a:rPr lang="zh-CN" altLang="en-US" b="1" dirty="0" smtClean="0">
                <a:solidFill>
                  <a:srgbClr val="FF0000"/>
                </a:solidFill>
              </a:rPr>
              <a:t>后一定要加项目名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FirstServlet.java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7425561" y="2096813"/>
            <a:ext cx="3405350" cy="3231931"/>
          </a:xfrm>
          <a:prstGeom prst="cloudCallout">
            <a:avLst>
              <a:gd name="adj1" fmla="val 76245"/>
              <a:gd name="adj2" fmla="val 8076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暂时对代码理解有一定困难不要紧，后续会详细学习。先快速了解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概念即可。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就是一个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类，遵守一定规范，必须运行在服务器端。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本章内容：共小节，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节：基本概念及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应用入门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4" y="1014476"/>
            <a:ext cx="11015870" cy="35732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应用都会有一个配置文件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，工程目录中位于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WebContent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/WEB-INF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下，被称为部署描述符文件；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文件的根元素是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&lt;web-app&gt;,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所有其他元素都在此根元素之间配置；文件中可以对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应用开发中的一些配置进行描述；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中配置才能够被访问使用；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Servlet3.0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版本后可以使用注解替代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web.xml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中的配置，后续学习；</a:t>
            </a:r>
            <a:endParaRPr lang="en-US" altLang="zh-CN" sz="2400" i="1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，可见该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Servlet2.5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版本进行描述：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中配置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1682" name="AutoShape 2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684" name="AutoShape 4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686" name="AutoShape 6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内容占位符 2"/>
          <p:cNvSpPr txBox="1"/>
          <p:nvPr/>
        </p:nvSpPr>
        <p:spPr>
          <a:xfrm>
            <a:off x="616454" y="3783952"/>
            <a:ext cx="6572622" cy="307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376040"/>
            <a:ext cx="11351172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&lt;web-app </a:t>
            </a:r>
            <a:r>
              <a:rPr lang="en-US" dirty="0" err="1" smtClean="0"/>
              <a:t>xmlns:xsi</a:t>
            </a:r>
            <a:r>
              <a:rPr lang="en-US" dirty="0" smtClean="0"/>
              <a:t>=</a:t>
            </a:r>
            <a:r>
              <a:rPr lang="en-US" i="1" dirty="0" smtClean="0"/>
              <a:t>"http://www.w3.org/2001/XMLSchema-instance" </a:t>
            </a:r>
            <a:r>
              <a:rPr lang="en-US" i="1" dirty="0" err="1" smtClean="0"/>
              <a:t>xmlns</a:t>
            </a:r>
            <a:r>
              <a:rPr lang="en-US" i="1" dirty="0" smtClean="0"/>
              <a:t>="http://java.sun.com/xml/ns/javaee" </a:t>
            </a:r>
            <a:r>
              <a:rPr lang="en-US" i="1" dirty="0" err="1" smtClean="0"/>
              <a:t>xsi:schemaLocation</a:t>
            </a:r>
            <a:r>
              <a:rPr lang="en-US" i="1" dirty="0" smtClean="0"/>
              <a:t>="http://java.sun.com/xml/ns/javaee http://java.sun.com/xml/ns/javaee/web-app_2_5.xsd" id="</a:t>
            </a:r>
            <a:r>
              <a:rPr lang="en-US" i="1" dirty="0" err="1" smtClean="0"/>
              <a:t>WebApp_ID</a:t>
            </a:r>
            <a:r>
              <a:rPr lang="en-US" i="1" dirty="0" smtClean="0"/>
              <a:t>" </a:t>
            </a:r>
            <a:r>
              <a:rPr lang="en-US" i="1" dirty="0" smtClean="0">
                <a:solidFill>
                  <a:srgbClr val="C00000"/>
                </a:solidFill>
              </a:rPr>
              <a:t>version="2.5</a:t>
            </a:r>
            <a:r>
              <a:rPr lang="en-US" i="1" dirty="0" smtClean="0"/>
              <a:t>"&gt;</a:t>
            </a:r>
            <a:endParaRPr lang="en-US" i="1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4" y="1014476"/>
            <a:ext cx="11015870" cy="13818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zh-CN" altLang="en-US" sz="2400" dirty="0" smtClean="0">
                <a:solidFill>
                  <a:srgbClr val="C00000"/>
                </a:solidFill>
              </a:rPr>
              <a:t>必要配置信息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由于创建工程时选择自动更新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文件，所以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的配置信息已经自动生成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中配置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1682" name="AutoShape 2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684" name="AutoShape 4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686" name="AutoShape 6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内容占位符 2"/>
          <p:cNvSpPr txBox="1"/>
          <p:nvPr/>
        </p:nvSpPr>
        <p:spPr>
          <a:xfrm>
            <a:off x="616454" y="3783952"/>
            <a:ext cx="6572622" cy="307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621" y="2191406"/>
            <a:ext cx="11351172" cy="438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FirstServlet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-class&gt;com.chinasofti.chapter01.section2.FirstServlet&lt;/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FirstServlet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hello.do</a:t>
            </a:r>
            <a:r>
              <a:rPr lang="en-US" dirty="0" smtClean="0"/>
              <a:t>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en-US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439806" y="2207172"/>
            <a:ext cx="336856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r>
              <a:rPr lang="zh-CN" altLang="en-US" dirty="0" smtClean="0"/>
              <a:t>元素包含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可以使用任意标识符，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类的完整类名；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55723" y="4361793"/>
            <a:ext cx="3368566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r>
              <a:rPr lang="zh-CN" altLang="en-US" dirty="0" smtClean="0"/>
              <a:t>元素包含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与已经定义的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对应，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  <a:r>
              <a:rPr lang="zh-CN" altLang="en-US" dirty="0" smtClean="0"/>
              <a:t>是逻辑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，非常非常重要，访问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就使用这个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，必须以</a:t>
            </a:r>
            <a:r>
              <a:rPr lang="en-US" altLang="zh-CN" dirty="0" smtClean="0"/>
              <a:t>”/”</a:t>
            </a:r>
            <a:r>
              <a:rPr lang="zh-CN" altLang="en-US" dirty="0" smtClean="0"/>
              <a:t>开头。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88276" y="5770179"/>
            <a:ext cx="3767958" cy="2680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312979" y="4666593"/>
            <a:ext cx="1387366" cy="1229710"/>
          </a:xfrm>
          <a:prstGeom prst="wedgeEllipseCallout">
            <a:avLst>
              <a:gd name="adj1" fmla="val -103788"/>
              <a:gd name="adj2" fmla="val 4839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非常非常重要！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4【</a:t>
            </a:r>
            <a:r>
              <a:rPr lang="zh-CN" altLang="en-US" sz="2800" dirty="0" smtClean="0"/>
              <a:t>部署到</a:t>
            </a:r>
            <a:r>
              <a:rPr lang="en-US" altLang="zh-CN" sz="2800" dirty="0" smtClean="0"/>
              <a:t>Tomcat】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3" y="937501"/>
            <a:ext cx="10975428" cy="2073713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右键点击工程名称</a:t>
            </a:r>
            <a:r>
              <a:rPr lang="en-US" altLang="zh-CN" sz="2600" dirty="0" smtClean="0"/>
              <a:t>chapter01</a:t>
            </a:r>
            <a:r>
              <a:rPr lang="zh-CN" altLang="en-US" sz="2600" dirty="0" smtClean="0"/>
              <a:t>，选择</a:t>
            </a:r>
            <a:r>
              <a:rPr lang="en-US" altLang="zh-CN" sz="2600" dirty="0" smtClean="0"/>
              <a:t>run as-run on server</a:t>
            </a:r>
            <a:r>
              <a:rPr lang="zh-CN" altLang="en-US" sz="2600" dirty="0" smtClean="0"/>
              <a:t>，选中目标服务器，课程中使用之前配置好的</a:t>
            </a:r>
            <a:r>
              <a:rPr lang="en-US" altLang="zh-CN" sz="2600" dirty="0" smtClean="0"/>
              <a:t>Tomcat7;</a:t>
            </a:r>
            <a:endParaRPr lang="en-US" altLang="zh-CN" sz="2600" dirty="0" smtClean="0"/>
          </a:p>
          <a:p>
            <a:r>
              <a:rPr lang="zh-CN" altLang="en-US" sz="2600" dirty="0" smtClean="0"/>
              <a:t>选择需要部署的工程，</a:t>
            </a:r>
            <a:r>
              <a:rPr lang="en-US" altLang="zh-CN" sz="2600" dirty="0" smtClean="0"/>
              <a:t>add</a:t>
            </a:r>
            <a:r>
              <a:rPr lang="zh-CN" altLang="en-US" sz="2600" dirty="0" smtClean="0"/>
              <a:t>到服务器上，点击</a:t>
            </a:r>
            <a:r>
              <a:rPr lang="en-US" altLang="zh-CN" sz="2600" dirty="0" smtClean="0"/>
              <a:t>finish</a:t>
            </a:r>
            <a:r>
              <a:rPr lang="zh-CN" altLang="en-US" sz="2600" dirty="0" smtClean="0"/>
              <a:t>即可完成部署；</a:t>
            </a:r>
            <a:endParaRPr lang="en-US" altLang="zh-CN" sz="2600" dirty="0" smtClean="0"/>
          </a:p>
        </p:txBody>
      </p:sp>
      <p:pic>
        <p:nvPicPr>
          <p:cNvPr id="17409" name="Picture 1" descr="C:\Users\wxh\Desktop\u=1584022468,1240003319&amp;fm=58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0539" y="5991225"/>
            <a:ext cx="1152525" cy="866775"/>
          </a:xfrm>
          <a:prstGeom prst="rect">
            <a:avLst/>
          </a:prstGeom>
          <a:noFill/>
        </p:spPr>
      </p:pic>
      <p:pic>
        <p:nvPicPr>
          <p:cNvPr id="24" name="Picture 2" descr="http://f.hiphotos.baidu.com/baike/w%3D268%3Bg%3D0/sign=3acb7ae0dc33c895a67e9f7de92814cd/b3b7d0a20cf431adfe004e4e4e36acaf2fdd98f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1753" y="5947815"/>
            <a:ext cx="2552700" cy="685800"/>
          </a:xfrm>
          <a:prstGeom prst="rect">
            <a:avLst/>
          </a:prstGeom>
          <a:noFill/>
        </p:spPr>
      </p:pic>
      <p:sp>
        <p:nvSpPr>
          <p:cNvPr id="25" name="Oval 24"/>
          <p:cNvSpPr/>
          <p:nvPr/>
        </p:nvSpPr>
        <p:spPr>
          <a:xfrm>
            <a:off x="614856" y="5581158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096813" y="3720826"/>
            <a:ext cx="2569780" cy="2159876"/>
          </a:xfrm>
          <a:prstGeom prst="wedgeEllipseCallout">
            <a:avLst>
              <a:gd name="adj1" fmla="val -74536"/>
              <a:gd name="adj2" fmla="val 44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我还在开发环境中呢，要访问我，我必须到服务器上。</a:t>
            </a:r>
            <a:r>
              <a:rPr lang="en-US" altLang="zh-CN" dirty="0" smtClean="0">
                <a:solidFill>
                  <a:schemeClr val="tx1"/>
                </a:solidFill>
              </a:rPr>
              <a:t>Tomcat</a:t>
            </a:r>
            <a:r>
              <a:rPr lang="zh-CN" altLang="en-US" dirty="0" smtClean="0">
                <a:solidFill>
                  <a:schemeClr val="tx1"/>
                </a:solidFill>
              </a:rPr>
              <a:t>，你在哪里？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5323487" y="3452813"/>
            <a:ext cx="2937643" cy="2532993"/>
          </a:xfrm>
          <a:prstGeom prst="wedgeEllipseCallout">
            <a:avLst>
              <a:gd name="adj1" fmla="val 70962"/>
              <a:gd name="adj2" fmla="val 59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，我在这里呢，不要着急，把你从开发环境中按照规范迁移到我这里的过程，就叫部署。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中很容易做到。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5【</a:t>
            </a:r>
            <a:r>
              <a:rPr lang="zh-CN" altLang="en-US" sz="2800" dirty="0" smtClean="0"/>
              <a:t>运行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应用</a:t>
            </a:r>
            <a:r>
              <a:rPr lang="en-US" altLang="zh-CN" sz="2800" dirty="0" smtClean="0"/>
              <a:t>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772510"/>
            <a:ext cx="11035861" cy="146619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成功部署后，保证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正常启动；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默认情况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会自动启动</a:t>
            </a:r>
            <a:r>
              <a:rPr lang="en-US" altLang="zh-CN" sz="2400" dirty="0" smtClean="0"/>
              <a:t>Tomcat】</a:t>
            </a:r>
            <a:endParaRPr lang="en-US" altLang="zh-CN" sz="2400" dirty="0" smtClean="0"/>
          </a:p>
          <a:p>
            <a:r>
              <a:rPr lang="zh-CN" altLang="en-US" sz="2400" dirty="0" smtClean="0"/>
              <a:t>浏览器输入：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1"/>
              </a:rPr>
              <a:t>http://localhost:8080/chapter01/hello.do</a:t>
            </a:r>
            <a:r>
              <a:rPr lang="zh-CN" altLang="en-US" sz="2400" dirty="0" smtClean="0">
                <a:hlinkClick r:id="rId1"/>
              </a:rPr>
              <a:t>访问</a:t>
            </a:r>
            <a:r>
              <a:rPr lang="en-US" altLang="zh-CN" sz="2400" dirty="0" err="1" smtClean="0">
                <a:hlinkClick r:id="rId1"/>
              </a:rPr>
              <a:t>FirstServlet</a:t>
            </a:r>
            <a:r>
              <a:rPr lang="zh-CN" altLang="en-US" sz="2400" dirty="0" smtClean="0"/>
              <a:t>；</a:t>
            </a:r>
            <a:endParaRPr lang="en-US" sz="2200" dirty="0"/>
          </a:p>
        </p:txBody>
      </p:sp>
      <p:pic>
        <p:nvPicPr>
          <p:cNvPr id="16385" name="Picture 1" descr="C:\Users\wxh\AppData\Roaming\Tencent\Users\29097443\QQ\WinTemp\RichOle\62FFC[TYIDKY_N(BER(OQY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806" y="2380593"/>
            <a:ext cx="3038475" cy="1885950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/>
          <p:nvPr/>
        </p:nvSpPr>
        <p:spPr>
          <a:xfrm>
            <a:off x="499242" y="4377558"/>
            <a:ext cx="11035861" cy="1466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 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localhost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指的运行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的主机地址，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8080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的端口号；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chapter01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是应用名称，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hello.do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web.xml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中配置的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FirstServlet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04746" y="3310787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实现功能是：在页面输出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行“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Hello from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Chinasofti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！”，奇数行为红色，偶数行为绿色；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6【Servlet</a:t>
            </a:r>
            <a:r>
              <a:rPr lang="zh-CN" altLang="en-US" sz="2800" dirty="0" smtClean="0"/>
              <a:t>的生命周期</a:t>
            </a:r>
            <a:r>
              <a:rPr lang="en-US" altLang="zh-CN" sz="2800" dirty="0" smtClean="0"/>
              <a:t>】-1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788274"/>
            <a:ext cx="11824138" cy="788277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一个</a:t>
            </a:r>
            <a:r>
              <a:rPr lang="en-US" altLang="zh-CN" sz="2600" dirty="0" smtClean="0"/>
              <a:t>Servlet</a:t>
            </a:r>
            <a:r>
              <a:rPr lang="zh-CN" altLang="en-US" sz="2600" dirty="0" smtClean="0"/>
              <a:t>类总是继承</a:t>
            </a:r>
            <a:r>
              <a:rPr lang="en-US" altLang="zh-CN" sz="2600" dirty="0" err="1" smtClean="0"/>
              <a:t>HttpServlet</a:t>
            </a:r>
            <a:r>
              <a:rPr lang="zh-CN" altLang="en-US" sz="2600" dirty="0" smtClean="0"/>
              <a:t>，它的“家谱”如下：</a:t>
            </a:r>
            <a:endParaRPr lang="en-US" sz="2600" dirty="0"/>
          </a:p>
        </p:txBody>
      </p:sp>
      <p:sp>
        <p:nvSpPr>
          <p:cNvPr id="20" name="Rounded Rectangle 19"/>
          <p:cNvSpPr/>
          <p:nvPr/>
        </p:nvSpPr>
        <p:spPr>
          <a:xfrm>
            <a:off x="1970689" y="1860331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76193" y="1792013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ServletConfig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99642" y="3132082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GenericServlet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0151" y="4340772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HttpServlet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26069" y="5596758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自定义的</a:t>
            </a:r>
            <a:r>
              <a:rPr lang="en-US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2" idx="0"/>
            <a:endCxn id="20" idx="2"/>
          </p:cNvCxnSpPr>
          <p:nvPr/>
        </p:nvCxnSpPr>
        <p:spPr>
          <a:xfrm flipH="1" flipV="1">
            <a:off x="3216165" y="2601311"/>
            <a:ext cx="1728953" cy="53077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43872" y="2538248"/>
            <a:ext cx="1709176" cy="611546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0"/>
            <a:endCxn id="22" idx="2"/>
          </p:cNvCxnSpPr>
          <p:nvPr/>
        </p:nvCxnSpPr>
        <p:spPr>
          <a:xfrm flipH="1" flipV="1">
            <a:off x="4945118" y="3873062"/>
            <a:ext cx="10509" cy="4677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955628" y="5097517"/>
            <a:ext cx="10509" cy="4677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and Round Single Corner Rectangle 14"/>
          <p:cNvSpPr/>
          <p:nvPr/>
        </p:nvSpPr>
        <p:spPr>
          <a:xfrm>
            <a:off x="191344" y="1556792"/>
            <a:ext cx="1434662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service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destroy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8287407" y="1508234"/>
            <a:ext cx="2417380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getInitParameter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getServletContext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6474372" y="2801008"/>
            <a:ext cx="1755228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增加无参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方法，同时重写接口中方法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and Round Single Corner Rectangle 17"/>
          <p:cNvSpPr/>
          <p:nvPr/>
        </p:nvSpPr>
        <p:spPr>
          <a:xfrm>
            <a:off x="1324304" y="3915104"/>
            <a:ext cx="2060027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系列</a:t>
            </a:r>
            <a:r>
              <a:rPr lang="en-US" altLang="zh-CN" dirty="0" err="1" smtClean="0">
                <a:solidFill>
                  <a:schemeClr val="tx1"/>
                </a:solidFill>
              </a:rPr>
              <a:t>doXXX</a:t>
            </a:r>
            <a:r>
              <a:rPr lang="zh-CN" altLang="en-US" dirty="0" smtClean="0">
                <a:solidFill>
                  <a:schemeClr val="tx1"/>
                </a:solidFill>
              </a:rPr>
              <a:t>方法，处理不同方式的请求；常用</a:t>
            </a:r>
            <a:r>
              <a:rPr lang="en-US" altLang="zh-CN" dirty="0" err="1" smtClean="0">
                <a:solidFill>
                  <a:schemeClr val="tx1"/>
                </a:solidFill>
              </a:rPr>
              <a:t>doGet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doPost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6474373" y="5218386"/>
            <a:ext cx="2060027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通常覆盖</a:t>
            </a:r>
            <a:r>
              <a:rPr lang="en-US" altLang="zh-CN" dirty="0" err="1" smtClean="0">
                <a:solidFill>
                  <a:schemeClr val="tx1"/>
                </a:solidFill>
              </a:rPr>
              <a:t>doGet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doPost</a:t>
            </a:r>
            <a:r>
              <a:rPr lang="zh-CN" altLang="en-US" dirty="0" smtClean="0">
                <a:solidFill>
                  <a:schemeClr val="tx1"/>
                </a:solidFill>
              </a:rPr>
              <a:t>方法，或无参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5" idx="0"/>
            <a:endCxn id="20" idx="1"/>
          </p:cNvCxnSpPr>
          <p:nvPr/>
        </p:nvCxnSpPr>
        <p:spPr>
          <a:xfrm flipV="1">
            <a:off x="1626006" y="2230821"/>
            <a:ext cx="344683" cy="51185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2"/>
          </p:cNvCxnSpPr>
          <p:nvPr/>
        </p:nvCxnSpPr>
        <p:spPr>
          <a:xfrm>
            <a:off x="7769302" y="2150628"/>
            <a:ext cx="518105" cy="82820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7" idx="2"/>
          </p:cNvCxnSpPr>
          <p:nvPr/>
        </p:nvCxnSpPr>
        <p:spPr>
          <a:xfrm>
            <a:off x="6203260" y="3516972"/>
            <a:ext cx="271112" cy="9250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9" idx="2"/>
          </p:cNvCxnSpPr>
          <p:nvPr/>
        </p:nvCxnSpPr>
        <p:spPr>
          <a:xfrm>
            <a:off x="6140199" y="5929097"/>
            <a:ext cx="334174" cy="14503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73821" y="4766441"/>
            <a:ext cx="367862" cy="10511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6【Servlet</a:t>
            </a:r>
            <a:r>
              <a:rPr lang="zh-CN" altLang="en-US" sz="2800" dirty="0" smtClean="0"/>
              <a:t>的生命周期</a:t>
            </a:r>
            <a:r>
              <a:rPr lang="en-US" altLang="zh-CN" sz="2800" dirty="0" smtClean="0"/>
              <a:t>】-2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93226"/>
            <a:ext cx="11824138" cy="78827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600" dirty="0" smtClean="0"/>
              <a:t>当用户第一次从浏览器请求访问</a:t>
            </a:r>
            <a:r>
              <a:rPr lang="en-US" altLang="zh-CN" sz="2600" dirty="0" err="1" smtClean="0"/>
              <a:t>hello.do</a:t>
            </a:r>
            <a:r>
              <a:rPr lang="zh-CN" altLang="en-US" sz="2600" dirty="0" smtClean="0"/>
              <a:t>时，对应的</a:t>
            </a:r>
            <a:r>
              <a:rPr lang="en-US" altLang="zh-CN" sz="2600" dirty="0" err="1" smtClean="0"/>
              <a:t>FirstServlet</a:t>
            </a:r>
            <a:r>
              <a:rPr lang="zh-CN" altLang="en-US" sz="2600" dirty="0" smtClean="0"/>
              <a:t>的生命周期简略描述如下：</a:t>
            </a:r>
            <a:endParaRPr lang="en-US" sz="2600" dirty="0"/>
          </a:p>
        </p:txBody>
      </p:sp>
      <p:sp>
        <p:nvSpPr>
          <p:cNvPr id="54" name="TextBox 53"/>
          <p:cNvSpPr txBox="1"/>
          <p:nvPr/>
        </p:nvSpPr>
        <p:spPr>
          <a:xfrm>
            <a:off x="646386" y="1930229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FirstServlet</a:t>
            </a:r>
            <a:r>
              <a:rPr lang="zh-CN" altLang="en-US" dirty="0" smtClean="0"/>
              <a:t>的构造方法，创建该类的对象；</a:t>
            </a:r>
            <a:endParaRPr lang="en-US" dirty="0"/>
          </a:p>
        </p:txBody>
      </p:sp>
      <p:sp>
        <p:nvSpPr>
          <p:cNvPr id="55" name="Flowchart: Connector 54"/>
          <p:cNvSpPr/>
          <p:nvPr/>
        </p:nvSpPr>
        <p:spPr>
          <a:xfrm>
            <a:off x="504495" y="1788338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392" y="2780928"/>
            <a:ext cx="10689021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JavaEE</a:t>
            </a:r>
            <a:r>
              <a:rPr lang="en-US" altLang="zh-CN" dirty="0" smtClean="0"/>
              <a:t>  API</a:t>
            </a:r>
            <a:r>
              <a:rPr lang="zh-CN" altLang="en-US" dirty="0" smtClean="0"/>
              <a:t>中的初始化方法：先调用有参数的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方法，再调用无参的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方法，进行初始化工作；</a:t>
            </a:r>
            <a:endParaRPr lang="en-US" dirty="0"/>
          </a:p>
        </p:txBody>
      </p:sp>
      <p:sp>
        <p:nvSpPr>
          <p:cNvPr id="57" name="Flowchart: Connector 56"/>
          <p:cNvSpPr/>
          <p:nvPr/>
        </p:nvSpPr>
        <p:spPr>
          <a:xfrm>
            <a:off x="483474" y="2587124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813" y="3843112"/>
            <a:ext cx="10689021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初始化成功后，调用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服务方法，通过判断请求方式，调用相应的</a:t>
            </a:r>
            <a:r>
              <a:rPr lang="en-US" altLang="zh-CN" dirty="0" err="1" smtClean="0"/>
              <a:t>doXXX</a:t>
            </a:r>
            <a:r>
              <a:rPr lang="zh-CN" altLang="en-US" dirty="0" smtClean="0"/>
              <a:t>方法，如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doPost</a:t>
            </a:r>
            <a:r>
              <a:rPr lang="zh-CN" altLang="en-US" dirty="0" smtClean="0"/>
              <a:t>等方法；</a:t>
            </a:r>
            <a:endParaRPr lang="en-US" dirty="0"/>
          </a:p>
        </p:txBody>
      </p:sp>
      <p:sp>
        <p:nvSpPr>
          <p:cNvPr id="59" name="Flowchart: Connector 58"/>
          <p:cNvSpPr/>
          <p:nvPr/>
        </p:nvSpPr>
        <p:spPr>
          <a:xfrm>
            <a:off x="478219" y="3701222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24" y="4720726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doXXX</a:t>
            </a:r>
            <a:r>
              <a:rPr lang="zh-CN" altLang="en-US" dirty="0" smtClean="0"/>
              <a:t>方法正常返回后，即提供服务结束；</a:t>
            </a:r>
            <a:endParaRPr lang="en-US" dirty="0"/>
          </a:p>
        </p:txBody>
      </p:sp>
      <p:sp>
        <p:nvSpPr>
          <p:cNvPr id="62" name="Flowchart: Connector 61"/>
          <p:cNvSpPr/>
          <p:nvPr/>
        </p:nvSpPr>
        <p:spPr>
          <a:xfrm>
            <a:off x="425668" y="4657662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384" y="5445224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根据使用情况，在适当的时机销毁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对象，销毁前调用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方法；</a:t>
            </a:r>
            <a:endParaRPr lang="en-US" dirty="0"/>
          </a:p>
        </p:txBody>
      </p:sp>
      <p:sp>
        <p:nvSpPr>
          <p:cNvPr id="64" name="Flowchart: Connector 63"/>
          <p:cNvSpPr/>
          <p:nvPr/>
        </p:nvSpPr>
        <p:spPr>
          <a:xfrm>
            <a:off x="393728" y="5382160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793" y="1320800"/>
            <a:ext cx="10802007" cy="497046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中，需要对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配置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-mapping&gt;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</a:t>
            </a:r>
            <a:r>
              <a:rPr lang="zh-CN" altLang="en-US" sz="2400" dirty="0" smtClean="0"/>
              <a:t>是访问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使用的逻辑地址；</a:t>
            </a:r>
            <a:endParaRPr lang="en-US" altLang="zh-CN" sz="2400" dirty="0" smtClean="0"/>
          </a:p>
          <a:p>
            <a:r>
              <a:rPr lang="zh-CN" altLang="en-US" sz="2400" dirty="0" smtClean="0"/>
              <a:t>自定义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类都继承于</a:t>
            </a:r>
            <a:r>
              <a:rPr lang="en-US" altLang="zh-CN" sz="2400" dirty="0" err="1" smtClean="0"/>
              <a:t>HttpServlet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HttpServlet</a:t>
            </a:r>
            <a:r>
              <a:rPr lang="zh-CN" altLang="en-US" sz="2400" dirty="0" smtClean="0"/>
              <a:t>的父类是</a:t>
            </a:r>
            <a:r>
              <a:rPr lang="en-US" altLang="zh-CN" sz="2400" dirty="0" err="1" smtClean="0"/>
              <a:t>GenericServlet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GenericServlet</a:t>
            </a:r>
            <a:r>
              <a:rPr lang="zh-CN" altLang="en-US" sz="2400" dirty="0" smtClean="0"/>
              <a:t>实现了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ServletConfig</a:t>
            </a:r>
            <a:r>
              <a:rPr lang="zh-CN" altLang="en-US" sz="2400" dirty="0" smtClean="0"/>
              <a:t>两个顶级接口；</a:t>
            </a:r>
            <a:endParaRPr lang="en-US" altLang="zh-CN" sz="2400" dirty="0" smtClean="0"/>
          </a:p>
          <a:p>
            <a:r>
              <a:rPr lang="zh-CN" altLang="en-US" sz="2400" dirty="0" smtClean="0"/>
              <a:t>自定义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类中一般重写</a:t>
            </a:r>
            <a:r>
              <a:rPr lang="en-US" altLang="zh-CN" sz="2400" dirty="0" err="1" smtClean="0"/>
              <a:t>doGet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doPost</a:t>
            </a:r>
            <a:r>
              <a:rPr lang="zh-CN" altLang="en-US" sz="2400" dirty="0" smtClean="0"/>
              <a:t>方法，需要的话可以重写无参</a:t>
            </a:r>
            <a:r>
              <a:rPr lang="en-US" altLang="zh-CN" sz="2400" dirty="0" smtClean="0"/>
              <a:t>init</a:t>
            </a:r>
            <a:r>
              <a:rPr lang="zh-CN" altLang="en-US" sz="2400" dirty="0" smtClean="0"/>
              <a:t>方法进行初始化操作；</a:t>
            </a:r>
            <a:endParaRPr lang="en-US" altLang="zh-CN" sz="2400" dirty="0" smtClean="0"/>
          </a:p>
          <a:p>
            <a:r>
              <a:rPr lang="zh-CN" altLang="en-US" sz="2400" dirty="0" smtClean="0"/>
              <a:t>请求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后，容器会创建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对象并进行初始化，调用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方法响应特定的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请求，不再使用时容器将销毁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理解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的线程特性；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能够编写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，对于不同类型的请求进行响应；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能够配置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的初始化参数、启动项、全局参数；</a:t>
            </a:r>
            <a:endParaRPr lang="en-US" altLang="zh-CN" sz="2400" dirty="0" smtClean="0"/>
          </a:p>
          <a:p>
            <a:r>
              <a:rPr lang="zh-CN" altLang="en-US" sz="2400" dirty="0" smtClean="0"/>
              <a:t>掌握请求和响应接口的作用和基础方法；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能够处理请求参数；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能够获得常用的请求头属性信息；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能够配置错误页面；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【Servlet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】-1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669" y="851338"/>
            <a:ext cx="10515600" cy="51868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线程特性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请求和响应接口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对客户端不同方式请求作出动态响应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中获取普通请求不同名或同名的参数（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name1=value1&amp;name2=value2&amp;...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）的方法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初始化参数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全局参数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加载启动选项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节</a:t>
            </a:r>
            <a:r>
              <a:rPr lang="en-US" altLang="zh-CN" dirty="0" smtClean="0"/>
              <a:t>【Servlet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】-2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1240"/>
            <a:ext cx="10515600" cy="55967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配置中通配符*的用法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中首页及错误页面等其他配置信息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中获取请求头属性的方法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重要的请求头属性（请求长度、请求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类型、请求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等）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了解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应用的一些基本概念，能够编写第一个简单的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应用，并部署运行；</a:t>
            </a:r>
            <a:endParaRPr lang="en-US" altLang="zh-CN" sz="2000" dirty="0" smtClean="0"/>
          </a:p>
          <a:p>
            <a:r>
              <a:rPr lang="zh-CN" altLang="en-US" sz="2000" dirty="0" smtClean="0"/>
              <a:t>理解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的基本概念，能够编写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，对于不同类型的请求进行响应；</a:t>
            </a:r>
            <a:endParaRPr lang="en-US" altLang="zh-CN" sz="2000" dirty="0" smtClean="0"/>
          </a:p>
          <a:p>
            <a:r>
              <a:rPr lang="zh-CN" altLang="en-US" sz="2000" dirty="0" smtClean="0"/>
              <a:t>理解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的线程特性；</a:t>
            </a:r>
            <a:endParaRPr lang="en-US" altLang="zh-CN" sz="2000" dirty="0" smtClean="0"/>
          </a:p>
          <a:p>
            <a:r>
              <a:rPr lang="zh-CN" altLang="en-US" sz="2000" dirty="0" smtClean="0"/>
              <a:t>能够配置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的初始化参数、启动项、全局参数；</a:t>
            </a:r>
            <a:endParaRPr lang="en-US" altLang="zh-CN" sz="2000" dirty="0" smtClean="0"/>
          </a:p>
          <a:p>
            <a:r>
              <a:rPr lang="zh-CN" altLang="en-US" sz="2000" dirty="0" smtClean="0"/>
              <a:t>掌握请求和响应接口的作用和基础方法；</a:t>
            </a:r>
            <a:endParaRPr lang="en-US" altLang="zh-CN" sz="2000" dirty="0" smtClean="0"/>
          </a:p>
          <a:p>
            <a:r>
              <a:rPr lang="zh-CN" altLang="en-US" sz="2000" dirty="0" smtClean="0"/>
              <a:t>能够处理请求参数；</a:t>
            </a:r>
            <a:endParaRPr lang="en-US" altLang="zh-CN" sz="2000" dirty="0" smtClean="0"/>
          </a:p>
          <a:p>
            <a:r>
              <a:rPr lang="zh-CN" altLang="en-US" sz="2000" dirty="0" smtClean="0"/>
              <a:t>能够获得常用的请求头属性信息；</a:t>
            </a:r>
            <a:endParaRPr lang="en-US" altLang="zh-CN" sz="2000" dirty="0" smtClean="0"/>
          </a:p>
          <a:p>
            <a:r>
              <a:rPr lang="zh-CN" altLang="en-US" sz="2000" dirty="0" smtClean="0"/>
              <a:t>能够配置错误页面；</a:t>
            </a:r>
            <a:endParaRPr lang="en-US" altLang="zh-CN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是运行在服务器端的组件，能够给客户端返回动态页面；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那么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问题来了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：肯定会有多个客户端同时请求访问一个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服务器怎么处理多个请求呢？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线程特性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6138" y="3765989"/>
            <a:ext cx="3231931" cy="1986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7834" y="3765988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17173" y="4344057"/>
            <a:ext cx="1408386" cy="888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Servlet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7" name="Picture 5" descr="C:\Users\wxh\AppData\Roaming\Tencent\Users\29097443\QQ\WinTemp\RichOle\]Z]OHZJ~~(@$)XU$S@`8T`O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62496" y="3892113"/>
            <a:ext cx="514350" cy="381000"/>
          </a:xfrm>
          <a:prstGeom prst="rect">
            <a:avLst/>
          </a:prstGeom>
          <a:noFill/>
        </p:spPr>
      </p:pic>
      <p:pic>
        <p:nvPicPr>
          <p:cNvPr id="1026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128" y="3229960"/>
            <a:ext cx="1435648" cy="916371"/>
          </a:xfrm>
          <a:prstGeom prst="rect">
            <a:avLst/>
          </a:prstGeom>
          <a:noFill/>
        </p:spPr>
      </p:pic>
      <p:pic>
        <p:nvPicPr>
          <p:cNvPr id="20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107" y="4060277"/>
            <a:ext cx="1435648" cy="916371"/>
          </a:xfrm>
          <a:prstGeom prst="rect">
            <a:avLst/>
          </a:prstGeom>
          <a:noFill/>
        </p:spPr>
      </p:pic>
      <p:pic>
        <p:nvPicPr>
          <p:cNvPr id="21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852" y="4937891"/>
            <a:ext cx="1435648" cy="916371"/>
          </a:xfrm>
          <a:prstGeom prst="rect">
            <a:avLst/>
          </a:prstGeom>
          <a:noFill/>
        </p:spPr>
      </p:pic>
      <p:pic>
        <p:nvPicPr>
          <p:cNvPr id="22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128" y="5941629"/>
            <a:ext cx="1435648" cy="916371"/>
          </a:xfrm>
          <a:prstGeom prst="rect">
            <a:avLst/>
          </a:prstGeom>
          <a:noFill/>
        </p:spPr>
      </p:pic>
      <p:cxnSp>
        <p:nvCxnSpPr>
          <p:cNvPr id="24" name="Curved Connector 23"/>
          <p:cNvCxnSpPr>
            <a:endCxn id="7" idx="1"/>
          </p:cNvCxnSpPr>
          <p:nvPr/>
        </p:nvCxnSpPr>
        <p:spPr>
          <a:xfrm>
            <a:off x="2254469" y="3547241"/>
            <a:ext cx="2711669" cy="12119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3"/>
            <a:endCxn id="7" idx="1"/>
          </p:cNvCxnSpPr>
          <p:nvPr/>
        </p:nvCxnSpPr>
        <p:spPr>
          <a:xfrm>
            <a:off x="2369755" y="4518463"/>
            <a:ext cx="2596383" cy="2407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7" idx="1"/>
          </p:cNvCxnSpPr>
          <p:nvPr/>
        </p:nvCxnSpPr>
        <p:spPr>
          <a:xfrm flipV="1">
            <a:off x="2191407" y="4759217"/>
            <a:ext cx="2774731" cy="6956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</p:cNvCxnSpPr>
          <p:nvPr/>
        </p:nvCxnSpPr>
        <p:spPr>
          <a:xfrm flipV="1">
            <a:off x="2390776" y="4776952"/>
            <a:ext cx="2433473" cy="16228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79228" y="3389587"/>
            <a:ext cx="930166" cy="29166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79715" y="3657600"/>
            <a:ext cx="461665" cy="25697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同时访问同一个</a:t>
            </a:r>
            <a:r>
              <a:rPr lang="en-US" altLang="zh-CN" b="1" dirty="0" err="1" smtClean="0"/>
              <a:t>Servlet</a:t>
            </a:r>
            <a:endParaRPr lang="en-US" b="1" dirty="0"/>
          </a:p>
        </p:txBody>
      </p:sp>
      <p:sp>
        <p:nvSpPr>
          <p:cNvPr id="33" name="Oval Callout 32"/>
          <p:cNvSpPr/>
          <p:nvPr/>
        </p:nvSpPr>
        <p:spPr>
          <a:xfrm>
            <a:off x="7551682" y="2317530"/>
            <a:ext cx="1923393" cy="1781503"/>
          </a:xfrm>
          <a:prstGeom prst="wedgeEllipseCallout">
            <a:avLst>
              <a:gd name="adj1" fmla="val -39583"/>
              <a:gd name="adj2" fmla="val 47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这都不是事儿，给每个客户端启动一个线程就是了！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86345" y="4445876"/>
            <a:ext cx="285355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应用服务器将为每个客户端的连接启动一个线程来服务。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438911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思考：多个浏览器客户端访问同一个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，服务器会创建多少个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让我们编写简单的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来进行验证；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分别在构造方法、无参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方法中编写打印输出语句：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线程特性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TextBox 22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TestThreadServlet.java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3521" y="3141729"/>
            <a:ext cx="11490415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 public </a:t>
            </a:r>
            <a:r>
              <a:rPr lang="en-US" dirty="0" err="1" smtClean="0">
                <a:ea typeface="微软雅黑 Light" panose="020B0502040204020203" pitchFamily="34" charset="-122"/>
              </a:rPr>
              <a:t>TestThreadServlet</a:t>
            </a:r>
            <a:r>
              <a:rPr lang="en-US" dirty="0" smtClean="0">
                <a:ea typeface="微软雅黑 Light" panose="020B0502040204020203" pitchFamily="34" charset="-122"/>
              </a:rPr>
              <a:t>() {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        super();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        </a:t>
            </a:r>
            <a:r>
              <a:rPr lang="en-US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调用构造方法</a:t>
            </a:r>
            <a:r>
              <a:rPr lang="en-US" dirty="0" err="1" smtClean="0">
                <a:ea typeface="微软雅黑 Light" panose="020B0502040204020203" pitchFamily="34" charset="-122"/>
              </a:rPr>
              <a:t>TestThreadServlet</a:t>
            </a:r>
            <a:r>
              <a:rPr lang="en-US" dirty="0" smtClean="0">
                <a:ea typeface="微软雅黑 Light" panose="020B0502040204020203" pitchFamily="34" charset="-122"/>
              </a:rPr>
              <a:t>()");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    }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public void init() throws </a:t>
            </a:r>
            <a:r>
              <a:rPr lang="en-US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dirty="0" smtClean="0">
                <a:ea typeface="微软雅黑 Light" panose="020B0502040204020203" pitchFamily="34" charset="-122"/>
              </a:rPr>
              <a:t> {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        </a:t>
            </a:r>
            <a:r>
              <a:rPr lang="en-US" dirty="0" err="1" smtClean="0">
                <a:ea typeface="微软雅黑 Light" panose="020B0502040204020203" pitchFamily="34" charset="-122"/>
              </a:rPr>
              <a:t>super.init</a:t>
            </a:r>
            <a:r>
              <a:rPr lang="en-US" dirty="0" smtClean="0">
                <a:ea typeface="微软雅黑 Light" panose="020B0502040204020203" pitchFamily="34" charset="-122"/>
              </a:rPr>
              <a:t>();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        </a:t>
            </a:r>
            <a:r>
              <a:rPr lang="en-US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调用无参</a:t>
            </a:r>
            <a:r>
              <a:rPr lang="en-US" dirty="0" smtClean="0">
                <a:ea typeface="微软雅黑 Light" panose="020B0502040204020203" pitchFamily="34" charset="-122"/>
              </a:rPr>
              <a:t>init()</a:t>
            </a:r>
            <a:r>
              <a:rPr lang="zh-CN" altLang="en-US" dirty="0" smtClean="0">
                <a:ea typeface="微软雅黑 Light" panose="020B0502040204020203" pitchFamily="34" charset="-122"/>
              </a:rPr>
              <a:t>方法</a:t>
            </a:r>
            <a:r>
              <a:rPr lang="en-US" altLang="zh-CN" dirty="0" smtClean="0">
                <a:ea typeface="微软雅黑 Light" panose="020B0502040204020203" pitchFamily="34" charset="-122"/>
              </a:rPr>
              <a:t>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 }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protected void </a:t>
            </a:r>
            <a:r>
              <a:rPr lang="en-US" dirty="0" err="1" smtClean="0">
                <a:ea typeface="微软雅黑 Light" panose="020B0502040204020203" pitchFamily="34" charset="-122"/>
              </a:rPr>
              <a:t>doGet</a:t>
            </a:r>
            <a:r>
              <a:rPr lang="en-US" dirty="0" smtClean="0">
                <a:ea typeface="微软雅黑 Light" panose="020B0502040204020203" pitchFamily="34" charset="-122"/>
              </a:rPr>
              <a:t>(</a:t>
            </a:r>
            <a:r>
              <a:rPr lang="en-US" dirty="0" err="1" smtClean="0">
                <a:ea typeface="微软雅黑 Light" panose="020B0502040204020203" pitchFamily="34" charset="-122"/>
              </a:rPr>
              <a:t>HttpServletRequest</a:t>
            </a:r>
            <a:r>
              <a:rPr lang="en-US" dirty="0" smtClean="0">
                <a:ea typeface="微软雅黑 Light" panose="020B0502040204020203" pitchFamily="34" charset="-122"/>
              </a:rPr>
              <a:t> request, </a:t>
            </a:r>
            <a:r>
              <a:rPr lang="en-US" dirty="0" err="1" smtClean="0">
                <a:ea typeface="微软雅黑 Light" panose="020B0502040204020203" pitchFamily="34" charset="-122"/>
              </a:rPr>
              <a:t>HttpServletResponse</a:t>
            </a:r>
            <a:r>
              <a:rPr lang="en-US" dirty="0" smtClean="0">
                <a:ea typeface="微软雅黑 Light" panose="020B0502040204020203" pitchFamily="34" charset="-122"/>
              </a:rPr>
              <a:t> response) throws </a:t>
            </a:r>
            <a:r>
              <a:rPr lang="en-US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dirty="0" smtClean="0">
                <a:ea typeface="微软雅黑 Light" panose="020B0502040204020203" pitchFamily="34" charset="-122"/>
              </a:rPr>
              <a:t>, </a:t>
            </a:r>
            <a:r>
              <a:rPr lang="en-US" dirty="0" err="1" smtClean="0">
                <a:ea typeface="微软雅黑 Light" panose="020B0502040204020203" pitchFamily="34" charset="-122"/>
              </a:rPr>
              <a:t>IOException</a:t>
            </a:r>
            <a:r>
              <a:rPr lang="en-US" dirty="0" smtClean="0">
                <a:ea typeface="微软雅黑 Light" panose="020B0502040204020203" pitchFamily="34" charset="-122"/>
              </a:rPr>
              <a:t> {</a:t>
            </a:r>
            <a:endParaRPr lang="en-US" dirty="0" smtClean="0">
              <a:ea typeface="微软雅黑 Light" panose="020B0502040204020203" pitchFamily="34" charset="-122"/>
            </a:endParaRPr>
          </a:p>
          <a:p>
            <a:r>
              <a:rPr lang="en-US" dirty="0" smtClean="0">
                <a:ea typeface="微软雅黑 Light" panose="020B0502040204020203" pitchFamily="34" charset="-122"/>
              </a:rPr>
              <a:t>        </a:t>
            </a:r>
            <a:r>
              <a:rPr lang="en-US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调用</a:t>
            </a:r>
            <a:r>
              <a:rPr lang="en-US" dirty="0" err="1" smtClean="0">
                <a:ea typeface="微软雅黑 Light" panose="020B0502040204020203" pitchFamily="34" charset="-122"/>
              </a:rPr>
              <a:t>doGet</a:t>
            </a:r>
            <a:r>
              <a:rPr lang="zh-CN" altLang="en-US" dirty="0" smtClean="0">
                <a:ea typeface="微软雅黑 Light" panose="020B0502040204020203" pitchFamily="34" charset="-122"/>
              </a:rPr>
              <a:t>方法</a:t>
            </a:r>
            <a:r>
              <a:rPr lang="en-US" altLang="zh-CN" dirty="0" smtClean="0">
                <a:ea typeface="微软雅黑 Light" panose="020B0502040204020203" pitchFamily="34" charset="-122"/>
              </a:rPr>
              <a:t>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}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测试步骤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第一次访问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TestThreadServlet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，结果为：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线程特性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TextBox 22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TestThreadServlet.java</a:t>
            </a:r>
            <a:endParaRPr lang="en-US" dirty="0"/>
          </a:p>
        </p:txBody>
      </p:sp>
      <p:pic>
        <p:nvPicPr>
          <p:cNvPr id="3073" name="Picture 1" descr="C:\Users\wxh\AppData\Roaming\Tencent\Users\29097443\QQ\WinTemp\RichOle\9TG_X$6ICLRBTA_4YA@83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2070" y="1655379"/>
            <a:ext cx="2752725" cy="6381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7" name="内容占位符 2"/>
          <p:cNvSpPr txBox="1"/>
          <p:nvPr/>
        </p:nvSpPr>
        <p:spPr>
          <a:xfrm>
            <a:off x="332675" y="2491180"/>
            <a:ext cx="11015870" cy="1255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打开新的浏览器窗口，访问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TestThreadServlet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，结果为：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3074" name="Picture 2" descr="C:\Users\wxh\AppData\Roaming\Tencent\Users\29097443\QQ\WinTemp\RichOle\H)C7O{0L~O0`FNTKUM)IU8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8882" y="2711668"/>
            <a:ext cx="1114425" cy="2190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9" name="内容占位符 2"/>
          <p:cNvSpPr txBox="1"/>
          <p:nvPr/>
        </p:nvSpPr>
        <p:spPr>
          <a:xfrm>
            <a:off x="343185" y="3132311"/>
            <a:ext cx="11015870" cy="1255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不管再有多少个新的浏览器窗口访问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TestThreadServlet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，结果都是：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0" name="Picture 2" descr="C:\Users\wxh\AppData\Roaming\Tencent\Users\29097443\QQ\WinTemp\RichOle\H)C7O{0L~O0`FNTKUM)IU8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2262" y="3305503"/>
            <a:ext cx="1114425" cy="2190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67559" y="4240924"/>
            <a:ext cx="1084667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微软雅黑 Light" panose="020B0502040204020203" pitchFamily="34" charset="-122"/>
              </a:rPr>
              <a:t>结论：第一次访问</a:t>
            </a:r>
            <a:r>
              <a:rPr lang="en-US" altLang="zh-CN" sz="2000" dirty="0" err="1" smtClean="0"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时，服务器将创建一个该</a:t>
            </a:r>
            <a:r>
              <a:rPr lang="en-US" altLang="zh-CN" sz="2000" dirty="0" err="1" smtClean="0"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类的对象，并调用</a:t>
            </a:r>
            <a:r>
              <a:rPr lang="en-US" altLang="zh-CN" sz="2000" dirty="0" err="1" smtClean="0">
                <a:ea typeface="微软雅黑 Light" panose="020B0502040204020203" pitchFamily="34" charset="-122"/>
              </a:rPr>
              <a:t>doXXX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方法生成响应；多个客户端访问同一个</a:t>
            </a:r>
            <a:r>
              <a:rPr lang="en-US" altLang="zh-CN" sz="2000" dirty="0" err="1" smtClean="0"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时，不再创建新的对象，而是共用同一个</a:t>
            </a:r>
            <a:r>
              <a:rPr lang="en-US" altLang="zh-CN" sz="2000" dirty="0" err="1" smtClean="0"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ea typeface="微软雅黑 Light" panose="020B0502040204020203" pitchFamily="34" charset="-122"/>
              </a:rPr>
              <a:t>对象。可以说，</a:t>
            </a:r>
            <a:r>
              <a:rPr lang="en-US" altLang="zh-CN" sz="2000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是多线程单实例的。</a:t>
            </a:r>
            <a:endParaRPr lang="en-US" sz="2000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9112469" y="819806"/>
            <a:ext cx="2301765" cy="1986455"/>
          </a:xfrm>
          <a:prstGeom prst="wedgeEllipseCallout">
            <a:avLst>
              <a:gd name="adj1" fmla="val -69874"/>
              <a:gd name="adj2" fmla="val 76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服务器调用构造方法创建对象，再调用有参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方法，再调用无参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67791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协议，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协议基于请求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响应模型；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1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47445" y="1763767"/>
            <a:ext cx="1435648" cy="916371"/>
          </a:xfrm>
          <a:prstGeom prst="rect">
            <a:avLst/>
          </a:prstGeom>
          <a:noFill/>
        </p:spPr>
      </p:pic>
      <p:pic>
        <p:nvPicPr>
          <p:cNvPr id="32" name="Picture 5" descr="C:\Users\wxh\AppData\Roaming\Tencent\Users\29097443\QQ\WinTemp\RichOle\]Z]OHZJ~~(@$)XU$S@`8T`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2" y="1937189"/>
            <a:ext cx="514350" cy="381000"/>
          </a:xfrm>
          <a:prstGeom prst="rect">
            <a:avLst/>
          </a:prstGeom>
          <a:noFill/>
        </p:spPr>
      </p:pic>
      <p:sp>
        <p:nvSpPr>
          <p:cNvPr id="33" name="Oval Callout 32"/>
          <p:cNvSpPr/>
          <p:nvPr/>
        </p:nvSpPr>
        <p:spPr>
          <a:xfrm>
            <a:off x="204951" y="1434661"/>
            <a:ext cx="1907627" cy="1608084"/>
          </a:xfrm>
          <a:prstGeom prst="wedgeEllipseCallout">
            <a:avLst>
              <a:gd name="adj1" fmla="val 85834"/>
              <a:gd name="adj2" fmla="val 8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通过浏览器提交给服务器端的所有数据，都称为请求数据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7467599" y="1303282"/>
            <a:ext cx="1907627" cy="1608084"/>
          </a:xfrm>
          <a:prstGeom prst="wedgeEllipseCallout">
            <a:avLst>
              <a:gd name="adj1" fmla="val -78629"/>
              <a:gd name="adj2" fmla="val 3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通过服务器返回给客户端的所有数据，都称为响应数据。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4020208" y="1891862"/>
            <a:ext cx="2617076" cy="567559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18841" y="1560786"/>
            <a:ext cx="64638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6647" y="2438400"/>
            <a:ext cx="64638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en-US" altLang="en-US" dirty="0" smtClean="0"/>
          </a:p>
        </p:txBody>
      </p:sp>
      <p:sp>
        <p:nvSpPr>
          <p:cNvPr id="38" name="内容占位符 2"/>
          <p:cNvSpPr txBox="1"/>
          <p:nvPr/>
        </p:nvSpPr>
        <p:spPr>
          <a:xfrm>
            <a:off x="521862" y="3053254"/>
            <a:ext cx="11015870" cy="1061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Servlet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中，定义了请求接口和响应接口，用来封装和操作操作请求和响应数据；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608082" y="4524704"/>
            <a:ext cx="3168869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ServletRequest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53654" y="4472152"/>
            <a:ext cx="3168869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ServletResponse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27448" y="5888785"/>
            <a:ext cx="4125310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javax.servlet.http.Http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ServletRequest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27987" y="5917325"/>
            <a:ext cx="4125310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javax.servlet.http.Http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ServletResponse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2" idx="0"/>
            <a:endCxn id="39" idx="2"/>
          </p:cNvCxnSpPr>
          <p:nvPr/>
        </p:nvCxnSpPr>
        <p:spPr>
          <a:xfrm flipV="1">
            <a:off x="3190103" y="5076497"/>
            <a:ext cx="2414" cy="81228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0"/>
          </p:cNvCxnSpPr>
          <p:nvPr/>
        </p:nvCxnSpPr>
        <p:spPr>
          <a:xfrm flipH="1" flipV="1">
            <a:off x="7885386" y="5023945"/>
            <a:ext cx="5256" cy="89338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80994" y="4209393"/>
            <a:ext cx="0" cy="2522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01462" y="4093780"/>
            <a:ext cx="13768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请求接口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10096" y="4041229"/>
            <a:ext cx="13768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响应接口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819" y="804041"/>
            <a:ext cx="11015870" cy="141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类使用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方法提供服务，这些方法继承于</a:t>
            </a:r>
            <a:r>
              <a:rPr lang="en-US" altLang="zh-CN" sz="2400" dirty="0" err="1" smtClean="0"/>
              <a:t>HttpServlet</a:t>
            </a:r>
            <a:r>
              <a:rPr lang="zh-CN" altLang="en-US" sz="2400" dirty="0" smtClean="0"/>
              <a:t>类；</a:t>
            </a:r>
            <a:endParaRPr lang="en-US" altLang="zh-CN" sz="2400" dirty="0" smtClean="0"/>
          </a:p>
          <a:p>
            <a:r>
              <a:rPr lang="zh-CN" altLang="en-US" sz="2400" dirty="0" smtClean="0"/>
              <a:t>查看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，可见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方法都有两个参数，分别是</a:t>
            </a:r>
            <a:r>
              <a:rPr lang="zh-CN" altLang="en-US" sz="2400" dirty="0" smtClean="0">
                <a:solidFill>
                  <a:srgbClr val="FF0000"/>
                </a:solidFill>
              </a:rPr>
              <a:t>请求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响应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3489" name="Picture 1" descr="C:\Users\wxh\AppData\Roaming\Tencent\Users\29097443\QQ\WinTemp\RichOle\IE(AX{R1GEEY2)E~R7HU%[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4855" y="2144111"/>
            <a:ext cx="9820823" cy="33738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22" name="内容占位符 2"/>
          <p:cNvSpPr txBox="1"/>
          <p:nvPr/>
        </p:nvSpPr>
        <p:spPr>
          <a:xfrm>
            <a:off x="537625" y="5496910"/>
            <a:ext cx="11015870" cy="115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也就是说：服务器会创建请求对象和响应对象传递给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方法中可以直接使用请求和响应对象；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819" y="804041"/>
            <a:ext cx="11015870" cy="7094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编写简单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，验证服务器会创建请求和响应对象：</a:t>
            </a:r>
            <a:endParaRPr lang="en-US" altLang="zh-CN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3" y="1596709"/>
            <a:ext cx="1138270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protected void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doGet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HttpServletRequest</a:t>
            </a:r>
            <a:r>
              <a:rPr lang="en-US" altLang="zh-CN" dirty="0" smtClean="0">
                <a:ea typeface="微软雅黑 Light" panose="020B0502040204020203" pitchFamily="34" charset="-122"/>
              </a:rPr>
              <a:t> request,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HttpServletResponse</a:t>
            </a:r>
            <a:r>
              <a:rPr lang="en-US" altLang="zh-CN" dirty="0" smtClean="0">
                <a:ea typeface="微软雅黑 Light" panose="020B0502040204020203" pitchFamily="34" charset="-122"/>
              </a:rPr>
              <a:t> response) throws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IOException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 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   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请求对象：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"+request);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   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响应对象：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"+response);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}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TestReqResServlet.java</a:t>
            </a:r>
            <a:endParaRPr 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43032" y="3273972"/>
            <a:ext cx="11015870" cy="709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，打印输出结果：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5537" name="Picture 1" descr="C:\Users\wxh\AppData\Roaming\Tencent\Users\29097443\QQ\WinTemp\RichOle\LXMNEWQSD%[$}63YOQ~1@7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027" y="4035972"/>
            <a:ext cx="5638800" cy="4286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9" name="内容占位符 2"/>
          <p:cNvSpPr txBox="1"/>
          <p:nvPr/>
        </p:nvSpPr>
        <p:spPr>
          <a:xfrm>
            <a:off x="443032" y="4724400"/>
            <a:ext cx="11015870" cy="1408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通过以上结果可见：</a:t>
            </a:r>
            <a:endParaRPr lang="en-US" altLang="zh-CN" sz="24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服务器实现了请求和响应接口，实现类分别是</a:t>
            </a:r>
            <a:r>
              <a:rPr lang="en-US" altLang="zh-CN" sz="2000" noProof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RequestFacade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ResponseFacade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0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每次访问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，服务器都会创建请求对象和响应对象传递给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819" y="804041"/>
            <a:ext cx="11015870" cy="7094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既然服务器确实创建了请求和响应对象，那么就可以在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方法使用该对象：</a:t>
            </a:r>
            <a:endParaRPr lang="en-US" altLang="zh-CN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3" y="1596709"/>
            <a:ext cx="1138270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protected void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doGet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HttpServletRequest</a:t>
            </a:r>
            <a:r>
              <a:rPr lang="en-US" altLang="zh-CN" dirty="0" smtClean="0">
                <a:ea typeface="微软雅黑 Light" panose="020B0502040204020203" pitchFamily="34" charset="-122"/>
              </a:rPr>
              <a:t> request,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HttpServletResponse</a:t>
            </a:r>
            <a:r>
              <a:rPr lang="en-US" altLang="zh-CN" dirty="0" smtClean="0">
                <a:ea typeface="微软雅黑 Light" panose="020B0502040204020203" pitchFamily="34" charset="-122"/>
              </a:rPr>
              <a:t> response) throws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IOException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 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   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请求对象：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"+request);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   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响应对象：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"+response);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   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你的</a:t>
            </a:r>
            <a:r>
              <a:rPr lang="en-US" altLang="zh-CN" dirty="0" smtClean="0">
                <a:ea typeface="微软雅黑 Light" panose="020B0502040204020203" pitchFamily="34" charset="-122"/>
              </a:rPr>
              <a:t>IP</a:t>
            </a:r>
            <a:r>
              <a:rPr lang="zh-CN" altLang="en-US" dirty="0" smtClean="0">
                <a:ea typeface="微软雅黑 Light" panose="020B0502040204020203" pitchFamily="34" charset="-122"/>
              </a:rPr>
              <a:t>地址是：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request.getRemoteAddr</a:t>
            </a:r>
            <a:r>
              <a:rPr lang="en-US" altLang="zh-CN" dirty="0" smtClean="0">
                <a:ea typeface="微软雅黑 Light" panose="020B0502040204020203" pitchFamily="34" charset="-122"/>
              </a:rPr>
              <a:t>());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}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TestReqResServlet.java</a:t>
            </a:r>
            <a:endParaRPr 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43032" y="3273972"/>
            <a:ext cx="11015870" cy="709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，打印输出结果：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43032" y="4582510"/>
            <a:ext cx="11015870" cy="1408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通过以上结果可见：</a:t>
            </a:r>
            <a:endParaRPr lang="en-US" altLang="zh-CN" sz="24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noProof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方法中可以使用方法参数</a:t>
            </a:r>
            <a:r>
              <a:rPr lang="en-US" altLang="zh-CN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去调用请求和响应接口中的方法；</a:t>
            </a:r>
            <a:endParaRPr lang="en-US" altLang="zh-CN" sz="20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后续将逐渐熟悉请求和响应接口中的常用方法；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7585" name="Picture 1" descr="C:\Users\wxh\AppData\Roaming\Tencent\Users\29097443\QQ\WinTemp\RichOle\@959J0MMRMS}VZVK[7$Q{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758" y="3972910"/>
            <a:ext cx="3231937" cy="34684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819807" y="2758966"/>
            <a:ext cx="6353503" cy="26801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7693573" y="2065283"/>
            <a:ext cx="1481958" cy="1450428"/>
          </a:xfrm>
          <a:prstGeom prst="wedgeEllipseCallout">
            <a:avLst>
              <a:gd name="adj1" fmla="val -88918"/>
              <a:gd name="adj2" fmla="val 3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该方法返回客户端的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地址。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0530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客户端访问服务器端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的方式有三种，分别是：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直接从地址栏输入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在网页中点击超级链接访问；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在网页中通过表单提交访问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，返回客户端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地址，以测试三种请求方式；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818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，返回客户端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地址，以测试三种请求方式；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doPost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方法实现相同功能，向客户端返回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60" y="2374201"/>
            <a:ext cx="1152459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protected void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doGet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HttpServletRequest</a:t>
            </a:r>
            <a:r>
              <a:rPr lang="en-US" altLang="zh-CN" dirty="0" smtClean="0">
                <a:ea typeface="微软雅黑 Light" panose="020B0502040204020203" pitchFamily="34" charset="-122"/>
              </a:rPr>
              <a:t> request,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HttpServletResponse</a:t>
            </a:r>
            <a:r>
              <a:rPr lang="en-US" altLang="zh-CN" dirty="0" smtClean="0">
                <a:ea typeface="微软雅黑 Light" panose="020B0502040204020203" pitchFamily="34" charset="-122"/>
              </a:rPr>
              <a:t> response) throws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IOException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 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response.setContentType</a:t>
            </a:r>
            <a:r>
              <a:rPr lang="en-US" altLang="zh-CN" dirty="0" smtClean="0">
                <a:ea typeface="微软雅黑 Light" panose="020B0502040204020203" pitchFamily="34" charset="-122"/>
              </a:rPr>
              <a:t>("text/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html;charset</a:t>
            </a:r>
            <a:r>
              <a:rPr lang="en-US" altLang="zh-CN" dirty="0" smtClean="0">
                <a:ea typeface="微软雅黑 Light" panose="020B0502040204020203" pitchFamily="34" charset="-122"/>
              </a:rPr>
              <a:t>=utf-8");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PrintWriter</a:t>
            </a:r>
            <a:r>
              <a:rPr lang="en-US" altLang="zh-CN" dirty="0" smtClean="0">
                <a:ea typeface="微软雅黑 Light" panose="020B0502040204020203" pitchFamily="34" charset="-122"/>
              </a:rPr>
              <a:t> out=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response.getWriter</a:t>
            </a:r>
            <a:r>
              <a:rPr lang="en-US" altLang="zh-CN" dirty="0" smtClean="0">
                <a:ea typeface="微软雅黑 Light" panose="020B0502040204020203" pitchFamily="34" charset="-122"/>
              </a:rPr>
              <a:t>();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String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ip</a:t>
            </a:r>
            <a:r>
              <a:rPr lang="en-US" altLang="zh-CN" dirty="0" smtClean="0">
                <a:ea typeface="微软雅黑 Light" panose="020B0502040204020203" pitchFamily="34" charset="-122"/>
              </a:rPr>
              <a:t>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request.getRemoteAddr</a:t>
            </a:r>
            <a:r>
              <a:rPr lang="en-US" altLang="zh-CN" dirty="0" smtClean="0">
                <a:ea typeface="微软雅黑 Light" panose="020B0502040204020203" pitchFamily="34" charset="-122"/>
              </a:rPr>
              <a:t>();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您好，目前调用的是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doGet</a:t>
            </a:r>
            <a:r>
              <a:rPr lang="zh-CN" altLang="en-US" dirty="0" smtClean="0">
                <a:ea typeface="微软雅黑 Light" panose="020B0502040204020203" pitchFamily="34" charset="-122"/>
              </a:rPr>
              <a:t>方法，您的</a:t>
            </a:r>
            <a:r>
              <a:rPr lang="en-US" altLang="zh-CN" dirty="0" smtClean="0">
                <a:ea typeface="微软雅黑 Light" panose="020B0502040204020203" pitchFamily="34" charset="-122"/>
              </a:rPr>
              <a:t>IP</a:t>
            </a:r>
            <a:r>
              <a:rPr lang="zh-CN" altLang="en-US" dirty="0" smtClean="0">
                <a:ea typeface="微软雅黑 Light" panose="020B0502040204020203" pitchFamily="34" charset="-122"/>
              </a:rPr>
              <a:t>地址是：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ip</a:t>
            </a:r>
            <a:r>
              <a:rPr lang="en-US" altLang="zh-CN" dirty="0" smtClean="0">
                <a:ea typeface="微软雅黑 Light" panose="020B0502040204020203" pitchFamily="34" charset="-122"/>
              </a:rPr>
              <a:t>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out.close</a:t>
            </a:r>
            <a:r>
              <a:rPr lang="en-US" altLang="zh-CN" dirty="0" smtClean="0">
                <a:ea typeface="微软雅黑 Light" panose="020B0502040204020203" pitchFamily="34" charset="-122"/>
              </a:rPr>
              <a:t>();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}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protected void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doPost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HttpServletRequest</a:t>
            </a:r>
            <a:r>
              <a:rPr lang="en-US" altLang="zh-CN" dirty="0" smtClean="0">
                <a:ea typeface="微软雅黑 Light" panose="020B0502040204020203" pitchFamily="34" charset="-122"/>
              </a:rPr>
              <a:t> request,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HttpServletResponse</a:t>
            </a:r>
            <a:r>
              <a:rPr lang="en-US" altLang="zh-CN" dirty="0" smtClean="0">
                <a:ea typeface="微软雅黑 Light" panose="020B0502040204020203" pitchFamily="34" charset="-122"/>
              </a:rPr>
              <a:t> response) throws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IOException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 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response.setContentType</a:t>
            </a:r>
            <a:r>
              <a:rPr lang="en-US" altLang="zh-CN" dirty="0" smtClean="0">
                <a:ea typeface="微软雅黑 Light" panose="020B0502040204020203" pitchFamily="34" charset="-122"/>
              </a:rPr>
              <a:t>("text/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html;charset</a:t>
            </a:r>
            <a:r>
              <a:rPr lang="en-US" altLang="zh-CN" dirty="0" smtClean="0">
                <a:ea typeface="微软雅黑 Light" panose="020B0502040204020203" pitchFamily="34" charset="-122"/>
              </a:rPr>
              <a:t>=utf-8");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PrintWriter</a:t>
            </a:r>
            <a:r>
              <a:rPr lang="en-US" altLang="zh-CN" dirty="0" smtClean="0">
                <a:ea typeface="微软雅黑 Light" panose="020B0502040204020203" pitchFamily="34" charset="-122"/>
              </a:rPr>
              <a:t> out=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response.getWriter</a:t>
            </a:r>
            <a:r>
              <a:rPr lang="en-US" altLang="zh-CN" dirty="0" smtClean="0">
                <a:ea typeface="微软雅黑 Light" panose="020B0502040204020203" pitchFamily="34" charset="-122"/>
              </a:rPr>
              <a:t>();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String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ip</a:t>
            </a:r>
            <a:r>
              <a:rPr lang="en-US" altLang="zh-CN" dirty="0" smtClean="0">
                <a:ea typeface="微软雅黑 Light" panose="020B0502040204020203" pitchFamily="34" charset="-122"/>
              </a:rPr>
              <a:t>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request.getRemoteAddr</a:t>
            </a:r>
            <a:r>
              <a:rPr lang="en-US" altLang="zh-CN" dirty="0" smtClean="0">
                <a:ea typeface="微软雅黑 Light" panose="020B0502040204020203" pitchFamily="34" charset="-122"/>
              </a:rPr>
              <a:t>();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您好，目前调用的是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doPost</a:t>
            </a:r>
            <a:r>
              <a:rPr lang="zh-CN" altLang="en-US" dirty="0" smtClean="0">
                <a:ea typeface="微软雅黑 Light" panose="020B0502040204020203" pitchFamily="34" charset="-122"/>
              </a:rPr>
              <a:t>方法，您的</a:t>
            </a:r>
            <a:r>
              <a:rPr lang="en-US" altLang="zh-CN" dirty="0" smtClean="0">
                <a:ea typeface="微软雅黑 Light" panose="020B0502040204020203" pitchFamily="34" charset="-122"/>
              </a:rPr>
              <a:t>IP</a:t>
            </a:r>
            <a:r>
              <a:rPr lang="zh-CN" altLang="en-US" dirty="0" smtClean="0">
                <a:ea typeface="微软雅黑 Light" panose="020B0502040204020203" pitchFamily="34" charset="-122"/>
              </a:rPr>
              <a:t>地址是：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ip</a:t>
            </a:r>
            <a:r>
              <a:rPr lang="en-US" altLang="zh-CN" dirty="0" smtClean="0">
                <a:ea typeface="微软雅黑 Light" panose="020B0502040204020203" pitchFamily="34" charset="-122"/>
              </a:rPr>
              <a:t>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out.close</a:t>
            </a:r>
            <a:r>
              <a:rPr lang="en-US" altLang="zh-CN" dirty="0" smtClean="0">
                <a:ea typeface="微软雅黑 Light" panose="020B0502040204020203" pitchFamily="34" charset="-122"/>
              </a:rPr>
              <a:t>();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}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10" name="TextBox 9">
            <a:hlinkClick r:id="rId1" action="ppaction://hlinkfile"/>
          </p:cNvPr>
          <p:cNvSpPr txBox="1"/>
          <p:nvPr/>
        </p:nvSpPr>
        <p:spPr>
          <a:xfrm>
            <a:off x="8655269" y="794549"/>
            <a:ext cx="32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TestThreeMethodsServlet.java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360084" cy="13818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，定义超级链接、表单；访问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一个表单使用默认的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方式，一个使用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827" y="2593868"/>
            <a:ext cx="1152459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&lt;a 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href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="three"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ea typeface="微软雅黑 Light" panose="020B0502040204020203" pitchFamily="34" charset="-122"/>
              </a:rPr>
              <a:t>访问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TestThreeMethodsServlet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&lt;/a&gt;&lt;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&lt;form 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action="three" 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ea typeface="微软雅黑 Light" panose="020B0502040204020203" pitchFamily="34" charset="-122"/>
              </a:rPr>
              <a:t>用户名：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&lt;input name="username" type="text"&gt;&lt;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ea typeface="微软雅黑 Light" panose="020B0502040204020203" pitchFamily="34" charset="-122"/>
              </a:rPr>
              <a:t>密     码：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&lt;input name="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pwd</a:t>
            </a:r>
            <a:r>
              <a:rPr lang="en-US" altLang="zh-CN" dirty="0" smtClean="0">
                <a:ea typeface="微软雅黑 Light" panose="020B0502040204020203" pitchFamily="34" charset="-122"/>
              </a:rPr>
              <a:t>" type="password"&gt;&lt;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&lt;input type="submit" value="</a:t>
            </a:r>
            <a:r>
              <a:rPr lang="zh-CN" altLang="en-US" dirty="0" smtClean="0">
                <a:ea typeface="微软雅黑 Light" panose="020B0502040204020203" pitchFamily="34" charset="-122"/>
              </a:rPr>
              <a:t>提交</a:t>
            </a:r>
            <a:r>
              <a:rPr lang="en-US" altLang="zh-CN" dirty="0" smtClean="0">
                <a:ea typeface="微软雅黑 Light" panose="020B0502040204020203" pitchFamily="34" charset="-122"/>
              </a:rPr>
              <a:t>"/&gt;&lt;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&lt;/form&gt;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&lt;form method="post" 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action="three"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ea typeface="微软雅黑 Light" panose="020B0502040204020203" pitchFamily="34" charset="-122"/>
              </a:rPr>
              <a:t>用户名：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&lt;input name="username" type="text"&gt;&lt;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ea typeface="微软雅黑 Light" panose="020B0502040204020203" pitchFamily="34" charset="-122"/>
              </a:rPr>
              <a:t>密     码：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&lt;input name="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pwd</a:t>
            </a:r>
            <a:r>
              <a:rPr lang="en-US" altLang="zh-CN" dirty="0" smtClean="0">
                <a:ea typeface="微软雅黑 Light" panose="020B0502040204020203" pitchFamily="34" charset="-122"/>
              </a:rPr>
              <a:t>" type="password"&gt;&lt;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&lt;input type="submit" value="</a:t>
            </a:r>
            <a:r>
              <a:rPr lang="zh-CN" altLang="en-US" dirty="0" smtClean="0">
                <a:ea typeface="微软雅黑 Light" panose="020B0502040204020203" pitchFamily="34" charset="-122"/>
              </a:rPr>
              <a:t>提交</a:t>
            </a:r>
            <a:r>
              <a:rPr lang="en-US" altLang="zh-CN" dirty="0" smtClean="0">
                <a:ea typeface="微软雅黑 Light" panose="020B0502040204020203" pitchFamily="34" charset="-122"/>
              </a:rPr>
              <a:t>"/&gt;&lt;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&lt;/form&gt;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10" name="TextBox 9">
            <a:hlinkClick r:id="rId1" action="ppaction://hlinkfile"/>
          </p:cNvPr>
          <p:cNvSpPr txBox="1"/>
          <p:nvPr/>
        </p:nvSpPr>
        <p:spPr>
          <a:xfrm>
            <a:off x="8923284" y="794549"/>
            <a:ext cx="2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 action="ppaction://hlinkfile"/>
              </a:rPr>
              <a:t>i</a:t>
            </a:r>
            <a:r>
              <a:rPr lang="en-US" altLang="en-US" dirty="0" smtClean="0">
                <a:hlinkClick r:id="rId2" action="ppaction://hlinkfile"/>
              </a:rPr>
              <a:t>ndex.html</a:t>
            </a:r>
            <a:endParaRPr lang="en-US" altLang="en-US" dirty="0">
              <a:hlinkClick r:id="rId3" action="ppaction://hlinkfil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731" y="1024759"/>
            <a:ext cx="10880834" cy="49984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B/S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RIA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应用的核心技术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介绍及安装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：常见其他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容器简介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的概念及功能</a:t>
            </a:r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360084" cy="57646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方式一：直接在浏览器输入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/>
              </a:rPr>
              <a:t>http://127.0.0.1:8080/chapter02/three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方式二：点击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上的超级链接访问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方式三：点击表单的按钮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没有指定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的表单，默认是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的表单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9633" name="Picture 1" descr="C:\Users\wxh\AppData\Roaming\Tencent\Users\29097443\QQ\WinTemp\RichOle\W_$R18_ZVSH[R_Y4B7TM1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386" y="1749971"/>
            <a:ext cx="6128155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7" name="Picture 1" descr="C:\Users\wxh\AppData\Roaming\Tencent\Users\29097443\QQ\WinTemp\RichOle\W_$R18_ZVSH[R_Y4B7TM1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896" y="3100550"/>
            <a:ext cx="6128155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8" name="Picture 1" descr="C:\Users\wxh\AppData\Roaming\Tencent\Users\29097443\QQ\WinTemp\RichOle\W_$R18_ZVSH[R_Y4B7TM1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013" y="4987157"/>
            <a:ext cx="6128155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69634" name="Picture 2" descr="C:\Users\wxh\AppData\Roaming\Tencent\Users\29097443\QQ\WinTemp\RichOle\YUS[WINI9MOD2{OZYG%DB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524" y="6101255"/>
            <a:ext cx="6313856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646276" y="2412124"/>
            <a:ext cx="3815255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、直接使用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访问，是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方式，调用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、超级链接访问，是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方式，调用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、表单提交访问，取决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属性的值，默认是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，指定为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时，调用</a:t>
            </a:r>
            <a:r>
              <a:rPr lang="en-US" altLang="zh-CN" dirty="0" err="1" smtClean="0"/>
              <a:t>doPost</a:t>
            </a:r>
            <a:r>
              <a:rPr lang="zh-CN" altLang="en-US" dirty="0" smtClean="0"/>
              <a:t>方法；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867" y="636103"/>
            <a:ext cx="11691161" cy="29426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当客户端请求服务器端的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时，可以向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传递</a:t>
            </a:r>
            <a:r>
              <a:rPr lang="zh-CN" altLang="en-US" sz="2400" dirty="0" smtClean="0">
                <a:solidFill>
                  <a:srgbClr val="C00000"/>
                </a:solidFill>
              </a:rPr>
              <a:t>请求参数</a:t>
            </a:r>
            <a:r>
              <a:rPr lang="zh-CN" altLang="en-US" sz="2400" dirty="0" smtClean="0"/>
              <a:t>，有以下几种方式：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name=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value&amp;name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=value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的形式传递，例如：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r>
              <a:rPr lang="en-US" sz="2000" dirty="0" smtClean="0"/>
              <a:t>  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</a:t>
            </a:r>
            <a:r>
              <a:rPr lang="en-US" sz="2000" dirty="0" err="1" smtClean="0"/>
              <a:t>TestPramServlet?page</a:t>
            </a:r>
            <a:r>
              <a:rPr lang="en-US" sz="2000" dirty="0" smtClean="0"/>
              <a:t>=1&amp;author=</a:t>
            </a:r>
            <a:r>
              <a:rPr lang="en-US" sz="2000" dirty="0" err="1" smtClean="0"/>
              <a:t>wangxh</a:t>
            </a:r>
            <a:r>
              <a:rPr lang="en-US" sz="2000" dirty="0" smtClean="0"/>
              <a:t>”&gt;</a:t>
            </a:r>
            <a:r>
              <a:rPr lang="zh-CN" altLang="en-US" sz="2000" dirty="0" smtClean="0"/>
              <a:t>传递两个请求参数，名字分别为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author</a:t>
            </a:r>
            <a:r>
              <a:rPr lang="zh-CN" altLang="en-US" sz="2000" dirty="0" smtClean="0"/>
              <a:t>，值分别为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wangxh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可以在使用表单提交，表单中的元素值将作为请求参数传递，元素的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是参数名字，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的值是参数的值，例如：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中获取请求参数的方法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60" y="3718679"/>
            <a:ext cx="115245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&lt;form action="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TestPramServlet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" method="post"&gt;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ea typeface="微软雅黑 Light" panose="020B0502040204020203" pitchFamily="34" charset="-122"/>
              </a:rPr>
              <a:t>用户名：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&lt;input name="username" type="text"&gt;&lt;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ea typeface="微软雅黑 Light" panose="020B0502040204020203" pitchFamily="34" charset="-122"/>
              </a:rPr>
              <a:t>密     码：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&lt;input name="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pwd</a:t>
            </a:r>
            <a:r>
              <a:rPr lang="en-US" altLang="zh-CN" dirty="0" smtClean="0">
                <a:ea typeface="微软雅黑 Light" panose="020B0502040204020203" pitchFamily="34" charset="-122"/>
              </a:rPr>
              <a:t>" type="password"&gt;&lt;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ea typeface="微软雅黑 Light" panose="020B0502040204020203" pitchFamily="34" charset="-122"/>
              </a:rPr>
              <a:t>技术方向：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&lt;input type="checkbox" name="techs" value="java"&gt;1</a:t>
            </a:r>
            <a:r>
              <a:rPr lang="zh-CN" altLang="en-US" dirty="0" smtClean="0"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ea typeface="微软雅黑 Light" panose="020B0502040204020203" pitchFamily="34" charset="-122"/>
              </a:rPr>
              <a:t>Java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&lt;input type="checkbox" name="techs" value="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.Net</a:t>
            </a:r>
            <a:r>
              <a:rPr lang="en-US" altLang="zh-CN" dirty="0" smtClean="0">
                <a:ea typeface="微软雅黑 Light" panose="020B0502040204020203" pitchFamily="34" charset="-122"/>
              </a:rPr>
              <a:t>"&gt;2</a:t>
            </a:r>
            <a:r>
              <a:rPr lang="zh-CN" altLang="en-US" dirty="0" smtClean="0">
                <a:ea typeface="微软雅黑 Light" panose="020B0502040204020203" pitchFamily="34" charset="-122"/>
              </a:rPr>
              <a:t>、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.Net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&lt;input type="checkbox" name="techs" value="Android"&gt;3</a:t>
            </a:r>
            <a:r>
              <a:rPr lang="zh-CN" altLang="en-US" dirty="0" smtClean="0"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ea typeface="微软雅黑 Light" panose="020B0502040204020203" pitchFamily="34" charset="-122"/>
              </a:rPr>
              <a:t>Android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&lt;input type="checkbox" name="techs" value="HTML5"&gt;4</a:t>
            </a:r>
            <a:r>
              <a:rPr lang="zh-CN" altLang="en-US" dirty="0" smtClean="0"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ea typeface="微软雅黑 Light" panose="020B0502040204020203" pitchFamily="34" charset="-122"/>
              </a:rPr>
              <a:t>HTML5&lt;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&lt;input type="hidden" name="action" value="test"/&gt;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&lt;input type="submit" value="</a:t>
            </a:r>
            <a:r>
              <a:rPr lang="zh-CN" altLang="en-US" dirty="0" smtClean="0">
                <a:ea typeface="微软雅黑 Light" panose="020B0502040204020203" pitchFamily="34" charset="-122"/>
              </a:rPr>
              <a:t>提交</a:t>
            </a:r>
            <a:r>
              <a:rPr lang="en-US" altLang="zh-CN" dirty="0" smtClean="0">
                <a:ea typeface="微软雅黑 Light" panose="020B0502040204020203" pitchFamily="34" charset="-122"/>
              </a:rPr>
              <a:t>"/&gt;&lt;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br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&gt;&lt;/form&gt;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979" y="4051738"/>
            <a:ext cx="2869324" cy="22071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3877" y="4897821"/>
            <a:ext cx="2590799" cy="2259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5959" y="4346027"/>
            <a:ext cx="2869324" cy="22071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0153" y="5712371"/>
            <a:ext cx="2911364" cy="2312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4388" y="5192111"/>
            <a:ext cx="2590799" cy="2259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20663" y="5423338"/>
            <a:ext cx="2932385" cy="2049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84181" y="6006661"/>
            <a:ext cx="2911364" cy="2312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56179" y="3736428"/>
            <a:ext cx="3815255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、请求参数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的值取决于用户的输入；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、请求参数</a:t>
            </a:r>
            <a:r>
              <a:rPr lang="en-US" altLang="zh-CN" dirty="0" smtClean="0"/>
              <a:t>techs</a:t>
            </a:r>
            <a:r>
              <a:rPr lang="zh-CN" altLang="en-US" dirty="0" smtClean="0"/>
              <a:t>可能包含多个值，取决于用户选择情况；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、请求参数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是一个隐藏参数，也会传递到服务器端，不过不在浏览器显示；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8351"/>
            <a:ext cx="11015870" cy="29426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当客户端请求服务器端的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时，请求参数都会被发送到服务器，服务器会将请求参数封装到请求对象中；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请求接口中提供了四个与请求参数相关的方法，前两个方法常用：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中获取请求参数的方法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5088" y="2895306"/>
          <a:ext cx="10738070" cy="293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getParameter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返回某个指定名字的请求参数的值，值为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[] </a:t>
                      </a:r>
                      <a:r>
                        <a:rPr lang="en-US" altLang="zh-CN" dirty="0" err="1" smtClean="0"/>
                        <a:t>getParameterValues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 name) 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返回指定名字的请求参数的值，值为</a:t>
                      </a:r>
                      <a:r>
                        <a:rPr lang="en-US" altLang="zh-CN" dirty="0" smtClean="0"/>
                        <a:t>String[]</a:t>
                      </a:r>
                      <a:r>
                        <a:rPr lang="zh-CN" altLang="en-US" dirty="0" smtClean="0"/>
                        <a:t>类型，一般用于一个名字对应多个值情况；</a:t>
                      </a:r>
                      <a:endParaRPr lang="en-US" dirty="0"/>
                    </a:p>
                  </a:txBody>
                  <a:tcPr/>
                </a:tc>
              </a:tr>
              <a:tr h="64054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java.util.Map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java.lang.String,java.lang.String</a:t>
                      </a:r>
                      <a:r>
                        <a:rPr lang="en-US" altLang="zh-CN" dirty="0" smtClean="0"/>
                        <a:t>[]&gt; </a:t>
                      </a:r>
                      <a:r>
                        <a:rPr lang="en-US" altLang="zh-CN" dirty="0" err="1" smtClean="0"/>
                        <a:t>getParameterMap</a:t>
                      </a:r>
                      <a:r>
                        <a:rPr lang="en-US" altLang="zh-CN" dirty="0" smtClean="0"/>
                        <a:t>()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将所有请求参数的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value</a:t>
                      </a:r>
                      <a:r>
                        <a:rPr lang="zh-CN" altLang="en-US" dirty="0" smtClean="0"/>
                        <a:t>作为键值对返回，存储在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对象中；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java.util.Enumeration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java.lang.String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</a:t>
                      </a:r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getParameterNames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() </a:t>
                      </a:r>
                      <a:endParaRPr lang="en-US" altLang="zh-CN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altLang="zh-CN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返回所有的请求参数的名字，存在集合对象中；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2227"/>
            <a:ext cx="11015870" cy="6882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中可以获得请求参数：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中获取请求参数的方法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9175532" y="274287"/>
            <a:ext cx="214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 action="ppaction://hlinkfile"/>
              </a:rPr>
              <a:t>TestPramServlet.java</a:t>
            </a:r>
            <a:endParaRPr lang="en-US" altLang="zh-CN" dirty="0" smtClean="0"/>
          </a:p>
          <a:p>
            <a:pPr algn="ctr"/>
            <a:r>
              <a:rPr lang="en-US" altLang="en-US" dirty="0" smtClean="0">
                <a:hlinkClick r:id="rId3" action="ppaction://hlinkfile"/>
              </a:rPr>
              <a:t>testPram.html</a:t>
            </a:r>
            <a:endParaRPr lang="en-US" altLang="en-US" dirty="0">
              <a:hlinkClick r:id="rId4" action="ppaction://hlinkfi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06" y="1506047"/>
            <a:ext cx="115245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//		</a:t>
            </a:r>
            <a:r>
              <a:rPr lang="zh-CN" altLang="en-US" dirty="0" smtClean="0">
                <a:ea typeface="微软雅黑 Light" panose="020B0502040204020203" pitchFamily="34" charset="-122"/>
              </a:rPr>
              <a:t>获得请求参数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smtClean="0">
                <a:ea typeface="微软雅黑 Light" panose="020B0502040204020203" pitchFamily="34" charset="-122"/>
              </a:rPr>
              <a:t>String username=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request.getParameter</a:t>
            </a:r>
            <a:r>
              <a:rPr lang="en-US" altLang="zh-CN" dirty="0" smtClean="0">
                <a:ea typeface="微软雅黑 Light" panose="020B0502040204020203" pitchFamily="34" charset="-122"/>
              </a:rPr>
              <a:t>("username");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String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pwd</a:t>
            </a:r>
            <a:r>
              <a:rPr lang="en-US" altLang="zh-CN" dirty="0" smtClean="0">
                <a:ea typeface="微软雅黑 Light" panose="020B0502040204020203" pitchFamily="34" charset="-122"/>
              </a:rPr>
              <a:t>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request.getParameter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pwd</a:t>
            </a:r>
            <a:r>
              <a:rPr lang="en-US" altLang="zh-CN" dirty="0" smtClean="0">
                <a:ea typeface="微软雅黑 Light" panose="020B0502040204020203" pitchFamily="34" charset="-122"/>
              </a:rPr>
              <a:t>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//		</a:t>
            </a:r>
            <a:r>
              <a:rPr lang="zh-CN" altLang="en-US" dirty="0" smtClean="0">
                <a:ea typeface="微软雅黑 Light" panose="020B0502040204020203" pitchFamily="34" charset="-122"/>
              </a:rPr>
              <a:t>获得同名的请求参数的所有值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smtClean="0">
                <a:ea typeface="微软雅黑 Light" panose="020B0502040204020203" pitchFamily="34" charset="-122"/>
              </a:rPr>
              <a:t>String[] techs 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request.getParameterValues</a:t>
            </a:r>
            <a:r>
              <a:rPr lang="en-US" altLang="zh-CN" dirty="0" smtClean="0">
                <a:ea typeface="微软雅黑 Light" panose="020B0502040204020203" pitchFamily="34" charset="-122"/>
              </a:rPr>
              <a:t>("techs");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//		</a:t>
            </a:r>
            <a:r>
              <a:rPr lang="zh-CN" altLang="en-US" dirty="0" smtClean="0">
                <a:ea typeface="微软雅黑 Light" panose="020B0502040204020203" pitchFamily="34" charset="-122"/>
              </a:rPr>
              <a:t>获得隐藏参数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String action=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request.getParameter</a:t>
            </a:r>
            <a:r>
              <a:rPr lang="en-US" altLang="zh-CN" dirty="0" smtClean="0">
                <a:ea typeface="微软雅黑 Light" panose="020B0502040204020203" pitchFamily="34" charset="-122"/>
              </a:rPr>
              <a:t>("action");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pic>
        <p:nvPicPr>
          <p:cNvPr id="75777" name="Picture 1" descr="C:\Users\wxh\AppData\Roaming\Tencent\Users\29097443\QQ\WinTemp\RichOle\EQRV%$Z__6BO{T1CYU_WQ}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966" y="4934607"/>
            <a:ext cx="4562475" cy="11239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75778" name="Picture 2" descr="C:\Users\wxh\AppData\Roaming\Tencent\Users\29097443\QQ\WinTemp\RichOle\M6VJR`V]F4)M}IYV1XP8[H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1779" y="4776951"/>
            <a:ext cx="1847850" cy="13525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5376041" y="5249917"/>
            <a:ext cx="1403131" cy="488731"/>
          </a:xfrm>
          <a:prstGeom prst="rightArrow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4566" y="4572000"/>
            <a:ext cx="165537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testPram.html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1573" y="4377558"/>
            <a:ext cx="225972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TestPramServlet.java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41057"/>
            <a:ext cx="11015870" cy="169719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如果某个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需要使用一些可以配置的参数，可以在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进行配置，称为初始化参数；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这些参数在服务器初始化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实例时被初始化到配置信息中，可以在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中获取并使用；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可以配置多个初始化参数，所有的初始化参数只能在当前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类中使用；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初始化参数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1745" name="Picture 1" descr="C:\Users\wxh\AppData\Roaming\Tencent\Users\29097443\QQ\WinTemp\RichOle\J4)8TLX~JWO2_RCG@7Y]BI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1793" y="2637380"/>
            <a:ext cx="4329934" cy="396837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801710" y="2593868"/>
            <a:ext cx="558315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&lt;description&gt;&lt;/description&gt;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&lt;display-name&gt;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TestInitServlet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&lt;/display-name&gt;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-name&gt;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TestInitServlet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&lt;/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-name&gt;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&lt;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-class&gt;com.chinasofti.chapter02.section01.TestInitServlet&lt;/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-class&gt;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    &lt;init-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solidFill>
                <a:srgbClr val="C00000"/>
              </a:solidFill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     &lt;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-name&gt;path&lt;/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-name&gt;</a:t>
            </a:r>
            <a:endParaRPr lang="en-US" altLang="zh-CN" dirty="0" smtClean="0">
              <a:solidFill>
                <a:srgbClr val="C00000"/>
              </a:solidFill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      &lt;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-value&gt;WEB-INF/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config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&lt;/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-value&gt;</a:t>
            </a:r>
            <a:endParaRPr lang="en-US" altLang="zh-CN" dirty="0" smtClean="0">
              <a:solidFill>
                <a:srgbClr val="C00000"/>
              </a:solidFill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    &lt;/init-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 panose="020B0502040204020203" pitchFamily="34" charset="-122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&gt;</a:t>
            </a:r>
            <a:endParaRPr lang="en-US" altLang="zh-CN" dirty="0" smtClean="0">
              <a:solidFill>
                <a:srgbClr val="C00000"/>
              </a:solidFill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&lt;/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	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41057"/>
            <a:ext cx="11015870" cy="169719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ServletConfig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接口中定义了两个与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初始化参数有关的方法；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类已经间接实现了该接口，因此默认可以直接使用这两个方法；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初始化参数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702922"/>
            <a:ext cx="1139846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protected void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doGet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HttpServletRequest</a:t>
            </a:r>
            <a:r>
              <a:rPr lang="en-US" altLang="zh-CN" dirty="0" smtClean="0">
                <a:ea typeface="微软雅黑 Light" panose="020B0502040204020203" pitchFamily="34" charset="-122"/>
              </a:rPr>
              <a:t> request,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HttpServletResponse</a:t>
            </a:r>
            <a:r>
              <a:rPr lang="en-US" altLang="zh-CN" dirty="0" smtClean="0">
                <a:ea typeface="微软雅黑 Light" panose="020B0502040204020203" pitchFamily="34" charset="-122"/>
              </a:rPr>
              <a:t> response) throws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IOException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 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//		</a:t>
            </a:r>
            <a:r>
              <a:rPr lang="zh-CN" altLang="en-US" dirty="0" smtClean="0">
                <a:ea typeface="微软雅黑 Light" panose="020B0502040204020203" pitchFamily="34" charset="-122"/>
              </a:rPr>
              <a:t>获得初始化参数</a:t>
            </a:r>
            <a:r>
              <a:rPr lang="en-US" altLang="zh-CN" dirty="0" smtClean="0">
                <a:ea typeface="微软雅黑 Light" panose="020B0502040204020203" pitchFamily="34" charset="-122"/>
              </a:rPr>
              <a:t>path</a:t>
            </a:r>
            <a:r>
              <a:rPr lang="zh-CN" altLang="en-US" dirty="0" smtClean="0">
                <a:ea typeface="微软雅黑 Light" panose="020B0502040204020203" pitchFamily="34" charset="-122"/>
              </a:rPr>
              <a:t>的值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smtClean="0">
                <a:ea typeface="微软雅黑 Light" panose="020B0502040204020203" pitchFamily="34" charset="-122"/>
              </a:rPr>
              <a:t>String path=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this.getInitParameter</a:t>
            </a:r>
            <a:r>
              <a:rPr lang="en-US" altLang="zh-CN" dirty="0" smtClean="0">
                <a:ea typeface="微软雅黑 Light" panose="020B0502040204020203" pitchFamily="34" charset="-122"/>
              </a:rPr>
              <a:t>("path");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初始化参数</a:t>
            </a:r>
            <a:r>
              <a:rPr lang="en-US" altLang="zh-CN" dirty="0" smtClean="0">
                <a:ea typeface="微软雅黑 Light" panose="020B0502040204020203" pitchFamily="34" charset="-122"/>
              </a:rPr>
              <a:t>path</a:t>
            </a:r>
            <a:r>
              <a:rPr lang="zh-CN" altLang="en-US" dirty="0" smtClean="0">
                <a:ea typeface="微软雅黑 Light" panose="020B0502040204020203" pitchFamily="34" charset="-122"/>
              </a:rPr>
              <a:t>的值：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"+path);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}	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0040" y="1870547"/>
          <a:ext cx="107380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getInitParameter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返回某个指定名字的初始化参数的值，值为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java.util.Enumeration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java.lang.String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</a:t>
                      </a:r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getInitParameterNames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() </a:t>
                      </a:r>
                      <a:endParaRPr lang="en-US" altLang="zh-CN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endParaRPr lang="en-US" altLang="zh-CN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返回所有初始化参数的名字；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9175532" y="274287"/>
            <a:ext cx="2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 action="ppaction://hlinkfile"/>
              </a:rPr>
              <a:t>TestInitServlet.java</a:t>
            </a:r>
            <a:endParaRPr lang="en-US" altLang="zh-CN" dirty="0" smtClean="0">
              <a:hlinkClick r:id="rId3" action="ppaction://hlinkfile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43034" y="3941378"/>
            <a:ext cx="11015870" cy="520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在当前的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中可以获得初始化参数进行使用，其他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中无法使用；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20125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的初始化参数只能在当前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如果需要在应用下所有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中都能够使用某个参数，可以定义全局参数；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的根节点下使用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&lt;context-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配置即可：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全局参数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262" y="3334847"/>
            <a:ext cx="558315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 panose="020B0502040204020203" pitchFamily="34" charset="-122"/>
              </a:rPr>
              <a:t> &lt;context-param&gt;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&lt;param-name&gt;propsFile&lt;/param-name&gt;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&lt;param-value&gt;config.properties&lt;/param-value&gt;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&lt;/context-param&gt;</a:t>
            </a:r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7062952" y="2790497"/>
            <a:ext cx="3405351" cy="3279228"/>
          </a:xfrm>
          <a:prstGeom prst="cloudCallout">
            <a:avLst>
              <a:gd name="adj1" fmla="val 67182"/>
              <a:gd name="adj2" fmla="val 43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全局参数可以在应用下所有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中获取使用，但是需要使用到上下文对象</a:t>
            </a:r>
            <a:r>
              <a:rPr lang="en-US" altLang="zh-CN" dirty="0" err="1" smtClean="0">
                <a:solidFill>
                  <a:schemeClr val="tx1"/>
                </a:solidFill>
              </a:rPr>
              <a:t>ServletContext</a:t>
            </a:r>
            <a:r>
              <a:rPr lang="zh-CN" altLang="en-US" dirty="0" smtClean="0">
                <a:solidFill>
                  <a:schemeClr val="tx1"/>
                </a:solidFill>
              </a:rPr>
              <a:t>，后续学习。此处只了解概念，理解与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初始化参数区别即可。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默认情况下，只有当第一次访问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时，服务器才会初始化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如果需要更早实例化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中进行配置，使得在启动容器的时候就能初始化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TestLoadServlet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类中的构造方法，写打印语句，观察何时调用构造方法：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加载启动选项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728" y="3792048"/>
            <a:ext cx="103421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 panose="020B0502040204020203" pitchFamily="34" charset="-122"/>
              </a:rPr>
              <a:t> public TestLoadServlet() {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    super();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    System.out.println("</a:t>
            </a:r>
            <a:r>
              <a:rPr lang="zh-CN" altLang="en-US" dirty="0" smtClean="0">
                <a:ea typeface="微软雅黑 Light" panose="020B0502040204020203" pitchFamily="34" charset="-122"/>
              </a:rPr>
              <a:t>调用了</a:t>
            </a:r>
            <a:r>
              <a:rPr lang="pt-BR" altLang="zh-CN" dirty="0" smtClean="0">
                <a:ea typeface="微软雅黑 Light" panose="020B0502040204020203" pitchFamily="34" charset="-122"/>
              </a:rPr>
              <a:t>TestLoadServlet()</a:t>
            </a:r>
            <a:r>
              <a:rPr lang="zh-CN" altLang="pt-BR" dirty="0" smtClean="0">
                <a:ea typeface="微软雅黑 Light" panose="020B0502040204020203" pitchFamily="34" charset="-122"/>
              </a:rPr>
              <a:t>，</a:t>
            </a:r>
            <a:r>
              <a:rPr lang="zh-CN" altLang="en-US" dirty="0" smtClean="0">
                <a:ea typeface="微软雅黑 Light" panose="020B0502040204020203" pitchFamily="34" charset="-122"/>
              </a:rPr>
              <a:t>创建实例了</a:t>
            </a:r>
            <a:r>
              <a:rPr lang="en-US" altLang="zh-CN" dirty="0" smtClean="0">
                <a:ea typeface="微软雅黑 Light" panose="020B0502040204020203" pitchFamily="34" charset="-122"/>
              </a:rPr>
              <a:t>~~~");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}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10" name="TextBox 9">
            <a:hlinkClick r:id="rId1" action="ppaction://hlinkfile"/>
          </p:cNvPr>
          <p:cNvSpPr txBox="1"/>
          <p:nvPr/>
        </p:nvSpPr>
        <p:spPr>
          <a:xfrm>
            <a:off x="9175532" y="274287"/>
            <a:ext cx="2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 action="ppaction://hlinkfile"/>
              </a:rPr>
              <a:t>TestLoadServlet.java</a:t>
            </a:r>
            <a:endParaRPr lang="en-US" altLang="zh-CN" dirty="0" smtClean="0">
              <a:hlinkClick r:id="rId3" action="ppaction://hlinkfil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512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中进行配置，使得在启动容器的时候就能对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实例化；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加载启动选项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4" y="1994778"/>
            <a:ext cx="922282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 panose="020B0502040204020203" pitchFamily="34" charset="-122"/>
              </a:rPr>
              <a:t> &lt;servlet&gt;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&lt;description&gt;&lt;/description&gt;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&lt;display-name&gt;TestLoadServlet&lt;/display-name&gt;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&lt;servlet-name&gt;TestLoadServlet&lt;/servlet-name&gt;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&lt;servlet-class&gt;com.chinasofti.chapter02.section01.TestLoadServlet&lt;/servlet-class&gt;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</a:t>
            </a:r>
            <a:r>
              <a:rPr lang="pt-BR" altLang="zh-CN" b="1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&lt;load-on-startup&gt;2&lt;/load-on-startup&gt;</a:t>
            </a:r>
            <a:endParaRPr lang="pt-BR" altLang="zh-CN" b="1" dirty="0" smtClean="0">
              <a:solidFill>
                <a:srgbClr val="C00000"/>
              </a:solidFill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&lt;/servlet&gt;</a:t>
            </a:r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8970579" y="1860331"/>
            <a:ext cx="2254469" cy="1907628"/>
          </a:xfrm>
          <a:prstGeom prst="wedgeEllipseCallout">
            <a:avLst>
              <a:gd name="adj1" fmla="val -324324"/>
              <a:gd name="adj2" fmla="val 4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不是表示个数，而是顺序。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永远只被实例化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个对象。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43033" y="4288450"/>
            <a:ext cx="11015870" cy="751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启动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Tomcat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，不访问该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，可以在启动日志中看到：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79873" name="Picture 1" descr="C:\Users\wxh\AppData\Roaming\Tencent\Users\29097443\QQ\WinTemp\RichOle\F2I5K@]D%)CGOGY0`5EDG0I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4497" y="5076497"/>
            <a:ext cx="7219950" cy="6667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8" name="Oval Callout 7"/>
          <p:cNvSpPr/>
          <p:nvPr/>
        </p:nvSpPr>
        <p:spPr>
          <a:xfrm>
            <a:off x="8728841" y="4487917"/>
            <a:ext cx="2254469" cy="1907628"/>
          </a:xfrm>
          <a:prstGeom prst="wedgeEllipseCallout">
            <a:avLst>
              <a:gd name="adj1" fmla="val -94953"/>
              <a:gd name="adj2" fmla="val 119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说明启动的同时已经创建了一个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的实例，而不是第一次访问才创建。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96" y="762229"/>
            <a:ext cx="11015870" cy="286384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要访问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，必须为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-pattern&gt;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，可以使用通配符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进行配置，从而通配多种访问模式；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使用有两种方式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扩展名 ： 比如 *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.do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*.action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开头，同时以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结尾，比如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/*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/admin/*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配置中通配符*的用法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370" y="3807814"/>
            <a:ext cx="1064172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 panose="020B0502040204020203" pitchFamily="34" charset="-122"/>
              </a:rPr>
              <a:t> &lt;servlet-mapping&gt;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&lt;servlet-name&gt;TestPatternServlet&lt;/servlet-name&gt;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    &lt;url-pattern&gt;*.action&lt;/url-pattern&gt;</a:t>
            </a:r>
            <a:endParaRPr lang="pt-BR" altLang="zh-CN" dirty="0" smtClean="0">
              <a:solidFill>
                <a:srgbClr val="C00000"/>
              </a:solidFill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solidFill>
                  <a:srgbClr val="C00000"/>
                </a:solidFill>
                <a:ea typeface="微软雅黑 Light" panose="020B0502040204020203" pitchFamily="34" charset="-122"/>
              </a:rPr>
              <a:t>    &lt;url-pattern&gt;/admin/*&lt;/url-pattern&gt;</a:t>
            </a:r>
            <a:endParaRPr lang="pt-BR" altLang="zh-CN" dirty="0" smtClean="0">
              <a:solidFill>
                <a:srgbClr val="C00000"/>
              </a:solidFill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&lt;/servlet-mapping&gt;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214" y="5380672"/>
            <a:ext cx="1057866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"/>
              </a:rPr>
              <a:t>http://localhost:8080/chapter02/admin/hello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http://localhost:8080/chapter02/admin/file/upload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http://localhost:8080/chapter02/hello.action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http://localhost:8080/chapter02/admin/hello.action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758151" y="3925615"/>
            <a:ext cx="2180898" cy="2049516"/>
          </a:xfrm>
          <a:prstGeom prst="wedgeEllipseCallout">
            <a:avLst>
              <a:gd name="adj1" fmla="val -92061"/>
              <a:gd name="adj2" fmla="val 604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这些</a:t>
            </a:r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都可以访问到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pt-BR" altLang="zh-CN" dirty="0" smtClean="0">
                <a:solidFill>
                  <a:schemeClr val="tx1"/>
                </a:solidFill>
                <a:ea typeface="微软雅黑 Light" panose="020B0502040204020203" pitchFamily="34" charset="-122"/>
              </a:rPr>
              <a:t>estPatternServlet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36678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说起网络应用，可以分为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两种；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Client/Server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（客户机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服务器）的简称，桌面应用程序采用的多是这种结构；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Browser/Server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（浏览器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服务器）的简称，特点是客户端无需安装特定的软件，只需要安装一个浏览器就可以与系统进行交互。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RIA】-1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50" name="AutoShape 2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2" name="AutoShape 4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4" name="AutoShape 6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6" name="AutoShape 8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057" name="Picture 9" descr="C:\Users\wxh\Desktop\u=1994540633,1692447198&amp;fm=23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4290" y="4721772"/>
            <a:ext cx="1828800" cy="1828800"/>
          </a:xfrm>
          <a:prstGeom prst="rect">
            <a:avLst/>
          </a:prstGeom>
          <a:noFill/>
        </p:spPr>
      </p:pic>
      <p:sp>
        <p:nvSpPr>
          <p:cNvPr id="12" name="Oval Callout 11"/>
          <p:cNvSpPr/>
          <p:nvPr/>
        </p:nvSpPr>
        <p:spPr>
          <a:xfrm>
            <a:off x="2380592" y="4099035"/>
            <a:ext cx="2254469" cy="2175641"/>
          </a:xfrm>
          <a:prstGeom prst="wedgeEllipseCallout">
            <a:avLst>
              <a:gd name="adj1" fmla="val -97487"/>
              <a:gd name="adj2" fmla="val 13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就是</a:t>
            </a:r>
            <a:r>
              <a:rPr lang="en-US" altLang="zh-CN" dirty="0" smtClean="0">
                <a:solidFill>
                  <a:schemeClr val="tx1"/>
                </a:solidFill>
              </a:rPr>
              <a:t>C/S</a:t>
            </a:r>
            <a:r>
              <a:rPr lang="zh-CN" altLang="en-US" dirty="0" smtClean="0">
                <a:solidFill>
                  <a:schemeClr val="tx1"/>
                </a:solidFill>
              </a:rPr>
              <a:t>结构的网络应用，你要用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聊天，就得在电脑上安装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软件。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8" name="Picture 10" descr="C:\Users\wxh\AppData\Roaming\Tencent\Users\29097443\QQ\WinTemp\RichOle\XGO436BN6AYB7`VWICGDDC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262" y="4571999"/>
            <a:ext cx="6629400" cy="1638300"/>
          </a:xfrm>
          <a:prstGeom prst="rect">
            <a:avLst/>
          </a:prstGeom>
          <a:noFill/>
        </p:spPr>
      </p:pic>
      <p:sp>
        <p:nvSpPr>
          <p:cNvPr id="14" name="Oval Callout 13"/>
          <p:cNvSpPr/>
          <p:nvPr/>
        </p:nvSpPr>
        <p:spPr>
          <a:xfrm>
            <a:off x="9937531" y="3258208"/>
            <a:ext cx="2254469" cy="2175641"/>
          </a:xfrm>
          <a:prstGeom prst="wedgeEllipseCallout">
            <a:avLst>
              <a:gd name="adj1" fmla="val -119865"/>
              <a:gd name="adj2" fmla="val 34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百度就是</a:t>
            </a:r>
            <a:r>
              <a:rPr lang="en-US" altLang="zh-CN" dirty="0" smtClean="0">
                <a:solidFill>
                  <a:schemeClr val="tx1"/>
                </a:solidFill>
              </a:rPr>
              <a:t>B/S</a:t>
            </a:r>
            <a:r>
              <a:rPr lang="zh-CN" altLang="en-US" dirty="0" smtClean="0">
                <a:solidFill>
                  <a:schemeClr val="tx1"/>
                </a:solidFill>
              </a:rPr>
              <a:t>结构的网络应用，你要使用百度，不需要安装什么，只要有浏览器，能上网就行了。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中还可以配置很多其他信息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配置默认首页：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当不指定具体访问路径时，默认访问默认首页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将按照顺序访问，都不存在将报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错误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中首页及错误页面等其他配置信息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964" y="3145660"/>
            <a:ext cx="922282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 panose="020B0502040204020203" pitchFamily="34" charset="-122"/>
              </a:rPr>
              <a:t>&lt;welcome-file-list&gt;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&lt;welcome-file&gt;index.html&lt;/welcome-file&gt;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&lt;welcome-file&gt;index.htm&lt;/welcome-file&gt;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&lt;welcome-file&gt;index.jsp&lt;/welcome-file&gt;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&lt;welcome-file&gt;default.html&lt;/welcome-file&gt;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&lt;welcome-file&gt;default.htm&lt;/welcome-file&gt;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  &lt;welcome-file&gt;default.jsp&lt;/welcome-file&gt;</a:t>
            </a:r>
            <a:endParaRPr lang="pt-BR" altLang="zh-CN" dirty="0" smtClean="0">
              <a:ea typeface="微软雅黑 Light" panose="020B0502040204020203" pitchFamily="34" charset="-122"/>
            </a:endParaRPr>
          </a:p>
          <a:p>
            <a:r>
              <a:rPr lang="pt-BR" altLang="zh-CN" dirty="0" smtClean="0">
                <a:ea typeface="微软雅黑 Light" panose="020B0502040204020203" pitchFamily="34" charset="-122"/>
              </a:rPr>
              <a:t>  &lt;/welcome-file-list&gt;</a:t>
            </a:r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6758151" y="3925615"/>
            <a:ext cx="2180898" cy="2049516"/>
          </a:xfrm>
          <a:prstGeom prst="wedgeEllipseCallout">
            <a:avLst>
              <a:gd name="adj1" fmla="val -145555"/>
              <a:gd name="adj2" fmla="val -672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当访问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/>
              </a:rPr>
              <a:t>http://127.0.0.1:8080/chapter02/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时，将默认访问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index.html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中还可以配置很多其他信息；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配置错误页面：</a:t>
            </a:r>
            <a:r>
              <a:rPr lang="zh-CN" altLang="en-US" sz="2400" dirty="0" smtClean="0"/>
              <a:t>当应用中出现响应错误或者异常时，可以跳转到错误页面；</a:t>
            </a:r>
            <a:endParaRPr lang="en-US" altLang="zh-CN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中首页及错误页面等其他配置信息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853" y="2625398"/>
            <a:ext cx="1045254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&lt;error-page&gt;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&lt;error-code&gt;404&lt;/error-code&gt;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&lt;location&gt;/404.html&lt;/location&gt;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&lt;/error-page&gt;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&lt;error-page&gt;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&lt;exception-type&gt;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java.lang.NullPointerException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&lt;/exception-type&gt;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&lt;location&gt;/exception.html&lt;/location&gt;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&lt;/error-page&gt;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969875" y="2270236"/>
            <a:ext cx="1975946" cy="1844564"/>
          </a:xfrm>
          <a:prstGeom prst="wedgeEllipseCallout">
            <a:avLst>
              <a:gd name="adj1" fmla="val -153534"/>
              <a:gd name="adj2" fmla="val 10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出现</a:t>
            </a:r>
            <a:r>
              <a:rPr lang="en-US" altLang="zh-CN" dirty="0" smtClean="0">
                <a:solidFill>
                  <a:schemeClr val="tx1"/>
                </a:solidFill>
              </a:rPr>
              <a:t>404</a:t>
            </a:r>
            <a:r>
              <a:rPr lang="zh-CN" altLang="en-US" dirty="0" smtClean="0">
                <a:solidFill>
                  <a:schemeClr val="tx1"/>
                </a:solidFill>
              </a:rPr>
              <a:t>错误时，自动跳转到</a:t>
            </a:r>
            <a:r>
              <a:rPr lang="en-US" altLang="zh-CN" dirty="0" smtClean="0">
                <a:solidFill>
                  <a:schemeClr val="tx1"/>
                </a:solidFill>
              </a:rPr>
              <a:t>404.html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989378" y="4550980"/>
            <a:ext cx="1975946" cy="1844564"/>
          </a:xfrm>
          <a:prstGeom prst="wedgeEllipseCallout">
            <a:avLst>
              <a:gd name="adj1" fmla="val -140768"/>
              <a:gd name="adj2" fmla="val -45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发生空指针异常并没有被处理时，跳转到</a:t>
            </a:r>
            <a:r>
              <a:rPr lang="en-US" altLang="zh-CN" dirty="0" smtClean="0">
                <a:solidFill>
                  <a:schemeClr val="tx1"/>
                </a:solidFill>
              </a:rPr>
              <a:t>excetption.html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访问一个根本不存在的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，发生</a:t>
            </a:r>
            <a:r>
              <a:rPr lang="en-US" altLang="zh-CN" sz="2400" dirty="0" smtClean="0"/>
              <a:t>404</a:t>
            </a:r>
            <a:r>
              <a:rPr lang="zh-CN" altLang="en-US" sz="2400" dirty="0" smtClean="0"/>
              <a:t>错误，将跳转到</a:t>
            </a:r>
            <a:r>
              <a:rPr lang="en-US" altLang="zh-CN" sz="2400" dirty="0" smtClean="0"/>
              <a:t>404.html</a:t>
            </a:r>
            <a:r>
              <a:rPr lang="zh-CN" altLang="en-US" sz="2400" dirty="0" smtClean="0"/>
              <a:t>页面；</a:t>
            </a:r>
            <a:endParaRPr lang="en-US" altLang="zh-CN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中首页及错误页面等其他配置信息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37627" y="3200399"/>
            <a:ext cx="11015870" cy="1277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TestExcepServlet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doGet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方法中发生空指针异常，则跳转到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exception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.html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83970" name="Picture 2" descr="C:\Users\wxh\AppData\Roaming\Tencent\Users\29097443\QQ\WinTemp\RichOle\)%)~[[Q8V[)@8D~1DA@`P`L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869" y="4382814"/>
            <a:ext cx="5846208" cy="16080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83971" name="Picture 3" descr="C:\Users\wxh\AppData\Roaming\Tencent\Users\29097443\QQ\WinTemp\RichOle\5T`(]3UHNSVX]RNR[R@VP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65737"/>
            <a:ext cx="4540469" cy="13635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380483" y="416177"/>
            <a:ext cx="242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 action="ppaction://hlinkfile"/>
              </a:rPr>
              <a:t>TestExcepServlet.java</a:t>
            </a:r>
            <a:endParaRPr lang="en-US" altLang="zh-CN" dirty="0" smtClean="0">
              <a:hlinkClick r:id="rId5" action="ppaction://hlinkfil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33458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客户端请求服务端的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时，会传递给服务器一系列的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请求头属性，请求接口中定义了系列方法获取请求属性；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10【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中获取请求头属性的方法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3102" y="2390807"/>
          <a:ext cx="10738070" cy="355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6165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80804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java.lang.String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getHeader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java.lang.String</a:t>
                      </a:r>
                      <a:r>
                        <a:rPr lang="en-US" sz="2000" dirty="0" smtClean="0"/>
                        <a:t> name) 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返回某个请求头属性的值，值为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类型；</a:t>
                      </a:r>
                      <a:endParaRPr lang="en-US" dirty="0"/>
                    </a:p>
                  </a:txBody>
                  <a:tcPr/>
                </a:tc>
              </a:tr>
              <a:tr h="10641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err="1" smtClean="0"/>
                        <a:t>int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err="1" smtClean="0"/>
                        <a:t>getIntHeader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java.lang.String</a:t>
                      </a:r>
                      <a:r>
                        <a:rPr lang="en-US" altLang="zh-CN" sz="2000" dirty="0" smtClean="0"/>
                        <a:t> name) 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 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返回值类型是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类型的请求头属性值；</a:t>
                      </a:r>
                      <a:endParaRPr lang="en-US" dirty="0"/>
                    </a:p>
                  </a:txBody>
                  <a:tcPr/>
                </a:tc>
              </a:tr>
              <a:tr h="10641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long </a:t>
                      </a:r>
                      <a:r>
                        <a:rPr lang="en-US" altLang="zh-CN" sz="2000" dirty="0" err="1" smtClean="0"/>
                        <a:t>getDateHeader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java.lang.String</a:t>
                      </a:r>
                      <a:r>
                        <a:rPr lang="en-US" altLang="zh-CN" sz="2000" dirty="0" smtClean="0"/>
                        <a:t> name) 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  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返回日期类型的请求头属性值，返回</a:t>
                      </a:r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型值；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实际应用中，可以使用请求接口中的方法，获取一些常用的请求头属性；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9" y="881"/>
            <a:ext cx="10799291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重要的请求头属性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1" action="ppaction://hlinkfile"/>
          </p:cNvPr>
          <p:cNvSpPr txBox="1"/>
          <p:nvPr/>
        </p:nvSpPr>
        <p:spPr>
          <a:xfrm>
            <a:off x="9764111" y="368880"/>
            <a:ext cx="242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 action="ppaction://hlinkfile"/>
              </a:rPr>
              <a:t>TestHeadServlet.java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 action="ppaction://hlinkfile"/>
              </a:rPr>
              <a:t>testhead.html</a:t>
            </a:r>
            <a:endParaRPr lang="en-US" altLang="zh-CN" dirty="0" smtClean="0">
              <a:hlinkClick r:id="rId4" action="ppaction://hlinkfi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086" y="2404681"/>
            <a:ext cx="1070478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protected void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doGet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HttpServletRequest</a:t>
            </a:r>
            <a:r>
              <a:rPr lang="en-US" altLang="zh-CN" dirty="0" smtClean="0">
                <a:ea typeface="微软雅黑 Light" panose="020B0502040204020203" pitchFamily="34" charset="-122"/>
              </a:rPr>
              <a:t> request,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HttpServletResponse</a:t>
            </a:r>
            <a:r>
              <a:rPr lang="en-US" altLang="zh-CN" dirty="0" smtClean="0">
                <a:ea typeface="微软雅黑 Light" panose="020B0502040204020203" pitchFamily="34" charset="-122"/>
              </a:rPr>
              <a:t> response) throws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ServletException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,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IOException</a:t>
            </a:r>
            <a:r>
              <a:rPr lang="en-US" altLang="zh-CN" dirty="0" smtClean="0">
                <a:ea typeface="微软雅黑 Light" panose="020B0502040204020203" pitchFamily="34" charset="-122"/>
              </a:rPr>
              <a:t> 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//		</a:t>
            </a:r>
            <a:r>
              <a:rPr lang="zh-CN" altLang="en-US" dirty="0" smtClean="0">
                <a:ea typeface="微软雅黑 Light" panose="020B0502040204020203" pitchFamily="34" charset="-122"/>
              </a:rPr>
              <a:t>获得请求长度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int</a:t>
            </a:r>
            <a:r>
              <a:rPr lang="en-US" altLang="zh-CN" dirty="0" smtClean="0">
                <a:ea typeface="微软雅黑 Light" panose="020B0502040204020203" pitchFamily="34" charset="-122"/>
              </a:rPr>
              <a:t> length=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request.getIntHeader</a:t>
            </a:r>
            <a:r>
              <a:rPr lang="en-US" altLang="zh-CN" dirty="0" smtClean="0">
                <a:ea typeface="微软雅黑 Light" panose="020B0502040204020203" pitchFamily="34" charset="-122"/>
              </a:rPr>
              <a:t>("Content-Length");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请求长度：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"+length);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//		</a:t>
            </a:r>
            <a:r>
              <a:rPr lang="zh-CN" altLang="en-US" dirty="0" smtClean="0">
                <a:ea typeface="微软雅黑 Light" panose="020B0502040204020203" pitchFamily="34" charset="-122"/>
              </a:rPr>
              <a:t>浏览器能接受的</a:t>
            </a:r>
            <a:r>
              <a:rPr lang="en-US" altLang="zh-CN" dirty="0" smtClean="0">
                <a:ea typeface="微软雅黑 Light" panose="020B0502040204020203" pitchFamily="34" charset="-122"/>
              </a:rPr>
              <a:t>MIME</a:t>
            </a:r>
            <a:r>
              <a:rPr lang="zh-CN" altLang="en-US" dirty="0" smtClean="0">
                <a:ea typeface="微软雅黑 Light" panose="020B0502040204020203" pitchFamily="34" charset="-122"/>
              </a:rPr>
              <a:t>类型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smtClean="0">
                <a:ea typeface="微软雅黑 Light" panose="020B0502040204020203" pitchFamily="34" charset="-122"/>
              </a:rPr>
              <a:t>String mime=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request.getHeader</a:t>
            </a:r>
            <a:r>
              <a:rPr lang="en-US" altLang="zh-CN" dirty="0" smtClean="0">
                <a:ea typeface="微软雅黑 Light" panose="020B0502040204020203" pitchFamily="34" charset="-122"/>
              </a:rPr>
              <a:t>("Accept");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("MIME</a:t>
            </a:r>
            <a:r>
              <a:rPr lang="zh-CN" altLang="en-US" dirty="0" smtClean="0">
                <a:ea typeface="微软雅黑 Light" panose="020B0502040204020203" pitchFamily="34" charset="-122"/>
              </a:rPr>
              <a:t>类型：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"+mime);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//		</a:t>
            </a:r>
            <a:r>
              <a:rPr lang="zh-CN" altLang="en-US" dirty="0" smtClean="0">
                <a:ea typeface="微软雅黑 Light" panose="020B0502040204020203" pitchFamily="34" charset="-122"/>
              </a:rPr>
              <a:t>来路路径信息</a:t>
            </a:r>
            <a:endParaRPr lang="zh-CN" altLang="en-US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smtClean="0">
                <a:ea typeface="微软雅黑 Light" panose="020B0502040204020203" pitchFamily="34" charset="-122"/>
              </a:rPr>
              <a:t>String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referer</a:t>
            </a:r>
            <a:r>
              <a:rPr lang="en-US" altLang="zh-CN" dirty="0" smtClean="0">
                <a:ea typeface="微软雅黑 Light" panose="020B0502040204020203" pitchFamily="34" charset="-122"/>
              </a:rPr>
              <a:t>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request.getHeader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Referer</a:t>
            </a:r>
            <a:r>
              <a:rPr lang="en-US" altLang="zh-CN" dirty="0" smtClean="0">
                <a:ea typeface="微软雅黑 Light" panose="020B0502040204020203" pitchFamily="34" charset="-122"/>
              </a:rPr>
              <a:t>");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来路路径：</a:t>
            </a:r>
            <a:r>
              <a:rPr lang="en-US" altLang="zh-CN" dirty="0" smtClean="0">
                <a:ea typeface="微软雅黑 Light" panose="020B0502040204020203" pitchFamily="34" charset="-122"/>
              </a:rPr>
              <a:t>"+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referer</a:t>
            </a:r>
            <a:r>
              <a:rPr lang="en-US" altLang="zh-CN" dirty="0" smtClean="0">
                <a:ea typeface="微软雅黑 Light" panose="020B0502040204020203" pitchFamily="34" charset="-122"/>
              </a:rPr>
              <a:t>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}	</a:t>
            </a:r>
            <a:endParaRPr lang="en-US" altLang="zh-CN" dirty="0" smtClean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testhead.html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方式提交表单访问：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testhead.html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方式提交表单访问：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9" y="881"/>
            <a:ext cx="10799291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重要的请求头属性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1" action="ppaction://hlinkfile"/>
          </p:cNvPr>
          <p:cNvSpPr txBox="1"/>
          <p:nvPr/>
        </p:nvSpPr>
        <p:spPr>
          <a:xfrm>
            <a:off x="9764111" y="368880"/>
            <a:ext cx="242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 action="ppaction://hlinkfile"/>
              </a:rPr>
              <a:t>TestHeadServlet.java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 action="ppaction://hlinkfile"/>
              </a:rPr>
              <a:t>testhead.html</a:t>
            </a:r>
            <a:endParaRPr lang="en-US" altLang="zh-CN" dirty="0" smtClean="0">
              <a:hlinkClick r:id="rId4" action="ppaction://hlinkfile"/>
            </a:endParaRPr>
          </a:p>
        </p:txBody>
      </p:sp>
      <p:pic>
        <p:nvPicPr>
          <p:cNvPr id="88065" name="Picture 1" descr="C:\Users\wxh\AppData\Roaming\Tencent\Users\29097443\QQ\WinTemp\RichOle\(N%9)OMJ1{WZ3EM_UQV2D_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496" y="1765738"/>
            <a:ext cx="11080646" cy="8828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88066" name="Picture 2" descr="C:\Users\wxh\AppData\Roaming\Tencent\Users\29097443\QQ\WinTemp\RichOle\_Q{}LL66FCVDLV16%UU4KZ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7558" y="3957143"/>
            <a:ext cx="10938416" cy="85133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知识点</a:t>
            </a:r>
            <a:r>
              <a:rPr lang="en-US" altLang="zh-CN" smtClean="0"/>
              <a:t>12【</a:t>
            </a:r>
            <a:r>
              <a:rPr lang="zh-CN" altLang="en-US" dirty="0" smtClean="0"/>
              <a:t>响应接口的</a:t>
            </a:r>
            <a:r>
              <a:rPr lang="en-US" altLang="zh-CN" dirty="0" smtClean="0"/>
              <a:t>API】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491163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/>
        </p:nvGraphicFramePr>
        <p:xfrm>
          <a:off x="1044902" y="2213007"/>
          <a:ext cx="10738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98"/>
                <a:gridCol w="5585372"/>
              </a:tblGrid>
              <a:tr h="203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void </a:t>
                      </a:r>
                      <a:r>
                        <a:rPr lang="en-US" altLang="zh-CN" sz="2000" dirty="0" err="1" smtClean="0"/>
                        <a:t>add</a:t>
                      </a:r>
                      <a:r>
                        <a:rPr lang="en-US" sz="2000" dirty="0" err="1" smtClean="0"/>
                        <a:t>Header</a:t>
                      </a:r>
                      <a:r>
                        <a:rPr lang="en-US" sz="2000" dirty="0" smtClean="0"/>
                        <a:t>(String name,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String</a:t>
                      </a:r>
                      <a:r>
                        <a:rPr lang="en-US" sz="2000" baseline="0" dirty="0" smtClean="0"/>
                        <a:t> value</a:t>
                      </a:r>
                      <a:r>
                        <a:rPr lang="en-US" sz="2000" dirty="0" smtClean="0"/>
                        <a:t>) 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添加请求头的属性名和值，为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类型；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/>
                        <a:t>PrintWriter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err="1" smtClean="0"/>
                        <a:t>getWriter</a:t>
                      </a:r>
                      <a:r>
                        <a:rPr lang="en-US" altLang="zh-CN" sz="2000" dirty="0" smtClean="0"/>
                        <a:t>(String name) 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得到写入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void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setCharacterEncoding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dirty="0" smtClean="0"/>
                        <a:t>(String name) 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返回日期类型的请求头属性值，返回</a:t>
                      </a:r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型值；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【Servlet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的线程性质是什么？</a:t>
            </a:r>
            <a:endParaRPr lang="en-US" altLang="zh-CN" dirty="0" smtClean="0"/>
          </a:p>
          <a:p>
            <a:r>
              <a:rPr lang="en-US" altLang="zh-CN" dirty="0" smtClean="0"/>
              <a:t>web.xml</a:t>
            </a:r>
            <a:r>
              <a:rPr lang="zh-CN" altLang="en-US" dirty="0" smtClean="0"/>
              <a:t>中可以配置哪些信息？</a:t>
            </a:r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初始化参数和全局参数有什么区别？</a:t>
            </a:r>
            <a:endParaRPr lang="en-US" altLang="zh-CN" dirty="0" smtClean="0"/>
          </a:p>
          <a:p>
            <a:r>
              <a:rPr lang="zh-CN" altLang="en-US" dirty="0" smtClean="0"/>
              <a:t>如何获得请求参数？</a:t>
            </a:r>
            <a:endParaRPr lang="en-US" altLang="zh-CN" dirty="0" smtClean="0"/>
          </a:p>
          <a:p>
            <a:r>
              <a:rPr lang="zh-CN" altLang="en-US" dirty="0" smtClean="0"/>
              <a:t>如何获得请求属性头？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【Servlet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621" y="1320800"/>
            <a:ext cx="10723179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是多线程，单实例的，不管访问多少次，只有一个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实例；如果在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中配置了启动加载项，则服务器启动时初始化，否则第一次访问时初始化；</a:t>
            </a:r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的初始化参数只能在当前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中使用，全局参数可以在整个应用中使用；</a:t>
            </a:r>
            <a:endParaRPr lang="en-US" altLang="zh-CN" dirty="0" smtClean="0"/>
          </a:p>
          <a:p>
            <a:r>
              <a:rPr lang="en-US" altLang="zh-CN" dirty="0" smtClean="0"/>
              <a:t>web.xml</a:t>
            </a:r>
            <a:r>
              <a:rPr lang="zh-CN" altLang="en-US" dirty="0" smtClean="0"/>
              <a:t>中可以配置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相关信息，还可以配置错误页面、默认首页等；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url-patttern</a:t>
            </a:r>
            <a:r>
              <a:rPr lang="zh-CN" altLang="en-US" dirty="0" smtClean="0"/>
              <a:t>可以使用通配符*进行配置；</a:t>
            </a:r>
            <a:endParaRPr lang="en-US" altLang="zh-CN" dirty="0" smtClean="0"/>
          </a:p>
          <a:p>
            <a:r>
              <a:rPr lang="zh-CN" altLang="en-US" dirty="0" smtClean="0"/>
              <a:t>请求接口中定义了</a:t>
            </a:r>
            <a:r>
              <a:rPr lang="en-US" altLang="zh-CN" dirty="0" err="1" smtClean="0"/>
              <a:t>getParameter</a:t>
            </a:r>
            <a:r>
              <a:rPr lang="zh-CN" altLang="en-US" dirty="0" smtClean="0"/>
              <a:t>等方法获得请求参数；</a:t>
            </a:r>
            <a:endParaRPr lang="en-US" altLang="zh-CN" dirty="0" smtClean="0"/>
          </a:p>
          <a:p>
            <a:r>
              <a:rPr lang="zh-CN" altLang="en-US" dirty="0" smtClean="0"/>
              <a:t>请求接口中定义了</a:t>
            </a:r>
            <a:r>
              <a:rPr lang="en-US" altLang="zh-CN" dirty="0" err="1" smtClean="0"/>
              <a:t>getHeader</a:t>
            </a:r>
            <a:r>
              <a:rPr lang="zh-CN" altLang="en-US" dirty="0" smtClean="0"/>
              <a:t>等方法获得请求头属性；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730697"/>
            <a:ext cx="11015870" cy="36678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需要安装客户端软件，但是操作往往更为便捷；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不需要安装客户端软件，但是用户体验往往不如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好，安全性也较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要低；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 Internet Applications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”的缩写，意为“富客户端网络应用”；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的主要目标：基于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结构，只要有浏览器就可以使用，在浏览器里实现与客户端软件类似的体验；例如：可以局部刷新、可以拖拽等；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RIA】-2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50" name="AutoShape 2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2" name="AutoShape 4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4" name="AutoShape 6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6" name="AutoShape 8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5932" y="4619297"/>
            <a:ext cx="1876096" cy="945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RIA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2290" y="4083269"/>
            <a:ext cx="692106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RIA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结构的应用；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7035" y="4724400"/>
            <a:ext cx="694208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RIA</a:t>
            </a:r>
            <a:r>
              <a:rPr lang="zh-CN" altLang="en-US" dirty="0" smtClean="0"/>
              <a:t>注重提升用户的体验；力求在浏览器里实现客户端软件的体验；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79077" y="5397063"/>
            <a:ext cx="6942082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本课程关注学习使用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组件开发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结构的应用，不过多考虑</a:t>
            </a:r>
            <a:r>
              <a:rPr lang="en-US" altLang="zh-CN" dirty="0" smtClean="0"/>
              <a:t>RIA</a:t>
            </a:r>
            <a:r>
              <a:rPr lang="zh-CN" altLang="en-US" dirty="0" smtClean="0"/>
              <a:t>实现；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前端工程师较多关注</a:t>
            </a:r>
            <a:r>
              <a:rPr lang="en-US" altLang="zh-CN" dirty="0" smtClean="0"/>
              <a:t>RIA</a:t>
            </a:r>
            <a:r>
              <a:rPr lang="zh-CN" altLang="en-US" dirty="0" smtClean="0"/>
              <a:t>技术；</a:t>
            </a:r>
            <a:endParaRPr lang="en-US" altLang="zh-CN" dirty="0" smtClean="0"/>
          </a:p>
        </p:txBody>
      </p:sp>
      <p:cxnSp>
        <p:nvCxnSpPr>
          <p:cNvPr id="22" name="Curved Connector 21"/>
          <p:cNvCxnSpPr>
            <a:stCxn id="13" idx="3"/>
            <a:endCxn id="15" idx="1"/>
          </p:cNvCxnSpPr>
          <p:nvPr/>
        </p:nvCxnSpPr>
        <p:spPr>
          <a:xfrm flipV="1">
            <a:off x="2822028" y="4267935"/>
            <a:ext cx="520262" cy="8243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16" idx="1"/>
          </p:cNvCxnSpPr>
          <p:nvPr/>
        </p:nvCxnSpPr>
        <p:spPr>
          <a:xfrm flipV="1">
            <a:off x="2822028" y="4909066"/>
            <a:ext cx="515007" cy="1831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3"/>
            <a:endCxn id="17" idx="1"/>
          </p:cNvCxnSpPr>
          <p:nvPr/>
        </p:nvCxnSpPr>
        <p:spPr>
          <a:xfrm>
            <a:off x="2822028" y="5092263"/>
            <a:ext cx="557049" cy="6279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25800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Site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，也被称为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网站；比如某公司用来作为宣传使用的官方网站，就是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应用被称为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，简单来说，就是通过浏览器访问的应用程序，从而为用户提供相关的服务，例如查询、购物、生成报表等；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2018492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站点、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服务器、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应用服务器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621" y="3158269"/>
            <a:ext cx="3878318" cy="26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3392" y="5877272"/>
            <a:ext cx="3972910" cy="9233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中软国际公司官网，是一个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站点，用户能够浏览公司信息，但是该站点不会提供服务。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523" y="5934670"/>
            <a:ext cx="3972910" cy="6463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京东，是一个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应用，可以为用户提供查询、购物、退货等服务。</a:t>
            </a:r>
            <a:endParaRPr lang="en-US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5943" y="3098569"/>
            <a:ext cx="3955503" cy="268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/>
          <p:nvPr/>
        </p:nvSpPr>
        <p:spPr>
          <a:xfrm>
            <a:off x="10121462" y="2806261"/>
            <a:ext cx="1550276" cy="1418897"/>
          </a:xfrm>
          <a:prstGeom prst="wedgeEllipseCallout">
            <a:avLst>
              <a:gd name="adj1" fmla="val -75748"/>
              <a:gd name="adj2" fmla="val 11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我们要学习的是开发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应用。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793759"/>
            <a:ext cx="11565036" cy="34156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服务器：也称为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服务器，主要功能是提供网上信息浏览服务，例如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是比较常用的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服务器；使用浏览器访问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应用，则必须通过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应用服务器能够运行服务器上的应用程序，并将结果返回给客户端浏览器；例如，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就是一种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应用服务器；通常情况下，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应用服务器兼具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服务器的部分功能；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2018492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站点、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服务器、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应用服务器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779" y="4572000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站点只需要浏览信息，所以只需要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服务器即可；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1036" y="5102772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应用需要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应用服务器，因为不仅需要浏览信息，还需要运行应用程序；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5780" y="5617778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应用服务器都兼具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服务器的部分功能，因此本课程中，我们只使用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应用服务器即可；</a:t>
            </a:r>
            <a:endParaRPr lang="en-US" dirty="0" smtClean="0"/>
          </a:p>
        </p:txBody>
      </p:sp>
      <p:sp>
        <p:nvSpPr>
          <p:cNvPr id="13" name="Oval 12"/>
          <p:cNvSpPr/>
          <p:nvPr/>
        </p:nvSpPr>
        <p:spPr>
          <a:xfrm>
            <a:off x="-1" y="4887310"/>
            <a:ext cx="819807" cy="7409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13" idx="6"/>
            <a:endCxn id="9" idx="1"/>
          </p:cNvCxnSpPr>
          <p:nvPr/>
        </p:nvCxnSpPr>
        <p:spPr>
          <a:xfrm flipV="1">
            <a:off x="819806" y="4756666"/>
            <a:ext cx="225973" cy="5011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3" idx="6"/>
            <a:endCxn id="11" idx="1"/>
          </p:cNvCxnSpPr>
          <p:nvPr/>
        </p:nvCxnSpPr>
        <p:spPr>
          <a:xfrm>
            <a:off x="819806" y="5257800"/>
            <a:ext cx="231230" cy="296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6"/>
            <a:endCxn id="12" idx="1"/>
          </p:cNvCxnSpPr>
          <p:nvPr/>
        </p:nvCxnSpPr>
        <p:spPr>
          <a:xfrm>
            <a:off x="819806" y="5257800"/>
            <a:ext cx="225974" cy="5446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有很多技术可以开发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开发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应用的核心技术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7890" name="Picture 2" descr="http://a.hiphotos.baidu.com/baike/w%3D268%3Bg%3D0/sign=4c2d4736a6c27d1ea5263cc223eeca53/c8ea15ce36d3d5392e12fa513887e950352ab0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9090" y="3051871"/>
            <a:ext cx="832178" cy="794916"/>
          </a:xfrm>
          <a:prstGeom prst="rect">
            <a:avLst/>
          </a:prstGeom>
          <a:noFill/>
        </p:spPr>
      </p:pic>
      <p:sp>
        <p:nvSpPr>
          <p:cNvPr id="37892" name="AutoShape 4" descr="http://img1.imgtn.bdimg.com/it/u=3177606984,3196934765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7893" name="Picture 5" descr="C:\Users\wxh\Desktop\u=3177606984,3196934765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34" y="5317944"/>
            <a:ext cx="1466029" cy="1201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pic>
        <p:nvPicPr>
          <p:cNvPr id="37895" name="Picture 7" descr="https://ss3.bdstatic.com/70cFv8Sh_Q1YnxGkpoWK1HF6hhy/it/u=3390377343,772875504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215" y="4335516"/>
            <a:ext cx="1285583" cy="677917"/>
          </a:xfrm>
          <a:prstGeom prst="rect">
            <a:avLst/>
          </a:prstGeom>
          <a:noFill/>
        </p:spPr>
      </p:pic>
      <p:pic>
        <p:nvPicPr>
          <p:cNvPr id="37896" name="Picture 8" descr="C:\Users\wxh\Documents\Tencent Files\29097443\Image\C2C\MQC@))N6][$]]AH35~16]PQ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659" y="1686911"/>
            <a:ext cx="1474409" cy="120113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07172" y="1876097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通用网关接口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Common Gateway Interface)</a:t>
            </a:r>
            <a:r>
              <a:rPr lang="zh-CN" altLang="en-US" sz="2000" dirty="0" smtClean="0"/>
              <a:t>，是一个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应用服务器提供信息服务的标准接口，目前使用较少；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6152" y="2895601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.Net</a:t>
            </a:r>
            <a:r>
              <a:rPr lang="zh-CN" altLang="en-US" sz="2000" dirty="0" smtClean="0"/>
              <a:t>是微软公司的企业应用框架，其中</a:t>
            </a:r>
            <a:r>
              <a:rPr lang="en-US" altLang="zh-CN" sz="2000" dirty="0" smtClean="0"/>
              <a:t>Asp.net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ADO.net</a:t>
            </a:r>
            <a:r>
              <a:rPr lang="zh-CN" altLang="en-US" sz="2000" dirty="0" smtClean="0"/>
              <a:t>等，都是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应用开发的核心技术；在中小型企业应用使用广泛；</a:t>
            </a:r>
            <a:endParaRPr lang="en-US" alt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43959" y="4277711"/>
            <a:ext cx="9049407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是一种相对简单易学的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开发技术，目前广泛应用在互联网小型应用；</a:t>
            </a:r>
            <a:endParaRPr lang="en-US" altLang="zh-CN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07568" y="5301208"/>
            <a:ext cx="9049407" cy="13234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公司的企业应用框架，在大型企业应用中应用广泛。其中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开发组件；</a:t>
            </a:r>
            <a:endParaRPr lang="en-US" altLang="zh-CN" sz="2000" dirty="0" smtClean="0"/>
          </a:p>
          <a:p>
            <a:r>
              <a:rPr lang="zh-CN" altLang="en-US" sz="2000" i="1" dirty="0" smtClean="0">
                <a:solidFill>
                  <a:srgbClr val="C00000"/>
                </a:solidFill>
              </a:rPr>
              <a:t>本课程学习使用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JavaEE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中的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、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JSP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组件 来开发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Web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应用，其中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JSP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的本质就是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，所以我们将先学习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。</a:t>
            </a: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18027</Words>
  <Application>WPS 演示</Application>
  <PresentationFormat>自定义</PresentationFormat>
  <Paragraphs>914</Paragraphs>
  <Slides>59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黑体</vt:lpstr>
      <vt:lpstr>Office 主题</vt:lpstr>
      <vt:lpstr>Web开发快速入门</vt:lpstr>
      <vt:lpstr>本章内容：共小节，12个知识点</vt:lpstr>
      <vt:lpstr>本章目标</vt:lpstr>
      <vt:lpstr>第1节【基本概念及Web应用入门】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本节总结提问【基本概念及Web应用入门】</vt:lpstr>
      <vt:lpstr>本节总结【基本概念及Web应用入门】</vt:lpstr>
      <vt:lpstr>第2节【第一个Web应用】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知识点4【部署到Tomcat】</vt:lpstr>
      <vt:lpstr>知识点5【运行WEB应用】</vt:lpstr>
      <vt:lpstr>知识点6【Servlet的生命周期】-1</vt:lpstr>
      <vt:lpstr>知识点6【Servlet的生命周期】-2</vt:lpstr>
      <vt:lpstr>本节总结【第一个Web应用】</vt:lpstr>
      <vt:lpstr>本章目标</vt:lpstr>
      <vt:lpstr>第3节【Servlet入门】-1</vt:lpstr>
      <vt:lpstr>第3节【Servlet入门】-2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知识点12【响应接口的API】</vt:lpstr>
      <vt:lpstr>本节总结提问【Servlet入门】</vt:lpstr>
      <vt:lpstr>本节总结【Servlet入门】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1619</cp:revision>
  <dcterms:created xsi:type="dcterms:W3CDTF">2014-03-19T14:07:00Z</dcterms:created>
  <dcterms:modified xsi:type="dcterms:W3CDTF">2018-11-27T13:00:28Z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