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9"/>
  </p:notesMasterIdLst>
  <p:handoutMasterIdLst>
    <p:handoutMasterId r:id="rId70"/>
  </p:handoutMasterIdLst>
  <p:sldIdLst>
    <p:sldId id="478" r:id="rId2"/>
    <p:sldId id="481" r:id="rId3"/>
    <p:sldId id="493" r:id="rId4"/>
    <p:sldId id="483" r:id="rId5"/>
    <p:sldId id="640" r:id="rId6"/>
    <p:sldId id="641" r:id="rId7"/>
    <p:sldId id="500" r:id="rId8"/>
    <p:sldId id="622" r:id="rId9"/>
    <p:sldId id="642" r:id="rId10"/>
    <p:sldId id="501" r:id="rId11"/>
    <p:sldId id="526" r:id="rId12"/>
    <p:sldId id="527" r:id="rId13"/>
    <p:sldId id="486" r:id="rId14"/>
    <p:sldId id="528" r:id="rId15"/>
    <p:sldId id="529" r:id="rId16"/>
    <p:sldId id="535" r:id="rId17"/>
    <p:sldId id="623" r:id="rId18"/>
    <p:sldId id="532" r:id="rId19"/>
    <p:sldId id="624" r:id="rId20"/>
    <p:sldId id="625" r:id="rId21"/>
    <p:sldId id="531" r:id="rId22"/>
    <p:sldId id="626" r:id="rId23"/>
    <p:sldId id="633" r:id="rId24"/>
    <p:sldId id="634" r:id="rId25"/>
    <p:sldId id="635" r:id="rId26"/>
    <p:sldId id="576" r:id="rId27"/>
    <p:sldId id="577" r:id="rId28"/>
    <p:sldId id="578" r:id="rId29"/>
    <p:sldId id="643" r:id="rId30"/>
    <p:sldId id="644" r:id="rId31"/>
    <p:sldId id="566" r:id="rId32"/>
    <p:sldId id="627" r:id="rId33"/>
    <p:sldId id="645" r:id="rId34"/>
    <p:sldId id="646" r:id="rId35"/>
    <p:sldId id="647" r:id="rId36"/>
    <p:sldId id="589" r:id="rId37"/>
    <p:sldId id="648" r:id="rId38"/>
    <p:sldId id="586" r:id="rId39"/>
    <p:sldId id="628" r:id="rId40"/>
    <p:sldId id="629" r:id="rId41"/>
    <p:sldId id="585" r:id="rId42"/>
    <p:sldId id="631" r:id="rId43"/>
    <p:sldId id="630" r:id="rId44"/>
    <p:sldId id="632" r:id="rId45"/>
    <p:sldId id="636" r:id="rId46"/>
    <p:sldId id="637" r:id="rId47"/>
    <p:sldId id="638" r:id="rId48"/>
    <p:sldId id="619" r:id="rId49"/>
    <p:sldId id="620" r:id="rId50"/>
    <p:sldId id="649" r:id="rId51"/>
    <p:sldId id="650" r:id="rId52"/>
    <p:sldId id="651" r:id="rId53"/>
    <p:sldId id="652" r:id="rId54"/>
    <p:sldId id="653" r:id="rId55"/>
    <p:sldId id="654" r:id="rId56"/>
    <p:sldId id="655" r:id="rId57"/>
    <p:sldId id="656" r:id="rId58"/>
    <p:sldId id="657" r:id="rId59"/>
    <p:sldId id="658" r:id="rId60"/>
    <p:sldId id="659" r:id="rId61"/>
    <p:sldId id="660" r:id="rId62"/>
    <p:sldId id="661" r:id="rId63"/>
    <p:sldId id="662" r:id="rId64"/>
    <p:sldId id="663" r:id="rId65"/>
    <p:sldId id="664" r:id="rId66"/>
    <p:sldId id="665" r:id="rId67"/>
    <p:sldId id="476" r:id="rId6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D3D3D"/>
    <a:srgbClr val="000066"/>
    <a:srgbClr val="3B9D3B"/>
    <a:srgbClr val="AE0B0B"/>
    <a:srgbClr val="CC3300"/>
    <a:srgbClr val="CC6600"/>
    <a:srgbClr val="393939"/>
    <a:srgbClr val="CC0000"/>
    <a:srgbClr val="990000"/>
    <a:srgbClr val="FF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542" autoAdjust="0"/>
    <p:restoredTop sz="79459" autoAdjust="0"/>
  </p:normalViewPr>
  <p:slideViewPr>
    <p:cSldViewPr snapToGrid="0">
      <p:cViewPr>
        <p:scale>
          <a:sx n="75" d="100"/>
          <a:sy n="75" d="100"/>
        </p:scale>
        <p:origin x="-516" y="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6" d="100"/>
          <a:sy n="56" d="100"/>
        </p:scale>
        <p:origin x="2856" y="72"/>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pPr/>
              <a:t>2018/6/28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pPr/>
              <a:t>‹#›</a:t>
            </a:fld>
            <a:endParaRPr lang="zh-CN" altLang="en-US"/>
          </a:p>
        </p:txBody>
      </p:sp>
    </p:spTree>
    <p:extLst>
      <p:ext uri="{BB962C8B-B14F-4D97-AF65-F5344CB8AC3E}">
        <p14:creationId xmlns:p14="http://schemas.microsoft.com/office/powerpoint/2010/main" xmlns="" val="5489152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pPr/>
              <a:t>2018/6/28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pPr/>
              <a:t>‹#›</a:t>
            </a:fld>
            <a:endParaRPr lang="zh-CN" altLang="en-US"/>
          </a:p>
        </p:txBody>
      </p:sp>
    </p:spTree>
    <p:extLst>
      <p:ext uri="{BB962C8B-B14F-4D97-AF65-F5344CB8AC3E}">
        <p14:creationId xmlns:p14="http://schemas.microsoft.com/office/powerpoint/2010/main" xmlns="" val="4023622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a:t>
            </a:fld>
            <a:endParaRPr lang="zh-CN" altLang="en-US"/>
          </a:p>
        </p:txBody>
      </p:sp>
    </p:spTree>
    <p:extLst>
      <p:ext uri="{BB962C8B-B14F-4D97-AF65-F5344CB8AC3E}">
        <p14:creationId xmlns:p14="http://schemas.microsoft.com/office/powerpoint/2010/main" xmlns="" val="3151710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16</a:t>
            </a:fld>
            <a:endParaRPr lang="zh-CN" altLang="en-US"/>
          </a:p>
        </p:txBody>
      </p:sp>
    </p:spTree>
    <p:extLst>
      <p:ext uri="{BB962C8B-B14F-4D97-AF65-F5344CB8AC3E}">
        <p14:creationId xmlns:p14="http://schemas.microsoft.com/office/powerpoint/2010/main" xmlns="" val="3920337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17</a:t>
            </a:fld>
            <a:endParaRPr lang="zh-CN" altLang="en-US"/>
          </a:p>
        </p:txBody>
      </p:sp>
    </p:spTree>
    <p:extLst>
      <p:ext uri="{BB962C8B-B14F-4D97-AF65-F5344CB8AC3E}">
        <p14:creationId xmlns:p14="http://schemas.microsoft.com/office/powerpoint/2010/main" xmlns="" val="4166547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23</a:t>
            </a:fld>
            <a:endParaRPr lang="zh-CN" altLang="en-US"/>
          </a:p>
        </p:txBody>
      </p:sp>
    </p:spTree>
    <p:extLst>
      <p:ext uri="{BB962C8B-B14F-4D97-AF65-F5344CB8AC3E}">
        <p14:creationId xmlns:p14="http://schemas.microsoft.com/office/powerpoint/2010/main" xmlns="" val="2783770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24</a:t>
            </a:fld>
            <a:endParaRPr lang="zh-CN" altLang="en-US"/>
          </a:p>
        </p:txBody>
      </p:sp>
    </p:spTree>
    <p:extLst>
      <p:ext uri="{BB962C8B-B14F-4D97-AF65-F5344CB8AC3E}">
        <p14:creationId xmlns:p14="http://schemas.microsoft.com/office/powerpoint/2010/main" xmlns="" val="2783770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25</a:t>
            </a:fld>
            <a:endParaRPr lang="zh-CN" altLang="en-US"/>
          </a:p>
        </p:txBody>
      </p:sp>
    </p:spTree>
    <p:extLst>
      <p:ext uri="{BB962C8B-B14F-4D97-AF65-F5344CB8AC3E}">
        <p14:creationId xmlns:p14="http://schemas.microsoft.com/office/powerpoint/2010/main" xmlns="" val="2783770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本节引言</a:t>
            </a:r>
            <a:r>
              <a:rPr lang="en-US" altLang="zh-CN" dirty="0" smtClean="0"/>
              <a:t>】</a:t>
            </a:r>
          </a:p>
          <a:p>
            <a:r>
              <a:rPr lang="en-US" altLang="zh-CN" dirty="0" smtClean="0"/>
              <a:t>         </a:t>
            </a:r>
            <a:r>
              <a:rPr lang="zh-CN" altLang="en-US" dirty="0" smtClean="0"/>
              <a:t>除了</a:t>
            </a:r>
            <a:r>
              <a:rPr lang="en-US" altLang="zh-CN" dirty="0" smtClean="0"/>
              <a:t>Cookie</a:t>
            </a:r>
            <a:r>
              <a:rPr lang="zh-CN" altLang="en-US" dirty="0" smtClean="0"/>
              <a:t>外，</a:t>
            </a:r>
            <a:r>
              <a:rPr lang="en-US" altLang="zh-CN" dirty="0" err="1" smtClean="0"/>
              <a:t>Servlet</a:t>
            </a:r>
            <a:r>
              <a:rPr lang="en-US" altLang="zh-CN" baseline="0" dirty="0" smtClean="0"/>
              <a:t>  API</a:t>
            </a:r>
            <a:r>
              <a:rPr lang="zh-CN" altLang="en-US" baseline="0" dirty="0" smtClean="0"/>
              <a:t>规范中还提供了</a:t>
            </a:r>
            <a:r>
              <a:rPr lang="en-US" altLang="zh-CN" baseline="0" dirty="0" smtClean="0"/>
              <a:t>Session</a:t>
            </a:r>
            <a:r>
              <a:rPr lang="zh-CN" altLang="en-US" baseline="0" dirty="0" smtClean="0"/>
              <a:t>技术可以进行会话跟踪。本节开始学习</a:t>
            </a:r>
            <a:r>
              <a:rPr lang="en-US" altLang="zh-CN" baseline="0" dirty="0" smtClean="0"/>
              <a:t>Session</a:t>
            </a:r>
            <a:r>
              <a:rPr lang="zh-CN" altLang="en-US" baseline="0" dirty="0" smtClean="0"/>
              <a:t>，理解</a:t>
            </a:r>
            <a:r>
              <a:rPr lang="en-US" altLang="zh-CN" baseline="0" dirty="0" smtClean="0"/>
              <a:t>Session</a:t>
            </a:r>
            <a:r>
              <a:rPr lang="zh-CN" altLang="en-US" baseline="0" dirty="0" smtClean="0"/>
              <a:t>的作用，能够使用</a:t>
            </a:r>
            <a:r>
              <a:rPr lang="en-US" altLang="zh-CN" baseline="0" dirty="0" err="1" smtClean="0"/>
              <a:t>Servlet</a:t>
            </a:r>
            <a:r>
              <a:rPr lang="zh-CN" altLang="en-US" baseline="0" dirty="0" smtClean="0"/>
              <a:t>规范中的</a:t>
            </a:r>
            <a:r>
              <a:rPr lang="en-US" altLang="zh-CN" baseline="0" dirty="0" smtClean="0"/>
              <a:t>HttpSession</a:t>
            </a:r>
            <a:r>
              <a:rPr lang="zh-CN" altLang="en-US" baseline="0" dirty="0" smtClean="0"/>
              <a:t>接口进行编程。</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28</a:t>
            </a:fld>
            <a:endParaRPr lang="zh-CN" altLang="en-US"/>
          </a:p>
        </p:txBody>
      </p:sp>
    </p:spTree>
    <p:extLst>
      <p:ext uri="{BB962C8B-B14F-4D97-AF65-F5344CB8AC3E}">
        <p14:creationId xmlns:p14="http://schemas.microsoft.com/office/powerpoint/2010/main" xmlns="" val="4031345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31</a:t>
            </a:fld>
            <a:endParaRPr lang="zh-CN" altLang="en-US"/>
          </a:p>
        </p:txBody>
      </p:sp>
    </p:spTree>
    <p:extLst>
      <p:ext uri="{BB962C8B-B14F-4D97-AF65-F5344CB8AC3E}">
        <p14:creationId xmlns:p14="http://schemas.microsoft.com/office/powerpoint/2010/main" xmlns="" val="4130843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32</a:t>
            </a:fld>
            <a:endParaRPr lang="zh-CN" altLang="en-US"/>
          </a:p>
        </p:txBody>
      </p:sp>
    </p:spTree>
    <p:extLst>
      <p:ext uri="{BB962C8B-B14F-4D97-AF65-F5344CB8AC3E}">
        <p14:creationId xmlns:p14="http://schemas.microsoft.com/office/powerpoint/2010/main" xmlns="" val="1520409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40</a:t>
            </a:fld>
            <a:endParaRPr lang="zh-CN" altLang="en-US"/>
          </a:p>
        </p:txBody>
      </p:sp>
    </p:spTree>
    <p:extLst>
      <p:ext uri="{BB962C8B-B14F-4D97-AF65-F5344CB8AC3E}">
        <p14:creationId xmlns:p14="http://schemas.microsoft.com/office/powerpoint/2010/main" xmlns="" val="3318951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请求中的属性，必须请求转发才能传到下一个资源。会话中的，响应重定向也可以。因为会话是一次连续访问的过程，只要是一次会话过程中，就一个会话对象。</a:t>
            </a:r>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42</a:t>
            </a:fld>
            <a:endParaRPr lang="zh-CN" altLang="en-US"/>
          </a:p>
        </p:txBody>
      </p:sp>
    </p:spTree>
    <p:extLst>
      <p:ext uri="{BB962C8B-B14F-4D97-AF65-F5344CB8AC3E}">
        <p14:creationId xmlns:p14="http://schemas.microsoft.com/office/powerpoint/2010/main" xmlns="" val="1787792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本章引言</a:t>
            </a:r>
            <a:r>
              <a:rPr lang="en-US" altLang="zh-CN" dirty="0" smtClean="0"/>
              <a:t>】</a:t>
            </a:r>
          </a:p>
          <a:p>
            <a:r>
              <a:rPr lang="zh-CN" altLang="en-US" baseline="0" dirty="0" smtClean="0"/>
              <a:t>         会话跟踪在</a:t>
            </a:r>
            <a:r>
              <a:rPr lang="en-US" altLang="zh-CN" baseline="0" dirty="0" smtClean="0"/>
              <a:t>Web</a:t>
            </a:r>
            <a:r>
              <a:rPr lang="zh-CN" altLang="en-US" baseline="0" dirty="0" smtClean="0"/>
              <a:t>应用开发中经常使用，通常需要在一次会话过程中进行某些操作，本章学习</a:t>
            </a:r>
            <a:r>
              <a:rPr lang="en-US" altLang="zh-CN" baseline="0" dirty="0" err="1" smtClean="0"/>
              <a:t>Servlet</a:t>
            </a:r>
            <a:r>
              <a:rPr lang="zh-CN" altLang="en-US" baseline="0" dirty="0" smtClean="0"/>
              <a:t>规范中的会话跟踪技术。</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t>
            </a:r>
          </a:p>
          <a:p>
            <a:endParaRPr lang="en-US" altLang="zh-CN" baseline="0" dirty="0" smtClean="0"/>
          </a:p>
          <a:p>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a:t>
            </a:fld>
            <a:endParaRPr lang="zh-CN" altLang="en-US"/>
          </a:p>
        </p:txBody>
      </p:sp>
    </p:spTree>
    <p:extLst>
      <p:ext uri="{BB962C8B-B14F-4D97-AF65-F5344CB8AC3E}">
        <p14:creationId xmlns:p14="http://schemas.microsoft.com/office/powerpoint/2010/main" xmlns="" val="1444775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45</a:t>
            </a:fld>
            <a:endParaRPr lang="zh-CN" altLang="en-US"/>
          </a:p>
        </p:txBody>
      </p:sp>
    </p:spTree>
    <p:extLst>
      <p:ext uri="{BB962C8B-B14F-4D97-AF65-F5344CB8AC3E}">
        <p14:creationId xmlns:p14="http://schemas.microsoft.com/office/powerpoint/2010/main" xmlns="" val="2783770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46</a:t>
            </a:fld>
            <a:endParaRPr lang="zh-CN" altLang="en-US"/>
          </a:p>
        </p:txBody>
      </p:sp>
    </p:spTree>
    <p:extLst>
      <p:ext uri="{BB962C8B-B14F-4D97-AF65-F5344CB8AC3E}">
        <p14:creationId xmlns:p14="http://schemas.microsoft.com/office/powerpoint/2010/main" xmlns="" val="2783770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47</a:t>
            </a:fld>
            <a:endParaRPr lang="zh-CN" altLang="en-US"/>
          </a:p>
        </p:txBody>
      </p:sp>
    </p:spTree>
    <p:extLst>
      <p:ext uri="{BB962C8B-B14F-4D97-AF65-F5344CB8AC3E}">
        <p14:creationId xmlns:p14="http://schemas.microsoft.com/office/powerpoint/2010/main" xmlns="" val="2783770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50</a:t>
            </a:fld>
            <a:endParaRPr lang="zh-CN" altLang="en-US"/>
          </a:p>
        </p:txBody>
      </p:sp>
    </p:spTree>
    <p:extLst>
      <p:ext uri="{BB962C8B-B14F-4D97-AF65-F5344CB8AC3E}">
        <p14:creationId xmlns:p14="http://schemas.microsoft.com/office/powerpoint/2010/main" xmlns="" val="1334588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55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本节引言</a:t>
            </a:r>
            <a:r>
              <a:rPr lang="en-US" altLang="zh-CN" dirty="0" smtClean="0"/>
              <a:t>】</a:t>
            </a:r>
          </a:p>
          <a:p>
            <a:r>
              <a:rPr lang="en-US" altLang="zh-CN" dirty="0" smtClean="0"/>
              <a:t>         </a:t>
            </a:r>
            <a:r>
              <a:rPr lang="zh-CN" altLang="en-US" dirty="0" smtClean="0"/>
              <a:t>请求，会话都可以共享数据，上下文也可以在整个应用范围共享数据。</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58</a:t>
            </a:fld>
            <a:endParaRPr lang="zh-CN" altLang="en-US"/>
          </a:p>
        </p:txBody>
      </p:sp>
    </p:spTree>
    <p:extLst>
      <p:ext uri="{BB962C8B-B14F-4D97-AF65-F5344CB8AC3E}">
        <p14:creationId xmlns:p14="http://schemas.microsoft.com/office/powerpoint/2010/main" xmlns="" val="23642759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60</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61</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62</a:t>
            </a:fld>
            <a:endParaRPr lang="zh-CN" altLang="en-US"/>
          </a:p>
        </p:txBody>
      </p:sp>
    </p:spTree>
    <p:extLst>
      <p:ext uri="{BB962C8B-B14F-4D97-AF65-F5344CB8AC3E}">
        <p14:creationId xmlns:p14="http://schemas.microsoft.com/office/powerpoint/2010/main" xmlns="" val="27837705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63</a:t>
            </a:fld>
            <a:endParaRPr lang="zh-CN" altLang="en-US"/>
          </a:p>
        </p:txBody>
      </p:sp>
    </p:spTree>
    <p:extLst>
      <p:ext uri="{BB962C8B-B14F-4D97-AF65-F5344CB8AC3E}">
        <p14:creationId xmlns:p14="http://schemas.microsoft.com/office/powerpoint/2010/main" xmlns="" val="2783770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3</a:t>
            </a:fld>
            <a:endParaRPr lang="zh-CN" altLang="en-US"/>
          </a:p>
        </p:txBody>
      </p:sp>
    </p:spTree>
    <p:extLst>
      <p:ext uri="{BB962C8B-B14F-4D97-AF65-F5344CB8AC3E}">
        <p14:creationId xmlns:p14="http://schemas.microsoft.com/office/powerpoint/2010/main" xmlns="" val="9845819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64</a:t>
            </a:fld>
            <a:endParaRPr lang="zh-CN" altLang="en-US"/>
          </a:p>
        </p:txBody>
      </p:sp>
    </p:spTree>
    <p:extLst>
      <p:ext uri="{BB962C8B-B14F-4D97-AF65-F5344CB8AC3E}">
        <p14:creationId xmlns:p14="http://schemas.microsoft.com/office/powerpoint/2010/main" xmlns="" val="35124361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pPr/>
              <a:t>67</a:t>
            </a:fld>
            <a:endParaRPr lang="zh-CN" altLang="en-US">
              <a:solidFill>
                <a:prstClr val="black"/>
              </a:solidFill>
            </a:endParaRPr>
          </a:p>
        </p:txBody>
      </p:sp>
    </p:spTree>
    <p:extLst>
      <p:ext uri="{BB962C8B-B14F-4D97-AF65-F5344CB8AC3E}">
        <p14:creationId xmlns:p14="http://schemas.microsoft.com/office/powerpoint/2010/main" xmlns="" val="700612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a:t>
            </a:fld>
            <a:endParaRPr lang="zh-CN" altLang="en-US"/>
          </a:p>
        </p:txBody>
      </p:sp>
    </p:spTree>
    <p:extLst>
      <p:ext uri="{BB962C8B-B14F-4D97-AF65-F5344CB8AC3E}">
        <p14:creationId xmlns:p14="http://schemas.microsoft.com/office/powerpoint/2010/main" xmlns="" val="1334588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7</a:t>
            </a:fld>
            <a:endParaRPr lang="zh-CN" altLang="en-US"/>
          </a:p>
        </p:txBody>
      </p:sp>
    </p:spTree>
    <p:extLst>
      <p:ext uri="{BB962C8B-B14F-4D97-AF65-F5344CB8AC3E}">
        <p14:creationId xmlns:p14="http://schemas.microsoft.com/office/powerpoint/2010/main" xmlns="" val="2359202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a:t>
            </a:fld>
            <a:endParaRPr lang="zh-CN" altLang="en-US"/>
          </a:p>
        </p:txBody>
      </p:sp>
    </p:spTree>
    <p:extLst>
      <p:ext uri="{BB962C8B-B14F-4D97-AF65-F5344CB8AC3E}">
        <p14:creationId xmlns:p14="http://schemas.microsoft.com/office/powerpoint/2010/main" xmlns="" val="2359202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a:t>
            </a:fld>
            <a:endParaRPr lang="zh-CN" altLang="en-US"/>
          </a:p>
        </p:txBody>
      </p:sp>
    </p:spTree>
    <p:extLst>
      <p:ext uri="{BB962C8B-B14F-4D97-AF65-F5344CB8AC3E}">
        <p14:creationId xmlns:p14="http://schemas.microsoft.com/office/powerpoint/2010/main" xmlns="" val="685284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本节引言</a:t>
            </a:r>
            <a:r>
              <a:rPr lang="en-US" altLang="zh-CN" dirty="0" smtClean="0"/>
              <a:t>】</a:t>
            </a:r>
          </a:p>
          <a:p>
            <a:r>
              <a:rPr lang="en-US" altLang="zh-CN" dirty="0" smtClean="0"/>
              <a:t>         </a:t>
            </a:r>
            <a:r>
              <a:rPr lang="en-US" altLang="zh-CN" dirty="0" err="1" smtClean="0"/>
              <a:t>Servlet</a:t>
            </a:r>
            <a:r>
              <a:rPr lang="en-US" altLang="zh-CN" dirty="0" smtClean="0"/>
              <a:t> API</a:t>
            </a:r>
            <a:r>
              <a:rPr lang="zh-CN" altLang="en-US" dirty="0" smtClean="0"/>
              <a:t>中提供了</a:t>
            </a:r>
            <a:r>
              <a:rPr lang="en-US" altLang="zh-CN" dirty="0" smtClean="0"/>
              <a:t>Cookie</a:t>
            </a:r>
            <a:r>
              <a:rPr lang="zh-CN" altLang="en-US" dirty="0" smtClean="0"/>
              <a:t>和</a:t>
            </a:r>
            <a:r>
              <a:rPr lang="en-US" altLang="zh-CN" dirty="0" smtClean="0"/>
              <a:t>Session</a:t>
            </a:r>
            <a:r>
              <a:rPr lang="zh-CN" altLang="en-US" dirty="0" smtClean="0"/>
              <a:t>两种会话跟踪技术，本节学习第一种，</a:t>
            </a:r>
            <a:r>
              <a:rPr lang="en-US" altLang="zh-CN" dirty="0" smtClean="0"/>
              <a:t>Cookie</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13</a:t>
            </a:fld>
            <a:endParaRPr lang="zh-CN" altLang="en-US"/>
          </a:p>
        </p:txBody>
      </p:sp>
    </p:spTree>
    <p:extLst>
      <p:ext uri="{BB962C8B-B14F-4D97-AF65-F5344CB8AC3E}">
        <p14:creationId xmlns:p14="http://schemas.microsoft.com/office/powerpoint/2010/main" xmlns="" val="2783770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15</a:t>
            </a:fld>
            <a:endParaRPr lang="zh-CN" altLang="en-US"/>
          </a:p>
        </p:txBody>
      </p:sp>
    </p:spTree>
    <p:extLst>
      <p:ext uri="{BB962C8B-B14F-4D97-AF65-F5344CB8AC3E}">
        <p14:creationId xmlns:p14="http://schemas.microsoft.com/office/powerpoint/2010/main" xmlns="" val="11342662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2018/6/28</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pic>
        <p:nvPicPr>
          <p:cNvPr id="8" name="Picture 7" descr="Picture1.png"/>
          <p:cNvPicPr>
            <a:picLocks noChangeAspect="1"/>
          </p:cNvPicPr>
          <p:nvPr userDrawn="1"/>
        </p:nvPicPr>
        <p:blipFill>
          <a:blip r:embed="rId3" cstate="print"/>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2018/6/28</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print"/>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a:xfrm>
            <a:off x="186570" y="899047"/>
            <a:ext cx="11792070" cy="5448937"/>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2018/6/28</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3" cstate="print"/>
          <a:stretch>
            <a:fillRect/>
          </a:stretch>
        </p:blipFill>
        <p:spPr>
          <a:xfrm>
            <a:off x="10178141" y="6062200"/>
            <a:ext cx="1787437" cy="598437"/>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2018/6/28</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8" name="矩形 7"/>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2018/6/28</a:t>
            </a:fld>
            <a:endParaRPr lang="zh-CN" altLang="en-US"/>
          </a:p>
        </p:txBody>
      </p:sp>
      <p:sp>
        <p:nvSpPr>
          <p:cNvPr id="8" name="页脚占位符 7"/>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2018/6/28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2018/6/28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2018/6/28</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2018/6/28</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2018/6/28</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35838;&#22530;&#26696;&#20363;/&#31532;1&#33410;-&#26465;&#20214;&#20998;&#25903;/Item0101.java"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35838;&#22530;&#26696;&#20363;/&#31532;2&#33410;-Cookie/TestCookieServlet.java"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35838;&#22530;&#26696;&#20363;/&#31532;2&#33410;-Cookie/TestCookieServlet.java" TargetMode="External"/><Relationship Id="rId2" Type="http://schemas.openxmlformats.org/officeDocument/2006/relationships/hyperlink" Target="&#35838;&#22530;&#26696;&#20363;/&#31532;1&#33410;-&#26465;&#20214;&#20998;&#25903;/Item0101.jav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35838;&#22530;&#26696;&#20363;/&#31532;2&#33410;-Cookie/TestCookieServlet.java" TargetMode="External"/><Relationship Id="rId2" Type="http://schemas.openxmlformats.org/officeDocument/2006/relationships/hyperlink" Target="&#35838;&#22530;&#26696;&#20363;/&#31532;1&#33410;-&#26465;&#20214;&#20998;&#25903;/Item0101.jav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hyperlink" Target="&#35838;&#22530;&#26696;&#20363;/&#31532;2&#33410;-Cookie/TestCookieServlet.java" TargetMode="External"/><Relationship Id="rId4" Type="http://schemas.openxmlformats.org/officeDocument/2006/relationships/hyperlink" Target="&#35838;&#22530;&#26696;&#20363;/&#31532;1&#33410;-&#26465;&#20214;&#20998;&#25903;/Item0101.java"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35838;&#22530;&#26696;&#20363;/&#31532;2&#33410;-Cookie/GetCookieServlet.java" TargetMode="External"/><Relationship Id="rId2" Type="http://schemas.openxmlformats.org/officeDocument/2006/relationships/hyperlink" Target="&#35838;&#22530;&#26696;&#20363;/&#31532;1&#33410;-&#26465;&#20214;&#20998;&#25903;/Item0101.jav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hyperlink" Target="&#35838;&#22530;&#26696;&#20363;/&#31532;2&#33410;-Cookie/GetCookieServlet.java" TargetMode="External"/><Relationship Id="rId4" Type="http://schemas.openxmlformats.org/officeDocument/2006/relationships/hyperlink" Target="&#35838;&#22530;&#26696;&#20363;/&#31532;1&#33410;-&#26465;&#20214;&#20998;&#25903;/Item0101.java"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hyperlink" Target="&#35838;&#22530;&#26696;&#20363;/&#31532;1&#33410;-&#26465;&#20214;&#20998;&#25903;/Item0101.java"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35838;&#22530;&#26696;&#20363;/&#31532;2&#33410;-Cookie/LoginServlet.java"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35838;&#22530;&#26696;&#20363;/&#31532;1&#33410;-&#26465;&#20214;&#20998;&#25903;/Item0101.java"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35838;&#22530;&#26696;&#20363;/&#31532;2&#33410;-Cookie/index.js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35838;&#22530;&#26696;&#20363;/&#31532;3&#33410;-Session/SimpleHttpProccesserModelWithSSO.zip" TargetMode="External"/><Relationship Id="rId2" Type="http://schemas.openxmlformats.org/officeDocument/2006/relationships/hyperlink" Target="&#35838;&#22530;&#26696;&#20363;/&#31532;1&#33410;-&#26465;&#20214;&#20998;&#25903;/Item0101.java"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35838;&#22530;&#26696;&#20363;/&#31532;3&#33410;-Session/TestGetSession.java" TargetMode="External"/><Relationship Id="rId2" Type="http://schemas.openxmlformats.org/officeDocument/2006/relationships/hyperlink" Target="&#35838;&#22530;&#26696;&#20363;/&#31532;1&#33410;-&#26465;&#20214;&#20998;&#25903;/Item0101.jav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hyperlink" Target="&#35838;&#22530;&#26696;&#20363;/&#31532;3&#33410;-Session/TestGetSession.java"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35838;&#22530;&#26696;&#20363;/&#31532;1&#33410;-&#26465;&#20214;&#20998;&#25903;/Item0101.java" TargetMode="External"/><Relationship Id="rId5" Type="http://schemas.openxmlformats.org/officeDocument/2006/relationships/image" Target="../media/image30.png"/><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35838;&#22530;&#26696;&#20363;/&#31532;1&#33410;-&#26465;&#20214;&#20998;&#25903;/Item0101.java"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35838;&#22530;&#26696;&#20363;/&#31532;3&#33410;-Session/getSessionAttr.jsp" TargetMode="External"/><Relationship Id="rId4" Type="http://schemas.openxmlformats.org/officeDocument/2006/relationships/hyperlink" Target="&#35838;&#22530;&#26696;&#20363;/&#31532;3&#33410;-Session/TestSessionAttrServlet.java"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hyperlink" Target="&#35838;&#22530;&#26696;&#20363;/&#31532;1&#33410;-&#26465;&#20214;&#20998;&#25903;/Item0101.java"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35838;&#22530;&#26696;&#20363;/&#31532;3&#33410;-Session/LoginServlet.java"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35838;&#22530;&#26696;&#20363;/&#31532;1&#33410;-&#26465;&#20214;&#20998;&#25903;/Item0101.java"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35838;&#22530;&#26696;&#20363;/&#31532;3&#33410;-Session/admin.jsp"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35838;&#22530;&#26696;&#20363;/&#31532;1&#33410;-ServletContext&#25509;&#21475;/TestServletContext01.java" TargetMode="External"/><Relationship Id="rId2" Type="http://schemas.openxmlformats.org/officeDocument/2006/relationships/hyperlink" Target="&#35838;&#22530;&#26696;&#20363;/&#31532;1&#33410;-&#26465;&#20214;&#20998;&#25903;/Item0101.java" TargetMode="Externa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hyperlink" Target="&#35838;&#22530;&#26696;&#20363;/&#31532;1&#33410;-ServletContext&#25509;&#21475;/TestServletContext02.java"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63.xml.rels><?xml version="1.0" encoding="UTF-8" standalone="yes"?>
<Relationships xmlns="http://schemas.openxmlformats.org/package/2006/relationships"><Relationship Id="rId3" Type="http://schemas.openxmlformats.org/officeDocument/2006/relationships/hyperlink" Target="&#35838;&#22530;&#26696;&#20363;/&#31532;1&#33410;-&#26465;&#20214;&#20998;&#25903;/Item0101.java"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35838;&#22530;&#26696;&#20363;/&#31532;2&#33410;-&#25968;&#25454;&#20316;&#29992;&#22495;/loginsuccess.jsp" TargetMode="External"/><Relationship Id="rId4" Type="http://schemas.openxmlformats.org/officeDocument/2006/relationships/hyperlink" Target="&#35838;&#22530;&#26696;&#20363;/&#31532;2&#33410;-&#25968;&#25454;&#20316;&#29992;&#22495;/LoginServlet.java"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0230"/>
            <a:ext cx="9144000" cy="2387600"/>
          </a:xfrm>
        </p:spPr>
        <p:txBody>
          <a:bodyPr anchor="ctr">
            <a:normAutofit/>
          </a:bodyPr>
          <a:lstStyle/>
          <a:p>
            <a:r>
              <a:rPr lang="zh-CN" altLang="en-US" sz="6000" dirty="0" smtClean="0">
                <a:solidFill>
                  <a:schemeClr val="tx1">
                    <a:lumMod val="65000"/>
                    <a:lumOff val="35000"/>
                  </a:schemeClr>
                </a:solidFill>
              </a:rPr>
              <a:t>会话跟踪</a:t>
            </a:r>
            <a:endParaRPr lang="zh-CN" altLang="en-US" sz="6000" dirty="0">
              <a:solidFill>
                <a:schemeClr val="tx1">
                  <a:lumMod val="65000"/>
                  <a:lumOff val="35000"/>
                </a:schemeClr>
              </a:solidFill>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2-</a:t>
            </a:r>
            <a:r>
              <a:rPr lang="zh-CN" altLang="en-US" dirty="0" smtClean="0"/>
              <a:t>现行常用的会话跟踪技术</a:t>
            </a:r>
            <a:endParaRPr lang="zh-CN" altLang="en-US" dirty="0"/>
          </a:p>
        </p:txBody>
      </p:sp>
      <p:sp>
        <p:nvSpPr>
          <p:cNvPr id="4" name="内容占位符 2"/>
          <p:cNvSpPr>
            <a:spLocks noGrp="1"/>
          </p:cNvSpPr>
          <p:nvPr>
            <p:ph idx="1"/>
          </p:nvPr>
        </p:nvSpPr>
        <p:spPr>
          <a:xfrm>
            <a:off x="191344" y="836712"/>
            <a:ext cx="11805132" cy="5477641"/>
          </a:xfrm>
        </p:spPr>
        <p:txBody>
          <a:bodyPr/>
          <a:lstStyle/>
          <a:p>
            <a:r>
              <a:rPr lang="zh-CN" altLang="en-US" dirty="0" smtClean="0"/>
              <a:t>常用的会话跟踪技术有四种</a:t>
            </a:r>
            <a:endParaRPr lang="en-US" altLang="zh-CN" dirty="0" smtClean="0"/>
          </a:p>
          <a:p>
            <a:pPr lvl="1"/>
            <a:r>
              <a:rPr lang="en-US" altLang="zh-CN" dirty="0" smtClean="0"/>
              <a:t>URL</a:t>
            </a:r>
            <a:r>
              <a:rPr lang="zh-CN" altLang="en-US" dirty="0" smtClean="0"/>
              <a:t>方式：需要保存的信息直接追加到</a:t>
            </a:r>
            <a:r>
              <a:rPr lang="en-US" altLang="zh-CN" dirty="0" smtClean="0"/>
              <a:t>URL</a:t>
            </a:r>
            <a:r>
              <a:rPr lang="zh-CN" altLang="en-US" dirty="0" smtClean="0"/>
              <a:t>后，例如：</a:t>
            </a:r>
            <a:r>
              <a:rPr lang="en-US" altLang="zh-CN" dirty="0" smtClean="0"/>
              <a:t>http://127.0.0.1:8080/chapter03/viewList?</a:t>
            </a:r>
            <a:r>
              <a:rPr lang="en-US" altLang="zh-CN" dirty="0" smtClean="0">
                <a:solidFill>
                  <a:srgbClr val="C00000"/>
                </a:solidFill>
              </a:rPr>
              <a:t>pageNo=12</a:t>
            </a:r>
          </a:p>
          <a:p>
            <a:pPr lvl="1"/>
            <a:r>
              <a:rPr lang="zh-CN" altLang="en-US" dirty="0" smtClean="0"/>
              <a:t>隐藏域方式：可以使用表单中的隐藏域保存相关信息，</a:t>
            </a:r>
            <a:r>
              <a:rPr lang="en-US" altLang="zh-CN" dirty="0" smtClean="0"/>
              <a:t> </a:t>
            </a:r>
            <a:r>
              <a:rPr lang="zh-CN" altLang="en-US" dirty="0" smtClean="0"/>
              <a:t>例如：</a:t>
            </a:r>
            <a:endParaRPr lang="en-US" altLang="zh-CN" dirty="0" smtClean="0"/>
          </a:p>
          <a:p>
            <a:pPr lvl="1">
              <a:buNone/>
            </a:pPr>
            <a:r>
              <a:rPr lang="en-US" altLang="zh-CN" dirty="0" smtClean="0"/>
              <a:t> &lt;input type="hidden" name=“status" value=“true"&gt;</a:t>
            </a:r>
            <a:endParaRPr lang="zh-CN" altLang="en-US" dirty="0"/>
          </a:p>
          <a:p>
            <a:pPr lvl="1"/>
            <a:r>
              <a:rPr lang="en-US" altLang="zh-CN" dirty="0" smtClean="0"/>
              <a:t>Cookie</a:t>
            </a:r>
            <a:r>
              <a:rPr lang="zh-CN" altLang="en-US" dirty="0" smtClean="0"/>
              <a:t>方式：将状态信息保存到</a:t>
            </a:r>
            <a:r>
              <a:rPr lang="zh-CN" altLang="en-US" dirty="0" smtClean="0">
                <a:solidFill>
                  <a:srgbClr val="FF0000"/>
                </a:solidFill>
              </a:rPr>
              <a:t>客户端</a:t>
            </a:r>
            <a:r>
              <a:rPr lang="zh-CN" altLang="en-US" dirty="0" smtClean="0"/>
              <a:t>，服务器能够获得相关信息进行分析，从而生成对客户端的响应；例如简化登录功能就可以使用</a:t>
            </a:r>
            <a:r>
              <a:rPr lang="en-US" altLang="zh-CN" dirty="0" smtClean="0"/>
              <a:t>Cookie</a:t>
            </a:r>
            <a:r>
              <a:rPr lang="zh-CN" altLang="en-US" dirty="0" smtClean="0"/>
              <a:t>实现；</a:t>
            </a:r>
            <a:endParaRPr lang="en-US" altLang="zh-CN" dirty="0" smtClean="0"/>
          </a:p>
          <a:p>
            <a:pPr lvl="1"/>
            <a:r>
              <a:rPr lang="en-US" altLang="zh-CN" dirty="0" smtClean="0"/>
              <a:t>Session</a:t>
            </a:r>
            <a:r>
              <a:rPr lang="zh-CN" altLang="en-US" dirty="0" smtClean="0"/>
              <a:t>方式：将状态信息保存到</a:t>
            </a:r>
            <a:r>
              <a:rPr lang="zh-CN" altLang="en-US" dirty="0" smtClean="0">
                <a:solidFill>
                  <a:srgbClr val="FF0000"/>
                </a:solidFill>
              </a:rPr>
              <a:t>服务器</a:t>
            </a:r>
            <a:r>
              <a:rPr lang="zh-CN" altLang="en-US" dirty="0" smtClean="0"/>
              <a:t>的会话对象中，通过唯一标记的</a:t>
            </a:r>
            <a:r>
              <a:rPr lang="en-US" altLang="zh-CN" dirty="0" smtClean="0"/>
              <a:t>ID</a:t>
            </a:r>
            <a:r>
              <a:rPr lang="zh-CN" altLang="en-US" dirty="0" smtClean="0"/>
              <a:t>值与客户端进行绑定使用；例如访问控制功能就可以使用</a:t>
            </a:r>
            <a:r>
              <a:rPr lang="en-US" altLang="zh-CN" dirty="0" smtClean="0"/>
              <a:t>Session</a:t>
            </a:r>
            <a:r>
              <a:rPr lang="zh-CN" altLang="en-US" dirty="0" smtClean="0"/>
              <a:t>实现；</a:t>
            </a:r>
          </a:p>
          <a:p>
            <a:endParaRPr lang="zh-CN" altLang="en-US" dirty="0"/>
          </a:p>
        </p:txBody>
      </p:sp>
    </p:spTree>
    <p:extLst>
      <p:ext uri="{BB962C8B-B14F-4D97-AF65-F5344CB8AC3E}">
        <p14:creationId xmlns:p14="http://schemas.microsoft.com/office/powerpoint/2010/main" xmlns="" val="268663103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会话跟踪概述</a:t>
            </a:r>
            <a:r>
              <a:rPr lang="en-US" altLang="zh-CN" dirty="0" smtClean="0"/>
              <a:t>】</a:t>
            </a:r>
            <a:endParaRPr lang="zh-CN" altLang="en-US" dirty="0"/>
          </a:p>
        </p:txBody>
      </p:sp>
      <p:sp>
        <p:nvSpPr>
          <p:cNvPr id="3" name="内容占位符 2"/>
          <p:cNvSpPr>
            <a:spLocks noGrp="1"/>
          </p:cNvSpPr>
          <p:nvPr>
            <p:ph idx="1"/>
          </p:nvPr>
        </p:nvSpPr>
        <p:spPr>
          <a:xfrm>
            <a:off x="631766" y="1047405"/>
            <a:ext cx="11346873" cy="5300580"/>
          </a:xfrm>
        </p:spPr>
        <p:txBody>
          <a:bodyPr/>
          <a:lstStyle/>
          <a:p>
            <a:r>
              <a:rPr lang="zh-CN" altLang="en-US" dirty="0" smtClean="0"/>
              <a:t>什么是会话？</a:t>
            </a:r>
            <a:endParaRPr lang="en-US" altLang="zh-CN" dirty="0" smtClean="0"/>
          </a:p>
          <a:p>
            <a:r>
              <a:rPr lang="zh-CN" altLang="en-US" dirty="0" smtClean="0"/>
              <a:t>会话跟踪有什么作用？</a:t>
            </a:r>
            <a:endParaRPr lang="en-US" altLang="zh-CN" dirty="0" smtClean="0"/>
          </a:p>
          <a:p>
            <a:r>
              <a:rPr lang="zh-CN" altLang="en-US" dirty="0" smtClean="0"/>
              <a:t>有几种常用的会话跟踪技术？</a:t>
            </a:r>
            <a:endParaRPr lang="zh-CN" altLang="en-US" dirty="0"/>
          </a:p>
        </p:txBody>
      </p:sp>
    </p:spTree>
    <p:extLst>
      <p:ext uri="{BB962C8B-B14F-4D97-AF65-F5344CB8AC3E}">
        <p14:creationId xmlns:p14="http://schemas.microsoft.com/office/powerpoint/2010/main" xmlns="" val="139053169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会话跟踪概述</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en-US" altLang="zh-CN" dirty="0" smtClean="0"/>
              <a:t>Web</a:t>
            </a:r>
            <a:r>
              <a:rPr lang="zh-CN" altLang="en-US" dirty="0" smtClean="0"/>
              <a:t>应用中，浏览器与服务器之间一次连续的通讯过程，称为一次会话；</a:t>
            </a:r>
            <a:endParaRPr lang="en-US" altLang="zh-CN" dirty="0" smtClean="0"/>
          </a:p>
          <a:p>
            <a:r>
              <a:rPr lang="zh-CN" altLang="en-US" dirty="0" smtClean="0"/>
              <a:t>会话跟踪能够保存状态信息，解决</a:t>
            </a:r>
            <a:r>
              <a:rPr lang="en-US" altLang="zh-CN" dirty="0" smtClean="0"/>
              <a:t>HTTP</a:t>
            </a:r>
            <a:r>
              <a:rPr lang="zh-CN" altLang="en-US" dirty="0" smtClean="0"/>
              <a:t>协议无状态特性的弊端；</a:t>
            </a:r>
            <a:endParaRPr lang="en-US" altLang="zh-CN" dirty="0" smtClean="0"/>
          </a:p>
          <a:p>
            <a:r>
              <a:rPr lang="zh-CN" altLang="en-US" dirty="0" smtClean="0"/>
              <a:t>目前常用的会话跟踪机制有：</a:t>
            </a:r>
            <a:r>
              <a:rPr lang="en-US" altLang="zh-CN" dirty="0" smtClean="0"/>
              <a:t>URL</a:t>
            </a:r>
            <a:r>
              <a:rPr lang="zh-CN" altLang="en-US" dirty="0" smtClean="0"/>
              <a:t>、隐藏域、</a:t>
            </a:r>
            <a:r>
              <a:rPr lang="en-US" altLang="zh-CN" dirty="0" smtClean="0"/>
              <a:t>Cookie</a:t>
            </a:r>
            <a:r>
              <a:rPr lang="zh-CN" altLang="en-US" dirty="0" smtClean="0"/>
              <a:t>、</a:t>
            </a:r>
            <a:r>
              <a:rPr lang="en-US" altLang="zh-CN" dirty="0" smtClean="0"/>
              <a:t>Session</a:t>
            </a:r>
            <a:r>
              <a:rPr lang="zh-CN" altLang="en-US" dirty="0" smtClean="0"/>
              <a:t>；</a:t>
            </a:r>
            <a:endParaRPr lang="zh-CN" altLang="en-US" dirty="0"/>
          </a:p>
          <a:p>
            <a:endParaRPr lang="zh-CN" altLang="en-US" dirty="0"/>
          </a:p>
        </p:txBody>
      </p:sp>
    </p:spTree>
    <p:extLst>
      <p:ext uri="{BB962C8B-B14F-4D97-AF65-F5344CB8AC3E}">
        <p14:creationId xmlns:p14="http://schemas.microsoft.com/office/powerpoint/2010/main" xmlns="" val="281823103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2</a:t>
            </a:r>
            <a:r>
              <a:rPr lang="zh-CN" altLang="en-US" dirty="0" smtClean="0"/>
              <a:t>节</a:t>
            </a:r>
            <a:r>
              <a:rPr lang="en-US" altLang="zh-CN" dirty="0" smtClean="0"/>
              <a:t>【</a:t>
            </a:r>
            <a:r>
              <a:rPr lang="en-US" altLang="zh-CN" dirty="0" smtClean="0">
                <a:solidFill>
                  <a:schemeClr val="tx1">
                    <a:lumMod val="75000"/>
                    <a:lumOff val="25000"/>
                  </a:schemeClr>
                </a:solidFill>
              </a:rPr>
              <a:t>Cookie</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 </a:t>
            </a:r>
            <a:r>
              <a:rPr lang="en-US" altLang="zh-CN" dirty="0" smtClean="0"/>
              <a:t>Cookie</a:t>
            </a:r>
            <a:r>
              <a:rPr lang="zh-CN" altLang="en-US" dirty="0" smtClean="0"/>
              <a:t>的功能与特点</a:t>
            </a:r>
          </a:p>
          <a:p>
            <a:r>
              <a:rPr lang="zh-CN" altLang="en-US" dirty="0" smtClean="0"/>
              <a:t>知识点</a:t>
            </a:r>
            <a:r>
              <a:rPr lang="en-US" altLang="zh-CN" dirty="0" smtClean="0"/>
              <a:t>2</a:t>
            </a:r>
            <a:r>
              <a:rPr lang="zh-CN" altLang="en-US" dirty="0" smtClean="0"/>
              <a:t>： </a:t>
            </a:r>
            <a:r>
              <a:rPr lang="en-US" altLang="zh-CN" dirty="0" smtClean="0"/>
              <a:t>Cookie</a:t>
            </a:r>
            <a:r>
              <a:rPr lang="zh-CN" altLang="en-US" dirty="0" smtClean="0"/>
              <a:t>的域及最大生命时间</a:t>
            </a:r>
          </a:p>
          <a:p>
            <a:r>
              <a:rPr lang="zh-CN" altLang="en-US" dirty="0" smtClean="0"/>
              <a:t>知识点</a:t>
            </a:r>
            <a:r>
              <a:rPr lang="en-US" altLang="zh-CN" dirty="0" smtClean="0"/>
              <a:t>3</a:t>
            </a:r>
            <a:r>
              <a:rPr lang="zh-CN" altLang="en-US" dirty="0" smtClean="0"/>
              <a:t>：在</a:t>
            </a:r>
            <a:r>
              <a:rPr lang="en-US" altLang="zh-CN" dirty="0" err="1" smtClean="0"/>
              <a:t>Servlet</a:t>
            </a:r>
            <a:r>
              <a:rPr lang="zh-CN" altLang="en-US" dirty="0" smtClean="0"/>
              <a:t>中创建</a:t>
            </a:r>
            <a:r>
              <a:rPr lang="en-US" altLang="zh-CN" dirty="0" smtClean="0"/>
              <a:t>Cookie</a:t>
            </a:r>
            <a:r>
              <a:rPr lang="zh-CN" altLang="en-US" dirty="0" smtClean="0"/>
              <a:t>、设置</a:t>
            </a:r>
            <a:r>
              <a:rPr lang="en-US" altLang="zh-CN" dirty="0" smtClean="0"/>
              <a:t>Cookie</a:t>
            </a:r>
            <a:r>
              <a:rPr lang="zh-CN" altLang="en-US" dirty="0" smtClean="0"/>
              <a:t>属性</a:t>
            </a:r>
          </a:p>
          <a:p>
            <a:r>
              <a:rPr lang="zh-CN" altLang="en-US" dirty="0" smtClean="0"/>
              <a:t>知识点</a:t>
            </a:r>
            <a:r>
              <a:rPr lang="en-US" altLang="zh-CN" dirty="0" smtClean="0"/>
              <a:t>4</a:t>
            </a:r>
            <a:r>
              <a:rPr lang="zh-CN" altLang="en-US" dirty="0" smtClean="0"/>
              <a:t>：在响应中设置</a:t>
            </a:r>
            <a:r>
              <a:rPr lang="en-US" altLang="zh-CN" dirty="0" smtClean="0"/>
              <a:t>Cookie</a:t>
            </a:r>
            <a:r>
              <a:rPr lang="zh-CN" altLang="en-US" dirty="0" smtClean="0"/>
              <a:t>信息</a:t>
            </a:r>
          </a:p>
          <a:p>
            <a:r>
              <a:rPr lang="zh-CN" altLang="en-US" dirty="0" smtClean="0"/>
              <a:t>知识点</a:t>
            </a:r>
            <a:r>
              <a:rPr lang="en-US" altLang="zh-CN" dirty="0" smtClean="0"/>
              <a:t>5</a:t>
            </a:r>
            <a:r>
              <a:rPr lang="zh-CN" altLang="en-US" dirty="0" smtClean="0"/>
              <a:t>：获取请求中的</a:t>
            </a:r>
            <a:r>
              <a:rPr lang="en-US" altLang="zh-CN" dirty="0" smtClean="0"/>
              <a:t>Cookie</a:t>
            </a:r>
            <a:r>
              <a:rPr lang="zh-CN" altLang="en-US" dirty="0" smtClean="0"/>
              <a:t>信息</a:t>
            </a:r>
          </a:p>
          <a:p>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知识点</a:t>
            </a:r>
            <a:r>
              <a:rPr lang="en-US" altLang="zh-CN" dirty="0" smtClean="0"/>
              <a:t>1-Cookie</a:t>
            </a:r>
            <a:r>
              <a:rPr lang="zh-CN" altLang="en-US" dirty="0" smtClean="0"/>
              <a:t>的功能与特点</a:t>
            </a:r>
            <a:endParaRPr lang="zh-CN" altLang="en-US" dirty="0"/>
          </a:p>
        </p:txBody>
      </p:sp>
      <p:sp>
        <p:nvSpPr>
          <p:cNvPr id="22" name="Content Placeholder 21"/>
          <p:cNvSpPr>
            <a:spLocks noGrp="1"/>
          </p:cNvSpPr>
          <p:nvPr>
            <p:ph idx="1"/>
          </p:nvPr>
        </p:nvSpPr>
        <p:spPr>
          <a:xfrm>
            <a:off x="0" y="716167"/>
            <a:ext cx="11792070" cy="2209913"/>
          </a:xfrm>
        </p:spPr>
        <p:txBody>
          <a:bodyPr>
            <a:normAutofit fontScale="85000" lnSpcReduction="20000"/>
          </a:bodyPr>
          <a:lstStyle/>
          <a:p>
            <a:r>
              <a:rPr lang="en-US" dirty="0" smtClean="0"/>
              <a:t>Cookie</a:t>
            </a:r>
            <a:r>
              <a:rPr lang="zh-CN" altLang="en-US" dirty="0" smtClean="0"/>
              <a:t>是一段保存在客户端的小文本；能够用来将用户活动过程中的状态信息保存到客户端，服务器可以获得该信息以便进行处理，跟踪到用户的状态；</a:t>
            </a:r>
            <a:endParaRPr lang="en-US" altLang="zh-CN" dirty="0" smtClean="0"/>
          </a:p>
          <a:p>
            <a:r>
              <a:rPr lang="zh-CN" altLang="en-US" dirty="0" smtClean="0"/>
              <a:t>不同的浏览器有不同的查看方式；以</a:t>
            </a:r>
            <a:r>
              <a:rPr lang="en-US" altLang="zh-CN" dirty="0" smtClean="0"/>
              <a:t>Chrome</a:t>
            </a:r>
            <a:r>
              <a:rPr lang="zh-CN" altLang="en-US" dirty="0" smtClean="0"/>
              <a:t>浏览器为例，点击</a:t>
            </a:r>
            <a:r>
              <a:rPr lang="en-US" altLang="zh-CN" dirty="0" smtClean="0"/>
              <a:t>URL</a:t>
            </a:r>
            <a:r>
              <a:rPr lang="zh-CN" altLang="en-US" dirty="0" smtClean="0"/>
              <a:t>前的    图标即可查看</a:t>
            </a:r>
            <a:r>
              <a:rPr lang="en-US" altLang="zh-CN" dirty="0" smtClean="0"/>
              <a:t>Cookie</a:t>
            </a:r>
            <a:r>
              <a:rPr lang="zh-CN" altLang="en-US" dirty="0" smtClean="0"/>
              <a:t>信息，例如：</a:t>
            </a:r>
            <a:endParaRPr lang="en-US" dirty="0"/>
          </a:p>
        </p:txBody>
      </p:sp>
      <p:pic>
        <p:nvPicPr>
          <p:cNvPr id="24577" name="Picture 1" descr="C:\Users\wxh\AppData\Roaming\Tencent\Users\29097443\QQ\WinTemp\RichOle\{ZH)BP4H%SC[CP0{(L2UIY9.png"/>
          <p:cNvPicPr>
            <a:picLocks noChangeAspect="1" noChangeArrowheads="1"/>
          </p:cNvPicPr>
          <p:nvPr/>
        </p:nvPicPr>
        <p:blipFill>
          <a:blip r:embed="rId2" cstate="print"/>
          <a:srcRect/>
          <a:stretch>
            <a:fillRect/>
          </a:stretch>
        </p:blipFill>
        <p:spPr bwMode="auto">
          <a:xfrm>
            <a:off x="9942021" y="1995055"/>
            <a:ext cx="332509" cy="274681"/>
          </a:xfrm>
          <a:prstGeom prst="rect">
            <a:avLst/>
          </a:prstGeom>
          <a:noFill/>
        </p:spPr>
      </p:pic>
      <p:pic>
        <p:nvPicPr>
          <p:cNvPr id="24580" name="Picture 4" descr="C:\Users\wxh\AppData\Roaming\Tencent\Users\29097443\QQ\WinTemp\RichOle\Q45F8RSA}@5%5K{CSF0]7%B.png"/>
          <p:cNvPicPr>
            <a:picLocks noChangeAspect="1" noChangeArrowheads="1"/>
          </p:cNvPicPr>
          <p:nvPr/>
        </p:nvPicPr>
        <p:blipFill>
          <a:blip r:embed="rId3" cstate="print"/>
          <a:srcRect/>
          <a:stretch>
            <a:fillRect/>
          </a:stretch>
        </p:blipFill>
        <p:spPr bwMode="auto">
          <a:xfrm>
            <a:off x="1271464" y="2924944"/>
            <a:ext cx="3407178" cy="3803904"/>
          </a:xfrm>
          <a:prstGeom prst="rect">
            <a:avLst/>
          </a:prstGeom>
          <a:noFill/>
          <a:ln>
            <a:solidFill>
              <a:schemeClr val="accent6"/>
            </a:solidFill>
          </a:ln>
        </p:spPr>
      </p:pic>
      <p:pic>
        <p:nvPicPr>
          <p:cNvPr id="24581" name="Picture 5" descr="C:\Users\wxh\AppData\Roaming\Tencent\Users\29097443\QQ\WinTemp\RichOle\H2VOGD}P1JOHYU}%DRG_161.png"/>
          <p:cNvPicPr>
            <a:picLocks noChangeAspect="1" noChangeArrowheads="1"/>
          </p:cNvPicPr>
          <p:nvPr/>
        </p:nvPicPr>
        <p:blipFill>
          <a:blip r:embed="rId4" cstate="print"/>
          <a:srcRect/>
          <a:stretch>
            <a:fillRect/>
          </a:stretch>
        </p:blipFill>
        <p:spPr bwMode="auto">
          <a:xfrm>
            <a:off x="6384174" y="2934312"/>
            <a:ext cx="3368279" cy="3798926"/>
          </a:xfrm>
          <a:prstGeom prst="rect">
            <a:avLst/>
          </a:prstGeom>
          <a:noFill/>
          <a:ln>
            <a:solidFill>
              <a:schemeClr val="accent6"/>
            </a:solidFill>
          </a:ln>
        </p:spPr>
      </p:pic>
    </p:spTree>
    <p:extLst>
      <p:ext uri="{BB962C8B-B14F-4D97-AF65-F5344CB8AC3E}">
        <p14:creationId xmlns:p14="http://schemas.microsoft.com/office/powerpoint/2010/main" xmlns="" val="1797405501"/>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2-Cookie</a:t>
            </a:r>
            <a:r>
              <a:rPr lang="zh-CN" altLang="en-US" dirty="0" smtClean="0"/>
              <a:t>的域及最大生命时间</a:t>
            </a:r>
            <a:endParaRPr lang="zh-CN" altLang="en-US" dirty="0"/>
          </a:p>
        </p:txBody>
      </p:sp>
      <p:sp>
        <p:nvSpPr>
          <p:cNvPr id="3" name="内容占位符 2"/>
          <p:cNvSpPr>
            <a:spLocks noGrp="1"/>
          </p:cNvSpPr>
          <p:nvPr>
            <p:ph idx="1"/>
          </p:nvPr>
        </p:nvSpPr>
        <p:spPr>
          <a:xfrm>
            <a:off x="186570" y="899048"/>
            <a:ext cx="11792070" cy="780124"/>
          </a:xfrm>
        </p:spPr>
        <p:txBody>
          <a:bodyPr>
            <a:noAutofit/>
          </a:bodyPr>
          <a:lstStyle/>
          <a:p>
            <a:r>
              <a:rPr lang="en-US" altLang="zh-CN" sz="2400" dirty="0" smtClean="0"/>
              <a:t>Cookie</a:t>
            </a:r>
            <a:r>
              <a:rPr lang="zh-CN" altLang="en-US" sz="2400" dirty="0" smtClean="0"/>
              <a:t>包含一系列的属性，如下图所示：</a:t>
            </a:r>
            <a:endParaRPr lang="en-US" altLang="zh-CN" sz="2400" dirty="0" smtClean="0"/>
          </a:p>
          <a:p>
            <a:pPr>
              <a:buNone/>
            </a:pPr>
            <a:r>
              <a:rPr lang="en-US" altLang="zh-CN" sz="2400" b="1" dirty="0" smtClean="0">
                <a:solidFill>
                  <a:schemeClr val="bg1"/>
                </a:solidFill>
              </a:rPr>
              <a:t>class </a:t>
            </a:r>
            <a:r>
              <a:rPr lang="en-US" altLang="zh-CN" sz="2400" b="1" dirty="0">
                <a:solidFill>
                  <a:schemeClr val="bg1"/>
                </a:solidFill>
              </a:rPr>
              <a:t>Bike{</a:t>
            </a:r>
          </a:p>
          <a:p>
            <a:pPr>
              <a:buNone/>
            </a:pPr>
            <a:r>
              <a:rPr lang="en-US" altLang="zh-CN" sz="2400" b="1" dirty="0" smtClean="0">
                <a:solidFill>
                  <a:schemeClr val="bg1"/>
                </a:solidFill>
              </a:rPr>
              <a:t>		…</a:t>
            </a:r>
            <a:endParaRPr lang="zh-CN" altLang="en-US" sz="2400" b="1" dirty="0">
              <a:solidFill>
                <a:schemeClr val="bg1"/>
              </a:solidFill>
            </a:endParaRPr>
          </a:p>
          <a:p>
            <a:pPr>
              <a:buNone/>
            </a:pPr>
            <a:r>
              <a:rPr lang="en-US" altLang="zh-CN" sz="2400" b="1" dirty="0">
                <a:solidFill>
                  <a:schemeClr val="bg1"/>
                </a:solidFill>
              </a:rPr>
              <a:t>}</a:t>
            </a:r>
          </a:p>
          <a:p>
            <a:endParaRPr lang="zh-CN" altLang="en-US" sz="2400" dirty="0"/>
          </a:p>
          <a:p>
            <a:endParaRPr lang="zh-CN" altLang="en-US" sz="2400" dirty="0"/>
          </a:p>
        </p:txBody>
      </p:sp>
      <p:pic>
        <p:nvPicPr>
          <p:cNvPr id="6" name="Picture 4" descr="C:\Users\wxh\AppData\Roaming\Tencent\Users\29097443\QQ\WinTemp\RichOle\Q45F8RSA}@5%5K{CSF0]7%B.png"/>
          <p:cNvPicPr>
            <a:picLocks noChangeAspect="1" noChangeArrowheads="1"/>
          </p:cNvPicPr>
          <p:nvPr/>
        </p:nvPicPr>
        <p:blipFill>
          <a:blip r:embed="rId3" cstate="print"/>
          <a:srcRect/>
          <a:stretch>
            <a:fillRect/>
          </a:stretch>
        </p:blipFill>
        <p:spPr bwMode="auto">
          <a:xfrm>
            <a:off x="307187" y="2043793"/>
            <a:ext cx="4125968" cy="4606389"/>
          </a:xfrm>
          <a:prstGeom prst="rect">
            <a:avLst/>
          </a:prstGeom>
          <a:noFill/>
          <a:ln>
            <a:solidFill>
              <a:schemeClr val="accent6"/>
            </a:solidFill>
          </a:ln>
        </p:spPr>
      </p:pic>
      <p:sp>
        <p:nvSpPr>
          <p:cNvPr id="9" name="Rectangle 8"/>
          <p:cNvSpPr/>
          <p:nvPr/>
        </p:nvSpPr>
        <p:spPr>
          <a:xfrm>
            <a:off x="714894" y="4871259"/>
            <a:ext cx="1213659" cy="18288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17665" y="5090161"/>
            <a:ext cx="1213659" cy="18288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20436" y="5275812"/>
            <a:ext cx="1213659" cy="18288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06581" y="5444838"/>
            <a:ext cx="1213659" cy="18288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09352" y="5796743"/>
            <a:ext cx="2316481" cy="17179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95498" y="5982394"/>
            <a:ext cx="2316481" cy="17179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内容占位符 2"/>
          <p:cNvSpPr txBox="1">
            <a:spLocks/>
          </p:cNvSpPr>
          <p:nvPr/>
        </p:nvSpPr>
        <p:spPr>
          <a:xfrm>
            <a:off x="4894346" y="2032349"/>
            <a:ext cx="5629568" cy="4567956"/>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zh-CN" altLang="en-US" sz="2400" b="0" i="0" u="none" strike="noStrike" kern="1200" cap="none" spc="0" normalizeH="0" baseline="0" noProof="0" dirty="0" smtClean="0">
              <a:ln>
                <a:noFill/>
              </a:ln>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effectLst/>
              <a:uLnTx/>
              <a:uFillTx/>
              <a:latin typeface="微软雅黑 Light" panose="020B0502040204020203" pitchFamily="34" charset="-122"/>
              <a:ea typeface="微软雅黑 Light" panose="020B0502040204020203" pitchFamily="34" charset="-122"/>
              <a:cs typeface="+mn-cs"/>
            </a:endParaRPr>
          </a:p>
        </p:txBody>
      </p:sp>
      <p:sp>
        <p:nvSpPr>
          <p:cNvPr id="18" name="内容占位符 2"/>
          <p:cNvSpPr txBox="1">
            <a:spLocks/>
          </p:cNvSpPr>
          <p:nvPr/>
        </p:nvSpPr>
        <p:spPr>
          <a:xfrm>
            <a:off x="4505498" y="2028304"/>
            <a:ext cx="7470371" cy="4829695"/>
          </a:xfrm>
          <a:prstGeom prst="rect">
            <a:avLst/>
          </a:prstGeom>
          <a:noFill/>
          <a:ln>
            <a:solidFill>
              <a:schemeClr val="accent6"/>
            </a:solidFill>
          </a:ln>
        </p:spPr>
        <p:txBody>
          <a:bodyPr vert="horz" lIns="91440" tIns="45720" rIns="91440" bIns="45720" rtlCol="0">
            <a:noAutofit/>
          </a:body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lang="en-US" altLang="zh-CN" sz="2000" dirty="0" smtClean="0">
                <a:latin typeface="微软雅黑 Light" panose="020B0502040204020203" pitchFamily="34" charset="-122"/>
                <a:ea typeface="微软雅黑 Light" panose="020B0502040204020203" pitchFamily="34" charset="-122"/>
              </a:rPr>
              <a:t>name</a:t>
            </a:r>
            <a:r>
              <a:rPr lang="zh-CN" altLang="en-US" sz="2000" dirty="0" smtClean="0">
                <a:latin typeface="微软雅黑 Light" panose="020B0502040204020203" pitchFamily="34" charset="-122"/>
                <a:ea typeface="微软雅黑 Light" panose="020B0502040204020203" pitchFamily="34" charset="-122"/>
              </a:rPr>
              <a:t>：</a:t>
            </a:r>
            <a:r>
              <a:rPr lang="en-US" altLang="zh-CN" sz="2000" dirty="0" smtClean="0">
                <a:latin typeface="微软雅黑 Light" panose="020B0502040204020203" pitchFamily="34" charset="-122"/>
                <a:ea typeface="微软雅黑 Light" panose="020B0502040204020203" pitchFamily="34" charset="-122"/>
              </a:rPr>
              <a:t>cookie</a:t>
            </a:r>
            <a:r>
              <a:rPr lang="zh-CN" altLang="en-US" sz="2000" dirty="0" smtClean="0">
                <a:latin typeface="微软雅黑 Light" panose="020B0502040204020203" pitchFamily="34" charset="-122"/>
                <a:ea typeface="微软雅黑 Light" panose="020B0502040204020203" pitchFamily="34" charset="-122"/>
              </a:rPr>
              <a:t>的名字，每个</a:t>
            </a:r>
            <a:r>
              <a:rPr lang="en-US" altLang="zh-CN" sz="2000" dirty="0" smtClean="0">
                <a:latin typeface="微软雅黑 Light" panose="020B0502040204020203" pitchFamily="34" charset="-122"/>
                <a:ea typeface="微软雅黑 Light" panose="020B0502040204020203" pitchFamily="34" charset="-122"/>
              </a:rPr>
              <a:t>cookie</a:t>
            </a:r>
            <a:r>
              <a:rPr lang="zh-CN" altLang="en-US" sz="2000" dirty="0" smtClean="0">
                <a:latin typeface="微软雅黑 Light" panose="020B0502040204020203" pitchFamily="34" charset="-122"/>
                <a:ea typeface="微软雅黑 Light" panose="020B0502040204020203" pitchFamily="34" charset="-122"/>
              </a:rPr>
              <a:t>都有一个名字；</a:t>
            </a:r>
            <a:endParaRPr lang="en-US" altLang="zh-CN" sz="2000" dirty="0" smtClean="0">
              <a:latin typeface="微软雅黑 Light" panose="020B0502040204020203" pitchFamily="34" charset="-122"/>
              <a:ea typeface="微软雅黑 Light" panose="020B0502040204020203" pitchFamily="34" charset="-122"/>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US" altLang="zh-CN" sz="2000" dirty="0" smtClean="0">
                <a:latin typeface="微软雅黑 Light" panose="020B0502040204020203" pitchFamily="34" charset="-122"/>
                <a:ea typeface="微软雅黑 Light" panose="020B0502040204020203" pitchFamily="34" charset="-122"/>
              </a:rPr>
              <a:t>content</a:t>
            </a:r>
            <a:r>
              <a:rPr lang="zh-CN" altLang="en-US" sz="2000" dirty="0" smtClean="0">
                <a:latin typeface="微软雅黑 Light" panose="020B0502040204020203" pitchFamily="34" charset="-122"/>
                <a:ea typeface="微软雅黑 Light" panose="020B0502040204020203" pitchFamily="34" charset="-122"/>
              </a:rPr>
              <a:t>：</a:t>
            </a:r>
            <a:r>
              <a:rPr lang="en-US" altLang="zh-CN" sz="2000" dirty="0" smtClean="0">
                <a:latin typeface="微软雅黑 Light" panose="020B0502040204020203" pitchFamily="34" charset="-122"/>
                <a:ea typeface="微软雅黑 Light" panose="020B0502040204020203" pitchFamily="34" charset="-122"/>
              </a:rPr>
              <a:t>cookie</a:t>
            </a:r>
            <a:r>
              <a:rPr lang="zh-CN" altLang="en-US" sz="2000" dirty="0" smtClean="0">
                <a:latin typeface="微软雅黑 Light" panose="020B0502040204020203" pitchFamily="34" charset="-122"/>
                <a:ea typeface="微软雅黑 Light" panose="020B0502040204020203" pitchFamily="34" charset="-122"/>
              </a:rPr>
              <a:t>的值，与名字一起作为键值对形式存在；</a:t>
            </a:r>
            <a:endParaRPr lang="en-US" altLang="zh-CN" sz="2000" dirty="0" smtClean="0">
              <a:latin typeface="微软雅黑 Light" panose="020B0502040204020203" pitchFamily="34" charset="-122"/>
              <a:ea typeface="微软雅黑 Light" panose="020B0502040204020203" pitchFamily="34" charset="-122"/>
            </a:endParaRPr>
          </a:p>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lang="en-US" altLang="zh-CN" sz="2000" dirty="0" smtClean="0">
                <a:latin typeface="微软雅黑 Light" panose="020B0502040204020203" pitchFamily="34" charset="-122"/>
                <a:ea typeface="微软雅黑 Light" panose="020B0502040204020203" pitchFamily="34" charset="-122"/>
              </a:rPr>
              <a:t>domain</a:t>
            </a:r>
            <a:r>
              <a:rPr lang="zh-CN" altLang="en-US" sz="2000" dirty="0" smtClean="0">
                <a:latin typeface="微软雅黑 Light" panose="020B0502040204020203" pitchFamily="34" charset="-122"/>
                <a:ea typeface="微软雅黑 Light" panose="020B0502040204020203" pitchFamily="34" charset="-122"/>
              </a:rPr>
              <a:t>：域，该</a:t>
            </a:r>
            <a:r>
              <a:rPr lang="en-US" altLang="zh-CN" sz="2000" dirty="0" smtClean="0">
                <a:latin typeface="微软雅黑 Light" panose="020B0502040204020203" pitchFamily="34" charset="-122"/>
                <a:ea typeface="微软雅黑 Light" panose="020B0502040204020203" pitchFamily="34" charset="-122"/>
              </a:rPr>
              <a:t>cookie</a:t>
            </a:r>
            <a:r>
              <a:rPr lang="zh-CN" altLang="en-US" sz="2000" dirty="0" smtClean="0">
                <a:latin typeface="微软雅黑 Light" panose="020B0502040204020203" pitchFamily="34" charset="-122"/>
                <a:ea typeface="微软雅黑 Light" panose="020B0502040204020203" pitchFamily="34" charset="-122"/>
              </a:rPr>
              <a:t>的域名，例如左图中是</a:t>
            </a:r>
            <a:r>
              <a:rPr lang="en-US" altLang="zh-CN" sz="2000" dirty="0" smtClean="0">
                <a:latin typeface="微软雅黑 Light" panose="020B0502040204020203" pitchFamily="34" charset="-122"/>
                <a:ea typeface="微软雅黑 Light" panose="020B0502040204020203" pitchFamily="34" charset="-122"/>
              </a:rPr>
              <a:t>csdn.net</a:t>
            </a:r>
            <a:r>
              <a:rPr lang="zh-CN" altLang="en-US" sz="2000" dirty="0" smtClean="0">
                <a:latin typeface="微软雅黑 Light" panose="020B0502040204020203" pitchFamily="34" charset="-122"/>
                <a:ea typeface="微软雅黑 Light" panose="020B0502040204020203" pitchFamily="34" charset="-122"/>
              </a:rPr>
              <a:t>，说明当前</a:t>
            </a:r>
            <a:r>
              <a:rPr lang="en-US" altLang="zh-CN" sz="2000" dirty="0" smtClean="0">
                <a:latin typeface="微软雅黑 Light" panose="020B0502040204020203" pitchFamily="34" charset="-122"/>
                <a:ea typeface="微软雅黑 Light" panose="020B0502040204020203" pitchFamily="34" charset="-122"/>
              </a:rPr>
              <a:t>cookie</a:t>
            </a:r>
            <a:r>
              <a:rPr lang="zh-CN" altLang="en-US" sz="2000" dirty="0" smtClean="0">
                <a:latin typeface="微软雅黑 Light" panose="020B0502040204020203" pitchFamily="34" charset="-122"/>
                <a:ea typeface="微软雅黑 Light" panose="020B0502040204020203" pitchFamily="34" charset="-122"/>
              </a:rPr>
              <a:t>来自</a:t>
            </a:r>
            <a:r>
              <a:rPr lang="en-US" altLang="zh-CN" sz="2000" dirty="0" smtClean="0">
                <a:latin typeface="微软雅黑 Light" panose="020B0502040204020203" pitchFamily="34" charset="-122"/>
                <a:ea typeface="微软雅黑 Light" panose="020B0502040204020203" pitchFamily="34" charset="-122"/>
              </a:rPr>
              <a:t>csdn.net;</a:t>
            </a:r>
          </a:p>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lang="en-US" altLang="zh-CN" sz="2000" dirty="0" smtClean="0">
                <a:latin typeface="微软雅黑 Light" panose="020B0502040204020203" pitchFamily="34" charset="-122"/>
                <a:ea typeface="微软雅黑 Light" panose="020B0502040204020203" pitchFamily="34" charset="-122"/>
              </a:rPr>
              <a:t>path</a:t>
            </a:r>
            <a:r>
              <a:rPr lang="zh-CN" altLang="en-US" sz="2000" dirty="0" smtClean="0">
                <a:latin typeface="微软雅黑 Light" panose="020B0502040204020203" pitchFamily="34" charset="-122"/>
                <a:ea typeface="微软雅黑 Light" panose="020B0502040204020203" pitchFamily="34" charset="-122"/>
              </a:rPr>
              <a:t>：路径，访问</a:t>
            </a:r>
            <a:r>
              <a:rPr lang="en-US" altLang="zh-CN" sz="2000" dirty="0" smtClean="0">
                <a:latin typeface="微软雅黑 Light" panose="020B0502040204020203" pitchFamily="34" charset="-122"/>
                <a:ea typeface="微软雅黑 Light" panose="020B0502040204020203" pitchFamily="34" charset="-122"/>
              </a:rPr>
              <a:t>csdn.net</a:t>
            </a:r>
            <a:r>
              <a:rPr lang="zh-CN" altLang="en-US" sz="2000" dirty="0" smtClean="0">
                <a:latin typeface="微软雅黑 Light" panose="020B0502040204020203" pitchFamily="34" charset="-122"/>
                <a:ea typeface="微软雅黑 Light" panose="020B0502040204020203" pitchFamily="34" charset="-122"/>
              </a:rPr>
              <a:t>下该路径时，当前</a:t>
            </a:r>
            <a:r>
              <a:rPr lang="en-US" altLang="zh-CN" sz="2000" dirty="0" smtClean="0">
                <a:latin typeface="微软雅黑 Light" panose="020B0502040204020203" pitchFamily="34" charset="-122"/>
                <a:ea typeface="微软雅黑 Light" panose="020B0502040204020203" pitchFamily="34" charset="-122"/>
              </a:rPr>
              <a:t>cookie</a:t>
            </a:r>
            <a:r>
              <a:rPr lang="zh-CN" altLang="en-US" sz="2000" dirty="0" smtClean="0">
                <a:latin typeface="微软雅黑 Light" panose="020B0502040204020203" pitchFamily="34" charset="-122"/>
                <a:ea typeface="微软雅黑 Light" panose="020B0502040204020203" pitchFamily="34" charset="-122"/>
              </a:rPr>
              <a:t>将被发送；</a:t>
            </a:r>
            <a:endParaRPr lang="en-US" altLang="zh-CN" sz="2000" dirty="0" smtClean="0">
              <a:latin typeface="微软雅黑 Light" panose="020B0502040204020203" pitchFamily="34" charset="-122"/>
              <a:ea typeface="微软雅黑 Light" panose="020B0502040204020203" pitchFamily="34" charset="-122"/>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US" altLang="zh-CN" sz="2000" dirty="0" smtClean="0">
                <a:latin typeface="微软雅黑 Light" panose="020B0502040204020203" pitchFamily="34" charset="-122"/>
                <a:ea typeface="微软雅黑 Light" panose="020B0502040204020203" pitchFamily="34" charset="-122"/>
              </a:rPr>
              <a:t>created</a:t>
            </a:r>
            <a:r>
              <a:rPr lang="zh-CN" altLang="en-US" sz="2000" dirty="0" smtClean="0">
                <a:latin typeface="微软雅黑 Light" panose="020B0502040204020203" pitchFamily="34" charset="-122"/>
                <a:ea typeface="微软雅黑 Light" panose="020B0502040204020203" pitchFamily="34" charset="-122"/>
              </a:rPr>
              <a:t>：</a:t>
            </a:r>
            <a:r>
              <a:rPr lang="en-US" altLang="zh-CN" sz="2000" dirty="0" smtClean="0">
                <a:latin typeface="微软雅黑 Light" panose="020B0502040204020203" pitchFamily="34" charset="-122"/>
                <a:ea typeface="微软雅黑 Light" panose="020B0502040204020203" pitchFamily="34" charset="-122"/>
              </a:rPr>
              <a:t>cookie</a:t>
            </a:r>
            <a:r>
              <a:rPr lang="zh-CN" altLang="en-US" sz="2000" dirty="0" smtClean="0">
                <a:latin typeface="微软雅黑 Light" panose="020B0502040204020203" pitchFamily="34" charset="-122"/>
                <a:ea typeface="微软雅黑 Light" panose="020B0502040204020203" pitchFamily="34" charset="-122"/>
              </a:rPr>
              <a:t>被创建的时间；</a:t>
            </a:r>
            <a:endParaRPr lang="en-US" altLang="zh-CN" sz="2000" dirty="0" smtClean="0">
              <a:latin typeface="微软雅黑 Light" panose="020B0502040204020203" pitchFamily="34" charset="-122"/>
              <a:ea typeface="微软雅黑 Light" panose="020B0502040204020203" pitchFamily="34" charset="-122"/>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Expired</a:t>
            </a:r>
            <a:r>
              <a:rPr kumimoji="0" lang="zh-CN" altLang="en-US" sz="20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0" lang="en-US" altLang="zh-CN" sz="20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cookie</a:t>
            </a:r>
            <a:r>
              <a:rPr kumimoji="0" lang="zh-CN" altLang="en-US" sz="20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失效的时间；</a:t>
            </a:r>
            <a:endParaRPr kumimoji="0" lang="en-US" altLang="zh-CN" sz="20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zh-CN" altLang="en-US" sz="2000" b="1" dirty="0" smtClean="0">
                <a:solidFill>
                  <a:srgbClr val="FF0000"/>
                </a:solidFill>
                <a:latin typeface="微软雅黑 Light" panose="020B0502040204020203" pitchFamily="34" charset="-122"/>
                <a:ea typeface="微软雅黑 Light" panose="020B0502040204020203" pitchFamily="34" charset="-122"/>
              </a:rPr>
              <a:t>最大生命时间：</a:t>
            </a:r>
            <a:r>
              <a:rPr lang="zh-CN" altLang="en-US" sz="2000" dirty="0" smtClean="0">
                <a:latin typeface="微软雅黑 Light" panose="020B0502040204020203" pitchFamily="34" charset="-122"/>
                <a:ea typeface="微软雅黑 Light" panose="020B0502040204020203" pitchFamily="34" charset="-122"/>
              </a:rPr>
              <a:t>失效时间和创建时间的时间差，就是</a:t>
            </a:r>
            <a:r>
              <a:rPr lang="en-US" altLang="zh-CN" sz="2000" dirty="0" smtClean="0">
                <a:latin typeface="微软雅黑 Light" panose="020B0502040204020203" pitchFamily="34" charset="-122"/>
                <a:ea typeface="微软雅黑 Light" panose="020B0502040204020203" pitchFamily="34" charset="-122"/>
              </a:rPr>
              <a:t>cookie</a:t>
            </a:r>
            <a:r>
              <a:rPr lang="zh-CN" altLang="en-US" sz="2000" dirty="0" smtClean="0">
                <a:latin typeface="微软雅黑 Light" panose="020B0502040204020203" pitchFamily="34" charset="-122"/>
                <a:ea typeface="微软雅黑 Light" panose="020B0502040204020203" pitchFamily="34" charset="-122"/>
              </a:rPr>
              <a:t>的最大生命时间，超过该时间，</a:t>
            </a:r>
            <a:r>
              <a:rPr lang="en-US" altLang="zh-CN" sz="2000" dirty="0" smtClean="0">
                <a:latin typeface="微软雅黑 Light" panose="020B0502040204020203" pitchFamily="34" charset="-122"/>
                <a:ea typeface="微软雅黑 Light" panose="020B0502040204020203" pitchFamily="34" charset="-122"/>
              </a:rPr>
              <a:t>cookie</a:t>
            </a:r>
            <a:r>
              <a:rPr lang="zh-CN" altLang="en-US" sz="2000" dirty="0" smtClean="0">
                <a:latin typeface="微软雅黑 Light" panose="020B0502040204020203" pitchFamily="34" charset="-122"/>
                <a:ea typeface="微软雅黑 Light" panose="020B0502040204020203" pitchFamily="34" charset="-122"/>
              </a:rPr>
              <a:t>将失效，不再被发送到相应的域地址；</a:t>
            </a:r>
            <a:endParaRPr kumimoji="0" lang="en-US" altLang="zh-CN" sz="20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xmlns="" val="3061797467"/>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a:t>
            </a:r>
            <a:r>
              <a:rPr lang="zh-CN" altLang="en-US" dirty="0" smtClean="0"/>
              <a:t>点</a:t>
            </a:r>
            <a:r>
              <a:rPr lang="en-US" altLang="zh-CN" dirty="0" smtClean="0"/>
              <a:t>3-</a:t>
            </a:r>
            <a:r>
              <a:rPr lang="zh-CN" altLang="en-US" dirty="0" smtClean="0"/>
              <a:t>在</a:t>
            </a:r>
            <a:r>
              <a:rPr lang="en-US" altLang="zh-CN" dirty="0" err="1" smtClean="0"/>
              <a:t>Servlet</a:t>
            </a:r>
            <a:r>
              <a:rPr lang="zh-CN" altLang="en-US" dirty="0" smtClean="0"/>
              <a:t>中创建</a:t>
            </a:r>
            <a:r>
              <a:rPr lang="en-US" altLang="zh-CN" dirty="0" smtClean="0"/>
              <a:t>Cookie</a:t>
            </a:r>
            <a:r>
              <a:rPr lang="zh-CN" altLang="en-US" dirty="0" smtClean="0"/>
              <a:t>、设置</a:t>
            </a:r>
            <a:r>
              <a:rPr lang="en-US" altLang="zh-CN" dirty="0" smtClean="0"/>
              <a:t>Cookie</a:t>
            </a:r>
            <a:r>
              <a:rPr lang="zh-CN" altLang="en-US" dirty="0" smtClean="0"/>
              <a:t>属性</a:t>
            </a:r>
            <a:r>
              <a:rPr lang="en-US" altLang="zh-CN" dirty="0" smtClean="0"/>
              <a:t>-1</a:t>
            </a:r>
            <a:endParaRPr lang="zh-CN" altLang="en-US" dirty="0"/>
          </a:p>
        </p:txBody>
      </p:sp>
      <p:sp>
        <p:nvSpPr>
          <p:cNvPr id="3" name="内容占位符 2"/>
          <p:cNvSpPr>
            <a:spLocks noGrp="1"/>
          </p:cNvSpPr>
          <p:nvPr>
            <p:ph idx="1"/>
          </p:nvPr>
        </p:nvSpPr>
        <p:spPr>
          <a:xfrm>
            <a:off x="186570" y="899048"/>
            <a:ext cx="11792070" cy="1694524"/>
          </a:xfrm>
        </p:spPr>
        <p:txBody>
          <a:bodyPr/>
          <a:lstStyle/>
          <a:p>
            <a:r>
              <a:rPr lang="en-US" altLang="zh-CN" dirty="0" err="1" smtClean="0"/>
              <a:t>Servlet</a:t>
            </a:r>
            <a:r>
              <a:rPr lang="zh-CN" altLang="en-US" dirty="0" smtClean="0"/>
              <a:t>规范中定了</a:t>
            </a:r>
            <a:r>
              <a:rPr lang="en-US" altLang="zh-CN" dirty="0" smtClean="0"/>
              <a:t>Cookie</a:t>
            </a:r>
            <a:r>
              <a:rPr lang="zh-CN" altLang="en-US" dirty="0" smtClean="0"/>
              <a:t>类，创建该类对象就可以创建</a:t>
            </a:r>
            <a:r>
              <a:rPr lang="en-US" altLang="zh-CN" dirty="0" smtClean="0"/>
              <a:t>Cookie</a:t>
            </a:r>
            <a:r>
              <a:rPr lang="zh-CN" altLang="en-US" dirty="0" smtClean="0"/>
              <a:t>，并可以调用其中方法为</a:t>
            </a:r>
            <a:r>
              <a:rPr lang="en-US" altLang="zh-CN" dirty="0" smtClean="0"/>
              <a:t>Cookie</a:t>
            </a:r>
            <a:r>
              <a:rPr lang="zh-CN" altLang="en-US" dirty="0" smtClean="0"/>
              <a:t>设置属性；</a:t>
            </a:r>
            <a:endParaRPr lang="zh-CN" altLang="en-US" dirty="0"/>
          </a:p>
        </p:txBody>
      </p:sp>
      <p:graphicFrame>
        <p:nvGraphicFramePr>
          <p:cNvPr id="4" name="Table 3"/>
          <p:cNvGraphicFramePr>
            <a:graphicFrameLocks noGrp="1"/>
          </p:cNvGraphicFramePr>
          <p:nvPr/>
        </p:nvGraphicFramePr>
        <p:xfrm>
          <a:off x="411590" y="2446419"/>
          <a:ext cx="10738070" cy="3175000"/>
        </p:xfrm>
        <a:graphic>
          <a:graphicData uri="http://schemas.openxmlformats.org/drawingml/2006/table">
            <a:tbl>
              <a:tblPr firstRow="1" bandRow="1">
                <a:tableStyleId>{5C22544A-7EE6-4342-B048-85BDC9FD1C3A}</a:tableStyleId>
              </a:tblPr>
              <a:tblGrid>
                <a:gridCol w="6276429"/>
                <a:gridCol w="4461641"/>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sz="2000" dirty="0" smtClean="0"/>
                        <a:t>Cookie(</a:t>
                      </a:r>
                      <a:r>
                        <a:rPr lang="en-US" sz="2000" dirty="0" err="1" smtClean="0"/>
                        <a:t>java.lang.String</a:t>
                      </a:r>
                      <a:r>
                        <a:rPr lang="en-US" sz="2000" dirty="0" smtClean="0"/>
                        <a:t> name, </a:t>
                      </a:r>
                      <a:r>
                        <a:rPr lang="en-US" sz="2000" dirty="0" err="1" smtClean="0"/>
                        <a:t>java.lang.String</a:t>
                      </a:r>
                      <a:r>
                        <a:rPr lang="en-US" sz="2000" dirty="0" smtClean="0"/>
                        <a:t> value) </a:t>
                      </a:r>
                    </a:p>
                    <a:p>
                      <a:pPr algn="l"/>
                      <a:r>
                        <a:rPr lang="en-US" sz="2000" dirty="0" smtClean="0"/>
                        <a:t> </a:t>
                      </a:r>
                    </a:p>
                  </a:txBody>
                  <a:tcPr/>
                </a:tc>
                <a:tc>
                  <a:txBody>
                    <a:bodyPr/>
                    <a:lstStyle/>
                    <a:p>
                      <a:r>
                        <a:rPr lang="zh-CN" altLang="en-US" dirty="0" smtClean="0"/>
                        <a:t>创建</a:t>
                      </a:r>
                      <a:r>
                        <a:rPr lang="en-US" altLang="zh-CN" dirty="0" smtClean="0"/>
                        <a:t>Cookie</a:t>
                      </a:r>
                      <a:r>
                        <a:rPr lang="zh-CN" altLang="en-US" dirty="0" smtClean="0"/>
                        <a:t>对象，指定名字和对应的值；</a:t>
                      </a:r>
                      <a:endParaRPr lang="en-US" dirty="0"/>
                    </a:p>
                  </a:txBody>
                  <a:tcPr/>
                </a:tc>
              </a:tr>
              <a:tr h="370840">
                <a:tc>
                  <a:txBody>
                    <a:bodyPr/>
                    <a:lstStyle/>
                    <a:p>
                      <a:pPr algn="l"/>
                      <a:r>
                        <a:rPr lang="en-US" altLang="zh-CN" sz="2000" dirty="0" smtClean="0">
                          <a:solidFill>
                            <a:srgbClr val="C00000"/>
                          </a:solidFill>
                        </a:rPr>
                        <a:t> void </a:t>
                      </a:r>
                      <a:r>
                        <a:rPr lang="en-US" altLang="zh-CN" sz="2000" dirty="0" err="1" smtClean="0">
                          <a:solidFill>
                            <a:srgbClr val="C00000"/>
                          </a:solidFill>
                        </a:rPr>
                        <a:t>setMaxAge</a:t>
                      </a:r>
                      <a:r>
                        <a:rPr lang="en-US" altLang="zh-CN" sz="2000" dirty="0" smtClean="0">
                          <a:solidFill>
                            <a:srgbClr val="C00000"/>
                          </a:solidFill>
                        </a:rPr>
                        <a:t>(</a:t>
                      </a:r>
                      <a:r>
                        <a:rPr lang="en-US" altLang="zh-CN" sz="2000" dirty="0" err="1" smtClean="0">
                          <a:solidFill>
                            <a:srgbClr val="C00000"/>
                          </a:solidFill>
                        </a:rPr>
                        <a:t>int</a:t>
                      </a:r>
                      <a:r>
                        <a:rPr lang="en-US" altLang="zh-CN" sz="2000" dirty="0" smtClean="0">
                          <a:solidFill>
                            <a:srgbClr val="C00000"/>
                          </a:solidFill>
                        </a:rPr>
                        <a:t> expiry) </a:t>
                      </a:r>
                    </a:p>
                    <a:p>
                      <a:pPr algn="l"/>
                      <a:r>
                        <a:rPr lang="en-US" altLang="zh-CN" sz="2000" dirty="0" smtClean="0">
                          <a:solidFill>
                            <a:srgbClr val="C00000"/>
                          </a:solidFill>
                        </a:rPr>
                        <a:t>  </a:t>
                      </a:r>
                    </a:p>
                  </a:txBody>
                  <a:tcPr/>
                </a:tc>
                <a:tc>
                  <a:txBody>
                    <a:bodyPr/>
                    <a:lstStyle/>
                    <a:p>
                      <a:r>
                        <a:rPr lang="zh-CN" altLang="en-US" dirty="0" smtClean="0">
                          <a:solidFill>
                            <a:srgbClr val="C00000"/>
                          </a:solidFill>
                        </a:rPr>
                        <a:t>设置最大生命时间（秒），如果不设置，当前浏览器关闭，</a:t>
                      </a:r>
                      <a:r>
                        <a:rPr lang="en-US" altLang="zh-CN" dirty="0" smtClean="0">
                          <a:solidFill>
                            <a:srgbClr val="C00000"/>
                          </a:solidFill>
                        </a:rPr>
                        <a:t>cookie</a:t>
                      </a:r>
                      <a:r>
                        <a:rPr lang="zh-CN" altLang="en-US" dirty="0" smtClean="0">
                          <a:solidFill>
                            <a:srgbClr val="C00000"/>
                          </a:solidFill>
                        </a:rPr>
                        <a:t>即失效；</a:t>
                      </a:r>
                      <a:endParaRPr lang="en-US" dirty="0">
                        <a:solidFill>
                          <a:srgbClr val="C00000"/>
                        </a:solidFill>
                      </a:endParaRPr>
                    </a:p>
                  </a:txBody>
                  <a:tcPr/>
                </a:tc>
              </a:tr>
              <a:tr h="672080">
                <a:tc>
                  <a:txBody>
                    <a:bodyPr/>
                    <a:lstStyle/>
                    <a:p>
                      <a:pPr algn="l"/>
                      <a:r>
                        <a:rPr lang="en-US" altLang="zh-CN" sz="2000" dirty="0" smtClean="0"/>
                        <a:t>void </a:t>
                      </a:r>
                      <a:r>
                        <a:rPr lang="en-US" altLang="zh-CN" sz="2000" dirty="0" err="1" smtClean="0"/>
                        <a:t>setValue</a:t>
                      </a:r>
                      <a:r>
                        <a:rPr lang="en-US" altLang="zh-CN" sz="2000" dirty="0" smtClean="0"/>
                        <a:t>(</a:t>
                      </a:r>
                      <a:r>
                        <a:rPr lang="en-US" altLang="zh-CN" sz="2000" dirty="0" err="1" smtClean="0"/>
                        <a:t>java.lang.String</a:t>
                      </a:r>
                      <a:r>
                        <a:rPr lang="en-US" altLang="zh-CN" sz="2000" dirty="0" smtClean="0"/>
                        <a:t> </a:t>
                      </a:r>
                      <a:r>
                        <a:rPr lang="en-US" altLang="zh-CN" sz="2000" dirty="0" err="1" smtClean="0"/>
                        <a:t>newValue</a:t>
                      </a:r>
                      <a:r>
                        <a:rPr lang="en-US" altLang="zh-CN" sz="2000" dirty="0" smtClean="0"/>
                        <a:t>) </a:t>
                      </a:r>
                    </a:p>
                    <a:p>
                      <a:pPr algn="l"/>
                      <a:r>
                        <a:rPr lang="en-US" altLang="zh-CN" sz="2000" dirty="0" smtClean="0"/>
                        <a:t> </a:t>
                      </a:r>
                    </a:p>
                  </a:txBody>
                  <a:tcPr/>
                </a:tc>
                <a:tc>
                  <a:txBody>
                    <a:bodyPr/>
                    <a:lstStyle/>
                    <a:p>
                      <a:r>
                        <a:rPr lang="zh-CN" altLang="en-US" dirty="0" smtClean="0"/>
                        <a:t>设置</a:t>
                      </a:r>
                      <a:r>
                        <a:rPr lang="en-US" altLang="zh-CN" dirty="0" smtClean="0"/>
                        <a:t>Cookie</a:t>
                      </a:r>
                      <a:r>
                        <a:rPr lang="zh-CN" altLang="en-US" dirty="0" smtClean="0"/>
                        <a:t>的值；</a:t>
                      </a:r>
                      <a:endParaRPr lang="en-US" dirty="0"/>
                    </a:p>
                  </a:txBody>
                  <a:tcPr/>
                </a:tc>
              </a:tr>
              <a:tr h="370840">
                <a:tc>
                  <a:txBody>
                    <a:bodyPr/>
                    <a:lstStyle/>
                    <a:p>
                      <a:pPr algn="l"/>
                      <a:r>
                        <a:rPr lang="en-US" altLang="zh-CN" sz="2000" dirty="0" err="1" smtClean="0"/>
                        <a:t>setDomain</a:t>
                      </a:r>
                      <a:r>
                        <a:rPr lang="en-US" altLang="zh-CN" sz="2000" dirty="0" smtClean="0"/>
                        <a:t>(</a:t>
                      </a:r>
                      <a:r>
                        <a:rPr lang="en-US" altLang="zh-CN" sz="2000" dirty="0" err="1" smtClean="0"/>
                        <a:t>java.lang.String</a:t>
                      </a:r>
                      <a:r>
                        <a:rPr lang="en-US" altLang="zh-CN" sz="2000" dirty="0" smtClean="0"/>
                        <a:t> domain) </a:t>
                      </a:r>
                    </a:p>
                    <a:p>
                      <a:pPr algn="l"/>
                      <a:r>
                        <a:rPr lang="en-US" altLang="zh-CN" sz="2000" dirty="0" smtClean="0"/>
                        <a:t> </a:t>
                      </a:r>
                    </a:p>
                  </a:txBody>
                  <a:tcPr/>
                </a:tc>
                <a:tc>
                  <a:txBody>
                    <a:bodyPr/>
                    <a:lstStyle/>
                    <a:p>
                      <a:r>
                        <a:rPr lang="zh-CN" altLang="en-US" dirty="0" smtClean="0"/>
                        <a:t>设置</a:t>
                      </a:r>
                      <a:r>
                        <a:rPr lang="en-US" altLang="zh-CN" dirty="0" smtClean="0"/>
                        <a:t>cookie</a:t>
                      </a:r>
                      <a:r>
                        <a:rPr lang="zh-CN" altLang="en-US" dirty="0" smtClean="0"/>
                        <a:t>的域名；</a:t>
                      </a:r>
                      <a:endParaRPr lang="en-US" dirty="0"/>
                    </a:p>
                  </a:txBody>
                  <a:tcPr/>
                </a:tc>
              </a:tr>
            </a:tbl>
          </a:graphicData>
        </a:graphic>
      </p:graphicFrame>
    </p:spTree>
    <p:extLst>
      <p:ext uri="{BB962C8B-B14F-4D97-AF65-F5344CB8AC3E}">
        <p14:creationId xmlns:p14="http://schemas.microsoft.com/office/powerpoint/2010/main" xmlns="" val="1505439418"/>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a:t>
            </a:r>
            <a:r>
              <a:rPr lang="zh-CN" altLang="en-US" dirty="0" smtClean="0"/>
              <a:t>点</a:t>
            </a:r>
            <a:r>
              <a:rPr lang="en-US" altLang="zh-CN" dirty="0" smtClean="0"/>
              <a:t>3-</a:t>
            </a:r>
            <a:r>
              <a:rPr lang="zh-CN" altLang="en-US" dirty="0" smtClean="0"/>
              <a:t>在</a:t>
            </a:r>
            <a:r>
              <a:rPr lang="en-US" altLang="zh-CN" dirty="0" err="1" smtClean="0"/>
              <a:t>Servlet</a:t>
            </a:r>
            <a:r>
              <a:rPr lang="zh-CN" altLang="en-US" dirty="0" smtClean="0"/>
              <a:t>中创建</a:t>
            </a:r>
            <a:r>
              <a:rPr lang="en-US" altLang="zh-CN" dirty="0" smtClean="0"/>
              <a:t>Cookie</a:t>
            </a:r>
            <a:r>
              <a:rPr lang="zh-CN" altLang="en-US" dirty="0" smtClean="0"/>
              <a:t>、设置</a:t>
            </a:r>
            <a:r>
              <a:rPr lang="en-US" altLang="zh-CN" dirty="0" smtClean="0"/>
              <a:t>Cookie</a:t>
            </a:r>
            <a:r>
              <a:rPr lang="zh-CN" altLang="en-US" dirty="0" smtClean="0"/>
              <a:t>属性</a:t>
            </a:r>
            <a:r>
              <a:rPr lang="en-US" altLang="zh-CN" dirty="0" smtClean="0"/>
              <a:t>-2</a:t>
            </a:r>
            <a:endParaRPr lang="zh-CN" altLang="en-US" dirty="0"/>
          </a:p>
        </p:txBody>
      </p:sp>
      <p:sp>
        <p:nvSpPr>
          <p:cNvPr id="3" name="内容占位符 2"/>
          <p:cNvSpPr>
            <a:spLocks noGrp="1"/>
          </p:cNvSpPr>
          <p:nvPr>
            <p:ph idx="1"/>
          </p:nvPr>
        </p:nvSpPr>
        <p:spPr>
          <a:xfrm>
            <a:off x="186570" y="899048"/>
            <a:ext cx="11792070" cy="1694524"/>
          </a:xfrm>
        </p:spPr>
        <p:txBody>
          <a:bodyPr/>
          <a:lstStyle/>
          <a:p>
            <a:r>
              <a:rPr lang="en-US" altLang="zh-CN" dirty="0" err="1" smtClean="0"/>
              <a:t>Servlet</a:t>
            </a:r>
            <a:r>
              <a:rPr lang="zh-CN" altLang="en-US" dirty="0" smtClean="0"/>
              <a:t>规范中定了</a:t>
            </a:r>
            <a:r>
              <a:rPr lang="en-US" altLang="zh-CN" dirty="0" smtClean="0"/>
              <a:t>Cookie</a:t>
            </a:r>
            <a:r>
              <a:rPr lang="zh-CN" altLang="en-US" dirty="0" smtClean="0"/>
              <a:t>类，创建该类对象就可以创建</a:t>
            </a:r>
            <a:r>
              <a:rPr lang="en-US" altLang="zh-CN" dirty="0" smtClean="0"/>
              <a:t>Cookie</a:t>
            </a:r>
            <a:r>
              <a:rPr lang="zh-CN" altLang="en-US" dirty="0" smtClean="0"/>
              <a:t>，并可以调用其中方法为</a:t>
            </a:r>
            <a:r>
              <a:rPr lang="en-US" altLang="zh-CN" dirty="0" smtClean="0"/>
              <a:t>Cookie</a:t>
            </a:r>
            <a:r>
              <a:rPr lang="zh-CN" altLang="en-US" dirty="0" smtClean="0"/>
              <a:t>设置属性；</a:t>
            </a:r>
            <a:endParaRPr lang="zh-CN" altLang="en-US" dirty="0"/>
          </a:p>
        </p:txBody>
      </p:sp>
      <p:sp>
        <p:nvSpPr>
          <p:cNvPr id="5" name="TextBox 4">
            <a:hlinkClick r:id="rId3" action="ppaction://hlinkfile"/>
          </p:cNvPr>
          <p:cNvSpPr txBox="1"/>
          <p:nvPr/>
        </p:nvSpPr>
        <p:spPr>
          <a:xfrm>
            <a:off x="9812909" y="382639"/>
            <a:ext cx="2379091" cy="646331"/>
          </a:xfrm>
          <a:prstGeom prst="rect">
            <a:avLst/>
          </a:prstGeom>
          <a:noFill/>
        </p:spPr>
        <p:txBody>
          <a:bodyPr wrap="square" rtlCol="0">
            <a:spAutoFit/>
          </a:bodyPr>
          <a:lstStyle/>
          <a:p>
            <a:r>
              <a:rPr lang="zh-CN" altLang="en-US" dirty="0" smtClean="0"/>
              <a:t>课堂案例：</a:t>
            </a:r>
            <a:r>
              <a:rPr lang="en-US" altLang="zh-CN" dirty="0" smtClean="0">
                <a:hlinkClick r:id="rId4" action="ppaction://hlinkfile"/>
              </a:rPr>
              <a:t>TestCookieServlet.java</a:t>
            </a:r>
            <a:endParaRPr lang="en-US" dirty="0"/>
          </a:p>
        </p:txBody>
      </p:sp>
      <p:sp>
        <p:nvSpPr>
          <p:cNvPr id="6" name="TextBox 5"/>
          <p:cNvSpPr txBox="1"/>
          <p:nvPr/>
        </p:nvSpPr>
        <p:spPr>
          <a:xfrm>
            <a:off x="352451" y="2526588"/>
            <a:ext cx="11490415" cy="2031325"/>
          </a:xfrm>
          <a:prstGeom prst="rect">
            <a:avLst/>
          </a:prstGeom>
          <a:solidFill>
            <a:schemeClr val="bg1">
              <a:lumMod val="95000"/>
            </a:schemeClr>
          </a:solidFill>
        </p:spPr>
        <p:txBody>
          <a:bodyPr wrap="square" rtlCol="0">
            <a:spAutoFit/>
          </a:bodyPr>
          <a:lstStyle/>
          <a:p>
            <a:r>
              <a:rPr lang="en-US" altLang="zh-CN" dirty="0" smtClean="0">
                <a:ea typeface="微软雅黑 Light"/>
              </a:rPr>
              <a:t>//		</a:t>
            </a:r>
            <a:r>
              <a:rPr lang="zh-CN" altLang="en-US" dirty="0" smtClean="0">
                <a:ea typeface="微软雅黑 Light"/>
              </a:rPr>
              <a:t>创建</a:t>
            </a:r>
            <a:r>
              <a:rPr lang="en-US" dirty="0" smtClean="0">
                <a:ea typeface="微软雅黑 Light"/>
              </a:rPr>
              <a:t>cookie</a:t>
            </a:r>
            <a:r>
              <a:rPr lang="zh-CN" altLang="en-US" dirty="0" smtClean="0">
                <a:ea typeface="微软雅黑 Light"/>
              </a:rPr>
              <a:t>对象</a:t>
            </a:r>
          </a:p>
          <a:p>
            <a:r>
              <a:rPr lang="zh-CN" altLang="en-US" dirty="0" smtClean="0">
                <a:ea typeface="微软雅黑 Light"/>
              </a:rPr>
              <a:t>		</a:t>
            </a:r>
            <a:r>
              <a:rPr lang="en-US" dirty="0" smtClean="0">
                <a:ea typeface="微软雅黑 Light"/>
              </a:rPr>
              <a:t>Cookie username=new Cookie("</a:t>
            </a:r>
            <a:r>
              <a:rPr lang="en-US" dirty="0" err="1" smtClean="0">
                <a:ea typeface="微软雅黑 Light"/>
              </a:rPr>
              <a:t>username","Alice</a:t>
            </a:r>
            <a:r>
              <a:rPr lang="en-US" dirty="0" smtClean="0">
                <a:ea typeface="微软雅黑 Light"/>
              </a:rPr>
              <a:t>");</a:t>
            </a:r>
          </a:p>
          <a:p>
            <a:r>
              <a:rPr lang="en-US" dirty="0" smtClean="0">
                <a:ea typeface="微软雅黑 Light"/>
              </a:rPr>
              <a:t>		Cookie </a:t>
            </a:r>
            <a:r>
              <a:rPr lang="en-US" dirty="0" err="1" smtClean="0">
                <a:ea typeface="微软雅黑 Light"/>
              </a:rPr>
              <a:t>pwd</a:t>
            </a:r>
            <a:r>
              <a:rPr lang="en-US" dirty="0" smtClean="0">
                <a:ea typeface="微软雅黑 Light"/>
              </a:rPr>
              <a:t>=new Cookie("pwd","abc123");</a:t>
            </a:r>
          </a:p>
          <a:p>
            <a:r>
              <a:rPr lang="en-US" dirty="0" smtClean="0">
                <a:ea typeface="微软雅黑 Light"/>
              </a:rPr>
              <a:t>		</a:t>
            </a:r>
          </a:p>
          <a:p>
            <a:r>
              <a:rPr lang="en-US" dirty="0" smtClean="0">
                <a:ea typeface="微软雅黑 Light"/>
              </a:rPr>
              <a:t>//		</a:t>
            </a:r>
            <a:r>
              <a:rPr lang="zh-CN" altLang="en-US" dirty="0" smtClean="0">
                <a:ea typeface="微软雅黑 Light"/>
              </a:rPr>
              <a:t>设置</a:t>
            </a:r>
            <a:r>
              <a:rPr lang="en-US" dirty="0" smtClean="0">
                <a:ea typeface="微软雅黑 Light"/>
              </a:rPr>
              <a:t>cookie</a:t>
            </a:r>
            <a:r>
              <a:rPr lang="zh-CN" altLang="en-US" dirty="0" smtClean="0">
                <a:ea typeface="微软雅黑 Light"/>
              </a:rPr>
              <a:t>的生命时间，</a:t>
            </a:r>
            <a:r>
              <a:rPr lang="en-US" altLang="zh-CN" dirty="0" smtClean="0">
                <a:ea typeface="微软雅黑 Light"/>
              </a:rPr>
              <a:t>24</a:t>
            </a:r>
            <a:r>
              <a:rPr lang="zh-CN" altLang="en-US" dirty="0" smtClean="0">
                <a:ea typeface="微软雅黑 Light"/>
              </a:rPr>
              <a:t>小时内有效</a:t>
            </a:r>
          </a:p>
          <a:p>
            <a:r>
              <a:rPr lang="zh-CN" altLang="en-US" dirty="0" smtClean="0">
                <a:ea typeface="微软雅黑 Light"/>
              </a:rPr>
              <a:t>		</a:t>
            </a:r>
            <a:r>
              <a:rPr lang="en-US" dirty="0" err="1" smtClean="0">
                <a:ea typeface="微软雅黑 Light"/>
              </a:rPr>
              <a:t>username.setMaxAge</a:t>
            </a:r>
            <a:r>
              <a:rPr lang="en-US" dirty="0" smtClean="0">
                <a:ea typeface="微软雅黑 Light"/>
              </a:rPr>
              <a:t>(24*3600);</a:t>
            </a:r>
          </a:p>
          <a:p>
            <a:r>
              <a:rPr lang="en-US" dirty="0" smtClean="0">
                <a:ea typeface="微软雅黑 Light"/>
              </a:rPr>
              <a:t>		</a:t>
            </a:r>
            <a:r>
              <a:rPr lang="en-US" dirty="0" err="1" smtClean="0">
                <a:ea typeface="微软雅黑 Light"/>
              </a:rPr>
              <a:t>pwd.setMaxAge</a:t>
            </a:r>
            <a:r>
              <a:rPr lang="en-US" dirty="0" smtClean="0">
                <a:ea typeface="微软雅黑 Light"/>
              </a:rPr>
              <a:t>(24*3600);</a:t>
            </a:r>
            <a:endParaRPr lang="en-US" altLang="zh-CN" dirty="0" smtClean="0">
              <a:ea typeface="微软雅黑 Light"/>
            </a:endParaRPr>
          </a:p>
        </p:txBody>
      </p:sp>
      <p:sp>
        <p:nvSpPr>
          <p:cNvPr id="7" name="内容占位符 2"/>
          <p:cNvSpPr txBox="1">
            <a:spLocks/>
          </p:cNvSpPr>
          <p:nvPr/>
        </p:nvSpPr>
        <p:spPr>
          <a:xfrm>
            <a:off x="186570" y="4688378"/>
            <a:ext cx="11792070" cy="1659606"/>
          </a:xfrm>
          <a:prstGeom prst="rect">
            <a:avLst/>
          </a:prstGeom>
        </p:spPr>
        <p:txBody>
          <a:bodyPr vert="horz" lIns="91440" tIns="45720" rIns="91440" bIns="45720" rtlCol="0">
            <a:normAutofit fontScale="77500" lnSpcReduction="20000"/>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smtClean="0">
                <a:ln>
                  <a:noFill/>
                </a:ln>
                <a:solidFill>
                  <a:srgbClr val="C00000"/>
                </a:solidFill>
                <a:effectLst/>
                <a:uLnTx/>
                <a:uFillTx/>
                <a:latin typeface="微软雅黑 Light" panose="020B0502040204020203" pitchFamily="34" charset="-122"/>
                <a:ea typeface="微软雅黑 Light" panose="020B0502040204020203" pitchFamily="34" charset="-122"/>
                <a:cs typeface="+mn-cs"/>
              </a:rPr>
              <a:t>思考：</a:t>
            </a:r>
            <a:r>
              <a:rPr kumimoji="0" lang="zh-CN" alt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创建好</a:t>
            </a:r>
            <a:r>
              <a:rPr kumimoji="0" lang="en-US" altLang="zh-CN"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Cookie</a:t>
            </a:r>
            <a:r>
              <a:rPr kumimoji="0" lang="zh-CN" alt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对象后，就能存储到客户端吗？</a:t>
            </a:r>
            <a:endParaRPr kumimoji="0" lang="en-US" altLang="zh-CN"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答案是：</a:t>
            </a:r>
            <a:r>
              <a:rPr kumimoji="0" lang="en-US" altLang="zh-CN" sz="2800" b="0" i="0" u="none" strike="noStrike" kern="1200" cap="none" spc="0" normalizeH="0" baseline="0" noProof="0" dirty="0" smtClean="0">
                <a:ln>
                  <a:noFill/>
                </a:ln>
                <a:solidFill>
                  <a:srgbClr val="C00000"/>
                </a:solidFill>
                <a:effectLst/>
                <a:uLnTx/>
                <a:uFillTx/>
                <a:latin typeface="微软雅黑 Light" panose="020B0502040204020203" pitchFamily="34" charset="-122"/>
                <a:ea typeface="微软雅黑 Light" panose="020B0502040204020203" pitchFamily="34" charset="-122"/>
                <a:cs typeface="+mn-cs"/>
              </a:rPr>
              <a:t>No!</a:t>
            </a:r>
            <a:endParaRPr kumimoji="0" lang="zh-CN" altLang="en-US" sz="2800" b="0" i="0" u="none" strike="noStrike" kern="1200" cap="none" spc="0" normalizeH="0" baseline="0" noProof="0" dirty="0" smtClean="0">
              <a:ln>
                <a:noFill/>
              </a:ln>
              <a:solidFill>
                <a:srgbClr val="C00000"/>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   </a:t>
            </a:r>
            <a:r>
              <a:rPr kumimoji="0" lang="en-US" altLang="zh-CN" sz="2800" b="1"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rPr>
              <a:t>【</a:t>
            </a:r>
            <a:r>
              <a:rPr kumimoji="0" lang="zh-CN" altLang="en-US" sz="2800" b="1"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rPr>
              <a:t>变量修饰字</a:t>
            </a:r>
            <a:r>
              <a:rPr kumimoji="0" lang="en-US" altLang="zh-CN" sz="2800" b="1"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rPr>
              <a:t>】 </a:t>
            </a:r>
            <a:r>
              <a:rPr kumimoji="0" lang="zh-CN" altLang="en-US" sz="2800" b="1"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rPr>
              <a:t>变量数据类型 变量名</a:t>
            </a:r>
            <a:r>
              <a:rPr kumimoji="0" lang="en-US" altLang="zh-CN" sz="2800" b="1"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rPr>
              <a:t>1,</a:t>
            </a:r>
            <a:r>
              <a:rPr kumimoji="0" lang="zh-CN" altLang="en-US" sz="2800" b="1"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rPr>
              <a:t>变量名</a:t>
            </a:r>
            <a:r>
              <a:rPr kumimoji="0" lang="en-US" altLang="zh-CN" sz="2800" b="1"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rPr>
              <a:t>2【=</a:t>
            </a:r>
            <a:r>
              <a:rPr kumimoji="0" lang="zh-CN" altLang="en-US" sz="2800" b="1"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rPr>
              <a:t>变量初值</a:t>
            </a:r>
            <a:r>
              <a:rPr kumimoji="0" lang="en-US" altLang="zh-CN" sz="2800" b="1"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rPr>
              <a:t>】…;</a:t>
            </a:r>
          </a:p>
        </p:txBody>
      </p:sp>
    </p:spTree>
    <p:extLst>
      <p:ext uri="{BB962C8B-B14F-4D97-AF65-F5344CB8AC3E}">
        <p14:creationId xmlns:p14="http://schemas.microsoft.com/office/powerpoint/2010/main" xmlns="" val="1505439418"/>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4-</a:t>
            </a:r>
            <a:r>
              <a:rPr lang="zh-CN" altLang="en-US" dirty="0" smtClean="0"/>
              <a:t>在响应中设置</a:t>
            </a:r>
            <a:r>
              <a:rPr lang="en-US" altLang="zh-CN" dirty="0" smtClean="0"/>
              <a:t>Cookie</a:t>
            </a:r>
            <a:r>
              <a:rPr lang="zh-CN" altLang="en-US" dirty="0" smtClean="0"/>
              <a:t>信息</a:t>
            </a:r>
            <a:r>
              <a:rPr lang="en-US" altLang="zh-CN" dirty="0" smtClean="0"/>
              <a:t>-1</a:t>
            </a:r>
            <a:endParaRPr lang="zh-CN" altLang="en-US" dirty="0"/>
          </a:p>
        </p:txBody>
      </p:sp>
      <p:sp>
        <p:nvSpPr>
          <p:cNvPr id="3" name="内容占位符 2"/>
          <p:cNvSpPr>
            <a:spLocks noGrp="1"/>
          </p:cNvSpPr>
          <p:nvPr>
            <p:ph idx="1"/>
          </p:nvPr>
        </p:nvSpPr>
        <p:spPr>
          <a:xfrm>
            <a:off x="186570" y="899047"/>
            <a:ext cx="11792070" cy="1594771"/>
          </a:xfrm>
        </p:spPr>
        <p:txBody>
          <a:bodyPr>
            <a:normAutofit/>
          </a:bodyPr>
          <a:lstStyle/>
          <a:p>
            <a:r>
              <a:rPr lang="zh-CN" altLang="en-US" dirty="0" smtClean="0"/>
              <a:t>要将</a:t>
            </a:r>
            <a:r>
              <a:rPr lang="en-US" altLang="zh-CN" dirty="0" smtClean="0"/>
              <a:t>Cookie</a:t>
            </a:r>
            <a:r>
              <a:rPr lang="zh-CN" altLang="en-US" dirty="0" smtClean="0"/>
              <a:t>保存到客户端，就要将其添加到响应对象才可以；</a:t>
            </a:r>
            <a:endParaRPr lang="en-US" altLang="zh-CN" dirty="0" smtClean="0"/>
          </a:p>
          <a:p>
            <a:r>
              <a:rPr lang="zh-CN" altLang="en-US" dirty="0" smtClean="0"/>
              <a:t>响应接口中定义了设置</a:t>
            </a:r>
            <a:r>
              <a:rPr lang="en-US" altLang="zh-CN" dirty="0" smtClean="0"/>
              <a:t>Cookie</a:t>
            </a:r>
            <a:r>
              <a:rPr lang="zh-CN" altLang="en-US" dirty="0" smtClean="0"/>
              <a:t>的方法：</a:t>
            </a:r>
            <a:endParaRPr lang="zh-CN" altLang="en-US" dirty="0"/>
          </a:p>
        </p:txBody>
      </p:sp>
      <p:graphicFrame>
        <p:nvGraphicFramePr>
          <p:cNvPr id="6" name="Table 5"/>
          <p:cNvGraphicFramePr>
            <a:graphicFrameLocks noGrp="1"/>
          </p:cNvGraphicFramePr>
          <p:nvPr/>
        </p:nvGraphicFramePr>
        <p:xfrm>
          <a:off x="411590" y="2446419"/>
          <a:ext cx="10738070" cy="1010920"/>
        </p:xfrm>
        <a:graphic>
          <a:graphicData uri="http://schemas.openxmlformats.org/drawingml/2006/table">
            <a:tbl>
              <a:tblPr firstRow="1" bandRow="1">
                <a:tableStyleId>{5C22544A-7EE6-4342-B048-85BDC9FD1C3A}</a:tableStyleId>
              </a:tblPr>
              <a:tblGrid>
                <a:gridCol w="6276429"/>
                <a:gridCol w="4461641"/>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 void </a:t>
                      </a:r>
                      <a:r>
                        <a:rPr lang="en-US" dirty="0" err="1" smtClean="0"/>
                        <a:t>addCookie</a:t>
                      </a:r>
                      <a:r>
                        <a:rPr lang="en-US" dirty="0" smtClean="0"/>
                        <a:t>(Cookie </a:t>
                      </a:r>
                      <a:r>
                        <a:rPr lang="en-US" dirty="0" err="1" smtClean="0"/>
                        <a:t>cookie</a:t>
                      </a:r>
                      <a:r>
                        <a:rPr lang="en-US" dirty="0" smtClean="0"/>
                        <a:t>) </a:t>
                      </a:r>
                    </a:p>
                    <a:p>
                      <a:pPr algn="l"/>
                      <a:r>
                        <a:rPr lang="en-US" dirty="0" smtClean="0"/>
                        <a:t>  </a:t>
                      </a:r>
                    </a:p>
                  </a:txBody>
                  <a:tcPr/>
                </a:tc>
                <a:tc>
                  <a:txBody>
                    <a:bodyPr/>
                    <a:lstStyle/>
                    <a:p>
                      <a:r>
                        <a:rPr lang="zh-CN" altLang="en-US" dirty="0" smtClean="0"/>
                        <a:t>将</a:t>
                      </a:r>
                      <a:r>
                        <a:rPr lang="en-US" altLang="zh-CN" dirty="0" smtClean="0"/>
                        <a:t>Cookie</a:t>
                      </a:r>
                      <a:r>
                        <a:rPr lang="zh-CN" altLang="en-US" dirty="0" smtClean="0"/>
                        <a:t>对象保存到相应的响应对象中；</a:t>
                      </a:r>
                      <a:endParaRPr lang="en-US" dirty="0"/>
                    </a:p>
                  </a:txBody>
                  <a:tcPr/>
                </a:tc>
              </a:tr>
            </a:tbl>
          </a:graphicData>
        </a:graphic>
      </p:graphicFrame>
      <p:sp>
        <p:nvSpPr>
          <p:cNvPr id="7" name="TextBox 6"/>
          <p:cNvSpPr txBox="1"/>
          <p:nvPr/>
        </p:nvSpPr>
        <p:spPr>
          <a:xfrm>
            <a:off x="468829" y="3690370"/>
            <a:ext cx="11490415" cy="1200329"/>
          </a:xfrm>
          <a:prstGeom prst="rect">
            <a:avLst/>
          </a:prstGeom>
          <a:solidFill>
            <a:schemeClr val="bg1">
              <a:lumMod val="95000"/>
            </a:schemeClr>
          </a:solidFill>
        </p:spPr>
        <p:txBody>
          <a:bodyPr wrap="square" rtlCol="0">
            <a:spAutoFit/>
          </a:bodyPr>
          <a:lstStyle/>
          <a:p>
            <a:r>
              <a:rPr lang="zh-CN" altLang="en-US" dirty="0" smtClean="0">
                <a:ea typeface="微软雅黑 Light"/>
              </a:rPr>
              <a:t>		</a:t>
            </a:r>
          </a:p>
          <a:p>
            <a:r>
              <a:rPr lang="en-US" altLang="zh-CN" dirty="0" smtClean="0">
                <a:ea typeface="微软雅黑 Light"/>
              </a:rPr>
              <a:t>//		</a:t>
            </a:r>
            <a:r>
              <a:rPr lang="zh-CN" altLang="en-US" dirty="0" smtClean="0">
                <a:ea typeface="微软雅黑 Light"/>
              </a:rPr>
              <a:t>将</a:t>
            </a:r>
            <a:r>
              <a:rPr lang="en-US" altLang="zh-CN" dirty="0" smtClean="0">
                <a:ea typeface="微软雅黑 Light"/>
              </a:rPr>
              <a:t>Cookie</a:t>
            </a:r>
            <a:r>
              <a:rPr lang="zh-CN" altLang="en-US" dirty="0" smtClean="0">
                <a:ea typeface="微软雅黑 Light"/>
              </a:rPr>
              <a:t>保存到响应中</a:t>
            </a:r>
          </a:p>
          <a:p>
            <a:r>
              <a:rPr lang="zh-CN" altLang="en-US" dirty="0" smtClean="0">
                <a:ea typeface="微软雅黑 Light"/>
              </a:rPr>
              <a:t>		</a:t>
            </a:r>
            <a:r>
              <a:rPr lang="en-US" altLang="zh-CN" dirty="0" err="1" smtClean="0">
                <a:ea typeface="微软雅黑 Light"/>
              </a:rPr>
              <a:t>response.addCookie</a:t>
            </a:r>
            <a:r>
              <a:rPr lang="en-US" altLang="zh-CN" dirty="0" smtClean="0">
                <a:ea typeface="微软雅黑 Light"/>
              </a:rPr>
              <a:t>(username);</a:t>
            </a:r>
          </a:p>
          <a:p>
            <a:r>
              <a:rPr lang="en-US" altLang="zh-CN" dirty="0" smtClean="0">
                <a:ea typeface="微软雅黑 Light"/>
              </a:rPr>
              <a:t>		</a:t>
            </a:r>
            <a:r>
              <a:rPr lang="en-US" altLang="zh-CN" dirty="0" err="1" smtClean="0">
                <a:ea typeface="微软雅黑 Light"/>
              </a:rPr>
              <a:t>response.addCookie</a:t>
            </a:r>
            <a:r>
              <a:rPr lang="en-US" altLang="zh-CN" dirty="0" smtClean="0">
                <a:ea typeface="微软雅黑 Light"/>
              </a:rPr>
              <a:t>(</a:t>
            </a:r>
            <a:r>
              <a:rPr lang="en-US" altLang="zh-CN" dirty="0" err="1" smtClean="0">
                <a:ea typeface="微软雅黑 Light"/>
              </a:rPr>
              <a:t>pwd</a:t>
            </a:r>
            <a:r>
              <a:rPr lang="en-US" altLang="zh-CN" dirty="0" smtClean="0">
                <a:ea typeface="微软雅黑 Light"/>
              </a:rPr>
              <a:t>);</a:t>
            </a:r>
          </a:p>
        </p:txBody>
      </p:sp>
      <p:sp>
        <p:nvSpPr>
          <p:cNvPr id="8" name="TextBox 7">
            <a:hlinkClick r:id="rId2" action="ppaction://hlinkfile"/>
          </p:cNvPr>
          <p:cNvSpPr txBox="1"/>
          <p:nvPr/>
        </p:nvSpPr>
        <p:spPr>
          <a:xfrm>
            <a:off x="9616966" y="116632"/>
            <a:ext cx="2379091" cy="646331"/>
          </a:xfrm>
          <a:prstGeom prst="rect">
            <a:avLst/>
          </a:prstGeom>
          <a:noFill/>
        </p:spPr>
        <p:txBody>
          <a:bodyPr wrap="square" rtlCol="0">
            <a:spAutoFit/>
          </a:bodyPr>
          <a:lstStyle/>
          <a:p>
            <a:r>
              <a:rPr lang="zh-CN" altLang="en-US" dirty="0" smtClean="0"/>
              <a:t>课堂案例：</a:t>
            </a:r>
            <a:r>
              <a:rPr lang="en-US" altLang="zh-CN" dirty="0" smtClean="0">
                <a:hlinkClick r:id="rId3" action="ppaction://hlinkfile"/>
              </a:rPr>
              <a:t>TestCookieServlet.java</a:t>
            </a:r>
            <a:endParaRPr lang="en-US" dirty="0"/>
          </a:p>
        </p:txBody>
      </p:sp>
    </p:spTree>
    <p:extLst>
      <p:ext uri="{BB962C8B-B14F-4D97-AF65-F5344CB8AC3E}">
        <p14:creationId xmlns:p14="http://schemas.microsoft.com/office/powerpoint/2010/main" xmlns="" val="441393582"/>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4-</a:t>
            </a:r>
            <a:r>
              <a:rPr lang="zh-CN" altLang="en-US" dirty="0" smtClean="0"/>
              <a:t>在响应中设置</a:t>
            </a:r>
            <a:r>
              <a:rPr lang="en-US" altLang="zh-CN" dirty="0" smtClean="0"/>
              <a:t>Cookie</a:t>
            </a:r>
            <a:r>
              <a:rPr lang="zh-CN" altLang="en-US" dirty="0" smtClean="0"/>
              <a:t>信息</a:t>
            </a:r>
            <a:r>
              <a:rPr lang="en-US" altLang="zh-CN" dirty="0" smtClean="0"/>
              <a:t>-2</a:t>
            </a:r>
            <a:endParaRPr lang="zh-CN" altLang="en-US" dirty="0"/>
          </a:p>
        </p:txBody>
      </p:sp>
      <p:sp>
        <p:nvSpPr>
          <p:cNvPr id="3" name="内容占位符 2"/>
          <p:cNvSpPr>
            <a:spLocks noGrp="1"/>
          </p:cNvSpPr>
          <p:nvPr>
            <p:ph idx="1"/>
          </p:nvPr>
        </p:nvSpPr>
        <p:spPr>
          <a:xfrm>
            <a:off x="186570" y="899047"/>
            <a:ext cx="11792070" cy="1594771"/>
          </a:xfrm>
        </p:spPr>
        <p:txBody>
          <a:bodyPr>
            <a:normAutofit/>
          </a:bodyPr>
          <a:lstStyle/>
          <a:p>
            <a:r>
              <a:rPr lang="zh-CN" altLang="en-US" dirty="0" smtClean="0"/>
              <a:t>要将</a:t>
            </a:r>
            <a:r>
              <a:rPr lang="en-US" altLang="zh-CN" dirty="0" smtClean="0"/>
              <a:t>Cookie</a:t>
            </a:r>
            <a:r>
              <a:rPr lang="zh-CN" altLang="en-US" dirty="0" smtClean="0"/>
              <a:t>保存到客户端，就要通过响应对象；</a:t>
            </a:r>
            <a:endParaRPr lang="en-US" altLang="zh-CN" dirty="0" smtClean="0"/>
          </a:p>
          <a:p>
            <a:r>
              <a:rPr lang="zh-CN" altLang="en-US" dirty="0" smtClean="0"/>
              <a:t>响应接口中定义了设置</a:t>
            </a:r>
            <a:r>
              <a:rPr lang="en-US" altLang="zh-CN" dirty="0" smtClean="0"/>
              <a:t>Cookie</a:t>
            </a:r>
            <a:r>
              <a:rPr lang="zh-CN" altLang="en-US" dirty="0" smtClean="0"/>
              <a:t>的方法：</a:t>
            </a:r>
            <a:endParaRPr lang="zh-CN" altLang="en-US" dirty="0"/>
          </a:p>
        </p:txBody>
      </p:sp>
      <p:graphicFrame>
        <p:nvGraphicFramePr>
          <p:cNvPr id="6" name="Table 5"/>
          <p:cNvGraphicFramePr>
            <a:graphicFrameLocks noGrp="1"/>
          </p:cNvGraphicFramePr>
          <p:nvPr/>
        </p:nvGraphicFramePr>
        <p:xfrm>
          <a:off x="411590" y="2446419"/>
          <a:ext cx="10738070" cy="1010920"/>
        </p:xfrm>
        <a:graphic>
          <a:graphicData uri="http://schemas.openxmlformats.org/drawingml/2006/table">
            <a:tbl>
              <a:tblPr firstRow="1" bandRow="1">
                <a:tableStyleId>{5C22544A-7EE6-4342-B048-85BDC9FD1C3A}</a:tableStyleId>
              </a:tblPr>
              <a:tblGrid>
                <a:gridCol w="6276429"/>
                <a:gridCol w="4461641"/>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 void </a:t>
                      </a:r>
                      <a:r>
                        <a:rPr lang="en-US" dirty="0" err="1" smtClean="0"/>
                        <a:t>addCookie</a:t>
                      </a:r>
                      <a:r>
                        <a:rPr lang="en-US" dirty="0" smtClean="0"/>
                        <a:t>(Cookie </a:t>
                      </a:r>
                      <a:r>
                        <a:rPr lang="en-US" dirty="0" err="1" smtClean="0"/>
                        <a:t>cookie</a:t>
                      </a:r>
                      <a:r>
                        <a:rPr lang="en-US" dirty="0" smtClean="0"/>
                        <a:t>) </a:t>
                      </a:r>
                    </a:p>
                    <a:p>
                      <a:pPr algn="l"/>
                      <a:r>
                        <a:rPr lang="en-US" dirty="0" smtClean="0"/>
                        <a:t>  </a:t>
                      </a:r>
                    </a:p>
                  </a:txBody>
                  <a:tcPr/>
                </a:tc>
                <a:tc>
                  <a:txBody>
                    <a:bodyPr/>
                    <a:lstStyle/>
                    <a:p>
                      <a:r>
                        <a:rPr lang="zh-CN" altLang="en-US" dirty="0" smtClean="0"/>
                        <a:t>将</a:t>
                      </a:r>
                      <a:r>
                        <a:rPr lang="en-US" altLang="zh-CN" dirty="0" smtClean="0"/>
                        <a:t>Cookie</a:t>
                      </a:r>
                      <a:r>
                        <a:rPr lang="zh-CN" altLang="en-US" dirty="0" smtClean="0"/>
                        <a:t>对象保存到相应的响应对象中；</a:t>
                      </a:r>
                      <a:endParaRPr lang="en-US" dirty="0"/>
                    </a:p>
                  </a:txBody>
                  <a:tcPr/>
                </a:tc>
              </a:tr>
            </a:tbl>
          </a:graphicData>
        </a:graphic>
      </p:graphicFrame>
      <p:sp>
        <p:nvSpPr>
          <p:cNvPr id="7" name="TextBox 6"/>
          <p:cNvSpPr txBox="1"/>
          <p:nvPr/>
        </p:nvSpPr>
        <p:spPr>
          <a:xfrm>
            <a:off x="468829" y="3690370"/>
            <a:ext cx="11490415" cy="923330"/>
          </a:xfrm>
          <a:prstGeom prst="rect">
            <a:avLst/>
          </a:prstGeom>
          <a:solidFill>
            <a:schemeClr val="bg1">
              <a:lumMod val="95000"/>
            </a:schemeClr>
          </a:solidFill>
        </p:spPr>
        <p:txBody>
          <a:bodyPr wrap="square" rtlCol="0">
            <a:spAutoFit/>
          </a:bodyPr>
          <a:lstStyle/>
          <a:p>
            <a:r>
              <a:rPr lang="en-US" altLang="zh-CN" dirty="0" smtClean="0">
                <a:ea typeface="微软雅黑 Light"/>
              </a:rPr>
              <a:t>//		</a:t>
            </a:r>
            <a:r>
              <a:rPr lang="zh-CN" altLang="en-US" dirty="0" smtClean="0">
                <a:ea typeface="微软雅黑 Light"/>
              </a:rPr>
              <a:t>将</a:t>
            </a:r>
            <a:r>
              <a:rPr lang="en-US" altLang="zh-CN" dirty="0" smtClean="0">
                <a:ea typeface="微软雅黑 Light"/>
              </a:rPr>
              <a:t>Cookie</a:t>
            </a:r>
            <a:r>
              <a:rPr lang="zh-CN" altLang="en-US" dirty="0" smtClean="0">
                <a:ea typeface="微软雅黑 Light"/>
              </a:rPr>
              <a:t>保存到响应中</a:t>
            </a:r>
          </a:p>
          <a:p>
            <a:r>
              <a:rPr lang="zh-CN" altLang="en-US" dirty="0" smtClean="0">
                <a:ea typeface="微软雅黑 Light"/>
              </a:rPr>
              <a:t>		</a:t>
            </a:r>
            <a:r>
              <a:rPr lang="en-US" altLang="zh-CN" dirty="0" err="1" smtClean="0">
                <a:ea typeface="微软雅黑 Light"/>
              </a:rPr>
              <a:t>response.addCookie</a:t>
            </a:r>
            <a:r>
              <a:rPr lang="en-US" altLang="zh-CN" dirty="0" smtClean="0">
                <a:ea typeface="微软雅黑 Light"/>
              </a:rPr>
              <a:t>(username);</a:t>
            </a:r>
          </a:p>
          <a:p>
            <a:r>
              <a:rPr lang="en-US" altLang="zh-CN" dirty="0" smtClean="0">
                <a:ea typeface="微软雅黑 Light"/>
              </a:rPr>
              <a:t>		</a:t>
            </a:r>
            <a:r>
              <a:rPr lang="en-US" altLang="zh-CN" dirty="0" err="1" smtClean="0">
                <a:ea typeface="微软雅黑 Light"/>
              </a:rPr>
              <a:t>response.addCookie</a:t>
            </a:r>
            <a:r>
              <a:rPr lang="en-US" altLang="zh-CN" dirty="0" smtClean="0">
                <a:ea typeface="微软雅黑 Light"/>
              </a:rPr>
              <a:t>(</a:t>
            </a:r>
            <a:r>
              <a:rPr lang="en-US" altLang="zh-CN" dirty="0" err="1" smtClean="0">
                <a:ea typeface="微软雅黑 Light"/>
              </a:rPr>
              <a:t>pwd</a:t>
            </a:r>
            <a:r>
              <a:rPr lang="en-US" altLang="zh-CN" dirty="0" smtClean="0">
                <a:ea typeface="微软雅黑 Light"/>
              </a:rPr>
              <a:t>);</a:t>
            </a:r>
          </a:p>
        </p:txBody>
      </p:sp>
      <p:sp>
        <p:nvSpPr>
          <p:cNvPr id="9" name="TextBox 8">
            <a:hlinkClick r:id="rId2" action="ppaction://hlinkfile"/>
          </p:cNvPr>
          <p:cNvSpPr txBox="1"/>
          <p:nvPr/>
        </p:nvSpPr>
        <p:spPr>
          <a:xfrm>
            <a:off x="9616966" y="116632"/>
            <a:ext cx="2379091" cy="646331"/>
          </a:xfrm>
          <a:prstGeom prst="rect">
            <a:avLst/>
          </a:prstGeom>
          <a:noFill/>
        </p:spPr>
        <p:txBody>
          <a:bodyPr wrap="square" rtlCol="0">
            <a:spAutoFit/>
          </a:bodyPr>
          <a:lstStyle/>
          <a:p>
            <a:r>
              <a:rPr lang="zh-CN" altLang="en-US" dirty="0" smtClean="0"/>
              <a:t>课堂案例：</a:t>
            </a:r>
            <a:r>
              <a:rPr lang="en-US" altLang="zh-CN" dirty="0" smtClean="0">
                <a:hlinkClick r:id="rId3" action="ppaction://hlinkfile"/>
              </a:rPr>
              <a:t>TestCookieServlet.java</a:t>
            </a:r>
            <a:endParaRPr lang="en-US" dirty="0"/>
          </a:p>
        </p:txBody>
      </p:sp>
    </p:spTree>
    <p:extLst>
      <p:ext uri="{BB962C8B-B14F-4D97-AF65-F5344CB8AC3E}">
        <p14:creationId xmlns:p14="http://schemas.microsoft.com/office/powerpoint/2010/main" xmlns="" val="44139358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t">
            <a:normAutofit/>
          </a:bodyPr>
          <a:lstStyle/>
          <a:p>
            <a:pPr>
              <a:lnSpc>
                <a:spcPct val="150000"/>
              </a:lnSpc>
            </a:pPr>
            <a:r>
              <a:rPr lang="zh-CN" altLang="en-US" dirty="0" smtClean="0"/>
              <a:t>本章内容：共</a:t>
            </a:r>
            <a:r>
              <a:rPr lang="en-US" altLang="zh-CN" dirty="0" smtClean="0"/>
              <a:t>5</a:t>
            </a:r>
            <a:r>
              <a:rPr lang="zh-CN" altLang="en-US" dirty="0" smtClean="0"/>
              <a:t>小节，</a:t>
            </a:r>
            <a:r>
              <a:rPr lang="en-US" altLang="zh-CN" dirty="0" smtClean="0"/>
              <a:t>17</a:t>
            </a:r>
            <a:r>
              <a:rPr lang="zh-CN" altLang="en-US" dirty="0" smtClean="0"/>
              <a:t>个知识点</a:t>
            </a:r>
            <a:endParaRPr lang="zh-CN" altLang="en-US" dirty="0"/>
          </a:p>
        </p:txBody>
      </p:sp>
      <p:sp>
        <p:nvSpPr>
          <p:cNvPr id="3" name="内容占位符 2"/>
          <p:cNvSpPr>
            <a:spLocks noGrp="1"/>
          </p:cNvSpPr>
          <p:nvPr>
            <p:ph idx="1"/>
          </p:nvPr>
        </p:nvSpPr>
        <p:spPr>
          <a:xfrm>
            <a:off x="838200" y="1168400"/>
            <a:ext cx="10515600" cy="4555067"/>
          </a:xfrm>
        </p:spPr>
        <p:txBody>
          <a:bodyPr>
            <a:normAutofit/>
          </a:bodyPr>
          <a:lstStyle/>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1</a:t>
            </a:r>
            <a:r>
              <a:rPr lang="zh-CN" altLang="en-US" dirty="0" smtClean="0">
                <a:solidFill>
                  <a:schemeClr val="tx1">
                    <a:lumMod val="75000"/>
                    <a:lumOff val="25000"/>
                  </a:schemeClr>
                </a:solidFill>
              </a:rPr>
              <a:t>节：会话跟踪概述</a:t>
            </a: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2</a:t>
            </a:r>
            <a:r>
              <a:rPr lang="zh-CN" altLang="en-US" dirty="0" smtClean="0">
                <a:solidFill>
                  <a:schemeClr val="tx1">
                    <a:lumMod val="75000"/>
                    <a:lumOff val="25000"/>
                  </a:schemeClr>
                </a:solidFill>
              </a:rPr>
              <a:t>节： </a:t>
            </a:r>
            <a:r>
              <a:rPr lang="en-US" altLang="zh-CN" dirty="0" smtClean="0">
                <a:solidFill>
                  <a:schemeClr val="tx1">
                    <a:lumMod val="75000"/>
                    <a:lumOff val="25000"/>
                  </a:schemeClr>
                </a:solidFill>
              </a:rPr>
              <a:t>Cookie</a:t>
            </a: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3</a:t>
            </a:r>
            <a:r>
              <a:rPr lang="zh-CN" altLang="en-US" dirty="0" smtClean="0">
                <a:solidFill>
                  <a:schemeClr val="tx1">
                    <a:lumMod val="75000"/>
                    <a:lumOff val="25000"/>
                  </a:schemeClr>
                </a:solidFill>
              </a:rPr>
              <a:t>节： </a:t>
            </a:r>
            <a:r>
              <a:rPr lang="en-US" altLang="zh-CN" dirty="0" smtClean="0">
                <a:solidFill>
                  <a:schemeClr val="tx1">
                    <a:lumMod val="75000"/>
                    <a:lumOff val="25000"/>
                  </a:schemeClr>
                </a:solidFill>
              </a:rPr>
              <a:t>Session</a:t>
            </a: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4</a:t>
            </a:r>
            <a:r>
              <a:rPr lang="zh-CN" altLang="en-US" dirty="0" smtClean="0">
                <a:solidFill>
                  <a:schemeClr val="tx1">
                    <a:lumMod val="75000"/>
                    <a:lumOff val="25000"/>
                  </a:schemeClr>
                </a:solidFill>
              </a:rPr>
              <a:t>节： </a:t>
            </a:r>
            <a:r>
              <a:rPr lang="en-US" altLang="zh-CN" dirty="0" err="1" smtClean="0">
                <a:solidFill>
                  <a:schemeClr val="tx1">
                    <a:lumMod val="75000"/>
                    <a:lumOff val="25000"/>
                  </a:schemeClr>
                </a:solidFill>
              </a:rPr>
              <a:t>ServletContext</a:t>
            </a:r>
            <a:r>
              <a:rPr lang="zh-CN" altLang="en-US" dirty="0" smtClean="0">
                <a:solidFill>
                  <a:schemeClr val="tx1">
                    <a:lumMod val="75000"/>
                    <a:lumOff val="25000"/>
                  </a:schemeClr>
                </a:solidFill>
              </a:rPr>
              <a:t>接口</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5</a:t>
            </a:r>
            <a:r>
              <a:rPr lang="zh-CN" altLang="en-US" dirty="0" smtClean="0">
                <a:solidFill>
                  <a:schemeClr val="tx1">
                    <a:lumMod val="75000"/>
                    <a:lumOff val="25000"/>
                  </a:schemeClr>
                </a:solidFill>
              </a:rPr>
              <a:t>节：数据作用域</a:t>
            </a:r>
            <a:endParaRPr lang="en-US" altLang="zh-CN" dirty="0" smtClean="0">
              <a:solidFill>
                <a:schemeClr val="tx1">
                  <a:lumMod val="75000"/>
                  <a:lumOff val="25000"/>
                </a:schemeClr>
              </a:solidFill>
            </a:endParaRPr>
          </a:p>
          <a:p>
            <a:endParaRPr lang="en-US" altLang="zh-CN" dirty="0" smtClean="0">
              <a:solidFill>
                <a:schemeClr val="tx1">
                  <a:lumMod val="75000"/>
                  <a:lumOff val="25000"/>
                </a:schemeClr>
              </a:solidFill>
            </a:endParaRPr>
          </a:p>
          <a:p>
            <a:endParaRPr lang="en-US" altLang="zh-CN" dirty="0" smtClean="0">
              <a:solidFill>
                <a:schemeClr val="tx1">
                  <a:lumMod val="75000"/>
                  <a:lumOff val="25000"/>
                </a:schemeClr>
              </a:solidFill>
            </a:endParaRPr>
          </a:p>
          <a:p>
            <a:endParaRPr lang="en-US" altLang="zh-CN" dirty="0" smtClean="0">
              <a:solidFill>
                <a:schemeClr val="tx1">
                  <a:lumMod val="75000"/>
                  <a:lumOff val="25000"/>
                </a:schemeClr>
              </a:solidFill>
            </a:endParaRPr>
          </a:p>
          <a:p>
            <a:endParaRPr lang="en-US" altLang="zh-CN" dirty="0" smtClean="0">
              <a:solidFill>
                <a:schemeClr val="tx1">
                  <a:lumMod val="75000"/>
                  <a:lumOff val="25000"/>
                </a:schemeClr>
              </a:solidFill>
            </a:endParaRPr>
          </a:p>
          <a:p>
            <a:endParaRPr lang="en-US" altLang="zh-CN" dirty="0" smtClean="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4-</a:t>
            </a:r>
            <a:r>
              <a:rPr lang="zh-CN" altLang="en-US" dirty="0" smtClean="0"/>
              <a:t>在响应中设置</a:t>
            </a:r>
            <a:r>
              <a:rPr lang="en-US" altLang="zh-CN" dirty="0" smtClean="0"/>
              <a:t>Cookie</a:t>
            </a:r>
            <a:r>
              <a:rPr lang="zh-CN" altLang="en-US" dirty="0" smtClean="0"/>
              <a:t>信息</a:t>
            </a:r>
            <a:r>
              <a:rPr lang="en-US" altLang="zh-CN" dirty="0" smtClean="0"/>
              <a:t>-3</a:t>
            </a:r>
            <a:endParaRPr lang="zh-CN" altLang="en-US" dirty="0"/>
          </a:p>
        </p:txBody>
      </p:sp>
      <p:sp>
        <p:nvSpPr>
          <p:cNvPr id="3" name="内容占位符 2"/>
          <p:cNvSpPr>
            <a:spLocks noGrp="1"/>
          </p:cNvSpPr>
          <p:nvPr>
            <p:ph idx="1"/>
          </p:nvPr>
        </p:nvSpPr>
        <p:spPr>
          <a:xfrm>
            <a:off x="186570" y="899047"/>
            <a:ext cx="11792070" cy="1993782"/>
          </a:xfrm>
        </p:spPr>
        <p:txBody>
          <a:bodyPr>
            <a:normAutofit/>
          </a:bodyPr>
          <a:lstStyle/>
          <a:p>
            <a:r>
              <a:rPr lang="zh-CN" altLang="en-US" sz="2400" dirty="0" smtClean="0"/>
              <a:t>在浏览器中访问</a:t>
            </a:r>
            <a:r>
              <a:rPr lang="en-US" altLang="zh-CN" sz="2400" dirty="0" err="1" smtClean="0"/>
              <a:t>TestCookieServlet</a:t>
            </a:r>
            <a:r>
              <a:rPr lang="zh-CN" altLang="en-US" sz="2400" dirty="0" smtClean="0"/>
              <a:t>，</a:t>
            </a:r>
            <a:r>
              <a:rPr lang="en-US" altLang="zh-CN" sz="2400" dirty="0" smtClean="0"/>
              <a:t> http://localhost:8080/chapter04/TestCookieServlet </a:t>
            </a:r>
            <a:r>
              <a:rPr lang="zh-CN" altLang="en-US" sz="2400" dirty="0" smtClean="0"/>
              <a:t>；</a:t>
            </a:r>
            <a:endParaRPr lang="en-US" altLang="zh-CN" sz="2400" dirty="0" smtClean="0"/>
          </a:p>
          <a:p>
            <a:r>
              <a:rPr lang="zh-CN" altLang="en-US" sz="2400" dirty="0" smtClean="0"/>
              <a:t>可以查看到</a:t>
            </a:r>
            <a:r>
              <a:rPr lang="en-US" altLang="zh-CN" sz="2400" dirty="0" err="1" smtClean="0"/>
              <a:t>locahost</a:t>
            </a:r>
            <a:r>
              <a:rPr lang="zh-CN" altLang="en-US" sz="2400" dirty="0" smtClean="0"/>
              <a:t>保存了两个</a:t>
            </a:r>
            <a:r>
              <a:rPr lang="en-US" altLang="zh-CN" sz="2400" dirty="0" smtClean="0"/>
              <a:t>Cookie</a:t>
            </a:r>
            <a:r>
              <a:rPr lang="zh-CN" altLang="en-US" sz="2400" dirty="0" smtClean="0"/>
              <a:t>信息到客户端：</a:t>
            </a:r>
            <a:endParaRPr lang="en-US" sz="2400" dirty="0" smtClean="0"/>
          </a:p>
          <a:p>
            <a:endParaRPr lang="zh-CN" altLang="en-US" sz="2400" dirty="0"/>
          </a:p>
        </p:txBody>
      </p:sp>
      <p:pic>
        <p:nvPicPr>
          <p:cNvPr id="55297" name="Picture 1" descr="C:\Users\wxh\AppData\Roaming\Tencent\Users\29097443\QQ\WinTemp\RichOle\7031UQK$V6]]9WVK`SWG0UV.png"/>
          <p:cNvPicPr>
            <a:picLocks noChangeAspect="1" noChangeArrowheads="1"/>
          </p:cNvPicPr>
          <p:nvPr/>
        </p:nvPicPr>
        <p:blipFill>
          <a:blip r:embed="rId2" cstate="print"/>
          <a:srcRect/>
          <a:stretch>
            <a:fillRect/>
          </a:stretch>
        </p:blipFill>
        <p:spPr bwMode="auto">
          <a:xfrm>
            <a:off x="731520" y="2696253"/>
            <a:ext cx="3433330" cy="3879115"/>
          </a:xfrm>
          <a:prstGeom prst="rect">
            <a:avLst/>
          </a:prstGeom>
          <a:noFill/>
          <a:ln w="38100">
            <a:solidFill>
              <a:schemeClr val="accent6"/>
            </a:solidFill>
          </a:ln>
        </p:spPr>
      </p:pic>
      <p:pic>
        <p:nvPicPr>
          <p:cNvPr id="55298" name="Picture 2" descr="C:\Users\wxh\AppData\Roaming\Tencent\Users\29097443\QQ\WinTemp\RichOle\[6N2}7S90`{J@6EG)7YS52Q.png"/>
          <p:cNvPicPr>
            <a:picLocks noChangeAspect="1" noChangeArrowheads="1"/>
          </p:cNvPicPr>
          <p:nvPr/>
        </p:nvPicPr>
        <p:blipFill>
          <a:blip r:embed="rId3" cstate="print"/>
          <a:srcRect/>
          <a:stretch>
            <a:fillRect/>
          </a:stretch>
        </p:blipFill>
        <p:spPr bwMode="auto">
          <a:xfrm>
            <a:off x="5750387" y="2693324"/>
            <a:ext cx="3443489" cy="3883752"/>
          </a:xfrm>
          <a:prstGeom prst="rect">
            <a:avLst/>
          </a:prstGeom>
          <a:noFill/>
          <a:ln w="38100">
            <a:solidFill>
              <a:schemeClr val="accent6"/>
            </a:solidFill>
          </a:ln>
        </p:spPr>
      </p:pic>
      <p:sp>
        <p:nvSpPr>
          <p:cNvPr id="7" name="TextBox 6">
            <a:hlinkClick r:id="rId4" action="ppaction://hlinkfile"/>
          </p:cNvPr>
          <p:cNvSpPr txBox="1"/>
          <p:nvPr/>
        </p:nvSpPr>
        <p:spPr>
          <a:xfrm>
            <a:off x="9616966" y="116632"/>
            <a:ext cx="2379091" cy="646331"/>
          </a:xfrm>
          <a:prstGeom prst="rect">
            <a:avLst/>
          </a:prstGeom>
          <a:noFill/>
        </p:spPr>
        <p:txBody>
          <a:bodyPr wrap="square" rtlCol="0">
            <a:spAutoFit/>
          </a:bodyPr>
          <a:lstStyle/>
          <a:p>
            <a:r>
              <a:rPr lang="zh-CN" altLang="en-US" dirty="0" smtClean="0"/>
              <a:t>课堂案例：</a:t>
            </a:r>
            <a:r>
              <a:rPr lang="en-US" altLang="zh-CN" dirty="0" smtClean="0">
                <a:hlinkClick r:id="rId5" action="ppaction://hlinkfile"/>
              </a:rPr>
              <a:t>TestCookieServlet.java</a:t>
            </a:r>
            <a:endParaRPr lang="en-US" dirty="0"/>
          </a:p>
        </p:txBody>
      </p:sp>
    </p:spTree>
    <p:extLst>
      <p:ext uri="{BB962C8B-B14F-4D97-AF65-F5344CB8AC3E}">
        <p14:creationId xmlns:p14="http://schemas.microsoft.com/office/powerpoint/2010/main" xmlns="" val="441393582"/>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5-</a:t>
            </a:r>
            <a:r>
              <a:rPr lang="zh-CN" altLang="en-US" dirty="0" smtClean="0"/>
              <a:t>获取请求中的</a:t>
            </a:r>
            <a:r>
              <a:rPr lang="en-US" altLang="zh-CN" dirty="0" smtClean="0"/>
              <a:t>Cookie</a:t>
            </a:r>
            <a:r>
              <a:rPr lang="zh-CN" altLang="en-US" dirty="0" smtClean="0"/>
              <a:t>信息</a:t>
            </a:r>
            <a:r>
              <a:rPr lang="en-US" altLang="zh-CN" dirty="0" smtClean="0"/>
              <a:t>-1</a:t>
            </a:r>
            <a:endParaRPr lang="zh-CN" altLang="en-US" dirty="0"/>
          </a:p>
        </p:txBody>
      </p:sp>
      <p:sp>
        <p:nvSpPr>
          <p:cNvPr id="3" name="内容占位符 2"/>
          <p:cNvSpPr>
            <a:spLocks noGrp="1"/>
          </p:cNvSpPr>
          <p:nvPr>
            <p:ph idx="1"/>
          </p:nvPr>
        </p:nvSpPr>
        <p:spPr>
          <a:xfrm>
            <a:off x="186570" y="899048"/>
            <a:ext cx="11792070" cy="1528268"/>
          </a:xfrm>
        </p:spPr>
        <p:txBody>
          <a:bodyPr>
            <a:normAutofit/>
          </a:bodyPr>
          <a:lstStyle/>
          <a:p>
            <a:r>
              <a:rPr lang="zh-CN" altLang="en-US" sz="2400" dirty="0" smtClean="0"/>
              <a:t>当访问相同域及路径时，没有超过有效时间的</a:t>
            </a:r>
            <a:r>
              <a:rPr lang="en-US" altLang="zh-CN" sz="2400" dirty="0" smtClean="0"/>
              <a:t>cookie</a:t>
            </a:r>
            <a:r>
              <a:rPr lang="zh-CN" altLang="en-US" sz="2400" dirty="0" smtClean="0"/>
              <a:t>将自动通过请求被发送到网站；</a:t>
            </a:r>
            <a:endParaRPr lang="en-US" altLang="zh-CN" sz="2400" dirty="0" smtClean="0"/>
          </a:p>
          <a:p>
            <a:r>
              <a:rPr lang="en-US" altLang="zh-CN" sz="2400" dirty="0" err="1" smtClean="0"/>
              <a:t>Servlet</a:t>
            </a:r>
            <a:r>
              <a:rPr lang="zh-CN" altLang="en-US" sz="2400" dirty="0" smtClean="0"/>
              <a:t>规范中的请求接口定义了获取</a:t>
            </a:r>
            <a:r>
              <a:rPr lang="en-US" altLang="zh-CN" sz="2400" dirty="0" smtClean="0"/>
              <a:t>Cookie</a:t>
            </a:r>
            <a:r>
              <a:rPr lang="zh-CN" altLang="en-US" sz="2400" dirty="0" smtClean="0"/>
              <a:t>对象的方法：</a:t>
            </a:r>
            <a:endParaRPr lang="zh-CN" altLang="en-US" sz="2400" dirty="0"/>
          </a:p>
          <a:p>
            <a:endParaRPr lang="zh-CN" altLang="en-US" sz="2400" dirty="0"/>
          </a:p>
          <a:p>
            <a:endParaRPr lang="zh-CN" altLang="en-US" sz="2400" dirty="0"/>
          </a:p>
        </p:txBody>
      </p:sp>
      <p:graphicFrame>
        <p:nvGraphicFramePr>
          <p:cNvPr id="8" name="Table 7"/>
          <p:cNvGraphicFramePr>
            <a:graphicFrameLocks noGrp="1"/>
          </p:cNvGraphicFramePr>
          <p:nvPr/>
        </p:nvGraphicFramePr>
        <p:xfrm>
          <a:off x="411590" y="2446419"/>
          <a:ext cx="10738070" cy="1010920"/>
        </p:xfrm>
        <a:graphic>
          <a:graphicData uri="http://schemas.openxmlformats.org/drawingml/2006/table">
            <a:tbl>
              <a:tblPr firstRow="1" bandRow="1">
                <a:tableStyleId>{5C22544A-7EE6-4342-B048-85BDC9FD1C3A}</a:tableStyleId>
              </a:tblPr>
              <a:tblGrid>
                <a:gridCol w="4426417"/>
                <a:gridCol w="6311653"/>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Cookie[] </a:t>
                      </a:r>
                      <a:r>
                        <a:rPr lang="en-US" dirty="0" err="1" smtClean="0"/>
                        <a:t>getCookies</a:t>
                      </a:r>
                      <a:r>
                        <a:rPr lang="en-US" dirty="0" smtClean="0"/>
                        <a:t>() </a:t>
                      </a:r>
                    </a:p>
                    <a:p>
                      <a:pPr algn="l"/>
                      <a:r>
                        <a:rPr lang="en-US" dirty="0" smtClean="0"/>
                        <a:t>   </a:t>
                      </a:r>
                    </a:p>
                  </a:txBody>
                  <a:tcPr/>
                </a:tc>
                <a:tc>
                  <a:txBody>
                    <a:bodyPr/>
                    <a:lstStyle/>
                    <a:p>
                      <a:r>
                        <a:rPr lang="zh-CN" altLang="en-US" dirty="0" smtClean="0"/>
                        <a:t>获取请求中的所有</a:t>
                      </a:r>
                      <a:r>
                        <a:rPr lang="en-US" altLang="zh-CN" dirty="0" smtClean="0"/>
                        <a:t>Cookie</a:t>
                      </a:r>
                      <a:r>
                        <a:rPr lang="zh-CN" altLang="en-US" dirty="0" smtClean="0"/>
                        <a:t>对象，返回数组；</a:t>
                      </a:r>
                      <a:endParaRPr lang="en-US" dirty="0"/>
                    </a:p>
                  </a:txBody>
                  <a:tcPr/>
                </a:tc>
              </a:tr>
            </a:tbl>
          </a:graphicData>
        </a:graphic>
      </p:graphicFrame>
      <p:sp>
        <p:nvSpPr>
          <p:cNvPr id="9" name="TextBox 8">
            <a:hlinkClick r:id="rId2" action="ppaction://hlinkfile"/>
          </p:cNvPr>
          <p:cNvSpPr txBox="1"/>
          <p:nvPr/>
        </p:nvSpPr>
        <p:spPr>
          <a:xfrm>
            <a:off x="9616966" y="116632"/>
            <a:ext cx="2379091" cy="646331"/>
          </a:xfrm>
          <a:prstGeom prst="rect">
            <a:avLst/>
          </a:prstGeom>
          <a:noFill/>
        </p:spPr>
        <p:txBody>
          <a:bodyPr wrap="square" rtlCol="0">
            <a:spAutoFit/>
          </a:bodyPr>
          <a:lstStyle/>
          <a:p>
            <a:r>
              <a:rPr lang="zh-CN" altLang="en-US" dirty="0" smtClean="0"/>
              <a:t>课堂案例：</a:t>
            </a:r>
            <a:r>
              <a:rPr lang="en-US" altLang="zh-CN" dirty="0" smtClean="0">
                <a:hlinkClick r:id="rId3" action="ppaction://hlinkfile"/>
              </a:rPr>
              <a:t>GetCookieServlet.java</a:t>
            </a:r>
            <a:endParaRPr lang="en-US" dirty="0"/>
          </a:p>
        </p:txBody>
      </p:sp>
      <p:sp>
        <p:nvSpPr>
          <p:cNvPr id="10" name="TextBox 9"/>
          <p:cNvSpPr txBox="1"/>
          <p:nvPr/>
        </p:nvSpPr>
        <p:spPr>
          <a:xfrm>
            <a:off x="468829" y="3690370"/>
            <a:ext cx="11490415" cy="2862322"/>
          </a:xfrm>
          <a:prstGeom prst="rect">
            <a:avLst/>
          </a:prstGeom>
          <a:solidFill>
            <a:schemeClr val="bg1">
              <a:lumMod val="95000"/>
            </a:schemeClr>
          </a:solidFill>
        </p:spPr>
        <p:txBody>
          <a:bodyPr wrap="square" rtlCol="0">
            <a:spAutoFit/>
          </a:bodyPr>
          <a:lstStyle/>
          <a:p>
            <a:r>
              <a:rPr lang="en-US" altLang="zh-CN" dirty="0" smtClean="0">
                <a:ea typeface="微软雅黑 Light"/>
              </a:rPr>
              <a:t>//		</a:t>
            </a:r>
            <a:r>
              <a:rPr lang="zh-CN" altLang="en-US" dirty="0" smtClean="0">
                <a:ea typeface="微软雅黑 Light"/>
              </a:rPr>
              <a:t>获取当前请求中的所有</a:t>
            </a:r>
            <a:r>
              <a:rPr lang="en-US" altLang="zh-CN" dirty="0" smtClean="0">
                <a:ea typeface="微软雅黑 Light"/>
              </a:rPr>
              <a:t>Cookie</a:t>
            </a:r>
            <a:r>
              <a:rPr lang="zh-CN" altLang="en-US" dirty="0" smtClean="0">
                <a:ea typeface="微软雅黑 Light"/>
              </a:rPr>
              <a:t>对象</a:t>
            </a:r>
          </a:p>
          <a:p>
            <a:r>
              <a:rPr lang="zh-CN" altLang="en-US" dirty="0" smtClean="0">
                <a:ea typeface="微软雅黑 Light"/>
              </a:rPr>
              <a:t>		</a:t>
            </a:r>
            <a:r>
              <a:rPr lang="en-US" altLang="zh-CN" dirty="0" smtClean="0">
                <a:ea typeface="微软雅黑 Light"/>
              </a:rPr>
              <a:t>Cookie[] cookies=</a:t>
            </a:r>
            <a:r>
              <a:rPr lang="en-US" altLang="zh-CN" dirty="0" err="1" smtClean="0">
                <a:ea typeface="微软雅黑 Light"/>
              </a:rPr>
              <a:t>request.getCookies</a:t>
            </a:r>
            <a:r>
              <a:rPr lang="en-US" altLang="zh-CN" dirty="0" smtClean="0">
                <a:ea typeface="微软雅黑 Light"/>
              </a:rPr>
              <a:t>();</a:t>
            </a:r>
          </a:p>
          <a:p>
            <a:r>
              <a:rPr lang="en-US" altLang="zh-CN" dirty="0" smtClean="0">
                <a:ea typeface="微软雅黑 Light"/>
              </a:rPr>
              <a:t>//		</a:t>
            </a:r>
            <a:r>
              <a:rPr lang="zh-CN" altLang="en-US" dirty="0" smtClean="0">
                <a:ea typeface="微软雅黑 Light"/>
              </a:rPr>
              <a:t>输出所有</a:t>
            </a:r>
            <a:r>
              <a:rPr lang="en-US" altLang="zh-CN" dirty="0" smtClean="0">
                <a:ea typeface="微软雅黑 Light"/>
              </a:rPr>
              <a:t>Cookie</a:t>
            </a:r>
            <a:r>
              <a:rPr lang="zh-CN" altLang="en-US" dirty="0" smtClean="0">
                <a:ea typeface="微软雅黑 Light"/>
              </a:rPr>
              <a:t>的名字和值</a:t>
            </a:r>
          </a:p>
          <a:p>
            <a:r>
              <a:rPr lang="zh-CN" altLang="en-US" dirty="0" smtClean="0">
                <a:ea typeface="微软雅黑 Light"/>
              </a:rPr>
              <a:t>		</a:t>
            </a:r>
            <a:r>
              <a:rPr lang="en-US" altLang="zh-CN" dirty="0" smtClean="0">
                <a:ea typeface="微软雅黑 Light"/>
              </a:rPr>
              <a:t>if(cookies==null){</a:t>
            </a:r>
          </a:p>
          <a:p>
            <a:r>
              <a:rPr lang="en-US" altLang="zh-CN" dirty="0" smtClean="0">
                <a:ea typeface="微软雅黑 Light"/>
              </a:rPr>
              <a:t>			</a:t>
            </a:r>
            <a:r>
              <a:rPr lang="en-US" altLang="zh-CN" dirty="0" err="1" smtClean="0">
                <a:ea typeface="微软雅黑 Light"/>
              </a:rPr>
              <a:t>out.println</a:t>
            </a:r>
            <a:r>
              <a:rPr lang="en-US" altLang="zh-CN" dirty="0" smtClean="0">
                <a:ea typeface="微软雅黑 Light"/>
              </a:rPr>
              <a:t>("</a:t>
            </a:r>
            <a:r>
              <a:rPr lang="zh-CN" altLang="en-US" dirty="0" smtClean="0">
                <a:ea typeface="微软雅黑 Light"/>
              </a:rPr>
              <a:t>没有</a:t>
            </a:r>
            <a:r>
              <a:rPr lang="en-US" altLang="zh-CN" dirty="0" smtClean="0">
                <a:ea typeface="微软雅黑 Light"/>
              </a:rPr>
              <a:t>Cookie</a:t>
            </a:r>
            <a:r>
              <a:rPr lang="zh-CN" altLang="en-US" dirty="0" smtClean="0">
                <a:ea typeface="微软雅黑 Light"/>
              </a:rPr>
              <a:t>。</a:t>
            </a:r>
            <a:r>
              <a:rPr lang="en-US" altLang="zh-CN" dirty="0" smtClean="0">
                <a:ea typeface="微软雅黑 Light"/>
              </a:rPr>
              <a:t>");</a:t>
            </a:r>
          </a:p>
          <a:p>
            <a:r>
              <a:rPr lang="en-US" altLang="zh-CN" dirty="0" smtClean="0">
                <a:ea typeface="微软雅黑 Light"/>
              </a:rPr>
              <a:t>			return;</a:t>
            </a:r>
          </a:p>
          <a:p>
            <a:r>
              <a:rPr lang="en-US" altLang="zh-CN" dirty="0" smtClean="0">
                <a:ea typeface="微软雅黑 Light"/>
              </a:rPr>
              <a:t>		}</a:t>
            </a:r>
          </a:p>
          <a:p>
            <a:r>
              <a:rPr lang="en-US" altLang="zh-CN" dirty="0" smtClean="0">
                <a:ea typeface="微软雅黑 Light"/>
              </a:rPr>
              <a:t>		for(Cookie c:cookies){</a:t>
            </a:r>
          </a:p>
          <a:p>
            <a:r>
              <a:rPr lang="en-US" altLang="zh-CN" dirty="0" smtClean="0">
                <a:ea typeface="微软雅黑 Light"/>
              </a:rPr>
              <a:t>			</a:t>
            </a:r>
            <a:r>
              <a:rPr lang="en-US" altLang="zh-CN" dirty="0" err="1" smtClean="0">
                <a:ea typeface="微软雅黑 Light"/>
              </a:rPr>
              <a:t>out.println</a:t>
            </a:r>
            <a:r>
              <a:rPr lang="en-US" altLang="zh-CN" dirty="0" smtClean="0">
                <a:ea typeface="微软雅黑 Light"/>
              </a:rPr>
              <a:t>(</a:t>
            </a:r>
            <a:r>
              <a:rPr lang="en-US" altLang="zh-CN" dirty="0" err="1" smtClean="0">
                <a:ea typeface="微软雅黑 Light"/>
              </a:rPr>
              <a:t>c.getName</a:t>
            </a:r>
            <a:r>
              <a:rPr lang="en-US" altLang="zh-CN" dirty="0" smtClean="0">
                <a:ea typeface="微软雅黑 Light"/>
              </a:rPr>
              <a:t>()+"="+</a:t>
            </a:r>
            <a:r>
              <a:rPr lang="en-US" altLang="zh-CN" dirty="0" err="1" smtClean="0">
                <a:ea typeface="微软雅黑 Light"/>
              </a:rPr>
              <a:t>c.getValue</a:t>
            </a:r>
            <a:r>
              <a:rPr lang="en-US" altLang="zh-CN" dirty="0" smtClean="0">
                <a:ea typeface="微软雅黑 Light"/>
              </a:rPr>
              <a:t>());</a:t>
            </a:r>
          </a:p>
          <a:p>
            <a:r>
              <a:rPr lang="en-US" altLang="zh-CN" dirty="0" smtClean="0">
                <a:ea typeface="微软雅黑 Light"/>
              </a:rPr>
              <a:t>		}</a:t>
            </a:r>
          </a:p>
        </p:txBody>
      </p:sp>
      <p:sp>
        <p:nvSpPr>
          <p:cNvPr id="19457" name="AutoShape 1" descr="C:\Users\wxh\AppData\Roaming\Tencent\Users\29097443\QQ\WinTemp\RichOle\_Y@P70_A(GJ1~X768$AB.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58" name="AutoShape 2" descr="C:\Users\wxh\AppData\Roaming\Tencent\Users\29097443\QQ\WinTemp\RichOle\_Y@P70_A(GJ1~X768$AB.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2042817206"/>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5-</a:t>
            </a:r>
            <a:r>
              <a:rPr lang="zh-CN" altLang="en-US" dirty="0" smtClean="0"/>
              <a:t>获取请求中的</a:t>
            </a:r>
            <a:r>
              <a:rPr lang="en-US" altLang="zh-CN" dirty="0" smtClean="0"/>
              <a:t>Cookie</a:t>
            </a:r>
            <a:r>
              <a:rPr lang="zh-CN" altLang="en-US" dirty="0" smtClean="0"/>
              <a:t>信息</a:t>
            </a:r>
            <a:r>
              <a:rPr lang="en-US" altLang="zh-CN" dirty="0" smtClean="0"/>
              <a:t>-2</a:t>
            </a:r>
            <a:endParaRPr lang="zh-CN" altLang="en-US" dirty="0"/>
          </a:p>
        </p:txBody>
      </p:sp>
      <p:sp>
        <p:nvSpPr>
          <p:cNvPr id="3" name="内容占位符 2"/>
          <p:cNvSpPr>
            <a:spLocks noGrp="1"/>
          </p:cNvSpPr>
          <p:nvPr>
            <p:ph idx="1"/>
          </p:nvPr>
        </p:nvSpPr>
        <p:spPr>
          <a:xfrm>
            <a:off x="186570" y="899048"/>
            <a:ext cx="11792070" cy="1528268"/>
          </a:xfrm>
        </p:spPr>
        <p:txBody>
          <a:bodyPr>
            <a:normAutofit/>
          </a:bodyPr>
          <a:lstStyle/>
          <a:p>
            <a:r>
              <a:rPr lang="zh-CN" altLang="en-US" sz="2400" dirty="0" smtClean="0"/>
              <a:t>先运行</a:t>
            </a:r>
            <a:r>
              <a:rPr lang="en-US" altLang="zh-CN" sz="2400" dirty="0" err="1" smtClean="0"/>
              <a:t>TestCookieServlet</a:t>
            </a:r>
            <a:r>
              <a:rPr lang="zh-CN" altLang="en-US" sz="2400" dirty="0" smtClean="0"/>
              <a:t>，保证</a:t>
            </a:r>
            <a:r>
              <a:rPr lang="en-US" altLang="zh-CN" sz="2400" dirty="0" smtClean="0"/>
              <a:t>Cookie</a:t>
            </a:r>
            <a:r>
              <a:rPr lang="zh-CN" altLang="en-US" sz="2400" dirty="0" smtClean="0"/>
              <a:t>信息保存到客户端；</a:t>
            </a:r>
            <a:endParaRPr lang="en-US" altLang="zh-CN" sz="2400" dirty="0" smtClean="0"/>
          </a:p>
          <a:p>
            <a:r>
              <a:rPr lang="zh-CN" altLang="en-US" sz="2400" dirty="0" smtClean="0"/>
              <a:t>再运行</a:t>
            </a:r>
            <a:r>
              <a:rPr lang="en-US" altLang="zh-CN" sz="2400" dirty="0" err="1" smtClean="0"/>
              <a:t>GetCookieServlet</a:t>
            </a:r>
            <a:r>
              <a:rPr lang="zh-CN" altLang="en-US" sz="2400" dirty="0" smtClean="0"/>
              <a:t>，获取</a:t>
            </a:r>
            <a:r>
              <a:rPr lang="en-US" altLang="zh-CN" sz="2400" dirty="0" smtClean="0"/>
              <a:t>Cookie</a:t>
            </a:r>
            <a:r>
              <a:rPr lang="zh-CN" altLang="en-US" sz="2400" dirty="0" smtClean="0"/>
              <a:t>并进行显示；</a:t>
            </a:r>
            <a:endParaRPr lang="zh-CN" altLang="en-US" sz="2400" dirty="0"/>
          </a:p>
          <a:p>
            <a:endParaRPr lang="zh-CN" altLang="en-US" sz="2400" dirty="0"/>
          </a:p>
        </p:txBody>
      </p:sp>
      <p:pic>
        <p:nvPicPr>
          <p:cNvPr id="60417" name="Picture 1" descr="C:\Users\wxh\AppData\Roaming\Tencent\Users\29097443\QQ\WinTemp\RichOle\5B%5%HZ86XGL75MNKN$C{[U.png"/>
          <p:cNvPicPr>
            <a:picLocks noChangeAspect="1" noChangeArrowheads="1"/>
          </p:cNvPicPr>
          <p:nvPr/>
        </p:nvPicPr>
        <p:blipFill>
          <a:blip r:embed="rId2" cstate="print"/>
          <a:srcRect/>
          <a:stretch>
            <a:fillRect/>
          </a:stretch>
        </p:blipFill>
        <p:spPr bwMode="auto">
          <a:xfrm>
            <a:off x="669073" y="2587083"/>
            <a:ext cx="3800475" cy="952500"/>
          </a:xfrm>
          <a:prstGeom prst="rect">
            <a:avLst/>
          </a:prstGeom>
          <a:noFill/>
          <a:ln w="38100">
            <a:solidFill>
              <a:schemeClr val="accent6"/>
            </a:solidFill>
          </a:ln>
        </p:spPr>
      </p:pic>
      <p:sp>
        <p:nvSpPr>
          <p:cNvPr id="60418" name="AutoShape 2" descr="C:\Users\wxh\AppData\Roaming\Tencent\Users\29097443\QQ\WinTemp\RichOle\_Y@P70_A(GJ1~X768$AB.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0419" name="AutoShape 3" descr="C:\Users\wxh\AppData\Roaming\Tencent\Users\29097443\QQ\WinTemp\RichOle\_Y@P70_A(GJ1~X768$AB.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0420" name="AutoShape 4" descr="C:\Users\wxh\AppData\Roaming\Tencent\Users\29097443\QQ\WinTemp\RichOle\_Y@P70_A(GJ1~X768$AB.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0421" name="AutoShape 5" descr="C:\Users\wxh\AppData\Roaming\Tencent\Users\29097443\QQ\WinTemp\RichOle\_Y@P70_A(GJ1~X768$AB.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0422" name="AutoShape 6" descr="C:\Users\wxh\AppData\Roaming\Tencent\Users\29097443\QQ\WinTemp\RichOle\_Y@P70_A(GJ1~X768$AB.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0424" name="AutoShape 8" descr="C:\Users\wxh\AppData\Roaming\Tencent\Users\29097443\QQ\WinTemp\RichOle\_Y@P70_A(GJ1~X768$AB.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0425" name="Picture 9" descr="C:\Users\wxh\AppData\Roaming\Tencent\Users\29097443\QQ\WinTemp\RichOle\PP8{)P$SN(R2N1[$]$)RVYQ.png"/>
          <p:cNvPicPr>
            <a:picLocks noChangeAspect="1" noChangeArrowheads="1"/>
          </p:cNvPicPr>
          <p:nvPr/>
        </p:nvPicPr>
        <p:blipFill>
          <a:blip r:embed="rId3" cstate="print"/>
          <a:srcRect/>
          <a:stretch>
            <a:fillRect/>
          </a:stretch>
        </p:blipFill>
        <p:spPr bwMode="auto">
          <a:xfrm>
            <a:off x="698268" y="4405746"/>
            <a:ext cx="3724275" cy="847725"/>
          </a:xfrm>
          <a:prstGeom prst="rect">
            <a:avLst/>
          </a:prstGeom>
          <a:noFill/>
          <a:ln w="38100">
            <a:solidFill>
              <a:schemeClr val="accent6"/>
            </a:solidFill>
          </a:ln>
        </p:spPr>
      </p:pic>
      <p:sp>
        <p:nvSpPr>
          <p:cNvPr id="17" name="内容占位符 2"/>
          <p:cNvSpPr txBox="1">
            <a:spLocks/>
          </p:cNvSpPr>
          <p:nvPr/>
        </p:nvSpPr>
        <p:spPr>
          <a:xfrm>
            <a:off x="399930" y="3661644"/>
            <a:ext cx="11792070" cy="152826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zh-CN" altLang="en-US" sz="2400" dirty="0" smtClean="0">
                <a:latin typeface="微软雅黑 Light" panose="020B0502040204020203" pitchFamily="34" charset="-122"/>
                <a:ea typeface="微软雅黑 Light" panose="020B0502040204020203" pitchFamily="34" charset="-122"/>
              </a:rPr>
              <a:t>将时间调到</a:t>
            </a:r>
            <a:r>
              <a:rPr lang="en-US" altLang="zh-CN" sz="2400" dirty="0" smtClean="0">
                <a:latin typeface="微软雅黑 Light" panose="020B0502040204020203" pitchFamily="34" charset="-122"/>
                <a:ea typeface="微软雅黑 Light" panose="020B0502040204020203" pitchFamily="34" charset="-122"/>
              </a:rPr>
              <a:t>24</a:t>
            </a:r>
            <a:r>
              <a:rPr lang="zh-CN" altLang="en-US" sz="2400" dirty="0" smtClean="0">
                <a:latin typeface="微软雅黑 Light" panose="020B0502040204020203" pitchFamily="34" charset="-122"/>
                <a:ea typeface="微软雅黑 Light" panose="020B0502040204020203" pitchFamily="34" charset="-122"/>
              </a:rPr>
              <a:t>小时后，再次访问</a:t>
            </a:r>
            <a:r>
              <a:rPr lang="en-US" altLang="zh-CN" sz="2400" dirty="0" err="1" smtClean="0">
                <a:latin typeface="微软雅黑 Light" panose="020B0502040204020203" pitchFamily="34" charset="-122"/>
                <a:ea typeface="微软雅黑 Light" panose="020B0502040204020203" pitchFamily="34" charset="-122"/>
              </a:rPr>
              <a:t>GetCookieServlet</a:t>
            </a:r>
            <a:r>
              <a:rPr lang="zh-CN" altLang="en-US" sz="2400" dirty="0" smtClean="0">
                <a:latin typeface="微软雅黑 Light" panose="020B0502040204020203" pitchFamily="34" charset="-122"/>
                <a:ea typeface="微软雅黑 Light" panose="020B0502040204020203" pitchFamily="34" charset="-122"/>
              </a:rPr>
              <a:t>，发现</a:t>
            </a:r>
            <a:r>
              <a:rPr lang="en-US" altLang="zh-CN" sz="2400" dirty="0" smtClean="0">
                <a:latin typeface="微软雅黑 Light" panose="020B0502040204020203" pitchFamily="34" charset="-122"/>
                <a:ea typeface="微软雅黑 Light" panose="020B0502040204020203" pitchFamily="34" charset="-122"/>
              </a:rPr>
              <a:t>Cookie</a:t>
            </a:r>
            <a:r>
              <a:rPr lang="zh-CN" altLang="en-US" sz="2400" dirty="0" smtClean="0">
                <a:latin typeface="微软雅黑 Light" panose="020B0502040204020203" pitchFamily="34" charset="-122"/>
                <a:ea typeface="微软雅黑 Light" panose="020B0502040204020203" pitchFamily="34" charset="-122"/>
              </a:rPr>
              <a:t>已经不存在：</a:t>
            </a:r>
            <a:endParaRPr kumimoji="0" lang="zh-CN" altLang="en-US"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18" name="Oval Callout 17"/>
          <p:cNvSpPr/>
          <p:nvPr/>
        </p:nvSpPr>
        <p:spPr>
          <a:xfrm>
            <a:off x="6666807" y="4197926"/>
            <a:ext cx="2743200" cy="2360815"/>
          </a:xfrm>
          <a:prstGeom prst="wedgeEllipseCallout">
            <a:avLst>
              <a:gd name="adj1" fmla="val -131136"/>
              <a:gd name="adj2" fmla="val -2341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由于</a:t>
            </a:r>
            <a:r>
              <a:rPr lang="en-US" altLang="zh-CN" dirty="0" err="1" smtClean="0">
                <a:solidFill>
                  <a:schemeClr val="tx1"/>
                </a:solidFill>
              </a:rPr>
              <a:t>TestCookieServlet</a:t>
            </a:r>
            <a:r>
              <a:rPr lang="zh-CN" altLang="en-US" dirty="0" smtClean="0">
                <a:solidFill>
                  <a:schemeClr val="tx1"/>
                </a:solidFill>
              </a:rPr>
              <a:t>中将两个</a:t>
            </a:r>
            <a:r>
              <a:rPr lang="en-US" altLang="zh-CN" dirty="0" smtClean="0">
                <a:solidFill>
                  <a:schemeClr val="tx1"/>
                </a:solidFill>
              </a:rPr>
              <a:t>Cookie</a:t>
            </a:r>
            <a:r>
              <a:rPr lang="zh-CN" altLang="en-US" dirty="0" smtClean="0">
                <a:solidFill>
                  <a:schemeClr val="tx1"/>
                </a:solidFill>
              </a:rPr>
              <a:t>的生命时间都设置为</a:t>
            </a:r>
            <a:r>
              <a:rPr lang="en-US" altLang="zh-CN" dirty="0" smtClean="0">
                <a:solidFill>
                  <a:schemeClr val="tx1"/>
                </a:solidFill>
              </a:rPr>
              <a:t>24</a:t>
            </a:r>
            <a:r>
              <a:rPr lang="zh-CN" altLang="en-US" dirty="0" smtClean="0">
                <a:solidFill>
                  <a:schemeClr val="tx1"/>
                </a:solidFill>
              </a:rPr>
              <a:t>小时，所以</a:t>
            </a:r>
            <a:r>
              <a:rPr lang="en-US" altLang="zh-CN" dirty="0" smtClean="0">
                <a:solidFill>
                  <a:schemeClr val="tx1"/>
                </a:solidFill>
              </a:rPr>
              <a:t>24</a:t>
            </a:r>
            <a:r>
              <a:rPr lang="zh-CN" altLang="en-US" dirty="0" smtClean="0">
                <a:solidFill>
                  <a:schemeClr val="tx1"/>
                </a:solidFill>
              </a:rPr>
              <a:t>小时后就失效。</a:t>
            </a:r>
            <a:endParaRPr lang="en-US" dirty="0">
              <a:solidFill>
                <a:schemeClr val="tx1"/>
              </a:solidFill>
            </a:endParaRPr>
          </a:p>
        </p:txBody>
      </p:sp>
      <p:sp>
        <p:nvSpPr>
          <p:cNvPr id="20" name="TextBox 19"/>
          <p:cNvSpPr txBox="1"/>
          <p:nvPr/>
        </p:nvSpPr>
        <p:spPr>
          <a:xfrm>
            <a:off x="266007" y="5636029"/>
            <a:ext cx="5902037" cy="646331"/>
          </a:xfrm>
          <a:prstGeom prst="rect">
            <a:avLst/>
          </a:prstGeom>
          <a:solidFill>
            <a:schemeClr val="accent6"/>
          </a:solidFill>
        </p:spPr>
        <p:txBody>
          <a:bodyPr wrap="square" rtlCol="0">
            <a:spAutoFit/>
          </a:bodyPr>
          <a:lstStyle/>
          <a:p>
            <a:r>
              <a:rPr lang="zh-CN" altLang="en-US" dirty="0" smtClean="0"/>
              <a:t>如果没有使用</a:t>
            </a:r>
            <a:r>
              <a:rPr lang="en-US" altLang="zh-CN" dirty="0" err="1" smtClean="0"/>
              <a:t>setMaxAge</a:t>
            </a:r>
            <a:r>
              <a:rPr lang="zh-CN" altLang="en-US" dirty="0" smtClean="0"/>
              <a:t>方法设置最大生命时间的</a:t>
            </a:r>
            <a:r>
              <a:rPr lang="en-US" altLang="zh-CN" dirty="0" smtClean="0"/>
              <a:t>Cookie</a:t>
            </a:r>
            <a:r>
              <a:rPr lang="zh-CN" altLang="en-US" dirty="0" smtClean="0"/>
              <a:t>，则浏览器关闭就失效；</a:t>
            </a:r>
            <a:endParaRPr lang="en-US" dirty="0"/>
          </a:p>
        </p:txBody>
      </p:sp>
      <p:sp>
        <p:nvSpPr>
          <p:cNvPr id="16" name="TextBox 15">
            <a:hlinkClick r:id="rId4" action="ppaction://hlinkfile"/>
          </p:cNvPr>
          <p:cNvSpPr txBox="1"/>
          <p:nvPr/>
        </p:nvSpPr>
        <p:spPr>
          <a:xfrm>
            <a:off x="9616966" y="116632"/>
            <a:ext cx="2379091" cy="646331"/>
          </a:xfrm>
          <a:prstGeom prst="rect">
            <a:avLst/>
          </a:prstGeom>
          <a:noFill/>
        </p:spPr>
        <p:txBody>
          <a:bodyPr wrap="square" rtlCol="0">
            <a:spAutoFit/>
          </a:bodyPr>
          <a:lstStyle/>
          <a:p>
            <a:r>
              <a:rPr lang="zh-CN" altLang="en-US" dirty="0" smtClean="0"/>
              <a:t>课堂案例：</a:t>
            </a:r>
            <a:r>
              <a:rPr lang="en-US" altLang="zh-CN" dirty="0" smtClean="0">
                <a:hlinkClick r:id="rId5" action="ppaction://hlinkfile"/>
              </a:rPr>
              <a:t>GetCookieServlet.java</a:t>
            </a:r>
            <a:endParaRPr lang="en-US" dirty="0"/>
          </a:p>
        </p:txBody>
      </p:sp>
    </p:spTree>
    <p:extLst>
      <p:ext uri="{BB962C8B-B14F-4D97-AF65-F5344CB8AC3E}">
        <p14:creationId xmlns:p14="http://schemas.microsoft.com/office/powerpoint/2010/main" xmlns="" val="2042817206"/>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solidFill>
                  <a:schemeClr val="tx1">
                    <a:lumMod val="75000"/>
                    <a:lumOff val="25000"/>
                  </a:schemeClr>
                </a:solidFill>
              </a:rPr>
              <a:t>课堂练习</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简化登录</a:t>
            </a:r>
            <a:r>
              <a:rPr lang="en-US" altLang="zh-CN" dirty="0" smtClean="0"/>
              <a:t>】</a:t>
            </a:r>
            <a:endParaRPr lang="zh-CN" altLang="en-US" dirty="0"/>
          </a:p>
        </p:txBody>
      </p:sp>
      <p:sp>
        <p:nvSpPr>
          <p:cNvPr id="3" name="内容占位符 2"/>
          <p:cNvSpPr>
            <a:spLocks noGrp="1"/>
          </p:cNvSpPr>
          <p:nvPr>
            <p:ph idx="1"/>
          </p:nvPr>
        </p:nvSpPr>
        <p:spPr>
          <a:xfrm>
            <a:off x="186570" y="899047"/>
            <a:ext cx="11792070" cy="746873"/>
          </a:xfrm>
        </p:spPr>
        <p:txBody>
          <a:bodyPr vert="horz" lIns="91440" tIns="45720" rIns="91440" bIns="45720" rtlCol="0">
            <a:normAutofit/>
          </a:bodyPr>
          <a:lstStyle/>
          <a:p>
            <a:r>
              <a:rPr lang="zh-CN" altLang="en-US" dirty="0" smtClean="0"/>
              <a:t>练习效果</a:t>
            </a:r>
            <a:endParaRPr lang="en-US" altLang="zh-CN" dirty="0" smtClean="0"/>
          </a:p>
        </p:txBody>
      </p:sp>
      <p:pic>
        <p:nvPicPr>
          <p:cNvPr id="70658" name="Picture 2"/>
          <p:cNvPicPr>
            <a:picLocks noChangeAspect="1" noChangeArrowheads="1"/>
          </p:cNvPicPr>
          <p:nvPr/>
        </p:nvPicPr>
        <p:blipFill>
          <a:blip r:embed="rId3" cstate="print"/>
          <a:srcRect/>
          <a:stretch>
            <a:fillRect/>
          </a:stretch>
        </p:blipFill>
        <p:spPr bwMode="auto">
          <a:xfrm>
            <a:off x="642158" y="2134900"/>
            <a:ext cx="2362200" cy="1590675"/>
          </a:xfrm>
          <a:prstGeom prst="rect">
            <a:avLst/>
          </a:prstGeom>
          <a:noFill/>
          <a:ln w="38100">
            <a:solidFill>
              <a:schemeClr val="accent6"/>
            </a:solidFill>
            <a:miter lim="800000"/>
            <a:headEnd/>
            <a:tailEnd/>
          </a:ln>
        </p:spPr>
      </p:pic>
      <p:sp>
        <p:nvSpPr>
          <p:cNvPr id="7" name="TextBox 6"/>
          <p:cNvSpPr txBox="1"/>
          <p:nvPr/>
        </p:nvSpPr>
        <p:spPr>
          <a:xfrm>
            <a:off x="581891" y="4089862"/>
            <a:ext cx="2493818" cy="1754326"/>
          </a:xfrm>
          <a:prstGeom prst="rect">
            <a:avLst/>
          </a:prstGeom>
          <a:solidFill>
            <a:schemeClr val="accent6"/>
          </a:solidFill>
        </p:spPr>
        <p:txBody>
          <a:bodyPr wrap="square" rtlCol="0">
            <a:spAutoFit/>
          </a:bodyPr>
          <a:lstStyle/>
          <a:p>
            <a:r>
              <a:rPr lang="zh-CN" altLang="en-US" dirty="0" smtClean="0"/>
              <a:t>提供选项，选择自动登录的时间；</a:t>
            </a:r>
            <a:endParaRPr lang="en-US" altLang="zh-CN" dirty="0" smtClean="0"/>
          </a:p>
          <a:p>
            <a:r>
              <a:rPr lang="zh-CN" altLang="en-US" dirty="0" smtClean="0"/>
              <a:t>例如：选择</a:t>
            </a:r>
            <a:r>
              <a:rPr lang="en-US" altLang="zh-CN" dirty="0" smtClean="0"/>
              <a:t>10</a:t>
            </a:r>
            <a:r>
              <a:rPr lang="zh-CN" altLang="en-US" dirty="0" smtClean="0"/>
              <a:t>天，那么登录一次后，</a:t>
            </a:r>
            <a:r>
              <a:rPr lang="en-US" altLang="zh-CN" dirty="0" smtClean="0"/>
              <a:t>10</a:t>
            </a:r>
            <a:r>
              <a:rPr lang="zh-CN" altLang="en-US" dirty="0" smtClean="0"/>
              <a:t>天内访问</a:t>
            </a:r>
            <a:r>
              <a:rPr lang="en-US" altLang="zh-CN" dirty="0" smtClean="0"/>
              <a:t>index.jsp</a:t>
            </a:r>
            <a:r>
              <a:rPr lang="zh-CN" altLang="en-US" dirty="0" smtClean="0"/>
              <a:t>，就自动到登录成功页面；</a:t>
            </a:r>
            <a:endParaRPr lang="en-US" dirty="0"/>
          </a:p>
        </p:txBody>
      </p:sp>
      <p:pic>
        <p:nvPicPr>
          <p:cNvPr id="70661" name="Picture 5" descr="C:\Users\wxh\AppData\Roaming\Tencent\Users\29097443\QQ\WinTemp\RichOle\%ZGJEMC}25FV71YX3{HC`HU.png"/>
          <p:cNvPicPr>
            <a:picLocks noChangeAspect="1" noChangeArrowheads="1"/>
          </p:cNvPicPr>
          <p:nvPr/>
        </p:nvPicPr>
        <p:blipFill>
          <a:blip r:embed="rId4" cstate="print"/>
          <a:srcRect/>
          <a:stretch>
            <a:fillRect/>
          </a:stretch>
        </p:blipFill>
        <p:spPr bwMode="auto">
          <a:xfrm>
            <a:off x="5586153" y="2044931"/>
            <a:ext cx="3248025" cy="1428750"/>
          </a:xfrm>
          <a:prstGeom prst="rect">
            <a:avLst/>
          </a:prstGeom>
          <a:noFill/>
          <a:ln w="38100">
            <a:solidFill>
              <a:schemeClr val="accent6"/>
            </a:solidFill>
            <a:miter lim="800000"/>
            <a:headEnd/>
            <a:tailEnd/>
          </a:ln>
        </p:spPr>
      </p:pic>
      <p:sp>
        <p:nvSpPr>
          <p:cNvPr id="10" name="TextBox 9"/>
          <p:cNvSpPr txBox="1"/>
          <p:nvPr/>
        </p:nvSpPr>
        <p:spPr>
          <a:xfrm>
            <a:off x="5638799" y="4009506"/>
            <a:ext cx="3289069" cy="1477328"/>
          </a:xfrm>
          <a:prstGeom prst="rect">
            <a:avLst/>
          </a:prstGeom>
          <a:solidFill>
            <a:schemeClr val="accent6"/>
          </a:solidFill>
        </p:spPr>
        <p:txBody>
          <a:bodyPr wrap="square" rtlCol="0">
            <a:spAutoFit/>
          </a:bodyPr>
          <a:lstStyle/>
          <a:p>
            <a:r>
              <a:rPr lang="zh-CN" altLang="en-US" dirty="0" smtClean="0"/>
              <a:t>直接访问</a:t>
            </a:r>
            <a:r>
              <a:rPr lang="en-US" altLang="zh-CN" dirty="0" smtClean="0"/>
              <a:t>index.jsp</a:t>
            </a:r>
            <a:r>
              <a:rPr lang="zh-CN" altLang="en-US" dirty="0" smtClean="0"/>
              <a:t>，不需要输入登录信息，直接登录成功；</a:t>
            </a:r>
            <a:endParaRPr lang="en-US" altLang="zh-CN" dirty="0" smtClean="0"/>
          </a:p>
          <a:p>
            <a:endParaRPr lang="en-US" dirty="0" smtClean="0"/>
          </a:p>
          <a:p>
            <a:r>
              <a:rPr lang="zh-CN" altLang="en-US" dirty="0" smtClean="0"/>
              <a:t>该页面上的信息暂时不需要关注；</a:t>
            </a:r>
            <a:endParaRPr lang="en-US" dirty="0"/>
          </a:p>
        </p:txBody>
      </p:sp>
    </p:spTree>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solidFill>
                  <a:schemeClr val="tx1">
                    <a:lumMod val="75000"/>
                    <a:lumOff val="25000"/>
                  </a:schemeClr>
                </a:solidFill>
              </a:rPr>
              <a:t>课堂练习</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简化登录</a:t>
            </a:r>
            <a:r>
              <a:rPr lang="en-US" altLang="zh-CN" dirty="0" smtClean="0"/>
              <a:t>】</a:t>
            </a:r>
            <a:endParaRPr lang="zh-CN" altLang="en-US" dirty="0"/>
          </a:p>
        </p:txBody>
      </p:sp>
      <p:sp>
        <p:nvSpPr>
          <p:cNvPr id="3" name="内容占位符 2"/>
          <p:cNvSpPr>
            <a:spLocks noGrp="1"/>
          </p:cNvSpPr>
          <p:nvPr>
            <p:ph idx="1"/>
          </p:nvPr>
        </p:nvSpPr>
        <p:spPr>
          <a:xfrm>
            <a:off x="0" y="899046"/>
            <a:ext cx="12192000" cy="4770233"/>
          </a:xfrm>
        </p:spPr>
        <p:txBody>
          <a:bodyPr vert="horz" lIns="91440" tIns="45720" rIns="91440" bIns="45720" rtlCol="0">
            <a:normAutofit/>
          </a:bodyPr>
          <a:lstStyle/>
          <a:p>
            <a:r>
              <a:rPr lang="zh-CN" altLang="en-US" dirty="0" smtClean="0"/>
              <a:t>练习实现步骤</a:t>
            </a:r>
            <a:endParaRPr lang="en-US" altLang="zh-CN" dirty="0" smtClean="0"/>
          </a:p>
          <a:p>
            <a:pPr lvl="1"/>
            <a:r>
              <a:rPr lang="en-US" altLang="zh-CN" dirty="0" err="1" smtClean="0"/>
              <a:t>LoginServlet</a:t>
            </a:r>
            <a:r>
              <a:rPr lang="zh-CN" altLang="en-US" dirty="0" smtClean="0"/>
              <a:t>中，通过判断用户的选择，创建</a:t>
            </a:r>
            <a:r>
              <a:rPr lang="en-US" altLang="zh-CN" dirty="0" smtClean="0"/>
              <a:t>Cookie</a:t>
            </a:r>
            <a:r>
              <a:rPr lang="zh-CN" altLang="en-US" dirty="0" smtClean="0"/>
              <a:t>，并指定有效时长存到响应中；</a:t>
            </a:r>
            <a:endParaRPr lang="en-US" altLang="zh-CN" dirty="0" smtClean="0"/>
          </a:p>
          <a:p>
            <a:pPr lvl="1"/>
            <a:endParaRPr lang="en-US" altLang="zh-CN" dirty="0" smtClean="0"/>
          </a:p>
          <a:p>
            <a:pPr lvl="1"/>
            <a:endParaRPr lang="en-US" altLang="zh-CN" dirty="0" smtClean="0"/>
          </a:p>
          <a:p>
            <a:pPr lvl="1">
              <a:buNone/>
            </a:pPr>
            <a:endParaRPr lang="en-US" altLang="zh-CN" dirty="0" smtClean="0"/>
          </a:p>
          <a:p>
            <a:pPr lvl="1">
              <a:buNone/>
            </a:pPr>
            <a:endParaRPr lang="en-US" altLang="zh-CN" dirty="0" smtClean="0"/>
          </a:p>
          <a:p>
            <a:endParaRPr lang="en-US" altLang="zh-CN" dirty="0" smtClean="0"/>
          </a:p>
        </p:txBody>
      </p:sp>
      <p:sp>
        <p:nvSpPr>
          <p:cNvPr id="8" name="TextBox 7"/>
          <p:cNvSpPr txBox="1"/>
          <p:nvPr/>
        </p:nvSpPr>
        <p:spPr>
          <a:xfrm>
            <a:off x="701586" y="2333133"/>
            <a:ext cx="10653600" cy="2308324"/>
          </a:xfrm>
          <a:prstGeom prst="rect">
            <a:avLst/>
          </a:prstGeom>
          <a:solidFill>
            <a:schemeClr val="bg1">
              <a:lumMod val="95000"/>
            </a:schemeClr>
          </a:solidFill>
        </p:spPr>
        <p:txBody>
          <a:bodyPr wrap="square" rtlCol="0">
            <a:spAutoFit/>
          </a:bodyPr>
          <a:lstStyle/>
          <a:p>
            <a:r>
              <a:rPr lang="en-US" altLang="zh-CN" dirty="0" smtClean="0">
                <a:ea typeface="微软雅黑 Light"/>
              </a:rPr>
              <a:t>if(days!=0){</a:t>
            </a:r>
          </a:p>
          <a:p>
            <a:r>
              <a:rPr lang="en-US" altLang="zh-CN" dirty="0" smtClean="0">
                <a:ea typeface="微软雅黑 Light"/>
              </a:rPr>
              <a:t>			Cookie </a:t>
            </a:r>
            <a:r>
              <a:rPr lang="en-US" altLang="zh-CN" dirty="0" err="1" smtClean="0">
                <a:ea typeface="微软雅黑 Light"/>
              </a:rPr>
              <a:t>usernamecookie</a:t>
            </a:r>
            <a:r>
              <a:rPr lang="en-US" altLang="zh-CN" dirty="0" smtClean="0">
                <a:ea typeface="微软雅黑 Light"/>
              </a:rPr>
              <a:t>=new Cookie("</a:t>
            </a:r>
            <a:r>
              <a:rPr lang="en-US" altLang="zh-CN" dirty="0" err="1" smtClean="0">
                <a:ea typeface="微软雅黑 Light"/>
              </a:rPr>
              <a:t>username",username</a:t>
            </a:r>
            <a:r>
              <a:rPr lang="en-US" altLang="zh-CN" dirty="0" smtClean="0">
                <a:ea typeface="微软雅黑 Light"/>
              </a:rPr>
              <a:t>);</a:t>
            </a:r>
          </a:p>
          <a:p>
            <a:r>
              <a:rPr lang="en-US" altLang="zh-CN" dirty="0" smtClean="0">
                <a:ea typeface="微软雅黑 Light"/>
              </a:rPr>
              <a:t>			Cookie </a:t>
            </a:r>
            <a:r>
              <a:rPr lang="en-US" altLang="zh-CN" dirty="0" err="1" smtClean="0">
                <a:ea typeface="微软雅黑 Light"/>
              </a:rPr>
              <a:t>passwordcookie</a:t>
            </a:r>
            <a:r>
              <a:rPr lang="en-US" altLang="zh-CN" dirty="0" smtClean="0">
                <a:ea typeface="微软雅黑 Light"/>
              </a:rPr>
              <a:t>=new Cookie("</a:t>
            </a:r>
            <a:r>
              <a:rPr lang="en-US" altLang="zh-CN" dirty="0" err="1" smtClean="0">
                <a:ea typeface="微软雅黑 Light"/>
              </a:rPr>
              <a:t>password",pwd</a:t>
            </a:r>
            <a:r>
              <a:rPr lang="en-US" altLang="zh-CN" dirty="0" smtClean="0">
                <a:ea typeface="微软雅黑 Light"/>
              </a:rPr>
              <a:t>);</a:t>
            </a:r>
          </a:p>
          <a:p>
            <a:r>
              <a:rPr lang="en-US" altLang="zh-CN" dirty="0" smtClean="0">
                <a:ea typeface="微软雅黑 Light"/>
              </a:rPr>
              <a:t>			</a:t>
            </a:r>
            <a:r>
              <a:rPr lang="en-US" altLang="zh-CN" dirty="0" err="1" smtClean="0">
                <a:ea typeface="微软雅黑 Light"/>
              </a:rPr>
              <a:t>usernamecookie.setMaxAge</a:t>
            </a:r>
            <a:r>
              <a:rPr lang="en-US" altLang="zh-CN" dirty="0" smtClean="0">
                <a:ea typeface="微软雅黑 Light"/>
              </a:rPr>
              <a:t>(days*24*3600);</a:t>
            </a:r>
          </a:p>
          <a:p>
            <a:r>
              <a:rPr lang="en-US" altLang="zh-CN" dirty="0" smtClean="0">
                <a:ea typeface="微软雅黑 Light"/>
              </a:rPr>
              <a:t>			</a:t>
            </a:r>
            <a:r>
              <a:rPr lang="en-US" altLang="zh-CN" dirty="0" err="1" smtClean="0">
                <a:ea typeface="微软雅黑 Light"/>
              </a:rPr>
              <a:t>passwordcookie.setMaxAge</a:t>
            </a:r>
            <a:r>
              <a:rPr lang="en-US" altLang="zh-CN" dirty="0" smtClean="0">
                <a:ea typeface="微软雅黑 Light"/>
              </a:rPr>
              <a:t>(days*24*3600);</a:t>
            </a:r>
          </a:p>
          <a:p>
            <a:r>
              <a:rPr lang="en-US" altLang="zh-CN" dirty="0" smtClean="0">
                <a:ea typeface="微软雅黑 Light"/>
              </a:rPr>
              <a:t>			</a:t>
            </a:r>
            <a:r>
              <a:rPr lang="en-US" altLang="zh-CN" dirty="0" err="1" smtClean="0">
                <a:ea typeface="微软雅黑 Light"/>
              </a:rPr>
              <a:t>response.addCookie</a:t>
            </a:r>
            <a:r>
              <a:rPr lang="en-US" altLang="zh-CN" dirty="0" smtClean="0">
                <a:ea typeface="微软雅黑 Light"/>
              </a:rPr>
              <a:t>(</a:t>
            </a:r>
            <a:r>
              <a:rPr lang="en-US" altLang="zh-CN" dirty="0" err="1" smtClean="0">
                <a:ea typeface="微软雅黑 Light"/>
              </a:rPr>
              <a:t>usernamecookie</a:t>
            </a:r>
            <a:r>
              <a:rPr lang="en-US" altLang="zh-CN" dirty="0" smtClean="0">
                <a:ea typeface="微软雅黑 Light"/>
              </a:rPr>
              <a:t>);</a:t>
            </a:r>
          </a:p>
          <a:p>
            <a:r>
              <a:rPr lang="en-US" altLang="zh-CN" dirty="0" smtClean="0">
                <a:ea typeface="微软雅黑 Light"/>
              </a:rPr>
              <a:t>			</a:t>
            </a:r>
            <a:r>
              <a:rPr lang="en-US" altLang="zh-CN" dirty="0" err="1" smtClean="0">
                <a:ea typeface="微软雅黑 Light"/>
              </a:rPr>
              <a:t>response.addCookie</a:t>
            </a:r>
            <a:r>
              <a:rPr lang="en-US" altLang="zh-CN" dirty="0" smtClean="0">
                <a:ea typeface="微软雅黑 Light"/>
              </a:rPr>
              <a:t>(</a:t>
            </a:r>
            <a:r>
              <a:rPr lang="en-US" altLang="zh-CN" dirty="0" err="1" smtClean="0">
                <a:ea typeface="微软雅黑 Light"/>
              </a:rPr>
              <a:t>passwordcookie</a:t>
            </a:r>
            <a:r>
              <a:rPr lang="en-US" altLang="zh-CN" dirty="0" smtClean="0">
                <a:ea typeface="微软雅黑 Light"/>
              </a:rPr>
              <a:t>);</a:t>
            </a:r>
          </a:p>
          <a:p>
            <a:r>
              <a:rPr lang="en-US" altLang="zh-CN" dirty="0" smtClean="0">
                <a:ea typeface="微软雅黑 Light"/>
              </a:rPr>
              <a:t>		}</a:t>
            </a:r>
          </a:p>
        </p:txBody>
      </p:sp>
      <p:sp>
        <p:nvSpPr>
          <p:cNvPr id="11" name="TextBox 10">
            <a:hlinkClick r:id="rId3" action="ppaction://hlinkfile"/>
          </p:cNvPr>
          <p:cNvSpPr txBox="1"/>
          <p:nvPr/>
        </p:nvSpPr>
        <p:spPr>
          <a:xfrm>
            <a:off x="9616966" y="116632"/>
            <a:ext cx="2379091" cy="646331"/>
          </a:xfrm>
          <a:prstGeom prst="rect">
            <a:avLst/>
          </a:prstGeom>
          <a:noFill/>
        </p:spPr>
        <p:txBody>
          <a:bodyPr wrap="square" rtlCol="0">
            <a:spAutoFit/>
          </a:bodyPr>
          <a:lstStyle/>
          <a:p>
            <a:r>
              <a:rPr lang="zh-CN" altLang="en-US" dirty="0" smtClean="0"/>
              <a:t>课堂案例：</a:t>
            </a:r>
            <a:r>
              <a:rPr lang="en-US" altLang="zh-CN" dirty="0" smtClean="0">
                <a:hlinkClick r:id="rId4" action="ppaction://hlinkfile"/>
              </a:rPr>
              <a:t>LoginServlet.java</a:t>
            </a:r>
            <a:endParaRPr lang="en-US" dirty="0"/>
          </a:p>
        </p:txBody>
      </p:sp>
    </p:spTree>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solidFill>
                  <a:schemeClr val="tx1">
                    <a:lumMod val="75000"/>
                    <a:lumOff val="25000"/>
                  </a:schemeClr>
                </a:solidFill>
              </a:rPr>
              <a:t>课堂练习</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简化登录</a:t>
            </a:r>
            <a:r>
              <a:rPr lang="en-US" altLang="zh-CN" dirty="0" smtClean="0"/>
              <a:t>】</a:t>
            </a:r>
            <a:endParaRPr lang="zh-CN" altLang="en-US" dirty="0"/>
          </a:p>
        </p:txBody>
      </p:sp>
      <p:sp>
        <p:nvSpPr>
          <p:cNvPr id="3" name="内容占位符 2"/>
          <p:cNvSpPr>
            <a:spLocks noGrp="1"/>
          </p:cNvSpPr>
          <p:nvPr>
            <p:ph idx="1"/>
          </p:nvPr>
        </p:nvSpPr>
        <p:spPr>
          <a:xfrm>
            <a:off x="0" y="633039"/>
            <a:ext cx="12192000" cy="4770233"/>
          </a:xfrm>
        </p:spPr>
        <p:txBody>
          <a:bodyPr vert="horz" lIns="91440" tIns="45720" rIns="91440" bIns="45720" rtlCol="0">
            <a:normAutofit/>
          </a:bodyPr>
          <a:lstStyle/>
          <a:p>
            <a:pPr lvl="1"/>
            <a:r>
              <a:rPr lang="zh-CN" altLang="en-US" dirty="0" smtClean="0"/>
              <a:t>在登录页面</a:t>
            </a:r>
            <a:r>
              <a:rPr lang="en-US" altLang="zh-CN" dirty="0" smtClean="0"/>
              <a:t>index.jsp</a:t>
            </a:r>
            <a:r>
              <a:rPr lang="zh-CN" altLang="en-US" dirty="0" smtClean="0"/>
              <a:t>中，获取</a:t>
            </a:r>
            <a:r>
              <a:rPr lang="en-US" altLang="zh-CN" dirty="0" smtClean="0"/>
              <a:t>Cookie</a:t>
            </a:r>
            <a:r>
              <a:rPr lang="zh-CN" altLang="en-US" dirty="0" smtClean="0"/>
              <a:t>进行登录验证</a:t>
            </a:r>
            <a:endParaRPr lang="en-US" altLang="zh-CN" dirty="0" smtClean="0"/>
          </a:p>
        </p:txBody>
      </p:sp>
      <p:sp>
        <p:nvSpPr>
          <p:cNvPr id="9" name="TextBox 8"/>
          <p:cNvSpPr txBox="1"/>
          <p:nvPr/>
        </p:nvSpPr>
        <p:spPr>
          <a:xfrm>
            <a:off x="737609" y="1205374"/>
            <a:ext cx="10653600" cy="5355312"/>
          </a:xfrm>
          <a:prstGeom prst="rect">
            <a:avLst/>
          </a:prstGeom>
          <a:solidFill>
            <a:schemeClr val="bg1">
              <a:lumMod val="95000"/>
            </a:schemeClr>
          </a:solidFill>
        </p:spPr>
        <p:txBody>
          <a:bodyPr wrap="square" rtlCol="0">
            <a:spAutoFit/>
          </a:bodyPr>
          <a:lstStyle/>
          <a:p>
            <a:r>
              <a:rPr lang="en-US" altLang="zh-CN" dirty="0" smtClean="0">
                <a:ea typeface="微软雅黑 Light"/>
              </a:rPr>
              <a:t>&lt;%  String username=null;</a:t>
            </a:r>
          </a:p>
          <a:p>
            <a:r>
              <a:rPr lang="en-US" altLang="zh-CN" dirty="0" smtClean="0">
                <a:ea typeface="微软雅黑 Light"/>
              </a:rPr>
              <a:t>	String password=null;</a:t>
            </a:r>
          </a:p>
          <a:p>
            <a:r>
              <a:rPr lang="en-US" altLang="zh-CN" dirty="0" smtClean="0">
                <a:ea typeface="微软雅黑 Light"/>
              </a:rPr>
              <a:t>	Cookie[] cookies=</a:t>
            </a:r>
            <a:r>
              <a:rPr lang="en-US" altLang="zh-CN" dirty="0" err="1" smtClean="0">
                <a:ea typeface="微软雅黑 Light"/>
              </a:rPr>
              <a:t>request.getCookies</a:t>
            </a:r>
            <a:r>
              <a:rPr lang="en-US" altLang="zh-CN" dirty="0" smtClean="0">
                <a:ea typeface="微软雅黑 Light"/>
              </a:rPr>
              <a:t>();</a:t>
            </a:r>
          </a:p>
          <a:p>
            <a:r>
              <a:rPr lang="en-US" altLang="zh-CN" dirty="0" smtClean="0">
                <a:ea typeface="微软雅黑 Light"/>
              </a:rPr>
              <a:t>		if(cookies!=null){</a:t>
            </a:r>
          </a:p>
          <a:p>
            <a:r>
              <a:rPr lang="en-US" altLang="zh-CN" dirty="0" smtClean="0">
                <a:ea typeface="微软雅黑 Light"/>
              </a:rPr>
              <a:t>			for(Cookie </a:t>
            </a:r>
            <a:r>
              <a:rPr lang="en-US" altLang="zh-CN" dirty="0" err="1" smtClean="0">
                <a:ea typeface="微软雅黑 Light"/>
              </a:rPr>
              <a:t>cookie:cookies</a:t>
            </a:r>
            <a:r>
              <a:rPr lang="en-US" altLang="zh-CN" dirty="0" smtClean="0">
                <a:ea typeface="微软雅黑 Light"/>
              </a:rPr>
              <a:t>){</a:t>
            </a:r>
          </a:p>
          <a:p>
            <a:r>
              <a:rPr lang="en-US" altLang="zh-CN" dirty="0" smtClean="0">
                <a:ea typeface="微软雅黑 Light"/>
              </a:rPr>
              <a:t>				if(</a:t>
            </a:r>
            <a:r>
              <a:rPr lang="en-US" altLang="zh-CN" dirty="0" err="1" smtClean="0">
                <a:ea typeface="微软雅黑 Light"/>
              </a:rPr>
              <a:t>cookie.getName</a:t>
            </a:r>
            <a:r>
              <a:rPr lang="en-US" altLang="zh-CN" dirty="0" smtClean="0">
                <a:ea typeface="微软雅黑 Light"/>
              </a:rPr>
              <a:t>().equals("username")){</a:t>
            </a:r>
          </a:p>
          <a:p>
            <a:r>
              <a:rPr lang="en-US" altLang="zh-CN" dirty="0" smtClean="0">
                <a:ea typeface="微软雅黑 Light"/>
              </a:rPr>
              <a:t>					username=</a:t>
            </a:r>
            <a:r>
              <a:rPr lang="en-US" altLang="zh-CN" dirty="0" err="1" smtClean="0">
                <a:ea typeface="微软雅黑 Light"/>
              </a:rPr>
              <a:t>cookie.getValue</a:t>
            </a:r>
            <a:r>
              <a:rPr lang="en-US" altLang="zh-CN" dirty="0" smtClean="0">
                <a:ea typeface="微软雅黑 Light"/>
              </a:rPr>
              <a:t>();</a:t>
            </a:r>
          </a:p>
          <a:p>
            <a:r>
              <a:rPr lang="en-US" altLang="zh-CN" dirty="0" smtClean="0">
                <a:ea typeface="微软雅黑 Light"/>
              </a:rPr>
              <a:t>				}</a:t>
            </a:r>
          </a:p>
          <a:p>
            <a:r>
              <a:rPr lang="en-US" altLang="zh-CN" dirty="0" smtClean="0">
                <a:ea typeface="微软雅黑 Light"/>
              </a:rPr>
              <a:t>				</a:t>
            </a:r>
          </a:p>
          <a:p>
            <a:r>
              <a:rPr lang="en-US" altLang="zh-CN" dirty="0" smtClean="0">
                <a:ea typeface="微软雅黑 Light"/>
              </a:rPr>
              <a:t>				if(</a:t>
            </a:r>
            <a:r>
              <a:rPr lang="en-US" altLang="zh-CN" dirty="0" err="1" smtClean="0">
                <a:ea typeface="微软雅黑 Light"/>
              </a:rPr>
              <a:t>cookie.getName</a:t>
            </a:r>
            <a:r>
              <a:rPr lang="en-US" altLang="zh-CN" dirty="0" smtClean="0">
                <a:ea typeface="微软雅黑 Light"/>
              </a:rPr>
              <a:t>().equals("password")){</a:t>
            </a:r>
          </a:p>
          <a:p>
            <a:r>
              <a:rPr lang="en-US" altLang="zh-CN" dirty="0" smtClean="0">
                <a:ea typeface="微软雅黑 Light"/>
              </a:rPr>
              <a:t>					password=</a:t>
            </a:r>
            <a:r>
              <a:rPr lang="en-US" altLang="zh-CN" dirty="0" err="1" smtClean="0">
                <a:ea typeface="微软雅黑 Light"/>
              </a:rPr>
              <a:t>cookie.getValue</a:t>
            </a:r>
            <a:r>
              <a:rPr lang="en-US" altLang="zh-CN" dirty="0" smtClean="0">
                <a:ea typeface="微软雅黑 Light"/>
              </a:rPr>
              <a:t>();</a:t>
            </a:r>
          </a:p>
          <a:p>
            <a:r>
              <a:rPr lang="en-US" altLang="zh-CN" dirty="0" smtClean="0">
                <a:ea typeface="微软雅黑 Light"/>
              </a:rPr>
              <a:t>				}</a:t>
            </a:r>
          </a:p>
          <a:p>
            <a:r>
              <a:rPr lang="en-US" altLang="zh-CN" dirty="0" smtClean="0">
                <a:ea typeface="微软雅黑 Light"/>
              </a:rPr>
              <a:t>			}</a:t>
            </a:r>
          </a:p>
          <a:p>
            <a:r>
              <a:rPr lang="en-US" altLang="zh-CN" dirty="0" smtClean="0">
                <a:ea typeface="微软雅黑 Light"/>
              </a:rPr>
              <a:t>		}</a:t>
            </a:r>
          </a:p>
          <a:p>
            <a:r>
              <a:rPr lang="en-US" altLang="zh-CN" dirty="0" smtClean="0">
                <a:ea typeface="微软雅黑 Light"/>
              </a:rPr>
              <a:t>		</a:t>
            </a:r>
          </a:p>
          <a:p>
            <a:r>
              <a:rPr lang="en-US" altLang="zh-CN" dirty="0" smtClean="0">
                <a:ea typeface="微软雅黑 Light"/>
              </a:rPr>
              <a:t>if(username!=null&amp;&amp;password!=null){</a:t>
            </a:r>
          </a:p>
          <a:p>
            <a:r>
              <a:rPr lang="en-US" altLang="zh-CN" dirty="0" err="1" smtClean="0">
                <a:ea typeface="微软雅黑 Light"/>
              </a:rPr>
              <a:t>request.getRequestDispatcher</a:t>
            </a:r>
            <a:r>
              <a:rPr lang="en-US" altLang="zh-CN" dirty="0" smtClean="0">
                <a:ea typeface="微软雅黑 Light"/>
              </a:rPr>
              <a:t>("../</a:t>
            </a:r>
            <a:r>
              <a:rPr lang="en-US" altLang="zh-CN" dirty="0" err="1" smtClean="0">
                <a:ea typeface="微软雅黑 Light"/>
              </a:rPr>
              <a:t>LoginServlet?username</a:t>
            </a:r>
            <a:r>
              <a:rPr lang="en-US" altLang="zh-CN" dirty="0" smtClean="0">
                <a:ea typeface="微软雅黑 Light"/>
              </a:rPr>
              <a:t>="+username+"&amp;</a:t>
            </a:r>
            <a:r>
              <a:rPr lang="en-US" altLang="zh-CN" dirty="0" err="1" smtClean="0">
                <a:ea typeface="微软雅黑 Light"/>
              </a:rPr>
              <a:t>pwd</a:t>
            </a:r>
            <a:r>
              <a:rPr lang="en-US" altLang="zh-CN" dirty="0" smtClean="0">
                <a:ea typeface="微软雅黑 Light"/>
              </a:rPr>
              <a:t>="+password).forward(request, response);</a:t>
            </a:r>
          </a:p>
          <a:p>
            <a:r>
              <a:rPr lang="en-US" altLang="zh-CN" dirty="0" smtClean="0">
                <a:ea typeface="微软雅黑 Light"/>
              </a:rPr>
              <a:t>} %&gt;</a:t>
            </a:r>
          </a:p>
        </p:txBody>
      </p:sp>
      <p:sp>
        <p:nvSpPr>
          <p:cNvPr id="6" name="TextBox 5">
            <a:hlinkClick r:id="rId3" action="ppaction://hlinkfile"/>
          </p:cNvPr>
          <p:cNvSpPr txBox="1"/>
          <p:nvPr/>
        </p:nvSpPr>
        <p:spPr>
          <a:xfrm>
            <a:off x="9616966" y="116632"/>
            <a:ext cx="2379091" cy="646331"/>
          </a:xfrm>
          <a:prstGeom prst="rect">
            <a:avLst/>
          </a:prstGeom>
          <a:noFill/>
        </p:spPr>
        <p:txBody>
          <a:bodyPr wrap="square" rtlCol="0">
            <a:spAutoFit/>
          </a:bodyPr>
          <a:lstStyle/>
          <a:p>
            <a:r>
              <a:rPr lang="zh-CN" altLang="en-US" dirty="0" smtClean="0"/>
              <a:t>课堂案例：</a:t>
            </a:r>
            <a:endParaRPr lang="en-US" altLang="zh-CN" dirty="0" smtClean="0"/>
          </a:p>
          <a:p>
            <a:r>
              <a:rPr lang="en-US" altLang="zh-CN" dirty="0" smtClean="0">
                <a:hlinkClick r:id="rId4" action="ppaction://hlinkfile"/>
              </a:rPr>
              <a:t>index.jsp</a:t>
            </a:r>
            <a:endParaRPr lang="en-US" dirty="0"/>
          </a:p>
        </p:txBody>
      </p:sp>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【Cookie】</a:t>
            </a:r>
            <a:endParaRPr lang="zh-CN" altLang="en-US" dirty="0"/>
          </a:p>
        </p:txBody>
      </p:sp>
      <p:sp>
        <p:nvSpPr>
          <p:cNvPr id="3" name="内容占位符 2"/>
          <p:cNvSpPr>
            <a:spLocks noGrp="1"/>
          </p:cNvSpPr>
          <p:nvPr>
            <p:ph idx="1"/>
          </p:nvPr>
        </p:nvSpPr>
        <p:spPr/>
        <p:txBody>
          <a:bodyPr/>
          <a:lstStyle/>
          <a:p>
            <a:r>
              <a:rPr lang="en-US" altLang="zh-CN" dirty="0" smtClean="0"/>
              <a:t>Cookie</a:t>
            </a:r>
            <a:r>
              <a:rPr lang="zh-CN" altLang="en-US" dirty="0" smtClean="0"/>
              <a:t>有什么作用？</a:t>
            </a:r>
            <a:endParaRPr lang="en-US" altLang="zh-CN" dirty="0" smtClean="0"/>
          </a:p>
          <a:p>
            <a:r>
              <a:rPr lang="en-US" altLang="zh-CN" dirty="0" err="1" smtClean="0"/>
              <a:t>Servlet</a:t>
            </a:r>
            <a:r>
              <a:rPr lang="zh-CN" altLang="en-US" dirty="0" smtClean="0"/>
              <a:t>规范中的</a:t>
            </a:r>
            <a:r>
              <a:rPr lang="en-US" altLang="zh-CN" dirty="0" smtClean="0"/>
              <a:t>Cookie</a:t>
            </a:r>
            <a:r>
              <a:rPr lang="zh-CN" altLang="en-US" dirty="0" smtClean="0"/>
              <a:t>类有哪些方法？</a:t>
            </a:r>
            <a:endParaRPr lang="en-US" altLang="zh-CN" dirty="0" smtClean="0"/>
          </a:p>
          <a:p>
            <a:r>
              <a:rPr lang="zh-CN" altLang="en-US" dirty="0" smtClean="0"/>
              <a:t>如何将</a:t>
            </a:r>
            <a:r>
              <a:rPr lang="en-US" altLang="zh-CN" dirty="0" smtClean="0"/>
              <a:t>Cookie</a:t>
            </a:r>
            <a:r>
              <a:rPr lang="zh-CN" altLang="en-US" dirty="0" smtClean="0"/>
              <a:t>保存到客户端？</a:t>
            </a:r>
            <a:endParaRPr lang="en-US" altLang="zh-CN" dirty="0" smtClean="0"/>
          </a:p>
          <a:p>
            <a:r>
              <a:rPr lang="zh-CN" altLang="en-US" dirty="0" smtClean="0"/>
              <a:t>如何获取</a:t>
            </a:r>
            <a:r>
              <a:rPr lang="en-US" altLang="zh-CN" dirty="0" smtClean="0"/>
              <a:t>Cookie</a:t>
            </a:r>
            <a:r>
              <a:rPr lang="zh-CN" altLang="en-US" dirty="0" smtClean="0"/>
              <a:t>？</a:t>
            </a:r>
            <a:endParaRPr lang="zh-CN" altLang="en-US" dirty="0"/>
          </a:p>
        </p:txBody>
      </p:sp>
    </p:spTree>
    <p:extLst>
      <p:ext uri="{BB962C8B-B14F-4D97-AF65-F5344CB8AC3E}">
        <p14:creationId xmlns:p14="http://schemas.microsoft.com/office/powerpoint/2010/main" xmlns="" val="2875858329"/>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【Cookie】</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Cookie</a:t>
            </a:r>
            <a:r>
              <a:rPr lang="zh-CN" altLang="en-US" dirty="0" smtClean="0"/>
              <a:t>是保存到客户端的小文本，可以用来跟踪用户状态；</a:t>
            </a:r>
            <a:endParaRPr lang="en-US" altLang="zh-CN" dirty="0" smtClean="0"/>
          </a:p>
          <a:p>
            <a:r>
              <a:rPr lang="en-US" altLang="zh-CN" dirty="0" smtClean="0"/>
              <a:t>Cookie</a:t>
            </a:r>
            <a:r>
              <a:rPr lang="zh-CN" altLang="en-US" dirty="0" smtClean="0"/>
              <a:t>类可以创建</a:t>
            </a:r>
            <a:r>
              <a:rPr lang="en-US" altLang="zh-CN" dirty="0" smtClean="0"/>
              <a:t>Cookie</a:t>
            </a:r>
            <a:r>
              <a:rPr lang="zh-CN" altLang="en-US" dirty="0" smtClean="0"/>
              <a:t>对象，能够对</a:t>
            </a:r>
            <a:r>
              <a:rPr lang="en-US" altLang="zh-CN" dirty="0" smtClean="0"/>
              <a:t>Cookie</a:t>
            </a:r>
            <a:r>
              <a:rPr lang="zh-CN" altLang="en-US" dirty="0" smtClean="0"/>
              <a:t>设置最大生命时间、</a:t>
            </a:r>
            <a:r>
              <a:rPr lang="en-US" altLang="zh-CN" dirty="0" smtClean="0"/>
              <a:t>domain</a:t>
            </a:r>
            <a:r>
              <a:rPr lang="zh-CN" altLang="en-US" dirty="0" smtClean="0"/>
              <a:t>值、</a:t>
            </a:r>
            <a:r>
              <a:rPr lang="en-US" altLang="zh-CN" dirty="0" smtClean="0"/>
              <a:t>value</a:t>
            </a:r>
            <a:r>
              <a:rPr lang="zh-CN" altLang="en-US" dirty="0" smtClean="0"/>
              <a:t>值等；</a:t>
            </a:r>
            <a:endParaRPr lang="en-US" altLang="zh-CN" dirty="0" smtClean="0"/>
          </a:p>
          <a:p>
            <a:r>
              <a:rPr lang="zh-CN" altLang="en-US" dirty="0" smtClean="0"/>
              <a:t>响应接口中的</a:t>
            </a:r>
            <a:r>
              <a:rPr lang="en-US" altLang="zh-CN" dirty="0" err="1" smtClean="0"/>
              <a:t>addCookie</a:t>
            </a:r>
            <a:r>
              <a:rPr lang="zh-CN" altLang="en-US" dirty="0" smtClean="0"/>
              <a:t>方法可以添加</a:t>
            </a:r>
            <a:r>
              <a:rPr lang="en-US" altLang="zh-CN" dirty="0" smtClean="0"/>
              <a:t>Cookie</a:t>
            </a:r>
            <a:r>
              <a:rPr lang="zh-CN" altLang="en-US" dirty="0" smtClean="0"/>
              <a:t>到响应，从而保存到客户端；</a:t>
            </a:r>
            <a:endParaRPr lang="en-US" altLang="zh-CN" dirty="0" smtClean="0"/>
          </a:p>
          <a:p>
            <a:r>
              <a:rPr lang="zh-CN" altLang="en-US" dirty="0" smtClean="0"/>
              <a:t>请求接口中的</a:t>
            </a:r>
            <a:r>
              <a:rPr lang="en-US" altLang="zh-CN" dirty="0" err="1" smtClean="0"/>
              <a:t>getCookies</a:t>
            </a:r>
            <a:r>
              <a:rPr lang="zh-CN" altLang="en-US" dirty="0" smtClean="0"/>
              <a:t>方法可以获取当前请求中所有</a:t>
            </a:r>
            <a:r>
              <a:rPr lang="en-US" altLang="zh-CN" dirty="0" smtClean="0"/>
              <a:t>Cookie</a:t>
            </a:r>
            <a:r>
              <a:rPr lang="zh-CN" altLang="en-US" dirty="0" smtClean="0"/>
              <a:t>对象；</a:t>
            </a:r>
            <a:endParaRPr lang="en-US" altLang="zh-CN" dirty="0" smtClean="0"/>
          </a:p>
          <a:p>
            <a:r>
              <a:rPr lang="zh-CN" altLang="en-US" dirty="0" smtClean="0"/>
              <a:t>设置了最大生命时间的</a:t>
            </a:r>
            <a:r>
              <a:rPr lang="en-US" altLang="zh-CN" dirty="0" smtClean="0"/>
              <a:t>Cookie</a:t>
            </a:r>
            <a:r>
              <a:rPr lang="zh-CN" altLang="en-US" dirty="0" smtClean="0"/>
              <a:t>可以在有效时间内使用，没有设置的只是临时的，浏览器关闭即失效；</a:t>
            </a:r>
            <a:endParaRPr lang="en-US" altLang="zh-CN" dirty="0" smtClean="0"/>
          </a:p>
          <a:p>
            <a:endParaRPr lang="zh-CN" altLang="en-US" dirty="0"/>
          </a:p>
          <a:p>
            <a:endParaRPr lang="zh-CN" altLang="en-US" dirty="0"/>
          </a:p>
        </p:txBody>
      </p:sp>
    </p:spTree>
    <p:extLst>
      <p:ext uri="{BB962C8B-B14F-4D97-AF65-F5344CB8AC3E}">
        <p14:creationId xmlns:p14="http://schemas.microsoft.com/office/powerpoint/2010/main" xmlns="" val="2299369968"/>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3</a:t>
            </a:r>
            <a:r>
              <a:rPr lang="zh-CN" altLang="en-US" dirty="0" smtClean="0"/>
              <a:t>节</a:t>
            </a:r>
            <a:r>
              <a:rPr lang="en-US" altLang="zh-CN" dirty="0" smtClean="0"/>
              <a:t>【Session】</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a:t>知识点</a:t>
            </a:r>
            <a:r>
              <a:rPr lang="en-US" altLang="zh-CN" dirty="0"/>
              <a:t>1</a:t>
            </a:r>
            <a:r>
              <a:rPr lang="zh-CN" altLang="en-US" dirty="0" smtClean="0"/>
              <a:t>：</a:t>
            </a:r>
            <a:r>
              <a:rPr lang="en-US" altLang="zh-CN" dirty="0" smtClean="0"/>
              <a:t>Session</a:t>
            </a:r>
            <a:r>
              <a:rPr lang="zh-CN" altLang="en-US" dirty="0" smtClean="0"/>
              <a:t>简介</a:t>
            </a:r>
          </a:p>
          <a:p>
            <a:r>
              <a:rPr lang="zh-CN" altLang="en-US" dirty="0" smtClean="0"/>
              <a:t>知识点</a:t>
            </a:r>
            <a:r>
              <a:rPr lang="en-US" altLang="zh-CN" dirty="0" smtClean="0"/>
              <a:t>2</a:t>
            </a:r>
            <a:r>
              <a:rPr lang="zh-CN" altLang="en-US" dirty="0" smtClean="0"/>
              <a:t>：自定义</a:t>
            </a:r>
            <a:r>
              <a:rPr lang="en-US" altLang="zh-CN" dirty="0" smtClean="0"/>
              <a:t>Session</a:t>
            </a:r>
            <a:r>
              <a:rPr lang="zh-CN" altLang="en-US" dirty="0" smtClean="0"/>
              <a:t>实现的方式</a:t>
            </a:r>
          </a:p>
          <a:p>
            <a:r>
              <a:rPr lang="zh-CN" altLang="en-US" dirty="0" smtClean="0"/>
              <a:t>知识点</a:t>
            </a:r>
            <a:r>
              <a:rPr lang="en-US" altLang="zh-CN" dirty="0" smtClean="0"/>
              <a:t>3</a:t>
            </a:r>
            <a:r>
              <a:rPr lang="zh-CN" altLang="en-US" dirty="0" smtClean="0"/>
              <a:t>： </a:t>
            </a:r>
            <a:r>
              <a:rPr lang="en-US" altLang="zh-CN" dirty="0" err="1" smtClean="0"/>
              <a:t>HttpSession</a:t>
            </a:r>
            <a:r>
              <a:rPr lang="zh-CN" altLang="en-US" dirty="0" smtClean="0"/>
              <a:t>对象的获取</a:t>
            </a:r>
          </a:p>
          <a:p>
            <a:r>
              <a:rPr lang="zh-CN" altLang="en-US" dirty="0" smtClean="0"/>
              <a:t>知识点</a:t>
            </a:r>
            <a:r>
              <a:rPr lang="en-US" altLang="zh-CN" dirty="0" smtClean="0"/>
              <a:t>4</a:t>
            </a:r>
            <a:r>
              <a:rPr lang="zh-CN" altLang="en-US" dirty="0" smtClean="0"/>
              <a:t>： </a:t>
            </a:r>
            <a:r>
              <a:rPr lang="en-US" altLang="zh-CN" dirty="0" smtClean="0"/>
              <a:t>Session</a:t>
            </a:r>
            <a:r>
              <a:rPr lang="zh-CN" altLang="en-US" dirty="0" smtClean="0"/>
              <a:t>属性的添加、修改、删除及</a:t>
            </a:r>
            <a:r>
              <a:rPr lang="en-US" altLang="zh-CN" dirty="0" smtClean="0"/>
              <a:t>Session</a:t>
            </a:r>
            <a:r>
              <a:rPr lang="zh-CN" altLang="en-US" dirty="0" smtClean="0"/>
              <a:t>失效的方法</a:t>
            </a:r>
          </a:p>
        </p:txBody>
      </p:sp>
    </p:spTree>
    <p:extLst>
      <p:ext uri="{BB962C8B-B14F-4D97-AF65-F5344CB8AC3E}">
        <p14:creationId xmlns:p14="http://schemas.microsoft.com/office/powerpoint/2010/main" xmlns="" val="1530934485"/>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a:t>
            </a:r>
            <a:r>
              <a:rPr lang="en-US" altLang="zh-CN" dirty="0"/>
              <a:t>Session</a:t>
            </a:r>
            <a:r>
              <a:rPr lang="zh-CN" altLang="en-US" dirty="0"/>
              <a:t>简介</a:t>
            </a:r>
            <a:r>
              <a:rPr lang="en-US" altLang="zh-CN" dirty="0"/>
              <a:t>-1</a:t>
            </a:r>
            <a:endParaRPr lang="zh-CN" altLang="en-US" dirty="0"/>
          </a:p>
        </p:txBody>
      </p:sp>
      <p:sp>
        <p:nvSpPr>
          <p:cNvPr id="3" name="内容占位符 2"/>
          <p:cNvSpPr>
            <a:spLocks noGrp="1"/>
          </p:cNvSpPr>
          <p:nvPr>
            <p:ph idx="1"/>
          </p:nvPr>
        </p:nvSpPr>
        <p:spPr/>
        <p:txBody>
          <a:bodyPr/>
          <a:lstStyle/>
          <a:p>
            <a:r>
              <a:rPr lang="zh-CN" altLang="en-US" dirty="0" smtClean="0"/>
              <a:t>事实上，在应用系统中直接使用持久化的</a:t>
            </a:r>
            <a:r>
              <a:rPr lang="en-US" altLang="zh-CN" dirty="0" smtClean="0"/>
              <a:t>Cookie</a:t>
            </a:r>
            <a:r>
              <a:rPr lang="zh-CN" altLang="en-US" dirty="0" smtClean="0"/>
              <a:t>来保持用户的会话信息在很多情况下是不可取的，因为：</a:t>
            </a:r>
            <a:endParaRPr lang="zh-CN" altLang="en-US" dirty="0"/>
          </a:p>
        </p:txBody>
      </p:sp>
      <p:pic>
        <p:nvPicPr>
          <p:cNvPr id="4" name="Picture 2" descr="http://images.cnitblog.com/news/157064/201404/292234245801681.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17889" y="2534094"/>
            <a:ext cx="6796537" cy="3823053"/>
          </a:xfrm>
          <a:prstGeom prst="rect">
            <a:avLst/>
          </a:prstGeom>
          <a:noFill/>
          <a:extLst>
            <a:ext uri="{909E8E84-426E-40DD-AFC4-6F175D3DCCD1}">
              <a14:hiddenFill xmlns:a14="http://schemas.microsoft.com/office/drawing/2010/main" xmlns="">
                <a:solidFill>
                  <a:srgbClr val="FFFFFF"/>
                </a:solidFill>
              </a14:hiddenFill>
            </a:ext>
          </a:extLst>
        </p:spPr>
      </p:pic>
      <p:sp>
        <p:nvSpPr>
          <p:cNvPr id="5" name="矩形 4"/>
          <p:cNvSpPr/>
          <p:nvPr/>
        </p:nvSpPr>
        <p:spPr>
          <a:xfrm>
            <a:off x="1617889" y="2363639"/>
            <a:ext cx="6796537" cy="3993508"/>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6200000">
            <a:off x="4364319" y="-717468"/>
            <a:ext cx="853730" cy="7246484"/>
          </a:xfrm>
          <a:prstGeom prst="rect">
            <a:avLst/>
          </a:prstGeom>
          <a:gradFill>
            <a:gsLst>
              <a:gs pos="0">
                <a:schemeClr val="bg1">
                  <a:alpha val="0"/>
                </a:schemeClr>
              </a:gs>
              <a:gs pos="60000">
                <a:srgbClr val="FFFFFF">
                  <a:alpha val="90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rot="10800000">
            <a:off x="1558796" y="2149927"/>
            <a:ext cx="1528659" cy="4377674"/>
          </a:xfrm>
          <a:prstGeom prst="rect">
            <a:avLst/>
          </a:prstGeom>
          <a:gradFill>
            <a:gsLst>
              <a:gs pos="0">
                <a:schemeClr val="bg1">
                  <a:alpha val="0"/>
                </a:schemeClr>
              </a:gs>
              <a:gs pos="60000">
                <a:srgbClr val="FFFFFF">
                  <a:alpha val="58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rot="5400000">
            <a:off x="4915976" y="1708121"/>
            <a:ext cx="853730" cy="8785230"/>
          </a:xfrm>
          <a:prstGeom prst="rect">
            <a:avLst/>
          </a:prstGeom>
          <a:gradFill>
            <a:gsLst>
              <a:gs pos="0">
                <a:schemeClr val="bg1">
                  <a:alpha val="0"/>
                </a:schemeClr>
              </a:gs>
              <a:gs pos="60000">
                <a:srgbClr val="FFFFFF">
                  <a:alpha val="90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4408485" y="1537920"/>
            <a:ext cx="4005941" cy="4819227"/>
          </a:xfrm>
          <a:prstGeom prst="rect">
            <a:avLst/>
          </a:prstGeom>
          <a:gradFill>
            <a:gsLst>
              <a:gs pos="0">
                <a:schemeClr val="bg1">
                  <a:alpha val="0"/>
                </a:schemeClr>
              </a:gs>
              <a:gs pos="38000">
                <a:srgbClr val="FFFFFF">
                  <a:alpha val="58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Picture 4" descr="http://img5.duitang.com/uploads/item/201205/21/20120521203121_sSQw4.jpeg"/>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24172" y="4789148"/>
            <a:ext cx="1248112" cy="1248112"/>
          </a:xfrm>
          <a:prstGeom prst="ellipse">
            <a:avLst/>
          </a:prstGeom>
          <a:ln w="88900" cap="rnd">
            <a:solidFill>
              <a:schemeClr val="bg1"/>
            </a:solidFill>
          </a:ln>
          <a:effectLst>
            <a:outerShdw blurRad="50800" dist="38100" dir="2700000" algn="tl" rotWithShape="0">
              <a:prstClr val="black">
                <a:alpha val="40000"/>
              </a:prstClr>
            </a:outerShdw>
            <a:reflection blurRad="6350" stA="50000" endA="275" endPos="40000" dist="101600" dir="5400000" sy="-100000" algn="bl" rotWithShape="0"/>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xmlns="">
                <a:solidFill>
                  <a:srgbClr val="FFFFFF"/>
                </a:solidFill>
              </a14:hiddenFill>
            </a:ext>
          </a:extLst>
        </p:spPr>
      </p:pic>
      <p:sp>
        <p:nvSpPr>
          <p:cNvPr id="11" name="文本框 10"/>
          <p:cNvSpPr txBox="1"/>
          <p:nvPr/>
        </p:nvSpPr>
        <p:spPr>
          <a:xfrm>
            <a:off x="1305298" y="3234151"/>
            <a:ext cx="10212313" cy="1292662"/>
          </a:xfrm>
          <a:prstGeom prst="rect">
            <a:avLst/>
          </a:prstGeom>
          <a:noFill/>
          <a:effectLst>
            <a:glow rad="88900">
              <a:schemeClr val="accent1">
                <a:alpha val="65000"/>
              </a:schemeClr>
            </a:glow>
          </a:effectLst>
        </p:spPr>
        <p:txBody>
          <a:bodyPr wrap="square" rtlCol="0">
            <a:spAutoFit/>
          </a:bodyPr>
          <a:lstStyle/>
          <a:p>
            <a:endParaRPr lang="en-US" altLang="zh-CN" sz="2400" dirty="0" smtClean="0">
              <a:effectLst/>
              <a:latin typeface="微软雅黑" panose="020B0503020204020204" pitchFamily="34" charset="-122"/>
              <a:ea typeface="微软雅黑" panose="020B0503020204020204" pitchFamily="34" charset="-122"/>
            </a:endParaRPr>
          </a:p>
          <a:p>
            <a:r>
              <a:rPr lang="zh-CN" altLang="en-US" sz="4000" b="1" dirty="0">
                <a:effectLst/>
                <a:latin typeface="微软雅黑" panose="020B0503020204020204" pitchFamily="34" charset="-122"/>
                <a:ea typeface="微软雅黑" panose="020B0503020204020204" pitchFamily="34" charset="-122"/>
              </a:rPr>
              <a:t>总有无聊的人对你的</a:t>
            </a:r>
            <a:r>
              <a:rPr lang="zh-CN" altLang="en-US" sz="5400" b="1" dirty="0" smtClean="0">
                <a:solidFill>
                  <a:schemeClr val="accent2">
                    <a:lumMod val="75000"/>
                  </a:schemeClr>
                </a:solidFill>
                <a:effectLst/>
                <a:latin typeface="微软雅黑" panose="020B0503020204020204" pitchFamily="34" charset="-122"/>
                <a:ea typeface="微软雅黑" panose="020B0503020204020204" pitchFamily="34" charset="-122"/>
              </a:rPr>
              <a:t>个人信息</a:t>
            </a:r>
            <a:r>
              <a:rPr lang="zh-CN" altLang="en-US" sz="4000" b="1" dirty="0">
                <a:effectLst/>
                <a:latin typeface="微软雅黑" panose="020B0503020204020204" pitchFamily="34" charset="-122"/>
                <a:ea typeface="微软雅黑" panose="020B0503020204020204" pitchFamily="34" charset="-122"/>
              </a:rPr>
              <a:t>感兴趣</a:t>
            </a:r>
            <a:endParaRPr lang="en-US" altLang="zh-CN" sz="4000" b="1" dirty="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74900814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本章目标</a:t>
            </a:r>
            <a:endParaRPr lang="en-US" dirty="0"/>
          </a:p>
        </p:txBody>
      </p:sp>
      <p:sp>
        <p:nvSpPr>
          <p:cNvPr id="3" name="Content Placeholder 2"/>
          <p:cNvSpPr>
            <a:spLocks noGrp="1"/>
          </p:cNvSpPr>
          <p:nvPr>
            <p:ph idx="1"/>
          </p:nvPr>
        </p:nvSpPr>
        <p:spPr>
          <a:xfrm>
            <a:off x="838200" y="982133"/>
            <a:ext cx="10515600" cy="5309130"/>
          </a:xfrm>
        </p:spPr>
        <p:txBody>
          <a:bodyPr>
            <a:normAutofit lnSpcReduction="10000"/>
          </a:bodyPr>
          <a:lstStyle/>
          <a:p>
            <a:r>
              <a:rPr lang="zh-CN" altLang="en-US" dirty="0" smtClean="0"/>
              <a:t>掌握会话跟踪机制的概念、作用；</a:t>
            </a:r>
            <a:endParaRPr lang="en-US" altLang="zh-CN" dirty="0" smtClean="0"/>
          </a:p>
          <a:p>
            <a:r>
              <a:rPr lang="zh-CN" altLang="en-US" dirty="0" smtClean="0"/>
              <a:t>能够使用</a:t>
            </a:r>
            <a:r>
              <a:rPr lang="en-US" altLang="zh-CN" dirty="0" smtClean="0"/>
              <a:t>Cookie</a:t>
            </a:r>
            <a:r>
              <a:rPr lang="zh-CN" altLang="en-US" dirty="0" smtClean="0"/>
              <a:t>实现简单登录等功能；</a:t>
            </a:r>
            <a:endParaRPr lang="en-US" altLang="zh-CN" dirty="0" smtClean="0"/>
          </a:p>
          <a:p>
            <a:r>
              <a:rPr lang="zh-CN" altLang="en-US" dirty="0" smtClean="0"/>
              <a:t>熟悉</a:t>
            </a:r>
            <a:r>
              <a:rPr lang="en-US" altLang="zh-CN" dirty="0" err="1" smtClean="0"/>
              <a:t>Servlet</a:t>
            </a:r>
            <a:r>
              <a:rPr lang="en-US" altLang="zh-CN" dirty="0" smtClean="0"/>
              <a:t> API</a:t>
            </a:r>
            <a:r>
              <a:rPr lang="zh-CN" altLang="en-US" dirty="0" smtClean="0"/>
              <a:t>中会话有关的接口；</a:t>
            </a:r>
            <a:endParaRPr lang="en-US" altLang="zh-CN" dirty="0" smtClean="0"/>
          </a:p>
          <a:p>
            <a:r>
              <a:rPr lang="zh-CN" altLang="en-US" dirty="0" smtClean="0"/>
              <a:t>能够使用会话实现访问控制等功能；</a:t>
            </a:r>
            <a:endParaRPr lang="en-US" altLang="zh-CN" dirty="0" smtClean="0"/>
          </a:p>
          <a:p>
            <a:r>
              <a:rPr lang="zh-CN" altLang="en-US" dirty="0" smtClean="0"/>
              <a:t>理解上下文的含义及作用；</a:t>
            </a:r>
            <a:endParaRPr lang="en-US" altLang="zh-CN" dirty="0" smtClean="0"/>
          </a:p>
          <a:p>
            <a:r>
              <a:rPr lang="zh-CN" altLang="en-US" dirty="0" smtClean="0"/>
              <a:t>掌握</a:t>
            </a:r>
            <a:r>
              <a:rPr lang="en-US" altLang="zh-CN" dirty="0" err="1" smtClean="0"/>
              <a:t>ServletContext</a:t>
            </a:r>
            <a:r>
              <a:rPr lang="zh-CN" altLang="en-US" dirty="0" smtClean="0"/>
              <a:t>接口实例的获取方法以及接口中常用方法；</a:t>
            </a:r>
            <a:endParaRPr lang="en-US" altLang="zh-CN" dirty="0" smtClean="0"/>
          </a:p>
          <a:p>
            <a:r>
              <a:rPr lang="zh-CN" altLang="en-US" dirty="0" smtClean="0"/>
              <a:t>理解请求、会话、上下文作用域的区别；</a:t>
            </a:r>
            <a:endParaRPr lang="en-US" altLang="zh-CN" dirty="0" smtClean="0"/>
          </a:p>
          <a:p>
            <a:endParaRPr lang="en-US" altLang="zh-CN" dirty="0" smtClean="0"/>
          </a:p>
          <a:p>
            <a:endParaRPr lang="en-US" dirty="0"/>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a:t>
            </a:r>
            <a:r>
              <a:rPr lang="en-US" altLang="zh-CN" dirty="0"/>
              <a:t>Session</a:t>
            </a:r>
            <a:r>
              <a:rPr lang="zh-CN" altLang="en-US" dirty="0"/>
              <a:t>简介</a:t>
            </a:r>
            <a:r>
              <a:rPr lang="en-US" altLang="zh-CN" dirty="0"/>
              <a:t>-1</a:t>
            </a:r>
            <a:endParaRPr lang="zh-CN" altLang="en-US" dirty="0"/>
          </a:p>
        </p:txBody>
      </p:sp>
      <p:sp>
        <p:nvSpPr>
          <p:cNvPr id="3" name="内容占位符 2"/>
          <p:cNvSpPr>
            <a:spLocks noGrp="1"/>
          </p:cNvSpPr>
          <p:nvPr>
            <p:ph idx="1"/>
          </p:nvPr>
        </p:nvSpPr>
        <p:spPr/>
        <p:txBody>
          <a:bodyPr/>
          <a:lstStyle/>
          <a:p>
            <a:r>
              <a:rPr lang="zh-CN" altLang="en-US" dirty="0"/>
              <a:t>因此</a:t>
            </a:r>
            <a:r>
              <a:rPr lang="en-US" altLang="zh-CN" dirty="0"/>
              <a:t>WEB</a:t>
            </a:r>
            <a:r>
              <a:rPr lang="zh-CN" altLang="en-US" dirty="0"/>
              <a:t>服务器均提供了更灵活的使用方法：</a:t>
            </a:r>
          </a:p>
        </p:txBody>
      </p:sp>
      <p:pic>
        <p:nvPicPr>
          <p:cNvPr id="4" name="图片 3"/>
          <p:cNvPicPr>
            <a:picLocks noChangeAspect="1"/>
          </p:cNvPicPr>
          <p:nvPr/>
        </p:nvPicPr>
        <p:blipFill rotWithShape="1">
          <a:blip r:embed="rId2">
            <a:extLst>
              <a:ext uri="{28A0092B-C50C-407E-A947-70E740481C1C}">
                <a14:useLocalDpi xmlns:a14="http://schemas.microsoft.com/office/drawing/2010/main" xmlns="" val="0"/>
              </a:ext>
            </a:extLst>
          </a:blip>
          <a:srcRect b="8431"/>
          <a:stretch/>
        </p:blipFill>
        <p:spPr>
          <a:xfrm>
            <a:off x="4383136" y="1844023"/>
            <a:ext cx="1872343" cy="2083906"/>
          </a:xfrm>
          <a:prstGeom prst="rect">
            <a:avLst/>
          </a:prstGeom>
          <a:effectLst>
            <a:reflection blurRad="6350" stA="50000" endA="300" endPos="55000" dir="5400000" sy="-100000" algn="bl" rotWithShape="0"/>
          </a:effectLst>
        </p:spPr>
      </p:pic>
      <p:pic>
        <p:nvPicPr>
          <p:cNvPr id="5" name="Picture 4" descr="http://img.web07.cn/UpImg/Png/201302/02/png296042021115361.png"/>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1" b="3185"/>
          <a:stretch/>
        </p:blipFill>
        <p:spPr bwMode="auto">
          <a:xfrm>
            <a:off x="4929527" y="2708730"/>
            <a:ext cx="1529152" cy="1480457"/>
          </a:xfrm>
          <a:prstGeom prst="rect">
            <a:avLst/>
          </a:prstGeom>
          <a:noFill/>
          <a:effectLst>
            <a:reflection blurRad="6350" stA="50000" endA="300" endPos="55000" dir="5400000" sy="-100000" algn="bl" rotWithShape="0"/>
          </a:effectLst>
          <a:extLst>
            <a:ext uri="{909E8E84-426E-40DD-AFC4-6F175D3DCCD1}">
              <a14:hiddenFill xmlns:a14="http://schemas.microsoft.com/office/drawing/2010/main" xmlns="">
                <a:solidFill>
                  <a:srgbClr val="FFFFFF"/>
                </a:solidFill>
              </a14:hiddenFill>
            </a:ext>
          </a:extLst>
        </p:spPr>
      </p:pic>
      <p:sp>
        <p:nvSpPr>
          <p:cNvPr id="6" name="文本框 5"/>
          <p:cNvSpPr txBox="1"/>
          <p:nvPr/>
        </p:nvSpPr>
        <p:spPr>
          <a:xfrm>
            <a:off x="287659" y="3637643"/>
            <a:ext cx="11459662" cy="2585323"/>
          </a:xfrm>
          <a:prstGeom prst="rect">
            <a:avLst/>
          </a:prstGeom>
          <a:noFill/>
          <a:effectLst>
            <a:glow rad="88900">
              <a:schemeClr val="accent1">
                <a:alpha val="65000"/>
              </a:schemeClr>
            </a:glow>
          </a:effectLst>
        </p:spPr>
        <p:txBody>
          <a:bodyPr wrap="square" rtlCol="0">
            <a:spAutoFit/>
          </a:bodyPr>
          <a:lstStyle/>
          <a:p>
            <a:r>
              <a:rPr lang="zh-CN" altLang="en-US" sz="2400" dirty="0" smtClean="0">
                <a:effectLst/>
                <a:latin typeface="微软雅黑" panose="020B0503020204020204" pitchFamily="34" charset="-122"/>
                <a:ea typeface="微软雅黑" panose="020B0503020204020204" pitchFamily="34" charset="-122"/>
              </a:rPr>
              <a:t>应用服务器的</a:t>
            </a:r>
            <a:endParaRPr lang="en-US" altLang="zh-CN" sz="2400" dirty="0" smtClean="0">
              <a:effectLst/>
              <a:latin typeface="微软雅黑" panose="020B0503020204020204" pitchFamily="34" charset="-122"/>
              <a:ea typeface="微软雅黑" panose="020B0503020204020204" pitchFamily="34" charset="-122"/>
            </a:endParaRPr>
          </a:p>
          <a:p>
            <a:r>
              <a:rPr lang="zh-CN" altLang="en-US" sz="2400" dirty="0" smtClean="0">
                <a:effectLst/>
                <a:latin typeface="微软雅黑" panose="020B0503020204020204" pitchFamily="34" charset="-122"/>
                <a:ea typeface="微软雅黑" panose="020B0503020204020204" pitchFamily="34" charset="-122"/>
              </a:rPr>
              <a:t>常见策略：</a:t>
            </a:r>
            <a:endParaRPr lang="en-US" altLang="zh-CN" sz="2400" dirty="0" smtClean="0">
              <a:effectLst/>
              <a:latin typeface="微软雅黑" panose="020B0503020204020204" pitchFamily="34" charset="-122"/>
              <a:ea typeface="微软雅黑" panose="020B0503020204020204" pitchFamily="34" charset="-122"/>
            </a:endParaRPr>
          </a:p>
          <a:p>
            <a:r>
              <a:rPr lang="zh-CN" altLang="en-US" sz="4000" b="1" dirty="0" smtClean="0">
                <a:effectLst/>
                <a:latin typeface="微软雅黑" panose="020B0503020204020204" pitchFamily="34" charset="-122"/>
                <a:ea typeface="微软雅黑" panose="020B0503020204020204" pitchFamily="34" charset="-122"/>
              </a:rPr>
              <a:t>利用</a:t>
            </a:r>
            <a:r>
              <a:rPr lang="zh-CN" altLang="en-US" sz="5400" b="1" dirty="0">
                <a:solidFill>
                  <a:schemeClr val="accent2">
                    <a:lumMod val="75000"/>
                  </a:schemeClr>
                </a:solidFill>
                <a:effectLst/>
                <a:latin typeface="微软雅黑" panose="020B0503020204020204" pitchFamily="34" charset="-122"/>
                <a:ea typeface="微软雅黑" panose="020B0503020204020204" pitchFamily="34" charset="-122"/>
              </a:rPr>
              <a:t>会话型</a:t>
            </a:r>
            <a:r>
              <a:rPr lang="en-US" altLang="zh-CN" sz="4000" b="1" dirty="0" smtClean="0">
                <a:effectLst/>
                <a:latin typeface="微软雅黑" panose="020B0503020204020204" pitchFamily="34" charset="-122"/>
                <a:ea typeface="微软雅黑" panose="020B0503020204020204" pitchFamily="34" charset="-122"/>
              </a:rPr>
              <a:t>Cookies</a:t>
            </a:r>
            <a:r>
              <a:rPr lang="zh-CN" altLang="en-US" sz="4000" b="1" dirty="0" smtClean="0">
                <a:effectLst/>
                <a:latin typeface="微软雅黑" panose="020B0503020204020204" pitchFamily="34" charset="-122"/>
                <a:ea typeface="微软雅黑" panose="020B0503020204020204" pitchFamily="34" charset="-122"/>
              </a:rPr>
              <a:t>分发令牌，构建</a:t>
            </a:r>
            <a:r>
              <a:rPr lang="en-US" altLang="zh-CN" sz="5400" b="1" dirty="0">
                <a:solidFill>
                  <a:schemeClr val="accent2">
                    <a:lumMod val="75000"/>
                  </a:schemeClr>
                </a:solidFill>
                <a:effectLst/>
                <a:latin typeface="微软雅黑" panose="020B0503020204020204" pitchFamily="34" charset="-122"/>
                <a:ea typeface="微软雅黑" panose="020B0503020204020204" pitchFamily="34" charset="-122"/>
              </a:rPr>
              <a:t>Session</a:t>
            </a:r>
          </a:p>
          <a:p>
            <a:r>
              <a:rPr lang="en-US" altLang="zh-CN" sz="2000" dirty="0" smtClean="0">
                <a:effectLst/>
                <a:latin typeface="微软雅黑" panose="020B0503020204020204" pitchFamily="34" charset="-122"/>
                <a:ea typeface="微软雅黑" panose="020B0503020204020204" pitchFamily="34" charset="-122"/>
              </a:rPr>
              <a:t>-</a:t>
            </a:r>
            <a:r>
              <a:rPr lang="zh-CN" altLang="en-US" sz="2000" dirty="0" smtClean="0">
                <a:effectLst/>
                <a:latin typeface="微软雅黑" panose="020B0503020204020204" pitchFamily="34" charset="-122"/>
                <a:ea typeface="微软雅黑" panose="020B0503020204020204" pitchFamily="34" charset="-122"/>
              </a:rPr>
              <a:t>会话型</a:t>
            </a:r>
            <a:r>
              <a:rPr lang="en-US" altLang="zh-CN" sz="2000" dirty="0" smtClean="0">
                <a:effectLst/>
                <a:latin typeface="微软雅黑" panose="020B0503020204020204" pitchFamily="34" charset="-122"/>
                <a:ea typeface="微软雅黑" panose="020B0503020204020204" pitchFamily="34" charset="-122"/>
              </a:rPr>
              <a:t>Cookies</a:t>
            </a:r>
            <a:r>
              <a:rPr lang="zh-CN" altLang="en-US" sz="2000" dirty="0" smtClean="0">
                <a:effectLst/>
                <a:latin typeface="微软雅黑" panose="020B0503020204020204" pitchFamily="34" charset="-122"/>
                <a:ea typeface="微软雅黑" panose="020B0503020204020204" pitchFamily="34" charset="-122"/>
              </a:rPr>
              <a:t>不会保存本地物理数据，</a:t>
            </a:r>
            <a:r>
              <a:rPr lang="en-US" altLang="zh-CN" sz="2000" dirty="0" smtClean="0">
                <a:effectLst/>
                <a:latin typeface="微软雅黑" panose="020B0503020204020204" pitchFamily="34" charset="-122"/>
                <a:ea typeface="微软雅黑" panose="020B0503020204020204" pitchFamily="34" charset="-122"/>
              </a:rPr>
              <a:t>Session</a:t>
            </a:r>
            <a:r>
              <a:rPr lang="zh-CN" altLang="en-US" sz="2000" dirty="0" smtClean="0">
                <a:effectLst/>
                <a:latin typeface="微软雅黑" panose="020B0503020204020204" pitchFamily="34" charset="-122"/>
                <a:ea typeface="微软雅黑" panose="020B0503020204020204" pitchFamily="34" charset="-122"/>
              </a:rPr>
              <a:t>只分发唯一的但无意义的令牌信息</a:t>
            </a:r>
            <a:endParaRPr lang="en-US" altLang="zh-CN" sz="2000" dirty="0" smtClean="0">
              <a:effectLst/>
              <a:latin typeface="微软雅黑" panose="020B0503020204020204" pitchFamily="34" charset="-122"/>
              <a:ea typeface="微软雅黑" panose="020B0503020204020204" pitchFamily="34" charset="-122"/>
            </a:endParaRPr>
          </a:p>
          <a:p>
            <a:r>
              <a:rPr lang="zh-CN" altLang="en-US" sz="4000" b="1" dirty="0">
                <a:effectLst/>
                <a:latin typeface="微软雅黑" panose="020B0503020204020204" pitchFamily="34" charset="-122"/>
                <a:ea typeface="微软雅黑" panose="020B0503020204020204" pitchFamily="34" charset="-122"/>
              </a:rPr>
              <a:t>身份数据保存在</a:t>
            </a:r>
            <a:r>
              <a:rPr lang="zh-CN" altLang="en-US" sz="4000" b="1" dirty="0">
                <a:solidFill>
                  <a:schemeClr val="accent2">
                    <a:lumMod val="75000"/>
                  </a:schemeClr>
                </a:solidFill>
                <a:effectLst/>
                <a:latin typeface="微软雅黑" panose="020B0503020204020204" pitchFamily="34" charset="-122"/>
                <a:ea typeface="微软雅黑" panose="020B0503020204020204" pitchFamily="34" charset="-122"/>
              </a:rPr>
              <a:t>服务器内存</a:t>
            </a:r>
            <a:r>
              <a:rPr lang="zh-CN" altLang="en-US" sz="4000" b="1" dirty="0">
                <a:effectLst/>
                <a:latin typeface="微软雅黑" panose="020B0503020204020204" pitchFamily="34" charset="-122"/>
                <a:ea typeface="微软雅黑" panose="020B0503020204020204" pitchFamily="34" charset="-122"/>
              </a:rPr>
              <a:t>中</a:t>
            </a:r>
            <a:endParaRPr lang="en-US" altLang="zh-CN" sz="4000" b="1" dirty="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556562781"/>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smtClean="0"/>
              <a:t>：</a:t>
            </a:r>
            <a:r>
              <a:rPr lang="en-US" altLang="zh-CN" dirty="0" smtClean="0"/>
              <a:t>Session</a:t>
            </a:r>
            <a:r>
              <a:rPr lang="zh-CN" altLang="en-US" dirty="0" smtClean="0"/>
              <a:t>简介</a:t>
            </a:r>
            <a:r>
              <a:rPr lang="en-US" altLang="zh-CN" dirty="0" smtClean="0"/>
              <a:t>-1</a:t>
            </a:r>
            <a:endParaRPr lang="zh-CN" altLang="en-US" dirty="0"/>
          </a:p>
        </p:txBody>
      </p:sp>
      <p:sp>
        <p:nvSpPr>
          <p:cNvPr id="3" name="内容占位符 2"/>
          <p:cNvSpPr>
            <a:spLocks noGrp="1"/>
          </p:cNvSpPr>
          <p:nvPr>
            <p:ph idx="1"/>
          </p:nvPr>
        </p:nvSpPr>
        <p:spPr>
          <a:xfrm>
            <a:off x="186570" y="899047"/>
            <a:ext cx="11792070" cy="3007935"/>
          </a:xfrm>
        </p:spPr>
        <p:txBody>
          <a:bodyPr>
            <a:normAutofit/>
          </a:bodyPr>
          <a:lstStyle/>
          <a:p>
            <a:r>
              <a:rPr lang="en-US" altLang="zh-CN" dirty="0" smtClean="0"/>
              <a:t>Session</a:t>
            </a:r>
            <a:r>
              <a:rPr lang="zh-CN" altLang="en-US" dirty="0" smtClean="0"/>
              <a:t>是会话跟踪的另一种实现手段；</a:t>
            </a:r>
            <a:endParaRPr lang="en-US" altLang="zh-CN" dirty="0" smtClean="0"/>
          </a:p>
          <a:p>
            <a:r>
              <a:rPr lang="en-US" altLang="zh-CN" dirty="0" smtClean="0"/>
              <a:t>Session</a:t>
            </a:r>
            <a:r>
              <a:rPr lang="zh-CN" altLang="en-US" dirty="0" smtClean="0"/>
              <a:t>是存储在服务器上的对象，该对象由服务器创建并维护；</a:t>
            </a:r>
            <a:endParaRPr lang="en-US" altLang="zh-CN" dirty="0" smtClean="0"/>
          </a:p>
          <a:p>
            <a:r>
              <a:rPr lang="zh-CN" altLang="en-US" dirty="0" smtClean="0"/>
              <a:t>服务器为客户端与服务器的每一次会话过程都创建并维护一个</a:t>
            </a:r>
            <a:r>
              <a:rPr lang="en-US" altLang="zh-CN" dirty="0" smtClean="0"/>
              <a:t>Session</a:t>
            </a:r>
            <a:r>
              <a:rPr lang="zh-CN" altLang="en-US" dirty="0" smtClean="0"/>
              <a:t>对象；每个服务器对</a:t>
            </a:r>
            <a:r>
              <a:rPr lang="en-US" altLang="zh-CN" dirty="0" smtClean="0"/>
              <a:t>Session</a:t>
            </a:r>
            <a:r>
              <a:rPr lang="zh-CN" altLang="en-US" dirty="0" smtClean="0"/>
              <a:t>的创建和维护的底层实现有所区别；</a:t>
            </a:r>
            <a:endParaRPr lang="zh-CN" altLang="en-US" dirty="0"/>
          </a:p>
          <a:p>
            <a:endParaRPr lang="en-US" altLang="zh-CN" dirty="0"/>
          </a:p>
          <a:p>
            <a:endParaRPr lang="en-US" altLang="zh-CN" dirty="0" smtClean="0"/>
          </a:p>
          <a:p>
            <a:endParaRPr lang="zh-CN" altLang="en-US" dirty="0"/>
          </a:p>
        </p:txBody>
      </p:sp>
      <p:sp>
        <p:nvSpPr>
          <p:cNvPr id="4" name="Rounded Rectangle 3"/>
          <p:cNvSpPr/>
          <p:nvPr/>
        </p:nvSpPr>
        <p:spPr>
          <a:xfrm>
            <a:off x="4966138" y="3940234"/>
            <a:ext cx="3231931" cy="2261098"/>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360096" y="3973483"/>
            <a:ext cx="1355834" cy="369332"/>
          </a:xfrm>
          <a:prstGeom prst="rect">
            <a:avLst/>
          </a:prstGeom>
          <a:noFill/>
        </p:spPr>
        <p:txBody>
          <a:bodyPr wrap="square" rtlCol="0">
            <a:spAutoFit/>
          </a:bodyPr>
          <a:lstStyle/>
          <a:p>
            <a:pPr algn="ctr"/>
            <a:r>
              <a:rPr lang="en-US" altLang="zh-CN" dirty="0" smtClean="0"/>
              <a:t>Tomcat</a:t>
            </a:r>
            <a:endParaRPr lang="en-US" dirty="0"/>
          </a:p>
        </p:txBody>
      </p:sp>
      <p:sp>
        <p:nvSpPr>
          <p:cNvPr id="6" name="Oval 5"/>
          <p:cNvSpPr/>
          <p:nvPr/>
        </p:nvSpPr>
        <p:spPr>
          <a:xfrm>
            <a:off x="5086147" y="4194428"/>
            <a:ext cx="1408386" cy="593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Session</a:t>
            </a:r>
            <a:r>
              <a:rPr lang="zh-CN" altLang="en-US" sz="2000" dirty="0" smtClean="0">
                <a:solidFill>
                  <a:schemeClr val="tx1"/>
                </a:solidFill>
              </a:rPr>
              <a:t>对象</a:t>
            </a:r>
            <a:endParaRPr lang="en-US" sz="2000" dirty="0">
              <a:solidFill>
                <a:schemeClr val="tx1"/>
              </a:solidFill>
            </a:endParaRPr>
          </a:p>
        </p:txBody>
      </p:sp>
      <p:pic>
        <p:nvPicPr>
          <p:cNvPr id="7" name="Picture 5" descr="C:\Users\wxh\AppData\Roaming\Tencent\Users\29097443\QQ\WinTemp\RichOle\]Z]OHZJ~~(@$)XU$S@`8T`O.png"/>
          <p:cNvPicPr>
            <a:picLocks noChangeAspect="1" noChangeArrowheads="1"/>
          </p:cNvPicPr>
          <p:nvPr/>
        </p:nvPicPr>
        <p:blipFill>
          <a:blip r:embed="rId3" cstate="print"/>
          <a:srcRect/>
          <a:stretch>
            <a:fillRect/>
          </a:stretch>
        </p:blipFill>
        <p:spPr bwMode="auto">
          <a:xfrm>
            <a:off x="7362496" y="4341000"/>
            <a:ext cx="514350" cy="381000"/>
          </a:xfrm>
          <a:prstGeom prst="rect">
            <a:avLst/>
          </a:prstGeom>
          <a:noFill/>
        </p:spPr>
      </p:pic>
      <p:pic>
        <p:nvPicPr>
          <p:cNvPr id="8" name="Picture 2" descr="C:\Users\wxh\Desktop\u=2323908613,195917906&amp;fm=23&amp;gp=0.jpg"/>
          <p:cNvPicPr>
            <a:picLocks noChangeAspect="1" noChangeArrowheads="1"/>
          </p:cNvPicPr>
          <p:nvPr/>
        </p:nvPicPr>
        <p:blipFill>
          <a:blip r:embed="rId4" cstate="print"/>
          <a:srcRect/>
          <a:stretch>
            <a:fillRect/>
          </a:stretch>
        </p:blipFill>
        <p:spPr bwMode="auto">
          <a:xfrm>
            <a:off x="955128" y="3678847"/>
            <a:ext cx="1435648" cy="916371"/>
          </a:xfrm>
          <a:prstGeom prst="rect">
            <a:avLst/>
          </a:prstGeom>
          <a:noFill/>
        </p:spPr>
      </p:pic>
      <p:pic>
        <p:nvPicPr>
          <p:cNvPr id="9" name="Picture 2" descr="C:\Users\wxh\Desktop\u=2323908613,195917906&amp;fm=23&amp;gp=0.jpg"/>
          <p:cNvPicPr>
            <a:picLocks noChangeAspect="1" noChangeArrowheads="1"/>
          </p:cNvPicPr>
          <p:nvPr/>
        </p:nvPicPr>
        <p:blipFill>
          <a:blip r:embed="rId4" cstate="print"/>
          <a:srcRect/>
          <a:stretch>
            <a:fillRect/>
          </a:stretch>
        </p:blipFill>
        <p:spPr bwMode="auto">
          <a:xfrm>
            <a:off x="934107" y="4509164"/>
            <a:ext cx="1435648" cy="916371"/>
          </a:xfrm>
          <a:prstGeom prst="rect">
            <a:avLst/>
          </a:prstGeom>
          <a:noFill/>
        </p:spPr>
      </p:pic>
      <p:pic>
        <p:nvPicPr>
          <p:cNvPr id="10" name="Picture 2" descr="C:\Users\wxh\Desktop\u=2323908613,195917906&amp;fm=23&amp;gp=0.jpg"/>
          <p:cNvPicPr>
            <a:picLocks noChangeAspect="1" noChangeArrowheads="1"/>
          </p:cNvPicPr>
          <p:nvPr/>
        </p:nvPicPr>
        <p:blipFill>
          <a:blip r:embed="rId4" cstate="print"/>
          <a:srcRect/>
          <a:stretch>
            <a:fillRect/>
          </a:stretch>
        </p:blipFill>
        <p:spPr bwMode="auto">
          <a:xfrm>
            <a:off x="928852" y="5386778"/>
            <a:ext cx="1435648" cy="916371"/>
          </a:xfrm>
          <a:prstGeom prst="rect">
            <a:avLst/>
          </a:prstGeom>
          <a:noFill/>
        </p:spPr>
      </p:pic>
      <p:cxnSp>
        <p:nvCxnSpPr>
          <p:cNvPr id="12" name="Curved Connector 11"/>
          <p:cNvCxnSpPr>
            <a:stCxn id="8" idx="3"/>
            <a:endCxn id="6" idx="2"/>
          </p:cNvCxnSpPr>
          <p:nvPr/>
        </p:nvCxnSpPr>
        <p:spPr>
          <a:xfrm>
            <a:off x="2390776" y="4137033"/>
            <a:ext cx="2695371" cy="35424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9" idx="3"/>
            <a:endCxn id="22" idx="2"/>
          </p:cNvCxnSpPr>
          <p:nvPr/>
        </p:nvCxnSpPr>
        <p:spPr>
          <a:xfrm>
            <a:off x="2369755" y="4967350"/>
            <a:ext cx="3051672" cy="158469"/>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urved Connector 13"/>
          <p:cNvCxnSpPr>
            <a:endCxn id="23" idx="2"/>
          </p:cNvCxnSpPr>
          <p:nvPr/>
        </p:nvCxnSpPr>
        <p:spPr>
          <a:xfrm flipV="1">
            <a:off x="2410691" y="5810232"/>
            <a:ext cx="2764125" cy="25303"/>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93126" y="3757353"/>
            <a:ext cx="430887" cy="3100647"/>
          </a:xfrm>
          <a:prstGeom prst="rect">
            <a:avLst/>
          </a:prstGeom>
          <a:noFill/>
        </p:spPr>
        <p:txBody>
          <a:bodyPr vert="eaVert" wrap="square" rtlCol="0">
            <a:spAutoFit/>
          </a:bodyPr>
          <a:lstStyle/>
          <a:p>
            <a:r>
              <a:rPr lang="zh-CN" altLang="en-US" sz="1600" b="1" dirty="0" smtClean="0">
                <a:solidFill>
                  <a:srgbClr val="C00000"/>
                </a:solidFill>
              </a:rPr>
              <a:t>每 次 会 话 都 有一个</a:t>
            </a:r>
            <a:r>
              <a:rPr lang="en-US" altLang="zh-CN" sz="1600" b="1" dirty="0" smtClean="0">
                <a:solidFill>
                  <a:srgbClr val="C00000"/>
                </a:solidFill>
              </a:rPr>
              <a:t>Session </a:t>
            </a:r>
            <a:r>
              <a:rPr lang="zh-CN" altLang="en-US" sz="1600" b="1" dirty="0" smtClean="0">
                <a:solidFill>
                  <a:srgbClr val="C00000"/>
                </a:solidFill>
              </a:rPr>
              <a:t>对 象</a:t>
            </a:r>
            <a:endParaRPr lang="en-US" sz="1600" b="1" dirty="0">
              <a:solidFill>
                <a:srgbClr val="C00000"/>
              </a:solidFill>
            </a:endParaRPr>
          </a:p>
        </p:txBody>
      </p:sp>
      <p:sp>
        <p:nvSpPr>
          <p:cNvPr id="18" name="Oval Callout 17"/>
          <p:cNvSpPr/>
          <p:nvPr/>
        </p:nvSpPr>
        <p:spPr>
          <a:xfrm>
            <a:off x="8216699" y="3813820"/>
            <a:ext cx="2955605" cy="2819735"/>
          </a:xfrm>
          <a:prstGeom prst="wedgeEllipseCallout">
            <a:avLst>
              <a:gd name="adj1" fmla="val -67139"/>
              <a:gd name="adj2" fmla="val -2552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我知道每个</a:t>
            </a:r>
            <a:r>
              <a:rPr lang="en-US" altLang="zh-CN" dirty="0" smtClean="0">
                <a:solidFill>
                  <a:schemeClr val="tx1"/>
                </a:solidFill>
              </a:rPr>
              <a:t>Session</a:t>
            </a:r>
            <a:r>
              <a:rPr lang="zh-CN" altLang="en-US" dirty="0" smtClean="0">
                <a:solidFill>
                  <a:schemeClr val="tx1"/>
                </a:solidFill>
              </a:rPr>
              <a:t>对象属于哪个会话。</a:t>
            </a:r>
            <a:r>
              <a:rPr lang="zh-CN" altLang="en-US" b="1" dirty="0" smtClean="0">
                <a:solidFill>
                  <a:srgbClr val="C00000"/>
                </a:solidFill>
              </a:rPr>
              <a:t>每个</a:t>
            </a:r>
            <a:r>
              <a:rPr lang="en-US" altLang="zh-CN" b="1" dirty="0" smtClean="0">
                <a:solidFill>
                  <a:srgbClr val="C00000"/>
                </a:solidFill>
              </a:rPr>
              <a:t>Session</a:t>
            </a:r>
            <a:r>
              <a:rPr lang="zh-CN" altLang="en-US" b="1" dirty="0" smtClean="0">
                <a:solidFill>
                  <a:srgbClr val="C00000"/>
                </a:solidFill>
              </a:rPr>
              <a:t>对象都有一个唯一的</a:t>
            </a:r>
            <a:r>
              <a:rPr lang="en-US" altLang="zh-CN" b="1" dirty="0" smtClean="0">
                <a:solidFill>
                  <a:srgbClr val="C00000"/>
                </a:solidFill>
              </a:rPr>
              <a:t>ID</a:t>
            </a:r>
            <a:r>
              <a:rPr lang="zh-CN" altLang="en-US" b="1" dirty="0" smtClean="0">
                <a:solidFill>
                  <a:srgbClr val="C00000"/>
                </a:solidFill>
              </a:rPr>
              <a:t>值。我把这个</a:t>
            </a:r>
            <a:r>
              <a:rPr lang="en-US" altLang="zh-CN" b="1" dirty="0" smtClean="0">
                <a:solidFill>
                  <a:srgbClr val="C00000"/>
                </a:solidFill>
              </a:rPr>
              <a:t>ID</a:t>
            </a:r>
            <a:r>
              <a:rPr lang="zh-CN" altLang="en-US" b="1" dirty="0" smtClean="0">
                <a:solidFill>
                  <a:srgbClr val="C00000"/>
                </a:solidFill>
              </a:rPr>
              <a:t>值存储在名字为</a:t>
            </a:r>
            <a:r>
              <a:rPr lang="en-US" b="1" dirty="0" smtClean="0">
                <a:solidFill>
                  <a:srgbClr val="C00000"/>
                </a:solidFill>
              </a:rPr>
              <a:t>JSESSIONID</a:t>
            </a:r>
            <a:r>
              <a:rPr lang="zh-CN" altLang="en-US" b="1" dirty="0" smtClean="0">
                <a:solidFill>
                  <a:srgbClr val="C00000"/>
                </a:solidFill>
              </a:rPr>
              <a:t>的</a:t>
            </a:r>
            <a:r>
              <a:rPr lang="en-US" altLang="zh-CN" b="1" dirty="0" smtClean="0">
                <a:solidFill>
                  <a:srgbClr val="C00000"/>
                </a:solidFill>
              </a:rPr>
              <a:t>Cookie</a:t>
            </a:r>
            <a:r>
              <a:rPr lang="zh-CN" altLang="en-US" b="1" dirty="0" smtClean="0">
                <a:solidFill>
                  <a:srgbClr val="C00000"/>
                </a:solidFill>
              </a:rPr>
              <a:t>中。</a:t>
            </a:r>
            <a:endParaRPr lang="en-US" b="1" dirty="0">
              <a:solidFill>
                <a:srgbClr val="C00000"/>
              </a:solidFill>
            </a:endParaRPr>
          </a:p>
        </p:txBody>
      </p:sp>
      <p:sp>
        <p:nvSpPr>
          <p:cNvPr id="22" name="Oval 21"/>
          <p:cNvSpPr/>
          <p:nvPr/>
        </p:nvSpPr>
        <p:spPr>
          <a:xfrm>
            <a:off x="5421427" y="4828967"/>
            <a:ext cx="1408386" cy="593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Session</a:t>
            </a:r>
            <a:r>
              <a:rPr lang="zh-CN" altLang="en-US" sz="2000" dirty="0" smtClean="0">
                <a:solidFill>
                  <a:schemeClr val="tx1"/>
                </a:solidFill>
              </a:rPr>
              <a:t>对象</a:t>
            </a:r>
            <a:endParaRPr lang="en-US" sz="2000" dirty="0">
              <a:solidFill>
                <a:schemeClr val="tx1"/>
              </a:solidFill>
            </a:endParaRPr>
          </a:p>
        </p:txBody>
      </p:sp>
      <p:sp>
        <p:nvSpPr>
          <p:cNvPr id="23" name="Oval 22"/>
          <p:cNvSpPr/>
          <p:nvPr/>
        </p:nvSpPr>
        <p:spPr>
          <a:xfrm>
            <a:off x="5174816" y="5513380"/>
            <a:ext cx="1408386" cy="593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Session</a:t>
            </a:r>
            <a:r>
              <a:rPr lang="zh-CN" altLang="en-US" sz="2000" dirty="0" smtClean="0">
                <a:solidFill>
                  <a:schemeClr val="tx1"/>
                </a:solidFill>
              </a:rPr>
              <a:t>对象</a:t>
            </a:r>
            <a:endParaRPr lang="en-US" sz="2000" dirty="0">
              <a:solidFill>
                <a:schemeClr val="tx1"/>
              </a:solidFill>
            </a:endParaRPr>
          </a:p>
        </p:txBody>
      </p:sp>
    </p:spTree>
    <p:extLst>
      <p:ext uri="{BB962C8B-B14F-4D97-AF65-F5344CB8AC3E}">
        <p14:creationId xmlns:p14="http://schemas.microsoft.com/office/powerpoint/2010/main" xmlns="" val="146928694"/>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smtClean="0"/>
              <a:t>：</a:t>
            </a:r>
            <a:r>
              <a:rPr lang="en-US" altLang="zh-CN" dirty="0" smtClean="0"/>
              <a:t>Session</a:t>
            </a:r>
            <a:r>
              <a:rPr lang="zh-CN" altLang="en-US" dirty="0" smtClean="0"/>
              <a:t>简介</a:t>
            </a:r>
            <a:r>
              <a:rPr lang="en-US" altLang="zh-CN" dirty="0" smtClean="0"/>
              <a:t>-2</a:t>
            </a:r>
            <a:endParaRPr lang="zh-CN" altLang="en-US" dirty="0"/>
          </a:p>
        </p:txBody>
      </p:sp>
      <p:sp>
        <p:nvSpPr>
          <p:cNvPr id="3" name="内容占位符 2"/>
          <p:cNvSpPr>
            <a:spLocks noGrp="1"/>
          </p:cNvSpPr>
          <p:nvPr>
            <p:ph idx="1"/>
          </p:nvPr>
        </p:nvSpPr>
        <p:spPr>
          <a:xfrm>
            <a:off x="186570" y="899047"/>
            <a:ext cx="4352179" cy="4005461"/>
          </a:xfrm>
        </p:spPr>
        <p:txBody>
          <a:bodyPr>
            <a:normAutofit fontScale="92500"/>
          </a:bodyPr>
          <a:lstStyle/>
          <a:p>
            <a:r>
              <a:rPr lang="zh-CN" altLang="en-US" sz="2400" dirty="0" smtClean="0"/>
              <a:t>每种服务器对</a:t>
            </a:r>
            <a:r>
              <a:rPr lang="en-US" altLang="zh-CN" sz="2400" dirty="0" smtClean="0"/>
              <a:t>Session</a:t>
            </a:r>
            <a:r>
              <a:rPr lang="zh-CN" altLang="en-US" sz="2400" dirty="0" smtClean="0"/>
              <a:t>的创建和维护底层实现有所区别；</a:t>
            </a:r>
            <a:endParaRPr lang="en-US" altLang="zh-CN" sz="2400" dirty="0" smtClean="0"/>
          </a:p>
          <a:p>
            <a:r>
              <a:rPr lang="en-US" altLang="zh-CN" sz="2400" dirty="0" smtClean="0"/>
              <a:t>Tomcat</a:t>
            </a:r>
            <a:r>
              <a:rPr lang="zh-CN" altLang="en-US" sz="2400" dirty="0" smtClean="0"/>
              <a:t>使用</a:t>
            </a:r>
            <a:r>
              <a:rPr lang="en-US" altLang="zh-CN" sz="2400" dirty="0" smtClean="0"/>
              <a:t>Cookie</a:t>
            </a:r>
            <a:r>
              <a:rPr lang="zh-CN" altLang="en-US" sz="2400" dirty="0" smtClean="0"/>
              <a:t>来维护</a:t>
            </a:r>
            <a:r>
              <a:rPr lang="en-US" altLang="zh-CN" sz="2400" dirty="0" smtClean="0"/>
              <a:t>Session</a:t>
            </a:r>
            <a:r>
              <a:rPr lang="zh-CN" altLang="en-US" sz="2400" dirty="0" smtClean="0"/>
              <a:t>对象的</a:t>
            </a:r>
            <a:r>
              <a:rPr lang="en-US" altLang="zh-CN" sz="2400" dirty="0" smtClean="0"/>
              <a:t>ID</a:t>
            </a:r>
            <a:r>
              <a:rPr lang="zh-CN" altLang="en-US" sz="2400" dirty="0" smtClean="0"/>
              <a:t>值；该</a:t>
            </a:r>
            <a:r>
              <a:rPr lang="en-US" altLang="zh-CN" sz="2400" dirty="0" smtClean="0"/>
              <a:t>Cookie</a:t>
            </a:r>
            <a:r>
              <a:rPr lang="zh-CN" altLang="en-US" sz="2400" dirty="0" smtClean="0"/>
              <a:t>名字为</a:t>
            </a:r>
            <a:r>
              <a:rPr lang="en-US" sz="2400" dirty="0" smtClean="0"/>
              <a:t>JSESSIONID </a:t>
            </a:r>
            <a:r>
              <a:rPr lang="zh-CN" altLang="en-US" sz="2400" dirty="0" smtClean="0"/>
              <a:t>；</a:t>
            </a:r>
            <a:endParaRPr lang="en-US" altLang="zh-CN" sz="2400" dirty="0" smtClean="0"/>
          </a:p>
          <a:p>
            <a:r>
              <a:rPr lang="zh-CN" altLang="en-US" sz="2400" dirty="0" smtClean="0"/>
              <a:t>当客户端开始一次会话过程时，以</a:t>
            </a:r>
            <a:r>
              <a:rPr lang="en-US" altLang="zh-CN" sz="2400" dirty="0" smtClean="0"/>
              <a:t>Tomcat</a:t>
            </a:r>
            <a:r>
              <a:rPr lang="zh-CN" altLang="en-US" sz="2400" dirty="0" smtClean="0"/>
              <a:t>为例，简略步骤如图：</a:t>
            </a:r>
            <a:endParaRPr lang="en-US" altLang="zh-CN" sz="2400" dirty="0" smtClean="0"/>
          </a:p>
          <a:p>
            <a:pPr lvl="1"/>
            <a:endParaRPr lang="zh-CN" altLang="en-US" dirty="0"/>
          </a:p>
          <a:p>
            <a:endParaRPr lang="en-US" altLang="zh-CN" sz="2400" dirty="0"/>
          </a:p>
          <a:p>
            <a:endParaRPr lang="en-US" altLang="zh-CN" sz="2400" dirty="0" smtClean="0"/>
          </a:p>
          <a:p>
            <a:endParaRPr lang="zh-CN" altLang="en-US" sz="2400" dirty="0"/>
          </a:p>
        </p:txBody>
      </p:sp>
      <p:sp>
        <p:nvSpPr>
          <p:cNvPr id="19" name="Rounded Rectangle 18"/>
          <p:cNvSpPr/>
          <p:nvPr/>
        </p:nvSpPr>
        <p:spPr>
          <a:xfrm>
            <a:off x="7065818" y="1014153"/>
            <a:ext cx="1911928" cy="798022"/>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ea typeface="微软雅黑 Light"/>
              </a:rPr>
              <a:t>用户访问网站，开始一次新的会话</a:t>
            </a:r>
            <a:endParaRPr lang="en-US" dirty="0">
              <a:solidFill>
                <a:schemeClr val="tx1"/>
              </a:solidFill>
              <a:ea typeface="微软雅黑 Light"/>
            </a:endParaRPr>
          </a:p>
        </p:txBody>
      </p:sp>
      <p:sp>
        <p:nvSpPr>
          <p:cNvPr id="20" name="Rounded Rectangle 19"/>
          <p:cNvSpPr/>
          <p:nvPr/>
        </p:nvSpPr>
        <p:spPr>
          <a:xfrm>
            <a:off x="6915833" y="2420888"/>
            <a:ext cx="2258291" cy="1061259"/>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ea typeface="微软雅黑 Light"/>
              </a:rPr>
              <a:t>服务器从请求中查找名字为</a:t>
            </a:r>
            <a:r>
              <a:rPr lang="en-US" dirty="0" smtClean="0">
                <a:solidFill>
                  <a:schemeClr val="tx1"/>
                </a:solidFill>
              </a:rPr>
              <a:t>JSESSIONID</a:t>
            </a:r>
            <a:r>
              <a:rPr lang="zh-CN" altLang="en-US" dirty="0" smtClean="0">
                <a:solidFill>
                  <a:schemeClr val="tx1"/>
                </a:solidFill>
                <a:ea typeface="微软雅黑 Light"/>
              </a:rPr>
              <a:t>的</a:t>
            </a:r>
            <a:r>
              <a:rPr lang="en-US" altLang="zh-CN" dirty="0" smtClean="0">
                <a:solidFill>
                  <a:schemeClr val="tx1"/>
                </a:solidFill>
                <a:ea typeface="微软雅黑 Light"/>
              </a:rPr>
              <a:t>cookie</a:t>
            </a:r>
            <a:endParaRPr lang="en-US" altLang="en-US" dirty="0" smtClean="0">
              <a:solidFill>
                <a:schemeClr val="tx1"/>
              </a:solidFill>
              <a:ea typeface="微软雅黑 Light"/>
            </a:endParaRPr>
          </a:p>
        </p:txBody>
      </p:sp>
      <p:sp>
        <p:nvSpPr>
          <p:cNvPr id="21" name="Rounded Rectangle 20"/>
          <p:cNvSpPr/>
          <p:nvPr/>
        </p:nvSpPr>
        <p:spPr>
          <a:xfrm>
            <a:off x="4876800" y="3713017"/>
            <a:ext cx="2571404" cy="1061259"/>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ea typeface="微软雅黑 Light"/>
              </a:rPr>
              <a:t>找到名字为</a:t>
            </a:r>
            <a:r>
              <a:rPr lang="en-US" dirty="0" smtClean="0">
                <a:solidFill>
                  <a:schemeClr val="tx1"/>
                </a:solidFill>
              </a:rPr>
              <a:t>JSESSIONID</a:t>
            </a:r>
            <a:r>
              <a:rPr lang="zh-CN" altLang="en-US" dirty="0" smtClean="0">
                <a:solidFill>
                  <a:schemeClr val="tx1"/>
                </a:solidFill>
                <a:ea typeface="微软雅黑 Light"/>
              </a:rPr>
              <a:t>的</a:t>
            </a:r>
            <a:r>
              <a:rPr lang="en-US" altLang="zh-CN" dirty="0" smtClean="0">
                <a:solidFill>
                  <a:schemeClr val="tx1"/>
                </a:solidFill>
                <a:ea typeface="微软雅黑 Light"/>
              </a:rPr>
              <a:t>cookie</a:t>
            </a:r>
            <a:r>
              <a:rPr lang="zh-CN" altLang="en-US" dirty="0" smtClean="0">
                <a:solidFill>
                  <a:schemeClr val="tx1"/>
                </a:solidFill>
                <a:ea typeface="微软雅黑 Light"/>
              </a:rPr>
              <a:t>，获取其值</a:t>
            </a:r>
            <a:endParaRPr lang="en-US" altLang="en-US" dirty="0" smtClean="0">
              <a:solidFill>
                <a:schemeClr val="tx1"/>
              </a:solidFill>
              <a:ea typeface="微软雅黑 Light"/>
            </a:endParaRPr>
          </a:p>
        </p:txBody>
      </p:sp>
      <p:sp>
        <p:nvSpPr>
          <p:cNvPr id="24" name="Rounded Rectangle 23"/>
          <p:cNvSpPr/>
          <p:nvPr/>
        </p:nvSpPr>
        <p:spPr>
          <a:xfrm>
            <a:off x="4846319" y="5278581"/>
            <a:ext cx="2635135" cy="1061259"/>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ea typeface="微软雅黑 Light"/>
              </a:rPr>
              <a:t>以该值作为</a:t>
            </a:r>
            <a:r>
              <a:rPr lang="en-US" altLang="zh-CN" dirty="0" smtClean="0">
                <a:solidFill>
                  <a:schemeClr val="tx1"/>
                </a:solidFill>
                <a:ea typeface="微软雅黑 Light"/>
              </a:rPr>
              <a:t>ID</a:t>
            </a:r>
            <a:r>
              <a:rPr lang="zh-CN" altLang="en-US" dirty="0" smtClean="0">
                <a:solidFill>
                  <a:schemeClr val="tx1"/>
                </a:solidFill>
                <a:ea typeface="微软雅黑 Light"/>
              </a:rPr>
              <a:t>，在服务器端查找对应的</a:t>
            </a:r>
            <a:r>
              <a:rPr lang="en-US" altLang="zh-CN" dirty="0" smtClean="0">
                <a:solidFill>
                  <a:schemeClr val="tx1"/>
                </a:solidFill>
                <a:ea typeface="微软雅黑 Light"/>
              </a:rPr>
              <a:t>Session</a:t>
            </a:r>
            <a:r>
              <a:rPr lang="zh-CN" altLang="en-US" dirty="0" smtClean="0">
                <a:solidFill>
                  <a:schemeClr val="tx1"/>
                </a:solidFill>
                <a:ea typeface="微软雅黑 Light"/>
              </a:rPr>
              <a:t>对象，给此次会话使用。</a:t>
            </a:r>
            <a:endParaRPr lang="en-US" altLang="en-US" dirty="0" smtClean="0">
              <a:solidFill>
                <a:schemeClr val="tx1"/>
              </a:solidFill>
              <a:ea typeface="微软雅黑 Light"/>
            </a:endParaRPr>
          </a:p>
        </p:txBody>
      </p:sp>
      <p:sp>
        <p:nvSpPr>
          <p:cNvPr id="25" name="Rounded Rectangle 24"/>
          <p:cNvSpPr/>
          <p:nvPr/>
        </p:nvSpPr>
        <p:spPr>
          <a:xfrm>
            <a:off x="8520545" y="3782290"/>
            <a:ext cx="2901142" cy="1061259"/>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ea typeface="微软雅黑 Light"/>
              </a:rPr>
              <a:t>创建新的</a:t>
            </a:r>
            <a:r>
              <a:rPr lang="en-US" altLang="zh-CN" dirty="0" smtClean="0">
                <a:solidFill>
                  <a:schemeClr val="tx1"/>
                </a:solidFill>
                <a:ea typeface="微软雅黑 Light"/>
              </a:rPr>
              <a:t>Session</a:t>
            </a:r>
            <a:r>
              <a:rPr lang="zh-CN" altLang="en-US" dirty="0" smtClean="0">
                <a:solidFill>
                  <a:schemeClr val="tx1"/>
                </a:solidFill>
                <a:ea typeface="微软雅黑 Light"/>
              </a:rPr>
              <a:t>对象，为其生成</a:t>
            </a:r>
            <a:r>
              <a:rPr lang="en-US" altLang="zh-CN" dirty="0" smtClean="0">
                <a:solidFill>
                  <a:schemeClr val="tx1"/>
                </a:solidFill>
                <a:ea typeface="微软雅黑 Light"/>
              </a:rPr>
              <a:t>ID</a:t>
            </a:r>
            <a:r>
              <a:rPr lang="zh-CN" altLang="en-US" dirty="0" smtClean="0">
                <a:solidFill>
                  <a:schemeClr val="tx1"/>
                </a:solidFill>
                <a:ea typeface="微软雅黑 Light"/>
              </a:rPr>
              <a:t>值，并存储在名字为</a:t>
            </a:r>
            <a:r>
              <a:rPr lang="en-US" dirty="0" smtClean="0">
                <a:solidFill>
                  <a:schemeClr val="tx1"/>
                </a:solidFill>
              </a:rPr>
              <a:t>JSESSIONID</a:t>
            </a:r>
            <a:r>
              <a:rPr lang="zh-CN" altLang="en-US" dirty="0" smtClean="0">
                <a:solidFill>
                  <a:schemeClr val="tx1"/>
                </a:solidFill>
                <a:ea typeface="微软雅黑 Light"/>
              </a:rPr>
              <a:t>的</a:t>
            </a:r>
            <a:r>
              <a:rPr lang="en-US" altLang="zh-CN" dirty="0" smtClean="0">
                <a:solidFill>
                  <a:schemeClr val="tx1"/>
                </a:solidFill>
                <a:ea typeface="微软雅黑 Light"/>
              </a:rPr>
              <a:t>cookie</a:t>
            </a:r>
            <a:r>
              <a:rPr lang="zh-CN" altLang="en-US" dirty="0" smtClean="0">
                <a:solidFill>
                  <a:schemeClr val="tx1"/>
                </a:solidFill>
                <a:ea typeface="微软雅黑 Light"/>
              </a:rPr>
              <a:t>中。</a:t>
            </a:r>
            <a:endParaRPr lang="en-US" altLang="en-US" dirty="0" smtClean="0">
              <a:solidFill>
                <a:schemeClr val="tx1"/>
              </a:solidFill>
              <a:ea typeface="微软雅黑 Light"/>
            </a:endParaRPr>
          </a:p>
        </p:txBody>
      </p:sp>
      <p:sp>
        <p:nvSpPr>
          <p:cNvPr id="26" name="Rounded Rectangle 25"/>
          <p:cNvSpPr/>
          <p:nvPr/>
        </p:nvSpPr>
        <p:spPr>
          <a:xfrm>
            <a:off x="8454044" y="5295207"/>
            <a:ext cx="2934392" cy="1061259"/>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ea typeface="微软雅黑 Light"/>
              </a:rPr>
              <a:t>将新创建的</a:t>
            </a:r>
            <a:r>
              <a:rPr lang="en-US" altLang="zh-CN" dirty="0" smtClean="0">
                <a:solidFill>
                  <a:schemeClr val="tx1"/>
                </a:solidFill>
                <a:ea typeface="微软雅黑 Light"/>
              </a:rPr>
              <a:t>Session</a:t>
            </a:r>
            <a:r>
              <a:rPr lang="zh-CN" altLang="en-US" dirty="0" smtClean="0">
                <a:solidFill>
                  <a:schemeClr val="tx1"/>
                </a:solidFill>
                <a:ea typeface="微软雅黑 Light"/>
              </a:rPr>
              <a:t>对象提供给此次会话使用</a:t>
            </a:r>
            <a:endParaRPr lang="en-US" altLang="en-US" dirty="0" smtClean="0">
              <a:solidFill>
                <a:schemeClr val="tx1"/>
              </a:solidFill>
              <a:ea typeface="微软雅黑 Light"/>
            </a:endParaRPr>
          </a:p>
        </p:txBody>
      </p:sp>
      <p:cxnSp>
        <p:nvCxnSpPr>
          <p:cNvPr id="28" name="Straight Arrow Connector 27"/>
          <p:cNvCxnSpPr>
            <a:stCxn id="19" idx="2"/>
            <a:endCxn id="20" idx="0"/>
          </p:cNvCxnSpPr>
          <p:nvPr/>
        </p:nvCxnSpPr>
        <p:spPr>
          <a:xfrm>
            <a:off x="8021782" y="1812175"/>
            <a:ext cx="23197" cy="608713"/>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1" idx="2"/>
            <a:endCxn id="24" idx="0"/>
          </p:cNvCxnSpPr>
          <p:nvPr/>
        </p:nvCxnSpPr>
        <p:spPr>
          <a:xfrm>
            <a:off x="6162502" y="4774276"/>
            <a:ext cx="1385" cy="504305"/>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0005753" y="4810298"/>
            <a:ext cx="1385" cy="504305"/>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41" name="Shape 40"/>
          <p:cNvCxnSpPr>
            <a:stCxn id="20" idx="1"/>
            <a:endCxn id="21" idx="0"/>
          </p:cNvCxnSpPr>
          <p:nvPr/>
        </p:nvCxnSpPr>
        <p:spPr>
          <a:xfrm rot="10800000" flipV="1">
            <a:off x="6162503" y="2951517"/>
            <a:ext cx="753331" cy="761499"/>
          </a:xfrm>
          <a:prstGeom prst="bentConnector2">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44" name="Shape 43"/>
          <p:cNvCxnSpPr>
            <a:stCxn id="20" idx="3"/>
            <a:endCxn id="25" idx="0"/>
          </p:cNvCxnSpPr>
          <p:nvPr/>
        </p:nvCxnSpPr>
        <p:spPr>
          <a:xfrm>
            <a:off x="9174124" y="2951518"/>
            <a:ext cx="796992" cy="830772"/>
          </a:xfrm>
          <a:prstGeom prst="bentConnector2">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334298" y="2726574"/>
            <a:ext cx="482138" cy="646331"/>
          </a:xfrm>
          <a:prstGeom prst="rect">
            <a:avLst/>
          </a:prstGeom>
          <a:solidFill>
            <a:schemeClr val="accent6"/>
          </a:solidFill>
        </p:spPr>
        <p:txBody>
          <a:bodyPr wrap="square" rtlCol="0">
            <a:spAutoFit/>
          </a:bodyPr>
          <a:lstStyle/>
          <a:p>
            <a:r>
              <a:rPr lang="zh-CN" altLang="en-US" dirty="0" smtClean="0"/>
              <a:t>存在</a:t>
            </a:r>
            <a:endParaRPr lang="en-US" dirty="0"/>
          </a:p>
        </p:txBody>
      </p:sp>
      <p:sp>
        <p:nvSpPr>
          <p:cNvPr id="49" name="TextBox 48"/>
          <p:cNvSpPr txBox="1"/>
          <p:nvPr/>
        </p:nvSpPr>
        <p:spPr>
          <a:xfrm>
            <a:off x="9396153" y="2596341"/>
            <a:ext cx="482138" cy="923330"/>
          </a:xfrm>
          <a:prstGeom prst="rect">
            <a:avLst/>
          </a:prstGeom>
          <a:solidFill>
            <a:schemeClr val="accent6"/>
          </a:solidFill>
        </p:spPr>
        <p:txBody>
          <a:bodyPr wrap="square" rtlCol="0">
            <a:spAutoFit/>
          </a:bodyPr>
          <a:lstStyle/>
          <a:p>
            <a:r>
              <a:rPr lang="zh-CN" altLang="en-US" dirty="0" smtClean="0"/>
              <a:t>不存在</a:t>
            </a:r>
            <a:endParaRPr lang="en-US" dirty="0"/>
          </a:p>
        </p:txBody>
      </p:sp>
      <p:sp>
        <p:nvSpPr>
          <p:cNvPr id="50" name="Snip and Round Single Corner Rectangle 49"/>
          <p:cNvSpPr/>
          <p:nvPr/>
        </p:nvSpPr>
        <p:spPr>
          <a:xfrm>
            <a:off x="9742516" y="0"/>
            <a:ext cx="2449484" cy="2261062"/>
          </a:xfrm>
          <a:prstGeom prst="snip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是不是有些像在超市里存包？</a:t>
            </a:r>
            <a:endParaRPr lang="en-US" altLang="zh-CN" dirty="0" smtClean="0">
              <a:solidFill>
                <a:schemeClr val="tx1"/>
              </a:solidFill>
            </a:endParaRPr>
          </a:p>
          <a:p>
            <a:r>
              <a:rPr lang="zh-CN" altLang="en-US" dirty="0" smtClean="0">
                <a:solidFill>
                  <a:schemeClr val="tx1"/>
                </a:solidFill>
              </a:rPr>
              <a:t>包就像</a:t>
            </a:r>
            <a:r>
              <a:rPr lang="en-US" altLang="zh-CN" dirty="0" smtClean="0">
                <a:solidFill>
                  <a:schemeClr val="tx1"/>
                </a:solidFill>
              </a:rPr>
              <a:t>Session</a:t>
            </a:r>
            <a:r>
              <a:rPr lang="zh-CN" altLang="en-US" dirty="0" smtClean="0">
                <a:solidFill>
                  <a:schemeClr val="tx1"/>
                </a:solidFill>
              </a:rPr>
              <a:t>对象；</a:t>
            </a:r>
            <a:endParaRPr lang="en-US" altLang="zh-CN" dirty="0" smtClean="0">
              <a:solidFill>
                <a:schemeClr val="tx1"/>
              </a:solidFill>
            </a:endParaRPr>
          </a:p>
          <a:p>
            <a:r>
              <a:rPr lang="zh-CN" altLang="en-US" dirty="0" smtClean="0">
                <a:solidFill>
                  <a:schemeClr val="tx1"/>
                </a:solidFill>
              </a:rPr>
              <a:t>存包的服务台就像服务器；</a:t>
            </a:r>
            <a:endParaRPr lang="en-US" altLang="zh-CN" dirty="0" smtClean="0">
              <a:solidFill>
                <a:schemeClr val="tx1"/>
              </a:solidFill>
            </a:endParaRPr>
          </a:p>
          <a:p>
            <a:r>
              <a:rPr lang="zh-CN" altLang="en-US" dirty="0" smtClean="0">
                <a:solidFill>
                  <a:schemeClr val="tx1"/>
                </a:solidFill>
              </a:rPr>
              <a:t>给每个人的号码牌或密码条就像</a:t>
            </a:r>
            <a:r>
              <a:rPr lang="en-US" dirty="0" smtClean="0">
                <a:solidFill>
                  <a:schemeClr val="tx1"/>
                </a:solidFill>
              </a:rPr>
              <a:t>JSESSIONID </a:t>
            </a:r>
            <a:r>
              <a:rPr lang="zh-CN" alt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xmlns="" val="146928694"/>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：自定义</a:t>
            </a:r>
            <a:r>
              <a:rPr lang="en-US" altLang="zh-CN" dirty="0"/>
              <a:t>Session</a:t>
            </a:r>
            <a:r>
              <a:rPr lang="zh-CN" altLang="en-US" dirty="0"/>
              <a:t>实现的方式</a:t>
            </a:r>
          </a:p>
        </p:txBody>
      </p:sp>
      <p:sp>
        <p:nvSpPr>
          <p:cNvPr id="3" name="内容占位符 2"/>
          <p:cNvSpPr>
            <a:spLocks noGrp="1"/>
          </p:cNvSpPr>
          <p:nvPr>
            <p:ph idx="1"/>
          </p:nvPr>
        </p:nvSpPr>
        <p:spPr/>
        <p:txBody>
          <a:bodyPr/>
          <a:lstStyle/>
          <a:p>
            <a:r>
              <a:rPr lang="zh-CN" altLang="en-US" dirty="0" smtClean="0"/>
              <a:t>如果这个世界没有基于</a:t>
            </a:r>
            <a:r>
              <a:rPr lang="en-US" altLang="zh-CN" dirty="0" smtClean="0"/>
              <a:t>SSO</a:t>
            </a:r>
            <a:r>
              <a:rPr lang="zh-CN" altLang="en-US" dirty="0" smtClean="0"/>
              <a:t>的</a:t>
            </a:r>
            <a:r>
              <a:rPr lang="en-US" altLang="zh-CN" dirty="0" smtClean="0"/>
              <a:t>EIP</a:t>
            </a:r>
            <a:r>
              <a:rPr lang="zh-CN" altLang="en-US" dirty="0" smtClean="0"/>
              <a:t>：</a:t>
            </a:r>
            <a:endParaRPr lang="zh-CN" altLang="en-US" dirty="0"/>
          </a:p>
        </p:txBody>
      </p:sp>
      <p:pic>
        <p:nvPicPr>
          <p:cNvPr id="4" name="Picture 2" descr="http://d.img.youboy.com/20112/26/12/g0/g0_11267147.jpg"/>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49090"/>
          <a:stretch/>
        </p:blipFill>
        <p:spPr bwMode="auto">
          <a:xfrm>
            <a:off x="696025" y="2185427"/>
            <a:ext cx="9753600" cy="372414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矩形 4"/>
          <p:cNvSpPr/>
          <p:nvPr/>
        </p:nvSpPr>
        <p:spPr>
          <a:xfrm rot="10800000">
            <a:off x="624706" y="1744554"/>
            <a:ext cx="1989244" cy="3814294"/>
          </a:xfrm>
          <a:prstGeom prst="rect">
            <a:avLst/>
          </a:prstGeom>
          <a:gradFill>
            <a:gsLst>
              <a:gs pos="0">
                <a:schemeClr val="bg1">
                  <a:alpha val="0"/>
                </a:schemeClr>
              </a:gs>
              <a:gs pos="60000">
                <a:srgbClr val="FFFFFF">
                  <a:alpha val="58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rot="16200000">
            <a:off x="4424631" y="-1806924"/>
            <a:ext cx="2114282" cy="9935709"/>
          </a:xfrm>
          <a:prstGeom prst="rect">
            <a:avLst/>
          </a:prstGeom>
          <a:gradFill>
            <a:gsLst>
              <a:gs pos="0">
                <a:schemeClr val="bg1">
                  <a:alpha val="0"/>
                </a:schemeClr>
              </a:gs>
              <a:gs pos="60000">
                <a:srgbClr val="FFFFFF">
                  <a:alpha val="58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rot="5400000">
            <a:off x="4658422" y="208519"/>
            <a:ext cx="1828802" cy="9753603"/>
          </a:xfrm>
          <a:prstGeom prst="rect">
            <a:avLst/>
          </a:prstGeom>
          <a:gradFill>
            <a:gsLst>
              <a:gs pos="0">
                <a:schemeClr val="bg1">
                  <a:alpha val="0"/>
                </a:schemeClr>
              </a:gs>
              <a:gs pos="60000">
                <a:srgbClr val="FFFFFF">
                  <a:alpha val="58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8294332" y="2185425"/>
            <a:ext cx="2220672" cy="3814294"/>
          </a:xfrm>
          <a:prstGeom prst="rect">
            <a:avLst/>
          </a:prstGeom>
          <a:gradFill>
            <a:gsLst>
              <a:gs pos="0">
                <a:schemeClr val="bg1">
                  <a:alpha val="0"/>
                </a:schemeClr>
              </a:gs>
              <a:gs pos="60000">
                <a:srgbClr val="FFFFFF">
                  <a:alpha val="58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6387460" y="1990063"/>
            <a:ext cx="5163568" cy="209070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389541" y="2019829"/>
            <a:ext cx="5176730" cy="2000548"/>
          </a:xfrm>
          <a:prstGeom prst="rect">
            <a:avLst/>
          </a:prstGeom>
          <a:noFill/>
        </p:spPr>
        <p:txBody>
          <a:bodyPr wrap="square" rtlCol="0">
            <a:spAutoFit/>
          </a:bodyPr>
          <a:lstStyle/>
          <a:p>
            <a:pPr algn="r"/>
            <a:r>
              <a:rPr lang="zh-CN" altLang="en-US" sz="2000" dirty="0" smtClean="0">
                <a:solidFill>
                  <a:schemeClr val="accent1">
                    <a:lumMod val="50000"/>
                  </a:schemeClr>
                </a:solidFill>
                <a:latin typeface="微软雅黑" panose="020B0503020204020204" pitchFamily="34" charset="-122"/>
                <a:ea typeface="微软雅黑" panose="020B0503020204020204" pitchFamily="34" charset="-122"/>
              </a:rPr>
              <a:t>在没有</a:t>
            </a:r>
            <a:r>
              <a:rPr lang="en-US" altLang="zh-CN" sz="2000" b="1" dirty="0">
                <a:solidFill>
                  <a:schemeClr val="accent2">
                    <a:lumMod val="75000"/>
                  </a:schemeClr>
                </a:solidFill>
                <a:latin typeface="微软雅黑" panose="020B0503020204020204" pitchFamily="34" charset="-122"/>
                <a:ea typeface="微软雅黑" panose="020B0503020204020204" pitchFamily="34" charset="-122"/>
              </a:rPr>
              <a:t>E</a:t>
            </a:r>
            <a:r>
              <a:rPr lang="en-US" altLang="zh-CN" sz="2000" dirty="0">
                <a:solidFill>
                  <a:schemeClr val="accent1">
                    <a:lumMod val="50000"/>
                  </a:schemeClr>
                </a:solidFill>
                <a:latin typeface="微软雅黑" panose="020B0503020204020204" pitchFamily="34" charset="-122"/>
                <a:ea typeface="微软雅黑" panose="020B0503020204020204" pitchFamily="34" charset="-122"/>
              </a:rPr>
              <a:t>nterprise </a:t>
            </a:r>
            <a:r>
              <a:rPr lang="en-US" altLang="zh-CN" sz="2000" b="1" dirty="0">
                <a:solidFill>
                  <a:schemeClr val="accent2">
                    <a:lumMod val="75000"/>
                  </a:schemeClr>
                </a:solidFill>
                <a:latin typeface="微软雅黑" panose="020B0503020204020204" pitchFamily="34" charset="-122"/>
                <a:ea typeface="微软雅黑" panose="020B0503020204020204" pitchFamily="34" charset="-122"/>
              </a:rPr>
              <a:t>I</a:t>
            </a:r>
            <a:r>
              <a:rPr lang="en-US" altLang="zh-CN" sz="2000" dirty="0">
                <a:solidFill>
                  <a:schemeClr val="accent1">
                    <a:lumMod val="50000"/>
                  </a:schemeClr>
                </a:solidFill>
                <a:latin typeface="微软雅黑" panose="020B0503020204020204" pitchFamily="34" charset="-122"/>
                <a:ea typeface="微软雅黑" panose="020B0503020204020204" pitchFamily="34" charset="-122"/>
              </a:rPr>
              <a:t>nformation </a:t>
            </a:r>
            <a:r>
              <a:rPr lang="en-US" altLang="zh-CN" sz="2000" b="1" dirty="0" smtClean="0">
                <a:solidFill>
                  <a:schemeClr val="accent2">
                    <a:lumMod val="75000"/>
                  </a:schemeClr>
                </a:solidFill>
                <a:latin typeface="微软雅黑" panose="020B0503020204020204" pitchFamily="34" charset="-122"/>
                <a:ea typeface="微软雅黑" panose="020B0503020204020204" pitchFamily="34" charset="-122"/>
              </a:rPr>
              <a:t>P</a:t>
            </a:r>
            <a:r>
              <a:rPr lang="en-US" altLang="zh-CN" sz="2000" dirty="0" smtClean="0">
                <a:solidFill>
                  <a:schemeClr val="accent1">
                    <a:lumMod val="50000"/>
                  </a:schemeClr>
                </a:solidFill>
                <a:latin typeface="微软雅黑" panose="020B0503020204020204" pitchFamily="34" charset="-122"/>
                <a:ea typeface="微软雅黑" panose="020B0503020204020204" pitchFamily="34" charset="-122"/>
              </a:rPr>
              <a:t>ortal</a:t>
            </a:r>
            <a:r>
              <a:rPr lang="zh-CN" altLang="en-US" sz="2000" dirty="0" smtClean="0">
                <a:solidFill>
                  <a:schemeClr val="accent1">
                    <a:lumMod val="50000"/>
                  </a:schemeClr>
                </a:solidFill>
                <a:latin typeface="微软雅黑" panose="020B0503020204020204" pitchFamily="34" charset="-122"/>
                <a:ea typeface="微软雅黑" panose="020B0503020204020204" pitchFamily="34" charset="-122"/>
              </a:rPr>
              <a:t>之前</a:t>
            </a:r>
            <a:endParaRPr lang="en-US" altLang="zh-CN" sz="2000" dirty="0" smtClean="0">
              <a:solidFill>
                <a:schemeClr val="accent1">
                  <a:lumMod val="50000"/>
                </a:schemeClr>
              </a:solidFill>
              <a:latin typeface="微软雅黑" panose="020B0503020204020204" pitchFamily="34" charset="-122"/>
              <a:ea typeface="微软雅黑" panose="020B0503020204020204" pitchFamily="34" charset="-122"/>
            </a:endParaRPr>
          </a:p>
          <a:p>
            <a:pPr algn="r"/>
            <a:r>
              <a:rPr lang="zh-CN" altLang="en-US" sz="2000" dirty="0" smtClean="0">
                <a:solidFill>
                  <a:schemeClr val="accent1">
                    <a:lumMod val="50000"/>
                  </a:schemeClr>
                </a:solidFill>
                <a:latin typeface="微软雅黑" panose="020B0503020204020204" pitchFamily="34" charset="-122"/>
                <a:ea typeface="微软雅黑" panose="020B0503020204020204" pitchFamily="34" charset="-122"/>
              </a:rPr>
              <a:t>如果您的工作需要关注多个信息，</a:t>
            </a:r>
            <a:endParaRPr lang="en-US" altLang="zh-CN" sz="2000" dirty="0" smtClean="0">
              <a:solidFill>
                <a:schemeClr val="accent1">
                  <a:lumMod val="50000"/>
                </a:schemeClr>
              </a:solidFill>
              <a:latin typeface="微软雅黑" panose="020B0503020204020204" pitchFamily="34" charset="-122"/>
              <a:ea typeface="微软雅黑" panose="020B0503020204020204" pitchFamily="34" charset="-122"/>
            </a:endParaRPr>
          </a:p>
          <a:p>
            <a:pPr algn="r"/>
            <a:r>
              <a:rPr lang="zh-CN" altLang="en-US" sz="2000" dirty="0" smtClean="0">
                <a:solidFill>
                  <a:schemeClr val="accent1">
                    <a:lumMod val="50000"/>
                  </a:schemeClr>
                </a:solidFill>
                <a:latin typeface="微软雅黑" panose="020B0503020204020204" pitchFamily="34" charset="-122"/>
                <a:ea typeface="微软雅黑" panose="020B0503020204020204" pitchFamily="34" charset="-122"/>
              </a:rPr>
              <a:t>那么你的桌面可能是</a:t>
            </a:r>
            <a:endParaRPr lang="en-US" altLang="zh-CN" sz="2000" dirty="0" smtClean="0">
              <a:solidFill>
                <a:schemeClr val="accent1">
                  <a:lumMod val="50000"/>
                </a:schemeClr>
              </a:solidFill>
              <a:latin typeface="微软雅黑" panose="020B0503020204020204" pitchFamily="34" charset="-122"/>
              <a:ea typeface="微软雅黑" panose="020B0503020204020204" pitchFamily="34" charset="-122"/>
            </a:endParaRPr>
          </a:p>
          <a:p>
            <a:pPr algn="r"/>
            <a:r>
              <a:rPr lang="zh-CN" altLang="en-US" sz="4400" b="1" dirty="0" smtClean="0">
                <a:solidFill>
                  <a:schemeClr val="accent2">
                    <a:lumMod val="75000"/>
                  </a:schemeClr>
                </a:solidFill>
                <a:latin typeface="微软雅黑" panose="020B0503020204020204" pitchFamily="34" charset="-122"/>
                <a:ea typeface="微软雅黑" panose="020B0503020204020204" pitchFamily="34" charset="-122"/>
              </a:rPr>
              <a:t>这样</a:t>
            </a:r>
            <a:endParaRPr lang="en-US" altLang="zh-CN" sz="4400" b="1" dirty="0" smtClean="0">
              <a:solidFill>
                <a:schemeClr val="accent2">
                  <a:lumMod val="75000"/>
                </a:schemeClr>
              </a:solidFill>
              <a:latin typeface="微软雅黑" panose="020B0503020204020204" pitchFamily="34" charset="-122"/>
              <a:ea typeface="微软雅黑" panose="020B0503020204020204" pitchFamily="34" charset="-122"/>
            </a:endParaRPr>
          </a:p>
          <a:p>
            <a:pPr algn="r"/>
            <a:r>
              <a:rPr lang="zh-CN" altLang="en-US" sz="2000" dirty="0" smtClean="0">
                <a:solidFill>
                  <a:schemeClr val="accent1">
                    <a:lumMod val="50000"/>
                  </a:schemeClr>
                </a:solidFill>
                <a:latin typeface="微软雅黑" panose="020B0503020204020204" pitchFamily="34" charset="-122"/>
                <a:ea typeface="微软雅黑" panose="020B0503020204020204" pitchFamily="34" charset="-122"/>
              </a:rPr>
              <a:t>的</a:t>
            </a:r>
            <a:endParaRPr lang="zh-CN" altLang="en-US" sz="2000" dirty="0">
              <a:solidFill>
                <a:schemeClr val="accent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043403304"/>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：自定义</a:t>
            </a:r>
            <a:r>
              <a:rPr lang="en-US" altLang="zh-CN" dirty="0"/>
              <a:t>Session</a:t>
            </a:r>
            <a:r>
              <a:rPr lang="zh-CN" altLang="en-US" dirty="0"/>
              <a:t>实现的方式</a:t>
            </a:r>
          </a:p>
        </p:txBody>
      </p:sp>
      <p:sp>
        <p:nvSpPr>
          <p:cNvPr id="3" name="内容占位符 2"/>
          <p:cNvSpPr>
            <a:spLocks noGrp="1"/>
          </p:cNvSpPr>
          <p:nvPr>
            <p:ph idx="1"/>
          </p:nvPr>
        </p:nvSpPr>
        <p:spPr/>
        <p:txBody>
          <a:bodyPr/>
          <a:lstStyle/>
          <a:p>
            <a:r>
              <a:rPr lang="zh-CN" altLang="en-US" dirty="0" smtClean="0"/>
              <a:t>当然，</a:t>
            </a:r>
            <a:r>
              <a:rPr lang="en-US" altLang="zh-CN" dirty="0" smtClean="0"/>
              <a:t>EIP</a:t>
            </a:r>
            <a:r>
              <a:rPr lang="zh-CN" altLang="en-US" dirty="0" smtClean="0"/>
              <a:t>中光是界面集成还是远远不够的：</a:t>
            </a:r>
            <a:endParaRPr lang="zh-CN" altLang="en-US" dirty="0"/>
          </a:p>
        </p:txBody>
      </p:sp>
      <p:sp>
        <p:nvSpPr>
          <p:cNvPr id="4" name="矩形 3"/>
          <p:cNvSpPr/>
          <p:nvPr/>
        </p:nvSpPr>
        <p:spPr>
          <a:xfrm>
            <a:off x="6551" y="2046851"/>
            <a:ext cx="12185449" cy="4301133"/>
          </a:xfrm>
          <a:prstGeom prst="rect">
            <a:avLst/>
          </a:prstGeom>
          <a:gradFill>
            <a:gsLst>
              <a:gs pos="0">
                <a:schemeClr val="bg1"/>
              </a:gs>
              <a:gs pos="50000">
                <a:schemeClr val="bg1">
                  <a:lumMod val="6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4"/>
          <p:cNvGrpSpPr/>
          <p:nvPr/>
        </p:nvGrpSpPr>
        <p:grpSpPr>
          <a:xfrm>
            <a:off x="4370279" y="2460396"/>
            <a:ext cx="7505109" cy="2310688"/>
            <a:chOff x="1931391" y="1482826"/>
            <a:chExt cx="7505109" cy="2310688"/>
          </a:xfrm>
        </p:grpSpPr>
        <p:sp>
          <p:nvSpPr>
            <p:cNvPr id="6" name="Freeform 286"/>
            <p:cNvSpPr>
              <a:spLocks noEditPoints="1"/>
            </p:cNvSpPr>
            <p:nvPr/>
          </p:nvSpPr>
          <p:spPr bwMode="auto">
            <a:xfrm>
              <a:off x="3682639" y="1482826"/>
              <a:ext cx="5753861" cy="1516046"/>
            </a:xfrm>
            <a:custGeom>
              <a:avLst/>
              <a:gdLst>
                <a:gd name="T0" fmla="*/ 612 w 751"/>
                <a:gd name="T1" fmla="*/ 28 h 198"/>
                <a:gd name="T2" fmla="*/ 726 w 751"/>
                <a:gd name="T3" fmla="*/ 60 h 198"/>
                <a:gd name="T4" fmla="*/ 726 w 751"/>
                <a:gd name="T5" fmla="*/ 10 h 198"/>
                <a:gd name="T6" fmla="*/ 613 w 751"/>
                <a:gd name="T7" fmla="*/ 24 h 198"/>
                <a:gd name="T8" fmla="*/ 565 w 751"/>
                <a:gd name="T9" fmla="*/ 24 h 198"/>
                <a:gd name="T10" fmla="*/ 575 w 751"/>
                <a:gd name="T11" fmla="*/ 97 h 198"/>
                <a:gd name="T12" fmla="*/ 545 w 751"/>
                <a:gd name="T13" fmla="*/ 125 h 198"/>
                <a:gd name="T14" fmla="*/ 491 w 751"/>
                <a:gd name="T15" fmla="*/ 161 h 198"/>
                <a:gd name="T16" fmla="*/ 454 w 751"/>
                <a:gd name="T17" fmla="*/ 156 h 198"/>
                <a:gd name="T18" fmla="*/ 441 w 751"/>
                <a:gd name="T19" fmla="*/ 100 h 198"/>
                <a:gd name="T20" fmla="*/ 456 w 751"/>
                <a:gd name="T21" fmla="*/ 63 h 198"/>
                <a:gd name="T22" fmla="*/ 524 w 751"/>
                <a:gd name="T23" fmla="*/ 40 h 198"/>
                <a:gd name="T24" fmla="*/ 448 w 751"/>
                <a:gd name="T25" fmla="*/ 40 h 198"/>
                <a:gd name="T26" fmla="*/ 430 w 751"/>
                <a:gd name="T27" fmla="*/ 64 h 198"/>
                <a:gd name="T28" fmla="*/ 329 w 751"/>
                <a:gd name="T29" fmla="*/ 62 h 198"/>
                <a:gd name="T30" fmla="*/ 290 w 751"/>
                <a:gd name="T31" fmla="*/ 29 h 198"/>
                <a:gd name="T32" fmla="*/ 235 w 751"/>
                <a:gd name="T33" fmla="*/ 29 h 198"/>
                <a:gd name="T34" fmla="*/ 282 w 751"/>
                <a:gd name="T35" fmla="*/ 48 h 198"/>
                <a:gd name="T36" fmla="*/ 316 w 751"/>
                <a:gd name="T37" fmla="*/ 100 h 198"/>
                <a:gd name="T38" fmla="*/ 287 w 751"/>
                <a:gd name="T39" fmla="*/ 136 h 198"/>
                <a:gd name="T40" fmla="*/ 229 w 751"/>
                <a:gd name="T41" fmla="*/ 128 h 198"/>
                <a:gd name="T42" fmla="*/ 214 w 751"/>
                <a:gd name="T43" fmla="*/ 88 h 198"/>
                <a:gd name="T44" fmla="*/ 167 w 751"/>
                <a:gd name="T45" fmla="*/ 71 h 198"/>
                <a:gd name="T46" fmla="*/ 137 w 751"/>
                <a:gd name="T47" fmla="*/ 40 h 198"/>
                <a:gd name="T48" fmla="*/ 97 w 751"/>
                <a:gd name="T49" fmla="*/ 40 h 198"/>
                <a:gd name="T50" fmla="*/ 56 w 751"/>
                <a:gd name="T51" fmla="*/ 128 h 198"/>
                <a:gd name="T52" fmla="*/ 41 w 751"/>
                <a:gd name="T53" fmla="*/ 125 h 198"/>
                <a:gd name="T54" fmla="*/ 21 w 751"/>
                <a:gd name="T55" fmla="*/ 16 h 198"/>
                <a:gd name="T56" fmla="*/ 0 w 751"/>
                <a:gd name="T57" fmla="*/ 16 h 198"/>
                <a:gd name="T58" fmla="*/ 11 w 751"/>
                <a:gd name="T59" fmla="*/ 26 h 198"/>
                <a:gd name="T60" fmla="*/ 21 w 751"/>
                <a:gd name="T61" fmla="*/ 149 h 198"/>
                <a:gd name="T62" fmla="*/ 69 w 751"/>
                <a:gd name="T63" fmla="*/ 149 h 198"/>
                <a:gd name="T64" fmla="*/ 108 w 751"/>
                <a:gd name="T65" fmla="*/ 57 h 198"/>
                <a:gd name="T66" fmla="*/ 132 w 751"/>
                <a:gd name="T67" fmla="*/ 53 h 198"/>
                <a:gd name="T68" fmla="*/ 161 w 751"/>
                <a:gd name="T69" fmla="*/ 88 h 198"/>
                <a:gd name="T70" fmla="*/ 204 w 751"/>
                <a:gd name="T71" fmla="*/ 109 h 198"/>
                <a:gd name="T72" fmla="*/ 215 w 751"/>
                <a:gd name="T73" fmla="*/ 158 h 198"/>
                <a:gd name="T74" fmla="*/ 294 w 751"/>
                <a:gd name="T75" fmla="*/ 158 h 198"/>
                <a:gd name="T76" fmla="*/ 325 w 751"/>
                <a:gd name="T77" fmla="*/ 132 h 198"/>
                <a:gd name="T78" fmla="*/ 426 w 751"/>
                <a:gd name="T79" fmla="*/ 140 h 198"/>
                <a:gd name="T80" fmla="*/ 448 w 751"/>
                <a:gd name="T81" fmla="*/ 172 h 198"/>
                <a:gd name="T82" fmla="*/ 494 w 751"/>
                <a:gd name="T83" fmla="*/ 172 h 198"/>
                <a:gd name="T84" fmla="*/ 549 w 751"/>
                <a:gd name="T85" fmla="*/ 139 h 198"/>
                <a:gd name="T86" fmla="*/ 599 w 751"/>
                <a:gd name="T87" fmla="*/ 135 h 198"/>
                <a:gd name="T88" fmla="*/ 671 w 751"/>
                <a:gd name="T89" fmla="*/ 161 h 198"/>
                <a:gd name="T90" fmla="*/ 735 w 751"/>
                <a:gd name="T91" fmla="*/ 161 h 198"/>
                <a:gd name="T92" fmla="*/ 673 w 751"/>
                <a:gd name="T93" fmla="*/ 150 h 198"/>
                <a:gd name="T94" fmla="*/ 601 w 751"/>
                <a:gd name="T95" fmla="*/ 125 h 198"/>
                <a:gd name="T96" fmla="*/ 587 w 751"/>
                <a:gd name="T97" fmla="*/ 48 h 198"/>
                <a:gd name="T98" fmla="*/ 117 w 751"/>
                <a:gd name="T99" fmla="*/ 50 h 198"/>
                <a:gd name="T100" fmla="*/ 117 w 751"/>
                <a:gd name="T101" fmla="*/ 29 h 198"/>
                <a:gd name="T102" fmla="*/ 117 w 751"/>
                <a:gd name="T103" fmla="*/ 50 h 198"/>
                <a:gd name="T104" fmla="*/ 589 w 751"/>
                <a:gd name="T105" fmla="*/ 10 h 198"/>
                <a:gd name="T106" fmla="*/ 589 w 751"/>
                <a:gd name="T107" fmla="*/ 3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1" h="198">
                  <a:moveTo>
                    <a:pt x="589" y="49"/>
                  </a:moveTo>
                  <a:cubicBezTo>
                    <a:pt x="601" y="49"/>
                    <a:pt x="610" y="40"/>
                    <a:pt x="612" y="28"/>
                  </a:cubicBezTo>
                  <a:cubicBezTo>
                    <a:pt x="701" y="35"/>
                    <a:pt x="701" y="35"/>
                    <a:pt x="701" y="35"/>
                  </a:cubicBezTo>
                  <a:cubicBezTo>
                    <a:pt x="701" y="49"/>
                    <a:pt x="712" y="60"/>
                    <a:pt x="726" y="60"/>
                  </a:cubicBezTo>
                  <a:cubicBezTo>
                    <a:pt x="740" y="60"/>
                    <a:pt x="751" y="49"/>
                    <a:pt x="751" y="35"/>
                  </a:cubicBezTo>
                  <a:cubicBezTo>
                    <a:pt x="751" y="21"/>
                    <a:pt x="740" y="10"/>
                    <a:pt x="726" y="10"/>
                  </a:cubicBezTo>
                  <a:cubicBezTo>
                    <a:pt x="714" y="10"/>
                    <a:pt x="703" y="19"/>
                    <a:pt x="701" y="31"/>
                  </a:cubicBezTo>
                  <a:cubicBezTo>
                    <a:pt x="613" y="24"/>
                    <a:pt x="613" y="24"/>
                    <a:pt x="613" y="24"/>
                  </a:cubicBezTo>
                  <a:cubicBezTo>
                    <a:pt x="612" y="11"/>
                    <a:pt x="602" y="0"/>
                    <a:pt x="589" y="0"/>
                  </a:cubicBezTo>
                  <a:cubicBezTo>
                    <a:pt x="575" y="0"/>
                    <a:pt x="565" y="11"/>
                    <a:pt x="565" y="24"/>
                  </a:cubicBezTo>
                  <a:cubicBezTo>
                    <a:pt x="565" y="36"/>
                    <a:pt x="572" y="45"/>
                    <a:pt x="583" y="48"/>
                  </a:cubicBezTo>
                  <a:cubicBezTo>
                    <a:pt x="575" y="97"/>
                    <a:pt x="575" y="97"/>
                    <a:pt x="575" y="97"/>
                  </a:cubicBezTo>
                  <a:cubicBezTo>
                    <a:pt x="574" y="97"/>
                    <a:pt x="574" y="97"/>
                    <a:pt x="573" y="97"/>
                  </a:cubicBezTo>
                  <a:cubicBezTo>
                    <a:pt x="558" y="97"/>
                    <a:pt x="545" y="110"/>
                    <a:pt x="545" y="125"/>
                  </a:cubicBezTo>
                  <a:cubicBezTo>
                    <a:pt x="545" y="128"/>
                    <a:pt x="546" y="132"/>
                    <a:pt x="547" y="135"/>
                  </a:cubicBezTo>
                  <a:cubicBezTo>
                    <a:pt x="491" y="161"/>
                    <a:pt x="491" y="161"/>
                    <a:pt x="491" y="161"/>
                  </a:cubicBezTo>
                  <a:cubicBezTo>
                    <a:pt x="487" y="154"/>
                    <a:pt x="480" y="149"/>
                    <a:pt x="471" y="149"/>
                  </a:cubicBezTo>
                  <a:cubicBezTo>
                    <a:pt x="465" y="149"/>
                    <a:pt x="459" y="152"/>
                    <a:pt x="454" y="156"/>
                  </a:cubicBezTo>
                  <a:cubicBezTo>
                    <a:pt x="429" y="136"/>
                    <a:pt x="429" y="136"/>
                    <a:pt x="429" y="136"/>
                  </a:cubicBezTo>
                  <a:cubicBezTo>
                    <a:pt x="437" y="126"/>
                    <a:pt x="441" y="113"/>
                    <a:pt x="441" y="100"/>
                  </a:cubicBezTo>
                  <a:cubicBezTo>
                    <a:pt x="441" y="91"/>
                    <a:pt x="439" y="82"/>
                    <a:pt x="436" y="75"/>
                  </a:cubicBezTo>
                  <a:cubicBezTo>
                    <a:pt x="456" y="63"/>
                    <a:pt x="456" y="63"/>
                    <a:pt x="456" y="63"/>
                  </a:cubicBezTo>
                  <a:cubicBezTo>
                    <a:pt x="463" y="72"/>
                    <a:pt x="474" y="78"/>
                    <a:pt x="486" y="78"/>
                  </a:cubicBezTo>
                  <a:cubicBezTo>
                    <a:pt x="507" y="78"/>
                    <a:pt x="524" y="61"/>
                    <a:pt x="524" y="40"/>
                  </a:cubicBezTo>
                  <a:cubicBezTo>
                    <a:pt x="524" y="19"/>
                    <a:pt x="507" y="2"/>
                    <a:pt x="486" y="2"/>
                  </a:cubicBezTo>
                  <a:cubicBezTo>
                    <a:pt x="465" y="2"/>
                    <a:pt x="448" y="19"/>
                    <a:pt x="448" y="40"/>
                  </a:cubicBezTo>
                  <a:cubicBezTo>
                    <a:pt x="448" y="44"/>
                    <a:pt x="449" y="48"/>
                    <a:pt x="450" y="52"/>
                  </a:cubicBezTo>
                  <a:cubicBezTo>
                    <a:pt x="430" y="64"/>
                    <a:pt x="430" y="64"/>
                    <a:pt x="430" y="64"/>
                  </a:cubicBezTo>
                  <a:cubicBezTo>
                    <a:pt x="419" y="48"/>
                    <a:pt x="400" y="37"/>
                    <a:pt x="379" y="37"/>
                  </a:cubicBezTo>
                  <a:cubicBezTo>
                    <a:pt x="358" y="37"/>
                    <a:pt x="340" y="47"/>
                    <a:pt x="329" y="62"/>
                  </a:cubicBezTo>
                  <a:cubicBezTo>
                    <a:pt x="289" y="38"/>
                    <a:pt x="289" y="38"/>
                    <a:pt x="289" y="38"/>
                  </a:cubicBezTo>
                  <a:cubicBezTo>
                    <a:pt x="289" y="35"/>
                    <a:pt x="290" y="32"/>
                    <a:pt x="290" y="29"/>
                  </a:cubicBezTo>
                  <a:cubicBezTo>
                    <a:pt x="290" y="14"/>
                    <a:pt x="278" y="2"/>
                    <a:pt x="262" y="2"/>
                  </a:cubicBezTo>
                  <a:cubicBezTo>
                    <a:pt x="247" y="2"/>
                    <a:pt x="235" y="14"/>
                    <a:pt x="235" y="29"/>
                  </a:cubicBezTo>
                  <a:cubicBezTo>
                    <a:pt x="235" y="44"/>
                    <a:pt x="247" y="57"/>
                    <a:pt x="262" y="57"/>
                  </a:cubicBezTo>
                  <a:cubicBezTo>
                    <a:pt x="270" y="57"/>
                    <a:pt x="277" y="54"/>
                    <a:pt x="282" y="48"/>
                  </a:cubicBezTo>
                  <a:cubicBezTo>
                    <a:pt x="322" y="73"/>
                    <a:pt x="322" y="73"/>
                    <a:pt x="322" y="73"/>
                  </a:cubicBezTo>
                  <a:cubicBezTo>
                    <a:pt x="318" y="81"/>
                    <a:pt x="316" y="90"/>
                    <a:pt x="316" y="100"/>
                  </a:cubicBezTo>
                  <a:cubicBezTo>
                    <a:pt x="316" y="107"/>
                    <a:pt x="317" y="114"/>
                    <a:pt x="320" y="121"/>
                  </a:cubicBezTo>
                  <a:cubicBezTo>
                    <a:pt x="287" y="136"/>
                    <a:pt x="287" y="136"/>
                    <a:pt x="287" y="136"/>
                  </a:cubicBezTo>
                  <a:cubicBezTo>
                    <a:pt x="280" y="126"/>
                    <a:pt x="268" y="119"/>
                    <a:pt x="255" y="119"/>
                  </a:cubicBezTo>
                  <a:cubicBezTo>
                    <a:pt x="245" y="119"/>
                    <a:pt x="236" y="122"/>
                    <a:pt x="229" y="128"/>
                  </a:cubicBezTo>
                  <a:cubicBezTo>
                    <a:pt x="208" y="106"/>
                    <a:pt x="208" y="106"/>
                    <a:pt x="208" y="106"/>
                  </a:cubicBezTo>
                  <a:cubicBezTo>
                    <a:pt x="212" y="101"/>
                    <a:pt x="214" y="95"/>
                    <a:pt x="214" y="88"/>
                  </a:cubicBezTo>
                  <a:cubicBezTo>
                    <a:pt x="214" y="74"/>
                    <a:pt x="202" y="62"/>
                    <a:pt x="188" y="62"/>
                  </a:cubicBezTo>
                  <a:cubicBezTo>
                    <a:pt x="179" y="62"/>
                    <a:pt x="172" y="65"/>
                    <a:pt x="167" y="71"/>
                  </a:cubicBezTo>
                  <a:cubicBezTo>
                    <a:pt x="134" y="49"/>
                    <a:pt x="134" y="49"/>
                    <a:pt x="134" y="49"/>
                  </a:cubicBezTo>
                  <a:cubicBezTo>
                    <a:pt x="136" y="46"/>
                    <a:pt x="137" y="43"/>
                    <a:pt x="137" y="40"/>
                  </a:cubicBezTo>
                  <a:cubicBezTo>
                    <a:pt x="137" y="28"/>
                    <a:pt x="128" y="20"/>
                    <a:pt x="117" y="20"/>
                  </a:cubicBezTo>
                  <a:cubicBezTo>
                    <a:pt x="106" y="20"/>
                    <a:pt x="97" y="28"/>
                    <a:pt x="97" y="40"/>
                  </a:cubicBezTo>
                  <a:cubicBezTo>
                    <a:pt x="97" y="46"/>
                    <a:pt x="99" y="51"/>
                    <a:pt x="104" y="55"/>
                  </a:cubicBezTo>
                  <a:cubicBezTo>
                    <a:pt x="56" y="128"/>
                    <a:pt x="56" y="128"/>
                    <a:pt x="56" y="128"/>
                  </a:cubicBezTo>
                  <a:cubicBezTo>
                    <a:pt x="53" y="126"/>
                    <a:pt x="49" y="125"/>
                    <a:pt x="45" y="125"/>
                  </a:cubicBezTo>
                  <a:cubicBezTo>
                    <a:pt x="44" y="125"/>
                    <a:pt x="43" y="125"/>
                    <a:pt x="41" y="125"/>
                  </a:cubicBezTo>
                  <a:cubicBezTo>
                    <a:pt x="15" y="25"/>
                    <a:pt x="15" y="25"/>
                    <a:pt x="15" y="25"/>
                  </a:cubicBezTo>
                  <a:cubicBezTo>
                    <a:pt x="19" y="24"/>
                    <a:pt x="21" y="20"/>
                    <a:pt x="21" y="16"/>
                  </a:cubicBezTo>
                  <a:cubicBezTo>
                    <a:pt x="21" y="10"/>
                    <a:pt x="17" y="5"/>
                    <a:pt x="11" y="5"/>
                  </a:cubicBezTo>
                  <a:cubicBezTo>
                    <a:pt x="5" y="5"/>
                    <a:pt x="0" y="10"/>
                    <a:pt x="0" y="16"/>
                  </a:cubicBezTo>
                  <a:cubicBezTo>
                    <a:pt x="0" y="22"/>
                    <a:pt x="5" y="26"/>
                    <a:pt x="11" y="26"/>
                  </a:cubicBezTo>
                  <a:cubicBezTo>
                    <a:pt x="11" y="26"/>
                    <a:pt x="11" y="26"/>
                    <a:pt x="11" y="26"/>
                  </a:cubicBezTo>
                  <a:cubicBezTo>
                    <a:pt x="37" y="126"/>
                    <a:pt x="37" y="126"/>
                    <a:pt x="37" y="126"/>
                  </a:cubicBezTo>
                  <a:cubicBezTo>
                    <a:pt x="28" y="130"/>
                    <a:pt x="21" y="139"/>
                    <a:pt x="21" y="149"/>
                  </a:cubicBezTo>
                  <a:cubicBezTo>
                    <a:pt x="21" y="162"/>
                    <a:pt x="32" y="173"/>
                    <a:pt x="45" y="173"/>
                  </a:cubicBezTo>
                  <a:cubicBezTo>
                    <a:pt x="58" y="173"/>
                    <a:pt x="69" y="162"/>
                    <a:pt x="69" y="149"/>
                  </a:cubicBezTo>
                  <a:cubicBezTo>
                    <a:pt x="69" y="141"/>
                    <a:pt x="65" y="135"/>
                    <a:pt x="60" y="130"/>
                  </a:cubicBezTo>
                  <a:cubicBezTo>
                    <a:pt x="108" y="57"/>
                    <a:pt x="108" y="57"/>
                    <a:pt x="108" y="57"/>
                  </a:cubicBezTo>
                  <a:cubicBezTo>
                    <a:pt x="110" y="59"/>
                    <a:pt x="113" y="60"/>
                    <a:pt x="117" y="60"/>
                  </a:cubicBezTo>
                  <a:cubicBezTo>
                    <a:pt x="123" y="60"/>
                    <a:pt x="128" y="57"/>
                    <a:pt x="132" y="53"/>
                  </a:cubicBezTo>
                  <a:cubicBezTo>
                    <a:pt x="164" y="75"/>
                    <a:pt x="164" y="75"/>
                    <a:pt x="164" y="75"/>
                  </a:cubicBezTo>
                  <a:cubicBezTo>
                    <a:pt x="162" y="79"/>
                    <a:pt x="161" y="84"/>
                    <a:pt x="161" y="88"/>
                  </a:cubicBezTo>
                  <a:cubicBezTo>
                    <a:pt x="161" y="103"/>
                    <a:pt x="173" y="115"/>
                    <a:pt x="188" y="115"/>
                  </a:cubicBezTo>
                  <a:cubicBezTo>
                    <a:pt x="194" y="115"/>
                    <a:pt x="200" y="113"/>
                    <a:pt x="204" y="109"/>
                  </a:cubicBezTo>
                  <a:cubicBezTo>
                    <a:pt x="226" y="131"/>
                    <a:pt x="226" y="131"/>
                    <a:pt x="226" y="131"/>
                  </a:cubicBezTo>
                  <a:cubicBezTo>
                    <a:pt x="219" y="138"/>
                    <a:pt x="215" y="148"/>
                    <a:pt x="215" y="158"/>
                  </a:cubicBezTo>
                  <a:cubicBezTo>
                    <a:pt x="215" y="180"/>
                    <a:pt x="233" y="198"/>
                    <a:pt x="255" y="198"/>
                  </a:cubicBezTo>
                  <a:cubicBezTo>
                    <a:pt x="277" y="198"/>
                    <a:pt x="294" y="180"/>
                    <a:pt x="294" y="158"/>
                  </a:cubicBezTo>
                  <a:cubicBezTo>
                    <a:pt x="294" y="154"/>
                    <a:pt x="294" y="151"/>
                    <a:pt x="293" y="147"/>
                  </a:cubicBezTo>
                  <a:cubicBezTo>
                    <a:pt x="325" y="132"/>
                    <a:pt x="325" y="132"/>
                    <a:pt x="325" y="132"/>
                  </a:cubicBezTo>
                  <a:cubicBezTo>
                    <a:pt x="336" y="150"/>
                    <a:pt x="356" y="162"/>
                    <a:pt x="379" y="162"/>
                  </a:cubicBezTo>
                  <a:cubicBezTo>
                    <a:pt x="398" y="162"/>
                    <a:pt x="415" y="153"/>
                    <a:pt x="426" y="140"/>
                  </a:cubicBezTo>
                  <a:cubicBezTo>
                    <a:pt x="452" y="160"/>
                    <a:pt x="452" y="160"/>
                    <a:pt x="452" y="160"/>
                  </a:cubicBezTo>
                  <a:cubicBezTo>
                    <a:pt x="449" y="163"/>
                    <a:pt x="448" y="168"/>
                    <a:pt x="448" y="172"/>
                  </a:cubicBezTo>
                  <a:cubicBezTo>
                    <a:pt x="448" y="185"/>
                    <a:pt x="458" y="196"/>
                    <a:pt x="471" y="196"/>
                  </a:cubicBezTo>
                  <a:cubicBezTo>
                    <a:pt x="484" y="196"/>
                    <a:pt x="494" y="185"/>
                    <a:pt x="494" y="172"/>
                  </a:cubicBezTo>
                  <a:cubicBezTo>
                    <a:pt x="494" y="170"/>
                    <a:pt x="494" y="167"/>
                    <a:pt x="493" y="165"/>
                  </a:cubicBezTo>
                  <a:cubicBezTo>
                    <a:pt x="549" y="139"/>
                    <a:pt x="549" y="139"/>
                    <a:pt x="549" y="139"/>
                  </a:cubicBezTo>
                  <a:cubicBezTo>
                    <a:pt x="554" y="147"/>
                    <a:pt x="563" y="153"/>
                    <a:pt x="573" y="153"/>
                  </a:cubicBezTo>
                  <a:cubicBezTo>
                    <a:pt x="585" y="153"/>
                    <a:pt x="595" y="145"/>
                    <a:pt x="599" y="135"/>
                  </a:cubicBezTo>
                  <a:cubicBezTo>
                    <a:pt x="672" y="155"/>
                    <a:pt x="672" y="155"/>
                    <a:pt x="672" y="155"/>
                  </a:cubicBezTo>
                  <a:cubicBezTo>
                    <a:pt x="672" y="157"/>
                    <a:pt x="671" y="159"/>
                    <a:pt x="671" y="161"/>
                  </a:cubicBezTo>
                  <a:cubicBezTo>
                    <a:pt x="671" y="179"/>
                    <a:pt x="686" y="193"/>
                    <a:pt x="703" y="193"/>
                  </a:cubicBezTo>
                  <a:cubicBezTo>
                    <a:pt x="721" y="193"/>
                    <a:pt x="735" y="179"/>
                    <a:pt x="735" y="161"/>
                  </a:cubicBezTo>
                  <a:cubicBezTo>
                    <a:pt x="735" y="143"/>
                    <a:pt x="721" y="129"/>
                    <a:pt x="703" y="129"/>
                  </a:cubicBezTo>
                  <a:cubicBezTo>
                    <a:pt x="689" y="129"/>
                    <a:pt x="678" y="138"/>
                    <a:pt x="673" y="150"/>
                  </a:cubicBezTo>
                  <a:cubicBezTo>
                    <a:pt x="600" y="130"/>
                    <a:pt x="600" y="130"/>
                    <a:pt x="600" y="130"/>
                  </a:cubicBezTo>
                  <a:cubicBezTo>
                    <a:pt x="601" y="129"/>
                    <a:pt x="601" y="127"/>
                    <a:pt x="601" y="125"/>
                  </a:cubicBezTo>
                  <a:cubicBezTo>
                    <a:pt x="601" y="112"/>
                    <a:pt x="592" y="101"/>
                    <a:pt x="579" y="98"/>
                  </a:cubicBezTo>
                  <a:cubicBezTo>
                    <a:pt x="587" y="48"/>
                    <a:pt x="587" y="48"/>
                    <a:pt x="587" y="48"/>
                  </a:cubicBezTo>
                  <a:cubicBezTo>
                    <a:pt x="588" y="48"/>
                    <a:pt x="588" y="49"/>
                    <a:pt x="589" y="49"/>
                  </a:cubicBezTo>
                  <a:close/>
                  <a:moveTo>
                    <a:pt x="117" y="50"/>
                  </a:moveTo>
                  <a:cubicBezTo>
                    <a:pt x="111" y="50"/>
                    <a:pt x="106" y="45"/>
                    <a:pt x="106" y="40"/>
                  </a:cubicBezTo>
                  <a:cubicBezTo>
                    <a:pt x="106" y="34"/>
                    <a:pt x="111" y="29"/>
                    <a:pt x="117" y="29"/>
                  </a:cubicBezTo>
                  <a:cubicBezTo>
                    <a:pt x="122" y="29"/>
                    <a:pt x="127" y="34"/>
                    <a:pt x="127" y="40"/>
                  </a:cubicBezTo>
                  <a:cubicBezTo>
                    <a:pt x="127" y="45"/>
                    <a:pt x="122" y="50"/>
                    <a:pt x="117" y="50"/>
                  </a:cubicBezTo>
                  <a:close/>
                  <a:moveTo>
                    <a:pt x="574" y="24"/>
                  </a:moveTo>
                  <a:cubicBezTo>
                    <a:pt x="574" y="17"/>
                    <a:pt x="581" y="10"/>
                    <a:pt x="589" y="10"/>
                  </a:cubicBezTo>
                  <a:cubicBezTo>
                    <a:pt x="596" y="10"/>
                    <a:pt x="603" y="17"/>
                    <a:pt x="603" y="24"/>
                  </a:cubicBezTo>
                  <a:cubicBezTo>
                    <a:pt x="603" y="32"/>
                    <a:pt x="596" y="39"/>
                    <a:pt x="589" y="39"/>
                  </a:cubicBezTo>
                  <a:cubicBezTo>
                    <a:pt x="581" y="39"/>
                    <a:pt x="574" y="32"/>
                    <a:pt x="574" y="24"/>
                  </a:cubicBezTo>
                  <a:close/>
                </a:path>
              </a:pathLst>
            </a:custGeom>
            <a:solidFill>
              <a:srgbClr val="FFFFFF">
                <a:alpha val="62000"/>
              </a:srgb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286"/>
            <p:cNvSpPr>
              <a:spLocks noEditPoints="1"/>
            </p:cNvSpPr>
            <p:nvPr/>
          </p:nvSpPr>
          <p:spPr bwMode="auto">
            <a:xfrm>
              <a:off x="1931391" y="2277468"/>
              <a:ext cx="5753861" cy="1516046"/>
            </a:xfrm>
            <a:custGeom>
              <a:avLst/>
              <a:gdLst>
                <a:gd name="T0" fmla="*/ 612 w 751"/>
                <a:gd name="T1" fmla="*/ 28 h 198"/>
                <a:gd name="T2" fmla="*/ 726 w 751"/>
                <a:gd name="T3" fmla="*/ 60 h 198"/>
                <a:gd name="T4" fmla="*/ 726 w 751"/>
                <a:gd name="T5" fmla="*/ 10 h 198"/>
                <a:gd name="T6" fmla="*/ 613 w 751"/>
                <a:gd name="T7" fmla="*/ 24 h 198"/>
                <a:gd name="T8" fmla="*/ 565 w 751"/>
                <a:gd name="T9" fmla="*/ 24 h 198"/>
                <a:gd name="T10" fmla="*/ 575 w 751"/>
                <a:gd name="T11" fmla="*/ 97 h 198"/>
                <a:gd name="T12" fmla="*/ 545 w 751"/>
                <a:gd name="T13" fmla="*/ 125 h 198"/>
                <a:gd name="T14" fmla="*/ 491 w 751"/>
                <a:gd name="T15" fmla="*/ 161 h 198"/>
                <a:gd name="T16" fmla="*/ 454 w 751"/>
                <a:gd name="T17" fmla="*/ 156 h 198"/>
                <a:gd name="T18" fmla="*/ 441 w 751"/>
                <a:gd name="T19" fmla="*/ 100 h 198"/>
                <a:gd name="T20" fmla="*/ 456 w 751"/>
                <a:gd name="T21" fmla="*/ 63 h 198"/>
                <a:gd name="T22" fmla="*/ 524 w 751"/>
                <a:gd name="T23" fmla="*/ 40 h 198"/>
                <a:gd name="T24" fmla="*/ 448 w 751"/>
                <a:gd name="T25" fmla="*/ 40 h 198"/>
                <a:gd name="T26" fmla="*/ 430 w 751"/>
                <a:gd name="T27" fmla="*/ 64 h 198"/>
                <a:gd name="T28" fmla="*/ 329 w 751"/>
                <a:gd name="T29" fmla="*/ 62 h 198"/>
                <a:gd name="T30" fmla="*/ 290 w 751"/>
                <a:gd name="T31" fmla="*/ 29 h 198"/>
                <a:gd name="T32" fmla="*/ 235 w 751"/>
                <a:gd name="T33" fmla="*/ 29 h 198"/>
                <a:gd name="T34" fmla="*/ 282 w 751"/>
                <a:gd name="T35" fmla="*/ 48 h 198"/>
                <a:gd name="T36" fmla="*/ 316 w 751"/>
                <a:gd name="T37" fmla="*/ 100 h 198"/>
                <a:gd name="T38" fmla="*/ 287 w 751"/>
                <a:gd name="T39" fmla="*/ 136 h 198"/>
                <a:gd name="T40" fmla="*/ 229 w 751"/>
                <a:gd name="T41" fmla="*/ 128 h 198"/>
                <a:gd name="T42" fmla="*/ 214 w 751"/>
                <a:gd name="T43" fmla="*/ 88 h 198"/>
                <a:gd name="T44" fmla="*/ 167 w 751"/>
                <a:gd name="T45" fmla="*/ 71 h 198"/>
                <a:gd name="T46" fmla="*/ 137 w 751"/>
                <a:gd name="T47" fmla="*/ 40 h 198"/>
                <a:gd name="T48" fmla="*/ 97 w 751"/>
                <a:gd name="T49" fmla="*/ 40 h 198"/>
                <a:gd name="T50" fmla="*/ 56 w 751"/>
                <a:gd name="T51" fmla="*/ 128 h 198"/>
                <a:gd name="T52" fmla="*/ 41 w 751"/>
                <a:gd name="T53" fmla="*/ 125 h 198"/>
                <a:gd name="T54" fmla="*/ 21 w 751"/>
                <a:gd name="T55" fmla="*/ 16 h 198"/>
                <a:gd name="T56" fmla="*/ 0 w 751"/>
                <a:gd name="T57" fmla="*/ 16 h 198"/>
                <a:gd name="T58" fmla="*/ 11 w 751"/>
                <a:gd name="T59" fmla="*/ 26 h 198"/>
                <a:gd name="T60" fmla="*/ 21 w 751"/>
                <a:gd name="T61" fmla="*/ 149 h 198"/>
                <a:gd name="T62" fmla="*/ 69 w 751"/>
                <a:gd name="T63" fmla="*/ 149 h 198"/>
                <a:gd name="T64" fmla="*/ 108 w 751"/>
                <a:gd name="T65" fmla="*/ 57 h 198"/>
                <a:gd name="T66" fmla="*/ 132 w 751"/>
                <a:gd name="T67" fmla="*/ 53 h 198"/>
                <a:gd name="T68" fmla="*/ 161 w 751"/>
                <a:gd name="T69" fmla="*/ 88 h 198"/>
                <a:gd name="T70" fmla="*/ 204 w 751"/>
                <a:gd name="T71" fmla="*/ 109 h 198"/>
                <a:gd name="T72" fmla="*/ 215 w 751"/>
                <a:gd name="T73" fmla="*/ 158 h 198"/>
                <a:gd name="T74" fmla="*/ 294 w 751"/>
                <a:gd name="T75" fmla="*/ 158 h 198"/>
                <a:gd name="T76" fmla="*/ 325 w 751"/>
                <a:gd name="T77" fmla="*/ 132 h 198"/>
                <a:gd name="T78" fmla="*/ 426 w 751"/>
                <a:gd name="T79" fmla="*/ 140 h 198"/>
                <a:gd name="T80" fmla="*/ 448 w 751"/>
                <a:gd name="T81" fmla="*/ 172 h 198"/>
                <a:gd name="T82" fmla="*/ 494 w 751"/>
                <a:gd name="T83" fmla="*/ 172 h 198"/>
                <a:gd name="T84" fmla="*/ 549 w 751"/>
                <a:gd name="T85" fmla="*/ 139 h 198"/>
                <a:gd name="T86" fmla="*/ 599 w 751"/>
                <a:gd name="T87" fmla="*/ 135 h 198"/>
                <a:gd name="T88" fmla="*/ 671 w 751"/>
                <a:gd name="T89" fmla="*/ 161 h 198"/>
                <a:gd name="T90" fmla="*/ 735 w 751"/>
                <a:gd name="T91" fmla="*/ 161 h 198"/>
                <a:gd name="T92" fmla="*/ 673 w 751"/>
                <a:gd name="T93" fmla="*/ 150 h 198"/>
                <a:gd name="T94" fmla="*/ 601 w 751"/>
                <a:gd name="T95" fmla="*/ 125 h 198"/>
                <a:gd name="T96" fmla="*/ 587 w 751"/>
                <a:gd name="T97" fmla="*/ 48 h 198"/>
                <a:gd name="T98" fmla="*/ 117 w 751"/>
                <a:gd name="T99" fmla="*/ 50 h 198"/>
                <a:gd name="T100" fmla="*/ 117 w 751"/>
                <a:gd name="T101" fmla="*/ 29 h 198"/>
                <a:gd name="T102" fmla="*/ 117 w 751"/>
                <a:gd name="T103" fmla="*/ 50 h 198"/>
                <a:gd name="T104" fmla="*/ 589 w 751"/>
                <a:gd name="T105" fmla="*/ 10 h 198"/>
                <a:gd name="T106" fmla="*/ 589 w 751"/>
                <a:gd name="T107" fmla="*/ 3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1" h="198">
                  <a:moveTo>
                    <a:pt x="589" y="49"/>
                  </a:moveTo>
                  <a:cubicBezTo>
                    <a:pt x="601" y="49"/>
                    <a:pt x="610" y="40"/>
                    <a:pt x="612" y="28"/>
                  </a:cubicBezTo>
                  <a:cubicBezTo>
                    <a:pt x="701" y="35"/>
                    <a:pt x="701" y="35"/>
                    <a:pt x="701" y="35"/>
                  </a:cubicBezTo>
                  <a:cubicBezTo>
                    <a:pt x="701" y="49"/>
                    <a:pt x="712" y="60"/>
                    <a:pt x="726" y="60"/>
                  </a:cubicBezTo>
                  <a:cubicBezTo>
                    <a:pt x="740" y="60"/>
                    <a:pt x="751" y="49"/>
                    <a:pt x="751" y="35"/>
                  </a:cubicBezTo>
                  <a:cubicBezTo>
                    <a:pt x="751" y="21"/>
                    <a:pt x="740" y="10"/>
                    <a:pt x="726" y="10"/>
                  </a:cubicBezTo>
                  <a:cubicBezTo>
                    <a:pt x="714" y="10"/>
                    <a:pt x="703" y="19"/>
                    <a:pt x="701" y="31"/>
                  </a:cubicBezTo>
                  <a:cubicBezTo>
                    <a:pt x="613" y="24"/>
                    <a:pt x="613" y="24"/>
                    <a:pt x="613" y="24"/>
                  </a:cubicBezTo>
                  <a:cubicBezTo>
                    <a:pt x="612" y="11"/>
                    <a:pt x="602" y="0"/>
                    <a:pt x="589" y="0"/>
                  </a:cubicBezTo>
                  <a:cubicBezTo>
                    <a:pt x="575" y="0"/>
                    <a:pt x="565" y="11"/>
                    <a:pt x="565" y="24"/>
                  </a:cubicBezTo>
                  <a:cubicBezTo>
                    <a:pt x="565" y="36"/>
                    <a:pt x="572" y="45"/>
                    <a:pt x="583" y="48"/>
                  </a:cubicBezTo>
                  <a:cubicBezTo>
                    <a:pt x="575" y="97"/>
                    <a:pt x="575" y="97"/>
                    <a:pt x="575" y="97"/>
                  </a:cubicBezTo>
                  <a:cubicBezTo>
                    <a:pt x="574" y="97"/>
                    <a:pt x="574" y="97"/>
                    <a:pt x="573" y="97"/>
                  </a:cubicBezTo>
                  <a:cubicBezTo>
                    <a:pt x="558" y="97"/>
                    <a:pt x="545" y="110"/>
                    <a:pt x="545" y="125"/>
                  </a:cubicBezTo>
                  <a:cubicBezTo>
                    <a:pt x="545" y="128"/>
                    <a:pt x="546" y="132"/>
                    <a:pt x="547" y="135"/>
                  </a:cubicBezTo>
                  <a:cubicBezTo>
                    <a:pt x="491" y="161"/>
                    <a:pt x="491" y="161"/>
                    <a:pt x="491" y="161"/>
                  </a:cubicBezTo>
                  <a:cubicBezTo>
                    <a:pt x="487" y="154"/>
                    <a:pt x="480" y="149"/>
                    <a:pt x="471" y="149"/>
                  </a:cubicBezTo>
                  <a:cubicBezTo>
                    <a:pt x="465" y="149"/>
                    <a:pt x="459" y="152"/>
                    <a:pt x="454" y="156"/>
                  </a:cubicBezTo>
                  <a:cubicBezTo>
                    <a:pt x="429" y="136"/>
                    <a:pt x="429" y="136"/>
                    <a:pt x="429" y="136"/>
                  </a:cubicBezTo>
                  <a:cubicBezTo>
                    <a:pt x="437" y="126"/>
                    <a:pt x="441" y="113"/>
                    <a:pt x="441" y="100"/>
                  </a:cubicBezTo>
                  <a:cubicBezTo>
                    <a:pt x="441" y="91"/>
                    <a:pt x="439" y="82"/>
                    <a:pt x="436" y="75"/>
                  </a:cubicBezTo>
                  <a:cubicBezTo>
                    <a:pt x="456" y="63"/>
                    <a:pt x="456" y="63"/>
                    <a:pt x="456" y="63"/>
                  </a:cubicBezTo>
                  <a:cubicBezTo>
                    <a:pt x="463" y="72"/>
                    <a:pt x="474" y="78"/>
                    <a:pt x="486" y="78"/>
                  </a:cubicBezTo>
                  <a:cubicBezTo>
                    <a:pt x="507" y="78"/>
                    <a:pt x="524" y="61"/>
                    <a:pt x="524" y="40"/>
                  </a:cubicBezTo>
                  <a:cubicBezTo>
                    <a:pt x="524" y="19"/>
                    <a:pt x="507" y="2"/>
                    <a:pt x="486" y="2"/>
                  </a:cubicBezTo>
                  <a:cubicBezTo>
                    <a:pt x="465" y="2"/>
                    <a:pt x="448" y="19"/>
                    <a:pt x="448" y="40"/>
                  </a:cubicBezTo>
                  <a:cubicBezTo>
                    <a:pt x="448" y="44"/>
                    <a:pt x="449" y="48"/>
                    <a:pt x="450" y="52"/>
                  </a:cubicBezTo>
                  <a:cubicBezTo>
                    <a:pt x="430" y="64"/>
                    <a:pt x="430" y="64"/>
                    <a:pt x="430" y="64"/>
                  </a:cubicBezTo>
                  <a:cubicBezTo>
                    <a:pt x="419" y="48"/>
                    <a:pt x="400" y="37"/>
                    <a:pt x="379" y="37"/>
                  </a:cubicBezTo>
                  <a:cubicBezTo>
                    <a:pt x="358" y="37"/>
                    <a:pt x="340" y="47"/>
                    <a:pt x="329" y="62"/>
                  </a:cubicBezTo>
                  <a:cubicBezTo>
                    <a:pt x="289" y="38"/>
                    <a:pt x="289" y="38"/>
                    <a:pt x="289" y="38"/>
                  </a:cubicBezTo>
                  <a:cubicBezTo>
                    <a:pt x="289" y="35"/>
                    <a:pt x="290" y="32"/>
                    <a:pt x="290" y="29"/>
                  </a:cubicBezTo>
                  <a:cubicBezTo>
                    <a:pt x="290" y="14"/>
                    <a:pt x="278" y="2"/>
                    <a:pt x="262" y="2"/>
                  </a:cubicBezTo>
                  <a:cubicBezTo>
                    <a:pt x="247" y="2"/>
                    <a:pt x="235" y="14"/>
                    <a:pt x="235" y="29"/>
                  </a:cubicBezTo>
                  <a:cubicBezTo>
                    <a:pt x="235" y="44"/>
                    <a:pt x="247" y="57"/>
                    <a:pt x="262" y="57"/>
                  </a:cubicBezTo>
                  <a:cubicBezTo>
                    <a:pt x="270" y="57"/>
                    <a:pt x="277" y="54"/>
                    <a:pt x="282" y="48"/>
                  </a:cubicBezTo>
                  <a:cubicBezTo>
                    <a:pt x="322" y="73"/>
                    <a:pt x="322" y="73"/>
                    <a:pt x="322" y="73"/>
                  </a:cubicBezTo>
                  <a:cubicBezTo>
                    <a:pt x="318" y="81"/>
                    <a:pt x="316" y="90"/>
                    <a:pt x="316" y="100"/>
                  </a:cubicBezTo>
                  <a:cubicBezTo>
                    <a:pt x="316" y="107"/>
                    <a:pt x="317" y="114"/>
                    <a:pt x="320" y="121"/>
                  </a:cubicBezTo>
                  <a:cubicBezTo>
                    <a:pt x="287" y="136"/>
                    <a:pt x="287" y="136"/>
                    <a:pt x="287" y="136"/>
                  </a:cubicBezTo>
                  <a:cubicBezTo>
                    <a:pt x="280" y="126"/>
                    <a:pt x="268" y="119"/>
                    <a:pt x="255" y="119"/>
                  </a:cubicBezTo>
                  <a:cubicBezTo>
                    <a:pt x="245" y="119"/>
                    <a:pt x="236" y="122"/>
                    <a:pt x="229" y="128"/>
                  </a:cubicBezTo>
                  <a:cubicBezTo>
                    <a:pt x="208" y="106"/>
                    <a:pt x="208" y="106"/>
                    <a:pt x="208" y="106"/>
                  </a:cubicBezTo>
                  <a:cubicBezTo>
                    <a:pt x="212" y="101"/>
                    <a:pt x="214" y="95"/>
                    <a:pt x="214" y="88"/>
                  </a:cubicBezTo>
                  <a:cubicBezTo>
                    <a:pt x="214" y="74"/>
                    <a:pt x="202" y="62"/>
                    <a:pt x="188" y="62"/>
                  </a:cubicBezTo>
                  <a:cubicBezTo>
                    <a:pt x="179" y="62"/>
                    <a:pt x="172" y="65"/>
                    <a:pt x="167" y="71"/>
                  </a:cubicBezTo>
                  <a:cubicBezTo>
                    <a:pt x="134" y="49"/>
                    <a:pt x="134" y="49"/>
                    <a:pt x="134" y="49"/>
                  </a:cubicBezTo>
                  <a:cubicBezTo>
                    <a:pt x="136" y="46"/>
                    <a:pt x="137" y="43"/>
                    <a:pt x="137" y="40"/>
                  </a:cubicBezTo>
                  <a:cubicBezTo>
                    <a:pt x="137" y="28"/>
                    <a:pt x="128" y="20"/>
                    <a:pt x="117" y="20"/>
                  </a:cubicBezTo>
                  <a:cubicBezTo>
                    <a:pt x="106" y="20"/>
                    <a:pt x="97" y="28"/>
                    <a:pt x="97" y="40"/>
                  </a:cubicBezTo>
                  <a:cubicBezTo>
                    <a:pt x="97" y="46"/>
                    <a:pt x="99" y="51"/>
                    <a:pt x="104" y="55"/>
                  </a:cubicBezTo>
                  <a:cubicBezTo>
                    <a:pt x="56" y="128"/>
                    <a:pt x="56" y="128"/>
                    <a:pt x="56" y="128"/>
                  </a:cubicBezTo>
                  <a:cubicBezTo>
                    <a:pt x="53" y="126"/>
                    <a:pt x="49" y="125"/>
                    <a:pt x="45" y="125"/>
                  </a:cubicBezTo>
                  <a:cubicBezTo>
                    <a:pt x="44" y="125"/>
                    <a:pt x="43" y="125"/>
                    <a:pt x="41" y="125"/>
                  </a:cubicBezTo>
                  <a:cubicBezTo>
                    <a:pt x="15" y="25"/>
                    <a:pt x="15" y="25"/>
                    <a:pt x="15" y="25"/>
                  </a:cubicBezTo>
                  <a:cubicBezTo>
                    <a:pt x="19" y="24"/>
                    <a:pt x="21" y="20"/>
                    <a:pt x="21" y="16"/>
                  </a:cubicBezTo>
                  <a:cubicBezTo>
                    <a:pt x="21" y="10"/>
                    <a:pt x="17" y="5"/>
                    <a:pt x="11" y="5"/>
                  </a:cubicBezTo>
                  <a:cubicBezTo>
                    <a:pt x="5" y="5"/>
                    <a:pt x="0" y="10"/>
                    <a:pt x="0" y="16"/>
                  </a:cubicBezTo>
                  <a:cubicBezTo>
                    <a:pt x="0" y="22"/>
                    <a:pt x="5" y="26"/>
                    <a:pt x="11" y="26"/>
                  </a:cubicBezTo>
                  <a:cubicBezTo>
                    <a:pt x="11" y="26"/>
                    <a:pt x="11" y="26"/>
                    <a:pt x="11" y="26"/>
                  </a:cubicBezTo>
                  <a:cubicBezTo>
                    <a:pt x="37" y="126"/>
                    <a:pt x="37" y="126"/>
                    <a:pt x="37" y="126"/>
                  </a:cubicBezTo>
                  <a:cubicBezTo>
                    <a:pt x="28" y="130"/>
                    <a:pt x="21" y="139"/>
                    <a:pt x="21" y="149"/>
                  </a:cubicBezTo>
                  <a:cubicBezTo>
                    <a:pt x="21" y="162"/>
                    <a:pt x="32" y="173"/>
                    <a:pt x="45" y="173"/>
                  </a:cubicBezTo>
                  <a:cubicBezTo>
                    <a:pt x="58" y="173"/>
                    <a:pt x="69" y="162"/>
                    <a:pt x="69" y="149"/>
                  </a:cubicBezTo>
                  <a:cubicBezTo>
                    <a:pt x="69" y="141"/>
                    <a:pt x="65" y="135"/>
                    <a:pt x="60" y="130"/>
                  </a:cubicBezTo>
                  <a:cubicBezTo>
                    <a:pt x="108" y="57"/>
                    <a:pt x="108" y="57"/>
                    <a:pt x="108" y="57"/>
                  </a:cubicBezTo>
                  <a:cubicBezTo>
                    <a:pt x="110" y="59"/>
                    <a:pt x="113" y="60"/>
                    <a:pt x="117" y="60"/>
                  </a:cubicBezTo>
                  <a:cubicBezTo>
                    <a:pt x="123" y="60"/>
                    <a:pt x="128" y="57"/>
                    <a:pt x="132" y="53"/>
                  </a:cubicBezTo>
                  <a:cubicBezTo>
                    <a:pt x="164" y="75"/>
                    <a:pt x="164" y="75"/>
                    <a:pt x="164" y="75"/>
                  </a:cubicBezTo>
                  <a:cubicBezTo>
                    <a:pt x="162" y="79"/>
                    <a:pt x="161" y="84"/>
                    <a:pt x="161" y="88"/>
                  </a:cubicBezTo>
                  <a:cubicBezTo>
                    <a:pt x="161" y="103"/>
                    <a:pt x="173" y="115"/>
                    <a:pt x="188" y="115"/>
                  </a:cubicBezTo>
                  <a:cubicBezTo>
                    <a:pt x="194" y="115"/>
                    <a:pt x="200" y="113"/>
                    <a:pt x="204" y="109"/>
                  </a:cubicBezTo>
                  <a:cubicBezTo>
                    <a:pt x="226" y="131"/>
                    <a:pt x="226" y="131"/>
                    <a:pt x="226" y="131"/>
                  </a:cubicBezTo>
                  <a:cubicBezTo>
                    <a:pt x="219" y="138"/>
                    <a:pt x="215" y="148"/>
                    <a:pt x="215" y="158"/>
                  </a:cubicBezTo>
                  <a:cubicBezTo>
                    <a:pt x="215" y="180"/>
                    <a:pt x="233" y="198"/>
                    <a:pt x="255" y="198"/>
                  </a:cubicBezTo>
                  <a:cubicBezTo>
                    <a:pt x="277" y="198"/>
                    <a:pt x="294" y="180"/>
                    <a:pt x="294" y="158"/>
                  </a:cubicBezTo>
                  <a:cubicBezTo>
                    <a:pt x="294" y="154"/>
                    <a:pt x="294" y="151"/>
                    <a:pt x="293" y="147"/>
                  </a:cubicBezTo>
                  <a:cubicBezTo>
                    <a:pt x="325" y="132"/>
                    <a:pt x="325" y="132"/>
                    <a:pt x="325" y="132"/>
                  </a:cubicBezTo>
                  <a:cubicBezTo>
                    <a:pt x="336" y="150"/>
                    <a:pt x="356" y="162"/>
                    <a:pt x="379" y="162"/>
                  </a:cubicBezTo>
                  <a:cubicBezTo>
                    <a:pt x="398" y="162"/>
                    <a:pt x="415" y="153"/>
                    <a:pt x="426" y="140"/>
                  </a:cubicBezTo>
                  <a:cubicBezTo>
                    <a:pt x="452" y="160"/>
                    <a:pt x="452" y="160"/>
                    <a:pt x="452" y="160"/>
                  </a:cubicBezTo>
                  <a:cubicBezTo>
                    <a:pt x="449" y="163"/>
                    <a:pt x="448" y="168"/>
                    <a:pt x="448" y="172"/>
                  </a:cubicBezTo>
                  <a:cubicBezTo>
                    <a:pt x="448" y="185"/>
                    <a:pt x="458" y="196"/>
                    <a:pt x="471" y="196"/>
                  </a:cubicBezTo>
                  <a:cubicBezTo>
                    <a:pt x="484" y="196"/>
                    <a:pt x="494" y="185"/>
                    <a:pt x="494" y="172"/>
                  </a:cubicBezTo>
                  <a:cubicBezTo>
                    <a:pt x="494" y="170"/>
                    <a:pt x="494" y="167"/>
                    <a:pt x="493" y="165"/>
                  </a:cubicBezTo>
                  <a:cubicBezTo>
                    <a:pt x="549" y="139"/>
                    <a:pt x="549" y="139"/>
                    <a:pt x="549" y="139"/>
                  </a:cubicBezTo>
                  <a:cubicBezTo>
                    <a:pt x="554" y="147"/>
                    <a:pt x="563" y="153"/>
                    <a:pt x="573" y="153"/>
                  </a:cubicBezTo>
                  <a:cubicBezTo>
                    <a:pt x="585" y="153"/>
                    <a:pt x="595" y="145"/>
                    <a:pt x="599" y="135"/>
                  </a:cubicBezTo>
                  <a:cubicBezTo>
                    <a:pt x="672" y="155"/>
                    <a:pt x="672" y="155"/>
                    <a:pt x="672" y="155"/>
                  </a:cubicBezTo>
                  <a:cubicBezTo>
                    <a:pt x="672" y="157"/>
                    <a:pt x="671" y="159"/>
                    <a:pt x="671" y="161"/>
                  </a:cubicBezTo>
                  <a:cubicBezTo>
                    <a:pt x="671" y="179"/>
                    <a:pt x="686" y="193"/>
                    <a:pt x="703" y="193"/>
                  </a:cubicBezTo>
                  <a:cubicBezTo>
                    <a:pt x="721" y="193"/>
                    <a:pt x="735" y="179"/>
                    <a:pt x="735" y="161"/>
                  </a:cubicBezTo>
                  <a:cubicBezTo>
                    <a:pt x="735" y="143"/>
                    <a:pt x="721" y="129"/>
                    <a:pt x="703" y="129"/>
                  </a:cubicBezTo>
                  <a:cubicBezTo>
                    <a:pt x="689" y="129"/>
                    <a:pt x="678" y="138"/>
                    <a:pt x="673" y="150"/>
                  </a:cubicBezTo>
                  <a:cubicBezTo>
                    <a:pt x="600" y="130"/>
                    <a:pt x="600" y="130"/>
                    <a:pt x="600" y="130"/>
                  </a:cubicBezTo>
                  <a:cubicBezTo>
                    <a:pt x="601" y="129"/>
                    <a:pt x="601" y="127"/>
                    <a:pt x="601" y="125"/>
                  </a:cubicBezTo>
                  <a:cubicBezTo>
                    <a:pt x="601" y="112"/>
                    <a:pt x="592" y="101"/>
                    <a:pt x="579" y="98"/>
                  </a:cubicBezTo>
                  <a:cubicBezTo>
                    <a:pt x="587" y="48"/>
                    <a:pt x="587" y="48"/>
                    <a:pt x="587" y="48"/>
                  </a:cubicBezTo>
                  <a:cubicBezTo>
                    <a:pt x="588" y="48"/>
                    <a:pt x="588" y="49"/>
                    <a:pt x="589" y="49"/>
                  </a:cubicBezTo>
                  <a:close/>
                  <a:moveTo>
                    <a:pt x="117" y="50"/>
                  </a:moveTo>
                  <a:cubicBezTo>
                    <a:pt x="111" y="50"/>
                    <a:pt x="106" y="45"/>
                    <a:pt x="106" y="40"/>
                  </a:cubicBezTo>
                  <a:cubicBezTo>
                    <a:pt x="106" y="34"/>
                    <a:pt x="111" y="29"/>
                    <a:pt x="117" y="29"/>
                  </a:cubicBezTo>
                  <a:cubicBezTo>
                    <a:pt x="122" y="29"/>
                    <a:pt x="127" y="34"/>
                    <a:pt x="127" y="40"/>
                  </a:cubicBezTo>
                  <a:cubicBezTo>
                    <a:pt x="127" y="45"/>
                    <a:pt x="122" y="50"/>
                    <a:pt x="117" y="50"/>
                  </a:cubicBezTo>
                  <a:close/>
                  <a:moveTo>
                    <a:pt x="574" y="24"/>
                  </a:moveTo>
                  <a:cubicBezTo>
                    <a:pt x="574" y="17"/>
                    <a:pt x="581" y="10"/>
                    <a:pt x="589" y="10"/>
                  </a:cubicBezTo>
                  <a:cubicBezTo>
                    <a:pt x="596" y="10"/>
                    <a:pt x="603" y="17"/>
                    <a:pt x="603" y="24"/>
                  </a:cubicBezTo>
                  <a:cubicBezTo>
                    <a:pt x="603" y="32"/>
                    <a:pt x="596" y="39"/>
                    <a:pt x="589" y="39"/>
                  </a:cubicBezTo>
                  <a:cubicBezTo>
                    <a:pt x="581" y="39"/>
                    <a:pt x="574" y="32"/>
                    <a:pt x="574" y="24"/>
                  </a:cubicBezTo>
                  <a:close/>
                </a:path>
              </a:pathLst>
            </a:custGeom>
            <a:solidFill>
              <a:srgbClr val="FFFFFF">
                <a:alpha val="62000"/>
              </a:srgb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 name="组合 7"/>
          <p:cNvGrpSpPr/>
          <p:nvPr/>
        </p:nvGrpSpPr>
        <p:grpSpPr>
          <a:xfrm>
            <a:off x="200443" y="2021368"/>
            <a:ext cx="6936864" cy="4010265"/>
            <a:chOff x="1359919" y="1178901"/>
            <a:chExt cx="6936864" cy="4010265"/>
          </a:xfrm>
        </p:grpSpPr>
        <p:grpSp>
          <p:nvGrpSpPr>
            <p:cNvPr id="9" name="组合 8"/>
            <p:cNvGrpSpPr/>
            <p:nvPr/>
          </p:nvGrpSpPr>
          <p:grpSpPr>
            <a:xfrm>
              <a:off x="1359919" y="1178901"/>
              <a:ext cx="6936864" cy="4010265"/>
              <a:chOff x="1170455" y="1227326"/>
              <a:chExt cx="6936864" cy="4010265"/>
            </a:xfrm>
          </p:grpSpPr>
          <p:sp>
            <p:nvSpPr>
              <p:cNvPr id="15" name="六边形 14"/>
              <p:cNvSpPr/>
              <p:nvPr/>
            </p:nvSpPr>
            <p:spPr>
              <a:xfrm rot="1800000">
                <a:off x="3095172" y="2286452"/>
                <a:ext cx="1456080" cy="1255241"/>
              </a:xfrm>
              <a:prstGeom prst="hexagon">
                <a:avLst/>
              </a:prstGeom>
              <a:noFill/>
              <a:ln w="1428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21"/>
              <p:cNvSpPr>
                <a:spLocks noEditPoints="1"/>
              </p:cNvSpPr>
              <p:nvPr/>
            </p:nvSpPr>
            <p:spPr bwMode="auto">
              <a:xfrm>
                <a:off x="3444762" y="2566612"/>
                <a:ext cx="764381" cy="631186"/>
              </a:xfrm>
              <a:custGeom>
                <a:avLst/>
                <a:gdLst>
                  <a:gd name="T0" fmla="*/ 728 w 769"/>
                  <a:gd name="T1" fmla="*/ 110 h 635"/>
                  <a:gd name="T2" fmla="*/ 711 w 769"/>
                  <a:gd name="T3" fmla="*/ 135 h 635"/>
                  <a:gd name="T4" fmla="*/ 742 w 769"/>
                  <a:gd name="T5" fmla="*/ 213 h 635"/>
                  <a:gd name="T6" fmla="*/ 273 w 769"/>
                  <a:gd name="T7" fmla="*/ 337 h 635"/>
                  <a:gd name="T8" fmla="*/ 165 w 769"/>
                  <a:gd name="T9" fmla="*/ 410 h 635"/>
                  <a:gd name="T10" fmla="*/ 41 w 769"/>
                  <a:gd name="T11" fmla="*/ 565 h 635"/>
                  <a:gd name="T12" fmla="*/ 562 w 769"/>
                  <a:gd name="T13" fmla="*/ 635 h 635"/>
                  <a:gd name="T14" fmla="*/ 635 w 769"/>
                  <a:gd name="T15" fmla="*/ 565 h 635"/>
                  <a:gd name="T16" fmla="*/ 763 w 769"/>
                  <a:gd name="T17" fmla="*/ 480 h 635"/>
                  <a:gd name="T18" fmla="*/ 463 w 769"/>
                  <a:gd name="T19" fmla="*/ 249 h 635"/>
                  <a:gd name="T20" fmla="*/ 525 w 769"/>
                  <a:gd name="T21" fmla="*/ 284 h 635"/>
                  <a:gd name="T22" fmla="*/ 504 w 769"/>
                  <a:gd name="T23" fmla="*/ 288 h 635"/>
                  <a:gd name="T24" fmla="*/ 471 w 769"/>
                  <a:gd name="T25" fmla="*/ 292 h 635"/>
                  <a:gd name="T26" fmla="*/ 436 w 769"/>
                  <a:gd name="T27" fmla="*/ 290 h 635"/>
                  <a:gd name="T28" fmla="*/ 401 w 769"/>
                  <a:gd name="T29" fmla="*/ 284 h 635"/>
                  <a:gd name="T30" fmla="*/ 362 w 769"/>
                  <a:gd name="T31" fmla="*/ 306 h 635"/>
                  <a:gd name="T32" fmla="*/ 463 w 769"/>
                  <a:gd name="T33" fmla="*/ 302 h 635"/>
                  <a:gd name="T34" fmla="*/ 558 w 769"/>
                  <a:gd name="T35" fmla="*/ 296 h 635"/>
                  <a:gd name="T36" fmla="*/ 544 w 769"/>
                  <a:gd name="T37" fmla="*/ 302 h 635"/>
                  <a:gd name="T38" fmla="*/ 506 w 769"/>
                  <a:gd name="T39" fmla="*/ 329 h 635"/>
                  <a:gd name="T40" fmla="*/ 424 w 769"/>
                  <a:gd name="T41" fmla="*/ 315 h 635"/>
                  <a:gd name="T42" fmla="*/ 382 w 769"/>
                  <a:gd name="T43" fmla="*/ 302 h 635"/>
                  <a:gd name="T44" fmla="*/ 115 w 769"/>
                  <a:gd name="T45" fmla="*/ 590 h 635"/>
                  <a:gd name="T46" fmla="*/ 115 w 769"/>
                  <a:gd name="T47" fmla="*/ 567 h 635"/>
                  <a:gd name="T48" fmla="*/ 341 w 769"/>
                  <a:gd name="T49" fmla="*/ 586 h 635"/>
                  <a:gd name="T50" fmla="*/ 105 w 769"/>
                  <a:gd name="T51" fmla="*/ 538 h 635"/>
                  <a:gd name="T52" fmla="*/ 564 w 769"/>
                  <a:gd name="T53" fmla="*/ 524 h 635"/>
                  <a:gd name="T54" fmla="*/ 560 w 769"/>
                  <a:gd name="T55" fmla="*/ 544 h 635"/>
                  <a:gd name="T56" fmla="*/ 105 w 769"/>
                  <a:gd name="T57" fmla="*/ 484 h 635"/>
                  <a:gd name="T58" fmla="*/ 571 w 769"/>
                  <a:gd name="T59" fmla="*/ 489 h 635"/>
                  <a:gd name="T60" fmla="*/ 422 w 769"/>
                  <a:gd name="T61" fmla="*/ 408 h 635"/>
                  <a:gd name="T62" fmla="*/ 455 w 769"/>
                  <a:gd name="T63" fmla="*/ 404 h 635"/>
                  <a:gd name="T64" fmla="*/ 490 w 769"/>
                  <a:gd name="T65" fmla="*/ 406 h 635"/>
                  <a:gd name="T66" fmla="*/ 523 w 769"/>
                  <a:gd name="T67" fmla="*/ 412 h 635"/>
                  <a:gd name="T68" fmla="*/ 504 w 769"/>
                  <a:gd name="T69" fmla="*/ 439 h 635"/>
                  <a:gd name="T70" fmla="*/ 386 w 769"/>
                  <a:gd name="T71" fmla="*/ 416 h 635"/>
                  <a:gd name="T72" fmla="*/ 422 w 769"/>
                  <a:gd name="T73" fmla="*/ 410 h 635"/>
                  <a:gd name="T74" fmla="*/ 548 w 769"/>
                  <a:gd name="T75" fmla="*/ 410 h 635"/>
                  <a:gd name="T76" fmla="*/ 397 w 769"/>
                  <a:gd name="T77" fmla="*/ 404 h 635"/>
                  <a:gd name="T78" fmla="*/ 355 w 769"/>
                  <a:gd name="T79" fmla="*/ 364 h 635"/>
                  <a:gd name="T80" fmla="*/ 409 w 769"/>
                  <a:gd name="T81" fmla="*/ 385 h 635"/>
                  <a:gd name="T82" fmla="*/ 455 w 769"/>
                  <a:gd name="T83" fmla="*/ 364 h 635"/>
                  <a:gd name="T84" fmla="*/ 521 w 769"/>
                  <a:gd name="T85" fmla="*/ 366 h 635"/>
                  <a:gd name="T86" fmla="*/ 556 w 769"/>
                  <a:gd name="T87" fmla="*/ 364 h 635"/>
                  <a:gd name="T88" fmla="*/ 635 w 769"/>
                  <a:gd name="T89" fmla="*/ 495 h 635"/>
                  <a:gd name="T90" fmla="*/ 711 w 769"/>
                  <a:gd name="T91" fmla="*/ 383 h 635"/>
                  <a:gd name="T92" fmla="*/ 709 w 769"/>
                  <a:gd name="T93" fmla="*/ 348 h 635"/>
                  <a:gd name="T94" fmla="*/ 635 w 769"/>
                  <a:gd name="T95" fmla="*/ 296 h 635"/>
                  <a:gd name="T96" fmla="*/ 717 w 769"/>
                  <a:gd name="T97" fmla="*/ 491 h 635"/>
                  <a:gd name="T98" fmla="*/ 31 w 769"/>
                  <a:gd name="T99" fmla="*/ 66 h 635"/>
                  <a:gd name="T100" fmla="*/ 153 w 769"/>
                  <a:gd name="T101" fmla="*/ 2 h 635"/>
                  <a:gd name="T102" fmla="*/ 240 w 769"/>
                  <a:gd name="T103" fmla="*/ 143 h 635"/>
                  <a:gd name="T104" fmla="*/ 157 w 769"/>
                  <a:gd name="T105" fmla="*/ 48 h 635"/>
                  <a:gd name="T106" fmla="*/ 68 w 769"/>
                  <a:gd name="T107" fmla="*/ 83 h 635"/>
                  <a:gd name="T108" fmla="*/ 260 w 769"/>
                  <a:gd name="T109" fmla="*/ 267 h 635"/>
                  <a:gd name="T110" fmla="*/ 6 w 769"/>
                  <a:gd name="T111" fmla="*/ 280 h 635"/>
                  <a:gd name="T112" fmla="*/ 91 w 769"/>
                  <a:gd name="T113" fmla="*/ 366 h 635"/>
                  <a:gd name="T114" fmla="*/ 194 w 769"/>
                  <a:gd name="T115" fmla="*/ 356 h 635"/>
                  <a:gd name="T116" fmla="*/ 124 w 769"/>
                  <a:gd name="T117" fmla="*/ 215 h 635"/>
                  <a:gd name="T118" fmla="*/ 147 w 769"/>
                  <a:gd name="T119" fmla="*/ 277 h 635"/>
                  <a:gd name="T120" fmla="*/ 111 w 769"/>
                  <a:gd name="T121" fmla="*/ 271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69" h="635">
                    <a:moveTo>
                      <a:pt x="769" y="176"/>
                    </a:moveTo>
                    <a:lnTo>
                      <a:pt x="769" y="176"/>
                    </a:lnTo>
                    <a:lnTo>
                      <a:pt x="767" y="162"/>
                    </a:lnTo>
                    <a:lnTo>
                      <a:pt x="765" y="149"/>
                    </a:lnTo>
                    <a:lnTo>
                      <a:pt x="759" y="137"/>
                    </a:lnTo>
                    <a:lnTo>
                      <a:pt x="750" y="124"/>
                    </a:lnTo>
                    <a:lnTo>
                      <a:pt x="750" y="124"/>
                    </a:lnTo>
                    <a:lnTo>
                      <a:pt x="740" y="116"/>
                    </a:lnTo>
                    <a:lnTo>
                      <a:pt x="728" y="110"/>
                    </a:lnTo>
                    <a:lnTo>
                      <a:pt x="715" y="106"/>
                    </a:lnTo>
                    <a:lnTo>
                      <a:pt x="703" y="104"/>
                    </a:lnTo>
                    <a:lnTo>
                      <a:pt x="302" y="104"/>
                    </a:lnTo>
                    <a:lnTo>
                      <a:pt x="302" y="104"/>
                    </a:lnTo>
                    <a:lnTo>
                      <a:pt x="302" y="110"/>
                    </a:lnTo>
                    <a:lnTo>
                      <a:pt x="302" y="135"/>
                    </a:lnTo>
                    <a:lnTo>
                      <a:pt x="703" y="135"/>
                    </a:lnTo>
                    <a:lnTo>
                      <a:pt x="703" y="135"/>
                    </a:lnTo>
                    <a:lnTo>
                      <a:pt x="711" y="135"/>
                    </a:lnTo>
                    <a:lnTo>
                      <a:pt x="717" y="137"/>
                    </a:lnTo>
                    <a:lnTo>
                      <a:pt x="724" y="141"/>
                    </a:lnTo>
                    <a:lnTo>
                      <a:pt x="730" y="145"/>
                    </a:lnTo>
                    <a:lnTo>
                      <a:pt x="730" y="145"/>
                    </a:lnTo>
                    <a:lnTo>
                      <a:pt x="736" y="153"/>
                    </a:lnTo>
                    <a:lnTo>
                      <a:pt x="738" y="160"/>
                    </a:lnTo>
                    <a:lnTo>
                      <a:pt x="740" y="168"/>
                    </a:lnTo>
                    <a:lnTo>
                      <a:pt x="742" y="176"/>
                    </a:lnTo>
                    <a:lnTo>
                      <a:pt x="742" y="213"/>
                    </a:lnTo>
                    <a:lnTo>
                      <a:pt x="302" y="213"/>
                    </a:lnTo>
                    <a:lnTo>
                      <a:pt x="302" y="240"/>
                    </a:lnTo>
                    <a:lnTo>
                      <a:pt x="302" y="240"/>
                    </a:lnTo>
                    <a:lnTo>
                      <a:pt x="302" y="259"/>
                    </a:lnTo>
                    <a:lnTo>
                      <a:pt x="300" y="275"/>
                    </a:lnTo>
                    <a:lnTo>
                      <a:pt x="295" y="292"/>
                    </a:lnTo>
                    <a:lnTo>
                      <a:pt x="289" y="306"/>
                    </a:lnTo>
                    <a:lnTo>
                      <a:pt x="283" y="323"/>
                    </a:lnTo>
                    <a:lnTo>
                      <a:pt x="273" y="337"/>
                    </a:lnTo>
                    <a:lnTo>
                      <a:pt x="264" y="350"/>
                    </a:lnTo>
                    <a:lnTo>
                      <a:pt x="252" y="362"/>
                    </a:lnTo>
                    <a:lnTo>
                      <a:pt x="252" y="362"/>
                    </a:lnTo>
                    <a:lnTo>
                      <a:pt x="240" y="375"/>
                    </a:lnTo>
                    <a:lnTo>
                      <a:pt x="225" y="385"/>
                    </a:lnTo>
                    <a:lnTo>
                      <a:pt x="211" y="393"/>
                    </a:lnTo>
                    <a:lnTo>
                      <a:pt x="196" y="400"/>
                    </a:lnTo>
                    <a:lnTo>
                      <a:pt x="180" y="406"/>
                    </a:lnTo>
                    <a:lnTo>
                      <a:pt x="165" y="410"/>
                    </a:lnTo>
                    <a:lnTo>
                      <a:pt x="149" y="412"/>
                    </a:lnTo>
                    <a:lnTo>
                      <a:pt x="130" y="414"/>
                    </a:lnTo>
                    <a:lnTo>
                      <a:pt x="130" y="414"/>
                    </a:lnTo>
                    <a:lnTo>
                      <a:pt x="107" y="412"/>
                    </a:lnTo>
                    <a:lnTo>
                      <a:pt x="84" y="406"/>
                    </a:lnTo>
                    <a:lnTo>
                      <a:pt x="62" y="400"/>
                    </a:lnTo>
                    <a:lnTo>
                      <a:pt x="41" y="387"/>
                    </a:lnTo>
                    <a:lnTo>
                      <a:pt x="41" y="565"/>
                    </a:lnTo>
                    <a:lnTo>
                      <a:pt x="41" y="565"/>
                    </a:lnTo>
                    <a:lnTo>
                      <a:pt x="43" y="580"/>
                    </a:lnTo>
                    <a:lnTo>
                      <a:pt x="47" y="592"/>
                    </a:lnTo>
                    <a:lnTo>
                      <a:pt x="53" y="604"/>
                    </a:lnTo>
                    <a:lnTo>
                      <a:pt x="62" y="615"/>
                    </a:lnTo>
                    <a:lnTo>
                      <a:pt x="72" y="623"/>
                    </a:lnTo>
                    <a:lnTo>
                      <a:pt x="84" y="631"/>
                    </a:lnTo>
                    <a:lnTo>
                      <a:pt x="99" y="635"/>
                    </a:lnTo>
                    <a:lnTo>
                      <a:pt x="111" y="635"/>
                    </a:lnTo>
                    <a:lnTo>
                      <a:pt x="562" y="635"/>
                    </a:lnTo>
                    <a:lnTo>
                      <a:pt x="562" y="635"/>
                    </a:lnTo>
                    <a:lnTo>
                      <a:pt x="577" y="635"/>
                    </a:lnTo>
                    <a:lnTo>
                      <a:pt x="591" y="631"/>
                    </a:lnTo>
                    <a:lnTo>
                      <a:pt x="602" y="623"/>
                    </a:lnTo>
                    <a:lnTo>
                      <a:pt x="614" y="615"/>
                    </a:lnTo>
                    <a:lnTo>
                      <a:pt x="622" y="604"/>
                    </a:lnTo>
                    <a:lnTo>
                      <a:pt x="628" y="592"/>
                    </a:lnTo>
                    <a:lnTo>
                      <a:pt x="633" y="580"/>
                    </a:lnTo>
                    <a:lnTo>
                      <a:pt x="635" y="565"/>
                    </a:lnTo>
                    <a:lnTo>
                      <a:pt x="635" y="524"/>
                    </a:lnTo>
                    <a:lnTo>
                      <a:pt x="703" y="524"/>
                    </a:lnTo>
                    <a:lnTo>
                      <a:pt x="703" y="524"/>
                    </a:lnTo>
                    <a:lnTo>
                      <a:pt x="717" y="522"/>
                    </a:lnTo>
                    <a:lnTo>
                      <a:pt x="728" y="517"/>
                    </a:lnTo>
                    <a:lnTo>
                      <a:pt x="740" y="511"/>
                    </a:lnTo>
                    <a:lnTo>
                      <a:pt x="750" y="503"/>
                    </a:lnTo>
                    <a:lnTo>
                      <a:pt x="759" y="493"/>
                    </a:lnTo>
                    <a:lnTo>
                      <a:pt x="763" y="480"/>
                    </a:lnTo>
                    <a:lnTo>
                      <a:pt x="767" y="466"/>
                    </a:lnTo>
                    <a:lnTo>
                      <a:pt x="769" y="451"/>
                    </a:lnTo>
                    <a:lnTo>
                      <a:pt x="769" y="176"/>
                    </a:lnTo>
                    <a:close/>
                    <a:moveTo>
                      <a:pt x="386" y="275"/>
                    </a:moveTo>
                    <a:lnTo>
                      <a:pt x="386" y="275"/>
                    </a:lnTo>
                    <a:lnTo>
                      <a:pt x="403" y="265"/>
                    </a:lnTo>
                    <a:lnTo>
                      <a:pt x="422" y="257"/>
                    </a:lnTo>
                    <a:lnTo>
                      <a:pt x="442" y="251"/>
                    </a:lnTo>
                    <a:lnTo>
                      <a:pt x="463" y="249"/>
                    </a:lnTo>
                    <a:lnTo>
                      <a:pt x="463" y="249"/>
                    </a:lnTo>
                    <a:lnTo>
                      <a:pt x="484" y="251"/>
                    </a:lnTo>
                    <a:lnTo>
                      <a:pt x="504" y="257"/>
                    </a:lnTo>
                    <a:lnTo>
                      <a:pt x="523" y="265"/>
                    </a:lnTo>
                    <a:lnTo>
                      <a:pt x="540" y="275"/>
                    </a:lnTo>
                    <a:lnTo>
                      <a:pt x="542" y="277"/>
                    </a:lnTo>
                    <a:lnTo>
                      <a:pt x="540" y="280"/>
                    </a:lnTo>
                    <a:lnTo>
                      <a:pt x="540" y="280"/>
                    </a:lnTo>
                    <a:lnTo>
                      <a:pt x="525" y="284"/>
                    </a:lnTo>
                    <a:lnTo>
                      <a:pt x="525" y="284"/>
                    </a:lnTo>
                    <a:lnTo>
                      <a:pt x="523" y="284"/>
                    </a:lnTo>
                    <a:lnTo>
                      <a:pt x="523" y="284"/>
                    </a:lnTo>
                    <a:lnTo>
                      <a:pt x="508" y="275"/>
                    </a:lnTo>
                    <a:lnTo>
                      <a:pt x="490" y="269"/>
                    </a:lnTo>
                    <a:lnTo>
                      <a:pt x="490" y="269"/>
                    </a:lnTo>
                    <a:lnTo>
                      <a:pt x="504" y="286"/>
                    </a:lnTo>
                    <a:lnTo>
                      <a:pt x="506" y="288"/>
                    </a:lnTo>
                    <a:lnTo>
                      <a:pt x="504" y="288"/>
                    </a:lnTo>
                    <a:lnTo>
                      <a:pt x="504" y="288"/>
                    </a:lnTo>
                    <a:lnTo>
                      <a:pt x="490" y="290"/>
                    </a:lnTo>
                    <a:lnTo>
                      <a:pt x="490" y="290"/>
                    </a:lnTo>
                    <a:lnTo>
                      <a:pt x="488" y="290"/>
                    </a:lnTo>
                    <a:lnTo>
                      <a:pt x="488" y="290"/>
                    </a:lnTo>
                    <a:lnTo>
                      <a:pt x="480" y="282"/>
                    </a:lnTo>
                    <a:lnTo>
                      <a:pt x="471" y="273"/>
                    </a:lnTo>
                    <a:lnTo>
                      <a:pt x="471" y="292"/>
                    </a:lnTo>
                    <a:lnTo>
                      <a:pt x="471" y="292"/>
                    </a:lnTo>
                    <a:lnTo>
                      <a:pt x="463" y="292"/>
                    </a:lnTo>
                    <a:lnTo>
                      <a:pt x="455" y="292"/>
                    </a:lnTo>
                    <a:lnTo>
                      <a:pt x="455" y="273"/>
                    </a:lnTo>
                    <a:lnTo>
                      <a:pt x="455" y="273"/>
                    </a:lnTo>
                    <a:lnTo>
                      <a:pt x="446" y="282"/>
                    </a:lnTo>
                    <a:lnTo>
                      <a:pt x="438" y="290"/>
                    </a:lnTo>
                    <a:lnTo>
                      <a:pt x="438" y="290"/>
                    </a:lnTo>
                    <a:lnTo>
                      <a:pt x="436" y="290"/>
                    </a:lnTo>
                    <a:lnTo>
                      <a:pt x="436" y="290"/>
                    </a:lnTo>
                    <a:lnTo>
                      <a:pt x="422" y="288"/>
                    </a:lnTo>
                    <a:lnTo>
                      <a:pt x="420" y="288"/>
                    </a:lnTo>
                    <a:lnTo>
                      <a:pt x="422" y="286"/>
                    </a:lnTo>
                    <a:lnTo>
                      <a:pt x="422" y="286"/>
                    </a:lnTo>
                    <a:lnTo>
                      <a:pt x="436" y="269"/>
                    </a:lnTo>
                    <a:lnTo>
                      <a:pt x="436" y="269"/>
                    </a:lnTo>
                    <a:lnTo>
                      <a:pt x="420" y="275"/>
                    </a:lnTo>
                    <a:lnTo>
                      <a:pt x="403" y="284"/>
                    </a:lnTo>
                    <a:lnTo>
                      <a:pt x="401" y="284"/>
                    </a:lnTo>
                    <a:lnTo>
                      <a:pt x="401" y="284"/>
                    </a:lnTo>
                    <a:lnTo>
                      <a:pt x="401" y="284"/>
                    </a:lnTo>
                    <a:lnTo>
                      <a:pt x="386" y="280"/>
                    </a:lnTo>
                    <a:lnTo>
                      <a:pt x="384" y="277"/>
                    </a:lnTo>
                    <a:lnTo>
                      <a:pt x="386" y="275"/>
                    </a:lnTo>
                    <a:close/>
                    <a:moveTo>
                      <a:pt x="355" y="329"/>
                    </a:moveTo>
                    <a:lnTo>
                      <a:pt x="355" y="329"/>
                    </a:lnTo>
                    <a:lnTo>
                      <a:pt x="357" y="317"/>
                    </a:lnTo>
                    <a:lnTo>
                      <a:pt x="362" y="306"/>
                    </a:lnTo>
                    <a:lnTo>
                      <a:pt x="370" y="296"/>
                    </a:lnTo>
                    <a:lnTo>
                      <a:pt x="376" y="286"/>
                    </a:lnTo>
                    <a:lnTo>
                      <a:pt x="378" y="284"/>
                    </a:lnTo>
                    <a:lnTo>
                      <a:pt x="378" y="286"/>
                    </a:lnTo>
                    <a:lnTo>
                      <a:pt x="378" y="286"/>
                    </a:lnTo>
                    <a:lnTo>
                      <a:pt x="397" y="292"/>
                    </a:lnTo>
                    <a:lnTo>
                      <a:pt x="417" y="298"/>
                    </a:lnTo>
                    <a:lnTo>
                      <a:pt x="440" y="300"/>
                    </a:lnTo>
                    <a:lnTo>
                      <a:pt x="463" y="302"/>
                    </a:lnTo>
                    <a:lnTo>
                      <a:pt x="463" y="302"/>
                    </a:lnTo>
                    <a:lnTo>
                      <a:pt x="488" y="300"/>
                    </a:lnTo>
                    <a:lnTo>
                      <a:pt x="511" y="298"/>
                    </a:lnTo>
                    <a:lnTo>
                      <a:pt x="529" y="292"/>
                    </a:lnTo>
                    <a:lnTo>
                      <a:pt x="548" y="286"/>
                    </a:lnTo>
                    <a:lnTo>
                      <a:pt x="548" y="284"/>
                    </a:lnTo>
                    <a:lnTo>
                      <a:pt x="550" y="286"/>
                    </a:lnTo>
                    <a:lnTo>
                      <a:pt x="550" y="286"/>
                    </a:lnTo>
                    <a:lnTo>
                      <a:pt x="558" y="296"/>
                    </a:lnTo>
                    <a:lnTo>
                      <a:pt x="564" y="306"/>
                    </a:lnTo>
                    <a:lnTo>
                      <a:pt x="568" y="317"/>
                    </a:lnTo>
                    <a:lnTo>
                      <a:pt x="571" y="329"/>
                    </a:lnTo>
                    <a:lnTo>
                      <a:pt x="573" y="331"/>
                    </a:lnTo>
                    <a:lnTo>
                      <a:pt x="556" y="331"/>
                    </a:lnTo>
                    <a:lnTo>
                      <a:pt x="556" y="329"/>
                    </a:lnTo>
                    <a:lnTo>
                      <a:pt x="556" y="329"/>
                    </a:lnTo>
                    <a:lnTo>
                      <a:pt x="552" y="315"/>
                    </a:lnTo>
                    <a:lnTo>
                      <a:pt x="544" y="302"/>
                    </a:lnTo>
                    <a:lnTo>
                      <a:pt x="544" y="302"/>
                    </a:lnTo>
                    <a:lnTo>
                      <a:pt x="531" y="309"/>
                    </a:lnTo>
                    <a:lnTo>
                      <a:pt x="517" y="311"/>
                    </a:lnTo>
                    <a:lnTo>
                      <a:pt x="517" y="311"/>
                    </a:lnTo>
                    <a:lnTo>
                      <a:pt x="521" y="329"/>
                    </a:lnTo>
                    <a:lnTo>
                      <a:pt x="521" y="331"/>
                    </a:lnTo>
                    <a:lnTo>
                      <a:pt x="506" y="331"/>
                    </a:lnTo>
                    <a:lnTo>
                      <a:pt x="506" y="329"/>
                    </a:lnTo>
                    <a:lnTo>
                      <a:pt x="506" y="329"/>
                    </a:lnTo>
                    <a:lnTo>
                      <a:pt x="502" y="315"/>
                    </a:lnTo>
                    <a:lnTo>
                      <a:pt x="502" y="315"/>
                    </a:lnTo>
                    <a:lnTo>
                      <a:pt x="471" y="317"/>
                    </a:lnTo>
                    <a:lnTo>
                      <a:pt x="471" y="331"/>
                    </a:lnTo>
                    <a:lnTo>
                      <a:pt x="455" y="331"/>
                    </a:lnTo>
                    <a:lnTo>
                      <a:pt x="455" y="317"/>
                    </a:lnTo>
                    <a:lnTo>
                      <a:pt x="455" y="317"/>
                    </a:lnTo>
                    <a:lnTo>
                      <a:pt x="424" y="315"/>
                    </a:lnTo>
                    <a:lnTo>
                      <a:pt x="424" y="315"/>
                    </a:lnTo>
                    <a:lnTo>
                      <a:pt x="422" y="329"/>
                    </a:lnTo>
                    <a:lnTo>
                      <a:pt x="420" y="331"/>
                    </a:lnTo>
                    <a:lnTo>
                      <a:pt x="405" y="331"/>
                    </a:lnTo>
                    <a:lnTo>
                      <a:pt x="405" y="329"/>
                    </a:lnTo>
                    <a:lnTo>
                      <a:pt x="405" y="329"/>
                    </a:lnTo>
                    <a:lnTo>
                      <a:pt x="409" y="311"/>
                    </a:lnTo>
                    <a:lnTo>
                      <a:pt x="409" y="311"/>
                    </a:lnTo>
                    <a:lnTo>
                      <a:pt x="395" y="309"/>
                    </a:lnTo>
                    <a:lnTo>
                      <a:pt x="382" y="302"/>
                    </a:lnTo>
                    <a:lnTo>
                      <a:pt x="382" y="302"/>
                    </a:lnTo>
                    <a:lnTo>
                      <a:pt x="376" y="315"/>
                    </a:lnTo>
                    <a:lnTo>
                      <a:pt x="370" y="329"/>
                    </a:lnTo>
                    <a:lnTo>
                      <a:pt x="370" y="331"/>
                    </a:lnTo>
                    <a:lnTo>
                      <a:pt x="355" y="331"/>
                    </a:lnTo>
                    <a:lnTo>
                      <a:pt x="355" y="329"/>
                    </a:lnTo>
                    <a:close/>
                    <a:moveTo>
                      <a:pt x="333" y="590"/>
                    </a:moveTo>
                    <a:lnTo>
                      <a:pt x="115" y="590"/>
                    </a:lnTo>
                    <a:lnTo>
                      <a:pt x="115" y="590"/>
                    </a:lnTo>
                    <a:lnTo>
                      <a:pt x="111" y="588"/>
                    </a:lnTo>
                    <a:lnTo>
                      <a:pt x="107" y="586"/>
                    </a:lnTo>
                    <a:lnTo>
                      <a:pt x="105" y="584"/>
                    </a:lnTo>
                    <a:lnTo>
                      <a:pt x="103" y="580"/>
                    </a:lnTo>
                    <a:lnTo>
                      <a:pt x="103" y="580"/>
                    </a:lnTo>
                    <a:lnTo>
                      <a:pt x="105" y="575"/>
                    </a:lnTo>
                    <a:lnTo>
                      <a:pt x="107" y="571"/>
                    </a:lnTo>
                    <a:lnTo>
                      <a:pt x="111" y="569"/>
                    </a:lnTo>
                    <a:lnTo>
                      <a:pt x="115" y="567"/>
                    </a:lnTo>
                    <a:lnTo>
                      <a:pt x="333" y="567"/>
                    </a:lnTo>
                    <a:lnTo>
                      <a:pt x="333" y="567"/>
                    </a:lnTo>
                    <a:lnTo>
                      <a:pt x="337" y="569"/>
                    </a:lnTo>
                    <a:lnTo>
                      <a:pt x="341" y="571"/>
                    </a:lnTo>
                    <a:lnTo>
                      <a:pt x="343" y="575"/>
                    </a:lnTo>
                    <a:lnTo>
                      <a:pt x="345" y="580"/>
                    </a:lnTo>
                    <a:lnTo>
                      <a:pt x="345" y="580"/>
                    </a:lnTo>
                    <a:lnTo>
                      <a:pt x="343" y="584"/>
                    </a:lnTo>
                    <a:lnTo>
                      <a:pt x="341" y="586"/>
                    </a:lnTo>
                    <a:lnTo>
                      <a:pt x="337" y="588"/>
                    </a:lnTo>
                    <a:lnTo>
                      <a:pt x="333" y="590"/>
                    </a:lnTo>
                    <a:lnTo>
                      <a:pt x="333" y="590"/>
                    </a:lnTo>
                    <a:close/>
                    <a:moveTo>
                      <a:pt x="560" y="544"/>
                    </a:moveTo>
                    <a:lnTo>
                      <a:pt x="115" y="544"/>
                    </a:lnTo>
                    <a:lnTo>
                      <a:pt x="115" y="544"/>
                    </a:lnTo>
                    <a:lnTo>
                      <a:pt x="111" y="544"/>
                    </a:lnTo>
                    <a:lnTo>
                      <a:pt x="107" y="542"/>
                    </a:lnTo>
                    <a:lnTo>
                      <a:pt x="105" y="538"/>
                    </a:lnTo>
                    <a:lnTo>
                      <a:pt x="103" y="534"/>
                    </a:lnTo>
                    <a:lnTo>
                      <a:pt x="103" y="534"/>
                    </a:lnTo>
                    <a:lnTo>
                      <a:pt x="105" y="530"/>
                    </a:lnTo>
                    <a:lnTo>
                      <a:pt x="107" y="526"/>
                    </a:lnTo>
                    <a:lnTo>
                      <a:pt x="111" y="524"/>
                    </a:lnTo>
                    <a:lnTo>
                      <a:pt x="115" y="524"/>
                    </a:lnTo>
                    <a:lnTo>
                      <a:pt x="560" y="524"/>
                    </a:lnTo>
                    <a:lnTo>
                      <a:pt x="560" y="524"/>
                    </a:lnTo>
                    <a:lnTo>
                      <a:pt x="564" y="524"/>
                    </a:lnTo>
                    <a:lnTo>
                      <a:pt x="568" y="526"/>
                    </a:lnTo>
                    <a:lnTo>
                      <a:pt x="571" y="530"/>
                    </a:lnTo>
                    <a:lnTo>
                      <a:pt x="571" y="534"/>
                    </a:lnTo>
                    <a:lnTo>
                      <a:pt x="571" y="534"/>
                    </a:lnTo>
                    <a:lnTo>
                      <a:pt x="571" y="538"/>
                    </a:lnTo>
                    <a:lnTo>
                      <a:pt x="568" y="542"/>
                    </a:lnTo>
                    <a:lnTo>
                      <a:pt x="564" y="544"/>
                    </a:lnTo>
                    <a:lnTo>
                      <a:pt x="560" y="544"/>
                    </a:lnTo>
                    <a:lnTo>
                      <a:pt x="560" y="544"/>
                    </a:lnTo>
                    <a:close/>
                    <a:moveTo>
                      <a:pt x="560" y="501"/>
                    </a:moveTo>
                    <a:lnTo>
                      <a:pt x="115" y="501"/>
                    </a:lnTo>
                    <a:lnTo>
                      <a:pt x="115" y="501"/>
                    </a:lnTo>
                    <a:lnTo>
                      <a:pt x="111" y="499"/>
                    </a:lnTo>
                    <a:lnTo>
                      <a:pt x="107" y="497"/>
                    </a:lnTo>
                    <a:lnTo>
                      <a:pt x="105" y="493"/>
                    </a:lnTo>
                    <a:lnTo>
                      <a:pt x="103" y="489"/>
                    </a:lnTo>
                    <a:lnTo>
                      <a:pt x="103" y="489"/>
                    </a:lnTo>
                    <a:lnTo>
                      <a:pt x="105" y="484"/>
                    </a:lnTo>
                    <a:lnTo>
                      <a:pt x="107" y="482"/>
                    </a:lnTo>
                    <a:lnTo>
                      <a:pt x="111" y="480"/>
                    </a:lnTo>
                    <a:lnTo>
                      <a:pt x="115" y="478"/>
                    </a:lnTo>
                    <a:lnTo>
                      <a:pt x="560" y="478"/>
                    </a:lnTo>
                    <a:lnTo>
                      <a:pt x="560" y="478"/>
                    </a:lnTo>
                    <a:lnTo>
                      <a:pt x="564" y="480"/>
                    </a:lnTo>
                    <a:lnTo>
                      <a:pt x="568" y="482"/>
                    </a:lnTo>
                    <a:lnTo>
                      <a:pt x="571" y="484"/>
                    </a:lnTo>
                    <a:lnTo>
                      <a:pt x="571" y="489"/>
                    </a:lnTo>
                    <a:lnTo>
                      <a:pt x="571" y="489"/>
                    </a:lnTo>
                    <a:lnTo>
                      <a:pt x="571" y="493"/>
                    </a:lnTo>
                    <a:lnTo>
                      <a:pt x="568" y="497"/>
                    </a:lnTo>
                    <a:lnTo>
                      <a:pt x="564" y="499"/>
                    </a:lnTo>
                    <a:lnTo>
                      <a:pt x="560" y="501"/>
                    </a:lnTo>
                    <a:lnTo>
                      <a:pt x="560" y="501"/>
                    </a:lnTo>
                    <a:close/>
                    <a:moveTo>
                      <a:pt x="422" y="410"/>
                    </a:moveTo>
                    <a:lnTo>
                      <a:pt x="420" y="408"/>
                    </a:lnTo>
                    <a:lnTo>
                      <a:pt x="422" y="408"/>
                    </a:lnTo>
                    <a:lnTo>
                      <a:pt x="422" y="408"/>
                    </a:lnTo>
                    <a:lnTo>
                      <a:pt x="436" y="406"/>
                    </a:lnTo>
                    <a:lnTo>
                      <a:pt x="438" y="406"/>
                    </a:lnTo>
                    <a:lnTo>
                      <a:pt x="438" y="406"/>
                    </a:lnTo>
                    <a:lnTo>
                      <a:pt x="438" y="406"/>
                    </a:lnTo>
                    <a:lnTo>
                      <a:pt x="446" y="414"/>
                    </a:lnTo>
                    <a:lnTo>
                      <a:pt x="455" y="422"/>
                    </a:lnTo>
                    <a:lnTo>
                      <a:pt x="455" y="404"/>
                    </a:lnTo>
                    <a:lnTo>
                      <a:pt x="455" y="404"/>
                    </a:lnTo>
                    <a:lnTo>
                      <a:pt x="463" y="404"/>
                    </a:lnTo>
                    <a:lnTo>
                      <a:pt x="463" y="404"/>
                    </a:lnTo>
                    <a:lnTo>
                      <a:pt x="471" y="404"/>
                    </a:lnTo>
                    <a:lnTo>
                      <a:pt x="471" y="422"/>
                    </a:lnTo>
                    <a:lnTo>
                      <a:pt x="471" y="422"/>
                    </a:lnTo>
                    <a:lnTo>
                      <a:pt x="480" y="414"/>
                    </a:lnTo>
                    <a:lnTo>
                      <a:pt x="488" y="406"/>
                    </a:lnTo>
                    <a:lnTo>
                      <a:pt x="490" y="406"/>
                    </a:lnTo>
                    <a:lnTo>
                      <a:pt x="490" y="406"/>
                    </a:lnTo>
                    <a:lnTo>
                      <a:pt x="490" y="406"/>
                    </a:lnTo>
                    <a:lnTo>
                      <a:pt x="504" y="408"/>
                    </a:lnTo>
                    <a:lnTo>
                      <a:pt x="506" y="408"/>
                    </a:lnTo>
                    <a:lnTo>
                      <a:pt x="504" y="410"/>
                    </a:lnTo>
                    <a:lnTo>
                      <a:pt x="504" y="410"/>
                    </a:lnTo>
                    <a:lnTo>
                      <a:pt x="490" y="426"/>
                    </a:lnTo>
                    <a:lnTo>
                      <a:pt x="490" y="426"/>
                    </a:lnTo>
                    <a:lnTo>
                      <a:pt x="508" y="420"/>
                    </a:lnTo>
                    <a:lnTo>
                      <a:pt x="523" y="412"/>
                    </a:lnTo>
                    <a:lnTo>
                      <a:pt x="525" y="412"/>
                    </a:lnTo>
                    <a:lnTo>
                      <a:pt x="525" y="412"/>
                    </a:lnTo>
                    <a:lnTo>
                      <a:pt x="525" y="412"/>
                    </a:lnTo>
                    <a:lnTo>
                      <a:pt x="540" y="416"/>
                    </a:lnTo>
                    <a:lnTo>
                      <a:pt x="542" y="418"/>
                    </a:lnTo>
                    <a:lnTo>
                      <a:pt x="540" y="420"/>
                    </a:lnTo>
                    <a:lnTo>
                      <a:pt x="540" y="420"/>
                    </a:lnTo>
                    <a:lnTo>
                      <a:pt x="523" y="431"/>
                    </a:lnTo>
                    <a:lnTo>
                      <a:pt x="504" y="439"/>
                    </a:lnTo>
                    <a:lnTo>
                      <a:pt x="484" y="445"/>
                    </a:lnTo>
                    <a:lnTo>
                      <a:pt x="463" y="447"/>
                    </a:lnTo>
                    <a:lnTo>
                      <a:pt x="463" y="447"/>
                    </a:lnTo>
                    <a:lnTo>
                      <a:pt x="442" y="445"/>
                    </a:lnTo>
                    <a:lnTo>
                      <a:pt x="422" y="439"/>
                    </a:lnTo>
                    <a:lnTo>
                      <a:pt x="403" y="431"/>
                    </a:lnTo>
                    <a:lnTo>
                      <a:pt x="386" y="420"/>
                    </a:lnTo>
                    <a:lnTo>
                      <a:pt x="384" y="418"/>
                    </a:lnTo>
                    <a:lnTo>
                      <a:pt x="386" y="416"/>
                    </a:lnTo>
                    <a:lnTo>
                      <a:pt x="386" y="416"/>
                    </a:lnTo>
                    <a:lnTo>
                      <a:pt x="401" y="412"/>
                    </a:lnTo>
                    <a:lnTo>
                      <a:pt x="401" y="412"/>
                    </a:lnTo>
                    <a:lnTo>
                      <a:pt x="403" y="412"/>
                    </a:lnTo>
                    <a:lnTo>
                      <a:pt x="403" y="412"/>
                    </a:lnTo>
                    <a:lnTo>
                      <a:pt x="420" y="420"/>
                    </a:lnTo>
                    <a:lnTo>
                      <a:pt x="436" y="426"/>
                    </a:lnTo>
                    <a:lnTo>
                      <a:pt x="436" y="426"/>
                    </a:lnTo>
                    <a:lnTo>
                      <a:pt x="422" y="410"/>
                    </a:lnTo>
                    <a:lnTo>
                      <a:pt x="422" y="410"/>
                    </a:lnTo>
                    <a:close/>
                    <a:moveTo>
                      <a:pt x="571" y="366"/>
                    </a:moveTo>
                    <a:lnTo>
                      <a:pt x="571" y="366"/>
                    </a:lnTo>
                    <a:lnTo>
                      <a:pt x="568" y="379"/>
                    </a:lnTo>
                    <a:lnTo>
                      <a:pt x="564" y="389"/>
                    </a:lnTo>
                    <a:lnTo>
                      <a:pt x="558" y="400"/>
                    </a:lnTo>
                    <a:lnTo>
                      <a:pt x="550" y="410"/>
                    </a:lnTo>
                    <a:lnTo>
                      <a:pt x="548" y="412"/>
                    </a:lnTo>
                    <a:lnTo>
                      <a:pt x="548" y="410"/>
                    </a:lnTo>
                    <a:lnTo>
                      <a:pt x="548" y="410"/>
                    </a:lnTo>
                    <a:lnTo>
                      <a:pt x="529" y="404"/>
                    </a:lnTo>
                    <a:lnTo>
                      <a:pt x="508" y="397"/>
                    </a:lnTo>
                    <a:lnTo>
                      <a:pt x="488" y="395"/>
                    </a:lnTo>
                    <a:lnTo>
                      <a:pt x="463" y="393"/>
                    </a:lnTo>
                    <a:lnTo>
                      <a:pt x="463" y="393"/>
                    </a:lnTo>
                    <a:lnTo>
                      <a:pt x="440" y="395"/>
                    </a:lnTo>
                    <a:lnTo>
                      <a:pt x="417" y="397"/>
                    </a:lnTo>
                    <a:lnTo>
                      <a:pt x="397" y="404"/>
                    </a:lnTo>
                    <a:lnTo>
                      <a:pt x="378" y="410"/>
                    </a:lnTo>
                    <a:lnTo>
                      <a:pt x="378" y="412"/>
                    </a:lnTo>
                    <a:lnTo>
                      <a:pt x="376" y="410"/>
                    </a:lnTo>
                    <a:lnTo>
                      <a:pt x="376" y="410"/>
                    </a:lnTo>
                    <a:lnTo>
                      <a:pt x="370" y="400"/>
                    </a:lnTo>
                    <a:lnTo>
                      <a:pt x="362" y="389"/>
                    </a:lnTo>
                    <a:lnTo>
                      <a:pt x="357" y="379"/>
                    </a:lnTo>
                    <a:lnTo>
                      <a:pt x="355" y="366"/>
                    </a:lnTo>
                    <a:lnTo>
                      <a:pt x="355" y="364"/>
                    </a:lnTo>
                    <a:lnTo>
                      <a:pt x="370" y="364"/>
                    </a:lnTo>
                    <a:lnTo>
                      <a:pt x="370" y="366"/>
                    </a:lnTo>
                    <a:lnTo>
                      <a:pt x="370" y="366"/>
                    </a:lnTo>
                    <a:lnTo>
                      <a:pt x="376" y="379"/>
                    </a:lnTo>
                    <a:lnTo>
                      <a:pt x="382" y="393"/>
                    </a:lnTo>
                    <a:lnTo>
                      <a:pt x="382" y="393"/>
                    </a:lnTo>
                    <a:lnTo>
                      <a:pt x="395" y="387"/>
                    </a:lnTo>
                    <a:lnTo>
                      <a:pt x="409" y="385"/>
                    </a:lnTo>
                    <a:lnTo>
                      <a:pt x="409" y="385"/>
                    </a:lnTo>
                    <a:lnTo>
                      <a:pt x="405" y="366"/>
                    </a:lnTo>
                    <a:lnTo>
                      <a:pt x="405" y="364"/>
                    </a:lnTo>
                    <a:lnTo>
                      <a:pt x="420" y="364"/>
                    </a:lnTo>
                    <a:lnTo>
                      <a:pt x="422" y="366"/>
                    </a:lnTo>
                    <a:lnTo>
                      <a:pt x="422" y="366"/>
                    </a:lnTo>
                    <a:lnTo>
                      <a:pt x="424" y="381"/>
                    </a:lnTo>
                    <a:lnTo>
                      <a:pt x="424" y="381"/>
                    </a:lnTo>
                    <a:lnTo>
                      <a:pt x="455" y="379"/>
                    </a:lnTo>
                    <a:lnTo>
                      <a:pt x="455" y="364"/>
                    </a:lnTo>
                    <a:lnTo>
                      <a:pt x="471" y="364"/>
                    </a:lnTo>
                    <a:lnTo>
                      <a:pt x="471" y="379"/>
                    </a:lnTo>
                    <a:lnTo>
                      <a:pt x="471" y="379"/>
                    </a:lnTo>
                    <a:lnTo>
                      <a:pt x="502" y="381"/>
                    </a:lnTo>
                    <a:lnTo>
                      <a:pt x="502" y="381"/>
                    </a:lnTo>
                    <a:lnTo>
                      <a:pt x="506" y="366"/>
                    </a:lnTo>
                    <a:lnTo>
                      <a:pt x="506" y="364"/>
                    </a:lnTo>
                    <a:lnTo>
                      <a:pt x="521" y="364"/>
                    </a:lnTo>
                    <a:lnTo>
                      <a:pt x="521" y="366"/>
                    </a:lnTo>
                    <a:lnTo>
                      <a:pt x="521" y="366"/>
                    </a:lnTo>
                    <a:lnTo>
                      <a:pt x="517" y="385"/>
                    </a:lnTo>
                    <a:lnTo>
                      <a:pt x="517" y="385"/>
                    </a:lnTo>
                    <a:lnTo>
                      <a:pt x="531" y="387"/>
                    </a:lnTo>
                    <a:lnTo>
                      <a:pt x="544" y="393"/>
                    </a:lnTo>
                    <a:lnTo>
                      <a:pt x="544" y="393"/>
                    </a:lnTo>
                    <a:lnTo>
                      <a:pt x="552" y="379"/>
                    </a:lnTo>
                    <a:lnTo>
                      <a:pt x="556" y="366"/>
                    </a:lnTo>
                    <a:lnTo>
                      <a:pt x="556" y="364"/>
                    </a:lnTo>
                    <a:lnTo>
                      <a:pt x="573" y="364"/>
                    </a:lnTo>
                    <a:lnTo>
                      <a:pt x="571" y="366"/>
                    </a:lnTo>
                    <a:close/>
                    <a:moveTo>
                      <a:pt x="573" y="356"/>
                    </a:moveTo>
                    <a:lnTo>
                      <a:pt x="353" y="356"/>
                    </a:lnTo>
                    <a:lnTo>
                      <a:pt x="353" y="340"/>
                    </a:lnTo>
                    <a:lnTo>
                      <a:pt x="573" y="340"/>
                    </a:lnTo>
                    <a:lnTo>
                      <a:pt x="573" y="356"/>
                    </a:lnTo>
                    <a:close/>
                    <a:moveTo>
                      <a:pt x="703" y="495"/>
                    </a:moveTo>
                    <a:lnTo>
                      <a:pt x="635" y="495"/>
                    </a:lnTo>
                    <a:lnTo>
                      <a:pt x="635" y="395"/>
                    </a:lnTo>
                    <a:lnTo>
                      <a:pt x="703" y="395"/>
                    </a:lnTo>
                    <a:lnTo>
                      <a:pt x="703" y="395"/>
                    </a:lnTo>
                    <a:lnTo>
                      <a:pt x="707" y="395"/>
                    </a:lnTo>
                    <a:lnTo>
                      <a:pt x="709" y="393"/>
                    </a:lnTo>
                    <a:lnTo>
                      <a:pt x="711" y="391"/>
                    </a:lnTo>
                    <a:lnTo>
                      <a:pt x="713" y="387"/>
                    </a:lnTo>
                    <a:lnTo>
                      <a:pt x="713" y="387"/>
                    </a:lnTo>
                    <a:lnTo>
                      <a:pt x="711" y="383"/>
                    </a:lnTo>
                    <a:lnTo>
                      <a:pt x="709" y="381"/>
                    </a:lnTo>
                    <a:lnTo>
                      <a:pt x="707" y="379"/>
                    </a:lnTo>
                    <a:lnTo>
                      <a:pt x="703" y="377"/>
                    </a:lnTo>
                    <a:lnTo>
                      <a:pt x="635" y="377"/>
                    </a:lnTo>
                    <a:lnTo>
                      <a:pt x="635" y="352"/>
                    </a:lnTo>
                    <a:lnTo>
                      <a:pt x="703" y="352"/>
                    </a:lnTo>
                    <a:lnTo>
                      <a:pt x="703" y="352"/>
                    </a:lnTo>
                    <a:lnTo>
                      <a:pt x="707" y="350"/>
                    </a:lnTo>
                    <a:lnTo>
                      <a:pt x="709" y="348"/>
                    </a:lnTo>
                    <a:lnTo>
                      <a:pt x="711" y="346"/>
                    </a:lnTo>
                    <a:lnTo>
                      <a:pt x="713" y="342"/>
                    </a:lnTo>
                    <a:lnTo>
                      <a:pt x="713" y="342"/>
                    </a:lnTo>
                    <a:lnTo>
                      <a:pt x="711" y="337"/>
                    </a:lnTo>
                    <a:lnTo>
                      <a:pt x="709" y="335"/>
                    </a:lnTo>
                    <a:lnTo>
                      <a:pt x="707" y="333"/>
                    </a:lnTo>
                    <a:lnTo>
                      <a:pt x="703" y="333"/>
                    </a:lnTo>
                    <a:lnTo>
                      <a:pt x="635" y="333"/>
                    </a:lnTo>
                    <a:lnTo>
                      <a:pt x="635" y="296"/>
                    </a:lnTo>
                    <a:lnTo>
                      <a:pt x="742" y="296"/>
                    </a:lnTo>
                    <a:lnTo>
                      <a:pt x="742" y="451"/>
                    </a:lnTo>
                    <a:lnTo>
                      <a:pt x="742" y="451"/>
                    </a:lnTo>
                    <a:lnTo>
                      <a:pt x="740" y="462"/>
                    </a:lnTo>
                    <a:lnTo>
                      <a:pt x="738" y="468"/>
                    </a:lnTo>
                    <a:lnTo>
                      <a:pt x="736" y="476"/>
                    </a:lnTo>
                    <a:lnTo>
                      <a:pt x="730" y="482"/>
                    </a:lnTo>
                    <a:lnTo>
                      <a:pt x="724" y="486"/>
                    </a:lnTo>
                    <a:lnTo>
                      <a:pt x="717" y="491"/>
                    </a:lnTo>
                    <a:lnTo>
                      <a:pt x="711" y="493"/>
                    </a:lnTo>
                    <a:lnTo>
                      <a:pt x="703" y="495"/>
                    </a:lnTo>
                    <a:lnTo>
                      <a:pt x="703" y="495"/>
                    </a:lnTo>
                    <a:close/>
                    <a:moveTo>
                      <a:pt x="64" y="143"/>
                    </a:moveTo>
                    <a:lnTo>
                      <a:pt x="22" y="143"/>
                    </a:lnTo>
                    <a:lnTo>
                      <a:pt x="22" y="110"/>
                    </a:lnTo>
                    <a:lnTo>
                      <a:pt x="22" y="110"/>
                    </a:lnTo>
                    <a:lnTo>
                      <a:pt x="24" y="87"/>
                    </a:lnTo>
                    <a:lnTo>
                      <a:pt x="31" y="66"/>
                    </a:lnTo>
                    <a:lnTo>
                      <a:pt x="41" y="48"/>
                    </a:lnTo>
                    <a:lnTo>
                      <a:pt x="53" y="33"/>
                    </a:lnTo>
                    <a:lnTo>
                      <a:pt x="53" y="33"/>
                    </a:lnTo>
                    <a:lnTo>
                      <a:pt x="70" y="19"/>
                    </a:lnTo>
                    <a:lnTo>
                      <a:pt x="89" y="9"/>
                    </a:lnTo>
                    <a:lnTo>
                      <a:pt x="109" y="2"/>
                    </a:lnTo>
                    <a:lnTo>
                      <a:pt x="130" y="0"/>
                    </a:lnTo>
                    <a:lnTo>
                      <a:pt x="130" y="0"/>
                    </a:lnTo>
                    <a:lnTo>
                      <a:pt x="153" y="2"/>
                    </a:lnTo>
                    <a:lnTo>
                      <a:pt x="173" y="9"/>
                    </a:lnTo>
                    <a:lnTo>
                      <a:pt x="192" y="19"/>
                    </a:lnTo>
                    <a:lnTo>
                      <a:pt x="206" y="33"/>
                    </a:lnTo>
                    <a:lnTo>
                      <a:pt x="206" y="33"/>
                    </a:lnTo>
                    <a:lnTo>
                      <a:pt x="221" y="48"/>
                    </a:lnTo>
                    <a:lnTo>
                      <a:pt x="231" y="66"/>
                    </a:lnTo>
                    <a:lnTo>
                      <a:pt x="238" y="87"/>
                    </a:lnTo>
                    <a:lnTo>
                      <a:pt x="240" y="110"/>
                    </a:lnTo>
                    <a:lnTo>
                      <a:pt x="240" y="143"/>
                    </a:lnTo>
                    <a:lnTo>
                      <a:pt x="198" y="143"/>
                    </a:lnTo>
                    <a:lnTo>
                      <a:pt x="198" y="110"/>
                    </a:lnTo>
                    <a:lnTo>
                      <a:pt x="198" y="110"/>
                    </a:lnTo>
                    <a:lnTo>
                      <a:pt x="196" y="95"/>
                    </a:lnTo>
                    <a:lnTo>
                      <a:pt x="192" y="83"/>
                    </a:lnTo>
                    <a:lnTo>
                      <a:pt x="186" y="71"/>
                    </a:lnTo>
                    <a:lnTo>
                      <a:pt x="178" y="62"/>
                    </a:lnTo>
                    <a:lnTo>
                      <a:pt x="167" y="54"/>
                    </a:lnTo>
                    <a:lnTo>
                      <a:pt x="157" y="48"/>
                    </a:lnTo>
                    <a:lnTo>
                      <a:pt x="144" y="44"/>
                    </a:lnTo>
                    <a:lnTo>
                      <a:pt x="130" y="42"/>
                    </a:lnTo>
                    <a:lnTo>
                      <a:pt x="130" y="42"/>
                    </a:lnTo>
                    <a:lnTo>
                      <a:pt x="118" y="44"/>
                    </a:lnTo>
                    <a:lnTo>
                      <a:pt x="105" y="48"/>
                    </a:lnTo>
                    <a:lnTo>
                      <a:pt x="93" y="54"/>
                    </a:lnTo>
                    <a:lnTo>
                      <a:pt x="82" y="62"/>
                    </a:lnTo>
                    <a:lnTo>
                      <a:pt x="74" y="71"/>
                    </a:lnTo>
                    <a:lnTo>
                      <a:pt x="68" y="83"/>
                    </a:lnTo>
                    <a:lnTo>
                      <a:pt x="64" y="95"/>
                    </a:lnTo>
                    <a:lnTo>
                      <a:pt x="64" y="110"/>
                    </a:lnTo>
                    <a:lnTo>
                      <a:pt x="64" y="143"/>
                    </a:lnTo>
                    <a:close/>
                    <a:moveTo>
                      <a:pt x="223" y="335"/>
                    </a:moveTo>
                    <a:lnTo>
                      <a:pt x="223" y="335"/>
                    </a:lnTo>
                    <a:lnTo>
                      <a:pt x="240" y="315"/>
                    </a:lnTo>
                    <a:lnTo>
                      <a:pt x="252" y="292"/>
                    </a:lnTo>
                    <a:lnTo>
                      <a:pt x="256" y="280"/>
                    </a:lnTo>
                    <a:lnTo>
                      <a:pt x="260" y="267"/>
                    </a:lnTo>
                    <a:lnTo>
                      <a:pt x="260" y="255"/>
                    </a:lnTo>
                    <a:lnTo>
                      <a:pt x="262" y="242"/>
                    </a:lnTo>
                    <a:lnTo>
                      <a:pt x="262" y="180"/>
                    </a:lnTo>
                    <a:lnTo>
                      <a:pt x="0" y="180"/>
                    </a:lnTo>
                    <a:lnTo>
                      <a:pt x="0" y="242"/>
                    </a:lnTo>
                    <a:lnTo>
                      <a:pt x="0" y="242"/>
                    </a:lnTo>
                    <a:lnTo>
                      <a:pt x="0" y="255"/>
                    </a:lnTo>
                    <a:lnTo>
                      <a:pt x="2" y="267"/>
                    </a:lnTo>
                    <a:lnTo>
                      <a:pt x="6" y="280"/>
                    </a:lnTo>
                    <a:lnTo>
                      <a:pt x="10" y="292"/>
                    </a:lnTo>
                    <a:lnTo>
                      <a:pt x="14" y="304"/>
                    </a:lnTo>
                    <a:lnTo>
                      <a:pt x="22" y="315"/>
                    </a:lnTo>
                    <a:lnTo>
                      <a:pt x="37" y="335"/>
                    </a:lnTo>
                    <a:lnTo>
                      <a:pt x="37" y="335"/>
                    </a:lnTo>
                    <a:lnTo>
                      <a:pt x="58" y="350"/>
                    </a:lnTo>
                    <a:lnTo>
                      <a:pt x="68" y="356"/>
                    </a:lnTo>
                    <a:lnTo>
                      <a:pt x="80" y="362"/>
                    </a:lnTo>
                    <a:lnTo>
                      <a:pt x="91" y="366"/>
                    </a:lnTo>
                    <a:lnTo>
                      <a:pt x="103" y="371"/>
                    </a:lnTo>
                    <a:lnTo>
                      <a:pt x="118" y="373"/>
                    </a:lnTo>
                    <a:lnTo>
                      <a:pt x="130" y="373"/>
                    </a:lnTo>
                    <a:lnTo>
                      <a:pt x="130" y="373"/>
                    </a:lnTo>
                    <a:lnTo>
                      <a:pt x="144" y="373"/>
                    </a:lnTo>
                    <a:lnTo>
                      <a:pt x="157" y="371"/>
                    </a:lnTo>
                    <a:lnTo>
                      <a:pt x="169" y="366"/>
                    </a:lnTo>
                    <a:lnTo>
                      <a:pt x="182" y="362"/>
                    </a:lnTo>
                    <a:lnTo>
                      <a:pt x="194" y="356"/>
                    </a:lnTo>
                    <a:lnTo>
                      <a:pt x="204" y="350"/>
                    </a:lnTo>
                    <a:lnTo>
                      <a:pt x="223" y="335"/>
                    </a:lnTo>
                    <a:lnTo>
                      <a:pt x="223" y="335"/>
                    </a:lnTo>
                    <a:close/>
                    <a:moveTo>
                      <a:pt x="111" y="271"/>
                    </a:moveTo>
                    <a:lnTo>
                      <a:pt x="111" y="232"/>
                    </a:lnTo>
                    <a:lnTo>
                      <a:pt x="111" y="232"/>
                    </a:lnTo>
                    <a:lnTo>
                      <a:pt x="113" y="226"/>
                    </a:lnTo>
                    <a:lnTo>
                      <a:pt x="118" y="220"/>
                    </a:lnTo>
                    <a:lnTo>
                      <a:pt x="124" y="215"/>
                    </a:lnTo>
                    <a:lnTo>
                      <a:pt x="130" y="215"/>
                    </a:lnTo>
                    <a:lnTo>
                      <a:pt x="130" y="215"/>
                    </a:lnTo>
                    <a:lnTo>
                      <a:pt x="138" y="215"/>
                    </a:lnTo>
                    <a:lnTo>
                      <a:pt x="142" y="220"/>
                    </a:lnTo>
                    <a:lnTo>
                      <a:pt x="147" y="226"/>
                    </a:lnTo>
                    <a:lnTo>
                      <a:pt x="149" y="232"/>
                    </a:lnTo>
                    <a:lnTo>
                      <a:pt x="149" y="271"/>
                    </a:lnTo>
                    <a:lnTo>
                      <a:pt x="149" y="271"/>
                    </a:lnTo>
                    <a:lnTo>
                      <a:pt x="147" y="277"/>
                    </a:lnTo>
                    <a:lnTo>
                      <a:pt x="142" y="284"/>
                    </a:lnTo>
                    <a:lnTo>
                      <a:pt x="138" y="288"/>
                    </a:lnTo>
                    <a:lnTo>
                      <a:pt x="130" y="290"/>
                    </a:lnTo>
                    <a:lnTo>
                      <a:pt x="130" y="290"/>
                    </a:lnTo>
                    <a:lnTo>
                      <a:pt x="124" y="288"/>
                    </a:lnTo>
                    <a:lnTo>
                      <a:pt x="118" y="284"/>
                    </a:lnTo>
                    <a:lnTo>
                      <a:pt x="113" y="277"/>
                    </a:lnTo>
                    <a:lnTo>
                      <a:pt x="111" y="271"/>
                    </a:lnTo>
                    <a:lnTo>
                      <a:pt x="111" y="271"/>
                    </a:lnTo>
                    <a:close/>
                  </a:path>
                </a:pathLst>
              </a:custGeom>
              <a:solidFill>
                <a:schemeClr val="accent2">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7" name="六边形 16"/>
              <p:cNvSpPr/>
              <p:nvPr/>
            </p:nvSpPr>
            <p:spPr>
              <a:xfrm>
                <a:off x="4767524" y="3821628"/>
                <a:ext cx="1456080" cy="1255241"/>
              </a:xfrm>
              <a:prstGeom prst="hexagon">
                <a:avLst/>
              </a:prstGeom>
              <a:noFill/>
              <a:ln w="1428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a:stCxn id="15" idx="0"/>
                <a:endCxn id="17" idx="4"/>
              </p:cNvCxnSpPr>
              <p:nvPr/>
            </p:nvCxnSpPr>
            <p:spPr>
              <a:xfrm>
                <a:off x="4453713" y="3278093"/>
                <a:ext cx="627621" cy="543535"/>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3483662" y="1252809"/>
                <a:ext cx="438974" cy="438974"/>
              </a:xfrm>
              <a:prstGeom prst="ellipse">
                <a:avLst/>
              </a:prstGeom>
              <a:noFill/>
              <a:ln w="984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15" idx="4"/>
                <a:endCxn id="19" idx="4"/>
              </p:cNvCxnSpPr>
              <p:nvPr/>
            </p:nvCxnSpPr>
            <p:spPr>
              <a:xfrm flipH="1" flipV="1">
                <a:off x="3703149" y="1691783"/>
                <a:ext cx="75140" cy="471639"/>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4469561" y="1227326"/>
                <a:ext cx="360000" cy="360000"/>
              </a:xfrm>
              <a:prstGeom prst="ellipse">
                <a:avLst/>
              </a:prstGeom>
              <a:solidFill>
                <a:schemeClr val="accent1">
                  <a:lumMod val="5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a:stCxn id="19" idx="7"/>
                <a:endCxn id="19" idx="7"/>
              </p:cNvCxnSpPr>
              <p:nvPr/>
            </p:nvCxnSpPr>
            <p:spPr>
              <a:xfrm>
                <a:off x="3858350" y="131709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1" idx="2"/>
                <a:endCxn id="19" idx="6"/>
              </p:cNvCxnSpPr>
              <p:nvPr/>
            </p:nvCxnSpPr>
            <p:spPr>
              <a:xfrm flipH="1">
                <a:off x="3922636" y="1407326"/>
                <a:ext cx="546925" cy="6497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六边形 23"/>
              <p:cNvSpPr/>
              <p:nvPr/>
            </p:nvSpPr>
            <p:spPr>
              <a:xfrm rot="19977944">
                <a:off x="6222152" y="2704291"/>
                <a:ext cx="772015" cy="665530"/>
              </a:xfrm>
              <a:prstGeom prst="hexagon">
                <a:avLst/>
              </a:prstGeom>
              <a:no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240888" y="2377613"/>
                <a:ext cx="281189" cy="281189"/>
              </a:xfrm>
              <a:prstGeom prst="ellipse">
                <a:avLst/>
              </a:prstGeom>
              <a:noFill/>
              <a:ln w="603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a:stCxn id="15" idx="5"/>
                <a:endCxn id="25" idx="2"/>
              </p:cNvCxnSpPr>
              <p:nvPr/>
            </p:nvCxnSpPr>
            <p:spPr>
              <a:xfrm flipV="1">
                <a:off x="4495756" y="2518208"/>
                <a:ext cx="745132" cy="59444"/>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5" idx="6"/>
                <a:endCxn id="24" idx="4"/>
              </p:cNvCxnSpPr>
              <p:nvPr/>
            </p:nvCxnSpPr>
            <p:spPr>
              <a:xfrm>
                <a:off x="5522077" y="2518208"/>
                <a:ext cx="739206" cy="322267"/>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六边形 27"/>
              <p:cNvSpPr/>
              <p:nvPr/>
            </p:nvSpPr>
            <p:spPr>
              <a:xfrm rot="1800000">
                <a:off x="3277547" y="4409495"/>
                <a:ext cx="960592" cy="828096"/>
              </a:xfrm>
              <a:prstGeom prst="hexagon">
                <a:avLst/>
              </a:prstGeom>
              <a:noFill/>
              <a:ln w="857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15" idx="1"/>
                <a:endCxn id="28" idx="4"/>
              </p:cNvCxnSpPr>
              <p:nvPr/>
            </p:nvCxnSpPr>
            <p:spPr>
              <a:xfrm flipH="1">
                <a:off x="3728207" y="3664723"/>
                <a:ext cx="139928" cy="66360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8" idx="5"/>
                <a:endCxn id="17" idx="3"/>
              </p:cNvCxnSpPr>
              <p:nvPr/>
            </p:nvCxnSpPr>
            <p:spPr>
              <a:xfrm flipV="1">
                <a:off x="4201527" y="4449249"/>
                <a:ext cx="565997" cy="152354"/>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2362683" y="4375512"/>
                <a:ext cx="281189" cy="281189"/>
              </a:xfrm>
              <a:prstGeom prst="ellipse">
                <a:avLst/>
              </a:prstGeom>
              <a:noFill/>
              <a:ln w="603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28" idx="3"/>
                <a:endCxn id="31" idx="6"/>
              </p:cNvCxnSpPr>
              <p:nvPr/>
            </p:nvCxnSpPr>
            <p:spPr>
              <a:xfrm flipH="1" flipV="1">
                <a:off x="2643872" y="4516107"/>
                <a:ext cx="698022" cy="6728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1886168" y="4831711"/>
                <a:ext cx="236475" cy="236475"/>
              </a:xfrm>
              <a:prstGeom prst="ellipse">
                <a:avLst/>
              </a:prstGeom>
              <a:solidFill>
                <a:schemeClr val="accent1">
                  <a:lumMod val="5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a:stCxn id="31" idx="3"/>
                <a:endCxn id="33" idx="7"/>
              </p:cNvCxnSpPr>
              <p:nvPr/>
            </p:nvCxnSpPr>
            <p:spPr>
              <a:xfrm flipH="1">
                <a:off x="2088012" y="4615522"/>
                <a:ext cx="315850" cy="25082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六边形 34"/>
              <p:cNvSpPr/>
              <p:nvPr/>
            </p:nvSpPr>
            <p:spPr>
              <a:xfrm rot="1800000">
                <a:off x="2091781" y="1949210"/>
                <a:ext cx="616632" cy="531579"/>
              </a:xfrm>
              <a:prstGeom prst="hexagon">
                <a:avLst/>
              </a:prstGeom>
              <a:no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2497449" y="1375180"/>
                <a:ext cx="262784" cy="262784"/>
              </a:xfrm>
              <a:prstGeom prst="ellipse">
                <a:avLst/>
              </a:prstGeom>
              <a:solidFill>
                <a:schemeClr val="accent1">
                  <a:lumMod val="5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p:cNvCxnSpPr>
                <a:stCxn id="35" idx="4"/>
                <a:endCxn id="36" idx="3"/>
              </p:cNvCxnSpPr>
              <p:nvPr/>
            </p:nvCxnSpPr>
            <p:spPr>
              <a:xfrm flipV="1">
                <a:off x="2381073" y="1599480"/>
                <a:ext cx="154860" cy="297629"/>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1170455" y="2344370"/>
                <a:ext cx="262784" cy="262784"/>
              </a:xfrm>
              <a:prstGeom prst="ellipse">
                <a:avLst/>
              </a:prstGeom>
              <a:solidFill>
                <a:schemeClr val="accent1">
                  <a:lumMod val="5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a:stCxn id="35" idx="2"/>
                <a:endCxn id="38" idx="6"/>
              </p:cNvCxnSpPr>
              <p:nvPr/>
            </p:nvCxnSpPr>
            <p:spPr>
              <a:xfrm flipH="1">
                <a:off x="1433239" y="2357469"/>
                <a:ext cx="682044" cy="118293"/>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6936097" y="4077132"/>
                <a:ext cx="438974" cy="438974"/>
              </a:xfrm>
              <a:prstGeom prst="ellipse">
                <a:avLst/>
              </a:prstGeom>
              <a:noFill/>
              <a:ln w="984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7014989" y="3498956"/>
                <a:ext cx="281189" cy="281189"/>
              </a:xfrm>
              <a:prstGeom prst="ellipse">
                <a:avLst/>
              </a:prstGeom>
              <a:noFill/>
              <a:ln w="603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a:stCxn id="41" idx="4"/>
                <a:endCxn id="40" idx="0"/>
              </p:cNvCxnSpPr>
              <p:nvPr/>
            </p:nvCxnSpPr>
            <p:spPr>
              <a:xfrm>
                <a:off x="7155584" y="3780145"/>
                <a:ext cx="0" cy="296987"/>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6453118" y="4748104"/>
                <a:ext cx="236475" cy="236475"/>
              </a:xfrm>
              <a:prstGeom prst="ellipse">
                <a:avLst/>
              </a:prstGeom>
              <a:solidFill>
                <a:schemeClr val="accent1">
                  <a:lumMod val="5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a:stCxn id="40" idx="3"/>
                <a:endCxn id="43" idx="7"/>
              </p:cNvCxnSpPr>
              <p:nvPr/>
            </p:nvCxnSpPr>
            <p:spPr>
              <a:xfrm flipH="1">
                <a:off x="6654962" y="4451820"/>
                <a:ext cx="345421" cy="330915"/>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5" name="六边形 44"/>
              <p:cNvSpPr/>
              <p:nvPr/>
            </p:nvSpPr>
            <p:spPr>
              <a:xfrm rot="1800000">
                <a:off x="7490687" y="2989421"/>
                <a:ext cx="616632" cy="531579"/>
              </a:xfrm>
              <a:prstGeom prst="hexagon">
                <a:avLst/>
              </a:prstGeom>
              <a:no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Freeform 21"/>
            <p:cNvSpPr>
              <a:spLocks noEditPoints="1"/>
            </p:cNvSpPr>
            <p:nvPr/>
          </p:nvSpPr>
          <p:spPr bwMode="auto">
            <a:xfrm>
              <a:off x="2379153" y="1983690"/>
              <a:ext cx="398958" cy="329439"/>
            </a:xfrm>
            <a:custGeom>
              <a:avLst/>
              <a:gdLst>
                <a:gd name="T0" fmla="*/ 728 w 769"/>
                <a:gd name="T1" fmla="*/ 110 h 635"/>
                <a:gd name="T2" fmla="*/ 711 w 769"/>
                <a:gd name="T3" fmla="*/ 135 h 635"/>
                <a:gd name="T4" fmla="*/ 742 w 769"/>
                <a:gd name="T5" fmla="*/ 213 h 635"/>
                <a:gd name="T6" fmla="*/ 273 w 769"/>
                <a:gd name="T7" fmla="*/ 337 h 635"/>
                <a:gd name="T8" fmla="*/ 165 w 769"/>
                <a:gd name="T9" fmla="*/ 410 h 635"/>
                <a:gd name="T10" fmla="*/ 41 w 769"/>
                <a:gd name="T11" fmla="*/ 565 h 635"/>
                <a:gd name="T12" fmla="*/ 562 w 769"/>
                <a:gd name="T13" fmla="*/ 635 h 635"/>
                <a:gd name="T14" fmla="*/ 635 w 769"/>
                <a:gd name="T15" fmla="*/ 565 h 635"/>
                <a:gd name="T16" fmla="*/ 763 w 769"/>
                <a:gd name="T17" fmla="*/ 480 h 635"/>
                <a:gd name="T18" fmla="*/ 463 w 769"/>
                <a:gd name="T19" fmla="*/ 249 h 635"/>
                <a:gd name="T20" fmla="*/ 525 w 769"/>
                <a:gd name="T21" fmla="*/ 284 h 635"/>
                <a:gd name="T22" fmla="*/ 504 w 769"/>
                <a:gd name="T23" fmla="*/ 288 h 635"/>
                <a:gd name="T24" fmla="*/ 471 w 769"/>
                <a:gd name="T25" fmla="*/ 292 h 635"/>
                <a:gd name="T26" fmla="*/ 436 w 769"/>
                <a:gd name="T27" fmla="*/ 290 h 635"/>
                <a:gd name="T28" fmla="*/ 401 w 769"/>
                <a:gd name="T29" fmla="*/ 284 h 635"/>
                <a:gd name="T30" fmla="*/ 362 w 769"/>
                <a:gd name="T31" fmla="*/ 306 h 635"/>
                <a:gd name="T32" fmla="*/ 463 w 769"/>
                <a:gd name="T33" fmla="*/ 302 h 635"/>
                <a:gd name="T34" fmla="*/ 558 w 769"/>
                <a:gd name="T35" fmla="*/ 296 h 635"/>
                <a:gd name="T36" fmla="*/ 544 w 769"/>
                <a:gd name="T37" fmla="*/ 302 h 635"/>
                <a:gd name="T38" fmla="*/ 506 w 769"/>
                <a:gd name="T39" fmla="*/ 329 h 635"/>
                <a:gd name="T40" fmla="*/ 424 w 769"/>
                <a:gd name="T41" fmla="*/ 315 h 635"/>
                <a:gd name="T42" fmla="*/ 382 w 769"/>
                <a:gd name="T43" fmla="*/ 302 h 635"/>
                <a:gd name="T44" fmla="*/ 115 w 769"/>
                <a:gd name="T45" fmla="*/ 590 h 635"/>
                <a:gd name="T46" fmla="*/ 115 w 769"/>
                <a:gd name="T47" fmla="*/ 567 h 635"/>
                <a:gd name="T48" fmla="*/ 341 w 769"/>
                <a:gd name="T49" fmla="*/ 586 h 635"/>
                <a:gd name="T50" fmla="*/ 105 w 769"/>
                <a:gd name="T51" fmla="*/ 538 h 635"/>
                <a:gd name="T52" fmla="*/ 564 w 769"/>
                <a:gd name="T53" fmla="*/ 524 h 635"/>
                <a:gd name="T54" fmla="*/ 560 w 769"/>
                <a:gd name="T55" fmla="*/ 544 h 635"/>
                <a:gd name="T56" fmla="*/ 105 w 769"/>
                <a:gd name="T57" fmla="*/ 484 h 635"/>
                <a:gd name="T58" fmla="*/ 571 w 769"/>
                <a:gd name="T59" fmla="*/ 489 h 635"/>
                <a:gd name="T60" fmla="*/ 422 w 769"/>
                <a:gd name="T61" fmla="*/ 408 h 635"/>
                <a:gd name="T62" fmla="*/ 455 w 769"/>
                <a:gd name="T63" fmla="*/ 404 h 635"/>
                <a:gd name="T64" fmla="*/ 490 w 769"/>
                <a:gd name="T65" fmla="*/ 406 h 635"/>
                <a:gd name="T66" fmla="*/ 523 w 769"/>
                <a:gd name="T67" fmla="*/ 412 h 635"/>
                <a:gd name="T68" fmla="*/ 504 w 769"/>
                <a:gd name="T69" fmla="*/ 439 h 635"/>
                <a:gd name="T70" fmla="*/ 386 w 769"/>
                <a:gd name="T71" fmla="*/ 416 h 635"/>
                <a:gd name="T72" fmla="*/ 422 w 769"/>
                <a:gd name="T73" fmla="*/ 410 h 635"/>
                <a:gd name="T74" fmla="*/ 548 w 769"/>
                <a:gd name="T75" fmla="*/ 410 h 635"/>
                <a:gd name="T76" fmla="*/ 397 w 769"/>
                <a:gd name="T77" fmla="*/ 404 h 635"/>
                <a:gd name="T78" fmla="*/ 355 w 769"/>
                <a:gd name="T79" fmla="*/ 364 h 635"/>
                <a:gd name="T80" fmla="*/ 409 w 769"/>
                <a:gd name="T81" fmla="*/ 385 h 635"/>
                <a:gd name="T82" fmla="*/ 455 w 769"/>
                <a:gd name="T83" fmla="*/ 364 h 635"/>
                <a:gd name="T84" fmla="*/ 521 w 769"/>
                <a:gd name="T85" fmla="*/ 366 h 635"/>
                <a:gd name="T86" fmla="*/ 556 w 769"/>
                <a:gd name="T87" fmla="*/ 364 h 635"/>
                <a:gd name="T88" fmla="*/ 635 w 769"/>
                <a:gd name="T89" fmla="*/ 495 h 635"/>
                <a:gd name="T90" fmla="*/ 711 w 769"/>
                <a:gd name="T91" fmla="*/ 383 h 635"/>
                <a:gd name="T92" fmla="*/ 709 w 769"/>
                <a:gd name="T93" fmla="*/ 348 h 635"/>
                <a:gd name="T94" fmla="*/ 635 w 769"/>
                <a:gd name="T95" fmla="*/ 296 h 635"/>
                <a:gd name="T96" fmla="*/ 717 w 769"/>
                <a:gd name="T97" fmla="*/ 491 h 635"/>
                <a:gd name="T98" fmla="*/ 31 w 769"/>
                <a:gd name="T99" fmla="*/ 66 h 635"/>
                <a:gd name="T100" fmla="*/ 153 w 769"/>
                <a:gd name="T101" fmla="*/ 2 h 635"/>
                <a:gd name="T102" fmla="*/ 240 w 769"/>
                <a:gd name="T103" fmla="*/ 143 h 635"/>
                <a:gd name="T104" fmla="*/ 157 w 769"/>
                <a:gd name="T105" fmla="*/ 48 h 635"/>
                <a:gd name="T106" fmla="*/ 68 w 769"/>
                <a:gd name="T107" fmla="*/ 83 h 635"/>
                <a:gd name="T108" fmla="*/ 260 w 769"/>
                <a:gd name="T109" fmla="*/ 267 h 635"/>
                <a:gd name="T110" fmla="*/ 6 w 769"/>
                <a:gd name="T111" fmla="*/ 280 h 635"/>
                <a:gd name="T112" fmla="*/ 91 w 769"/>
                <a:gd name="T113" fmla="*/ 366 h 635"/>
                <a:gd name="T114" fmla="*/ 194 w 769"/>
                <a:gd name="T115" fmla="*/ 356 h 635"/>
                <a:gd name="T116" fmla="*/ 124 w 769"/>
                <a:gd name="T117" fmla="*/ 215 h 635"/>
                <a:gd name="T118" fmla="*/ 147 w 769"/>
                <a:gd name="T119" fmla="*/ 277 h 635"/>
                <a:gd name="T120" fmla="*/ 111 w 769"/>
                <a:gd name="T121" fmla="*/ 271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69" h="635">
                  <a:moveTo>
                    <a:pt x="769" y="176"/>
                  </a:moveTo>
                  <a:lnTo>
                    <a:pt x="769" y="176"/>
                  </a:lnTo>
                  <a:lnTo>
                    <a:pt x="767" y="162"/>
                  </a:lnTo>
                  <a:lnTo>
                    <a:pt x="765" y="149"/>
                  </a:lnTo>
                  <a:lnTo>
                    <a:pt x="759" y="137"/>
                  </a:lnTo>
                  <a:lnTo>
                    <a:pt x="750" y="124"/>
                  </a:lnTo>
                  <a:lnTo>
                    <a:pt x="750" y="124"/>
                  </a:lnTo>
                  <a:lnTo>
                    <a:pt x="740" y="116"/>
                  </a:lnTo>
                  <a:lnTo>
                    <a:pt x="728" y="110"/>
                  </a:lnTo>
                  <a:lnTo>
                    <a:pt x="715" y="106"/>
                  </a:lnTo>
                  <a:lnTo>
                    <a:pt x="703" y="104"/>
                  </a:lnTo>
                  <a:lnTo>
                    <a:pt x="302" y="104"/>
                  </a:lnTo>
                  <a:lnTo>
                    <a:pt x="302" y="104"/>
                  </a:lnTo>
                  <a:lnTo>
                    <a:pt x="302" y="110"/>
                  </a:lnTo>
                  <a:lnTo>
                    <a:pt x="302" y="135"/>
                  </a:lnTo>
                  <a:lnTo>
                    <a:pt x="703" y="135"/>
                  </a:lnTo>
                  <a:lnTo>
                    <a:pt x="703" y="135"/>
                  </a:lnTo>
                  <a:lnTo>
                    <a:pt x="711" y="135"/>
                  </a:lnTo>
                  <a:lnTo>
                    <a:pt x="717" y="137"/>
                  </a:lnTo>
                  <a:lnTo>
                    <a:pt x="724" y="141"/>
                  </a:lnTo>
                  <a:lnTo>
                    <a:pt x="730" y="145"/>
                  </a:lnTo>
                  <a:lnTo>
                    <a:pt x="730" y="145"/>
                  </a:lnTo>
                  <a:lnTo>
                    <a:pt x="736" y="153"/>
                  </a:lnTo>
                  <a:lnTo>
                    <a:pt x="738" y="160"/>
                  </a:lnTo>
                  <a:lnTo>
                    <a:pt x="740" y="168"/>
                  </a:lnTo>
                  <a:lnTo>
                    <a:pt x="742" y="176"/>
                  </a:lnTo>
                  <a:lnTo>
                    <a:pt x="742" y="213"/>
                  </a:lnTo>
                  <a:lnTo>
                    <a:pt x="302" y="213"/>
                  </a:lnTo>
                  <a:lnTo>
                    <a:pt x="302" y="240"/>
                  </a:lnTo>
                  <a:lnTo>
                    <a:pt x="302" y="240"/>
                  </a:lnTo>
                  <a:lnTo>
                    <a:pt x="302" y="259"/>
                  </a:lnTo>
                  <a:lnTo>
                    <a:pt x="300" y="275"/>
                  </a:lnTo>
                  <a:lnTo>
                    <a:pt x="295" y="292"/>
                  </a:lnTo>
                  <a:lnTo>
                    <a:pt x="289" y="306"/>
                  </a:lnTo>
                  <a:lnTo>
                    <a:pt x="283" y="323"/>
                  </a:lnTo>
                  <a:lnTo>
                    <a:pt x="273" y="337"/>
                  </a:lnTo>
                  <a:lnTo>
                    <a:pt x="264" y="350"/>
                  </a:lnTo>
                  <a:lnTo>
                    <a:pt x="252" y="362"/>
                  </a:lnTo>
                  <a:lnTo>
                    <a:pt x="252" y="362"/>
                  </a:lnTo>
                  <a:lnTo>
                    <a:pt x="240" y="375"/>
                  </a:lnTo>
                  <a:lnTo>
                    <a:pt x="225" y="385"/>
                  </a:lnTo>
                  <a:lnTo>
                    <a:pt x="211" y="393"/>
                  </a:lnTo>
                  <a:lnTo>
                    <a:pt x="196" y="400"/>
                  </a:lnTo>
                  <a:lnTo>
                    <a:pt x="180" y="406"/>
                  </a:lnTo>
                  <a:lnTo>
                    <a:pt x="165" y="410"/>
                  </a:lnTo>
                  <a:lnTo>
                    <a:pt x="149" y="412"/>
                  </a:lnTo>
                  <a:lnTo>
                    <a:pt x="130" y="414"/>
                  </a:lnTo>
                  <a:lnTo>
                    <a:pt x="130" y="414"/>
                  </a:lnTo>
                  <a:lnTo>
                    <a:pt x="107" y="412"/>
                  </a:lnTo>
                  <a:lnTo>
                    <a:pt x="84" y="406"/>
                  </a:lnTo>
                  <a:lnTo>
                    <a:pt x="62" y="400"/>
                  </a:lnTo>
                  <a:lnTo>
                    <a:pt x="41" y="387"/>
                  </a:lnTo>
                  <a:lnTo>
                    <a:pt x="41" y="565"/>
                  </a:lnTo>
                  <a:lnTo>
                    <a:pt x="41" y="565"/>
                  </a:lnTo>
                  <a:lnTo>
                    <a:pt x="43" y="580"/>
                  </a:lnTo>
                  <a:lnTo>
                    <a:pt x="47" y="592"/>
                  </a:lnTo>
                  <a:lnTo>
                    <a:pt x="53" y="604"/>
                  </a:lnTo>
                  <a:lnTo>
                    <a:pt x="62" y="615"/>
                  </a:lnTo>
                  <a:lnTo>
                    <a:pt x="72" y="623"/>
                  </a:lnTo>
                  <a:lnTo>
                    <a:pt x="84" y="631"/>
                  </a:lnTo>
                  <a:lnTo>
                    <a:pt x="99" y="635"/>
                  </a:lnTo>
                  <a:lnTo>
                    <a:pt x="111" y="635"/>
                  </a:lnTo>
                  <a:lnTo>
                    <a:pt x="562" y="635"/>
                  </a:lnTo>
                  <a:lnTo>
                    <a:pt x="562" y="635"/>
                  </a:lnTo>
                  <a:lnTo>
                    <a:pt x="577" y="635"/>
                  </a:lnTo>
                  <a:lnTo>
                    <a:pt x="591" y="631"/>
                  </a:lnTo>
                  <a:lnTo>
                    <a:pt x="602" y="623"/>
                  </a:lnTo>
                  <a:lnTo>
                    <a:pt x="614" y="615"/>
                  </a:lnTo>
                  <a:lnTo>
                    <a:pt x="622" y="604"/>
                  </a:lnTo>
                  <a:lnTo>
                    <a:pt x="628" y="592"/>
                  </a:lnTo>
                  <a:lnTo>
                    <a:pt x="633" y="580"/>
                  </a:lnTo>
                  <a:lnTo>
                    <a:pt x="635" y="565"/>
                  </a:lnTo>
                  <a:lnTo>
                    <a:pt x="635" y="524"/>
                  </a:lnTo>
                  <a:lnTo>
                    <a:pt x="703" y="524"/>
                  </a:lnTo>
                  <a:lnTo>
                    <a:pt x="703" y="524"/>
                  </a:lnTo>
                  <a:lnTo>
                    <a:pt x="717" y="522"/>
                  </a:lnTo>
                  <a:lnTo>
                    <a:pt x="728" y="517"/>
                  </a:lnTo>
                  <a:lnTo>
                    <a:pt x="740" y="511"/>
                  </a:lnTo>
                  <a:lnTo>
                    <a:pt x="750" y="503"/>
                  </a:lnTo>
                  <a:lnTo>
                    <a:pt x="759" y="493"/>
                  </a:lnTo>
                  <a:lnTo>
                    <a:pt x="763" y="480"/>
                  </a:lnTo>
                  <a:lnTo>
                    <a:pt x="767" y="466"/>
                  </a:lnTo>
                  <a:lnTo>
                    <a:pt x="769" y="451"/>
                  </a:lnTo>
                  <a:lnTo>
                    <a:pt x="769" y="176"/>
                  </a:lnTo>
                  <a:close/>
                  <a:moveTo>
                    <a:pt x="386" y="275"/>
                  </a:moveTo>
                  <a:lnTo>
                    <a:pt x="386" y="275"/>
                  </a:lnTo>
                  <a:lnTo>
                    <a:pt x="403" y="265"/>
                  </a:lnTo>
                  <a:lnTo>
                    <a:pt x="422" y="257"/>
                  </a:lnTo>
                  <a:lnTo>
                    <a:pt x="442" y="251"/>
                  </a:lnTo>
                  <a:lnTo>
                    <a:pt x="463" y="249"/>
                  </a:lnTo>
                  <a:lnTo>
                    <a:pt x="463" y="249"/>
                  </a:lnTo>
                  <a:lnTo>
                    <a:pt x="484" y="251"/>
                  </a:lnTo>
                  <a:lnTo>
                    <a:pt x="504" y="257"/>
                  </a:lnTo>
                  <a:lnTo>
                    <a:pt x="523" y="265"/>
                  </a:lnTo>
                  <a:lnTo>
                    <a:pt x="540" y="275"/>
                  </a:lnTo>
                  <a:lnTo>
                    <a:pt x="542" y="277"/>
                  </a:lnTo>
                  <a:lnTo>
                    <a:pt x="540" y="280"/>
                  </a:lnTo>
                  <a:lnTo>
                    <a:pt x="540" y="280"/>
                  </a:lnTo>
                  <a:lnTo>
                    <a:pt x="525" y="284"/>
                  </a:lnTo>
                  <a:lnTo>
                    <a:pt x="525" y="284"/>
                  </a:lnTo>
                  <a:lnTo>
                    <a:pt x="523" y="284"/>
                  </a:lnTo>
                  <a:lnTo>
                    <a:pt x="523" y="284"/>
                  </a:lnTo>
                  <a:lnTo>
                    <a:pt x="508" y="275"/>
                  </a:lnTo>
                  <a:lnTo>
                    <a:pt x="490" y="269"/>
                  </a:lnTo>
                  <a:lnTo>
                    <a:pt x="490" y="269"/>
                  </a:lnTo>
                  <a:lnTo>
                    <a:pt x="504" y="286"/>
                  </a:lnTo>
                  <a:lnTo>
                    <a:pt x="506" y="288"/>
                  </a:lnTo>
                  <a:lnTo>
                    <a:pt x="504" y="288"/>
                  </a:lnTo>
                  <a:lnTo>
                    <a:pt x="504" y="288"/>
                  </a:lnTo>
                  <a:lnTo>
                    <a:pt x="490" y="290"/>
                  </a:lnTo>
                  <a:lnTo>
                    <a:pt x="490" y="290"/>
                  </a:lnTo>
                  <a:lnTo>
                    <a:pt x="488" y="290"/>
                  </a:lnTo>
                  <a:lnTo>
                    <a:pt x="488" y="290"/>
                  </a:lnTo>
                  <a:lnTo>
                    <a:pt x="480" y="282"/>
                  </a:lnTo>
                  <a:lnTo>
                    <a:pt x="471" y="273"/>
                  </a:lnTo>
                  <a:lnTo>
                    <a:pt x="471" y="292"/>
                  </a:lnTo>
                  <a:lnTo>
                    <a:pt x="471" y="292"/>
                  </a:lnTo>
                  <a:lnTo>
                    <a:pt x="463" y="292"/>
                  </a:lnTo>
                  <a:lnTo>
                    <a:pt x="455" y="292"/>
                  </a:lnTo>
                  <a:lnTo>
                    <a:pt x="455" y="273"/>
                  </a:lnTo>
                  <a:lnTo>
                    <a:pt x="455" y="273"/>
                  </a:lnTo>
                  <a:lnTo>
                    <a:pt x="446" y="282"/>
                  </a:lnTo>
                  <a:lnTo>
                    <a:pt x="438" y="290"/>
                  </a:lnTo>
                  <a:lnTo>
                    <a:pt x="438" y="290"/>
                  </a:lnTo>
                  <a:lnTo>
                    <a:pt x="436" y="290"/>
                  </a:lnTo>
                  <a:lnTo>
                    <a:pt x="436" y="290"/>
                  </a:lnTo>
                  <a:lnTo>
                    <a:pt x="422" y="288"/>
                  </a:lnTo>
                  <a:lnTo>
                    <a:pt x="420" y="288"/>
                  </a:lnTo>
                  <a:lnTo>
                    <a:pt x="422" y="286"/>
                  </a:lnTo>
                  <a:lnTo>
                    <a:pt x="422" y="286"/>
                  </a:lnTo>
                  <a:lnTo>
                    <a:pt x="436" y="269"/>
                  </a:lnTo>
                  <a:lnTo>
                    <a:pt x="436" y="269"/>
                  </a:lnTo>
                  <a:lnTo>
                    <a:pt x="420" y="275"/>
                  </a:lnTo>
                  <a:lnTo>
                    <a:pt x="403" y="284"/>
                  </a:lnTo>
                  <a:lnTo>
                    <a:pt x="401" y="284"/>
                  </a:lnTo>
                  <a:lnTo>
                    <a:pt x="401" y="284"/>
                  </a:lnTo>
                  <a:lnTo>
                    <a:pt x="401" y="284"/>
                  </a:lnTo>
                  <a:lnTo>
                    <a:pt x="386" y="280"/>
                  </a:lnTo>
                  <a:lnTo>
                    <a:pt x="384" y="277"/>
                  </a:lnTo>
                  <a:lnTo>
                    <a:pt x="386" y="275"/>
                  </a:lnTo>
                  <a:close/>
                  <a:moveTo>
                    <a:pt x="355" y="329"/>
                  </a:moveTo>
                  <a:lnTo>
                    <a:pt x="355" y="329"/>
                  </a:lnTo>
                  <a:lnTo>
                    <a:pt x="357" y="317"/>
                  </a:lnTo>
                  <a:lnTo>
                    <a:pt x="362" y="306"/>
                  </a:lnTo>
                  <a:lnTo>
                    <a:pt x="370" y="296"/>
                  </a:lnTo>
                  <a:lnTo>
                    <a:pt x="376" y="286"/>
                  </a:lnTo>
                  <a:lnTo>
                    <a:pt x="378" y="284"/>
                  </a:lnTo>
                  <a:lnTo>
                    <a:pt x="378" y="286"/>
                  </a:lnTo>
                  <a:lnTo>
                    <a:pt x="378" y="286"/>
                  </a:lnTo>
                  <a:lnTo>
                    <a:pt x="397" y="292"/>
                  </a:lnTo>
                  <a:lnTo>
                    <a:pt x="417" y="298"/>
                  </a:lnTo>
                  <a:lnTo>
                    <a:pt x="440" y="300"/>
                  </a:lnTo>
                  <a:lnTo>
                    <a:pt x="463" y="302"/>
                  </a:lnTo>
                  <a:lnTo>
                    <a:pt x="463" y="302"/>
                  </a:lnTo>
                  <a:lnTo>
                    <a:pt x="488" y="300"/>
                  </a:lnTo>
                  <a:lnTo>
                    <a:pt x="511" y="298"/>
                  </a:lnTo>
                  <a:lnTo>
                    <a:pt x="529" y="292"/>
                  </a:lnTo>
                  <a:lnTo>
                    <a:pt x="548" y="286"/>
                  </a:lnTo>
                  <a:lnTo>
                    <a:pt x="548" y="284"/>
                  </a:lnTo>
                  <a:lnTo>
                    <a:pt x="550" y="286"/>
                  </a:lnTo>
                  <a:lnTo>
                    <a:pt x="550" y="286"/>
                  </a:lnTo>
                  <a:lnTo>
                    <a:pt x="558" y="296"/>
                  </a:lnTo>
                  <a:lnTo>
                    <a:pt x="564" y="306"/>
                  </a:lnTo>
                  <a:lnTo>
                    <a:pt x="568" y="317"/>
                  </a:lnTo>
                  <a:lnTo>
                    <a:pt x="571" y="329"/>
                  </a:lnTo>
                  <a:lnTo>
                    <a:pt x="573" y="331"/>
                  </a:lnTo>
                  <a:lnTo>
                    <a:pt x="556" y="331"/>
                  </a:lnTo>
                  <a:lnTo>
                    <a:pt x="556" y="329"/>
                  </a:lnTo>
                  <a:lnTo>
                    <a:pt x="556" y="329"/>
                  </a:lnTo>
                  <a:lnTo>
                    <a:pt x="552" y="315"/>
                  </a:lnTo>
                  <a:lnTo>
                    <a:pt x="544" y="302"/>
                  </a:lnTo>
                  <a:lnTo>
                    <a:pt x="544" y="302"/>
                  </a:lnTo>
                  <a:lnTo>
                    <a:pt x="531" y="309"/>
                  </a:lnTo>
                  <a:lnTo>
                    <a:pt x="517" y="311"/>
                  </a:lnTo>
                  <a:lnTo>
                    <a:pt x="517" y="311"/>
                  </a:lnTo>
                  <a:lnTo>
                    <a:pt x="521" y="329"/>
                  </a:lnTo>
                  <a:lnTo>
                    <a:pt x="521" y="331"/>
                  </a:lnTo>
                  <a:lnTo>
                    <a:pt x="506" y="331"/>
                  </a:lnTo>
                  <a:lnTo>
                    <a:pt x="506" y="329"/>
                  </a:lnTo>
                  <a:lnTo>
                    <a:pt x="506" y="329"/>
                  </a:lnTo>
                  <a:lnTo>
                    <a:pt x="502" y="315"/>
                  </a:lnTo>
                  <a:lnTo>
                    <a:pt x="502" y="315"/>
                  </a:lnTo>
                  <a:lnTo>
                    <a:pt x="471" y="317"/>
                  </a:lnTo>
                  <a:lnTo>
                    <a:pt x="471" y="331"/>
                  </a:lnTo>
                  <a:lnTo>
                    <a:pt x="455" y="331"/>
                  </a:lnTo>
                  <a:lnTo>
                    <a:pt x="455" y="317"/>
                  </a:lnTo>
                  <a:lnTo>
                    <a:pt x="455" y="317"/>
                  </a:lnTo>
                  <a:lnTo>
                    <a:pt x="424" y="315"/>
                  </a:lnTo>
                  <a:lnTo>
                    <a:pt x="424" y="315"/>
                  </a:lnTo>
                  <a:lnTo>
                    <a:pt x="422" y="329"/>
                  </a:lnTo>
                  <a:lnTo>
                    <a:pt x="420" y="331"/>
                  </a:lnTo>
                  <a:lnTo>
                    <a:pt x="405" y="331"/>
                  </a:lnTo>
                  <a:lnTo>
                    <a:pt x="405" y="329"/>
                  </a:lnTo>
                  <a:lnTo>
                    <a:pt x="405" y="329"/>
                  </a:lnTo>
                  <a:lnTo>
                    <a:pt x="409" y="311"/>
                  </a:lnTo>
                  <a:lnTo>
                    <a:pt x="409" y="311"/>
                  </a:lnTo>
                  <a:lnTo>
                    <a:pt x="395" y="309"/>
                  </a:lnTo>
                  <a:lnTo>
                    <a:pt x="382" y="302"/>
                  </a:lnTo>
                  <a:lnTo>
                    <a:pt x="382" y="302"/>
                  </a:lnTo>
                  <a:lnTo>
                    <a:pt x="376" y="315"/>
                  </a:lnTo>
                  <a:lnTo>
                    <a:pt x="370" y="329"/>
                  </a:lnTo>
                  <a:lnTo>
                    <a:pt x="370" y="331"/>
                  </a:lnTo>
                  <a:lnTo>
                    <a:pt x="355" y="331"/>
                  </a:lnTo>
                  <a:lnTo>
                    <a:pt x="355" y="329"/>
                  </a:lnTo>
                  <a:close/>
                  <a:moveTo>
                    <a:pt x="333" y="590"/>
                  </a:moveTo>
                  <a:lnTo>
                    <a:pt x="115" y="590"/>
                  </a:lnTo>
                  <a:lnTo>
                    <a:pt x="115" y="590"/>
                  </a:lnTo>
                  <a:lnTo>
                    <a:pt x="111" y="588"/>
                  </a:lnTo>
                  <a:lnTo>
                    <a:pt x="107" y="586"/>
                  </a:lnTo>
                  <a:lnTo>
                    <a:pt x="105" y="584"/>
                  </a:lnTo>
                  <a:lnTo>
                    <a:pt x="103" y="580"/>
                  </a:lnTo>
                  <a:lnTo>
                    <a:pt x="103" y="580"/>
                  </a:lnTo>
                  <a:lnTo>
                    <a:pt x="105" y="575"/>
                  </a:lnTo>
                  <a:lnTo>
                    <a:pt x="107" y="571"/>
                  </a:lnTo>
                  <a:lnTo>
                    <a:pt x="111" y="569"/>
                  </a:lnTo>
                  <a:lnTo>
                    <a:pt x="115" y="567"/>
                  </a:lnTo>
                  <a:lnTo>
                    <a:pt x="333" y="567"/>
                  </a:lnTo>
                  <a:lnTo>
                    <a:pt x="333" y="567"/>
                  </a:lnTo>
                  <a:lnTo>
                    <a:pt x="337" y="569"/>
                  </a:lnTo>
                  <a:lnTo>
                    <a:pt x="341" y="571"/>
                  </a:lnTo>
                  <a:lnTo>
                    <a:pt x="343" y="575"/>
                  </a:lnTo>
                  <a:lnTo>
                    <a:pt x="345" y="580"/>
                  </a:lnTo>
                  <a:lnTo>
                    <a:pt x="345" y="580"/>
                  </a:lnTo>
                  <a:lnTo>
                    <a:pt x="343" y="584"/>
                  </a:lnTo>
                  <a:lnTo>
                    <a:pt x="341" y="586"/>
                  </a:lnTo>
                  <a:lnTo>
                    <a:pt x="337" y="588"/>
                  </a:lnTo>
                  <a:lnTo>
                    <a:pt x="333" y="590"/>
                  </a:lnTo>
                  <a:lnTo>
                    <a:pt x="333" y="590"/>
                  </a:lnTo>
                  <a:close/>
                  <a:moveTo>
                    <a:pt x="560" y="544"/>
                  </a:moveTo>
                  <a:lnTo>
                    <a:pt x="115" y="544"/>
                  </a:lnTo>
                  <a:lnTo>
                    <a:pt x="115" y="544"/>
                  </a:lnTo>
                  <a:lnTo>
                    <a:pt x="111" y="544"/>
                  </a:lnTo>
                  <a:lnTo>
                    <a:pt x="107" y="542"/>
                  </a:lnTo>
                  <a:lnTo>
                    <a:pt x="105" y="538"/>
                  </a:lnTo>
                  <a:lnTo>
                    <a:pt x="103" y="534"/>
                  </a:lnTo>
                  <a:lnTo>
                    <a:pt x="103" y="534"/>
                  </a:lnTo>
                  <a:lnTo>
                    <a:pt x="105" y="530"/>
                  </a:lnTo>
                  <a:lnTo>
                    <a:pt x="107" y="526"/>
                  </a:lnTo>
                  <a:lnTo>
                    <a:pt x="111" y="524"/>
                  </a:lnTo>
                  <a:lnTo>
                    <a:pt x="115" y="524"/>
                  </a:lnTo>
                  <a:lnTo>
                    <a:pt x="560" y="524"/>
                  </a:lnTo>
                  <a:lnTo>
                    <a:pt x="560" y="524"/>
                  </a:lnTo>
                  <a:lnTo>
                    <a:pt x="564" y="524"/>
                  </a:lnTo>
                  <a:lnTo>
                    <a:pt x="568" y="526"/>
                  </a:lnTo>
                  <a:lnTo>
                    <a:pt x="571" y="530"/>
                  </a:lnTo>
                  <a:lnTo>
                    <a:pt x="571" y="534"/>
                  </a:lnTo>
                  <a:lnTo>
                    <a:pt x="571" y="534"/>
                  </a:lnTo>
                  <a:lnTo>
                    <a:pt x="571" y="538"/>
                  </a:lnTo>
                  <a:lnTo>
                    <a:pt x="568" y="542"/>
                  </a:lnTo>
                  <a:lnTo>
                    <a:pt x="564" y="544"/>
                  </a:lnTo>
                  <a:lnTo>
                    <a:pt x="560" y="544"/>
                  </a:lnTo>
                  <a:lnTo>
                    <a:pt x="560" y="544"/>
                  </a:lnTo>
                  <a:close/>
                  <a:moveTo>
                    <a:pt x="560" y="501"/>
                  </a:moveTo>
                  <a:lnTo>
                    <a:pt x="115" y="501"/>
                  </a:lnTo>
                  <a:lnTo>
                    <a:pt x="115" y="501"/>
                  </a:lnTo>
                  <a:lnTo>
                    <a:pt x="111" y="499"/>
                  </a:lnTo>
                  <a:lnTo>
                    <a:pt x="107" y="497"/>
                  </a:lnTo>
                  <a:lnTo>
                    <a:pt x="105" y="493"/>
                  </a:lnTo>
                  <a:lnTo>
                    <a:pt x="103" y="489"/>
                  </a:lnTo>
                  <a:lnTo>
                    <a:pt x="103" y="489"/>
                  </a:lnTo>
                  <a:lnTo>
                    <a:pt x="105" y="484"/>
                  </a:lnTo>
                  <a:lnTo>
                    <a:pt x="107" y="482"/>
                  </a:lnTo>
                  <a:lnTo>
                    <a:pt x="111" y="480"/>
                  </a:lnTo>
                  <a:lnTo>
                    <a:pt x="115" y="478"/>
                  </a:lnTo>
                  <a:lnTo>
                    <a:pt x="560" y="478"/>
                  </a:lnTo>
                  <a:lnTo>
                    <a:pt x="560" y="478"/>
                  </a:lnTo>
                  <a:lnTo>
                    <a:pt x="564" y="480"/>
                  </a:lnTo>
                  <a:lnTo>
                    <a:pt x="568" y="482"/>
                  </a:lnTo>
                  <a:lnTo>
                    <a:pt x="571" y="484"/>
                  </a:lnTo>
                  <a:lnTo>
                    <a:pt x="571" y="489"/>
                  </a:lnTo>
                  <a:lnTo>
                    <a:pt x="571" y="489"/>
                  </a:lnTo>
                  <a:lnTo>
                    <a:pt x="571" y="493"/>
                  </a:lnTo>
                  <a:lnTo>
                    <a:pt x="568" y="497"/>
                  </a:lnTo>
                  <a:lnTo>
                    <a:pt x="564" y="499"/>
                  </a:lnTo>
                  <a:lnTo>
                    <a:pt x="560" y="501"/>
                  </a:lnTo>
                  <a:lnTo>
                    <a:pt x="560" y="501"/>
                  </a:lnTo>
                  <a:close/>
                  <a:moveTo>
                    <a:pt x="422" y="410"/>
                  </a:moveTo>
                  <a:lnTo>
                    <a:pt x="420" y="408"/>
                  </a:lnTo>
                  <a:lnTo>
                    <a:pt x="422" y="408"/>
                  </a:lnTo>
                  <a:lnTo>
                    <a:pt x="422" y="408"/>
                  </a:lnTo>
                  <a:lnTo>
                    <a:pt x="436" y="406"/>
                  </a:lnTo>
                  <a:lnTo>
                    <a:pt x="438" y="406"/>
                  </a:lnTo>
                  <a:lnTo>
                    <a:pt x="438" y="406"/>
                  </a:lnTo>
                  <a:lnTo>
                    <a:pt x="438" y="406"/>
                  </a:lnTo>
                  <a:lnTo>
                    <a:pt x="446" y="414"/>
                  </a:lnTo>
                  <a:lnTo>
                    <a:pt x="455" y="422"/>
                  </a:lnTo>
                  <a:lnTo>
                    <a:pt x="455" y="404"/>
                  </a:lnTo>
                  <a:lnTo>
                    <a:pt x="455" y="404"/>
                  </a:lnTo>
                  <a:lnTo>
                    <a:pt x="463" y="404"/>
                  </a:lnTo>
                  <a:lnTo>
                    <a:pt x="463" y="404"/>
                  </a:lnTo>
                  <a:lnTo>
                    <a:pt x="471" y="404"/>
                  </a:lnTo>
                  <a:lnTo>
                    <a:pt x="471" y="422"/>
                  </a:lnTo>
                  <a:lnTo>
                    <a:pt x="471" y="422"/>
                  </a:lnTo>
                  <a:lnTo>
                    <a:pt x="480" y="414"/>
                  </a:lnTo>
                  <a:lnTo>
                    <a:pt x="488" y="406"/>
                  </a:lnTo>
                  <a:lnTo>
                    <a:pt x="490" y="406"/>
                  </a:lnTo>
                  <a:lnTo>
                    <a:pt x="490" y="406"/>
                  </a:lnTo>
                  <a:lnTo>
                    <a:pt x="490" y="406"/>
                  </a:lnTo>
                  <a:lnTo>
                    <a:pt x="504" y="408"/>
                  </a:lnTo>
                  <a:lnTo>
                    <a:pt x="506" y="408"/>
                  </a:lnTo>
                  <a:lnTo>
                    <a:pt x="504" y="410"/>
                  </a:lnTo>
                  <a:lnTo>
                    <a:pt x="504" y="410"/>
                  </a:lnTo>
                  <a:lnTo>
                    <a:pt x="490" y="426"/>
                  </a:lnTo>
                  <a:lnTo>
                    <a:pt x="490" y="426"/>
                  </a:lnTo>
                  <a:lnTo>
                    <a:pt x="508" y="420"/>
                  </a:lnTo>
                  <a:lnTo>
                    <a:pt x="523" y="412"/>
                  </a:lnTo>
                  <a:lnTo>
                    <a:pt x="525" y="412"/>
                  </a:lnTo>
                  <a:lnTo>
                    <a:pt x="525" y="412"/>
                  </a:lnTo>
                  <a:lnTo>
                    <a:pt x="525" y="412"/>
                  </a:lnTo>
                  <a:lnTo>
                    <a:pt x="540" y="416"/>
                  </a:lnTo>
                  <a:lnTo>
                    <a:pt x="542" y="418"/>
                  </a:lnTo>
                  <a:lnTo>
                    <a:pt x="540" y="420"/>
                  </a:lnTo>
                  <a:lnTo>
                    <a:pt x="540" y="420"/>
                  </a:lnTo>
                  <a:lnTo>
                    <a:pt x="523" y="431"/>
                  </a:lnTo>
                  <a:lnTo>
                    <a:pt x="504" y="439"/>
                  </a:lnTo>
                  <a:lnTo>
                    <a:pt x="484" y="445"/>
                  </a:lnTo>
                  <a:lnTo>
                    <a:pt x="463" y="447"/>
                  </a:lnTo>
                  <a:lnTo>
                    <a:pt x="463" y="447"/>
                  </a:lnTo>
                  <a:lnTo>
                    <a:pt x="442" y="445"/>
                  </a:lnTo>
                  <a:lnTo>
                    <a:pt x="422" y="439"/>
                  </a:lnTo>
                  <a:lnTo>
                    <a:pt x="403" y="431"/>
                  </a:lnTo>
                  <a:lnTo>
                    <a:pt x="386" y="420"/>
                  </a:lnTo>
                  <a:lnTo>
                    <a:pt x="384" y="418"/>
                  </a:lnTo>
                  <a:lnTo>
                    <a:pt x="386" y="416"/>
                  </a:lnTo>
                  <a:lnTo>
                    <a:pt x="386" y="416"/>
                  </a:lnTo>
                  <a:lnTo>
                    <a:pt x="401" y="412"/>
                  </a:lnTo>
                  <a:lnTo>
                    <a:pt x="401" y="412"/>
                  </a:lnTo>
                  <a:lnTo>
                    <a:pt x="403" y="412"/>
                  </a:lnTo>
                  <a:lnTo>
                    <a:pt x="403" y="412"/>
                  </a:lnTo>
                  <a:lnTo>
                    <a:pt x="420" y="420"/>
                  </a:lnTo>
                  <a:lnTo>
                    <a:pt x="436" y="426"/>
                  </a:lnTo>
                  <a:lnTo>
                    <a:pt x="436" y="426"/>
                  </a:lnTo>
                  <a:lnTo>
                    <a:pt x="422" y="410"/>
                  </a:lnTo>
                  <a:lnTo>
                    <a:pt x="422" y="410"/>
                  </a:lnTo>
                  <a:close/>
                  <a:moveTo>
                    <a:pt x="571" y="366"/>
                  </a:moveTo>
                  <a:lnTo>
                    <a:pt x="571" y="366"/>
                  </a:lnTo>
                  <a:lnTo>
                    <a:pt x="568" y="379"/>
                  </a:lnTo>
                  <a:lnTo>
                    <a:pt x="564" y="389"/>
                  </a:lnTo>
                  <a:lnTo>
                    <a:pt x="558" y="400"/>
                  </a:lnTo>
                  <a:lnTo>
                    <a:pt x="550" y="410"/>
                  </a:lnTo>
                  <a:lnTo>
                    <a:pt x="548" y="412"/>
                  </a:lnTo>
                  <a:lnTo>
                    <a:pt x="548" y="410"/>
                  </a:lnTo>
                  <a:lnTo>
                    <a:pt x="548" y="410"/>
                  </a:lnTo>
                  <a:lnTo>
                    <a:pt x="529" y="404"/>
                  </a:lnTo>
                  <a:lnTo>
                    <a:pt x="508" y="397"/>
                  </a:lnTo>
                  <a:lnTo>
                    <a:pt x="488" y="395"/>
                  </a:lnTo>
                  <a:lnTo>
                    <a:pt x="463" y="393"/>
                  </a:lnTo>
                  <a:lnTo>
                    <a:pt x="463" y="393"/>
                  </a:lnTo>
                  <a:lnTo>
                    <a:pt x="440" y="395"/>
                  </a:lnTo>
                  <a:lnTo>
                    <a:pt x="417" y="397"/>
                  </a:lnTo>
                  <a:lnTo>
                    <a:pt x="397" y="404"/>
                  </a:lnTo>
                  <a:lnTo>
                    <a:pt x="378" y="410"/>
                  </a:lnTo>
                  <a:lnTo>
                    <a:pt x="378" y="412"/>
                  </a:lnTo>
                  <a:lnTo>
                    <a:pt x="376" y="410"/>
                  </a:lnTo>
                  <a:lnTo>
                    <a:pt x="376" y="410"/>
                  </a:lnTo>
                  <a:lnTo>
                    <a:pt x="370" y="400"/>
                  </a:lnTo>
                  <a:lnTo>
                    <a:pt x="362" y="389"/>
                  </a:lnTo>
                  <a:lnTo>
                    <a:pt x="357" y="379"/>
                  </a:lnTo>
                  <a:lnTo>
                    <a:pt x="355" y="366"/>
                  </a:lnTo>
                  <a:lnTo>
                    <a:pt x="355" y="364"/>
                  </a:lnTo>
                  <a:lnTo>
                    <a:pt x="370" y="364"/>
                  </a:lnTo>
                  <a:lnTo>
                    <a:pt x="370" y="366"/>
                  </a:lnTo>
                  <a:lnTo>
                    <a:pt x="370" y="366"/>
                  </a:lnTo>
                  <a:lnTo>
                    <a:pt x="376" y="379"/>
                  </a:lnTo>
                  <a:lnTo>
                    <a:pt x="382" y="393"/>
                  </a:lnTo>
                  <a:lnTo>
                    <a:pt x="382" y="393"/>
                  </a:lnTo>
                  <a:lnTo>
                    <a:pt x="395" y="387"/>
                  </a:lnTo>
                  <a:lnTo>
                    <a:pt x="409" y="385"/>
                  </a:lnTo>
                  <a:lnTo>
                    <a:pt x="409" y="385"/>
                  </a:lnTo>
                  <a:lnTo>
                    <a:pt x="405" y="366"/>
                  </a:lnTo>
                  <a:lnTo>
                    <a:pt x="405" y="364"/>
                  </a:lnTo>
                  <a:lnTo>
                    <a:pt x="420" y="364"/>
                  </a:lnTo>
                  <a:lnTo>
                    <a:pt x="422" y="366"/>
                  </a:lnTo>
                  <a:lnTo>
                    <a:pt x="422" y="366"/>
                  </a:lnTo>
                  <a:lnTo>
                    <a:pt x="424" y="381"/>
                  </a:lnTo>
                  <a:lnTo>
                    <a:pt x="424" y="381"/>
                  </a:lnTo>
                  <a:lnTo>
                    <a:pt x="455" y="379"/>
                  </a:lnTo>
                  <a:lnTo>
                    <a:pt x="455" y="364"/>
                  </a:lnTo>
                  <a:lnTo>
                    <a:pt x="471" y="364"/>
                  </a:lnTo>
                  <a:lnTo>
                    <a:pt x="471" y="379"/>
                  </a:lnTo>
                  <a:lnTo>
                    <a:pt x="471" y="379"/>
                  </a:lnTo>
                  <a:lnTo>
                    <a:pt x="502" y="381"/>
                  </a:lnTo>
                  <a:lnTo>
                    <a:pt x="502" y="381"/>
                  </a:lnTo>
                  <a:lnTo>
                    <a:pt x="506" y="366"/>
                  </a:lnTo>
                  <a:lnTo>
                    <a:pt x="506" y="364"/>
                  </a:lnTo>
                  <a:lnTo>
                    <a:pt x="521" y="364"/>
                  </a:lnTo>
                  <a:lnTo>
                    <a:pt x="521" y="366"/>
                  </a:lnTo>
                  <a:lnTo>
                    <a:pt x="521" y="366"/>
                  </a:lnTo>
                  <a:lnTo>
                    <a:pt x="517" y="385"/>
                  </a:lnTo>
                  <a:lnTo>
                    <a:pt x="517" y="385"/>
                  </a:lnTo>
                  <a:lnTo>
                    <a:pt x="531" y="387"/>
                  </a:lnTo>
                  <a:lnTo>
                    <a:pt x="544" y="393"/>
                  </a:lnTo>
                  <a:lnTo>
                    <a:pt x="544" y="393"/>
                  </a:lnTo>
                  <a:lnTo>
                    <a:pt x="552" y="379"/>
                  </a:lnTo>
                  <a:lnTo>
                    <a:pt x="556" y="366"/>
                  </a:lnTo>
                  <a:lnTo>
                    <a:pt x="556" y="364"/>
                  </a:lnTo>
                  <a:lnTo>
                    <a:pt x="573" y="364"/>
                  </a:lnTo>
                  <a:lnTo>
                    <a:pt x="571" y="366"/>
                  </a:lnTo>
                  <a:close/>
                  <a:moveTo>
                    <a:pt x="573" y="356"/>
                  </a:moveTo>
                  <a:lnTo>
                    <a:pt x="353" y="356"/>
                  </a:lnTo>
                  <a:lnTo>
                    <a:pt x="353" y="340"/>
                  </a:lnTo>
                  <a:lnTo>
                    <a:pt x="573" y="340"/>
                  </a:lnTo>
                  <a:lnTo>
                    <a:pt x="573" y="356"/>
                  </a:lnTo>
                  <a:close/>
                  <a:moveTo>
                    <a:pt x="703" y="495"/>
                  </a:moveTo>
                  <a:lnTo>
                    <a:pt x="635" y="495"/>
                  </a:lnTo>
                  <a:lnTo>
                    <a:pt x="635" y="395"/>
                  </a:lnTo>
                  <a:lnTo>
                    <a:pt x="703" y="395"/>
                  </a:lnTo>
                  <a:lnTo>
                    <a:pt x="703" y="395"/>
                  </a:lnTo>
                  <a:lnTo>
                    <a:pt x="707" y="395"/>
                  </a:lnTo>
                  <a:lnTo>
                    <a:pt x="709" y="393"/>
                  </a:lnTo>
                  <a:lnTo>
                    <a:pt x="711" y="391"/>
                  </a:lnTo>
                  <a:lnTo>
                    <a:pt x="713" y="387"/>
                  </a:lnTo>
                  <a:lnTo>
                    <a:pt x="713" y="387"/>
                  </a:lnTo>
                  <a:lnTo>
                    <a:pt x="711" y="383"/>
                  </a:lnTo>
                  <a:lnTo>
                    <a:pt x="709" y="381"/>
                  </a:lnTo>
                  <a:lnTo>
                    <a:pt x="707" y="379"/>
                  </a:lnTo>
                  <a:lnTo>
                    <a:pt x="703" y="377"/>
                  </a:lnTo>
                  <a:lnTo>
                    <a:pt x="635" y="377"/>
                  </a:lnTo>
                  <a:lnTo>
                    <a:pt x="635" y="352"/>
                  </a:lnTo>
                  <a:lnTo>
                    <a:pt x="703" y="352"/>
                  </a:lnTo>
                  <a:lnTo>
                    <a:pt x="703" y="352"/>
                  </a:lnTo>
                  <a:lnTo>
                    <a:pt x="707" y="350"/>
                  </a:lnTo>
                  <a:lnTo>
                    <a:pt x="709" y="348"/>
                  </a:lnTo>
                  <a:lnTo>
                    <a:pt x="711" y="346"/>
                  </a:lnTo>
                  <a:lnTo>
                    <a:pt x="713" y="342"/>
                  </a:lnTo>
                  <a:lnTo>
                    <a:pt x="713" y="342"/>
                  </a:lnTo>
                  <a:lnTo>
                    <a:pt x="711" y="337"/>
                  </a:lnTo>
                  <a:lnTo>
                    <a:pt x="709" y="335"/>
                  </a:lnTo>
                  <a:lnTo>
                    <a:pt x="707" y="333"/>
                  </a:lnTo>
                  <a:lnTo>
                    <a:pt x="703" y="333"/>
                  </a:lnTo>
                  <a:lnTo>
                    <a:pt x="635" y="333"/>
                  </a:lnTo>
                  <a:lnTo>
                    <a:pt x="635" y="296"/>
                  </a:lnTo>
                  <a:lnTo>
                    <a:pt x="742" y="296"/>
                  </a:lnTo>
                  <a:lnTo>
                    <a:pt x="742" y="451"/>
                  </a:lnTo>
                  <a:lnTo>
                    <a:pt x="742" y="451"/>
                  </a:lnTo>
                  <a:lnTo>
                    <a:pt x="740" y="462"/>
                  </a:lnTo>
                  <a:lnTo>
                    <a:pt x="738" y="468"/>
                  </a:lnTo>
                  <a:lnTo>
                    <a:pt x="736" y="476"/>
                  </a:lnTo>
                  <a:lnTo>
                    <a:pt x="730" y="482"/>
                  </a:lnTo>
                  <a:lnTo>
                    <a:pt x="724" y="486"/>
                  </a:lnTo>
                  <a:lnTo>
                    <a:pt x="717" y="491"/>
                  </a:lnTo>
                  <a:lnTo>
                    <a:pt x="711" y="493"/>
                  </a:lnTo>
                  <a:lnTo>
                    <a:pt x="703" y="495"/>
                  </a:lnTo>
                  <a:lnTo>
                    <a:pt x="703" y="495"/>
                  </a:lnTo>
                  <a:close/>
                  <a:moveTo>
                    <a:pt x="64" y="143"/>
                  </a:moveTo>
                  <a:lnTo>
                    <a:pt x="22" y="143"/>
                  </a:lnTo>
                  <a:lnTo>
                    <a:pt x="22" y="110"/>
                  </a:lnTo>
                  <a:lnTo>
                    <a:pt x="22" y="110"/>
                  </a:lnTo>
                  <a:lnTo>
                    <a:pt x="24" y="87"/>
                  </a:lnTo>
                  <a:lnTo>
                    <a:pt x="31" y="66"/>
                  </a:lnTo>
                  <a:lnTo>
                    <a:pt x="41" y="48"/>
                  </a:lnTo>
                  <a:lnTo>
                    <a:pt x="53" y="33"/>
                  </a:lnTo>
                  <a:lnTo>
                    <a:pt x="53" y="33"/>
                  </a:lnTo>
                  <a:lnTo>
                    <a:pt x="70" y="19"/>
                  </a:lnTo>
                  <a:lnTo>
                    <a:pt x="89" y="9"/>
                  </a:lnTo>
                  <a:lnTo>
                    <a:pt x="109" y="2"/>
                  </a:lnTo>
                  <a:lnTo>
                    <a:pt x="130" y="0"/>
                  </a:lnTo>
                  <a:lnTo>
                    <a:pt x="130" y="0"/>
                  </a:lnTo>
                  <a:lnTo>
                    <a:pt x="153" y="2"/>
                  </a:lnTo>
                  <a:lnTo>
                    <a:pt x="173" y="9"/>
                  </a:lnTo>
                  <a:lnTo>
                    <a:pt x="192" y="19"/>
                  </a:lnTo>
                  <a:lnTo>
                    <a:pt x="206" y="33"/>
                  </a:lnTo>
                  <a:lnTo>
                    <a:pt x="206" y="33"/>
                  </a:lnTo>
                  <a:lnTo>
                    <a:pt x="221" y="48"/>
                  </a:lnTo>
                  <a:lnTo>
                    <a:pt x="231" y="66"/>
                  </a:lnTo>
                  <a:lnTo>
                    <a:pt x="238" y="87"/>
                  </a:lnTo>
                  <a:lnTo>
                    <a:pt x="240" y="110"/>
                  </a:lnTo>
                  <a:lnTo>
                    <a:pt x="240" y="143"/>
                  </a:lnTo>
                  <a:lnTo>
                    <a:pt x="198" y="143"/>
                  </a:lnTo>
                  <a:lnTo>
                    <a:pt x="198" y="110"/>
                  </a:lnTo>
                  <a:lnTo>
                    <a:pt x="198" y="110"/>
                  </a:lnTo>
                  <a:lnTo>
                    <a:pt x="196" y="95"/>
                  </a:lnTo>
                  <a:lnTo>
                    <a:pt x="192" y="83"/>
                  </a:lnTo>
                  <a:lnTo>
                    <a:pt x="186" y="71"/>
                  </a:lnTo>
                  <a:lnTo>
                    <a:pt x="178" y="62"/>
                  </a:lnTo>
                  <a:lnTo>
                    <a:pt x="167" y="54"/>
                  </a:lnTo>
                  <a:lnTo>
                    <a:pt x="157" y="48"/>
                  </a:lnTo>
                  <a:lnTo>
                    <a:pt x="144" y="44"/>
                  </a:lnTo>
                  <a:lnTo>
                    <a:pt x="130" y="42"/>
                  </a:lnTo>
                  <a:lnTo>
                    <a:pt x="130" y="42"/>
                  </a:lnTo>
                  <a:lnTo>
                    <a:pt x="118" y="44"/>
                  </a:lnTo>
                  <a:lnTo>
                    <a:pt x="105" y="48"/>
                  </a:lnTo>
                  <a:lnTo>
                    <a:pt x="93" y="54"/>
                  </a:lnTo>
                  <a:lnTo>
                    <a:pt x="82" y="62"/>
                  </a:lnTo>
                  <a:lnTo>
                    <a:pt x="74" y="71"/>
                  </a:lnTo>
                  <a:lnTo>
                    <a:pt x="68" y="83"/>
                  </a:lnTo>
                  <a:lnTo>
                    <a:pt x="64" y="95"/>
                  </a:lnTo>
                  <a:lnTo>
                    <a:pt x="64" y="110"/>
                  </a:lnTo>
                  <a:lnTo>
                    <a:pt x="64" y="143"/>
                  </a:lnTo>
                  <a:close/>
                  <a:moveTo>
                    <a:pt x="223" y="335"/>
                  </a:moveTo>
                  <a:lnTo>
                    <a:pt x="223" y="335"/>
                  </a:lnTo>
                  <a:lnTo>
                    <a:pt x="240" y="315"/>
                  </a:lnTo>
                  <a:lnTo>
                    <a:pt x="252" y="292"/>
                  </a:lnTo>
                  <a:lnTo>
                    <a:pt x="256" y="280"/>
                  </a:lnTo>
                  <a:lnTo>
                    <a:pt x="260" y="267"/>
                  </a:lnTo>
                  <a:lnTo>
                    <a:pt x="260" y="255"/>
                  </a:lnTo>
                  <a:lnTo>
                    <a:pt x="262" y="242"/>
                  </a:lnTo>
                  <a:lnTo>
                    <a:pt x="262" y="180"/>
                  </a:lnTo>
                  <a:lnTo>
                    <a:pt x="0" y="180"/>
                  </a:lnTo>
                  <a:lnTo>
                    <a:pt x="0" y="242"/>
                  </a:lnTo>
                  <a:lnTo>
                    <a:pt x="0" y="242"/>
                  </a:lnTo>
                  <a:lnTo>
                    <a:pt x="0" y="255"/>
                  </a:lnTo>
                  <a:lnTo>
                    <a:pt x="2" y="267"/>
                  </a:lnTo>
                  <a:lnTo>
                    <a:pt x="6" y="280"/>
                  </a:lnTo>
                  <a:lnTo>
                    <a:pt x="10" y="292"/>
                  </a:lnTo>
                  <a:lnTo>
                    <a:pt x="14" y="304"/>
                  </a:lnTo>
                  <a:lnTo>
                    <a:pt x="22" y="315"/>
                  </a:lnTo>
                  <a:lnTo>
                    <a:pt x="37" y="335"/>
                  </a:lnTo>
                  <a:lnTo>
                    <a:pt x="37" y="335"/>
                  </a:lnTo>
                  <a:lnTo>
                    <a:pt x="58" y="350"/>
                  </a:lnTo>
                  <a:lnTo>
                    <a:pt x="68" y="356"/>
                  </a:lnTo>
                  <a:lnTo>
                    <a:pt x="80" y="362"/>
                  </a:lnTo>
                  <a:lnTo>
                    <a:pt x="91" y="366"/>
                  </a:lnTo>
                  <a:lnTo>
                    <a:pt x="103" y="371"/>
                  </a:lnTo>
                  <a:lnTo>
                    <a:pt x="118" y="373"/>
                  </a:lnTo>
                  <a:lnTo>
                    <a:pt x="130" y="373"/>
                  </a:lnTo>
                  <a:lnTo>
                    <a:pt x="130" y="373"/>
                  </a:lnTo>
                  <a:lnTo>
                    <a:pt x="144" y="373"/>
                  </a:lnTo>
                  <a:lnTo>
                    <a:pt x="157" y="371"/>
                  </a:lnTo>
                  <a:lnTo>
                    <a:pt x="169" y="366"/>
                  </a:lnTo>
                  <a:lnTo>
                    <a:pt x="182" y="362"/>
                  </a:lnTo>
                  <a:lnTo>
                    <a:pt x="194" y="356"/>
                  </a:lnTo>
                  <a:lnTo>
                    <a:pt x="204" y="350"/>
                  </a:lnTo>
                  <a:lnTo>
                    <a:pt x="223" y="335"/>
                  </a:lnTo>
                  <a:lnTo>
                    <a:pt x="223" y="335"/>
                  </a:lnTo>
                  <a:close/>
                  <a:moveTo>
                    <a:pt x="111" y="271"/>
                  </a:moveTo>
                  <a:lnTo>
                    <a:pt x="111" y="232"/>
                  </a:lnTo>
                  <a:lnTo>
                    <a:pt x="111" y="232"/>
                  </a:lnTo>
                  <a:lnTo>
                    <a:pt x="113" y="226"/>
                  </a:lnTo>
                  <a:lnTo>
                    <a:pt x="118" y="220"/>
                  </a:lnTo>
                  <a:lnTo>
                    <a:pt x="124" y="215"/>
                  </a:lnTo>
                  <a:lnTo>
                    <a:pt x="130" y="215"/>
                  </a:lnTo>
                  <a:lnTo>
                    <a:pt x="130" y="215"/>
                  </a:lnTo>
                  <a:lnTo>
                    <a:pt x="138" y="215"/>
                  </a:lnTo>
                  <a:lnTo>
                    <a:pt x="142" y="220"/>
                  </a:lnTo>
                  <a:lnTo>
                    <a:pt x="147" y="226"/>
                  </a:lnTo>
                  <a:lnTo>
                    <a:pt x="149" y="232"/>
                  </a:lnTo>
                  <a:lnTo>
                    <a:pt x="149" y="271"/>
                  </a:lnTo>
                  <a:lnTo>
                    <a:pt x="149" y="271"/>
                  </a:lnTo>
                  <a:lnTo>
                    <a:pt x="147" y="277"/>
                  </a:lnTo>
                  <a:lnTo>
                    <a:pt x="142" y="284"/>
                  </a:lnTo>
                  <a:lnTo>
                    <a:pt x="138" y="288"/>
                  </a:lnTo>
                  <a:lnTo>
                    <a:pt x="130" y="290"/>
                  </a:lnTo>
                  <a:lnTo>
                    <a:pt x="130" y="290"/>
                  </a:lnTo>
                  <a:lnTo>
                    <a:pt x="124" y="288"/>
                  </a:lnTo>
                  <a:lnTo>
                    <a:pt x="118" y="284"/>
                  </a:lnTo>
                  <a:lnTo>
                    <a:pt x="113" y="277"/>
                  </a:lnTo>
                  <a:lnTo>
                    <a:pt x="111" y="271"/>
                  </a:lnTo>
                  <a:lnTo>
                    <a:pt x="111" y="271"/>
                  </a:lnTo>
                  <a:close/>
                </a:path>
              </a:pathLst>
            </a:custGeom>
            <a:solidFill>
              <a:srgbClr val="33993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1"/>
            <p:cNvSpPr>
              <a:spLocks noEditPoints="1"/>
            </p:cNvSpPr>
            <p:nvPr/>
          </p:nvSpPr>
          <p:spPr bwMode="auto">
            <a:xfrm>
              <a:off x="5331602" y="4036026"/>
              <a:ext cx="764381" cy="631186"/>
            </a:xfrm>
            <a:custGeom>
              <a:avLst/>
              <a:gdLst>
                <a:gd name="T0" fmla="*/ 728 w 769"/>
                <a:gd name="T1" fmla="*/ 110 h 635"/>
                <a:gd name="T2" fmla="*/ 711 w 769"/>
                <a:gd name="T3" fmla="*/ 135 h 635"/>
                <a:gd name="T4" fmla="*/ 742 w 769"/>
                <a:gd name="T5" fmla="*/ 213 h 635"/>
                <a:gd name="T6" fmla="*/ 273 w 769"/>
                <a:gd name="T7" fmla="*/ 337 h 635"/>
                <a:gd name="T8" fmla="*/ 165 w 769"/>
                <a:gd name="T9" fmla="*/ 410 h 635"/>
                <a:gd name="T10" fmla="*/ 41 w 769"/>
                <a:gd name="T11" fmla="*/ 565 h 635"/>
                <a:gd name="T12" fmla="*/ 562 w 769"/>
                <a:gd name="T13" fmla="*/ 635 h 635"/>
                <a:gd name="T14" fmla="*/ 635 w 769"/>
                <a:gd name="T15" fmla="*/ 565 h 635"/>
                <a:gd name="T16" fmla="*/ 763 w 769"/>
                <a:gd name="T17" fmla="*/ 480 h 635"/>
                <a:gd name="T18" fmla="*/ 463 w 769"/>
                <a:gd name="T19" fmla="*/ 249 h 635"/>
                <a:gd name="T20" fmla="*/ 525 w 769"/>
                <a:gd name="T21" fmla="*/ 284 h 635"/>
                <a:gd name="T22" fmla="*/ 504 w 769"/>
                <a:gd name="T23" fmla="*/ 288 h 635"/>
                <a:gd name="T24" fmla="*/ 471 w 769"/>
                <a:gd name="T25" fmla="*/ 292 h 635"/>
                <a:gd name="T26" fmla="*/ 436 w 769"/>
                <a:gd name="T27" fmla="*/ 290 h 635"/>
                <a:gd name="T28" fmla="*/ 401 w 769"/>
                <a:gd name="T29" fmla="*/ 284 h 635"/>
                <a:gd name="T30" fmla="*/ 362 w 769"/>
                <a:gd name="T31" fmla="*/ 306 h 635"/>
                <a:gd name="T32" fmla="*/ 463 w 769"/>
                <a:gd name="T33" fmla="*/ 302 h 635"/>
                <a:gd name="T34" fmla="*/ 558 w 769"/>
                <a:gd name="T35" fmla="*/ 296 h 635"/>
                <a:gd name="T36" fmla="*/ 544 w 769"/>
                <a:gd name="T37" fmla="*/ 302 h 635"/>
                <a:gd name="T38" fmla="*/ 506 w 769"/>
                <a:gd name="T39" fmla="*/ 329 h 635"/>
                <a:gd name="T40" fmla="*/ 424 w 769"/>
                <a:gd name="T41" fmla="*/ 315 h 635"/>
                <a:gd name="T42" fmla="*/ 382 w 769"/>
                <a:gd name="T43" fmla="*/ 302 h 635"/>
                <a:gd name="T44" fmla="*/ 115 w 769"/>
                <a:gd name="T45" fmla="*/ 590 h 635"/>
                <a:gd name="T46" fmla="*/ 115 w 769"/>
                <a:gd name="T47" fmla="*/ 567 h 635"/>
                <a:gd name="T48" fmla="*/ 341 w 769"/>
                <a:gd name="T49" fmla="*/ 586 h 635"/>
                <a:gd name="T50" fmla="*/ 105 w 769"/>
                <a:gd name="T51" fmla="*/ 538 h 635"/>
                <a:gd name="T52" fmla="*/ 564 w 769"/>
                <a:gd name="T53" fmla="*/ 524 h 635"/>
                <a:gd name="T54" fmla="*/ 560 w 769"/>
                <a:gd name="T55" fmla="*/ 544 h 635"/>
                <a:gd name="T56" fmla="*/ 105 w 769"/>
                <a:gd name="T57" fmla="*/ 484 h 635"/>
                <a:gd name="T58" fmla="*/ 571 w 769"/>
                <a:gd name="T59" fmla="*/ 489 h 635"/>
                <a:gd name="T60" fmla="*/ 422 w 769"/>
                <a:gd name="T61" fmla="*/ 408 h 635"/>
                <a:gd name="T62" fmla="*/ 455 w 769"/>
                <a:gd name="T63" fmla="*/ 404 h 635"/>
                <a:gd name="T64" fmla="*/ 490 w 769"/>
                <a:gd name="T65" fmla="*/ 406 h 635"/>
                <a:gd name="T66" fmla="*/ 523 w 769"/>
                <a:gd name="T67" fmla="*/ 412 h 635"/>
                <a:gd name="T68" fmla="*/ 504 w 769"/>
                <a:gd name="T69" fmla="*/ 439 h 635"/>
                <a:gd name="T70" fmla="*/ 386 w 769"/>
                <a:gd name="T71" fmla="*/ 416 h 635"/>
                <a:gd name="T72" fmla="*/ 422 w 769"/>
                <a:gd name="T73" fmla="*/ 410 h 635"/>
                <a:gd name="T74" fmla="*/ 548 w 769"/>
                <a:gd name="T75" fmla="*/ 410 h 635"/>
                <a:gd name="T76" fmla="*/ 397 w 769"/>
                <a:gd name="T77" fmla="*/ 404 h 635"/>
                <a:gd name="T78" fmla="*/ 355 w 769"/>
                <a:gd name="T79" fmla="*/ 364 h 635"/>
                <a:gd name="T80" fmla="*/ 409 w 769"/>
                <a:gd name="T81" fmla="*/ 385 h 635"/>
                <a:gd name="T82" fmla="*/ 455 w 769"/>
                <a:gd name="T83" fmla="*/ 364 h 635"/>
                <a:gd name="T84" fmla="*/ 521 w 769"/>
                <a:gd name="T85" fmla="*/ 366 h 635"/>
                <a:gd name="T86" fmla="*/ 556 w 769"/>
                <a:gd name="T87" fmla="*/ 364 h 635"/>
                <a:gd name="T88" fmla="*/ 635 w 769"/>
                <a:gd name="T89" fmla="*/ 495 h 635"/>
                <a:gd name="T90" fmla="*/ 711 w 769"/>
                <a:gd name="T91" fmla="*/ 383 h 635"/>
                <a:gd name="T92" fmla="*/ 709 w 769"/>
                <a:gd name="T93" fmla="*/ 348 h 635"/>
                <a:gd name="T94" fmla="*/ 635 w 769"/>
                <a:gd name="T95" fmla="*/ 296 h 635"/>
                <a:gd name="T96" fmla="*/ 717 w 769"/>
                <a:gd name="T97" fmla="*/ 491 h 635"/>
                <a:gd name="T98" fmla="*/ 31 w 769"/>
                <a:gd name="T99" fmla="*/ 66 h 635"/>
                <a:gd name="T100" fmla="*/ 153 w 769"/>
                <a:gd name="T101" fmla="*/ 2 h 635"/>
                <a:gd name="T102" fmla="*/ 240 w 769"/>
                <a:gd name="T103" fmla="*/ 143 h 635"/>
                <a:gd name="T104" fmla="*/ 157 w 769"/>
                <a:gd name="T105" fmla="*/ 48 h 635"/>
                <a:gd name="T106" fmla="*/ 68 w 769"/>
                <a:gd name="T107" fmla="*/ 83 h 635"/>
                <a:gd name="T108" fmla="*/ 260 w 769"/>
                <a:gd name="T109" fmla="*/ 267 h 635"/>
                <a:gd name="T110" fmla="*/ 6 w 769"/>
                <a:gd name="T111" fmla="*/ 280 h 635"/>
                <a:gd name="T112" fmla="*/ 91 w 769"/>
                <a:gd name="T113" fmla="*/ 366 h 635"/>
                <a:gd name="T114" fmla="*/ 194 w 769"/>
                <a:gd name="T115" fmla="*/ 356 h 635"/>
                <a:gd name="T116" fmla="*/ 124 w 769"/>
                <a:gd name="T117" fmla="*/ 215 h 635"/>
                <a:gd name="T118" fmla="*/ 147 w 769"/>
                <a:gd name="T119" fmla="*/ 277 h 635"/>
                <a:gd name="T120" fmla="*/ 111 w 769"/>
                <a:gd name="T121" fmla="*/ 271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69" h="635">
                  <a:moveTo>
                    <a:pt x="769" y="176"/>
                  </a:moveTo>
                  <a:lnTo>
                    <a:pt x="769" y="176"/>
                  </a:lnTo>
                  <a:lnTo>
                    <a:pt x="767" y="162"/>
                  </a:lnTo>
                  <a:lnTo>
                    <a:pt x="765" y="149"/>
                  </a:lnTo>
                  <a:lnTo>
                    <a:pt x="759" y="137"/>
                  </a:lnTo>
                  <a:lnTo>
                    <a:pt x="750" y="124"/>
                  </a:lnTo>
                  <a:lnTo>
                    <a:pt x="750" y="124"/>
                  </a:lnTo>
                  <a:lnTo>
                    <a:pt x="740" y="116"/>
                  </a:lnTo>
                  <a:lnTo>
                    <a:pt x="728" y="110"/>
                  </a:lnTo>
                  <a:lnTo>
                    <a:pt x="715" y="106"/>
                  </a:lnTo>
                  <a:lnTo>
                    <a:pt x="703" y="104"/>
                  </a:lnTo>
                  <a:lnTo>
                    <a:pt x="302" y="104"/>
                  </a:lnTo>
                  <a:lnTo>
                    <a:pt x="302" y="104"/>
                  </a:lnTo>
                  <a:lnTo>
                    <a:pt x="302" y="110"/>
                  </a:lnTo>
                  <a:lnTo>
                    <a:pt x="302" y="135"/>
                  </a:lnTo>
                  <a:lnTo>
                    <a:pt x="703" y="135"/>
                  </a:lnTo>
                  <a:lnTo>
                    <a:pt x="703" y="135"/>
                  </a:lnTo>
                  <a:lnTo>
                    <a:pt x="711" y="135"/>
                  </a:lnTo>
                  <a:lnTo>
                    <a:pt x="717" y="137"/>
                  </a:lnTo>
                  <a:lnTo>
                    <a:pt x="724" y="141"/>
                  </a:lnTo>
                  <a:lnTo>
                    <a:pt x="730" y="145"/>
                  </a:lnTo>
                  <a:lnTo>
                    <a:pt x="730" y="145"/>
                  </a:lnTo>
                  <a:lnTo>
                    <a:pt x="736" y="153"/>
                  </a:lnTo>
                  <a:lnTo>
                    <a:pt x="738" y="160"/>
                  </a:lnTo>
                  <a:lnTo>
                    <a:pt x="740" y="168"/>
                  </a:lnTo>
                  <a:lnTo>
                    <a:pt x="742" y="176"/>
                  </a:lnTo>
                  <a:lnTo>
                    <a:pt x="742" y="213"/>
                  </a:lnTo>
                  <a:lnTo>
                    <a:pt x="302" y="213"/>
                  </a:lnTo>
                  <a:lnTo>
                    <a:pt x="302" y="240"/>
                  </a:lnTo>
                  <a:lnTo>
                    <a:pt x="302" y="240"/>
                  </a:lnTo>
                  <a:lnTo>
                    <a:pt x="302" y="259"/>
                  </a:lnTo>
                  <a:lnTo>
                    <a:pt x="300" y="275"/>
                  </a:lnTo>
                  <a:lnTo>
                    <a:pt x="295" y="292"/>
                  </a:lnTo>
                  <a:lnTo>
                    <a:pt x="289" y="306"/>
                  </a:lnTo>
                  <a:lnTo>
                    <a:pt x="283" y="323"/>
                  </a:lnTo>
                  <a:lnTo>
                    <a:pt x="273" y="337"/>
                  </a:lnTo>
                  <a:lnTo>
                    <a:pt x="264" y="350"/>
                  </a:lnTo>
                  <a:lnTo>
                    <a:pt x="252" y="362"/>
                  </a:lnTo>
                  <a:lnTo>
                    <a:pt x="252" y="362"/>
                  </a:lnTo>
                  <a:lnTo>
                    <a:pt x="240" y="375"/>
                  </a:lnTo>
                  <a:lnTo>
                    <a:pt x="225" y="385"/>
                  </a:lnTo>
                  <a:lnTo>
                    <a:pt x="211" y="393"/>
                  </a:lnTo>
                  <a:lnTo>
                    <a:pt x="196" y="400"/>
                  </a:lnTo>
                  <a:lnTo>
                    <a:pt x="180" y="406"/>
                  </a:lnTo>
                  <a:lnTo>
                    <a:pt x="165" y="410"/>
                  </a:lnTo>
                  <a:lnTo>
                    <a:pt x="149" y="412"/>
                  </a:lnTo>
                  <a:lnTo>
                    <a:pt x="130" y="414"/>
                  </a:lnTo>
                  <a:lnTo>
                    <a:pt x="130" y="414"/>
                  </a:lnTo>
                  <a:lnTo>
                    <a:pt x="107" y="412"/>
                  </a:lnTo>
                  <a:lnTo>
                    <a:pt x="84" y="406"/>
                  </a:lnTo>
                  <a:lnTo>
                    <a:pt x="62" y="400"/>
                  </a:lnTo>
                  <a:lnTo>
                    <a:pt x="41" y="387"/>
                  </a:lnTo>
                  <a:lnTo>
                    <a:pt x="41" y="565"/>
                  </a:lnTo>
                  <a:lnTo>
                    <a:pt x="41" y="565"/>
                  </a:lnTo>
                  <a:lnTo>
                    <a:pt x="43" y="580"/>
                  </a:lnTo>
                  <a:lnTo>
                    <a:pt x="47" y="592"/>
                  </a:lnTo>
                  <a:lnTo>
                    <a:pt x="53" y="604"/>
                  </a:lnTo>
                  <a:lnTo>
                    <a:pt x="62" y="615"/>
                  </a:lnTo>
                  <a:lnTo>
                    <a:pt x="72" y="623"/>
                  </a:lnTo>
                  <a:lnTo>
                    <a:pt x="84" y="631"/>
                  </a:lnTo>
                  <a:lnTo>
                    <a:pt x="99" y="635"/>
                  </a:lnTo>
                  <a:lnTo>
                    <a:pt x="111" y="635"/>
                  </a:lnTo>
                  <a:lnTo>
                    <a:pt x="562" y="635"/>
                  </a:lnTo>
                  <a:lnTo>
                    <a:pt x="562" y="635"/>
                  </a:lnTo>
                  <a:lnTo>
                    <a:pt x="577" y="635"/>
                  </a:lnTo>
                  <a:lnTo>
                    <a:pt x="591" y="631"/>
                  </a:lnTo>
                  <a:lnTo>
                    <a:pt x="602" y="623"/>
                  </a:lnTo>
                  <a:lnTo>
                    <a:pt x="614" y="615"/>
                  </a:lnTo>
                  <a:lnTo>
                    <a:pt x="622" y="604"/>
                  </a:lnTo>
                  <a:lnTo>
                    <a:pt x="628" y="592"/>
                  </a:lnTo>
                  <a:lnTo>
                    <a:pt x="633" y="580"/>
                  </a:lnTo>
                  <a:lnTo>
                    <a:pt x="635" y="565"/>
                  </a:lnTo>
                  <a:lnTo>
                    <a:pt x="635" y="524"/>
                  </a:lnTo>
                  <a:lnTo>
                    <a:pt x="703" y="524"/>
                  </a:lnTo>
                  <a:lnTo>
                    <a:pt x="703" y="524"/>
                  </a:lnTo>
                  <a:lnTo>
                    <a:pt x="717" y="522"/>
                  </a:lnTo>
                  <a:lnTo>
                    <a:pt x="728" y="517"/>
                  </a:lnTo>
                  <a:lnTo>
                    <a:pt x="740" y="511"/>
                  </a:lnTo>
                  <a:lnTo>
                    <a:pt x="750" y="503"/>
                  </a:lnTo>
                  <a:lnTo>
                    <a:pt x="759" y="493"/>
                  </a:lnTo>
                  <a:lnTo>
                    <a:pt x="763" y="480"/>
                  </a:lnTo>
                  <a:lnTo>
                    <a:pt x="767" y="466"/>
                  </a:lnTo>
                  <a:lnTo>
                    <a:pt x="769" y="451"/>
                  </a:lnTo>
                  <a:lnTo>
                    <a:pt x="769" y="176"/>
                  </a:lnTo>
                  <a:close/>
                  <a:moveTo>
                    <a:pt x="386" y="275"/>
                  </a:moveTo>
                  <a:lnTo>
                    <a:pt x="386" y="275"/>
                  </a:lnTo>
                  <a:lnTo>
                    <a:pt x="403" y="265"/>
                  </a:lnTo>
                  <a:lnTo>
                    <a:pt x="422" y="257"/>
                  </a:lnTo>
                  <a:lnTo>
                    <a:pt x="442" y="251"/>
                  </a:lnTo>
                  <a:lnTo>
                    <a:pt x="463" y="249"/>
                  </a:lnTo>
                  <a:lnTo>
                    <a:pt x="463" y="249"/>
                  </a:lnTo>
                  <a:lnTo>
                    <a:pt x="484" y="251"/>
                  </a:lnTo>
                  <a:lnTo>
                    <a:pt x="504" y="257"/>
                  </a:lnTo>
                  <a:lnTo>
                    <a:pt x="523" y="265"/>
                  </a:lnTo>
                  <a:lnTo>
                    <a:pt x="540" y="275"/>
                  </a:lnTo>
                  <a:lnTo>
                    <a:pt x="542" y="277"/>
                  </a:lnTo>
                  <a:lnTo>
                    <a:pt x="540" y="280"/>
                  </a:lnTo>
                  <a:lnTo>
                    <a:pt x="540" y="280"/>
                  </a:lnTo>
                  <a:lnTo>
                    <a:pt x="525" y="284"/>
                  </a:lnTo>
                  <a:lnTo>
                    <a:pt x="525" y="284"/>
                  </a:lnTo>
                  <a:lnTo>
                    <a:pt x="523" y="284"/>
                  </a:lnTo>
                  <a:lnTo>
                    <a:pt x="523" y="284"/>
                  </a:lnTo>
                  <a:lnTo>
                    <a:pt x="508" y="275"/>
                  </a:lnTo>
                  <a:lnTo>
                    <a:pt x="490" y="269"/>
                  </a:lnTo>
                  <a:lnTo>
                    <a:pt x="490" y="269"/>
                  </a:lnTo>
                  <a:lnTo>
                    <a:pt x="504" y="286"/>
                  </a:lnTo>
                  <a:lnTo>
                    <a:pt x="506" y="288"/>
                  </a:lnTo>
                  <a:lnTo>
                    <a:pt x="504" y="288"/>
                  </a:lnTo>
                  <a:lnTo>
                    <a:pt x="504" y="288"/>
                  </a:lnTo>
                  <a:lnTo>
                    <a:pt x="490" y="290"/>
                  </a:lnTo>
                  <a:lnTo>
                    <a:pt x="490" y="290"/>
                  </a:lnTo>
                  <a:lnTo>
                    <a:pt x="488" y="290"/>
                  </a:lnTo>
                  <a:lnTo>
                    <a:pt x="488" y="290"/>
                  </a:lnTo>
                  <a:lnTo>
                    <a:pt x="480" y="282"/>
                  </a:lnTo>
                  <a:lnTo>
                    <a:pt x="471" y="273"/>
                  </a:lnTo>
                  <a:lnTo>
                    <a:pt x="471" y="292"/>
                  </a:lnTo>
                  <a:lnTo>
                    <a:pt x="471" y="292"/>
                  </a:lnTo>
                  <a:lnTo>
                    <a:pt x="463" y="292"/>
                  </a:lnTo>
                  <a:lnTo>
                    <a:pt x="455" y="292"/>
                  </a:lnTo>
                  <a:lnTo>
                    <a:pt x="455" y="273"/>
                  </a:lnTo>
                  <a:lnTo>
                    <a:pt x="455" y="273"/>
                  </a:lnTo>
                  <a:lnTo>
                    <a:pt x="446" y="282"/>
                  </a:lnTo>
                  <a:lnTo>
                    <a:pt x="438" y="290"/>
                  </a:lnTo>
                  <a:lnTo>
                    <a:pt x="438" y="290"/>
                  </a:lnTo>
                  <a:lnTo>
                    <a:pt x="436" y="290"/>
                  </a:lnTo>
                  <a:lnTo>
                    <a:pt x="436" y="290"/>
                  </a:lnTo>
                  <a:lnTo>
                    <a:pt x="422" y="288"/>
                  </a:lnTo>
                  <a:lnTo>
                    <a:pt x="420" y="288"/>
                  </a:lnTo>
                  <a:lnTo>
                    <a:pt x="422" y="286"/>
                  </a:lnTo>
                  <a:lnTo>
                    <a:pt x="422" y="286"/>
                  </a:lnTo>
                  <a:lnTo>
                    <a:pt x="436" y="269"/>
                  </a:lnTo>
                  <a:lnTo>
                    <a:pt x="436" y="269"/>
                  </a:lnTo>
                  <a:lnTo>
                    <a:pt x="420" y="275"/>
                  </a:lnTo>
                  <a:lnTo>
                    <a:pt x="403" y="284"/>
                  </a:lnTo>
                  <a:lnTo>
                    <a:pt x="401" y="284"/>
                  </a:lnTo>
                  <a:lnTo>
                    <a:pt x="401" y="284"/>
                  </a:lnTo>
                  <a:lnTo>
                    <a:pt x="401" y="284"/>
                  </a:lnTo>
                  <a:lnTo>
                    <a:pt x="386" y="280"/>
                  </a:lnTo>
                  <a:lnTo>
                    <a:pt x="384" y="277"/>
                  </a:lnTo>
                  <a:lnTo>
                    <a:pt x="386" y="275"/>
                  </a:lnTo>
                  <a:close/>
                  <a:moveTo>
                    <a:pt x="355" y="329"/>
                  </a:moveTo>
                  <a:lnTo>
                    <a:pt x="355" y="329"/>
                  </a:lnTo>
                  <a:lnTo>
                    <a:pt x="357" y="317"/>
                  </a:lnTo>
                  <a:lnTo>
                    <a:pt x="362" y="306"/>
                  </a:lnTo>
                  <a:lnTo>
                    <a:pt x="370" y="296"/>
                  </a:lnTo>
                  <a:lnTo>
                    <a:pt x="376" y="286"/>
                  </a:lnTo>
                  <a:lnTo>
                    <a:pt x="378" y="284"/>
                  </a:lnTo>
                  <a:lnTo>
                    <a:pt x="378" y="286"/>
                  </a:lnTo>
                  <a:lnTo>
                    <a:pt x="378" y="286"/>
                  </a:lnTo>
                  <a:lnTo>
                    <a:pt x="397" y="292"/>
                  </a:lnTo>
                  <a:lnTo>
                    <a:pt x="417" y="298"/>
                  </a:lnTo>
                  <a:lnTo>
                    <a:pt x="440" y="300"/>
                  </a:lnTo>
                  <a:lnTo>
                    <a:pt x="463" y="302"/>
                  </a:lnTo>
                  <a:lnTo>
                    <a:pt x="463" y="302"/>
                  </a:lnTo>
                  <a:lnTo>
                    <a:pt x="488" y="300"/>
                  </a:lnTo>
                  <a:lnTo>
                    <a:pt x="511" y="298"/>
                  </a:lnTo>
                  <a:lnTo>
                    <a:pt x="529" y="292"/>
                  </a:lnTo>
                  <a:lnTo>
                    <a:pt x="548" y="286"/>
                  </a:lnTo>
                  <a:lnTo>
                    <a:pt x="548" y="284"/>
                  </a:lnTo>
                  <a:lnTo>
                    <a:pt x="550" y="286"/>
                  </a:lnTo>
                  <a:lnTo>
                    <a:pt x="550" y="286"/>
                  </a:lnTo>
                  <a:lnTo>
                    <a:pt x="558" y="296"/>
                  </a:lnTo>
                  <a:lnTo>
                    <a:pt x="564" y="306"/>
                  </a:lnTo>
                  <a:lnTo>
                    <a:pt x="568" y="317"/>
                  </a:lnTo>
                  <a:lnTo>
                    <a:pt x="571" y="329"/>
                  </a:lnTo>
                  <a:lnTo>
                    <a:pt x="573" y="331"/>
                  </a:lnTo>
                  <a:lnTo>
                    <a:pt x="556" y="331"/>
                  </a:lnTo>
                  <a:lnTo>
                    <a:pt x="556" y="329"/>
                  </a:lnTo>
                  <a:lnTo>
                    <a:pt x="556" y="329"/>
                  </a:lnTo>
                  <a:lnTo>
                    <a:pt x="552" y="315"/>
                  </a:lnTo>
                  <a:lnTo>
                    <a:pt x="544" y="302"/>
                  </a:lnTo>
                  <a:lnTo>
                    <a:pt x="544" y="302"/>
                  </a:lnTo>
                  <a:lnTo>
                    <a:pt x="531" y="309"/>
                  </a:lnTo>
                  <a:lnTo>
                    <a:pt x="517" y="311"/>
                  </a:lnTo>
                  <a:lnTo>
                    <a:pt x="517" y="311"/>
                  </a:lnTo>
                  <a:lnTo>
                    <a:pt x="521" y="329"/>
                  </a:lnTo>
                  <a:lnTo>
                    <a:pt x="521" y="331"/>
                  </a:lnTo>
                  <a:lnTo>
                    <a:pt x="506" y="331"/>
                  </a:lnTo>
                  <a:lnTo>
                    <a:pt x="506" y="329"/>
                  </a:lnTo>
                  <a:lnTo>
                    <a:pt x="506" y="329"/>
                  </a:lnTo>
                  <a:lnTo>
                    <a:pt x="502" y="315"/>
                  </a:lnTo>
                  <a:lnTo>
                    <a:pt x="502" y="315"/>
                  </a:lnTo>
                  <a:lnTo>
                    <a:pt x="471" y="317"/>
                  </a:lnTo>
                  <a:lnTo>
                    <a:pt x="471" y="331"/>
                  </a:lnTo>
                  <a:lnTo>
                    <a:pt x="455" y="331"/>
                  </a:lnTo>
                  <a:lnTo>
                    <a:pt x="455" y="317"/>
                  </a:lnTo>
                  <a:lnTo>
                    <a:pt x="455" y="317"/>
                  </a:lnTo>
                  <a:lnTo>
                    <a:pt x="424" y="315"/>
                  </a:lnTo>
                  <a:lnTo>
                    <a:pt x="424" y="315"/>
                  </a:lnTo>
                  <a:lnTo>
                    <a:pt x="422" y="329"/>
                  </a:lnTo>
                  <a:lnTo>
                    <a:pt x="420" y="331"/>
                  </a:lnTo>
                  <a:lnTo>
                    <a:pt x="405" y="331"/>
                  </a:lnTo>
                  <a:lnTo>
                    <a:pt x="405" y="329"/>
                  </a:lnTo>
                  <a:lnTo>
                    <a:pt x="405" y="329"/>
                  </a:lnTo>
                  <a:lnTo>
                    <a:pt x="409" y="311"/>
                  </a:lnTo>
                  <a:lnTo>
                    <a:pt x="409" y="311"/>
                  </a:lnTo>
                  <a:lnTo>
                    <a:pt x="395" y="309"/>
                  </a:lnTo>
                  <a:lnTo>
                    <a:pt x="382" y="302"/>
                  </a:lnTo>
                  <a:lnTo>
                    <a:pt x="382" y="302"/>
                  </a:lnTo>
                  <a:lnTo>
                    <a:pt x="376" y="315"/>
                  </a:lnTo>
                  <a:lnTo>
                    <a:pt x="370" y="329"/>
                  </a:lnTo>
                  <a:lnTo>
                    <a:pt x="370" y="331"/>
                  </a:lnTo>
                  <a:lnTo>
                    <a:pt x="355" y="331"/>
                  </a:lnTo>
                  <a:lnTo>
                    <a:pt x="355" y="329"/>
                  </a:lnTo>
                  <a:close/>
                  <a:moveTo>
                    <a:pt x="333" y="590"/>
                  </a:moveTo>
                  <a:lnTo>
                    <a:pt x="115" y="590"/>
                  </a:lnTo>
                  <a:lnTo>
                    <a:pt x="115" y="590"/>
                  </a:lnTo>
                  <a:lnTo>
                    <a:pt x="111" y="588"/>
                  </a:lnTo>
                  <a:lnTo>
                    <a:pt x="107" y="586"/>
                  </a:lnTo>
                  <a:lnTo>
                    <a:pt x="105" y="584"/>
                  </a:lnTo>
                  <a:lnTo>
                    <a:pt x="103" y="580"/>
                  </a:lnTo>
                  <a:lnTo>
                    <a:pt x="103" y="580"/>
                  </a:lnTo>
                  <a:lnTo>
                    <a:pt x="105" y="575"/>
                  </a:lnTo>
                  <a:lnTo>
                    <a:pt x="107" y="571"/>
                  </a:lnTo>
                  <a:lnTo>
                    <a:pt x="111" y="569"/>
                  </a:lnTo>
                  <a:lnTo>
                    <a:pt x="115" y="567"/>
                  </a:lnTo>
                  <a:lnTo>
                    <a:pt x="333" y="567"/>
                  </a:lnTo>
                  <a:lnTo>
                    <a:pt x="333" y="567"/>
                  </a:lnTo>
                  <a:lnTo>
                    <a:pt x="337" y="569"/>
                  </a:lnTo>
                  <a:lnTo>
                    <a:pt x="341" y="571"/>
                  </a:lnTo>
                  <a:lnTo>
                    <a:pt x="343" y="575"/>
                  </a:lnTo>
                  <a:lnTo>
                    <a:pt x="345" y="580"/>
                  </a:lnTo>
                  <a:lnTo>
                    <a:pt x="345" y="580"/>
                  </a:lnTo>
                  <a:lnTo>
                    <a:pt x="343" y="584"/>
                  </a:lnTo>
                  <a:lnTo>
                    <a:pt x="341" y="586"/>
                  </a:lnTo>
                  <a:lnTo>
                    <a:pt x="337" y="588"/>
                  </a:lnTo>
                  <a:lnTo>
                    <a:pt x="333" y="590"/>
                  </a:lnTo>
                  <a:lnTo>
                    <a:pt x="333" y="590"/>
                  </a:lnTo>
                  <a:close/>
                  <a:moveTo>
                    <a:pt x="560" y="544"/>
                  </a:moveTo>
                  <a:lnTo>
                    <a:pt x="115" y="544"/>
                  </a:lnTo>
                  <a:lnTo>
                    <a:pt x="115" y="544"/>
                  </a:lnTo>
                  <a:lnTo>
                    <a:pt x="111" y="544"/>
                  </a:lnTo>
                  <a:lnTo>
                    <a:pt x="107" y="542"/>
                  </a:lnTo>
                  <a:lnTo>
                    <a:pt x="105" y="538"/>
                  </a:lnTo>
                  <a:lnTo>
                    <a:pt x="103" y="534"/>
                  </a:lnTo>
                  <a:lnTo>
                    <a:pt x="103" y="534"/>
                  </a:lnTo>
                  <a:lnTo>
                    <a:pt x="105" y="530"/>
                  </a:lnTo>
                  <a:lnTo>
                    <a:pt x="107" y="526"/>
                  </a:lnTo>
                  <a:lnTo>
                    <a:pt x="111" y="524"/>
                  </a:lnTo>
                  <a:lnTo>
                    <a:pt x="115" y="524"/>
                  </a:lnTo>
                  <a:lnTo>
                    <a:pt x="560" y="524"/>
                  </a:lnTo>
                  <a:lnTo>
                    <a:pt x="560" y="524"/>
                  </a:lnTo>
                  <a:lnTo>
                    <a:pt x="564" y="524"/>
                  </a:lnTo>
                  <a:lnTo>
                    <a:pt x="568" y="526"/>
                  </a:lnTo>
                  <a:lnTo>
                    <a:pt x="571" y="530"/>
                  </a:lnTo>
                  <a:lnTo>
                    <a:pt x="571" y="534"/>
                  </a:lnTo>
                  <a:lnTo>
                    <a:pt x="571" y="534"/>
                  </a:lnTo>
                  <a:lnTo>
                    <a:pt x="571" y="538"/>
                  </a:lnTo>
                  <a:lnTo>
                    <a:pt x="568" y="542"/>
                  </a:lnTo>
                  <a:lnTo>
                    <a:pt x="564" y="544"/>
                  </a:lnTo>
                  <a:lnTo>
                    <a:pt x="560" y="544"/>
                  </a:lnTo>
                  <a:lnTo>
                    <a:pt x="560" y="544"/>
                  </a:lnTo>
                  <a:close/>
                  <a:moveTo>
                    <a:pt x="560" y="501"/>
                  </a:moveTo>
                  <a:lnTo>
                    <a:pt x="115" y="501"/>
                  </a:lnTo>
                  <a:lnTo>
                    <a:pt x="115" y="501"/>
                  </a:lnTo>
                  <a:lnTo>
                    <a:pt x="111" y="499"/>
                  </a:lnTo>
                  <a:lnTo>
                    <a:pt x="107" y="497"/>
                  </a:lnTo>
                  <a:lnTo>
                    <a:pt x="105" y="493"/>
                  </a:lnTo>
                  <a:lnTo>
                    <a:pt x="103" y="489"/>
                  </a:lnTo>
                  <a:lnTo>
                    <a:pt x="103" y="489"/>
                  </a:lnTo>
                  <a:lnTo>
                    <a:pt x="105" y="484"/>
                  </a:lnTo>
                  <a:lnTo>
                    <a:pt x="107" y="482"/>
                  </a:lnTo>
                  <a:lnTo>
                    <a:pt x="111" y="480"/>
                  </a:lnTo>
                  <a:lnTo>
                    <a:pt x="115" y="478"/>
                  </a:lnTo>
                  <a:lnTo>
                    <a:pt x="560" y="478"/>
                  </a:lnTo>
                  <a:lnTo>
                    <a:pt x="560" y="478"/>
                  </a:lnTo>
                  <a:lnTo>
                    <a:pt x="564" y="480"/>
                  </a:lnTo>
                  <a:lnTo>
                    <a:pt x="568" y="482"/>
                  </a:lnTo>
                  <a:lnTo>
                    <a:pt x="571" y="484"/>
                  </a:lnTo>
                  <a:lnTo>
                    <a:pt x="571" y="489"/>
                  </a:lnTo>
                  <a:lnTo>
                    <a:pt x="571" y="489"/>
                  </a:lnTo>
                  <a:lnTo>
                    <a:pt x="571" y="493"/>
                  </a:lnTo>
                  <a:lnTo>
                    <a:pt x="568" y="497"/>
                  </a:lnTo>
                  <a:lnTo>
                    <a:pt x="564" y="499"/>
                  </a:lnTo>
                  <a:lnTo>
                    <a:pt x="560" y="501"/>
                  </a:lnTo>
                  <a:lnTo>
                    <a:pt x="560" y="501"/>
                  </a:lnTo>
                  <a:close/>
                  <a:moveTo>
                    <a:pt x="422" y="410"/>
                  </a:moveTo>
                  <a:lnTo>
                    <a:pt x="420" y="408"/>
                  </a:lnTo>
                  <a:lnTo>
                    <a:pt x="422" y="408"/>
                  </a:lnTo>
                  <a:lnTo>
                    <a:pt x="422" y="408"/>
                  </a:lnTo>
                  <a:lnTo>
                    <a:pt x="436" y="406"/>
                  </a:lnTo>
                  <a:lnTo>
                    <a:pt x="438" y="406"/>
                  </a:lnTo>
                  <a:lnTo>
                    <a:pt x="438" y="406"/>
                  </a:lnTo>
                  <a:lnTo>
                    <a:pt x="438" y="406"/>
                  </a:lnTo>
                  <a:lnTo>
                    <a:pt x="446" y="414"/>
                  </a:lnTo>
                  <a:lnTo>
                    <a:pt x="455" y="422"/>
                  </a:lnTo>
                  <a:lnTo>
                    <a:pt x="455" y="404"/>
                  </a:lnTo>
                  <a:lnTo>
                    <a:pt x="455" y="404"/>
                  </a:lnTo>
                  <a:lnTo>
                    <a:pt x="463" y="404"/>
                  </a:lnTo>
                  <a:lnTo>
                    <a:pt x="463" y="404"/>
                  </a:lnTo>
                  <a:lnTo>
                    <a:pt x="471" y="404"/>
                  </a:lnTo>
                  <a:lnTo>
                    <a:pt x="471" y="422"/>
                  </a:lnTo>
                  <a:lnTo>
                    <a:pt x="471" y="422"/>
                  </a:lnTo>
                  <a:lnTo>
                    <a:pt x="480" y="414"/>
                  </a:lnTo>
                  <a:lnTo>
                    <a:pt x="488" y="406"/>
                  </a:lnTo>
                  <a:lnTo>
                    <a:pt x="490" y="406"/>
                  </a:lnTo>
                  <a:lnTo>
                    <a:pt x="490" y="406"/>
                  </a:lnTo>
                  <a:lnTo>
                    <a:pt x="490" y="406"/>
                  </a:lnTo>
                  <a:lnTo>
                    <a:pt x="504" y="408"/>
                  </a:lnTo>
                  <a:lnTo>
                    <a:pt x="506" y="408"/>
                  </a:lnTo>
                  <a:lnTo>
                    <a:pt x="504" y="410"/>
                  </a:lnTo>
                  <a:lnTo>
                    <a:pt x="504" y="410"/>
                  </a:lnTo>
                  <a:lnTo>
                    <a:pt x="490" y="426"/>
                  </a:lnTo>
                  <a:lnTo>
                    <a:pt x="490" y="426"/>
                  </a:lnTo>
                  <a:lnTo>
                    <a:pt x="508" y="420"/>
                  </a:lnTo>
                  <a:lnTo>
                    <a:pt x="523" y="412"/>
                  </a:lnTo>
                  <a:lnTo>
                    <a:pt x="525" y="412"/>
                  </a:lnTo>
                  <a:lnTo>
                    <a:pt x="525" y="412"/>
                  </a:lnTo>
                  <a:lnTo>
                    <a:pt x="525" y="412"/>
                  </a:lnTo>
                  <a:lnTo>
                    <a:pt x="540" y="416"/>
                  </a:lnTo>
                  <a:lnTo>
                    <a:pt x="542" y="418"/>
                  </a:lnTo>
                  <a:lnTo>
                    <a:pt x="540" y="420"/>
                  </a:lnTo>
                  <a:lnTo>
                    <a:pt x="540" y="420"/>
                  </a:lnTo>
                  <a:lnTo>
                    <a:pt x="523" y="431"/>
                  </a:lnTo>
                  <a:lnTo>
                    <a:pt x="504" y="439"/>
                  </a:lnTo>
                  <a:lnTo>
                    <a:pt x="484" y="445"/>
                  </a:lnTo>
                  <a:lnTo>
                    <a:pt x="463" y="447"/>
                  </a:lnTo>
                  <a:lnTo>
                    <a:pt x="463" y="447"/>
                  </a:lnTo>
                  <a:lnTo>
                    <a:pt x="442" y="445"/>
                  </a:lnTo>
                  <a:lnTo>
                    <a:pt x="422" y="439"/>
                  </a:lnTo>
                  <a:lnTo>
                    <a:pt x="403" y="431"/>
                  </a:lnTo>
                  <a:lnTo>
                    <a:pt x="386" y="420"/>
                  </a:lnTo>
                  <a:lnTo>
                    <a:pt x="384" y="418"/>
                  </a:lnTo>
                  <a:lnTo>
                    <a:pt x="386" y="416"/>
                  </a:lnTo>
                  <a:lnTo>
                    <a:pt x="386" y="416"/>
                  </a:lnTo>
                  <a:lnTo>
                    <a:pt x="401" y="412"/>
                  </a:lnTo>
                  <a:lnTo>
                    <a:pt x="401" y="412"/>
                  </a:lnTo>
                  <a:lnTo>
                    <a:pt x="403" y="412"/>
                  </a:lnTo>
                  <a:lnTo>
                    <a:pt x="403" y="412"/>
                  </a:lnTo>
                  <a:lnTo>
                    <a:pt x="420" y="420"/>
                  </a:lnTo>
                  <a:lnTo>
                    <a:pt x="436" y="426"/>
                  </a:lnTo>
                  <a:lnTo>
                    <a:pt x="436" y="426"/>
                  </a:lnTo>
                  <a:lnTo>
                    <a:pt x="422" y="410"/>
                  </a:lnTo>
                  <a:lnTo>
                    <a:pt x="422" y="410"/>
                  </a:lnTo>
                  <a:close/>
                  <a:moveTo>
                    <a:pt x="571" y="366"/>
                  </a:moveTo>
                  <a:lnTo>
                    <a:pt x="571" y="366"/>
                  </a:lnTo>
                  <a:lnTo>
                    <a:pt x="568" y="379"/>
                  </a:lnTo>
                  <a:lnTo>
                    <a:pt x="564" y="389"/>
                  </a:lnTo>
                  <a:lnTo>
                    <a:pt x="558" y="400"/>
                  </a:lnTo>
                  <a:lnTo>
                    <a:pt x="550" y="410"/>
                  </a:lnTo>
                  <a:lnTo>
                    <a:pt x="548" y="412"/>
                  </a:lnTo>
                  <a:lnTo>
                    <a:pt x="548" y="410"/>
                  </a:lnTo>
                  <a:lnTo>
                    <a:pt x="548" y="410"/>
                  </a:lnTo>
                  <a:lnTo>
                    <a:pt x="529" y="404"/>
                  </a:lnTo>
                  <a:lnTo>
                    <a:pt x="508" y="397"/>
                  </a:lnTo>
                  <a:lnTo>
                    <a:pt x="488" y="395"/>
                  </a:lnTo>
                  <a:lnTo>
                    <a:pt x="463" y="393"/>
                  </a:lnTo>
                  <a:lnTo>
                    <a:pt x="463" y="393"/>
                  </a:lnTo>
                  <a:lnTo>
                    <a:pt x="440" y="395"/>
                  </a:lnTo>
                  <a:lnTo>
                    <a:pt x="417" y="397"/>
                  </a:lnTo>
                  <a:lnTo>
                    <a:pt x="397" y="404"/>
                  </a:lnTo>
                  <a:lnTo>
                    <a:pt x="378" y="410"/>
                  </a:lnTo>
                  <a:lnTo>
                    <a:pt x="378" y="412"/>
                  </a:lnTo>
                  <a:lnTo>
                    <a:pt x="376" y="410"/>
                  </a:lnTo>
                  <a:lnTo>
                    <a:pt x="376" y="410"/>
                  </a:lnTo>
                  <a:lnTo>
                    <a:pt x="370" y="400"/>
                  </a:lnTo>
                  <a:lnTo>
                    <a:pt x="362" y="389"/>
                  </a:lnTo>
                  <a:lnTo>
                    <a:pt x="357" y="379"/>
                  </a:lnTo>
                  <a:lnTo>
                    <a:pt x="355" y="366"/>
                  </a:lnTo>
                  <a:lnTo>
                    <a:pt x="355" y="364"/>
                  </a:lnTo>
                  <a:lnTo>
                    <a:pt x="370" y="364"/>
                  </a:lnTo>
                  <a:lnTo>
                    <a:pt x="370" y="366"/>
                  </a:lnTo>
                  <a:lnTo>
                    <a:pt x="370" y="366"/>
                  </a:lnTo>
                  <a:lnTo>
                    <a:pt x="376" y="379"/>
                  </a:lnTo>
                  <a:lnTo>
                    <a:pt x="382" y="393"/>
                  </a:lnTo>
                  <a:lnTo>
                    <a:pt x="382" y="393"/>
                  </a:lnTo>
                  <a:lnTo>
                    <a:pt x="395" y="387"/>
                  </a:lnTo>
                  <a:lnTo>
                    <a:pt x="409" y="385"/>
                  </a:lnTo>
                  <a:lnTo>
                    <a:pt x="409" y="385"/>
                  </a:lnTo>
                  <a:lnTo>
                    <a:pt x="405" y="366"/>
                  </a:lnTo>
                  <a:lnTo>
                    <a:pt x="405" y="364"/>
                  </a:lnTo>
                  <a:lnTo>
                    <a:pt x="420" y="364"/>
                  </a:lnTo>
                  <a:lnTo>
                    <a:pt x="422" y="366"/>
                  </a:lnTo>
                  <a:lnTo>
                    <a:pt x="422" y="366"/>
                  </a:lnTo>
                  <a:lnTo>
                    <a:pt x="424" y="381"/>
                  </a:lnTo>
                  <a:lnTo>
                    <a:pt x="424" y="381"/>
                  </a:lnTo>
                  <a:lnTo>
                    <a:pt x="455" y="379"/>
                  </a:lnTo>
                  <a:lnTo>
                    <a:pt x="455" y="364"/>
                  </a:lnTo>
                  <a:lnTo>
                    <a:pt x="471" y="364"/>
                  </a:lnTo>
                  <a:lnTo>
                    <a:pt x="471" y="379"/>
                  </a:lnTo>
                  <a:lnTo>
                    <a:pt x="471" y="379"/>
                  </a:lnTo>
                  <a:lnTo>
                    <a:pt x="502" y="381"/>
                  </a:lnTo>
                  <a:lnTo>
                    <a:pt x="502" y="381"/>
                  </a:lnTo>
                  <a:lnTo>
                    <a:pt x="506" y="366"/>
                  </a:lnTo>
                  <a:lnTo>
                    <a:pt x="506" y="364"/>
                  </a:lnTo>
                  <a:lnTo>
                    <a:pt x="521" y="364"/>
                  </a:lnTo>
                  <a:lnTo>
                    <a:pt x="521" y="366"/>
                  </a:lnTo>
                  <a:lnTo>
                    <a:pt x="521" y="366"/>
                  </a:lnTo>
                  <a:lnTo>
                    <a:pt x="517" y="385"/>
                  </a:lnTo>
                  <a:lnTo>
                    <a:pt x="517" y="385"/>
                  </a:lnTo>
                  <a:lnTo>
                    <a:pt x="531" y="387"/>
                  </a:lnTo>
                  <a:lnTo>
                    <a:pt x="544" y="393"/>
                  </a:lnTo>
                  <a:lnTo>
                    <a:pt x="544" y="393"/>
                  </a:lnTo>
                  <a:lnTo>
                    <a:pt x="552" y="379"/>
                  </a:lnTo>
                  <a:lnTo>
                    <a:pt x="556" y="366"/>
                  </a:lnTo>
                  <a:lnTo>
                    <a:pt x="556" y="364"/>
                  </a:lnTo>
                  <a:lnTo>
                    <a:pt x="573" y="364"/>
                  </a:lnTo>
                  <a:lnTo>
                    <a:pt x="571" y="366"/>
                  </a:lnTo>
                  <a:close/>
                  <a:moveTo>
                    <a:pt x="573" y="356"/>
                  </a:moveTo>
                  <a:lnTo>
                    <a:pt x="353" y="356"/>
                  </a:lnTo>
                  <a:lnTo>
                    <a:pt x="353" y="340"/>
                  </a:lnTo>
                  <a:lnTo>
                    <a:pt x="573" y="340"/>
                  </a:lnTo>
                  <a:lnTo>
                    <a:pt x="573" y="356"/>
                  </a:lnTo>
                  <a:close/>
                  <a:moveTo>
                    <a:pt x="703" y="495"/>
                  </a:moveTo>
                  <a:lnTo>
                    <a:pt x="635" y="495"/>
                  </a:lnTo>
                  <a:lnTo>
                    <a:pt x="635" y="395"/>
                  </a:lnTo>
                  <a:lnTo>
                    <a:pt x="703" y="395"/>
                  </a:lnTo>
                  <a:lnTo>
                    <a:pt x="703" y="395"/>
                  </a:lnTo>
                  <a:lnTo>
                    <a:pt x="707" y="395"/>
                  </a:lnTo>
                  <a:lnTo>
                    <a:pt x="709" y="393"/>
                  </a:lnTo>
                  <a:lnTo>
                    <a:pt x="711" y="391"/>
                  </a:lnTo>
                  <a:lnTo>
                    <a:pt x="713" y="387"/>
                  </a:lnTo>
                  <a:lnTo>
                    <a:pt x="713" y="387"/>
                  </a:lnTo>
                  <a:lnTo>
                    <a:pt x="711" y="383"/>
                  </a:lnTo>
                  <a:lnTo>
                    <a:pt x="709" y="381"/>
                  </a:lnTo>
                  <a:lnTo>
                    <a:pt x="707" y="379"/>
                  </a:lnTo>
                  <a:lnTo>
                    <a:pt x="703" y="377"/>
                  </a:lnTo>
                  <a:lnTo>
                    <a:pt x="635" y="377"/>
                  </a:lnTo>
                  <a:lnTo>
                    <a:pt x="635" y="352"/>
                  </a:lnTo>
                  <a:lnTo>
                    <a:pt x="703" y="352"/>
                  </a:lnTo>
                  <a:lnTo>
                    <a:pt x="703" y="352"/>
                  </a:lnTo>
                  <a:lnTo>
                    <a:pt x="707" y="350"/>
                  </a:lnTo>
                  <a:lnTo>
                    <a:pt x="709" y="348"/>
                  </a:lnTo>
                  <a:lnTo>
                    <a:pt x="711" y="346"/>
                  </a:lnTo>
                  <a:lnTo>
                    <a:pt x="713" y="342"/>
                  </a:lnTo>
                  <a:lnTo>
                    <a:pt x="713" y="342"/>
                  </a:lnTo>
                  <a:lnTo>
                    <a:pt x="711" y="337"/>
                  </a:lnTo>
                  <a:lnTo>
                    <a:pt x="709" y="335"/>
                  </a:lnTo>
                  <a:lnTo>
                    <a:pt x="707" y="333"/>
                  </a:lnTo>
                  <a:lnTo>
                    <a:pt x="703" y="333"/>
                  </a:lnTo>
                  <a:lnTo>
                    <a:pt x="635" y="333"/>
                  </a:lnTo>
                  <a:lnTo>
                    <a:pt x="635" y="296"/>
                  </a:lnTo>
                  <a:lnTo>
                    <a:pt x="742" y="296"/>
                  </a:lnTo>
                  <a:lnTo>
                    <a:pt x="742" y="451"/>
                  </a:lnTo>
                  <a:lnTo>
                    <a:pt x="742" y="451"/>
                  </a:lnTo>
                  <a:lnTo>
                    <a:pt x="740" y="462"/>
                  </a:lnTo>
                  <a:lnTo>
                    <a:pt x="738" y="468"/>
                  </a:lnTo>
                  <a:lnTo>
                    <a:pt x="736" y="476"/>
                  </a:lnTo>
                  <a:lnTo>
                    <a:pt x="730" y="482"/>
                  </a:lnTo>
                  <a:lnTo>
                    <a:pt x="724" y="486"/>
                  </a:lnTo>
                  <a:lnTo>
                    <a:pt x="717" y="491"/>
                  </a:lnTo>
                  <a:lnTo>
                    <a:pt x="711" y="493"/>
                  </a:lnTo>
                  <a:lnTo>
                    <a:pt x="703" y="495"/>
                  </a:lnTo>
                  <a:lnTo>
                    <a:pt x="703" y="495"/>
                  </a:lnTo>
                  <a:close/>
                  <a:moveTo>
                    <a:pt x="64" y="143"/>
                  </a:moveTo>
                  <a:lnTo>
                    <a:pt x="22" y="143"/>
                  </a:lnTo>
                  <a:lnTo>
                    <a:pt x="22" y="110"/>
                  </a:lnTo>
                  <a:lnTo>
                    <a:pt x="22" y="110"/>
                  </a:lnTo>
                  <a:lnTo>
                    <a:pt x="24" y="87"/>
                  </a:lnTo>
                  <a:lnTo>
                    <a:pt x="31" y="66"/>
                  </a:lnTo>
                  <a:lnTo>
                    <a:pt x="41" y="48"/>
                  </a:lnTo>
                  <a:lnTo>
                    <a:pt x="53" y="33"/>
                  </a:lnTo>
                  <a:lnTo>
                    <a:pt x="53" y="33"/>
                  </a:lnTo>
                  <a:lnTo>
                    <a:pt x="70" y="19"/>
                  </a:lnTo>
                  <a:lnTo>
                    <a:pt x="89" y="9"/>
                  </a:lnTo>
                  <a:lnTo>
                    <a:pt x="109" y="2"/>
                  </a:lnTo>
                  <a:lnTo>
                    <a:pt x="130" y="0"/>
                  </a:lnTo>
                  <a:lnTo>
                    <a:pt x="130" y="0"/>
                  </a:lnTo>
                  <a:lnTo>
                    <a:pt x="153" y="2"/>
                  </a:lnTo>
                  <a:lnTo>
                    <a:pt x="173" y="9"/>
                  </a:lnTo>
                  <a:lnTo>
                    <a:pt x="192" y="19"/>
                  </a:lnTo>
                  <a:lnTo>
                    <a:pt x="206" y="33"/>
                  </a:lnTo>
                  <a:lnTo>
                    <a:pt x="206" y="33"/>
                  </a:lnTo>
                  <a:lnTo>
                    <a:pt x="221" y="48"/>
                  </a:lnTo>
                  <a:lnTo>
                    <a:pt x="231" y="66"/>
                  </a:lnTo>
                  <a:lnTo>
                    <a:pt x="238" y="87"/>
                  </a:lnTo>
                  <a:lnTo>
                    <a:pt x="240" y="110"/>
                  </a:lnTo>
                  <a:lnTo>
                    <a:pt x="240" y="143"/>
                  </a:lnTo>
                  <a:lnTo>
                    <a:pt x="198" y="143"/>
                  </a:lnTo>
                  <a:lnTo>
                    <a:pt x="198" y="110"/>
                  </a:lnTo>
                  <a:lnTo>
                    <a:pt x="198" y="110"/>
                  </a:lnTo>
                  <a:lnTo>
                    <a:pt x="196" y="95"/>
                  </a:lnTo>
                  <a:lnTo>
                    <a:pt x="192" y="83"/>
                  </a:lnTo>
                  <a:lnTo>
                    <a:pt x="186" y="71"/>
                  </a:lnTo>
                  <a:lnTo>
                    <a:pt x="178" y="62"/>
                  </a:lnTo>
                  <a:lnTo>
                    <a:pt x="167" y="54"/>
                  </a:lnTo>
                  <a:lnTo>
                    <a:pt x="157" y="48"/>
                  </a:lnTo>
                  <a:lnTo>
                    <a:pt x="144" y="44"/>
                  </a:lnTo>
                  <a:lnTo>
                    <a:pt x="130" y="42"/>
                  </a:lnTo>
                  <a:lnTo>
                    <a:pt x="130" y="42"/>
                  </a:lnTo>
                  <a:lnTo>
                    <a:pt x="118" y="44"/>
                  </a:lnTo>
                  <a:lnTo>
                    <a:pt x="105" y="48"/>
                  </a:lnTo>
                  <a:lnTo>
                    <a:pt x="93" y="54"/>
                  </a:lnTo>
                  <a:lnTo>
                    <a:pt x="82" y="62"/>
                  </a:lnTo>
                  <a:lnTo>
                    <a:pt x="74" y="71"/>
                  </a:lnTo>
                  <a:lnTo>
                    <a:pt x="68" y="83"/>
                  </a:lnTo>
                  <a:lnTo>
                    <a:pt x="64" y="95"/>
                  </a:lnTo>
                  <a:lnTo>
                    <a:pt x="64" y="110"/>
                  </a:lnTo>
                  <a:lnTo>
                    <a:pt x="64" y="143"/>
                  </a:lnTo>
                  <a:close/>
                  <a:moveTo>
                    <a:pt x="223" y="335"/>
                  </a:moveTo>
                  <a:lnTo>
                    <a:pt x="223" y="335"/>
                  </a:lnTo>
                  <a:lnTo>
                    <a:pt x="240" y="315"/>
                  </a:lnTo>
                  <a:lnTo>
                    <a:pt x="252" y="292"/>
                  </a:lnTo>
                  <a:lnTo>
                    <a:pt x="256" y="280"/>
                  </a:lnTo>
                  <a:lnTo>
                    <a:pt x="260" y="267"/>
                  </a:lnTo>
                  <a:lnTo>
                    <a:pt x="260" y="255"/>
                  </a:lnTo>
                  <a:lnTo>
                    <a:pt x="262" y="242"/>
                  </a:lnTo>
                  <a:lnTo>
                    <a:pt x="262" y="180"/>
                  </a:lnTo>
                  <a:lnTo>
                    <a:pt x="0" y="180"/>
                  </a:lnTo>
                  <a:lnTo>
                    <a:pt x="0" y="242"/>
                  </a:lnTo>
                  <a:lnTo>
                    <a:pt x="0" y="242"/>
                  </a:lnTo>
                  <a:lnTo>
                    <a:pt x="0" y="255"/>
                  </a:lnTo>
                  <a:lnTo>
                    <a:pt x="2" y="267"/>
                  </a:lnTo>
                  <a:lnTo>
                    <a:pt x="6" y="280"/>
                  </a:lnTo>
                  <a:lnTo>
                    <a:pt x="10" y="292"/>
                  </a:lnTo>
                  <a:lnTo>
                    <a:pt x="14" y="304"/>
                  </a:lnTo>
                  <a:lnTo>
                    <a:pt x="22" y="315"/>
                  </a:lnTo>
                  <a:lnTo>
                    <a:pt x="37" y="335"/>
                  </a:lnTo>
                  <a:lnTo>
                    <a:pt x="37" y="335"/>
                  </a:lnTo>
                  <a:lnTo>
                    <a:pt x="58" y="350"/>
                  </a:lnTo>
                  <a:lnTo>
                    <a:pt x="68" y="356"/>
                  </a:lnTo>
                  <a:lnTo>
                    <a:pt x="80" y="362"/>
                  </a:lnTo>
                  <a:lnTo>
                    <a:pt x="91" y="366"/>
                  </a:lnTo>
                  <a:lnTo>
                    <a:pt x="103" y="371"/>
                  </a:lnTo>
                  <a:lnTo>
                    <a:pt x="118" y="373"/>
                  </a:lnTo>
                  <a:lnTo>
                    <a:pt x="130" y="373"/>
                  </a:lnTo>
                  <a:lnTo>
                    <a:pt x="130" y="373"/>
                  </a:lnTo>
                  <a:lnTo>
                    <a:pt x="144" y="373"/>
                  </a:lnTo>
                  <a:lnTo>
                    <a:pt x="157" y="371"/>
                  </a:lnTo>
                  <a:lnTo>
                    <a:pt x="169" y="366"/>
                  </a:lnTo>
                  <a:lnTo>
                    <a:pt x="182" y="362"/>
                  </a:lnTo>
                  <a:lnTo>
                    <a:pt x="194" y="356"/>
                  </a:lnTo>
                  <a:lnTo>
                    <a:pt x="204" y="350"/>
                  </a:lnTo>
                  <a:lnTo>
                    <a:pt x="223" y="335"/>
                  </a:lnTo>
                  <a:lnTo>
                    <a:pt x="223" y="335"/>
                  </a:lnTo>
                  <a:close/>
                  <a:moveTo>
                    <a:pt x="111" y="271"/>
                  </a:moveTo>
                  <a:lnTo>
                    <a:pt x="111" y="232"/>
                  </a:lnTo>
                  <a:lnTo>
                    <a:pt x="111" y="232"/>
                  </a:lnTo>
                  <a:lnTo>
                    <a:pt x="113" y="226"/>
                  </a:lnTo>
                  <a:lnTo>
                    <a:pt x="118" y="220"/>
                  </a:lnTo>
                  <a:lnTo>
                    <a:pt x="124" y="215"/>
                  </a:lnTo>
                  <a:lnTo>
                    <a:pt x="130" y="215"/>
                  </a:lnTo>
                  <a:lnTo>
                    <a:pt x="130" y="215"/>
                  </a:lnTo>
                  <a:lnTo>
                    <a:pt x="138" y="215"/>
                  </a:lnTo>
                  <a:lnTo>
                    <a:pt x="142" y="220"/>
                  </a:lnTo>
                  <a:lnTo>
                    <a:pt x="147" y="226"/>
                  </a:lnTo>
                  <a:lnTo>
                    <a:pt x="149" y="232"/>
                  </a:lnTo>
                  <a:lnTo>
                    <a:pt x="149" y="271"/>
                  </a:lnTo>
                  <a:lnTo>
                    <a:pt x="149" y="271"/>
                  </a:lnTo>
                  <a:lnTo>
                    <a:pt x="147" y="277"/>
                  </a:lnTo>
                  <a:lnTo>
                    <a:pt x="142" y="284"/>
                  </a:lnTo>
                  <a:lnTo>
                    <a:pt x="138" y="288"/>
                  </a:lnTo>
                  <a:lnTo>
                    <a:pt x="130" y="290"/>
                  </a:lnTo>
                  <a:lnTo>
                    <a:pt x="130" y="290"/>
                  </a:lnTo>
                  <a:lnTo>
                    <a:pt x="124" y="288"/>
                  </a:lnTo>
                  <a:lnTo>
                    <a:pt x="118" y="284"/>
                  </a:lnTo>
                  <a:lnTo>
                    <a:pt x="113" y="277"/>
                  </a:lnTo>
                  <a:lnTo>
                    <a:pt x="111" y="271"/>
                  </a:lnTo>
                  <a:lnTo>
                    <a:pt x="111" y="271"/>
                  </a:lnTo>
                  <a:close/>
                </a:path>
              </a:pathLst>
            </a:custGeom>
            <a:solidFill>
              <a:srgbClr val="00CCFF"/>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21"/>
            <p:cNvSpPr>
              <a:spLocks noEditPoints="1"/>
            </p:cNvSpPr>
            <p:nvPr/>
          </p:nvSpPr>
          <p:spPr bwMode="auto">
            <a:xfrm>
              <a:off x="6613134" y="2798833"/>
              <a:ext cx="398958" cy="329439"/>
            </a:xfrm>
            <a:custGeom>
              <a:avLst/>
              <a:gdLst>
                <a:gd name="T0" fmla="*/ 728 w 769"/>
                <a:gd name="T1" fmla="*/ 110 h 635"/>
                <a:gd name="T2" fmla="*/ 711 w 769"/>
                <a:gd name="T3" fmla="*/ 135 h 635"/>
                <a:gd name="T4" fmla="*/ 742 w 769"/>
                <a:gd name="T5" fmla="*/ 213 h 635"/>
                <a:gd name="T6" fmla="*/ 273 w 769"/>
                <a:gd name="T7" fmla="*/ 337 h 635"/>
                <a:gd name="T8" fmla="*/ 165 w 769"/>
                <a:gd name="T9" fmla="*/ 410 h 635"/>
                <a:gd name="T10" fmla="*/ 41 w 769"/>
                <a:gd name="T11" fmla="*/ 565 h 635"/>
                <a:gd name="T12" fmla="*/ 562 w 769"/>
                <a:gd name="T13" fmla="*/ 635 h 635"/>
                <a:gd name="T14" fmla="*/ 635 w 769"/>
                <a:gd name="T15" fmla="*/ 565 h 635"/>
                <a:gd name="T16" fmla="*/ 763 w 769"/>
                <a:gd name="T17" fmla="*/ 480 h 635"/>
                <a:gd name="T18" fmla="*/ 463 w 769"/>
                <a:gd name="T19" fmla="*/ 249 h 635"/>
                <a:gd name="T20" fmla="*/ 525 w 769"/>
                <a:gd name="T21" fmla="*/ 284 h 635"/>
                <a:gd name="T22" fmla="*/ 504 w 769"/>
                <a:gd name="T23" fmla="*/ 288 h 635"/>
                <a:gd name="T24" fmla="*/ 471 w 769"/>
                <a:gd name="T25" fmla="*/ 292 h 635"/>
                <a:gd name="T26" fmla="*/ 436 w 769"/>
                <a:gd name="T27" fmla="*/ 290 h 635"/>
                <a:gd name="T28" fmla="*/ 401 w 769"/>
                <a:gd name="T29" fmla="*/ 284 h 635"/>
                <a:gd name="T30" fmla="*/ 362 w 769"/>
                <a:gd name="T31" fmla="*/ 306 h 635"/>
                <a:gd name="T32" fmla="*/ 463 w 769"/>
                <a:gd name="T33" fmla="*/ 302 h 635"/>
                <a:gd name="T34" fmla="*/ 558 w 769"/>
                <a:gd name="T35" fmla="*/ 296 h 635"/>
                <a:gd name="T36" fmla="*/ 544 w 769"/>
                <a:gd name="T37" fmla="*/ 302 h 635"/>
                <a:gd name="T38" fmla="*/ 506 w 769"/>
                <a:gd name="T39" fmla="*/ 329 h 635"/>
                <a:gd name="T40" fmla="*/ 424 w 769"/>
                <a:gd name="T41" fmla="*/ 315 h 635"/>
                <a:gd name="T42" fmla="*/ 382 w 769"/>
                <a:gd name="T43" fmla="*/ 302 h 635"/>
                <a:gd name="T44" fmla="*/ 115 w 769"/>
                <a:gd name="T45" fmla="*/ 590 h 635"/>
                <a:gd name="T46" fmla="*/ 115 w 769"/>
                <a:gd name="T47" fmla="*/ 567 h 635"/>
                <a:gd name="T48" fmla="*/ 341 w 769"/>
                <a:gd name="T49" fmla="*/ 586 h 635"/>
                <a:gd name="T50" fmla="*/ 105 w 769"/>
                <a:gd name="T51" fmla="*/ 538 h 635"/>
                <a:gd name="T52" fmla="*/ 564 w 769"/>
                <a:gd name="T53" fmla="*/ 524 h 635"/>
                <a:gd name="T54" fmla="*/ 560 w 769"/>
                <a:gd name="T55" fmla="*/ 544 h 635"/>
                <a:gd name="T56" fmla="*/ 105 w 769"/>
                <a:gd name="T57" fmla="*/ 484 h 635"/>
                <a:gd name="T58" fmla="*/ 571 w 769"/>
                <a:gd name="T59" fmla="*/ 489 h 635"/>
                <a:gd name="T60" fmla="*/ 422 w 769"/>
                <a:gd name="T61" fmla="*/ 408 h 635"/>
                <a:gd name="T62" fmla="*/ 455 w 769"/>
                <a:gd name="T63" fmla="*/ 404 h 635"/>
                <a:gd name="T64" fmla="*/ 490 w 769"/>
                <a:gd name="T65" fmla="*/ 406 h 635"/>
                <a:gd name="T66" fmla="*/ 523 w 769"/>
                <a:gd name="T67" fmla="*/ 412 h 635"/>
                <a:gd name="T68" fmla="*/ 504 w 769"/>
                <a:gd name="T69" fmla="*/ 439 h 635"/>
                <a:gd name="T70" fmla="*/ 386 w 769"/>
                <a:gd name="T71" fmla="*/ 416 h 635"/>
                <a:gd name="T72" fmla="*/ 422 w 769"/>
                <a:gd name="T73" fmla="*/ 410 h 635"/>
                <a:gd name="T74" fmla="*/ 548 w 769"/>
                <a:gd name="T75" fmla="*/ 410 h 635"/>
                <a:gd name="T76" fmla="*/ 397 w 769"/>
                <a:gd name="T77" fmla="*/ 404 h 635"/>
                <a:gd name="T78" fmla="*/ 355 w 769"/>
                <a:gd name="T79" fmla="*/ 364 h 635"/>
                <a:gd name="T80" fmla="*/ 409 w 769"/>
                <a:gd name="T81" fmla="*/ 385 h 635"/>
                <a:gd name="T82" fmla="*/ 455 w 769"/>
                <a:gd name="T83" fmla="*/ 364 h 635"/>
                <a:gd name="T84" fmla="*/ 521 w 769"/>
                <a:gd name="T85" fmla="*/ 366 h 635"/>
                <a:gd name="T86" fmla="*/ 556 w 769"/>
                <a:gd name="T87" fmla="*/ 364 h 635"/>
                <a:gd name="T88" fmla="*/ 635 w 769"/>
                <a:gd name="T89" fmla="*/ 495 h 635"/>
                <a:gd name="T90" fmla="*/ 711 w 769"/>
                <a:gd name="T91" fmla="*/ 383 h 635"/>
                <a:gd name="T92" fmla="*/ 709 w 769"/>
                <a:gd name="T93" fmla="*/ 348 h 635"/>
                <a:gd name="T94" fmla="*/ 635 w 769"/>
                <a:gd name="T95" fmla="*/ 296 h 635"/>
                <a:gd name="T96" fmla="*/ 717 w 769"/>
                <a:gd name="T97" fmla="*/ 491 h 635"/>
                <a:gd name="T98" fmla="*/ 31 w 769"/>
                <a:gd name="T99" fmla="*/ 66 h 635"/>
                <a:gd name="T100" fmla="*/ 153 w 769"/>
                <a:gd name="T101" fmla="*/ 2 h 635"/>
                <a:gd name="T102" fmla="*/ 240 w 769"/>
                <a:gd name="T103" fmla="*/ 143 h 635"/>
                <a:gd name="T104" fmla="*/ 157 w 769"/>
                <a:gd name="T105" fmla="*/ 48 h 635"/>
                <a:gd name="T106" fmla="*/ 68 w 769"/>
                <a:gd name="T107" fmla="*/ 83 h 635"/>
                <a:gd name="T108" fmla="*/ 260 w 769"/>
                <a:gd name="T109" fmla="*/ 267 h 635"/>
                <a:gd name="T110" fmla="*/ 6 w 769"/>
                <a:gd name="T111" fmla="*/ 280 h 635"/>
                <a:gd name="T112" fmla="*/ 91 w 769"/>
                <a:gd name="T113" fmla="*/ 366 h 635"/>
                <a:gd name="T114" fmla="*/ 194 w 769"/>
                <a:gd name="T115" fmla="*/ 356 h 635"/>
                <a:gd name="T116" fmla="*/ 124 w 769"/>
                <a:gd name="T117" fmla="*/ 215 h 635"/>
                <a:gd name="T118" fmla="*/ 147 w 769"/>
                <a:gd name="T119" fmla="*/ 277 h 635"/>
                <a:gd name="T120" fmla="*/ 111 w 769"/>
                <a:gd name="T121" fmla="*/ 271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69" h="635">
                  <a:moveTo>
                    <a:pt x="769" y="176"/>
                  </a:moveTo>
                  <a:lnTo>
                    <a:pt x="769" y="176"/>
                  </a:lnTo>
                  <a:lnTo>
                    <a:pt x="767" y="162"/>
                  </a:lnTo>
                  <a:lnTo>
                    <a:pt x="765" y="149"/>
                  </a:lnTo>
                  <a:lnTo>
                    <a:pt x="759" y="137"/>
                  </a:lnTo>
                  <a:lnTo>
                    <a:pt x="750" y="124"/>
                  </a:lnTo>
                  <a:lnTo>
                    <a:pt x="750" y="124"/>
                  </a:lnTo>
                  <a:lnTo>
                    <a:pt x="740" y="116"/>
                  </a:lnTo>
                  <a:lnTo>
                    <a:pt x="728" y="110"/>
                  </a:lnTo>
                  <a:lnTo>
                    <a:pt x="715" y="106"/>
                  </a:lnTo>
                  <a:lnTo>
                    <a:pt x="703" y="104"/>
                  </a:lnTo>
                  <a:lnTo>
                    <a:pt x="302" y="104"/>
                  </a:lnTo>
                  <a:lnTo>
                    <a:pt x="302" y="104"/>
                  </a:lnTo>
                  <a:lnTo>
                    <a:pt x="302" y="110"/>
                  </a:lnTo>
                  <a:lnTo>
                    <a:pt x="302" y="135"/>
                  </a:lnTo>
                  <a:lnTo>
                    <a:pt x="703" y="135"/>
                  </a:lnTo>
                  <a:lnTo>
                    <a:pt x="703" y="135"/>
                  </a:lnTo>
                  <a:lnTo>
                    <a:pt x="711" y="135"/>
                  </a:lnTo>
                  <a:lnTo>
                    <a:pt x="717" y="137"/>
                  </a:lnTo>
                  <a:lnTo>
                    <a:pt x="724" y="141"/>
                  </a:lnTo>
                  <a:lnTo>
                    <a:pt x="730" y="145"/>
                  </a:lnTo>
                  <a:lnTo>
                    <a:pt x="730" y="145"/>
                  </a:lnTo>
                  <a:lnTo>
                    <a:pt x="736" y="153"/>
                  </a:lnTo>
                  <a:lnTo>
                    <a:pt x="738" y="160"/>
                  </a:lnTo>
                  <a:lnTo>
                    <a:pt x="740" y="168"/>
                  </a:lnTo>
                  <a:lnTo>
                    <a:pt x="742" y="176"/>
                  </a:lnTo>
                  <a:lnTo>
                    <a:pt x="742" y="213"/>
                  </a:lnTo>
                  <a:lnTo>
                    <a:pt x="302" y="213"/>
                  </a:lnTo>
                  <a:lnTo>
                    <a:pt x="302" y="240"/>
                  </a:lnTo>
                  <a:lnTo>
                    <a:pt x="302" y="240"/>
                  </a:lnTo>
                  <a:lnTo>
                    <a:pt x="302" y="259"/>
                  </a:lnTo>
                  <a:lnTo>
                    <a:pt x="300" y="275"/>
                  </a:lnTo>
                  <a:lnTo>
                    <a:pt x="295" y="292"/>
                  </a:lnTo>
                  <a:lnTo>
                    <a:pt x="289" y="306"/>
                  </a:lnTo>
                  <a:lnTo>
                    <a:pt x="283" y="323"/>
                  </a:lnTo>
                  <a:lnTo>
                    <a:pt x="273" y="337"/>
                  </a:lnTo>
                  <a:lnTo>
                    <a:pt x="264" y="350"/>
                  </a:lnTo>
                  <a:lnTo>
                    <a:pt x="252" y="362"/>
                  </a:lnTo>
                  <a:lnTo>
                    <a:pt x="252" y="362"/>
                  </a:lnTo>
                  <a:lnTo>
                    <a:pt x="240" y="375"/>
                  </a:lnTo>
                  <a:lnTo>
                    <a:pt x="225" y="385"/>
                  </a:lnTo>
                  <a:lnTo>
                    <a:pt x="211" y="393"/>
                  </a:lnTo>
                  <a:lnTo>
                    <a:pt x="196" y="400"/>
                  </a:lnTo>
                  <a:lnTo>
                    <a:pt x="180" y="406"/>
                  </a:lnTo>
                  <a:lnTo>
                    <a:pt x="165" y="410"/>
                  </a:lnTo>
                  <a:lnTo>
                    <a:pt x="149" y="412"/>
                  </a:lnTo>
                  <a:lnTo>
                    <a:pt x="130" y="414"/>
                  </a:lnTo>
                  <a:lnTo>
                    <a:pt x="130" y="414"/>
                  </a:lnTo>
                  <a:lnTo>
                    <a:pt x="107" y="412"/>
                  </a:lnTo>
                  <a:lnTo>
                    <a:pt x="84" y="406"/>
                  </a:lnTo>
                  <a:lnTo>
                    <a:pt x="62" y="400"/>
                  </a:lnTo>
                  <a:lnTo>
                    <a:pt x="41" y="387"/>
                  </a:lnTo>
                  <a:lnTo>
                    <a:pt x="41" y="565"/>
                  </a:lnTo>
                  <a:lnTo>
                    <a:pt x="41" y="565"/>
                  </a:lnTo>
                  <a:lnTo>
                    <a:pt x="43" y="580"/>
                  </a:lnTo>
                  <a:lnTo>
                    <a:pt x="47" y="592"/>
                  </a:lnTo>
                  <a:lnTo>
                    <a:pt x="53" y="604"/>
                  </a:lnTo>
                  <a:lnTo>
                    <a:pt x="62" y="615"/>
                  </a:lnTo>
                  <a:lnTo>
                    <a:pt x="72" y="623"/>
                  </a:lnTo>
                  <a:lnTo>
                    <a:pt x="84" y="631"/>
                  </a:lnTo>
                  <a:lnTo>
                    <a:pt x="99" y="635"/>
                  </a:lnTo>
                  <a:lnTo>
                    <a:pt x="111" y="635"/>
                  </a:lnTo>
                  <a:lnTo>
                    <a:pt x="562" y="635"/>
                  </a:lnTo>
                  <a:lnTo>
                    <a:pt x="562" y="635"/>
                  </a:lnTo>
                  <a:lnTo>
                    <a:pt x="577" y="635"/>
                  </a:lnTo>
                  <a:lnTo>
                    <a:pt x="591" y="631"/>
                  </a:lnTo>
                  <a:lnTo>
                    <a:pt x="602" y="623"/>
                  </a:lnTo>
                  <a:lnTo>
                    <a:pt x="614" y="615"/>
                  </a:lnTo>
                  <a:lnTo>
                    <a:pt x="622" y="604"/>
                  </a:lnTo>
                  <a:lnTo>
                    <a:pt x="628" y="592"/>
                  </a:lnTo>
                  <a:lnTo>
                    <a:pt x="633" y="580"/>
                  </a:lnTo>
                  <a:lnTo>
                    <a:pt x="635" y="565"/>
                  </a:lnTo>
                  <a:lnTo>
                    <a:pt x="635" y="524"/>
                  </a:lnTo>
                  <a:lnTo>
                    <a:pt x="703" y="524"/>
                  </a:lnTo>
                  <a:lnTo>
                    <a:pt x="703" y="524"/>
                  </a:lnTo>
                  <a:lnTo>
                    <a:pt x="717" y="522"/>
                  </a:lnTo>
                  <a:lnTo>
                    <a:pt x="728" y="517"/>
                  </a:lnTo>
                  <a:lnTo>
                    <a:pt x="740" y="511"/>
                  </a:lnTo>
                  <a:lnTo>
                    <a:pt x="750" y="503"/>
                  </a:lnTo>
                  <a:lnTo>
                    <a:pt x="759" y="493"/>
                  </a:lnTo>
                  <a:lnTo>
                    <a:pt x="763" y="480"/>
                  </a:lnTo>
                  <a:lnTo>
                    <a:pt x="767" y="466"/>
                  </a:lnTo>
                  <a:lnTo>
                    <a:pt x="769" y="451"/>
                  </a:lnTo>
                  <a:lnTo>
                    <a:pt x="769" y="176"/>
                  </a:lnTo>
                  <a:close/>
                  <a:moveTo>
                    <a:pt x="386" y="275"/>
                  </a:moveTo>
                  <a:lnTo>
                    <a:pt x="386" y="275"/>
                  </a:lnTo>
                  <a:lnTo>
                    <a:pt x="403" y="265"/>
                  </a:lnTo>
                  <a:lnTo>
                    <a:pt x="422" y="257"/>
                  </a:lnTo>
                  <a:lnTo>
                    <a:pt x="442" y="251"/>
                  </a:lnTo>
                  <a:lnTo>
                    <a:pt x="463" y="249"/>
                  </a:lnTo>
                  <a:lnTo>
                    <a:pt x="463" y="249"/>
                  </a:lnTo>
                  <a:lnTo>
                    <a:pt x="484" y="251"/>
                  </a:lnTo>
                  <a:lnTo>
                    <a:pt x="504" y="257"/>
                  </a:lnTo>
                  <a:lnTo>
                    <a:pt x="523" y="265"/>
                  </a:lnTo>
                  <a:lnTo>
                    <a:pt x="540" y="275"/>
                  </a:lnTo>
                  <a:lnTo>
                    <a:pt x="542" y="277"/>
                  </a:lnTo>
                  <a:lnTo>
                    <a:pt x="540" y="280"/>
                  </a:lnTo>
                  <a:lnTo>
                    <a:pt x="540" y="280"/>
                  </a:lnTo>
                  <a:lnTo>
                    <a:pt x="525" y="284"/>
                  </a:lnTo>
                  <a:lnTo>
                    <a:pt x="525" y="284"/>
                  </a:lnTo>
                  <a:lnTo>
                    <a:pt x="523" y="284"/>
                  </a:lnTo>
                  <a:lnTo>
                    <a:pt x="523" y="284"/>
                  </a:lnTo>
                  <a:lnTo>
                    <a:pt x="508" y="275"/>
                  </a:lnTo>
                  <a:lnTo>
                    <a:pt x="490" y="269"/>
                  </a:lnTo>
                  <a:lnTo>
                    <a:pt x="490" y="269"/>
                  </a:lnTo>
                  <a:lnTo>
                    <a:pt x="504" y="286"/>
                  </a:lnTo>
                  <a:lnTo>
                    <a:pt x="506" y="288"/>
                  </a:lnTo>
                  <a:lnTo>
                    <a:pt x="504" y="288"/>
                  </a:lnTo>
                  <a:lnTo>
                    <a:pt x="504" y="288"/>
                  </a:lnTo>
                  <a:lnTo>
                    <a:pt x="490" y="290"/>
                  </a:lnTo>
                  <a:lnTo>
                    <a:pt x="490" y="290"/>
                  </a:lnTo>
                  <a:lnTo>
                    <a:pt x="488" y="290"/>
                  </a:lnTo>
                  <a:lnTo>
                    <a:pt x="488" y="290"/>
                  </a:lnTo>
                  <a:lnTo>
                    <a:pt x="480" y="282"/>
                  </a:lnTo>
                  <a:lnTo>
                    <a:pt x="471" y="273"/>
                  </a:lnTo>
                  <a:lnTo>
                    <a:pt x="471" y="292"/>
                  </a:lnTo>
                  <a:lnTo>
                    <a:pt x="471" y="292"/>
                  </a:lnTo>
                  <a:lnTo>
                    <a:pt x="463" y="292"/>
                  </a:lnTo>
                  <a:lnTo>
                    <a:pt x="455" y="292"/>
                  </a:lnTo>
                  <a:lnTo>
                    <a:pt x="455" y="273"/>
                  </a:lnTo>
                  <a:lnTo>
                    <a:pt x="455" y="273"/>
                  </a:lnTo>
                  <a:lnTo>
                    <a:pt x="446" y="282"/>
                  </a:lnTo>
                  <a:lnTo>
                    <a:pt x="438" y="290"/>
                  </a:lnTo>
                  <a:lnTo>
                    <a:pt x="438" y="290"/>
                  </a:lnTo>
                  <a:lnTo>
                    <a:pt x="436" y="290"/>
                  </a:lnTo>
                  <a:lnTo>
                    <a:pt x="436" y="290"/>
                  </a:lnTo>
                  <a:lnTo>
                    <a:pt x="422" y="288"/>
                  </a:lnTo>
                  <a:lnTo>
                    <a:pt x="420" y="288"/>
                  </a:lnTo>
                  <a:lnTo>
                    <a:pt x="422" y="286"/>
                  </a:lnTo>
                  <a:lnTo>
                    <a:pt x="422" y="286"/>
                  </a:lnTo>
                  <a:lnTo>
                    <a:pt x="436" y="269"/>
                  </a:lnTo>
                  <a:lnTo>
                    <a:pt x="436" y="269"/>
                  </a:lnTo>
                  <a:lnTo>
                    <a:pt x="420" y="275"/>
                  </a:lnTo>
                  <a:lnTo>
                    <a:pt x="403" y="284"/>
                  </a:lnTo>
                  <a:lnTo>
                    <a:pt x="401" y="284"/>
                  </a:lnTo>
                  <a:lnTo>
                    <a:pt x="401" y="284"/>
                  </a:lnTo>
                  <a:lnTo>
                    <a:pt x="401" y="284"/>
                  </a:lnTo>
                  <a:lnTo>
                    <a:pt x="386" y="280"/>
                  </a:lnTo>
                  <a:lnTo>
                    <a:pt x="384" y="277"/>
                  </a:lnTo>
                  <a:lnTo>
                    <a:pt x="386" y="275"/>
                  </a:lnTo>
                  <a:close/>
                  <a:moveTo>
                    <a:pt x="355" y="329"/>
                  </a:moveTo>
                  <a:lnTo>
                    <a:pt x="355" y="329"/>
                  </a:lnTo>
                  <a:lnTo>
                    <a:pt x="357" y="317"/>
                  </a:lnTo>
                  <a:lnTo>
                    <a:pt x="362" y="306"/>
                  </a:lnTo>
                  <a:lnTo>
                    <a:pt x="370" y="296"/>
                  </a:lnTo>
                  <a:lnTo>
                    <a:pt x="376" y="286"/>
                  </a:lnTo>
                  <a:lnTo>
                    <a:pt x="378" y="284"/>
                  </a:lnTo>
                  <a:lnTo>
                    <a:pt x="378" y="286"/>
                  </a:lnTo>
                  <a:lnTo>
                    <a:pt x="378" y="286"/>
                  </a:lnTo>
                  <a:lnTo>
                    <a:pt x="397" y="292"/>
                  </a:lnTo>
                  <a:lnTo>
                    <a:pt x="417" y="298"/>
                  </a:lnTo>
                  <a:lnTo>
                    <a:pt x="440" y="300"/>
                  </a:lnTo>
                  <a:lnTo>
                    <a:pt x="463" y="302"/>
                  </a:lnTo>
                  <a:lnTo>
                    <a:pt x="463" y="302"/>
                  </a:lnTo>
                  <a:lnTo>
                    <a:pt x="488" y="300"/>
                  </a:lnTo>
                  <a:lnTo>
                    <a:pt x="511" y="298"/>
                  </a:lnTo>
                  <a:lnTo>
                    <a:pt x="529" y="292"/>
                  </a:lnTo>
                  <a:lnTo>
                    <a:pt x="548" y="286"/>
                  </a:lnTo>
                  <a:lnTo>
                    <a:pt x="548" y="284"/>
                  </a:lnTo>
                  <a:lnTo>
                    <a:pt x="550" y="286"/>
                  </a:lnTo>
                  <a:lnTo>
                    <a:pt x="550" y="286"/>
                  </a:lnTo>
                  <a:lnTo>
                    <a:pt x="558" y="296"/>
                  </a:lnTo>
                  <a:lnTo>
                    <a:pt x="564" y="306"/>
                  </a:lnTo>
                  <a:lnTo>
                    <a:pt x="568" y="317"/>
                  </a:lnTo>
                  <a:lnTo>
                    <a:pt x="571" y="329"/>
                  </a:lnTo>
                  <a:lnTo>
                    <a:pt x="573" y="331"/>
                  </a:lnTo>
                  <a:lnTo>
                    <a:pt x="556" y="331"/>
                  </a:lnTo>
                  <a:lnTo>
                    <a:pt x="556" y="329"/>
                  </a:lnTo>
                  <a:lnTo>
                    <a:pt x="556" y="329"/>
                  </a:lnTo>
                  <a:lnTo>
                    <a:pt x="552" y="315"/>
                  </a:lnTo>
                  <a:lnTo>
                    <a:pt x="544" y="302"/>
                  </a:lnTo>
                  <a:lnTo>
                    <a:pt x="544" y="302"/>
                  </a:lnTo>
                  <a:lnTo>
                    <a:pt x="531" y="309"/>
                  </a:lnTo>
                  <a:lnTo>
                    <a:pt x="517" y="311"/>
                  </a:lnTo>
                  <a:lnTo>
                    <a:pt x="517" y="311"/>
                  </a:lnTo>
                  <a:lnTo>
                    <a:pt x="521" y="329"/>
                  </a:lnTo>
                  <a:lnTo>
                    <a:pt x="521" y="331"/>
                  </a:lnTo>
                  <a:lnTo>
                    <a:pt x="506" y="331"/>
                  </a:lnTo>
                  <a:lnTo>
                    <a:pt x="506" y="329"/>
                  </a:lnTo>
                  <a:lnTo>
                    <a:pt x="506" y="329"/>
                  </a:lnTo>
                  <a:lnTo>
                    <a:pt x="502" y="315"/>
                  </a:lnTo>
                  <a:lnTo>
                    <a:pt x="502" y="315"/>
                  </a:lnTo>
                  <a:lnTo>
                    <a:pt x="471" y="317"/>
                  </a:lnTo>
                  <a:lnTo>
                    <a:pt x="471" y="331"/>
                  </a:lnTo>
                  <a:lnTo>
                    <a:pt x="455" y="331"/>
                  </a:lnTo>
                  <a:lnTo>
                    <a:pt x="455" y="317"/>
                  </a:lnTo>
                  <a:lnTo>
                    <a:pt x="455" y="317"/>
                  </a:lnTo>
                  <a:lnTo>
                    <a:pt x="424" y="315"/>
                  </a:lnTo>
                  <a:lnTo>
                    <a:pt x="424" y="315"/>
                  </a:lnTo>
                  <a:lnTo>
                    <a:pt x="422" y="329"/>
                  </a:lnTo>
                  <a:lnTo>
                    <a:pt x="420" y="331"/>
                  </a:lnTo>
                  <a:lnTo>
                    <a:pt x="405" y="331"/>
                  </a:lnTo>
                  <a:lnTo>
                    <a:pt x="405" y="329"/>
                  </a:lnTo>
                  <a:lnTo>
                    <a:pt x="405" y="329"/>
                  </a:lnTo>
                  <a:lnTo>
                    <a:pt x="409" y="311"/>
                  </a:lnTo>
                  <a:lnTo>
                    <a:pt x="409" y="311"/>
                  </a:lnTo>
                  <a:lnTo>
                    <a:pt x="395" y="309"/>
                  </a:lnTo>
                  <a:lnTo>
                    <a:pt x="382" y="302"/>
                  </a:lnTo>
                  <a:lnTo>
                    <a:pt x="382" y="302"/>
                  </a:lnTo>
                  <a:lnTo>
                    <a:pt x="376" y="315"/>
                  </a:lnTo>
                  <a:lnTo>
                    <a:pt x="370" y="329"/>
                  </a:lnTo>
                  <a:lnTo>
                    <a:pt x="370" y="331"/>
                  </a:lnTo>
                  <a:lnTo>
                    <a:pt x="355" y="331"/>
                  </a:lnTo>
                  <a:lnTo>
                    <a:pt x="355" y="329"/>
                  </a:lnTo>
                  <a:close/>
                  <a:moveTo>
                    <a:pt x="333" y="590"/>
                  </a:moveTo>
                  <a:lnTo>
                    <a:pt x="115" y="590"/>
                  </a:lnTo>
                  <a:lnTo>
                    <a:pt x="115" y="590"/>
                  </a:lnTo>
                  <a:lnTo>
                    <a:pt x="111" y="588"/>
                  </a:lnTo>
                  <a:lnTo>
                    <a:pt x="107" y="586"/>
                  </a:lnTo>
                  <a:lnTo>
                    <a:pt x="105" y="584"/>
                  </a:lnTo>
                  <a:lnTo>
                    <a:pt x="103" y="580"/>
                  </a:lnTo>
                  <a:lnTo>
                    <a:pt x="103" y="580"/>
                  </a:lnTo>
                  <a:lnTo>
                    <a:pt x="105" y="575"/>
                  </a:lnTo>
                  <a:lnTo>
                    <a:pt x="107" y="571"/>
                  </a:lnTo>
                  <a:lnTo>
                    <a:pt x="111" y="569"/>
                  </a:lnTo>
                  <a:lnTo>
                    <a:pt x="115" y="567"/>
                  </a:lnTo>
                  <a:lnTo>
                    <a:pt x="333" y="567"/>
                  </a:lnTo>
                  <a:lnTo>
                    <a:pt x="333" y="567"/>
                  </a:lnTo>
                  <a:lnTo>
                    <a:pt x="337" y="569"/>
                  </a:lnTo>
                  <a:lnTo>
                    <a:pt x="341" y="571"/>
                  </a:lnTo>
                  <a:lnTo>
                    <a:pt x="343" y="575"/>
                  </a:lnTo>
                  <a:lnTo>
                    <a:pt x="345" y="580"/>
                  </a:lnTo>
                  <a:lnTo>
                    <a:pt x="345" y="580"/>
                  </a:lnTo>
                  <a:lnTo>
                    <a:pt x="343" y="584"/>
                  </a:lnTo>
                  <a:lnTo>
                    <a:pt x="341" y="586"/>
                  </a:lnTo>
                  <a:lnTo>
                    <a:pt x="337" y="588"/>
                  </a:lnTo>
                  <a:lnTo>
                    <a:pt x="333" y="590"/>
                  </a:lnTo>
                  <a:lnTo>
                    <a:pt x="333" y="590"/>
                  </a:lnTo>
                  <a:close/>
                  <a:moveTo>
                    <a:pt x="560" y="544"/>
                  </a:moveTo>
                  <a:lnTo>
                    <a:pt x="115" y="544"/>
                  </a:lnTo>
                  <a:lnTo>
                    <a:pt x="115" y="544"/>
                  </a:lnTo>
                  <a:lnTo>
                    <a:pt x="111" y="544"/>
                  </a:lnTo>
                  <a:lnTo>
                    <a:pt x="107" y="542"/>
                  </a:lnTo>
                  <a:lnTo>
                    <a:pt x="105" y="538"/>
                  </a:lnTo>
                  <a:lnTo>
                    <a:pt x="103" y="534"/>
                  </a:lnTo>
                  <a:lnTo>
                    <a:pt x="103" y="534"/>
                  </a:lnTo>
                  <a:lnTo>
                    <a:pt x="105" y="530"/>
                  </a:lnTo>
                  <a:lnTo>
                    <a:pt x="107" y="526"/>
                  </a:lnTo>
                  <a:lnTo>
                    <a:pt x="111" y="524"/>
                  </a:lnTo>
                  <a:lnTo>
                    <a:pt x="115" y="524"/>
                  </a:lnTo>
                  <a:lnTo>
                    <a:pt x="560" y="524"/>
                  </a:lnTo>
                  <a:lnTo>
                    <a:pt x="560" y="524"/>
                  </a:lnTo>
                  <a:lnTo>
                    <a:pt x="564" y="524"/>
                  </a:lnTo>
                  <a:lnTo>
                    <a:pt x="568" y="526"/>
                  </a:lnTo>
                  <a:lnTo>
                    <a:pt x="571" y="530"/>
                  </a:lnTo>
                  <a:lnTo>
                    <a:pt x="571" y="534"/>
                  </a:lnTo>
                  <a:lnTo>
                    <a:pt x="571" y="534"/>
                  </a:lnTo>
                  <a:lnTo>
                    <a:pt x="571" y="538"/>
                  </a:lnTo>
                  <a:lnTo>
                    <a:pt x="568" y="542"/>
                  </a:lnTo>
                  <a:lnTo>
                    <a:pt x="564" y="544"/>
                  </a:lnTo>
                  <a:lnTo>
                    <a:pt x="560" y="544"/>
                  </a:lnTo>
                  <a:lnTo>
                    <a:pt x="560" y="544"/>
                  </a:lnTo>
                  <a:close/>
                  <a:moveTo>
                    <a:pt x="560" y="501"/>
                  </a:moveTo>
                  <a:lnTo>
                    <a:pt x="115" y="501"/>
                  </a:lnTo>
                  <a:lnTo>
                    <a:pt x="115" y="501"/>
                  </a:lnTo>
                  <a:lnTo>
                    <a:pt x="111" y="499"/>
                  </a:lnTo>
                  <a:lnTo>
                    <a:pt x="107" y="497"/>
                  </a:lnTo>
                  <a:lnTo>
                    <a:pt x="105" y="493"/>
                  </a:lnTo>
                  <a:lnTo>
                    <a:pt x="103" y="489"/>
                  </a:lnTo>
                  <a:lnTo>
                    <a:pt x="103" y="489"/>
                  </a:lnTo>
                  <a:lnTo>
                    <a:pt x="105" y="484"/>
                  </a:lnTo>
                  <a:lnTo>
                    <a:pt x="107" y="482"/>
                  </a:lnTo>
                  <a:lnTo>
                    <a:pt x="111" y="480"/>
                  </a:lnTo>
                  <a:lnTo>
                    <a:pt x="115" y="478"/>
                  </a:lnTo>
                  <a:lnTo>
                    <a:pt x="560" y="478"/>
                  </a:lnTo>
                  <a:lnTo>
                    <a:pt x="560" y="478"/>
                  </a:lnTo>
                  <a:lnTo>
                    <a:pt x="564" y="480"/>
                  </a:lnTo>
                  <a:lnTo>
                    <a:pt x="568" y="482"/>
                  </a:lnTo>
                  <a:lnTo>
                    <a:pt x="571" y="484"/>
                  </a:lnTo>
                  <a:lnTo>
                    <a:pt x="571" y="489"/>
                  </a:lnTo>
                  <a:lnTo>
                    <a:pt x="571" y="489"/>
                  </a:lnTo>
                  <a:lnTo>
                    <a:pt x="571" y="493"/>
                  </a:lnTo>
                  <a:lnTo>
                    <a:pt x="568" y="497"/>
                  </a:lnTo>
                  <a:lnTo>
                    <a:pt x="564" y="499"/>
                  </a:lnTo>
                  <a:lnTo>
                    <a:pt x="560" y="501"/>
                  </a:lnTo>
                  <a:lnTo>
                    <a:pt x="560" y="501"/>
                  </a:lnTo>
                  <a:close/>
                  <a:moveTo>
                    <a:pt x="422" y="410"/>
                  </a:moveTo>
                  <a:lnTo>
                    <a:pt x="420" y="408"/>
                  </a:lnTo>
                  <a:lnTo>
                    <a:pt x="422" y="408"/>
                  </a:lnTo>
                  <a:lnTo>
                    <a:pt x="422" y="408"/>
                  </a:lnTo>
                  <a:lnTo>
                    <a:pt x="436" y="406"/>
                  </a:lnTo>
                  <a:lnTo>
                    <a:pt x="438" y="406"/>
                  </a:lnTo>
                  <a:lnTo>
                    <a:pt x="438" y="406"/>
                  </a:lnTo>
                  <a:lnTo>
                    <a:pt x="438" y="406"/>
                  </a:lnTo>
                  <a:lnTo>
                    <a:pt x="446" y="414"/>
                  </a:lnTo>
                  <a:lnTo>
                    <a:pt x="455" y="422"/>
                  </a:lnTo>
                  <a:lnTo>
                    <a:pt x="455" y="404"/>
                  </a:lnTo>
                  <a:lnTo>
                    <a:pt x="455" y="404"/>
                  </a:lnTo>
                  <a:lnTo>
                    <a:pt x="463" y="404"/>
                  </a:lnTo>
                  <a:lnTo>
                    <a:pt x="463" y="404"/>
                  </a:lnTo>
                  <a:lnTo>
                    <a:pt x="471" y="404"/>
                  </a:lnTo>
                  <a:lnTo>
                    <a:pt x="471" y="422"/>
                  </a:lnTo>
                  <a:lnTo>
                    <a:pt x="471" y="422"/>
                  </a:lnTo>
                  <a:lnTo>
                    <a:pt x="480" y="414"/>
                  </a:lnTo>
                  <a:lnTo>
                    <a:pt x="488" y="406"/>
                  </a:lnTo>
                  <a:lnTo>
                    <a:pt x="490" y="406"/>
                  </a:lnTo>
                  <a:lnTo>
                    <a:pt x="490" y="406"/>
                  </a:lnTo>
                  <a:lnTo>
                    <a:pt x="490" y="406"/>
                  </a:lnTo>
                  <a:lnTo>
                    <a:pt x="504" y="408"/>
                  </a:lnTo>
                  <a:lnTo>
                    <a:pt x="506" y="408"/>
                  </a:lnTo>
                  <a:lnTo>
                    <a:pt x="504" y="410"/>
                  </a:lnTo>
                  <a:lnTo>
                    <a:pt x="504" y="410"/>
                  </a:lnTo>
                  <a:lnTo>
                    <a:pt x="490" y="426"/>
                  </a:lnTo>
                  <a:lnTo>
                    <a:pt x="490" y="426"/>
                  </a:lnTo>
                  <a:lnTo>
                    <a:pt x="508" y="420"/>
                  </a:lnTo>
                  <a:lnTo>
                    <a:pt x="523" y="412"/>
                  </a:lnTo>
                  <a:lnTo>
                    <a:pt x="525" y="412"/>
                  </a:lnTo>
                  <a:lnTo>
                    <a:pt x="525" y="412"/>
                  </a:lnTo>
                  <a:lnTo>
                    <a:pt x="525" y="412"/>
                  </a:lnTo>
                  <a:lnTo>
                    <a:pt x="540" y="416"/>
                  </a:lnTo>
                  <a:lnTo>
                    <a:pt x="542" y="418"/>
                  </a:lnTo>
                  <a:lnTo>
                    <a:pt x="540" y="420"/>
                  </a:lnTo>
                  <a:lnTo>
                    <a:pt x="540" y="420"/>
                  </a:lnTo>
                  <a:lnTo>
                    <a:pt x="523" y="431"/>
                  </a:lnTo>
                  <a:lnTo>
                    <a:pt x="504" y="439"/>
                  </a:lnTo>
                  <a:lnTo>
                    <a:pt x="484" y="445"/>
                  </a:lnTo>
                  <a:lnTo>
                    <a:pt x="463" y="447"/>
                  </a:lnTo>
                  <a:lnTo>
                    <a:pt x="463" y="447"/>
                  </a:lnTo>
                  <a:lnTo>
                    <a:pt x="442" y="445"/>
                  </a:lnTo>
                  <a:lnTo>
                    <a:pt x="422" y="439"/>
                  </a:lnTo>
                  <a:lnTo>
                    <a:pt x="403" y="431"/>
                  </a:lnTo>
                  <a:lnTo>
                    <a:pt x="386" y="420"/>
                  </a:lnTo>
                  <a:lnTo>
                    <a:pt x="384" y="418"/>
                  </a:lnTo>
                  <a:lnTo>
                    <a:pt x="386" y="416"/>
                  </a:lnTo>
                  <a:lnTo>
                    <a:pt x="386" y="416"/>
                  </a:lnTo>
                  <a:lnTo>
                    <a:pt x="401" y="412"/>
                  </a:lnTo>
                  <a:lnTo>
                    <a:pt x="401" y="412"/>
                  </a:lnTo>
                  <a:lnTo>
                    <a:pt x="403" y="412"/>
                  </a:lnTo>
                  <a:lnTo>
                    <a:pt x="403" y="412"/>
                  </a:lnTo>
                  <a:lnTo>
                    <a:pt x="420" y="420"/>
                  </a:lnTo>
                  <a:lnTo>
                    <a:pt x="436" y="426"/>
                  </a:lnTo>
                  <a:lnTo>
                    <a:pt x="436" y="426"/>
                  </a:lnTo>
                  <a:lnTo>
                    <a:pt x="422" y="410"/>
                  </a:lnTo>
                  <a:lnTo>
                    <a:pt x="422" y="410"/>
                  </a:lnTo>
                  <a:close/>
                  <a:moveTo>
                    <a:pt x="571" y="366"/>
                  </a:moveTo>
                  <a:lnTo>
                    <a:pt x="571" y="366"/>
                  </a:lnTo>
                  <a:lnTo>
                    <a:pt x="568" y="379"/>
                  </a:lnTo>
                  <a:lnTo>
                    <a:pt x="564" y="389"/>
                  </a:lnTo>
                  <a:lnTo>
                    <a:pt x="558" y="400"/>
                  </a:lnTo>
                  <a:lnTo>
                    <a:pt x="550" y="410"/>
                  </a:lnTo>
                  <a:lnTo>
                    <a:pt x="548" y="412"/>
                  </a:lnTo>
                  <a:lnTo>
                    <a:pt x="548" y="410"/>
                  </a:lnTo>
                  <a:lnTo>
                    <a:pt x="548" y="410"/>
                  </a:lnTo>
                  <a:lnTo>
                    <a:pt x="529" y="404"/>
                  </a:lnTo>
                  <a:lnTo>
                    <a:pt x="508" y="397"/>
                  </a:lnTo>
                  <a:lnTo>
                    <a:pt x="488" y="395"/>
                  </a:lnTo>
                  <a:lnTo>
                    <a:pt x="463" y="393"/>
                  </a:lnTo>
                  <a:lnTo>
                    <a:pt x="463" y="393"/>
                  </a:lnTo>
                  <a:lnTo>
                    <a:pt x="440" y="395"/>
                  </a:lnTo>
                  <a:lnTo>
                    <a:pt x="417" y="397"/>
                  </a:lnTo>
                  <a:lnTo>
                    <a:pt x="397" y="404"/>
                  </a:lnTo>
                  <a:lnTo>
                    <a:pt x="378" y="410"/>
                  </a:lnTo>
                  <a:lnTo>
                    <a:pt x="378" y="412"/>
                  </a:lnTo>
                  <a:lnTo>
                    <a:pt x="376" y="410"/>
                  </a:lnTo>
                  <a:lnTo>
                    <a:pt x="376" y="410"/>
                  </a:lnTo>
                  <a:lnTo>
                    <a:pt x="370" y="400"/>
                  </a:lnTo>
                  <a:lnTo>
                    <a:pt x="362" y="389"/>
                  </a:lnTo>
                  <a:lnTo>
                    <a:pt x="357" y="379"/>
                  </a:lnTo>
                  <a:lnTo>
                    <a:pt x="355" y="366"/>
                  </a:lnTo>
                  <a:lnTo>
                    <a:pt x="355" y="364"/>
                  </a:lnTo>
                  <a:lnTo>
                    <a:pt x="370" y="364"/>
                  </a:lnTo>
                  <a:lnTo>
                    <a:pt x="370" y="366"/>
                  </a:lnTo>
                  <a:lnTo>
                    <a:pt x="370" y="366"/>
                  </a:lnTo>
                  <a:lnTo>
                    <a:pt x="376" y="379"/>
                  </a:lnTo>
                  <a:lnTo>
                    <a:pt x="382" y="393"/>
                  </a:lnTo>
                  <a:lnTo>
                    <a:pt x="382" y="393"/>
                  </a:lnTo>
                  <a:lnTo>
                    <a:pt x="395" y="387"/>
                  </a:lnTo>
                  <a:lnTo>
                    <a:pt x="409" y="385"/>
                  </a:lnTo>
                  <a:lnTo>
                    <a:pt x="409" y="385"/>
                  </a:lnTo>
                  <a:lnTo>
                    <a:pt x="405" y="366"/>
                  </a:lnTo>
                  <a:lnTo>
                    <a:pt x="405" y="364"/>
                  </a:lnTo>
                  <a:lnTo>
                    <a:pt x="420" y="364"/>
                  </a:lnTo>
                  <a:lnTo>
                    <a:pt x="422" y="366"/>
                  </a:lnTo>
                  <a:lnTo>
                    <a:pt x="422" y="366"/>
                  </a:lnTo>
                  <a:lnTo>
                    <a:pt x="424" y="381"/>
                  </a:lnTo>
                  <a:lnTo>
                    <a:pt x="424" y="381"/>
                  </a:lnTo>
                  <a:lnTo>
                    <a:pt x="455" y="379"/>
                  </a:lnTo>
                  <a:lnTo>
                    <a:pt x="455" y="364"/>
                  </a:lnTo>
                  <a:lnTo>
                    <a:pt x="471" y="364"/>
                  </a:lnTo>
                  <a:lnTo>
                    <a:pt x="471" y="379"/>
                  </a:lnTo>
                  <a:lnTo>
                    <a:pt x="471" y="379"/>
                  </a:lnTo>
                  <a:lnTo>
                    <a:pt x="502" y="381"/>
                  </a:lnTo>
                  <a:lnTo>
                    <a:pt x="502" y="381"/>
                  </a:lnTo>
                  <a:lnTo>
                    <a:pt x="506" y="366"/>
                  </a:lnTo>
                  <a:lnTo>
                    <a:pt x="506" y="364"/>
                  </a:lnTo>
                  <a:lnTo>
                    <a:pt x="521" y="364"/>
                  </a:lnTo>
                  <a:lnTo>
                    <a:pt x="521" y="366"/>
                  </a:lnTo>
                  <a:lnTo>
                    <a:pt x="521" y="366"/>
                  </a:lnTo>
                  <a:lnTo>
                    <a:pt x="517" y="385"/>
                  </a:lnTo>
                  <a:lnTo>
                    <a:pt x="517" y="385"/>
                  </a:lnTo>
                  <a:lnTo>
                    <a:pt x="531" y="387"/>
                  </a:lnTo>
                  <a:lnTo>
                    <a:pt x="544" y="393"/>
                  </a:lnTo>
                  <a:lnTo>
                    <a:pt x="544" y="393"/>
                  </a:lnTo>
                  <a:lnTo>
                    <a:pt x="552" y="379"/>
                  </a:lnTo>
                  <a:lnTo>
                    <a:pt x="556" y="366"/>
                  </a:lnTo>
                  <a:lnTo>
                    <a:pt x="556" y="364"/>
                  </a:lnTo>
                  <a:lnTo>
                    <a:pt x="573" y="364"/>
                  </a:lnTo>
                  <a:lnTo>
                    <a:pt x="571" y="366"/>
                  </a:lnTo>
                  <a:close/>
                  <a:moveTo>
                    <a:pt x="573" y="356"/>
                  </a:moveTo>
                  <a:lnTo>
                    <a:pt x="353" y="356"/>
                  </a:lnTo>
                  <a:lnTo>
                    <a:pt x="353" y="340"/>
                  </a:lnTo>
                  <a:lnTo>
                    <a:pt x="573" y="340"/>
                  </a:lnTo>
                  <a:lnTo>
                    <a:pt x="573" y="356"/>
                  </a:lnTo>
                  <a:close/>
                  <a:moveTo>
                    <a:pt x="703" y="495"/>
                  </a:moveTo>
                  <a:lnTo>
                    <a:pt x="635" y="495"/>
                  </a:lnTo>
                  <a:lnTo>
                    <a:pt x="635" y="395"/>
                  </a:lnTo>
                  <a:lnTo>
                    <a:pt x="703" y="395"/>
                  </a:lnTo>
                  <a:lnTo>
                    <a:pt x="703" y="395"/>
                  </a:lnTo>
                  <a:lnTo>
                    <a:pt x="707" y="395"/>
                  </a:lnTo>
                  <a:lnTo>
                    <a:pt x="709" y="393"/>
                  </a:lnTo>
                  <a:lnTo>
                    <a:pt x="711" y="391"/>
                  </a:lnTo>
                  <a:lnTo>
                    <a:pt x="713" y="387"/>
                  </a:lnTo>
                  <a:lnTo>
                    <a:pt x="713" y="387"/>
                  </a:lnTo>
                  <a:lnTo>
                    <a:pt x="711" y="383"/>
                  </a:lnTo>
                  <a:lnTo>
                    <a:pt x="709" y="381"/>
                  </a:lnTo>
                  <a:lnTo>
                    <a:pt x="707" y="379"/>
                  </a:lnTo>
                  <a:lnTo>
                    <a:pt x="703" y="377"/>
                  </a:lnTo>
                  <a:lnTo>
                    <a:pt x="635" y="377"/>
                  </a:lnTo>
                  <a:lnTo>
                    <a:pt x="635" y="352"/>
                  </a:lnTo>
                  <a:lnTo>
                    <a:pt x="703" y="352"/>
                  </a:lnTo>
                  <a:lnTo>
                    <a:pt x="703" y="352"/>
                  </a:lnTo>
                  <a:lnTo>
                    <a:pt x="707" y="350"/>
                  </a:lnTo>
                  <a:lnTo>
                    <a:pt x="709" y="348"/>
                  </a:lnTo>
                  <a:lnTo>
                    <a:pt x="711" y="346"/>
                  </a:lnTo>
                  <a:lnTo>
                    <a:pt x="713" y="342"/>
                  </a:lnTo>
                  <a:lnTo>
                    <a:pt x="713" y="342"/>
                  </a:lnTo>
                  <a:lnTo>
                    <a:pt x="711" y="337"/>
                  </a:lnTo>
                  <a:lnTo>
                    <a:pt x="709" y="335"/>
                  </a:lnTo>
                  <a:lnTo>
                    <a:pt x="707" y="333"/>
                  </a:lnTo>
                  <a:lnTo>
                    <a:pt x="703" y="333"/>
                  </a:lnTo>
                  <a:lnTo>
                    <a:pt x="635" y="333"/>
                  </a:lnTo>
                  <a:lnTo>
                    <a:pt x="635" y="296"/>
                  </a:lnTo>
                  <a:lnTo>
                    <a:pt x="742" y="296"/>
                  </a:lnTo>
                  <a:lnTo>
                    <a:pt x="742" y="451"/>
                  </a:lnTo>
                  <a:lnTo>
                    <a:pt x="742" y="451"/>
                  </a:lnTo>
                  <a:lnTo>
                    <a:pt x="740" y="462"/>
                  </a:lnTo>
                  <a:lnTo>
                    <a:pt x="738" y="468"/>
                  </a:lnTo>
                  <a:lnTo>
                    <a:pt x="736" y="476"/>
                  </a:lnTo>
                  <a:lnTo>
                    <a:pt x="730" y="482"/>
                  </a:lnTo>
                  <a:lnTo>
                    <a:pt x="724" y="486"/>
                  </a:lnTo>
                  <a:lnTo>
                    <a:pt x="717" y="491"/>
                  </a:lnTo>
                  <a:lnTo>
                    <a:pt x="711" y="493"/>
                  </a:lnTo>
                  <a:lnTo>
                    <a:pt x="703" y="495"/>
                  </a:lnTo>
                  <a:lnTo>
                    <a:pt x="703" y="495"/>
                  </a:lnTo>
                  <a:close/>
                  <a:moveTo>
                    <a:pt x="64" y="143"/>
                  </a:moveTo>
                  <a:lnTo>
                    <a:pt x="22" y="143"/>
                  </a:lnTo>
                  <a:lnTo>
                    <a:pt x="22" y="110"/>
                  </a:lnTo>
                  <a:lnTo>
                    <a:pt x="22" y="110"/>
                  </a:lnTo>
                  <a:lnTo>
                    <a:pt x="24" y="87"/>
                  </a:lnTo>
                  <a:lnTo>
                    <a:pt x="31" y="66"/>
                  </a:lnTo>
                  <a:lnTo>
                    <a:pt x="41" y="48"/>
                  </a:lnTo>
                  <a:lnTo>
                    <a:pt x="53" y="33"/>
                  </a:lnTo>
                  <a:lnTo>
                    <a:pt x="53" y="33"/>
                  </a:lnTo>
                  <a:lnTo>
                    <a:pt x="70" y="19"/>
                  </a:lnTo>
                  <a:lnTo>
                    <a:pt x="89" y="9"/>
                  </a:lnTo>
                  <a:lnTo>
                    <a:pt x="109" y="2"/>
                  </a:lnTo>
                  <a:lnTo>
                    <a:pt x="130" y="0"/>
                  </a:lnTo>
                  <a:lnTo>
                    <a:pt x="130" y="0"/>
                  </a:lnTo>
                  <a:lnTo>
                    <a:pt x="153" y="2"/>
                  </a:lnTo>
                  <a:lnTo>
                    <a:pt x="173" y="9"/>
                  </a:lnTo>
                  <a:lnTo>
                    <a:pt x="192" y="19"/>
                  </a:lnTo>
                  <a:lnTo>
                    <a:pt x="206" y="33"/>
                  </a:lnTo>
                  <a:lnTo>
                    <a:pt x="206" y="33"/>
                  </a:lnTo>
                  <a:lnTo>
                    <a:pt x="221" y="48"/>
                  </a:lnTo>
                  <a:lnTo>
                    <a:pt x="231" y="66"/>
                  </a:lnTo>
                  <a:lnTo>
                    <a:pt x="238" y="87"/>
                  </a:lnTo>
                  <a:lnTo>
                    <a:pt x="240" y="110"/>
                  </a:lnTo>
                  <a:lnTo>
                    <a:pt x="240" y="143"/>
                  </a:lnTo>
                  <a:lnTo>
                    <a:pt x="198" y="143"/>
                  </a:lnTo>
                  <a:lnTo>
                    <a:pt x="198" y="110"/>
                  </a:lnTo>
                  <a:lnTo>
                    <a:pt x="198" y="110"/>
                  </a:lnTo>
                  <a:lnTo>
                    <a:pt x="196" y="95"/>
                  </a:lnTo>
                  <a:lnTo>
                    <a:pt x="192" y="83"/>
                  </a:lnTo>
                  <a:lnTo>
                    <a:pt x="186" y="71"/>
                  </a:lnTo>
                  <a:lnTo>
                    <a:pt x="178" y="62"/>
                  </a:lnTo>
                  <a:lnTo>
                    <a:pt x="167" y="54"/>
                  </a:lnTo>
                  <a:lnTo>
                    <a:pt x="157" y="48"/>
                  </a:lnTo>
                  <a:lnTo>
                    <a:pt x="144" y="44"/>
                  </a:lnTo>
                  <a:lnTo>
                    <a:pt x="130" y="42"/>
                  </a:lnTo>
                  <a:lnTo>
                    <a:pt x="130" y="42"/>
                  </a:lnTo>
                  <a:lnTo>
                    <a:pt x="118" y="44"/>
                  </a:lnTo>
                  <a:lnTo>
                    <a:pt x="105" y="48"/>
                  </a:lnTo>
                  <a:lnTo>
                    <a:pt x="93" y="54"/>
                  </a:lnTo>
                  <a:lnTo>
                    <a:pt x="82" y="62"/>
                  </a:lnTo>
                  <a:lnTo>
                    <a:pt x="74" y="71"/>
                  </a:lnTo>
                  <a:lnTo>
                    <a:pt x="68" y="83"/>
                  </a:lnTo>
                  <a:lnTo>
                    <a:pt x="64" y="95"/>
                  </a:lnTo>
                  <a:lnTo>
                    <a:pt x="64" y="110"/>
                  </a:lnTo>
                  <a:lnTo>
                    <a:pt x="64" y="143"/>
                  </a:lnTo>
                  <a:close/>
                  <a:moveTo>
                    <a:pt x="223" y="335"/>
                  </a:moveTo>
                  <a:lnTo>
                    <a:pt x="223" y="335"/>
                  </a:lnTo>
                  <a:lnTo>
                    <a:pt x="240" y="315"/>
                  </a:lnTo>
                  <a:lnTo>
                    <a:pt x="252" y="292"/>
                  </a:lnTo>
                  <a:lnTo>
                    <a:pt x="256" y="280"/>
                  </a:lnTo>
                  <a:lnTo>
                    <a:pt x="260" y="267"/>
                  </a:lnTo>
                  <a:lnTo>
                    <a:pt x="260" y="255"/>
                  </a:lnTo>
                  <a:lnTo>
                    <a:pt x="262" y="242"/>
                  </a:lnTo>
                  <a:lnTo>
                    <a:pt x="262" y="180"/>
                  </a:lnTo>
                  <a:lnTo>
                    <a:pt x="0" y="180"/>
                  </a:lnTo>
                  <a:lnTo>
                    <a:pt x="0" y="242"/>
                  </a:lnTo>
                  <a:lnTo>
                    <a:pt x="0" y="242"/>
                  </a:lnTo>
                  <a:lnTo>
                    <a:pt x="0" y="255"/>
                  </a:lnTo>
                  <a:lnTo>
                    <a:pt x="2" y="267"/>
                  </a:lnTo>
                  <a:lnTo>
                    <a:pt x="6" y="280"/>
                  </a:lnTo>
                  <a:lnTo>
                    <a:pt x="10" y="292"/>
                  </a:lnTo>
                  <a:lnTo>
                    <a:pt x="14" y="304"/>
                  </a:lnTo>
                  <a:lnTo>
                    <a:pt x="22" y="315"/>
                  </a:lnTo>
                  <a:lnTo>
                    <a:pt x="37" y="335"/>
                  </a:lnTo>
                  <a:lnTo>
                    <a:pt x="37" y="335"/>
                  </a:lnTo>
                  <a:lnTo>
                    <a:pt x="58" y="350"/>
                  </a:lnTo>
                  <a:lnTo>
                    <a:pt x="68" y="356"/>
                  </a:lnTo>
                  <a:lnTo>
                    <a:pt x="80" y="362"/>
                  </a:lnTo>
                  <a:lnTo>
                    <a:pt x="91" y="366"/>
                  </a:lnTo>
                  <a:lnTo>
                    <a:pt x="103" y="371"/>
                  </a:lnTo>
                  <a:lnTo>
                    <a:pt x="118" y="373"/>
                  </a:lnTo>
                  <a:lnTo>
                    <a:pt x="130" y="373"/>
                  </a:lnTo>
                  <a:lnTo>
                    <a:pt x="130" y="373"/>
                  </a:lnTo>
                  <a:lnTo>
                    <a:pt x="144" y="373"/>
                  </a:lnTo>
                  <a:lnTo>
                    <a:pt x="157" y="371"/>
                  </a:lnTo>
                  <a:lnTo>
                    <a:pt x="169" y="366"/>
                  </a:lnTo>
                  <a:lnTo>
                    <a:pt x="182" y="362"/>
                  </a:lnTo>
                  <a:lnTo>
                    <a:pt x="194" y="356"/>
                  </a:lnTo>
                  <a:lnTo>
                    <a:pt x="204" y="350"/>
                  </a:lnTo>
                  <a:lnTo>
                    <a:pt x="223" y="335"/>
                  </a:lnTo>
                  <a:lnTo>
                    <a:pt x="223" y="335"/>
                  </a:lnTo>
                  <a:close/>
                  <a:moveTo>
                    <a:pt x="111" y="271"/>
                  </a:moveTo>
                  <a:lnTo>
                    <a:pt x="111" y="232"/>
                  </a:lnTo>
                  <a:lnTo>
                    <a:pt x="111" y="232"/>
                  </a:lnTo>
                  <a:lnTo>
                    <a:pt x="113" y="226"/>
                  </a:lnTo>
                  <a:lnTo>
                    <a:pt x="118" y="220"/>
                  </a:lnTo>
                  <a:lnTo>
                    <a:pt x="124" y="215"/>
                  </a:lnTo>
                  <a:lnTo>
                    <a:pt x="130" y="215"/>
                  </a:lnTo>
                  <a:lnTo>
                    <a:pt x="130" y="215"/>
                  </a:lnTo>
                  <a:lnTo>
                    <a:pt x="138" y="215"/>
                  </a:lnTo>
                  <a:lnTo>
                    <a:pt x="142" y="220"/>
                  </a:lnTo>
                  <a:lnTo>
                    <a:pt x="147" y="226"/>
                  </a:lnTo>
                  <a:lnTo>
                    <a:pt x="149" y="232"/>
                  </a:lnTo>
                  <a:lnTo>
                    <a:pt x="149" y="271"/>
                  </a:lnTo>
                  <a:lnTo>
                    <a:pt x="149" y="271"/>
                  </a:lnTo>
                  <a:lnTo>
                    <a:pt x="147" y="277"/>
                  </a:lnTo>
                  <a:lnTo>
                    <a:pt x="142" y="284"/>
                  </a:lnTo>
                  <a:lnTo>
                    <a:pt x="138" y="288"/>
                  </a:lnTo>
                  <a:lnTo>
                    <a:pt x="130" y="290"/>
                  </a:lnTo>
                  <a:lnTo>
                    <a:pt x="130" y="290"/>
                  </a:lnTo>
                  <a:lnTo>
                    <a:pt x="124" y="288"/>
                  </a:lnTo>
                  <a:lnTo>
                    <a:pt x="118" y="284"/>
                  </a:lnTo>
                  <a:lnTo>
                    <a:pt x="113" y="277"/>
                  </a:lnTo>
                  <a:lnTo>
                    <a:pt x="111" y="271"/>
                  </a:lnTo>
                  <a:lnTo>
                    <a:pt x="111" y="271"/>
                  </a:lnTo>
                  <a:close/>
                </a:path>
              </a:pathLst>
            </a:custGeom>
            <a:solidFill>
              <a:schemeClr val="accent2">
                <a:lumMod val="7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21"/>
            <p:cNvSpPr>
              <a:spLocks noEditPoints="1"/>
            </p:cNvSpPr>
            <p:nvPr/>
          </p:nvSpPr>
          <p:spPr bwMode="auto">
            <a:xfrm>
              <a:off x="7848948" y="3068312"/>
              <a:ext cx="294559" cy="243232"/>
            </a:xfrm>
            <a:custGeom>
              <a:avLst/>
              <a:gdLst>
                <a:gd name="T0" fmla="*/ 728 w 769"/>
                <a:gd name="T1" fmla="*/ 110 h 635"/>
                <a:gd name="T2" fmla="*/ 711 w 769"/>
                <a:gd name="T3" fmla="*/ 135 h 635"/>
                <a:gd name="T4" fmla="*/ 742 w 769"/>
                <a:gd name="T5" fmla="*/ 213 h 635"/>
                <a:gd name="T6" fmla="*/ 273 w 769"/>
                <a:gd name="T7" fmla="*/ 337 h 635"/>
                <a:gd name="T8" fmla="*/ 165 w 769"/>
                <a:gd name="T9" fmla="*/ 410 h 635"/>
                <a:gd name="T10" fmla="*/ 41 w 769"/>
                <a:gd name="T11" fmla="*/ 565 h 635"/>
                <a:gd name="T12" fmla="*/ 562 w 769"/>
                <a:gd name="T13" fmla="*/ 635 h 635"/>
                <a:gd name="T14" fmla="*/ 635 w 769"/>
                <a:gd name="T15" fmla="*/ 565 h 635"/>
                <a:gd name="T16" fmla="*/ 763 w 769"/>
                <a:gd name="T17" fmla="*/ 480 h 635"/>
                <a:gd name="T18" fmla="*/ 463 w 769"/>
                <a:gd name="T19" fmla="*/ 249 h 635"/>
                <a:gd name="T20" fmla="*/ 525 w 769"/>
                <a:gd name="T21" fmla="*/ 284 h 635"/>
                <a:gd name="T22" fmla="*/ 504 w 769"/>
                <a:gd name="T23" fmla="*/ 288 h 635"/>
                <a:gd name="T24" fmla="*/ 471 w 769"/>
                <a:gd name="T25" fmla="*/ 292 h 635"/>
                <a:gd name="T26" fmla="*/ 436 w 769"/>
                <a:gd name="T27" fmla="*/ 290 h 635"/>
                <a:gd name="T28" fmla="*/ 401 w 769"/>
                <a:gd name="T29" fmla="*/ 284 h 635"/>
                <a:gd name="T30" fmla="*/ 362 w 769"/>
                <a:gd name="T31" fmla="*/ 306 h 635"/>
                <a:gd name="T32" fmla="*/ 463 w 769"/>
                <a:gd name="T33" fmla="*/ 302 h 635"/>
                <a:gd name="T34" fmla="*/ 558 w 769"/>
                <a:gd name="T35" fmla="*/ 296 h 635"/>
                <a:gd name="T36" fmla="*/ 544 w 769"/>
                <a:gd name="T37" fmla="*/ 302 h 635"/>
                <a:gd name="T38" fmla="*/ 506 w 769"/>
                <a:gd name="T39" fmla="*/ 329 h 635"/>
                <a:gd name="T40" fmla="*/ 424 w 769"/>
                <a:gd name="T41" fmla="*/ 315 h 635"/>
                <a:gd name="T42" fmla="*/ 382 w 769"/>
                <a:gd name="T43" fmla="*/ 302 h 635"/>
                <a:gd name="T44" fmla="*/ 115 w 769"/>
                <a:gd name="T45" fmla="*/ 590 h 635"/>
                <a:gd name="T46" fmla="*/ 115 w 769"/>
                <a:gd name="T47" fmla="*/ 567 h 635"/>
                <a:gd name="T48" fmla="*/ 341 w 769"/>
                <a:gd name="T49" fmla="*/ 586 h 635"/>
                <a:gd name="T50" fmla="*/ 105 w 769"/>
                <a:gd name="T51" fmla="*/ 538 h 635"/>
                <a:gd name="T52" fmla="*/ 564 w 769"/>
                <a:gd name="T53" fmla="*/ 524 h 635"/>
                <a:gd name="T54" fmla="*/ 560 w 769"/>
                <a:gd name="T55" fmla="*/ 544 h 635"/>
                <a:gd name="T56" fmla="*/ 105 w 769"/>
                <a:gd name="T57" fmla="*/ 484 h 635"/>
                <a:gd name="T58" fmla="*/ 571 w 769"/>
                <a:gd name="T59" fmla="*/ 489 h 635"/>
                <a:gd name="T60" fmla="*/ 422 w 769"/>
                <a:gd name="T61" fmla="*/ 408 h 635"/>
                <a:gd name="T62" fmla="*/ 455 w 769"/>
                <a:gd name="T63" fmla="*/ 404 h 635"/>
                <a:gd name="T64" fmla="*/ 490 w 769"/>
                <a:gd name="T65" fmla="*/ 406 h 635"/>
                <a:gd name="T66" fmla="*/ 523 w 769"/>
                <a:gd name="T67" fmla="*/ 412 h 635"/>
                <a:gd name="T68" fmla="*/ 504 w 769"/>
                <a:gd name="T69" fmla="*/ 439 h 635"/>
                <a:gd name="T70" fmla="*/ 386 w 769"/>
                <a:gd name="T71" fmla="*/ 416 h 635"/>
                <a:gd name="T72" fmla="*/ 422 w 769"/>
                <a:gd name="T73" fmla="*/ 410 h 635"/>
                <a:gd name="T74" fmla="*/ 548 w 769"/>
                <a:gd name="T75" fmla="*/ 410 h 635"/>
                <a:gd name="T76" fmla="*/ 397 w 769"/>
                <a:gd name="T77" fmla="*/ 404 h 635"/>
                <a:gd name="T78" fmla="*/ 355 w 769"/>
                <a:gd name="T79" fmla="*/ 364 h 635"/>
                <a:gd name="T80" fmla="*/ 409 w 769"/>
                <a:gd name="T81" fmla="*/ 385 h 635"/>
                <a:gd name="T82" fmla="*/ 455 w 769"/>
                <a:gd name="T83" fmla="*/ 364 h 635"/>
                <a:gd name="T84" fmla="*/ 521 w 769"/>
                <a:gd name="T85" fmla="*/ 366 h 635"/>
                <a:gd name="T86" fmla="*/ 556 w 769"/>
                <a:gd name="T87" fmla="*/ 364 h 635"/>
                <a:gd name="T88" fmla="*/ 635 w 769"/>
                <a:gd name="T89" fmla="*/ 495 h 635"/>
                <a:gd name="T90" fmla="*/ 711 w 769"/>
                <a:gd name="T91" fmla="*/ 383 h 635"/>
                <a:gd name="T92" fmla="*/ 709 w 769"/>
                <a:gd name="T93" fmla="*/ 348 h 635"/>
                <a:gd name="T94" fmla="*/ 635 w 769"/>
                <a:gd name="T95" fmla="*/ 296 h 635"/>
                <a:gd name="T96" fmla="*/ 717 w 769"/>
                <a:gd name="T97" fmla="*/ 491 h 635"/>
                <a:gd name="T98" fmla="*/ 31 w 769"/>
                <a:gd name="T99" fmla="*/ 66 h 635"/>
                <a:gd name="T100" fmla="*/ 153 w 769"/>
                <a:gd name="T101" fmla="*/ 2 h 635"/>
                <a:gd name="T102" fmla="*/ 240 w 769"/>
                <a:gd name="T103" fmla="*/ 143 h 635"/>
                <a:gd name="T104" fmla="*/ 157 w 769"/>
                <a:gd name="T105" fmla="*/ 48 h 635"/>
                <a:gd name="T106" fmla="*/ 68 w 769"/>
                <a:gd name="T107" fmla="*/ 83 h 635"/>
                <a:gd name="T108" fmla="*/ 260 w 769"/>
                <a:gd name="T109" fmla="*/ 267 h 635"/>
                <a:gd name="T110" fmla="*/ 6 w 769"/>
                <a:gd name="T111" fmla="*/ 280 h 635"/>
                <a:gd name="T112" fmla="*/ 91 w 769"/>
                <a:gd name="T113" fmla="*/ 366 h 635"/>
                <a:gd name="T114" fmla="*/ 194 w 769"/>
                <a:gd name="T115" fmla="*/ 356 h 635"/>
                <a:gd name="T116" fmla="*/ 124 w 769"/>
                <a:gd name="T117" fmla="*/ 215 h 635"/>
                <a:gd name="T118" fmla="*/ 147 w 769"/>
                <a:gd name="T119" fmla="*/ 277 h 635"/>
                <a:gd name="T120" fmla="*/ 111 w 769"/>
                <a:gd name="T121" fmla="*/ 271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69" h="635">
                  <a:moveTo>
                    <a:pt x="769" y="176"/>
                  </a:moveTo>
                  <a:lnTo>
                    <a:pt x="769" y="176"/>
                  </a:lnTo>
                  <a:lnTo>
                    <a:pt x="767" y="162"/>
                  </a:lnTo>
                  <a:lnTo>
                    <a:pt x="765" y="149"/>
                  </a:lnTo>
                  <a:lnTo>
                    <a:pt x="759" y="137"/>
                  </a:lnTo>
                  <a:lnTo>
                    <a:pt x="750" y="124"/>
                  </a:lnTo>
                  <a:lnTo>
                    <a:pt x="750" y="124"/>
                  </a:lnTo>
                  <a:lnTo>
                    <a:pt x="740" y="116"/>
                  </a:lnTo>
                  <a:lnTo>
                    <a:pt x="728" y="110"/>
                  </a:lnTo>
                  <a:lnTo>
                    <a:pt x="715" y="106"/>
                  </a:lnTo>
                  <a:lnTo>
                    <a:pt x="703" y="104"/>
                  </a:lnTo>
                  <a:lnTo>
                    <a:pt x="302" y="104"/>
                  </a:lnTo>
                  <a:lnTo>
                    <a:pt x="302" y="104"/>
                  </a:lnTo>
                  <a:lnTo>
                    <a:pt x="302" y="110"/>
                  </a:lnTo>
                  <a:lnTo>
                    <a:pt x="302" y="135"/>
                  </a:lnTo>
                  <a:lnTo>
                    <a:pt x="703" y="135"/>
                  </a:lnTo>
                  <a:lnTo>
                    <a:pt x="703" y="135"/>
                  </a:lnTo>
                  <a:lnTo>
                    <a:pt x="711" y="135"/>
                  </a:lnTo>
                  <a:lnTo>
                    <a:pt x="717" y="137"/>
                  </a:lnTo>
                  <a:lnTo>
                    <a:pt x="724" y="141"/>
                  </a:lnTo>
                  <a:lnTo>
                    <a:pt x="730" y="145"/>
                  </a:lnTo>
                  <a:lnTo>
                    <a:pt x="730" y="145"/>
                  </a:lnTo>
                  <a:lnTo>
                    <a:pt x="736" y="153"/>
                  </a:lnTo>
                  <a:lnTo>
                    <a:pt x="738" y="160"/>
                  </a:lnTo>
                  <a:lnTo>
                    <a:pt x="740" y="168"/>
                  </a:lnTo>
                  <a:lnTo>
                    <a:pt x="742" y="176"/>
                  </a:lnTo>
                  <a:lnTo>
                    <a:pt x="742" y="213"/>
                  </a:lnTo>
                  <a:lnTo>
                    <a:pt x="302" y="213"/>
                  </a:lnTo>
                  <a:lnTo>
                    <a:pt x="302" y="240"/>
                  </a:lnTo>
                  <a:lnTo>
                    <a:pt x="302" y="240"/>
                  </a:lnTo>
                  <a:lnTo>
                    <a:pt x="302" y="259"/>
                  </a:lnTo>
                  <a:lnTo>
                    <a:pt x="300" y="275"/>
                  </a:lnTo>
                  <a:lnTo>
                    <a:pt x="295" y="292"/>
                  </a:lnTo>
                  <a:lnTo>
                    <a:pt x="289" y="306"/>
                  </a:lnTo>
                  <a:lnTo>
                    <a:pt x="283" y="323"/>
                  </a:lnTo>
                  <a:lnTo>
                    <a:pt x="273" y="337"/>
                  </a:lnTo>
                  <a:lnTo>
                    <a:pt x="264" y="350"/>
                  </a:lnTo>
                  <a:lnTo>
                    <a:pt x="252" y="362"/>
                  </a:lnTo>
                  <a:lnTo>
                    <a:pt x="252" y="362"/>
                  </a:lnTo>
                  <a:lnTo>
                    <a:pt x="240" y="375"/>
                  </a:lnTo>
                  <a:lnTo>
                    <a:pt x="225" y="385"/>
                  </a:lnTo>
                  <a:lnTo>
                    <a:pt x="211" y="393"/>
                  </a:lnTo>
                  <a:lnTo>
                    <a:pt x="196" y="400"/>
                  </a:lnTo>
                  <a:lnTo>
                    <a:pt x="180" y="406"/>
                  </a:lnTo>
                  <a:lnTo>
                    <a:pt x="165" y="410"/>
                  </a:lnTo>
                  <a:lnTo>
                    <a:pt x="149" y="412"/>
                  </a:lnTo>
                  <a:lnTo>
                    <a:pt x="130" y="414"/>
                  </a:lnTo>
                  <a:lnTo>
                    <a:pt x="130" y="414"/>
                  </a:lnTo>
                  <a:lnTo>
                    <a:pt x="107" y="412"/>
                  </a:lnTo>
                  <a:lnTo>
                    <a:pt x="84" y="406"/>
                  </a:lnTo>
                  <a:lnTo>
                    <a:pt x="62" y="400"/>
                  </a:lnTo>
                  <a:lnTo>
                    <a:pt x="41" y="387"/>
                  </a:lnTo>
                  <a:lnTo>
                    <a:pt x="41" y="565"/>
                  </a:lnTo>
                  <a:lnTo>
                    <a:pt x="41" y="565"/>
                  </a:lnTo>
                  <a:lnTo>
                    <a:pt x="43" y="580"/>
                  </a:lnTo>
                  <a:lnTo>
                    <a:pt x="47" y="592"/>
                  </a:lnTo>
                  <a:lnTo>
                    <a:pt x="53" y="604"/>
                  </a:lnTo>
                  <a:lnTo>
                    <a:pt x="62" y="615"/>
                  </a:lnTo>
                  <a:lnTo>
                    <a:pt x="72" y="623"/>
                  </a:lnTo>
                  <a:lnTo>
                    <a:pt x="84" y="631"/>
                  </a:lnTo>
                  <a:lnTo>
                    <a:pt x="99" y="635"/>
                  </a:lnTo>
                  <a:lnTo>
                    <a:pt x="111" y="635"/>
                  </a:lnTo>
                  <a:lnTo>
                    <a:pt x="562" y="635"/>
                  </a:lnTo>
                  <a:lnTo>
                    <a:pt x="562" y="635"/>
                  </a:lnTo>
                  <a:lnTo>
                    <a:pt x="577" y="635"/>
                  </a:lnTo>
                  <a:lnTo>
                    <a:pt x="591" y="631"/>
                  </a:lnTo>
                  <a:lnTo>
                    <a:pt x="602" y="623"/>
                  </a:lnTo>
                  <a:lnTo>
                    <a:pt x="614" y="615"/>
                  </a:lnTo>
                  <a:lnTo>
                    <a:pt x="622" y="604"/>
                  </a:lnTo>
                  <a:lnTo>
                    <a:pt x="628" y="592"/>
                  </a:lnTo>
                  <a:lnTo>
                    <a:pt x="633" y="580"/>
                  </a:lnTo>
                  <a:lnTo>
                    <a:pt x="635" y="565"/>
                  </a:lnTo>
                  <a:lnTo>
                    <a:pt x="635" y="524"/>
                  </a:lnTo>
                  <a:lnTo>
                    <a:pt x="703" y="524"/>
                  </a:lnTo>
                  <a:lnTo>
                    <a:pt x="703" y="524"/>
                  </a:lnTo>
                  <a:lnTo>
                    <a:pt x="717" y="522"/>
                  </a:lnTo>
                  <a:lnTo>
                    <a:pt x="728" y="517"/>
                  </a:lnTo>
                  <a:lnTo>
                    <a:pt x="740" y="511"/>
                  </a:lnTo>
                  <a:lnTo>
                    <a:pt x="750" y="503"/>
                  </a:lnTo>
                  <a:lnTo>
                    <a:pt x="759" y="493"/>
                  </a:lnTo>
                  <a:lnTo>
                    <a:pt x="763" y="480"/>
                  </a:lnTo>
                  <a:lnTo>
                    <a:pt x="767" y="466"/>
                  </a:lnTo>
                  <a:lnTo>
                    <a:pt x="769" y="451"/>
                  </a:lnTo>
                  <a:lnTo>
                    <a:pt x="769" y="176"/>
                  </a:lnTo>
                  <a:close/>
                  <a:moveTo>
                    <a:pt x="386" y="275"/>
                  </a:moveTo>
                  <a:lnTo>
                    <a:pt x="386" y="275"/>
                  </a:lnTo>
                  <a:lnTo>
                    <a:pt x="403" y="265"/>
                  </a:lnTo>
                  <a:lnTo>
                    <a:pt x="422" y="257"/>
                  </a:lnTo>
                  <a:lnTo>
                    <a:pt x="442" y="251"/>
                  </a:lnTo>
                  <a:lnTo>
                    <a:pt x="463" y="249"/>
                  </a:lnTo>
                  <a:lnTo>
                    <a:pt x="463" y="249"/>
                  </a:lnTo>
                  <a:lnTo>
                    <a:pt x="484" y="251"/>
                  </a:lnTo>
                  <a:lnTo>
                    <a:pt x="504" y="257"/>
                  </a:lnTo>
                  <a:lnTo>
                    <a:pt x="523" y="265"/>
                  </a:lnTo>
                  <a:lnTo>
                    <a:pt x="540" y="275"/>
                  </a:lnTo>
                  <a:lnTo>
                    <a:pt x="542" y="277"/>
                  </a:lnTo>
                  <a:lnTo>
                    <a:pt x="540" y="280"/>
                  </a:lnTo>
                  <a:lnTo>
                    <a:pt x="540" y="280"/>
                  </a:lnTo>
                  <a:lnTo>
                    <a:pt x="525" y="284"/>
                  </a:lnTo>
                  <a:lnTo>
                    <a:pt x="525" y="284"/>
                  </a:lnTo>
                  <a:lnTo>
                    <a:pt x="523" y="284"/>
                  </a:lnTo>
                  <a:lnTo>
                    <a:pt x="523" y="284"/>
                  </a:lnTo>
                  <a:lnTo>
                    <a:pt x="508" y="275"/>
                  </a:lnTo>
                  <a:lnTo>
                    <a:pt x="490" y="269"/>
                  </a:lnTo>
                  <a:lnTo>
                    <a:pt x="490" y="269"/>
                  </a:lnTo>
                  <a:lnTo>
                    <a:pt x="504" y="286"/>
                  </a:lnTo>
                  <a:lnTo>
                    <a:pt x="506" y="288"/>
                  </a:lnTo>
                  <a:lnTo>
                    <a:pt x="504" y="288"/>
                  </a:lnTo>
                  <a:lnTo>
                    <a:pt x="504" y="288"/>
                  </a:lnTo>
                  <a:lnTo>
                    <a:pt x="490" y="290"/>
                  </a:lnTo>
                  <a:lnTo>
                    <a:pt x="490" y="290"/>
                  </a:lnTo>
                  <a:lnTo>
                    <a:pt x="488" y="290"/>
                  </a:lnTo>
                  <a:lnTo>
                    <a:pt x="488" y="290"/>
                  </a:lnTo>
                  <a:lnTo>
                    <a:pt x="480" y="282"/>
                  </a:lnTo>
                  <a:lnTo>
                    <a:pt x="471" y="273"/>
                  </a:lnTo>
                  <a:lnTo>
                    <a:pt x="471" y="292"/>
                  </a:lnTo>
                  <a:lnTo>
                    <a:pt x="471" y="292"/>
                  </a:lnTo>
                  <a:lnTo>
                    <a:pt x="463" y="292"/>
                  </a:lnTo>
                  <a:lnTo>
                    <a:pt x="455" y="292"/>
                  </a:lnTo>
                  <a:lnTo>
                    <a:pt x="455" y="273"/>
                  </a:lnTo>
                  <a:lnTo>
                    <a:pt x="455" y="273"/>
                  </a:lnTo>
                  <a:lnTo>
                    <a:pt x="446" y="282"/>
                  </a:lnTo>
                  <a:lnTo>
                    <a:pt x="438" y="290"/>
                  </a:lnTo>
                  <a:lnTo>
                    <a:pt x="438" y="290"/>
                  </a:lnTo>
                  <a:lnTo>
                    <a:pt x="436" y="290"/>
                  </a:lnTo>
                  <a:lnTo>
                    <a:pt x="436" y="290"/>
                  </a:lnTo>
                  <a:lnTo>
                    <a:pt x="422" y="288"/>
                  </a:lnTo>
                  <a:lnTo>
                    <a:pt x="420" y="288"/>
                  </a:lnTo>
                  <a:lnTo>
                    <a:pt x="422" y="286"/>
                  </a:lnTo>
                  <a:lnTo>
                    <a:pt x="422" y="286"/>
                  </a:lnTo>
                  <a:lnTo>
                    <a:pt x="436" y="269"/>
                  </a:lnTo>
                  <a:lnTo>
                    <a:pt x="436" y="269"/>
                  </a:lnTo>
                  <a:lnTo>
                    <a:pt x="420" y="275"/>
                  </a:lnTo>
                  <a:lnTo>
                    <a:pt x="403" y="284"/>
                  </a:lnTo>
                  <a:lnTo>
                    <a:pt x="401" y="284"/>
                  </a:lnTo>
                  <a:lnTo>
                    <a:pt x="401" y="284"/>
                  </a:lnTo>
                  <a:lnTo>
                    <a:pt x="401" y="284"/>
                  </a:lnTo>
                  <a:lnTo>
                    <a:pt x="386" y="280"/>
                  </a:lnTo>
                  <a:lnTo>
                    <a:pt x="384" y="277"/>
                  </a:lnTo>
                  <a:lnTo>
                    <a:pt x="386" y="275"/>
                  </a:lnTo>
                  <a:close/>
                  <a:moveTo>
                    <a:pt x="355" y="329"/>
                  </a:moveTo>
                  <a:lnTo>
                    <a:pt x="355" y="329"/>
                  </a:lnTo>
                  <a:lnTo>
                    <a:pt x="357" y="317"/>
                  </a:lnTo>
                  <a:lnTo>
                    <a:pt x="362" y="306"/>
                  </a:lnTo>
                  <a:lnTo>
                    <a:pt x="370" y="296"/>
                  </a:lnTo>
                  <a:lnTo>
                    <a:pt x="376" y="286"/>
                  </a:lnTo>
                  <a:lnTo>
                    <a:pt x="378" y="284"/>
                  </a:lnTo>
                  <a:lnTo>
                    <a:pt x="378" y="286"/>
                  </a:lnTo>
                  <a:lnTo>
                    <a:pt x="378" y="286"/>
                  </a:lnTo>
                  <a:lnTo>
                    <a:pt x="397" y="292"/>
                  </a:lnTo>
                  <a:lnTo>
                    <a:pt x="417" y="298"/>
                  </a:lnTo>
                  <a:lnTo>
                    <a:pt x="440" y="300"/>
                  </a:lnTo>
                  <a:lnTo>
                    <a:pt x="463" y="302"/>
                  </a:lnTo>
                  <a:lnTo>
                    <a:pt x="463" y="302"/>
                  </a:lnTo>
                  <a:lnTo>
                    <a:pt x="488" y="300"/>
                  </a:lnTo>
                  <a:lnTo>
                    <a:pt x="511" y="298"/>
                  </a:lnTo>
                  <a:lnTo>
                    <a:pt x="529" y="292"/>
                  </a:lnTo>
                  <a:lnTo>
                    <a:pt x="548" y="286"/>
                  </a:lnTo>
                  <a:lnTo>
                    <a:pt x="548" y="284"/>
                  </a:lnTo>
                  <a:lnTo>
                    <a:pt x="550" y="286"/>
                  </a:lnTo>
                  <a:lnTo>
                    <a:pt x="550" y="286"/>
                  </a:lnTo>
                  <a:lnTo>
                    <a:pt x="558" y="296"/>
                  </a:lnTo>
                  <a:lnTo>
                    <a:pt x="564" y="306"/>
                  </a:lnTo>
                  <a:lnTo>
                    <a:pt x="568" y="317"/>
                  </a:lnTo>
                  <a:lnTo>
                    <a:pt x="571" y="329"/>
                  </a:lnTo>
                  <a:lnTo>
                    <a:pt x="573" y="331"/>
                  </a:lnTo>
                  <a:lnTo>
                    <a:pt x="556" y="331"/>
                  </a:lnTo>
                  <a:lnTo>
                    <a:pt x="556" y="329"/>
                  </a:lnTo>
                  <a:lnTo>
                    <a:pt x="556" y="329"/>
                  </a:lnTo>
                  <a:lnTo>
                    <a:pt x="552" y="315"/>
                  </a:lnTo>
                  <a:lnTo>
                    <a:pt x="544" y="302"/>
                  </a:lnTo>
                  <a:lnTo>
                    <a:pt x="544" y="302"/>
                  </a:lnTo>
                  <a:lnTo>
                    <a:pt x="531" y="309"/>
                  </a:lnTo>
                  <a:lnTo>
                    <a:pt x="517" y="311"/>
                  </a:lnTo>
                  <a:lnTo>
                    <a:pt x="517" y="311"/>
                  </a:lnTo>
                  <a:lnTo>
                    <a:pt x="521" y="329"/>
                  </a:lnTo>
                  <a:lnTo>
                    <a:pt x="521" y="331"/>
                  </a:lnTo>
                  <a:lnTo>
                    <a:pt x="506" y="331"/>
                  </a:lnTo>
                  <a:lnTo>
                    <a:pt x="506" y="329"/>
                  </a:lnTo>
                  <a:lnTo>
                    <a:pt x="506" y="329"/>
                  </a:lnTo>
                  <a:lnTo>
                    <a:pt x="502" y="315"/>
                  </a:lnTo>
                  <a:lnTo>
                    <a:pt x="502" y="315"/>
                  </a:lnTo>
                  <a:lnTo>
                    <a:pt x="471" y="317"/>
                  </a:lnTo>
                  <a:lnTo>
                    <a:pt x="471" y="331"/>
                  </a:lnTo>
                  <a:lnTo>
                    <a:pt x="455" y="331"/>
                  </a:lnTo>
                  <a:lnTo>
                    <a:pt x="455" y="317"/>
                  </a:lnTo>
                  <a:lnTo>
                    <a:pt x="455" y="317"/>
                  </a:lnTo>
                  <a:lnTo>
                    <a:pt x="424" y="315"/>
                  </a:lnTo>
                  <a:lnTo>
                    <a:pt x="424" y="315"/>
                  </a:lnTo>
                  <a:lnTo>
                    <a:pt x="422" y="329"/>
                  </a:lnTo>
                  <a:lnTo>
                    <a:pt x="420" y="331"/>
                  </a:lnTo>
                  <a:lnTo>
                    <a:pt x="405" y="331"/>
                  </a:lnTo>
                  <a:lnTo>
                    <a:pt x="405" y="329"/>
                  </a:lnTo>
                  <a:lnTo>
                    <a:pt x="405" y="329"/>
                  </a:lnTo>
                  <a:lnTo>
                    <a:pt x="409" y="311"/>
                  </a:lnTo>
                  <a:lnTo>
                    <a:pt x="409" y="311"/>
                  </a:lnTo>
                  <a:lnTo>
                    <a:pt x="395" y="309"/>
                  </a:lnTo>
                  <a:lnTo>
                    <a:pt x="382" y="302"/>
                  </a:lnTo>
                  <a:lnTo>
                    <a:pt x="382" y="302"/>
                  </a:lnTo>
                  <a:lnTo>
                    <a:pt x="376" y="315"/>
                  </a:lnTo>
                  <a:lnTo>
                    <a:pt x="370" y="329"/>
                  </a:lnTo>
                  <a:lnTo>
                    <a:pt x="370" y="331"/>
                  </a:lnTo>
                  <a:lnTo>
                    <a:pt x="355" y="331"/>
                  </a:lnTo>
                  <a:lnTo>
                    <a:pt x="355" y="329"/>
                  </a:lnTo>
                  <a:close/>
                  <a:moveTo>
                    <a:pt x="333" y="590"/>
                  </a:moveTo>
                  <a:lnTo>
                    <a:pt x="115" y="590"/>
                  </a:lnTo>
                  <a:lnTo>
                    <a:pt x="115" y="590"/>
                  </a:lnTo>
                  <a:lnTo>
                    <a:pt x="111" y="588"/>
                  </a:lnTo>
                  <a:lnTo>
                    <a:pt x="107" y="586"/>
                  </a:lnTo>
                  <a:lnTo>
                    <a:pt x="105" y="584"/>
                  </a:lnTo>
                  <a:lnTo>
                    <a:pt x="103" y="580"/>
                  </a:lnTo>
                  <a:lnTo>
                    <a:pt x="103" y="580"/>
                  </a:lnTo>
                  <a:lnTo>
                    <a:pt x="105" y="575"/>
                  </a:lnTo>
                  <a:lnTo>
                    <a:pt x="107" y="571"/>
                  </a:lnTo>
                  <a:lnTo>
                    <a:pt x="111" y="569"/>
                  </a:lnTo>
                  <a:lnTo>
                    <a:pt x="115" y="567"/>
                  </a:lnTo>
                  <a:lnTo>
                    <a:pt x="333" y="567"/>
                  </a:lnTo>
                  <a:lnTo>
                    <a:pt x="333" y="567"/>
                  </a:lnTo>
                  <a:lnTo>
                    <a:pt x="337" y="569"/>
                  </a:lnTo>
                  <a:lnTo>
                    <a:pt x="341" y="571"/>
                  </a:lnTo>
                  <a:lnTo>
                    <a:pt x="343" y="575"/>
                  </a:lnTo>
                  <a:lnTo>
                    <a:pt x="345" y="580"/>
                  </a:lnTo>
                  <a:lnTo>
                    <a:pt x="345" y="580"/>
                  </a:lnTo>
                  <a:lnTo>
                    <a:pt x="343" y="584"/>
                  </a:lnTo>
                  <a:lnTo>
                    <a:pt x="341" y="586"/>
                  </a:lnTo>
                  <a:lnTo>
                    <a:pt x="337" y="588"/>
                  </a:lnTo>
                  <a:lnTo>
                    <a:pt x="333" y="590"/>
                  </a:lnTo>
                  <a:lnTo>
                    <a:pt x="333" y="590"/>
                  </a:lnTo>
                  <a:close/>
                  <a:moveTo>
                    <a:pt x="560" y="544"/>
                  </a:moveTo>
                  <a:lnTo>
                    <a:pt x="115" y="544"/>
                  </a:lnTo>
                  <a:lnTo>
                    <a:pt x="115" y="544"/>
                  </a:lnTo>
                  <a:lnTo>
                    <a:pt x="111" y="544"/>
                  </a:lnTo>
                  <a:lnTo>
                    <a:pt x="107" y="542"/>
                  </a:lnTo>
                  <a:lnTo>
                    <a:pt x="105" y="538"/>
                  </a:lnTo>
                  <a:lnTo>
                    <a:pt x="103" y="534"/>
                  </a:lnTo>
                  <a:lnTo>
                    <a:pt x="103" y="534"/>
                  </a:lnTo>
                  <a:lnTo>
                    <a:pt x="105" y="530"/>
                  </a:lnTo>
                  <a:lnTo>
                    <a:pt x="107" y="526"/>
                  </a:lnTo>
                  <a:lnTo>
                    <a:pt x="111" y="524"/>
                  </a:lnTo>
                  <a:lnTo>
                    <a:pt x="115" y="524"/>
                  </a:lnTo>
                  <a:lnTo>
                    <a:pt x="560" y="524"/>
                  </a:lnTo>
                  <a:lnTo>
                    <a:pt x="560" y="524"/>
                  </a:lnTo>
                  <a:lnTo>
                    <a:pt x="564" y="524"/>
                  </a:lnTo>
                  <a:lnTo>
                    <a:pt x="568" y="526"/>
                  </a:lnTo>
                  <a:lnTo>
                    <a:pt x="571" y="530"/>
                  </a:lnTo>
                  <a:lnTo>
                    <a:pt x="571" y="534"/>
                  </a:lnTo>
                  <a:lnTo>
                    <a:pt x="571" y="534"/>
                  </a:lnTo>
                  <a:lnTo>
                    <a:pt x="571" y="538"/>
                  </a:lnTo>
                  <a:lnTo>
                    <a:pt x="568" y="542"/>
                  </a:lnTo>
                  <a:lnTo>
                    <a:pt x="564" y="544"/>
                  </a:lnTo>
                  <a:lnTo>
                    <a:pt x="560" y="544"/>
                  </a:lnTo>
                  <a:lnTo>
                    <a:pt x="560" y="544"/>
                  </a:lnTo>
                  <a:close/>
                  <a:moveTo>
                    <a:pt x="560" y="501"/>
                  </a:moveTo>
                  <a:lnTo>
                    <a:pt x="115" y="501"/>
                  </a:lnTo>
                  <a:lnTo>
                    <a:pt x="115" y="501"/>
                  </a:lnTo>
                  <a:lnTo>
                    <a:pt x="111" y="499"/>
                  </a:lnTo>
                  <a:lnTo>
                    <a:pt x="107" y="497"/>
                  </a:lnTo>
                  <a:lnTo>
                    <a:pt x="105" y="493"/>
                  </a:lnTo>
                  <a:lnTo>
                    <a:pt x="103" y="489"/>
                  </a:lnTo>
                  <a:lnTo>
                    <a:pt x="103" y="489"/>
                  </a:lnTo>
                  <a:lnTo>
                    <a:pt x="105" y="484"/>
                  </a:lnTo>
                  <a:lnTo>
                    <a:pt x="107" y="482"/>
                  </a:lnTo>
                  <a:lnTo>
                    <a:pt x="111" y="480"/>
                  </a:lnTo>
                  <a:lnTo>
                    <a:pt x="115" y="478"/>
                  </a:lnTo>
                  <a:lnTo>
                    <a:pt x="560" y="478"/>
                  </a:lnTo>
                  <a:lnTo>
                    <a:pt x="560" y="478"/>
                  </a:lnTo>
                  <a:lnTo>
                    <a:pt x="564" y="480"/>
                  </a:lnTo>
                  <a:lnTo>
                    <a:pt x="568" y="482"/>
                  </a:lnTo>
                  <a:lnTo>
                    <a:pt x="571" y="484"/>
                  </a:lnTo>
                  <a:lnTo>
                    <a:pt x="571" y="489"/>
                  </a:lnTo>
                  <a:lnTo>
                    <a:pt x="571" y="489"/>
                  </a:lnTo>
                  <a:lnTo>
                    <a:pt x="571" y="493"/>
                  </a:lnTo>
                  <a:lnTo>
                    <a:pt x="568" y="497"/>
                  </a:lnTo>
                  <a:lnTo>
                    <a:pt x="564" y="499"/>
                  </a:lnTo>
                  <a:lnTo>
                    <a:pt x="560" y="501"/>
                  </a:lnTo>
                  <a:lnTo>
                    <a:pt x="560" y="501"/>
                  </a:lnTo>
                  <a:close/>
                  <a:moveTo>
                    <a:pt x="422" y="410"/>
                  </a:moveTo>
                  <a:lnTo>
                    <a:pt x="420" y="408"/>
                  </a:lnTo>
                  <a:lnTo>
                    <a:pt x="422" y="408"/>
                  </a:lnTo>
                  <a:lnTo>
                    <a:pt x="422" y="408"/>
                  </a:lnTo>
                  <a:lnTo>
                    <a:pt x="436" y="406"/>
                  </a:lnTo>
                  <a:lnTo>
                    <a:pt x="438" y="406"/>
                  </a:lnTo>
                  <a:lnTo>
                    <a:pt x="438" y="406"/>
                  </a:lnTo>
                  <a:lnTo>
                    <a:pt x="438" y="406"/>
                  </a:lnTo>
                  <a:lnTo>
                    <a:pt x="446" y="414"/>
                  </a:lnTo>
                  <a:lnTo>
                    <a:pt x="455" y="422"/>
                  </a:lnTo>
                  <a:lnTo>
                    <a:pt x="455" y="404"/>
                  </a:lnTo>
                  <a:lnTo>
                    <a:pt x="455" y="404"/>
                  </a:lnTo>
                  <a:lnTo>
                    <a:pt x="463" y="404"/>
                  </a:lnTo>
                  <a:lnTo>
                    <a:pt x="463" y="404"/>
                  </a:lnTo>
                  <a:lnTo>
                    <a:pt x="471" y="404"/>
                  </a:lnTo>
                  <a:lnTo>
                    <a:pt x="471" y="422"/>
                  </a:lnTo>
                  <a:lnTo>
                    <a:pt x="471" y="422"/>
                  </a:lnTo>
                  <a:lnTo>
                    <a:pt x="480" y="414"/>
                  </a:lnTo>
                  <a:lnTo>
                    <a:pt x="488" y="406"/>
                  </a:lnTo>
                  <a:lnTo>
                    <a:pt x="490" y="406"/>
                  </a:lnTo>
                  <a:lnTo>
                    <a:pt x="490" y="406"/>
                  </a:lnTo>
                  <a:lnTo>
                    <a:pt x="490" y="406"/>
                  </a:lnTo>
                  <a:lnTo>
                    <a:pt x="504" y="408"/>
                  </a:lnTo>
                  <a:lnTo>
                    <a:pt x="506" y="408"/>
                  </a:lnTo>
                  <a:lnTo>
                    <a:pt x="504" y="410"/>
                  </a:lnTo>
                  <a:lnTo>
                    <a:pt x="504" y="410"/>
                  </a:lnTo>
                  <a:lnTo>
                    <a:pt x="490" y="426"/>
                  </a:lnTo>
                  <a:lnTo>
                    <a:pt x="490" y="426"/>
                  </a:lnTo>
                  <a:lnTo>
                    <a:pt x="508" y="420"/>
                  </a:lnTo>
                  <a:lnTo>
                    <a:pt x="523" y="412"/>
                  </a:lnTo>
                  <a:lnTo>
                    <a:pt x="525" y="412"/>
                  </a:lnTo>
                  <a:lnTo>
                    <a:pt x="525" y="412"/>
                  </a:lnTo>
                  <a:lnTo>
                    <a:pt x="525" y="412"/>
                  </a:lnTo>
                  <a:lnTo>
                    <a:pt x="540" y="416"/>
                  </a:lnTo>
                  <a:lnTo>
                    <a:pt x="542" y="418"/>
                  </a:lnTo>
                  <a:lnTo>
                    <a:pt x="540" y="420"/>
                  </a:lnTo>
                  <a:lnTo>
                    <a:pt x="540" y="420"/>
                  </a:lnTo>
                  <a:lnTo>
                    <a:pt x="523" y="431"/>
                  </a:lnTo>
                  <a:lnTo>
                    <a:pt x="504" y="439"/>
                  </a:lnTo>
                  <a:lnTo>
                    <a:pt x="484" y="445"/>
                  </a:lnTo>
                  <a:lnTo>
                    <a:pt x="463" y="447"/>
                  </a:lnTo>
                  <a:lnTo>
                    <a:pt x="463" y="447"/>
                  </a:lnTo>
                  <a:lnTo>
                    <a:pt x="442" y="445"/>
                  </a:lnTo>
                  <a:lnTo>
                    <a:pt x="422" y="439"/>
                  </a:lnTo>
                  <a:lnTo>
                    <a:pt x="403" y="431"/>
                  </a:lnTo>
                  <a:lnTo>
                    <a:pt x="386" y="420"/>
                  </a:lnTo>
                  <a:lnTo>
                    <a:pt x="384" y="418"/>
                  </a:lnTo>
                  <a:lnTo>
                    <a:pt x="386" y="416"/>
                  </a:lnTo>
                  <a:lnTo>
                    <a:pt x="386" y="416"/>
                  </a:lnTo>
                  <a:lnTo>
                    <a:pt x="401" y="412"/>
                  </a:lnTo>
                  <a:lnTo>
                    <a:pt x="401" y="412"/>
                  </a:lnTo>
                  <a:lnTo>
                    <a:pt x="403" y="412"/>
                  </a:lnTo>
                  <a:lnTo>
                    <a:pt x="403" y="412"/>
                  </a:lnTo>
                  <a:lnTo>
                    <a:pt x="420" y="420"/>
                  </a:lnTo>
                  <a:lnTo>
                    <a:pt x="436" y="426"/>
                  </a:lnTo>
                  <a:lnTo>
                    <a:pt x="436" y="426"/>
                  </a:lnTo>
                  <a:lnTo>
                    <a:pt x="422" y="410"/>
                  </a:lnTo>
                  <a:lnTo>
                    <a:pt x="422" y="410"/>
                  </a:lnTo>
                  <a:close/>
                  <a:moveTo>
                    <a:pt x="571" y="366"/>
                  </a:moveTo>
                  <a:lnTo>
                    <a:pt x="571" y="366"/>
                  </a:lnTo>
                  <a:lnTo>
                    <a:pt x="568" y="379"/>
                  </a:lnTo>
                  <a:lnTo>
                    <a:pt x="564" y="389"/>
                  </a:lnTo>
                  <a:lnTo>
                    <a:pt x="558" y="400"/>
                  </a:lnTo>
                  <a:lnTo>
                    <a:pt x="550" y="410"/>
                  </a:lnTo>
                  <a:lnTo>
                    <a:pt x="548" y="412"/>
                  </a:lnTo>
                  <a:lnTo>
                    <a:pt x="548" y="410"/>
                  </a:lnTo>
                  <a:lnTo>
                    <a:pt x="548" y="410"/>
                  </a:lnTo>
                  <a:lnTo>
                    <a:pt x="529" y="404"/>
                  </a:lnTo>
                  <a:lnTo>
                    <a:pt x="508" y="397"/>
                  </a:lnTo>
                  <a:lnTo>
                    <a:pt x="488" y="395"/>
                  </a:lnTo>
                  <a:lnTo>
                    <a:pt x="463" y="393"/>
                  </a:lnTo>
                  <a:lnTo>
                    <a:pt x="463" y="393"/>
                  </a:lnTo>
                  <a:lnTo>
                    <a:pt x="440" y="395"/>
                  </a:lnTo>
                  <a:lnTo>
                    <a:pt x="417" y="397"/>
                  </a:lnTo>
                  <a:lnTo>
                    <a:pt x="397" y="404"/>
                  </a:lnTo>
                  <a:lnTo>
                    <a:pt x="378" y="410"/>
                  </a:lnTo>
                  <a:lnTo>
                    <a:pt x="378" y="412"/>
                  </a:lnTo>
                  <a:lnTo>
                    <a:pt x="376" y="410"/>
                  </a:lnTo>
                  <a:lnTo>
                    <a:pt x="376" y="410"/>
                  </a:lnTo>
                  <a:lnTo>
                    <a:pt x="370" y="400"/>
                  </a:lnTo>
                  <a:lnTo>
                    <a:pt x="362" y="389"/>
                  </a:lnTo>
                  <a:lnTo>
                    <a:pt x="357" y="379"/>
                  </a:lnTo>
                  <a:lnTo>
                    <a:pt x="355" y="366"/>
                  </a:lnTo>
                  <a:lnTo>
                    <a:pt x="355" y="364"/>
                  </a:lnTo>
                  <a:lnTo>
                    <a:pt x="370" y="364"/>
                  </a:lnTo>
                  <a:lnTo>
                    <a:pt x="370" y="366"/>
                  </a:lnTo>
                  <a:lnTo>
                    <a:pt x="370" y="366"/>
                  </a:lnTo>
                  <a:lnTo>
                    <a:pt x="376" y="379"/>
                  </a:lnTo>
                  <a:lnTo>
                    <a:pt x="382" y="393"/>
                  </a:lnTo>
                  <a:lnTo>
                    <a:pt x="382" y="393"/>
                  </a:lnTo>
                  <a:lnTo>
                    <a:pt x="395" y="387"/>
                  </a:lnTo>
                  <a:lnTo>
                    <a:pt x="409" y="385"/>
                  </a:lnTo>
                  <a:lnTo>
                    <a:pt x="409" y="385"/>
                  </a:lnTo>
                  <a:lnTo>
                    <a:pt x="405" y="366"/>
                  </a:lnTo>
                  <a:lnTo>
                    <a:pt x="405" y="364"/>
                  </a:lnTo>
                  <a:lnTo>
                    <a:pt x="420" y="364"/>
                  </a:lnTo>
                  <a:lnTo>
                    <a:pt x="422" y="366"/>
                  </a:lnTo>
                  <a:lnTo>
                    <a:pt x="422" y="366"/>
                  </a:lnTo>
                  <a:lnTo>
                    <a:pt x="424" y="381"/>
                  </a:lnTo>
                  <a:lnTo>
                    <a:pt x="424" y="381"/>
                  </a:lnTo>
                  <a:lnTo>
                    <a:pt x="455" y="379"/>
                  </a:lnTo>
                  <a:lnTo>
                    <a:pt x="455" y="364"/>
                  </a:lnTo>
                  <a:lnTo>
                    <a:pt x="471" y="364"/>
                  </a:lnTo>
                  <a:lnTo>
                    <a:pt x="471" y="379"/>
                  </a:lnTo>
                  <a:lnTo>
                    <a:pt x="471" y="379"/>
                  </a:lnTo>
                  <a:lnTo>
                    <a:pt x="502" y="381"/>
                  </a:lnTo>
                  <a:lnTo>
                    <a:pt x="502" y="381"/>
                  </a:lnTo>
                  <a:lnTo>
                    <a:pt x="506" y="366"/>
                  </a:lnTo>
                  <a:lnTo>
                    <a:pt x="506" y="364"/>
                  </a:lnTo>
                  <a:lnTo>
                    <a:pt x="521" y="364"/>
                  </a:lnTo>
                  <a:lnTo>
                    <a:pt x="521" y="366"/>
                  </a:lnTo>
                  <a:lnTo>
                    <a:pt x="521" y="366"/>
                  </a:lnTo>
                  <a:lnTo>
                    <a:pt x="517" y="385"/>
                  </a:lnTo>
                  <a:lnTo>
                    <a:pt x="517" y="385"/>
                  </a:lnTo>
                  <a:lnTo>
                    <a:pt x="531" y="387"/>
                  </a:lnTo>
                  <a:lnTo>
                    <a:pt x="544" y="393"/>
                  </a:lnTo>
                  <a:lnTo>
                    <a:pt x="544" y="393"/>
                  </a:lnTo>
                  <a:lnTo>
                    <a:pt x="552" y="379"/>
                  </a:lnTo>
                  <a:lnTo>
                    <a:pt x="556" y="366"/>
                  </a:lnTo>
                  <a:lnTo>
                    <a:pt x="556" y="364"/>
                  </a:lnTo>
                  <a:lnTo>
                    <a:pt x="573" y="364"/>
                  </a:lnTo>
                  <a:lnTo>
                    <a:pt x="571" y="366"/>
                  </a:lnTo>
                  <a:close/>
                  <a:moveTo>
                    <a:pt x="573" y="356"/>
                  </a:moveTo>
                  <a:lnTo>
                    <a:pt x="353" y="356"/>
                  </a:lnTo>
                  <a:lnTo>
                    <a:pt x="353" y="340"/>
                  </a:lnTo>
                  <a:lnTo>
                    <a:pt x="573" y="340"/>
                  </a:lnTo>
                  <a:lnTo>
                    <a:pt x="573" y="356"/>
                  </a:lnTo>
                  <a:close/>
                  <a:moveTo>
                    <a:pt x="703" y="495"/>
                  </a:moveTo>
                  <a:lnTo>
                    <a:pt x="635" y="495"/>
                  </a:lnTo>
                  <a:lnTo>
                    <a:pt x="635" y="395"/>
                  </a:lnTo>
                  <a:lnTo>
                    <a:pt x="703" y="395"/>
                  </a:lnTo>
                  <a:lnTo>
                    <a:pt x="703" y="395"/>
                  </a:lnTo>
                  <a:lnTo>
                    <a:pt x="707" y="395"/>
                  </a:lnTo>
                  <a:lnTo>
                    <a:pt x="709" y="393"/>
                  </a:lnTo>
                  <a:lnTo>
                    <a:pt x="711" y="391"/>
                  </a:lnTo>
                  <a:lnTo>
                    <a:pt x="713" y="387"/>
                  </a:lnTo>
                  <a:lnTo>
                    <a:pt x="713" y="387"/>
                  </a:lnTo>
                  <a:lnTo>
                    <a:pt x="711" y="383"/>
                  </a:lnTo>
                  <a:lnTo>
                    <a:pt x="709" y="381"/>
                  </a:lnTo>
                  <a:lnTo>
                    <a:pt x="707" y="379"/>
                  </a:lnTo>
                  <a:lnTo>
                    <a:pt x="703" y="377"/>
                  </a:lnTo>
                  <a:lnTo>
                    <a:pt x="635" y="377"/>
                  </a:lnTo>
                  <a:lnTo>
                    <a:pt x="635" y="352"/>
                  </a:lnTo>
                  <a:lnTo>
                    <a:pt x="703" y="352"/>
                  </a:lnTo>
                  <a:lnTo>
                    <a:pt x="703" y="352"/>
                  </a:lnTo>
                  <a:lnTo>
                    <a:pt x="707" y="350"/>
                  </a:lnTo>
                  <a:lnTo>
                    <a:pt x="709" y="348"/>
                  </a:lnTo>
                  <a:lnTo>
                    <a:pt x="711" y="346"/>
                  </a:lnTo>
                  <a:lnTo>
                    <a:pt x="713" y="342"/>
                  </a:lnTo>
                  <a:lnTo>
                    <a:pt x="713" y="342"/>
                  </a:lnTo>
                  <a:lnTo>
                    <a:pt x="711" y="337"/>
                  </a:lnTo>
                  <a:lnTo>
                    <a:pt x="709" y="335"/>
                  </a:lnTo>
                  <a:lnTo>
                    <a:pt x="707" y="333"/>
                  </a:lnTo>
                  <a:lnTo>
                    <a:pt x="703" y="333"/>
                  </a:lnTo>
                  <a:lnTo>
                    <a:pt x="635" y="333"/>
                  </a:lnTo>
                  <a:lnTo>
                    <a:pt x="635" y="296"/>
                  </a:lnTo>
                  <a:lnTo>
                    <a:pt x="742" y="296"/>
                  </a:lnTo>
                  <a:lnTo>
                    <a:pt x="742" y="451"/>
                  </a:lnTo>
                  <a:lnTo>
                    <a:pt x="742" y="451"/>
                  </a:lnTo>
                  <a:lnTo>
                    <a:pt x="740" y="462"/>
                  </a:lnTo>
                  <a:lnTo>
                    <a:pt x="738" y="468"/>
                  </a:lnTo>
                  <a:lnTo>
                    <a:pt x="736" y="476"/>
                  </a:lnTo>
                  <a:lnTo>
                    <a:pt x="730" y="482"/>
                  </a:lnTo>
                  <a:lnTo>
                    <a:pt x="724" y="486"/>
                  </a:lnTo>
                  <a:lnTo>
                    <a:pt x="717" y="491"/>
                  </a:lnTo>
                  <a:lnTo>
                    <a:pt x="711" y="493"/>
                  </a:lnTo>
                  <a:lnTo>
                    <a:pt x="703" y="495"/>
                  </a:lnTo>
                  <a:lnTo>
                    <a:pt x="703" y="495"/>
                  </a:lnTo>
                  <a:close/>
                  <a:moveTo>
                    <a:pt x="64" y="143"/>
                  </a:moveTo>
                  <a:lnTo>
                    <a:pt x="22" y="143"/>
                  </a:lnTo>
                  <a:lnTo>
                    <a:pt x="22" y="110"/>
                  </a:lnTo>
                  <a:lnTo>
                    <a:pt x="22" y="110"/>
                  </a:lnTo>
                  <a:lnTo>
                    <a:pt x="24" y="87"/>
                  </a:lnTo>
                  <a:lnTo>
                    <a:pt x="31" y="66"/>
                  </a:lnTo>
                  <a:lnTo>
                    <a:pt x="41" y="48"/>
                  </a:lnTo>
                  <a:lnTo>
                    <a:pt x="53" y="33"/>
                  </a:lnTo>
                  <a:lnTo>
                    <a:pt x="53" y="33"/>
                  </a:lnTo>
                  <a:lnTo>
                    <a:pt x="70" y="19"/>
                  </a:lnTo>
                  <a:lnTo>
                    <a:pt x="89" y="9"/>
                  </a:lnTo>
                  <a:lnTo>
                    <a:pt x="109" y="2"/>
                  </a:lnTo>
                  <a:lnTo>
                    <a:pt x="130" y="0"/>
                  </a:lnTo>
                  <a:lnTo>
                    <a:pt x="130" y="0"/>
                  </a:lnTo>
                  <a:lnTo>
                    <a:pt x="153" y="2"/>
                  </a:lnTo>
                  <a:lnTo>
                    <a:pt x="173" y="9"/>
                  </a:lnTo>
                  <a:lnTo>
                    <a:pt x="192" y="19"/>
                  </a:lnTo>
                  <a:lnTo>
                    <a:pt x="206" y="33"/>
                  </a:lnTo>
                  <a:lnTo>
                    <a:pt x="206" y="33"/>
                  </a:lnTo>
                  <a:lnTo>
                    <a:pt x="221" y="48"/>
                  </a:lnTo>
                  <a:lnTo>
                    <a:pt x="231" y="66"/>
                  </a:lnTo>
                  <a:lnTo>
                    <a:pt x="238" y="87"/>
                  </a:lnTo>
                  <a:lnTo>
                    <a:pt x="240" y="110"/>
                  </a:lnTo>
                  <a:lnTo>
                    <a:pt x="240" y="143"/>
                  </a:lnTo>
                  <a:lnTo>
                    <a:pt x="198" y="143"/>
                  </a:lnTo>
                  <a:lnTo>
                    <a:pt x="198" y="110"/>
                  </a:lnTo>
                  <a:lnTo>
                    <a:pt x="198" y="110"/>
                  </a:lnTo>
                  <a:lnTo>
                    <a:pt x="196" y="95"/>
                  </a:lnTo>
                  <a:lnTo>
                    <a:pt x="192" y="83"/>
                  </a:lnTo>
                  <a:lnTo>
                    <a:pt x="186" y="71"/>
                  </a:lnTo>
                  <a:lnTo>
                    <a:pt x="178" y="62"/>
                  </a:lnTo>
                  <a:lnTo>
                    <a:pt x="167" y="54"/>
                  </a:lnTo>
                  <a:lnTo>
                    <a:pt x="157" y="48"/>
                  </a:lnTo>
                  <a:lnTo>
                    <a:pt x="144" y="44"/>
                  </a:lnTo>
                  <a:lnTo>
                    <a:pt x="130" y="42"/>
                  </a:lnTo>
                  <a:lnTo>
                    <a:pt x="130" y="42"/>
                  </a:lnTo>
                  <a:lnTo>
                    <a:pt x="118" y="44"/>
                  </a:lnTo>
                  <a:lnTo>
                    <a:pt x="105" y="48"/>
                  </a:lnTo>
                  <a:lnTo>
                    <a:pt x="93" y="54"/>
                  </a:lnTo>
                  <a:lnTo>
                    <a:pt x="82" y="62"/>
                  </a:lnTo>
                  <a:lnTo>
                    <a:pt x="74" y="71"/>
                  </a:lnTo>
                  <a:lnTo>
                    <a:pt x="68" y="83"/>
                  </a:lnTo>
                  <a:lnTo>
                    <a:pt x="64" y="95"/>
                  </a:lnTo>
                  <a:lnTo>
                    <a:pt x="64" y="110"/>
                  </a:lnTo>
                  <a:lnTo>
                    <a:pt x="64" y="143"/>
                  </a:lnTo>
                  <a:close/>
                  <a:moveTo>
                    <a:pt x="223" y="335"/>
                  </a:moveTo>
                  <a:lnTo>
                    <a:pt x="223" y="335"/>
                  </a:lnTo>
                  <a:lnTo>
                    <a:pt x="240" y="315"/>
                  </a:lnTo>
                  <a:lnTo>
                    <a:pt x="252" y="292"/>
                  </a:lnTo>
                  <a:lnTo>
                    <a:pt x="256" y="280"/>
                  </a:lnTo>
                  <a:lnTo>
                    <a:pt x="260" y="267"/>
                  </a:lnTo>
                  <a:lnTo>
                    <a:pt x="260" y="255"/>
                  </a:lnTo>
                  <a:lnTo>
                    <a:pt x="262" y="242"/>
                  </a:lnTo>
                  <a:lnTo>
                    <a:pt x="262" y="180"/>
                  </a:lnTo>
                  <a:lnTo>
                    <a:pt x="0" y="180"/>
                  </a:lnTo>
                  <a:lnTo>
                    <a:pt x="0" y="242"/>
                  </a:lnTo>
                  <a:lnTo>
                    <a:pt x="0" y="242"/>
                  </a:lnTo>
                  <a:lnTo>
                    <a:pt x="0" y="255"/>
                  </a:lnTo>
                  <a:lnTo>
                    <a:pt x="2" y="267"/>
                  </a:lnTo>
                  <a:lnTo>
                    <a:pt x="6" y="280"/>
                  </a:lnTo>
                  <a:lnTo>
                    <a:pt x="10" y="292"/>
                  </a:lnTo>
                  <a:lnTo>
                    <a:pt x="14" y="304"/>
                  </a:lnTo>
                  <a:lnTo>
                    <a:pt x="22" y="315"/>
                  </a:lnTo>
                  <a:lnTo>
                    <a:pt x="37" y="335"/>
                  </a:lnTo>
                  <a:lnTo>
                    <a:pt x="37" y="335"/>
                  </a:lnTo>
                  <a:lnTo>
                    <a:pt x="58" y="350"/>
                  </a:lnTo>
                  <a:lnTo>
                    <a:pt x="68" y="356"/>
                  </a:lnTo>
                  <a:lnTo>
                    <a:pt x="80" y="362"/>
                  </a:lnTo>
                  <a:lnTo>
                    <a:pt x="91" y="366"/>
                  </a:lnTo>
                  <a:lnTo>
                    <a:pt x="103" y="371"/>
                  </a:lnTo>
                  <a:lnTo>
                    <a:pt x="118" y="373"/>
                  </a:lnTo>
                  <a:lnTo>
                    <a:pt x="130" y="373"/>
                  </a:lnTo>
                  <a:lnTo>
                    <a:pt x="130" y="373"/>
                  </a:lnTo>
                  <a:lnTo>
                    <a:pt x="144" y="373"/>
                  </a:lnTo>
                  <a:lnTo>
                    <a:pt x="157" y="371"/>
                  </a:lnTo>
                  <a:lnTo>
                    <a:pt x="169" y="366"/>
                  </a:lnTo>
                  <a:lnTo>
                    <a:pt x="182" y="362"/>
                  </a:lnTo>
                  <a:lnTo>
                    <a:pt x="194" y="356"/>
                  </a:lnTo>
                  <a:lnTo>
                    <a:pt x="204" y="350"/>
                  </a:lnTo>
                  <a:lnTo>
                    <a:pt x="223" y="335"/>
                  </a:lnTo>
                  <a:lnTo>
                    <a:pt x="223" y="335"/>
                  </a:lnTo>
                  <a:close/>
                  <a:moveTo>
                    <a:pt x="111" y="271"/>
                  </a:moveTo>
                  <a:lnTo>
                    <a:pt x="111" y="232"/>
                  </a:lnTo>
                  <a:lnTo>
                    <a:pt x="111" y="232"/>
                  </a:lnTo>
                  <a:lnTo>
                    <a:pt x="113" y="226"/>
                  </a:lnTo>
                  <a:lnTo>
                    <a:pt x="118" y="220"/>
                  </a:lnTo>
                  <a:lnTo>
                    <a:pt x="124" y="215"/>
                  </a:lnTo>
                  <a:lnTo>
                    <a:pt x="130" y="215"/>
                  </a:lnTo>
                  <a:lnTo>
                    <a:pt x="130" y="215"/>
                  </a:lnTo>
                  <a:lnTo>
                    <a:pt x="138" y="215"/>
                  </a:lnTo>
                  <a:lnTo>
                    <a:pt x="142" y="220"/>
                  </a:lnTo>
                  <a:lnTo>
                    <a:pt x="147" y="226"/>
                  </a:lnTo>
                  <a:lnTo>
                    <a:pt x="149" y="232"/>
                  </a:lnTo>
                  <a:lnTo>
                    <a:pt x="149" y="271"/>
                  </a:lnTo>
                  <a:lnTo>
                    <a:pt x="149" y="271"/>
                  </a:lnTo>
                  <a:lnTo>
                    <a:pt x="147" y="277"/>
                  </a:lnTo>
                  <a:lnTo>
                    <a:pt x="142" y="284"/>
                  </a:lnTo>
                  <a:lnTo>
                    <a:pt x="138" y="288"/>
                  </a:lnTo>
                  <a:lnTo>
                    <a:pt x="130" y="290"/>
                  </a:lnTo>
                  <a:lnTo>
                    <a:pt x="130" y="290"/>
                  </a:lnTo>
                  <a:lnTo>
                    <a:pt x="124" y="288"/>
                  </a:lnTo>
                  <a:lnTo>
                    <a:pt x="118" y="284"/>
                  </a:lnTo>
                  <a:lnTo>
                    <a:pt x="113" y="277"/>
                  </a:lnTo>
                  <a:lnTo>
                    <a:pt x="111" y="271"/>
                  </a:lnTo>
                  <a:lnTo>
                    <a:pt x="111" y="271"/>
                  </a:lnTo>
                  <a:close/>
                </a:path>
              </a:pathLst>
            </a:custGeom>
            <a:solidFill>
              <a:srgbClr val="33993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21"/>
            <p:cNvSpPr>
              <a:spLocks noEditPoints="1"/>
            </p:cNvSpPr>
            <p:nvPr/>
          </p:nvSpPr>
          <p:spPr bwMode="auto">
            <a:xfrm>
              <a:off x="3657844" y="4501448"/>
              <a:ext cx="594327" cy="490765"/>
            </a:xfrm>
            <a:custGeom>
              <a:avLst/>
              <a:gdLst>
                <a:gd name="T0" fmla="*/ 728 w 769"/>
                <a:gd name="T1" fmla="*/ 110 h 635"/>
                <a:gd name="T2" fmla="*/ 711 w 769"/>
                <a:gd name="T3" fmla="*/ 135 h 635"/>
                <a:gd name="T4" fmla="*/ 742 w 769"/>
                <a:gd name="T5" fmla="*/ 213 h 635"/>
                <a:gd name="T6" fmla="*/ 273 w 769"/>
                <a:gd name="T7" fmla="*/ 337 h 635"/>
                <a:gd name="T8" fmla="*/ 165 w 769"/>
                <a:gd name="T9" fmla="*/ 410 h 635"/>
                <a:gd name="T10" fmla="*/ 41 w 769"/>
                <a:gd name="T11" fmla="*/ 565 h 635"/>
                <a:gd name="T12" fmla="*/ 562 w 769"/>
                <a:gd name="T13" fmla="*/ 635 h 635"/>
                <a:gd name="T14" fmla="*/ 635 w 769"/>
                <a:gd name="T15" fmla="*/ 565 h 635"/>
                <a:gd name="T16" fmla="*/ 763 w 769"/>
                <a:gd name="T17" fmla="*/ 480 h 635"/>
                <a:gd name="T18" fmla="*/ 463 w 769"/>
                <a:gd name="T19" fmla="*/ 249 h 635"/>
                <a:gd name="T20" fmla="*/ 525 w 769"/>
                <a:gd name="T21" fmla="*/ 284 h 635"/>
                <a:gd name="T22" fmla="*/ 504 w 769"/>
                <a:gd name="T23" fmla="*/ 288 h 635"/>
                <a:gd name="T24" fmla="*/ 471 w 769"/>
                <a:gd name="T25" fmla="*/ 292 h 635"/>
                <a:gd name="T26" fmla="*/ 436 w 769"/>
                <a:gd name="T27" fmla="*/ 290 h 635"/>
                <a:gd name="T28" fmla="*/ 401 w 769"/>
                <a:gd name="T29" fmla="*/ 284 h 635"/>
                <a:gd name="T30" fmla="*/ 362 w 769"/>
                <a:gd name="T31" fmla="*/ 306 h 635"/>
                <a:gd name="T32" fmla="*/ 463 w 769"/>
                <a:gd name="T33" fmla="*/ 302 h 635"/>
                <a:gd name="T34" fmla="*/ 558 w 769"/>
                <a:gd name="T35" fmla="*/ 296 h 635"/>
                <a:gd name="T36" fmla="*/ 544 w 769"/>
                <a:gd name="T37" fmla="*/ 302 h 635"/>
                <a:gd name="T38" fmla="*/ 506 w 769"/>
                <a:gd name="T39" fmla="*/ 329 h 635"/>
                <a:gd name="T40" fmla="*/ 424 w 769"/>
                <a:gd name="T41" fmla="*/ 315 h 635"/>
                <a:gd name="T42" fmla="*/ 382 w 769"/>
                <a:gd name="T43" fmla="*/ 302 h 635"/>
                <a:gd name="T44" fmla="*/ 115 w 769"/>
                <a:gd name="T45" fmla="*/ 590 h 635"/>
                <a:gd name="T46" fmla="*/ 115 w 769"/>
                <a:gd name="T47" fmla="*/ 567 h 635"/>
                <a:gd name="T48" fmla="*/ 341 w 769"/>
                <a:gd name="T49" fmla="*/ 586 h 635"/>
                <a:gd name="T50" fmla="*/ 105 w 769"/>
                <a:gd name="T51" fmla="*/ 538 h 635"/>
                <a:gd name="T52" fmla="*/ 564 w 769"/>
                <a:gd name="T53" fmla="*/ 524 h 635"/>
                <a:gd name="T54" fmla="*/ 560 w 769"/>
                <a:gd name="T55" fmla="*/ 544 h 635"/>
                <a:gd name="T56" fmla="*/ 105 w 769"/>
                <a:gd name="T57" fmla="*/ 484 h 635"/>
                <a:gd name="T58" fmla="*/ 571 w 769"/>
                <a:gd name="T59" fmla="*/ 489 h 635"/>
                <a:gd name="T60" fmla="*/ 422 w 769"/>
                <a:gd name="T61" fmla="*/ 408 h 635"/>
                <a:gd name="T62" fmla="*/ 455 w 769"/>
                <a:gd name="T63" fmla="*/ 404 h 635"/>
                <a:gd name="T64" fmla="*/ 490 w 769"/>
                <a:gd name="T65" fmla="*/ 406 h 635"/>
                <a:gd name="T66" fmla="*/ 523 w 769"/>
                <a:gd name="T67" fmla="*/ 412 h 635"/>
                <a:gd name="T68" fmla="*/ 504 w 769"/>
                <a:gd name="T69" fmla="*/ 439 h 635"/>
                <a:gd name="T70" fmla="*/ 386 w 769"/>
                <a:gd name="T71" fmla="*/ 416 h 635"/>
                <a:gd name="T72" fmla="*/ 422 w 769"/>
                <a:gd name="T73" fmla="*/ 410 h 635"/>
                <a:gd name="T74" fmla="*/ 548 w 769"/>
                <a:gd name="T75" fmla="*/ 410 h 635"/>
                <a:gd name="T76" fmla="*/ 397 w 769"/>
                <a:gd name="T77" fmla="*/ 404 h 635"/>
                <a:gd name="T78" fmla="*/ 355 w 769"/>
                <a:gd name="T79" fmla="*/ 364 h 635"/>
                <a:gd name="T80" fmla="*/ 409 w 769"/>
                <a:gd name="T81" fmla="*/ 385 h 635"/>
                <a:gd name="T82" fmla="*/ 455 w 769"/>
                <a:gd name="T83" fmla="*/ 364 h 635"/>
                <a:gd name="T84" fmla="*/ 521 w 769"/>
                <a:gd name="T85" fmla="*/ 366 h 635"/>
                <a:gd name="T86" fmla="*/ 556 w 769"/>
                <a:gd name="T87" fmla="*/ 364 h 635"/>
                <a:gd name="T88" fmla="*/ 635 w 769"/>
                <a:gd name="T89" fmla="*/ 495 h 635"/>
                <a:gd name="T90" fmla="*/ 711 w 769"/>
                <a:gd name="T91" fmla="*/ 383 h 635"/>
                <a:gd name="T92" fmla="*/ 709 w 769"/>
                <a:gd name="T93" fmla="*/ 348 h 635"/>
                <a:gd name="T94" fmla="*/ 635 w 769"/>
                <a:gd name="T95" fmla="*/ 296 h 635"/>
                <a:gd name="T96" fmla="*/ 717 w 769"/>
                <a:gd name="T97" fmla="*/ 491 h 635"/>
                <a:gd name="T98" fmla="*/ 31 w 769"/>
                <a:gd name="T99" fmla="*/ 66 h 635"/>
                <a:gd name="T100" fmla="*/ 153 w 769"/>
                <a:gd name="T101" fmla="*/ 2 h 635"/>
                <a:gd name="T102" fmla="*/ 240 w 769"/>
                <a:gd name="T103" fmla="*/ 143 h 635"/>
                <a:gd name="T104" fmla="*/ 157 w 769"/>
                <a:gd name="T105" fmla="*/ 48 h 635"/>
                <a:gd name="T106" fmla="*/ 68 w 769"/>
                <a:gd name="T107" fmla="*/ 83 h 635"/>
                <a:gd name="T108" fmla="*/ 260 w 769"/>
                <a:gd name="T109" fmla="*/ 267 h 635"/>
                <a:gd name="T110" fmla="*/ 6 w 769"/>
                <a:gd name="T111" fmla="*/ 280 h 635"/>
                <a:gd name="T112" fmla="*/ 91 w 769"/>
                <a:gd name="T113" fmla="*/ 366 h 635"/>
                <a:gd name="T114" fmla="*/ 194 w 769"/>
                <a:gd name="T115" fmla="*/ 356 h 635"/>
                <a:gd name="T116" fmla="*/ 124 w 769"/>
                <a:gd name="T117" fmla="*/ 215 h 635"/>
                <a:gd name="T118" fmla="*/ 147 w 769"/>
                <a:gd name="T119" fmla="*/ 277 h 635"/>
                <a:gd name="T120" fmla="*/ 111 w 769"/>
                <a:gd name="T121" fmla="*/ 271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69" h="635">
                  <a:moveTo>
                    <a:pt x="769" y="176"/>
                  </a:moveTo>
                  <a:lnTo>
                    <a:pt x="769" y="176"/>
                  </a:lnTo>
                  <a:lnTo>
                    <a:pt x="767" y="162"/>
                  </a:lnTo>
                  <a:lnTo>
                    <a:pt x="765" y="149"/>
                  </a:lnTo>
                  <a:lnTo>
                    <a:pt x="759" y="137"/>
                  </a:lnTo>
                  <a:lnTo>
                    <a:pt x="750" y="124"/>
                  </a:lnTo>
                  <a:lnTo>
                    <a:pt x="750" y="124"/>
                  </a:lnTo>
                  <a:lnTo>
                    <a:pt x="740" y="116"/>
                  </a:lnTo>
                  <a:lnTo>
                    <a:pt x="728" y="110"/>
                  </a:lnTo>
                  <a:lnTo>
                    <a:pt x="715" y="106"/>
                  </a:lnTo>
                  <a:lnTo>
                    <a:pt x="703" y="104"/>
                  </a:lnTo>
                  <a:lnTo>
                    <a:pt x="302" y="104"/>
                  </a:lnTo>
                  <a:lnTo>
                    <a:pt x="302" y="104"/>
                  </a:lnTo>
                  <a:lnTo>
                    <a:pt x="302" y="110"/>
                  </a:lnTo>
                  <a:lnTo>
                    <a:pt x="302" y="135"/>
                  </a:lnTo>
                  <a:lnTo>
                    <a:pt x="703" y="135"/>
                  </a:lnTo>
                  <a:lnTo>
                    <a:pt x="703" y="135"/>
                  </a:lnTo>
                  <a:lnTo>
                    <a:pt x="711" y="135"/>
                  </a:lnTo>
                  <a:lnTo>
                    <a:pt x="717" y="137"/>
                  </a:lnTo>
                  <a:lnTo>
                    <a:pt x="724" y="141"/>
                  </a:lnTo>
                  <a:lnTo>
                    <a:pt x="730" y="145"/>
                  </a:lnTo>
                  <a:lnTo>
                    <a:pt x="730" y="145"/>
                  </a:lnTo>
                  <a:lnTo>
                    <a:pt x="736" y="153"/>
                  </a:lnTo>
                  <a:lnTo>
                    <a:pt x="738" y="160"/>
                  </a:lnTo>
                  <a:lnTo>
                    <a:pt x="740" y="168"/>
                  </a:lnTo>
                  <a:lnTo>
                    <a:pt x="742" y="176"/>
                  </a:lnTo>
                  <a:lnTo>
                    <a:pt x="742" y="213"/>
                  </a:lnTo>
                  <a:lnTo>
                    <a:pt x="302" y="213"/>
                  </a:lnTo>
                  <a:lnTo>
                    <a:pt x="302" y="240"/>
                  </a:lnTo>
                  <a:lnTo>
                    <a:pt x="302" y="240"/>
                  </a:lnTo>
                  <a:lnTo>
                    <a:pt x="302" y="259"/>
                  </a:lnTo>
                  <a:lnTo>
                    <a:pt x="300" y="275"/>
                  </a:lnTo>
                  <a:lnTo>
                    <a:pt x="295" y="292"/>
                  </a:lnTo>
                  <a:lnTo>
                    <a:pt x="289" y="306"/>
                  </a:lnTo>
                  <a:lnTo>
                    <a:pt x="283" y="323"/>
                  </a:lnTo>
                  <a:lnTo>
                    <a:pt x="273" y="337"/>
                  </a:lnTo>
                  <a:lnTo>
                    <a:pt x="264" y="350"/>
                  </a:lnTo>
                  <a:lnTo>
                    <a:pt x="252" y="362"/>
                  </a:lnTo>
                  <a:lnTo>
                    <a:pt x="252" y="362"/>
                  </a:lnTo>
                  <a:lnTo>
                    <a:pt x="240" y="375"/>
                  </a:lnTo>
                  <a:lnTo>
                    <a:pt x="225" y="385"/>
                  </a:lnTo>
                  <a:lnTo>
                    <a:pt x="211" y="393"/>
                  </a:lnTo>
                  <a:lnTo>
                    <a:pt x="196" y="400"/>
                  </a:lnTo>
                  <a:lnTo>
                    <a:pt x="180" y="406"/>
                  </a:lnTo>
                  <a:lnTo>
                    <a:pt x="165" y="410"/>
                  </a:lnTo>
                  <a:lnTo>
                    <a:pt x="149" y="412"/>
                  </a:lnTo>
                  <a:lnTo>
                    <a:pt x="130" y="414"/>
                  </a:lnTo>
                  <a:lnTo>
                    <a:pt x="130" y="414"/>
                  </a:lnTo>
                  <a:lnTo>
                    <a:pt x="107" y="412"/>
                  </a:lnTo>
                  <a:lnTo>
                    <a:pt x="84" y="406"/>
                  </a:lnTo>
                  <a:lnTo>
                    <a:pt x="62" y="400"/>
                  </a:lnTo>
                  <a:lnTo>
                    <a:pt x="41" y="387"/>
                  </a:lnTo>
                  <a:lnTo>
                    <a:pt x="41" y="565"/>
                  </a:lnTo>
                  <a:lnTo>
                    <a:pt x="41" y="565"/>
                  </a:lnTo>
                  <a:lnTo>
                    <a:pt x="43" y="580"/>
                  </a:lnTo>
                  <a:lnTo>
                    <a:pt x="47" y="592"/>
                  </a:lnTo>
                  <a:lnTo>
                    <a:pt x="53" y="604"/>
                  </a:lnTo>
                  <a:lnTo>
                    <a:pt x="62" y="615"/>
                  </a:lnTo>
                  <a:lnTo>
                    <a:pt x="72" y="623"/>
                  </a:lnTo>
                  <a:lnTo>
                    <a:pt x="84" y="631"/>
                  </a:lnTo>
                  <a:lnTo>
                    <a:pt x="99" y="635"/>
                  </a:lnTo>
                  <a:lnTo>
                    <a:pt x="111" y="635"/>
                  </a:lnTo>
                  <a:lnTo>
                    <a:pt x="562" y="635"/>
                  </a:lnTo>
                  <a:lnTo>
                    <a:pt x="562" y="635"/>
                  </a:lnTo>
                  <a:lnTo>
                    <a:pt x="577" y="635"/>
                  </a:lnTo>
                  <a:lnTo>
                    <a:pt x="591" y="631"/>
                  </a:lnTo>
                  <a:lnTo>
                    <a:pt x="602" y="623"/>
                  </a:lnTo>
                  <a:lnTo>
                    <a:pt x="614" y="615"/>
                  </a:lnTo>
                  <a:lnTo>
                    <a:pt x="622" y="604"/>
                  </a:lnTo>
                  <a:lnTo>
                    <a:pt x="628" y="592"/>
                  </a:lnTo>
                  <a:lnTo>
                    <a:pt x="633" y="580"/>
                  </a:lnTo>
                  <a:lnTo>
                    <a:pt x="635" y="565"/>
                  </a:lnTo>
                  <a:lnTo>
                    <a:pt x="635" y="524"/>
                  </a:lnTo>
                  <a:lnTo>
                    <a:pt x="703" y="524"/>
                  </a:lnTo>
                  <a:lnTo>
                    <a:pt x="703" y="524"/>
                  </a:lnTo>
                  <a:lnTo>
                    <a:pt x="717" y="522"/>
                  </a:lnTo>
                  <a:lnTo>
                    <a:pt x="728" y="517"/>
                  </a:lnTo>
                  <a:lnTo>
                    <a:pt x="740" y="511"/>
                  </a:lnTo>
                  <a:lnTo>
                    <a:pt x="750" y="503"/>
                  </a:lnTo>
                  <a:lnTo>
                    <a:pt x="759" y="493"/>
                  </a:lnTo>
                  <a:lnTo>
                    <a:pt x="763" y="480"/>
                  </a:lnTo>
                  <a:lnTo>
                    <a:pt x="767" y="466"/>
                  </a:lnTo>
                  <a:lnTo>
                    <a:pt x="769" y="451"/>
                  </a:lnTo>
                  <a:lnTo>
                    <a:pt x="769" y="176"/>
                  </a:lnTo>
                  <a:close/>
                  <a:moveTo>
                    <a:pt x="386" y="275"/>
                  </a:moveTo>
                  <a:lnTo>
                    <a:pt x="386" y="275"/>
                  </a:lnTo>
                  <a:lnTo>
                    <a:pt x="403" y="265"/>
                  </a:lnTo>
                  <a:lnTo>
                    <a:pt x="422" y="257"/>
                  </a:lnTo>
                  <a:lnTo>
                    <a:pt x="442" y="251"/>
                  </a:lnTo>
                  <a:lnTo>
                    <a:pt x="463" y="249"/>
                  </a:lnTo>
                  <a:lnTo>
                    <a:pt x="463" y="249"/>
                  </a:lnTo>
                  <a:lnTo>
                    <a:pt x="484" y="251"/>
                  </a:lnTo>
                  <a:lnTo>
                    <a:pt x="504" y="257"/>
                  </a:lnTo>
                  <a:lnTo>
                    <a:pt x="523" y="265"/>
                  </a:lnTo>
                  <a:lnTo>
                    <a:pt x="540" y="275"/>
                  </a:lnTo>
                  <a:lnTo>
                    <a:pt x="542" y="277"/>
                  </a:lnTo>
                  <a:lnTo>
                    <a:pt x="540" y="280"/>
                  </a:lnTo>
                  <a:lnTo>
                    <a:pt x="540" y="280"/>
                  </a:lnTo>
                  <a:lnTo>
                    <a:pt x="525" y="284"/>
                  </a:lnTo>
                  <a:lnTo>
                    <a:pt x="525" y="284"/>
                  </a:lnTo>
                  <a:lnTo>
                    <a:pt x="523" y="284"/>
                  </a:lnTo>
                  <a:lnTo>
                    <a:pt x="523" y="284"/>
                  </a:lnTo>
                  <a:lnTo>
                    <a:pt x="508" y="275"/>
                  </a:lnTo>
                  <a:lnTo>
                    <a:pt x="490" y="269"/>
                  </a:lnTo>
                  <a:lnTo>
                    <a:pt x="490" y="269"/>
                  </a:lnTo>
                  <a:lnTo>
                    <a:pt x="504" y="286"/>
                  </a:lnTo>
                  <a:lnTo>
                    <a:pt x="506" y="288"/>
                  </a:lnTo>
                  <a:lnTo>
                    <a:pt x="504" y="288"/>
                  </a:lnTo>
                  <a:lnTo>
                    <a:pt x="504" y="288"/>
                  </a:lnTo>
                  <a:lnTo>
                    <a:pt x="490" y="290"/>
                  </a:lnTo>
                  <a:lnTo>
                    <a:pt x="490" y="290"/>
                  </a:lnTo>
                  <a:lnTo>
                    <a:pt x="488" y="290"/>
                  </a:lnTo>
                  <a:lnTo>
                    <a:pt x="488" y="290"/>
                  </a:lnTo>
                  <a:lnTo>
                    <a:pt x="480" y="282"/>
                  </a:lnTo>
                  <a:lnTo>
                    <a:pt x="471" y="273"/>
                  </a:lnTo>
                  <a:lnTo>
                    <a:pt x="471" y="292"/>
                  </a:lnTo>
                  <a:lnTo>
                    <a:pt x="471" y="292"/>
                  </a:lnTo>
                  <a:lnTo>
                    <a:pt x="463" y="292"/>
                  </a:lnTo>
                  <a:lnTo>
                    <a:pt x="455" y="292"/>
                  </a:lnTo>
                  <a:lnTo>
                    <a:pt x="455" y="273"/>
                  </a:lnTo>
                  <a:lnTo>
                    <a:pt x="455" y="273"/>
                  </a:lnTo>
                  <a:lnTo>
                    <a:pt x="446" y="282"/>
                  </a:lnTo>
                  <a:lnTo>
                    <a:pt x="438" y="290"/>
                  </a:lnTo>
                  <a:lnTo>
                    <a:pt x="438" y="290"/>
                  </a:lnTo>
                  <a:lnTo>
                    <a:pt x="436" y="290"/>
                  </a:lnTo>
                  <a:lnTo>
                    <a:pt x="436" y="290"/>
                  </a:lnTo>
                  <a:lnTo>
                    <a:pt x="422" y="288"/>
                  </a:lnTo>
                  <a:lnTo>
                    <a:pt x="420" y="288"/>
                  </a:lnTo>
                  <a:lnTo>
                    <a:pt x="422" y="286"/>
                  </a:lnTo>
                  <a:lnTo>
                    <a:pt x="422" y="286"/>
                  </a:lnTo>
                  <a:lnTo>
                    <a:pt x="436" y="269"/>
                  </a:lnTo>
                  <a:lnTo>
                    <a:pt x="436" y="269"/>
                  </a:lnTo>
                  <a:lnTo>
                    <a:pt x="420" y="275"/>
                  </a:lnTo>
                  <a:lnTo>
                    <a:pt x="403" y="284"/>
                  </a:lnTo>
                  <a:lnTo>
                    <a:pt x="401" y="284"/>
                  </a:lnTo>
                  <a:lnTo>
                    <a:pt x="401" y="284"/>
                  </a:lnTo>
                  <a:lnTo>
                    <a:pt x="401" y="284"/>
                  </a:lnTo>
                  <a:lnTo>
                    <a:pt x="386" y="280"/>
                  </a:lnTo>
                  <a:lnTo>
                    <a:pt x="384" y="277"/>
                  </a:lnTo>
                  <a:lnTo>
                    <a:pt x="386" y="275"/>
                  </a:lnTo>
                  <a:close/>
                  <a:moveTo>
                    <a:pt x="355" y="329"/>
                  </a:moveTo>
                  <a:lnTo>
                    <a:pt x="355" y="329"/>
                  </a:lnTo>
                  <a:lnTo>
                    <a:pt x="357" y="317"/>
                  </a:lnTo>
                  <a:lnTo>
                    <a:pt x="362" y="306"/>
                  </a:lnTo>
                  <a:lnTo>
                    <a:pt x="370" y="296"/>
                  </a:lnTo>
                  <a:lnTo>
                    <a:pt x="376" y="286"/>
                  </a:lnTo>
                  <a:lnTo>
                    <a:pt x="378" y="284"/>
                  </a:lnTo>
                  <a:lnTo>
                    <a:pt x="378" y="286"/>
                  </a:lnTo>
                  <a:lnTo>
                    <a:pt x="378" y="286"/>
                  </a:lnTo>
                  <a:lnTo>
                    <a:pt x="397" y="292"/>
                  </a:lnTo>
                  <a:lnTo>
                    <a:pt x="417" y="298"/>
                  </a:lnTo>
                  <a:lnTo>
                    <a:pt x="440" y="300"/>
                  </a:lnTo>
                  <a:lnTo>
                    <a:pt x="463" y="302"/>
                  </a:lnTo>
                  <a:lnTo>
                    <a:pt x="463" y="302"/>
                  </a:lnTo>
                  <a:lnTo>
                    <a:pt x="488" y="300"/>
                  </a:lnTo>
                  <a:lnTo>
                    <a:pt x="511" y="298"/>
                  </a:lnTo>
                  <a:lnTo>
                    <a:pt x="529" y="292"/>
                  </a:lnTo>
                  <a:lnTo>
                    <a:pt x="548" y="286"/>
                  </a:lnTo>
                  <a:lnTo>
                    <a:pt x="548" y="284"/>
                  </a:lnTo>
                  <a:lnTo>
                    <a:pt x="550" y="286"/>
                  </a:lnTo>
                  <a:lnTo>
                    <a:pt x="550" y="286"/>
                  </a:lnTo>
                  <a:lnTo>
                    <a:pt x="558" y="296"/>
                  </a:lnTo>
                  <a:lnTo>
                    <a:pt x="564" y="306"/>
                  </a:lnTo>
                  <a:lnTo>
                    <a:pt x="568" y="317"/>
                  </a:lnTo>
                  <a:lnTo>
                    <a:pt x="571" y="329"/>
                  </a:lnTo>
                  <a:lnTo>
                    <a:pt x="573" y="331"/>
                  </a:lnTo>
                  <a:lnTo>
                    <a:pt x="556" y="331"/>
                  </a:lnTo>
                  <a:lnTo>
                    <a:pt x="556" y="329"/>
                  </a:lnTo>
                  <a:lnTo>
                    <a:pt x="556" y="329"/>
                  </a:lnTo>
                  <a:lnTo>
                    <a:pt x="552" y="315"/>
                  </a:lnTo>
                  <a:lnTo>
                    <a:pt x="544" y="302"/>
                  </a:lnTo>
                  <a:lnTo>
                    <a:pt x="544" y="302"/>
                  </a:lnTo>
                  <a:lnTo>
                    <a:pt x="531" y="309"/>
                  </a:lnTo>
                  <a:lnTo>
                    <a:pt x="517" y="311"/>
                  </a:lnTo>
                  <a:lnTo>
                    <a:pt x="517" y="311"/>
                  </a:lnTo>
                  <a:lnTo>
                    <a:pt x="521" y="329"/>
                  </a:lnTo>
                  <a:lnTo>
                    <a:pt x="521" y="331"/>
                  </a:lnTo>
                  <a:lnTo>
                    <a:pt x="506" y="331"/>
                  </a:lnTo>
                  <a:lnTo>
                    <a:pt x="506" y="329"/>
                  </a:lnTo>
                  <a:lnTo>
                    <a:pt x="506" y="329"/>
                  </a:lnTo>
                  <a:lnTo>
                    <a:pt x="502" y="315"/>
                  </a:lnTo>
                  <a:lnTo>
                    <a:pt x="502" y="315"/>
                  </a:lnTo>
                  <a:lnTo>
                    <a:pt x="471" y="317"/>
                  </a:lnTo>
                  <a:lnTo>
                    <a:pt x="471" y="331"/>
                  </a:lnTo>
                  <a:lnTo>
                    <a:pt x="455" y="331"/>
                  </a:lnTo>
                  <a:lnTo>
                    <a:pt x="455" y="317"/>
                  </a:lnTo>
                  <a:lnTo>
                    <a:pt x="455" y="317"/>
                  </a:lnTo>
                  <a:lnTo>
                    <a:pt x="424" y="315"/>
                  </a:lnTo>
                  <a:lnTo>
                    <a:pt x="424" y="315"/>
                  </a:lnTo>
                  <a:lnTo>
                    <a:pt x="422" y="329"/>
                  </a:lnTo>
                  <a:lnTo>
                    <a:pt x="420" y="331"/>
                  </a:lnTo>
                  <a:lnTo>
                    <a:pt x="405" y="331"/>
                  </a:lnTo>
                  <a:lnTo>
                    <a:pt x="405" y="329"/>
                  </a:lnTo>
                  <a:lnTo>
                    <a:pt x="405" y="329"/>
                  </a:lnTo>
                  <a:lnTo>
                    <a:pt x="409" y="311"/>
                  </a:lnTo>
                  <a:lnTo>
                    <a:pt x="409" y="311"/>
                  </a:lnTo>
                  <a:lnTo>
                    <a:pt x="395" y="309"/>
                  </a:lnTo>
                  <a:lnTo>
                    <a:pt x="382" y="302"/>
                  </a:lnTo>
                  <a:lnTo>
                    <a:pt x="382" y="302"/>
                  </a:lnTo>
                  <a:lnTo>
                    <a:pt x="376" y="315"/>
                  </a:lnTo>
                  <a:lnTo>
                    <a:pt x="370" y="329"/>
                  </a:lnTo>
                  <a:lnTo>
                    <a:pt x="370" y="331"/>
                  </a:lnTo>
                  <a:lnTo>
                    <a:pt x="355" y="331"/>
                  </a:lnTo>
                  <a:lnTo>
                    <a:pt x="355" y="329"/>
                  </a:lnTo>
                  <a:close/>
                  <a:moveTo>
                    <a:pt x="333" y="590"/>
                  </a:moveTo>
                  <a:lnTo>
                    <a:pt x="115" y="590"/>
                  </a:lnTo>
                  <a:lnTo>
                    <a:pt x="115" y="590"/>
                  </a:lnTo>
                  <a:lnTo>
                    <a:pt x="111" y="588"/>
                  </a:lnTo>
                  <a:lnTo>
                    <a:pt x="107" y="586"/>
                  </a:lnTo>
                  <a:lnTo>
                    <a:pt x="105" y="584"/>
                  </a:lnTo>
                  <a:lnTo>
                    <a:pt x="103" y="580"/>
                  </a:lnTo>
                  <a:lnTo>
                    <a:pt x="103" y="580"/>
                  </a:lnTo>
                  <a:lnTo>
                    <a:pt x="105" y="575"/>
                  </a:lnTo>
                  <a:lnTo>
                    <a:pt x="107" y="571"/>
                  </a:lnTo>
                  <a:lnTo>
                    <a:pt x="111" y="569"/>
                  </a:lnTo>
                  <a:lnTo>
                    <a:pt x="115" y="567"/>
                  </a:lnTo>
                  <a:lnTo>
                    <a:pt x="333" y="567"/>
                  </a:lnTo>
                  <a:lnTo>
                    <a:pt x="333" y="567"/>
                  </a:lnTo>
                  <a:lnTo>
                    <a:pt x="337" y="569"/>
                  </a:lnTo>
                  <a:lnTo>
                    <a:pt x="341" y="571"/>
                  </a:lnTo>
                  <a:lnTo>
                    <a:pt x="343" y="575"/>
                  </a:lnTo>
                  <a:lnTo>
                    <a:pt x="345" y="580"/>
                  </a:lnTo>
                  <a:lnTo>
                    <a:pt x="345" y="580"/>
                  </a:lnTo>
                  <a:lnTo>
                    <a:pt x="343" y="584"/>
                  </a:lnTo>
                  <a:lnTo>
                    <a:pt x="341" y="586"/>
                  </a:lnTo>
                  <a:lnTo>
                    <a:pt x="337" y="588"/>
                  </a:lnTo>
                  <a:lnTo>
                    <a:pt x="333" y="590"/>
                  </a:lnTo>
                  <a:lnTo>
                    <a:pt x="333" y="590"/>
                  </a:lnTo>
                  <a:close/>
                  <a:moveTo>
                    <a:pt x="560" y="544"/>
                  </a:moveTo>
                  <a:lnTo>
                    <a:pt x="115" y="544"/>
                  </a:lnTo>
                  <a:lnTo>
                    <a:pt x="115" y="544"/>
                  </a:lnTo>
                  <a:lnTo>
                    <a:pt x="111" y="544"/>
                  </a:lnTo>
                  <a:lnTo>
                    <a:pt x="107" y="542"/>
                  </a:lnTo>
                  <a:lnTo>
                    <a:pt x="105" y="538"/>
                  </a:lnTo>
                  <a:lnTo>
                    <a:pt x="103" y="534"/>
                  </a:lnTo>
                  <a:lnTo>
                    <a:pt x="103" y="534"/>
                  </a:lnTo>
                  <a:lnTo>
                    <a:pt x="105" y="530"/>
                  </a:lnTo>
                  <a:lnTo>
                    <a:pt x="107" y="526"/>
                  </a:lnTo>
                  <a:lnTo>
                    <a:pt x="111" y="524"/>
                  </a:lnTo>
                  <a:lnTo>
                    <a:pt x="115" y="524"/>
                  </a:lnTo>
                  <a:lnTo>
                    <a:pt x="560" y="524"/>
                  </a:lnTo>
                  <a:lnTo>
                    <a:pt x="560" y="524"/>
                  </a:lnTo>
                  <a:lnTo>
                    <a:pt x="564" y="524"/>
                  </a:lnTo>
                  <a:lnTo>
                    <a:pt x="568" y="526"/>
                  </a:lnTo>
                  <a:lnTo>
                    <a:pt x="571" y="530"/>
                  </a:lnTo>
                  <a:lnTo>
                    <a:pt x="571" y="534"/>
                  </a:lnTo>
                  <a:lnTo>
                    <a:pt x="571" y="534"/>
                  </a:lnTo>
                  <a:lnTo>
                    <a:pt x="571" y="538"/>
                  </a:lnTo>
                  <a:lnTo>
                    <a:pt x="568" y="542"/>
                  </a:lnTo>
                  <a:lnTo>
                    <a:pt x="564" y="544"/>
                  </a:lnTo>
                  <a:lnTo>
                    <a:pt x="560" y="544"/>
                  </a:lnTo>
                  <a:lnTo>
                    <a:pt x="560" y="544"/>
                  </a:lnTo>
                  <a:close/>
                  <a:moveTo>
                    <a:pt x="560" y="501"/>
                  </a:moveTo>
                  <a:lnTo>
                    <a:pt x="115" y="501"/>
                  </a:lnTo>
                  <a:lnTo>
                    <a:pt x="115" y="501"/>
                  </a:lnTo>
                  <a:lnTo>
                    <a:pt x="111" y="499"/>
                  </a:lnTo>
                  <a:lnTo>
                    <a:pt x="107" y="497"/>
                  </a:lnTo>
                  <a:lnTo>
                    <a:pt x="105" y="493"/>
                  </a:lnTo>
                  <a:lnTo>
                    <a:pt x="103" y="489"/>
                  </a:lnTo>
                  <a:lnTo>
                    <a:pt x="103" y="489"/>
                  </a:lnTo>
                  <a:lnTo>
                    <a:pt x="105" y="484"/>
                  </a:lnTo>
                  <a:lnTo>
                    <a:pt x="107" y="482"/>
                  </a:lnTo>
                  <a:lnTo>
                    <a:pt x="111" y="480"/>
                  </a:lnTo>
                  <a:lnTo>
                    <a:pt x="115" y="478"/>
                  </a:lnTo>
                  <a:lnTo>
                    <a:pt x="560" y="478"/>
                  </a:lnTo>
                  <a:lnTo>
                    <a:pt x="560" y="478"/>
                  </a:lnTo>
                  <a:lnTo>
                    <a:pt x="564" y="480"/>
                  </a:lnTo>
                  <a:lnTo>
                    <a:pt x="568" y="482"/>
                  </a:lnTo>
                  <a:lnTo>
                    <a:pt x="571" y="484"/>
                  </a:lnTo>
                  <a:lnTo>
                    <a:pt x="571" y="489"/>
                  </a:lnTo>
                  <a:lnTo>
                    <a:pt x="571" y="489"/>
                  </a:lnTo>
                  <a:lnTo>
                    <a:pt x="571" y="493"/>
                  </a:lnTo>
                  <a:lnTo>
                    <a:pt x="568" y="497"/>
                  </a:lnTo>
                  <a:lnTo>
                    <a:pt x="564" y="499"/>
                  </a:lnTo>
                  <a:lnTo>
                    <a:pt x="560" y="501"/>
                  </a:lnTo>
                  <a:lnTo>
                    <a:pt x="560" y="501"/>
                  </a:lnTo>
                  <a:close/>
                  <a:moveTo>
                    <a:pt x="422" y="410"/>
                  </a:moveTo>
                  <a:lnTo>
                    <a:pt x="420" y="408"/>
                  </a:lnTo>
                  <a:lnTo>
                    <a:pt x="422" y="408"/>
                  </a:lnTo>
                  <a:lnTo>
                    <a:pt x="422" y="408"/>
                  </a:lnTo>
                  <a:lnTo>
                    <a:pt x="436" y="406"/>
                  </a:lnTo>
                  <a:lnTo>
                    <a:pt x="438" y="406"/>
                  </a:lnTo>
                  <a:lnTo>
                    <a:pt x="438" y="406"/>
                  </a:lnTo>
                  <a:lnTo>
                    <a:pt x="438" y="406"/>
                  </a:lnTo>
                  <a:lnTo>
                    <a:pt x="446" y="414"/>
                  </a:lnTo>
                  <a:lnTo>
                    <a:pt x="455" y="422"/>
                  </a:lnTo>
                  <a:lnTo>
                    <a:pt x="455" y="404"/>
                  </a:lnTo>
                  <a:lnTo>
                    <a:pt x="455" y="404"/>
                  </a:lnTo>
                  <a:lnTo>
                    <a:pt x="463" y="404"/>
                  </a:lnTo>
                  <a:lnTo>
                    <a:pt x="463" y="404"/>
                  </a:lnTo>
                  <a:lnTo>
                    <a:pt x="471" y="404"/>
                  </a:lnTo>
                  <a:lnTo>
                    <a:pt x="471" y="422"/>
                  </a:lnTo>
                  <a:lnTo>
                    <a:pt x="471" y="422"/>
                  </a:lnTo>
                  <a:lnTo>
                    <a:pt x="480" y="414"/>
                  </a:lnTo>
                  <a:lnTo>
                    <a:pt x="488" y="406"/>
                  </a:lnTo>
                  <a:lnTo>
                    <a:pt x="490" y="406"/>
                  </a:lnTo>
                  <a:lnTo>
                    <a:pt x="490" y="406"/>
                  </a:lnTo>
                  <a:lnTo>
                    <a:pt x="490" y="406"/>
                  </a:lnTo>
                  <a:lnTo>
                    <a:pt x="504" y="408"/>
                  </a:lnTo>
                  <a:lnTo>
                    <a:pt x="506" y="408"/>
                  </a:lnTo>
                  <a:lnTo>
                    <a:pt x="504" y="410"/>
                  </a:lnTo>
                  <a:lnTo>
                    <a:pt x="504" y="410"/>
                  </a:lnTo>
                  <a:lnTo>
                    <a:pt x="490" y="426"/>
                  </a:lnTo>
                  <a:lnTo>
                    <a:pt x="490" y="426"/>
                  </a:lnTo>
                  <a:lnTo>
                    <a:pt x="508" y="420"/>
                  </a:lnTo>
                  <a:lnTo>
                    <a:pt x="523" y="412"/>
                  </a:lnTo>
                  <a:lnTo>
                    <a:pt x="525" y="412"/>
                  </a:lnTo>
                  <a:lnTo>
                    <a:pt x="525" y="412"/>
                  </a:lnTo>
                  <a:lnTo>
                    <a:pt x="525" y="412"/>
                  </a:lnTo>
                  <a:lnTo>
                    <a:pt x="540" y="416"/>
                  </a:lnTo>
                  <a:lnTo>
                    <a:pt x="542" y="418"/>
                  </a:lnTo>
                  <a:lnTo>
                    <a:pt x="540" y="420"/>
                  </a:lnTo>
                  <a:lnTo>
                    <a:pt x="540" y="420"/>
                  </a:lnTo>
                  <a:lnTo>
                    <a:pt x="523" y="431"/>
                  </a:lnTo>
                  <a:lnTo>
                    <a:pt x="504" y="439"/>
                  </a:lnTo>
                  <a:lnTo>
                    <a:pt x="484" y="445"/>
                  </a:lnTo>
                  <a:lnTo>
                    <a:pt x="463" y="447"/>
                  </a:lnTo>
                  <a:lnTo>
                    <a:pt x="463" y="447"/>
                  </a:lnTo>
                  <a:lnTo>
                    <a:pt x="442" y="445"/>
                  </a:lnTo>
                  <a:lnTo>
                    <a:pt x="422" y="439"/>
                  </a:lnTo>
                  <a:lnTo>
                    <a:pt x="403" y="431"/>
                  </a:lnTo>
                  <a:lnTo>
                    <a:pt x="386" y="420"/>
                  </a:lnTo>
                  <a:lnTo>
                    <a:pt x="384" y="418"/>
                  </a:lnTo>
                  <a:lnTo>
                    <a:pt x="386" y="416"/>
                  </a:lnTo>
                  <a:lnTo>
                    <a:pt x="386" y="416"/>
                  </a:lnTo>
                  <a:lnTo>
                    <a:pt x="401" y="412"/>
                  </a:lnTo>
                  <a:lnTo>
                    <a:pt x="401" y="412"/>
                  </a:lnTo>
                  <a:lnTo>
                    <a:pt x="403" y="412"/>
                  </a:lnTo>
                  <a:lnTo>
                    <a:pt x="403" y="412"/>
                  </a:lnTo>
                  <a:lnTo>
                    <a:pt x="420" y="420"/>
                  </a:lnTo>
                  <a:lnTo>
                    <a:pt x="436" y="426"/>
                  </a:lnTo>
                  <a:lnTo>
                    <a:pt x="436" y="426"/>
                  </a:lnTo>
                  <a:lnTo>
                    <a:pt x="422" y="410"/>
                  </a:lnTo>
                  <a:lnTo>
                    <a:pt x="422" y="410"/>
                  </a:lnTo>
                  <a:close/>
                  <a:moveTo>
                    <a:pt x="571" y="366"/>
                  </a:moveTo>
                  <a:lnTo>
                    <a:pt x="571" y="366"/>
                  </a:lnTo>
                  <a:lnTo>
                    <a:pt x="568" y="379"/>
                  </a:lnTo>
                  <a:lnTo>
                    <a:pt x="564" y="389"/>
                  </a:lnTo>
                  <a:lnTo>
                    <a:pt x="558" y="400"/>
                  </a:lnTo>
                  <a:lnTo>
                    <a:pt x="550" y="410"/>
                  </a:lnTo>
                  <a:lnTo>
                    <a:pt x="548" y="412"/>
                  </a:lnTo>
                  <a:lnTo>
                    <a:pt x="548" y="410"/>
                  </a:lnTo>
                  <a:lnTo>
                    <a:pt x="548" y="410"/>
                  </a:lnTo>
                  <a:lnTo>
                    <a:pt x="529" y="404"/>
                  </a:lnTo>
                  <a:lnTo>
                    <a:pt x="508" y="397"/>
                  </a:lnTo>
                  <a:lnTo>
                    <a:pt x="488" y="395"/>
                  </a:lnTo>
                  <a:lnTo>
                    <a:pt x="463" y="393"/>
                  </a:lnTo>
                  <a:lnTo>
                    <a:pt x="463" y="393"/>
                  </a:lnTo>
                  <a:lnTo>
                    <a:pt x="440" y="395"/>
                  </a:lnTo>
                  <a:lnTo>
                    <a:pt x="417" y="397"/>
                  </a:lnTo>
                  <a:lnTo>
                    <a:pt x="397" y="404"/>
                  </a:lnTo>
                  <a:lnTo>
                    <a:pt x="378" y="410"/>
                  </a:lnTo>
                  <a:lnTo>
                    <a:pt x="378" y="412"/>
                  </a:lnTo>
                  <a:lnTo>
                    <a:pt x="376" y="410"/>
                  </a:lnTo>
                  <a:lnTo>
                    <a:pt x="376" y="410"/>
                  </a:lnTo>
                  <a:lnTo>
                    <a:pt x="370" y="400"/>
                  </a:lnTo>
                  <a:lnTo>
                    <a:pt x="362" y="389"/>
                  </a:lnTo>
                  <a:lnTo>
                    <a:pt x="357" y="379"/>
                  </a:lnTo>
                  <a:lnTo>
                    <a:pt x="355" y="366"/>
                  </a:lnTo>
                  <a:lnTo>
                    <a:pt x="355" y="364"/>
                  </a:lnTo>
                  <a:lnTo>
                    <a:pt x="370" y="364"/>
                  </a:lnTo>
                  <a:lnTo>
                    <a:pt x="370" y="366"/>
                  </a:lnTo>
                  <a:lnTo>
                    <a:pt x="370" y="366"/>
                  </a:lnTo>
                  <a:lnTo>
                    <a:pt x="376" y="379"/>
                  </a:lnTo>
                  <a:lnTo>
                    <a:pt x="382" y="393"/>
                  </a:lnTo>
                  <a:lnTo>
                    <a:pt x="382" y="393"/>
                  </a:lnTo>
                  <a:lnTo>
                    <a:pt x="395" y="387"/>
                  </a:lnTo>
                  <a:lnTo>
                    <a:pt x="409" y="385"/>
                  </a:lnTo>
                  <a:lnTo>
                    <a:pt x="409" y="385"/>
                  </a:lnTo>
                  <a:lnTo>
                    <a:pt x="405" y="366"/>
                  </a:lnTo>
                  <a:lnTo>
                    <a:pt x="405" y="364"/>
                  </a:lnTo>
                  <a:lnTo>
                    <a:pt x="420" y="364"/>
                  </a:lnTo>
                  <a:lnTo>
                    <a:pt x="422" y="366"/>
                  </a:lnTo>
                  <a:lnTo>
                    <a:pt x="422" y="366"/>
                  </a:lnTo>
                  <a:lnTo>
                    <a:pt x="424" y="381"/>
                  </a:lnTo>
                  <a:lnTo>
                    <a:pt x="424" y="381"/>
                  </a:lnTo>
                  <a:lnTo>
                    <a:pt x="455" y="379"/>
                  </a:lnTo>
                  <a:lnTo>
                    <a:pt x="455" y="364"/>
                  </a:lnTo>
                  <a:lnTo>
                    <a:pt x="471" y="364"/>
                  </a:lnTo>
                  <a:lnTo>
                    <a:pt x="471" y="379"/>
                  </a:lnTo>
                  <a:lnTo>
                    <a:pt x="471" y="379"/>
                  </a:lnTo>
                  <a:lnTo>
                    <a:pt x="502" y="381"/>
                  </a:lnTo>
                  <a:lnTo>
                    <a:pt x="502" y="381"/>
                  </a:lnTo>
                  <a:lnTo>
                    <a:pt x="506" y="366"/>
                  </a:lnTo>
                  <a:lnTo>
                    <a:pt x="506" y="364"/>
                  </a:lnTo>
                  <a:lnTo>
                    <a:pt x="521" y="364"/>
                  </a:lnTo>
                  <a:lnTo>
                    <a:pt x="521" y="366"/>
                  </a:lnTo>
                  <a:lnTo>
                    <a:pt x="521" y="366"/>
                  </a:lnTo>
                  <a:lnTo>
                    <a:pt x="517" y="385"/>
                  </a:lnTo>
                  <a:lnTo>
                    <a:pt x="517" y="385"/>
                  </a:lnTo>
                  <a:lnTo>
                    <a:pt x="531" y="387"/>
                  </a:lnTo>
                  <a:lnTo>
                    <a:pt x="544" y="393"/>
                  </a:lnTo>
                  <a:lnTo>
                    <a:pt x="544" y="393"/>
                  </a:lnTo>
                  <a:lnTo>
                    <a:pt x="552" y="379"/>
                  </a:lnTo>
                  <a:lnTo>
                    <a:pt x="556" y="366"/>
                  </a:lnTo>
                  <a:lnTo>
                    <a:pt x="556" y="364"/>
                  </a:lnTo>
                  <a:lnTo>
                    <a:pt x="573" y="364"/>
                  </a:lnTo>
                  <a:lnTo>
                    <a:pt x="571" y="366"/>
                  </a:lnTo>
                  <a:close/>
                  <a:moveTo>
                    <a:pt x="573" y="356"/>
                  </a:moveTo>
                  <a:lnTo>
                    <a:pt x="353" y="356"/>
                  </a:lnTo>
                  <a:lnTo>
                    <a:pt x="353" y="340"/>
                  </a:lnTo>
                  <a:lnTo>
                    <a:pt x="573" y="340"/>
                  </a:lnTo>
                  <a:lnTo>
                    <a:pt x="573" y="356"/>
                  </a:lnTo>
                  <a:close/>
                  <a:moveTo>
                    <a:pt x="703" y="495"/>
                  </a:moveTo>
                  <a:lnTo>
                    <a:pt x="635" y="495"/>
                  </a:lnTo>
                  <a:lnTo>
                    <a:pt x="635" y="395"/>
                  </a:lnTo>
                  <a:lnTo>
                    <a:pt x="703" y="395"/>
                  </a:lnTo>
                  <a:lnTo>
                    <a:pt x="703" y="395"/>
                  </a:lnTo>
                  <a:lnTo>
                    <a:pt x="707" y="395"/>
                  </a:lnTo>
                  <a:lnTo>
                    <a:pt x="709" y="393"/>
                  </a:lnTo>
                  <a:lnTo>
                    <a:pt x="711" y="391"/>
                  </a:lnTo>
                  <a:lnTo>
                    <a:pt x="713" y="387"/>
                  </a:lnTo>
                  <a:lnTo>
                    <a:pt x="713" y="387"/>
                  </a:lnTo>
                  <a:lnTo>
                    <a:pt x="711" y="383"/>
                  </a:lnTo>
                  <a:lnTo>
                    <a:pt x="709" y="381"/>
                  </a:lnTo>
                  <a:lnTo>
                    <a:pt x="707" y="379"/>
                  </a:lnTo>
                  <a:lnTo>
                    <a:pt x="703" y="377"/>
                  </a:lnTo>
                  <a:lnTo>
                    <a:pt x="635" y="377"/>
                  </a:lnTo>
                  <a:lnTo>
                    <a:pt x="635" y="352"/>
                  </a:lnTo>
                  <a:lnTo>
                    <a:pt x="703" y="352"/>
                  </a:lnTo>
                  <a:lnTo>
                    <a:pt x="703" y="352"/>
                  </a:lnTo>
                  <a:lnTo>
                    <a:pt x="707" y="350"/>
                  </a:lnTo>
                  <a:lnTo>
                    <a:pt x="709" y="348"/>
                  </a:lnTo>
                  <a:lnTo>
                    <a:pt x="711" y="346"/>
                  </a:lnTo>
                  <a:lnTo>
                    <a:pt x="713" y="342"/>
                  </a:lnTo>
                  <a:lnTo>
                    <a:pt x="713" y="342"/>
                  </a:lnTo>
                  <a:lnTo>
                    <a:pt x="711" y="337"/>
                  </a:lnTo>
                  <a:lnTo>
                    <a:pt x="709" y="335"/>
                  </a:lnTo>
                  <a:lnTo>
                    <a:pt x="707" y="333"/>
                  </a:lnTo>
                  <a:lnTo>
                    <a:pt x="703" y="333"/>
                  </a:lnTo>
                  <a:lnTo>
                    <a:pt x="635" y="333"/>
                  </a:lnTo>
                  <a:lnTo>
                    <a:pt x="635" y="296"/>
                  </a:lnTo>
                  <a:lnTo>
                    <a:pt x="742" y="296"/>
                  </a:lnTo>
                  <a:lnTo>
                    <a:pt x="742" y="451"/>
                  </a:lnTo>
                  <a:lnTo>
                    <a:pt x="742" y="451"/>
                  </a:lnTo>
                  <a:lnTo>
                    <a:pt x="740" y="462"/>
                  </a:lnTo>
                  <a:lnTo>
                    <a:pt x="738" y="468"/>
                  </a:lnTo>
                  <a:lnTo>
                    <a:pt x="736" y="476"/>
                  </a:lnTo>
                  <a:lnTo>
                    <a:pt x="730" y="482"/>
                  </a:lnTo>
                  <a:lnTo>
                    <a:pt x="724" y="486"/>
                  </a:lnTo>
                  <a:lnTo>
                    <a:pt x="717" y="491"/>
                  </a:lnTo>
                  <a:lnTo>
                    <a:pt x="711" y="493"/>
                  </a:lnTo>
                  <a:lnTo>
                    <a:pt x="703" y="495"/>
                  </a:lnTo>
                  <a:lnTo>
                    <a:pt x="703" y="495"/>
                  </a:lnTo>
                  <a:close/>
                  <a:moveTo>
                    <a:pt x="64" y="143"/>
                  </a:moveTo>
                  <a:lnTo>
                    <a:pt x="22" y="143"/>
                  </a:lnTo>
                  <a:lnTo>
                    <a:pt x="22" y="110"/>
                  </a:lnTo>
                  <a:lnTo>
                    <a:pt x="22" y="110"/>
                  </a:lnTo>
                  <a:lnTo>
                    <a:pt x="24" y="87"/>
                  </a:lnTo>
                  <a:lnTo>
                    <a:pt x="31" y="66"/>
                  </a:lnTo>
                  <a:lnTo>
                    <a:pt x="41" y="48"/>
                  </a:lnTo>
                  <a:lnTo>
                    <a:pt x="53" y="33"/>
                  </a:lnTo>
                  <a:lnTo>
                    <a:pt x="53" y="33"/>
                  </a:lnTo>
                  <a:lnTo>
                    <a:pt x="70" y="19"/>
                  </a:lnTo>
                  <a:lnTo>
                    <a:pt x="89" y="9"/>
                  </a:lnTo>
                  <a:lnTo>
                    <a:pt x="109" y="2"/>
                  </a:lnTo>
                  <a:lnTo>
                    <a:pt x="130" y="0"/>
                  </a:lnTo>
                  <a:lnTo>
                    <a:pt x="130" y="0"/>
                  </a:lnTo>
                  <a:lnTo>
                    <a:pt x="153" y="2"/>
                  </a:lnTo>
                  <a:lnTo>
                    <a:pt x="173" y="9"/>
                  </a:lnTo>
                  <a:lnTo>
                    <a:pt x="192" y="19"/>
                  </a:lnTo>
                  <a:lnTo>
                    <a:pt x="206" y="33"/>
                  </a:lnTo>
                  <a:lnTo>
                    <a:pt x="206" y="33"/>
                  </a:lnTo>
                  <a:lnTo>
                    <a:pt x="221" y="48"/>
                  </a:lnTo>
                  <a:lnTo>
                    <a:pt x="231" y="66"/>
                  </a:lnTo>
                  <a:lnTo>
                    <a:pt x="238" y="87"/>
                  </a:lnTo>
                  <a:lnTo>
                    <a:pt x="240" y="110"/>
                  </a:lnTo>
                  <a:lnTo>
                    <a:pt x="240" y="143"/>
                  </a:lnTo>
                  <a:lnTo>
                    <a:pt x="198" y="143"/>
                  </a:lnTo>
                  <a:lnTo>
                    <a:pt x="198" y="110"/>
                  </a:lnTo>
                  <a:lnTo>
                    <a:pt x="198" y="110"/>
                  </a:lnTo>
                  <a:lnTo>
                    <a:pt x="196" y="95"/>
                  </a:lnTo>
                  <a:lnTo>
                    <a:pt x="192" y="83"/>
                  </a:lnTo>
                  <a:lnTo>
                    <a:pt x="186" y="71"/>
                  </a:lnTo>
                  <a:lnTo>
                    <a:pt x="178" y="62"/>
                  </a:lnTo>
                  <a:lnTo>
                    <a:pt x="167" y="54"/>
                  </a:lnTo>
                  <a:lnTo>
                    <a:pt x="157" y="48"/>
                  </a:lnTo>
                  <a:lnTo>
                    <a:pt x="144" y="44"/>
                  </a:lnTo>
                  <a:lnTo>
                    <a:pt x="130" y="42"/>
                  </a:lnTo>
                  <a:lnTo>
                    <a:pt x="130" y="42"/>
                  </a:lnTo>
                  <a:lnTo>
                    <a:pt x="118" y="44"/>
                  </a:lnTo>
                  <a:lnTo>
                    <a:pt x="105" y="48"/>
                  </a:lnTo>
                  <a:lnTo>
                    <a:pt x="93" y="54"/>
                  </a:lnTo>
                  <a:lnTo>
                    <a:pt x="82" y="62"/>
                  </a:lnTo>
                  <a:lnTo>
                    <a:pt x="74" y="71"/>
                  </a:lnTo>
                  <a:lnTo>
                    <a:pt x="68" y="83"/>
                  </a:lnTo>
                  <a:lnTo>
                    <a:pt x="64" y="95"/>
                  </a:lnTo>
                  <a:lnTo>
                    <a:pt x="64" y="110"/>
                  </a:lnTo>
                  <a:lnTo>
                    <a:pt x="64" y="143"/>
                  </a:lnTo>
                  <a:close/>
                  <a:moveTo>
                    <a:pt x="223" y="335"/>
                  </a:moveTo>
                  <a:lnTo>
                    <a:pt x="223" y="335"/>
                  </a:lnTo>
                  <a:lnTo>
                    <a:pt x="240" y="315"/>
                  </a:lnTo>
                  <a:lnTo>
                    <a:pt x="252" y="292"/>
                  </a:lnTo>
                  <a:lnTo>
                    <a:pt x="256" y="280"/>
                  </a:lnTo>
                  <a:lnTo>
                    <a:pt x="260" y="267"/>
                  </a:lnTo>
                  <a:lnTo>
                    <a:pt x="260" y="255"/>
                  </a:lnTo>
                  <a:lnTo>
                    <a:pt x="262" y="242"/>
                  </a:lnTo>
                  <a:lnTo>
                    <a:pt x="262" y="180"/>
                  </a:lnTo>
                  <a:lnTo>
                    <a:pt x="0" y="180"/>
                  </a:lnTo>
                  <a:lnTo>
                    <a:pt x="0" y="242"/>
                  </a:lnTo>
                  <a:lnTo>
                    <a:pt x="0" y="242"/>
                  </a:lnTo>
                  <a:lnTo>
                    <a:pt x="0" y="255"/>
                  </a:lnTo>
                  <a:lnTo>
                    <a:pt x="2" y="267"/>
                  </a:lnTo>
                  <a:lnTo>
                    <a:pt x="6" y="280"/>
                  </a:lnTo>
                  <a:lnTo>
                    <a:pt x="10" y="292"/>
                  </a:lnTo>
                  <a:lnTo>
                    <a:pt x="14" y="304"/>
                  </a:lnTo>
                  <a:lnTo>
                    <a:pt x="22" y="315"/>
                  </a:lnTo>
                  <a:lnTo>
                    <a:pt x="37" y="335"/>
                  </a:lnTo>
                  <a:lnTo>
                    <a:pt x="37" y="335"/>
                  </a:lnTo>
                  <a:lnTo>
                    <a:pt x="58" y="350"/>
                  </a:lnTo>
                  <a:lnTo>
                    <a:pt x="68" y="356"/>
                  </a:lnTo>
                  <a:lnTo>
                    <a:pt x="80" y="362"/>
                  </a:lnTo>
                  <a:lnTo>
                    <a:pt x="91" y="366"/>
                  </a:lnTo>
                  <a:lnTo>
                    <a:pt x="103" y="371"/>
                  </a:lnTo>
                  <a:lnTo>
                    <a:pt x="118" y="373"/>
                  </a:lnTo>
                  <a:lnTo>
                    <a:pt x="130" y="373"/>
                  </a:lnTo>
                  <a:lnTo>
                    <a:pt x="130" y="373"/>
                  </a:lnTo>
                  <a:lnTo>
                    <a:pt x="144" y="373"/>
                  </a:lnTo>
                  <a:lnTo>
                    <a:pt x="157" y="371"/>
                  </a:lnTo>
                  <a:lnTo>
                    <a:pt x="169" y="366"/>
                  </a:lnTo>
                  <a:lnTo>
                    <a:pt x="182" y="362"/>
                  </a:lnTo>
                  <a:lnTo>
                    <a:pt x="194" y="356"/>
                  </a:lnTo>
                  <a:lnTo>
                    <a:pt x="204" y="350"/>
                  </a:lnTo>
                  <a:lnTo>
                    <a:pt x="223" y="335"/>
                  </a:lnTo>
                  <a:lnTo>
                    <a:pt x="223" y="335"/>
                  </a:lnTo>
                  <a:close/>
                  <a:moveTo>
                    <a:pt x="111" y="271"/>
                  </a:moveTo>
                  <a:lnTo>
                    <a:pt x="111" y="232"/>
                  </a:lnTo>
                  <a:lnTo>
                    <a:pt x="111" y="232"/>
                  </a:lnTo>
                  <a:lnTo>
                    <a:pt x="113" y="226"/>
                  </a:lnTo>
                  <a:lnTo>
                    <a:pt x="118" y="220"/>
                  </a:lnTo>
                  <a:lnTo>
                    <a:pt x="124" y="215"/>
                  </a:lnTo>
                  <a:lnTo>
                    <a:pt x="130" y="215"/>
                  </a:lnTo>
                  <a:lnTo>
                    <a:pt x="130" y="215"/>
                  </a:lnTo>
                  <a:lnTo>
                    <a:pt x="138" y="215"/>
                  </a:lnTo>
                  <a:lnTo>
                    <a:pt x="142" y="220"/>
                  </a:lnTo>
                  <a:lnTo>
                    <a:pt x="147" y="226"/>
                  </a:lnTo>
                  <a:lnTo>
                    <a:pt x="149" y="232"/>
                  </a:lnTo>
                  <a:lnTo>
                    <a:pt x="149" y="271"/>
                  </a:lnTo>
                  <a:lnTo>
                    <a:pt x="149" y="271"/>
                  </a:lnTo>
                  <a:lnTo>
                    <a:pt x="147" y="277"/>
                  </a:lnTo>
                  <a:lnTo>
                    <a:pt x="142" y="284"/>
                  </a:lnTo>
                  <a:lnTo>
                    <a:pt x="138" y="288"/>
                  </a:lnTo>
                  <a:lnTo>
                    <a:pt x="130" y="290"/>
                  </a:lnTo>
                  <a:lnTo>
                    <a:pt x="130" y="290"/>
                  </a:lnTo>
                  <a:lnTo>
                    <a:pt x="124" y="288"/>
                  </a:lnTo>
                  <a:lnTo>
                    <a:pt x="118" y="284"/>
                  </a:lnTo>
                  <a:lnTo>
                    <a:pt x="113" y="277"/>
                  </a:lnTo>
                  <a:lnTo>
                    <a:pt x="111" y="271"/>
                  </a:lnTo>
                  <a:lnTo>
                    <a:pt x="111" y="271"/>
                  </a:lnTo>
                  <a:close/>
                </a:path>
              </a:pathLst>
            </a:custGeom>
            <a:solidFill>
              <a:srgbClr val="339933"/>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46" name="矩形 45"/>
          <p:cNvSpPr/>
          <p:nvPr/>
        </p:nvSpPr>
        <p:spPr>
          <a:xfrm>
            <a:off x="24096" y="3916074"/>
            <a:ext cx="12194862" cy="144494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200443" y="3940970"/>
            <a:ext cx="11971333" cy="954107"/>
          </a:xfrm>
          <a:prstGeom prst="rect">
            <a:avLst/>
          </a:prstGeom>
          <a:noFill/>
        </p:spPr>
        <p:txBody>
          <a:bodyPr wrap="square" rtlCol="0">
            <a:spAutoFit/>
          </a:bodyPr>
          <a:lstStyle/>
          <a:p>
            <a:r>
              <a:rPr lang="zh-CN" altLang="en-US" sz="2800" dirty="0">
                <a:solidFill>
                  <a:schemeClr val="accent1">
                    <a:lumMod val="50000"/>
                  </a:schemeClr>
                </a:solidFill>
                <a:latin typeface="微软雅黑" panose="020B0503020204020204" pitchFamily="34" charset="-122"/>
                <a:ea typeface="微软雅黑" panose="020B0503020204020204" pitchFamily="34" charset="-122"/>
              </a:rPr>
              <a:t>然而简</a:t>
            </a:r>
            <a:r>
              <a:rPr lang="zh-CN" altLang="en-US" sz="2800" dirty="0" smtClean="0">
                <a:solidFill>
                  <a:schemeClr val="accent1">
                    <a:lumMod val="50000"/>
                  </a:schemeClr>
                </a:solidFill>
                <a:latin typeface="微软雅黑" panose="020B0503020204020204" pitchFamily="34" charset="-122"/>
                <a:ea typeface="微软雅黑" panose="020B0503020204020204" pitchFamily="34" charset="-122"/>
              </a:rPr>
              <a:t>单的界面集成并没有什么用，如果用户面对单一页面中呈网格状出现的</a:t>
            </a:r>
            <a:r>
              <a:rPr lang="zh-CN" altLang="en-US" sz="2800" b="1" dirty="0" smtClean="0">
                <a:solidFill>
                  <a:schemeClr val="accent2">
                    <a:lumMod val="75000"/>
                  </a:schemeClr>
                </a:solidFill>
                <a:latin typeface="微软雅黑" panose="020B0503020204020204" pitchFamily="34" charset="-122"/>
                <a:ea typeface="微软雅黑" panose="020B0503020204020204" pitchFamily="34" charset="-122"/>
              </a:rPr>
              <a:t>多个</a:t>
            </a:r>
            <a:r>
              <a:rPr lang="zh-CN" altLang="en-US" sz="2800" dirty="0" smtClean="0">
                <a:solidFill>
                  <a:schemeClr val="accent1">
                    <a:lumMod val="50000"/>
                  </a:schemeClr>
                </a:solidFill>
                <a:latin typeface="微软雅黑" panose="020B0503020204020204" pitchFamily="34" charset="-122"/>
                <a:ea typeface="微软雅黑" panose="020B0503020204020204" pitchFamily="34" charset="-122"/>
              </a:rPr>
              <a:t>登录表单</a:t>
            </a:r>
            <a:r>
              <a:rPr lang="en-US" altLang="zh-CN" sz="2800" dirty="0" smtClean="0">
                <a:solidFill>
                  <a:schemeClr val="accent1">
                    <a:lumMod val="50000"/>
                  </a:schemeClr>
                </a:solidFill>
                <a:latin typeface="微软雅黑" panose="020B0503020204020204" pitchFamily="34" charset="-122"/>
                <a:ea typeface="微软雅黑" panose="020B0503020204020204" pitchFamily="34" charset="-122"/>
              </a:rPr>
              <a:t>…</a:t>
            </a:r>
          </a:p>
        </p:txBody>
      </p:sp>
      <p:sp>
        <p:nvSpPr>
          <p:cNvPr id="48" name="矩形 47"/>
          <p:cNvSpPr/>
          <p:nvPr/>
        </p:nvSpPr>
        <p:spPr>
          <a:xfrm>
            <a:off x="4231612" y="4372260"/>
            <a:ext cx="7672293" cy="923330"/>
          </a:xfrm>
          <a:prstGeom prst="rect">
            <a:avLst/>
          </a:prstGeom>
        </p:spPr>
        <p:txBody>
          <a:bodyPr wrap="none">
            <a:spAutoFit/>
          </a:bodyPr>
          <a:lstStyle/>
          <a:p>
            <a:r>
              <a:rPr lang="zh-CN" altLang="en-US" sz="5400" dirty="0">
                <a:solidFill>
                  <a:schemeClr val="accent1">
                    <a:lumMod val="50000"/>
                  </a:schemeClr>
                </a:solidFill>
                <a:latin typeface="微软雅黑" panose="020B0503020204020204" pitchFamily="34" charset="-122"/>
                <a:ea typeface="微软雅黑" panose="020B0503020204020204" pitchFamily="34" charset="-122"/>
              </a:rPr>
              <a:t>求用户的</a:t>
            </a:r>
            <a:r>
              <a:rPr lang="zh-CN" altLang="en-US" sz="5400" b="1" dirty="0">
                <a:solidFill>
                  <a:schemeClr val="accent1">
                    <a:lumMod val="50000"/>
                  </a:schemeClr>
                </a:solidFill>
                <a:latin typeface="微软雅黑" panose="020B0503020204020204" pitchFamily="34" charset="-122"/>
                <a:ea typeface="微软雅黑" panose="020B0503020204020204" pitchFamily="34" charset="-122"/>
              </a:rPr>
              <a:t>心里阴影</a:t>
            </a:r>
            <a:r>
              <a:rPr lang="zh-CN" altLang="en-US" sz="5400" dirty="0">
                <a:solidFill>
                  <a:schemeClr val="accent1">
                    <a:lumMod val="50000"/>
                  </a:schemeClr>
                </a:solidFill>
                <a:latin typeface="微软雅黑" panose="020B0503020204020204" pitchFamily="34" charset="-122"/>
                <a:ea typeface="微软雅黑" panose="020B0503020204020204" pitchFamily="34" charset="-122"/>
              </a:rPr>
              <a:t>面积</a:t>
            </a:r>
            <a:r>
              <a:rPr lang="en-US" altLang="zh-CN" sz="5400" dirty="0">
                <a:solidFill>
                  <a:schemeClr val="accent1">
                    <a:lumMod val="50000"/>
                  </a:schemeClr>
                </a:solidFill>
                <a:latin typeface="微软雅黑" panose="020B0503020204020204" pitchFamily="34" charset="-122"/>
                <a:ea typeface="微软雅黑" panose="020B0503020204020204" pitchFamily="34" charset="-122"/>
              </a:rPr>
              <a:t>…</a:t>
            </a:r>
            <a:endParaRPr lang="zh-CN" altLang="en-US" sz="5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49" name="Freeform 286"/>
          <p:cNvSpPr>
            <a:spLocks noEditPoints="1"/>
          </p:cNvSpPr>
          <p:nvPr/>
        </p:nvSpPr>
        <p:spPr bwMode="auto">
          <a:xfrm>
            <a:off x="5253592" y="5146531"/>
            <a:ext cx="5753861" cy="1516046"/>
          </a:xfrm>
          <a:custGeom>
            <a:avLst/>
            <a:gdLst>
              <a:gd name="T0" fmla="*/ 612 w 751"/>
              <a:gd name="T1" fmla="*/ 28 h 198"/>
              <a:gd name="T2" fmla="*/ 726 w 751"/>
              <a:gd name="T3" fmla="*/ 60 h 198"/>
              <a:gd name="T4" fmla="*/ 726 w 751"/>
              <a:gd name="T5" fmla="*/ 10 h 198"/>
              <a:gd name="T6" fmla="*/ 613 w 751"/>
              <a:gd name="T7" fmla="*/ 24 h 198"/>
              <a:gd name="T8" fmla="*/ 565 w 751"/>
              <a:gd name="T9" fmla="*/ 24 h 198"/>
              <a:gd name="T10" fmla="*/ 575 w 751"/>
              <a:gd name="T11" fmla="*/ 97 h 198"/>
              <a:gd name="T12" fmla="*/ 545 w 751"/>
              <a:gd name="T13" fmla="*/ 125 h 198"/>
              <a:gd name="T14" fmla="*/ 491 w 751"/>
              <a:gd name="T15" fmla="*/ 161 h 198"/>
              <a:gd name="T16" fmla="*/ 454 w 751"/>
              <a:gd name="T17" fmla="*/ 156 h 198"/>
              <a:gd name="T18" fmla="*/ 441 w 751"/>
              <a:gd name="T19" fmla="*/ 100 h 198"/>
              <a:gd name="T20" fmla="*/ 456 w 751"/>
              <a:gd name="T21" fmla="*/ 63 h 198"/>
              <a:gd name="T22" fmla="*/ 524 w 751"/>
              <a:gd name="T23" fmla="*/ 40 h 198"/>
              <a:gd name="T24" fmla="*/ 448 w 751"/>
              <a:gd name="T25" fmla="*/ 40 h 198"/>
              <a:gd name="T26" fmla="*/ 430 w 751"/>
              <a:gd name="T27" fmla="*/ 64 h 198"/>
              <a:gd name="T28" fmla="*/ 329 w 751"/>
              <a:gd name="T29" fmla="*/ 62 h 198"/>
              <a:gd name="T30" fmla="*/ 290 w 751"/>
              <a:gd name="T31" fmla="*/ 29 h 198"/>
              <a:gd name="T32" fmla="*/ 235 w 751"/>
              <a:gd name="T33" fmla="*/ 29 h 198"/>
              <a:gd name="T34" fmla="*/ 282 w 751"/>
              <a:gd name="T35" fmla="*/ 48 h 198"/>
              <a:gd name="T36" fmla="*/ 316 w 751"/>
              <a:gd name="T37" fmla="*/ 100 h 198"/>
              <a:gd name="T38" fmla="*/ 287 w 751"/>
              <a:gd name="T39" fmla="*/ 136 h 198"/>
              <a:gd name="T40" fmla="*/ 229 w 751"/>
              <a:gd name="T41" fmla="*/ 128 h 198"/>
              <a:gd name="T42" fmla="*/ 214 w 751"/>
              <a:gd name="T43" fmla="*/ 88 h 198"/>
              <a:gd name="T44" fmla="*/ 167 w 751"/>
              <a:gd name="T45" fmla="*/ 71 h 198"/>
              <a:gd name="T46" fmla="*/ 137 w 751"/>
              <a:gd name="T47" fmla="*/ 40 h 198"/>
              <a:gd name="T48" fmla="*/ 97 w 751"/>
              <a:gd name="T49" fmla="*/ 40 h 198"/>
              <a:gd name="T50" fmla="*/ 56 w 751"/>
              <a:gd name="T51" fmla="*/ 128 h 198"/>
              <a:gd name="T52" fmla="*/ 41 w 751"/>
              <a:gd name="T53" fmla="*/ 125 h 198"/>
              <a:gd name="T54" fmla="*/ 21 w 751"/>
              <a:gd name="T55" fmla="*/ 16 h 198"/>
              <a:gd name="T56" fmla="*/ 0 w 751"/>
              <a:gd name="T57" fmla="*/ 16 h 198"/>
              <a:gd name="T58" fmla="*/ 11 w 751"/>
              <a:gd name="T59" fmla="*/ 26 h 198"/>
              <a:gd name="T60" fmla="*/ 21 w 751"/>
              <a:gd name="T61" fmla="*/ 149 h 198"/>
              <a:gd name="T62" fmla="*/ 69 w 751"/>
              <a:gd name="T63" fmla="*/ 149 h 198"/>
              <a:gd name="T64" fmla="*/ 108 w 751"/>
              <a:gd name="T65" fmla="*/ 57 h 198"/>
              <a:gd name="T66" fmla="*/ 132 w 751"/>
              <a:gd name="T67" fmla="*/ 53 h 198"/>
              <a:gd name="T68" fmla="*/ 161 w 751"/>
              <a:gd name="T69" fmla="*/ 88 h 198"/>
              <a:gd name="T70" fmla="*/ 204 w 751"/>
              <a:gd name="T71" fmla="*/ 109 h 198"/>
              <a:gd name="T72" fmla="*/ 215 w 751"/>
              <a:gd name="T73" fmla="*/ 158 h 198"/>
              <a:gd name="T74" fmla="*/ 294 w 751"/>
              <a:gd name="T75" fmla="*/ 158 h 198"/>
              <a:gd name="T76" fmla="*/ 325 w 751"/>
              <a:gd name="T77" fmla="*/ 132 h 198"/>
              <a:gd name="T78" fmla="*/ 426 w 751"/>
              <a:gd name="T79" fmla="*/ 140 h 198"/>
              <a:gd name="T80" fmla="*/ 448 w 751"/>
              <a:gd name="T81" fmla="*/ 172 h 198"/>
              <a:gd name="T82" fmla="*/ 494 w 751"/>
              <a:gd name="T83" fmla="*/ 172 h 198"/>
              <a:gd name="T84" fmla="*/ 549 w 751"/>
              <a:gd name="T85" fmla="*/ 139 h 198"/>
              <a:gd name="T86" fmla="*/ 599 w 751"/>
              <a:gd name="T87" fmla="*/ 135 h 198"/>
              <a:gd name="T88" fmla="*/ 671 w 751"/>
              <a:gd name="T89" fmla="*/ 161 h 198"/>
              <a:gd name="T90" fmla="*/ 735 w 751"/>
              <a:gd name="T91" fmla="*/ 161 h 198"/>
              <a:gd name="T92" fmla="*/ 673 w 751"/>
              <a:gd name="T93" fmla="*/ 150 h 198"/>
              <a:gd name="T94" fmla="*/ 601 w 751"/>
              <a:gd name="T95" fmla="*/ 125 h 198"/>
              <a:gd name="T96" fmla="*/ 587 w 751"/>
              <a:gd name="T97" fmla="*/ 48 h 198"/>
              <a:gd name="T98" fmla="*/ 117 w 751"/>
              <a:gd name="T99" fmla="*/ 50 h 198"/>
              <a:gd name="T100" fmla="*/ 117 w 751"/>
              <a:gd name="T101" fmla="*/ 29 h 198"/>
              <a:gd name="T102" fmla="*/ 117 w 751"/>
              <a:gd name="T103" fmla="*/ 50 h 198"/>
              <a:gd name="T104" fmla="*/ 589 w 751"/>
              <a:gd name="T105" fmla="*/ 10 h 198"/>
              <a:gd name="T106" fmla="*/ 589 w 751"/>
              <a:gd name="T107" fmla="*/ 3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1" h="198">
                <a:moveTo>
                  <a:pt x="589" y="49"/>
                </a:moveTo>
                <a:cubicBezTo>
                  <a:pt x="601" y="49"/>
                  <a:pt x="610" y="40"/>
                  <a:pt x="612" y="28"/>
                </a:cubicBezTo>
                <a:cubicBezTo>
                  <a:pt x="701" y="35"/>
                  <a:pt x="701" y="35"/>
                  <a:pt x="701" y="35"/>
                </a:cubicBezTo>
                <a:cubicBezTo>
                  <a:pt x="701" y="49"/>
                  <a:pt x="712" y="60"/>
                  <a:pt x="726" y="60"/>
                </a:cubicBezTo>
                <a:cubicBezTo>
                  <a:pt x="740" y="60"/>
                  <a:pt x="751" y="49"/>
                  <a:pt x="751" y="35"/>
                </a:cubicBezTo>
                <a:cubicBezTo>
                  <a:pt x="751" y="21"/>
                  <a:pt x="740" y="10"/>
                  <a:pt x="726" y="10"/>
                </a:cubicBezTo>
                <a:cubicBezTo>
                  <a:pt x="714" y="10"/>
                  <a:pt x="703" y="19"/>
                  <a:pt x="701" y="31"/>
                </a:cubicBezTo>
                <a:cubicBezTo>
                  <a:pt x="613" y="24"/>
                  <a:pt x="613" y="24"/>
                  <a:pt x="613" y="24"/>
                </a:cubicBezTo>
                <a:cubicBezTo>
                  <a:pt x="612" y="11"/>
                  <a:pt x="602" y="0"/>
                  <a:pt x="589" y="0"/>
                </a:cubicBezTo>
                <a:cubicBezTo>
                  <a:pt x="575" y="0"/>
                  <a:pt x="565" y="11"/>
                  <a:pt x="565" y="24"/>
                </a:cubicBezTo>
                <a:cubicBezTo>
                  <a:pt x="565" y="36"/>
                  <a:pt x="572" y="45"/>
                  <a:pt x="583" y="48"/>
                </a:cubicBezTo>
                <a:cubicBezTo>
                  <a:pt x="575" y="97"/>
                  <a:pt x="575" y="97"/>
                  <a:pt x="575" y="97"/>
                </a:cubicBezTo>
                <a:cubicBezTo>
                  <a:pt x="574" y="97"/>
                  <a:pt x="574" y="97"/>
                  <a:pt x="573" y="97"/>
                </a:cubicBezTo>
                <a:cubicBezTo>
                  <a:pt x="558" y="97"/>
                  <a:pt x="545" y="110"/>
                  <a:pt x="545" y="125"/>
                </a:cubicBezTo>
                <a:cubicBezTo>
                  <a:pt x="545" y="128"/>
                  <a:pt x="546" y="132"/>
                  <a:pt x="547" y="135"/>
                </a:cubicBezTo>
                <a:cubicBezTo>
                  <a:pt x="491" y="161"/>
                  <a:pt x="491" y="161"/>
                  <a:pt x="491" y="161"/>
                </a:cubicBezTo>
                <a:cubicBezTo>
                  <a:pt x="487" y="154"/>
                  <a:pt x="480" y="149"/>
                  <a:pt x="471" y="149"/>
                </a:cubicBezTo>
                <a:cubicBezTo>
                  <a:pt x="465" y="149"/>
                  <a:pt x="459" y="152"/>
                  <a:pt x="454" y="156"/>
                </a:cubicBezTo>
                <a:cubicBezTo>
                  <a:pt x="429" y="136"/>
                  <a:pt x="429" y="136"/>
                  <a:pt x="429" y="136"/>
                </a:cubicBezTo>
                <a:cubicBezTo>
                  <a:pt x="437" y="126"/>
                  <a:pt x="441" y="113"/>
                  <a:pt x="441" y="100"/>
                </a:cubicBezTo>
                <a:cubicBezTo>
                  <a:pt x="441" y="91"/>
                  <a:pt x="439" y="82"/>
                  <a:pt x="436" y="75"/>
                </a:cubicBezTo>
                <a:cubicBezTo>
                  <a:pt x="456" y="63"/>
                  <a:pt x="456" y="63"/>
                  <a:pt x="456" y="63"/>
                </a:cubicBezTo>
                <a:cubicBezTo>
                  <a:pt x="463" y="72"/>
                  <a:pt x="474" y="78"/>
                  <a:pt x="486" y="78"/>
                </a:cubicBezTo>
                <a:cubicBezTo>
                  <a:pt x="507" y="78"/>
                  <a:pt x="524" y="61"/>
                  <a:pt x="524" y="40"/>
                </a:cubicBezTo>
                <a:cubicBezTo>
                  <a:pt x="524" y="19"/>
                  <a:pt x="507" y="2"/>
                  <a:pt x="486" y="2"/>
                </a:cubicBezTo>
                <a:cubicBezTo>
                  <a:pt x="465" y="2"/>
                  <a:pt x="448" y="19"/>
                  <a:pt x="448" y="40"/>
                </a:cubicBezTo>
                <a:cubicBezTo>
                  <a:pt x="448" y="44"/>
                  <a:pt x="449" y="48"/>
                  <a:pt x="450" y="52"/>
                </a:cubicBezTo>
                <a:cubicBezTo>
                  <a:pt x="430" y="64"/>
                  <a:pt x="430" y="64"/>
                  <a:pt x="430" y="64"/>
                </a:cubicBezTo>
                <a:cubicBezTo>
                  <a:pt x="419" y="48"/>
                  <a:pt x="400" y="37"/>
                  <a:pt x="379" y="37"/>
                </a:cubicBezTo>
                <a:cubicBezTo>
                  <a:pt x="358" y="37"/>
                  <a:pt x="340" y="47"/>
                  <a:pt x="329" y="62"/>
                </a:cubicBezTo>
                <a:cubicBezTo>
                  <a:pt x="289" y="38"/>
                  <a:pt x="289" y="38"/>
                  <a:pt x="289" y="38"/>
                </a:cubicBezTo>
                <a:cubicBezTo>
                  <a:pt x="289" y="35"/>
                  <a:pt x="290" y="32"/>
                  <a:pt x="290" y="29"/>
                </a:cubicBezTo>
                <a:cubicBezTo>
                  <a:pt x="290" y="14"/>
                  <a:pt x="278" y="2"/>
                  <a:pt x="262" y="2"/>
                </a:cubicBezTo>
                <a:cubicBezTo>
                  <a:pt x="247" y="2"/>
                  <a:pt x="235" y="14"/>
                  <a:pt x="235" y="29"/>
                </a:cubicBezTo>
                <a:cubicBezTo>
                  <a:pt x="235" y="44"/>
                  <a:pt x="247" y="57"/>
                  <a:pt x="262" y="57"/>
                </a:cubicBezTo>
                <a:cubicBezTo>
                  <a:pt x="270" y="57"/>
                  <a:pt x="277" y="54"/>
                  <a:pt x="282" y="48"/>
                </a:cubicBezTo>
                <a:cubicBezTo>
                  <a:pt x="322" y="73"/>
                  <a:pt x="322" y="73"/>
                  <a:pt x="322" y="73"/>
                </a:cubicBezTo>
                <a:cubicBezTo>
                  <a:pt x="318" y="81"/>
                  <a:pt x="316" y="90"/>
                  <a:pt x="316" y="100"/>
                </a:cubicBezTo>
                <a:cubicBezTo>
                  <a:pt x="316" y="107"/>
                  <a:pt x="317" y="114"/>
                  <a:pt x="320" y="121"/>
                </a:cubicBezTo>
                <a:cubicBezTo>
                  <a:pt x="287" y="136"/>
                  <a:pt x="287" y="136"/>
                  <a:pt x="287" y="136"/>
                </a:cubicBezTo>
                <a:cubicBezTo>
                  <a:pt x="280" y="126"/>
                  <a:pt x="268" y="119"/>
                  <a:pt x="255" y="119"/>
                </a:cubicBezTo>
                <a:cubicBezTo>
                  <a:pt x="245" y="119"/>
                  <a:pt x="236" y="122"/>
                  <a:pt x="229" y="128"/>
                </a:cubicBezTo>
                <a:cubicBezTo>
                  <a:pt x="208" y="106"/>
                  <a:pt x="208" y="106"/>
                  <a:pt x="208" y="106"/>
                </a:cubicBezTo>
                <a:cubicBezTo>
                  <a:pt x="212" y="101"/>
                  <a:pt x="214" y="95"/>
                  <a:pt x="214" y="88"/>
                </a:cubicBezTo>
                <a:cubicBezTo>
                  <a:pt x="214" y="74"/>
                  <a:pt x="202" y="62"/>
                  <a:pt x="188" y="62"/>
                </a:cubicBezTo>
                <a:cubicBezTo>
                  <a:pt x="179" y="62"/>
                  <a:pt x="172" y="65"/>
                  <a:pt x="167" y="71"/>
                </a:cubicBezTo>
                <a:cubicBezTo>
                  <a:pt x="134" y="49"/>
                  <a:pt x="134" y="49"/>
                  <a:pt x="134" y="49"/>
                </a:cubicBezTo>
                <a:cubicBezTo>
                  <a:pt x="136" y="46"/>
                  <a:pt x="137" y="43"/>
                  <a:pt x="137" y="40"/>
                </a:cubicBezTo>
                <a:cubicBezTo>
                  <a:pt x="137" y="28"/>
                  <a:pt x="128" y="20"/>
                  <a:pt x="117" y="20"/>
                </a:cubicBezTo>
                <a:cubicBezTo>
                  <a:pt x="106" y="20"/>
                  <a:pt x="97" y="28"/>
                  <a:pt x="97" y="40"/>
                </a:cubicBezTo>
                <a:cubicBezTo>
                  <a:pt x="97" y="46"/>
                  <a:pt x="99" y="51"/>
                  <a:pt x="104" y="55"/>
                </a:cubicBezTo>
                <a:cubicBezTo>
                  <a:pt x="56" y="128"/>
                  <a:pt x="56" y="128"/>
                  <a:pt x="56" y="128"/>
                </a:cubicBezTo>
                <a:cubicBezTo>
                  <a:pt x="53" y="126"/>
                  <a:pt x="49" y="125"/>
                  <a:pt x="45" y="125"/>
                </a:cubicBezTo>
                <a:cubicBezTo>
                  <a:pt x="44" y="125"/>
                  <a:pt x="43" y="125"/>
                  <a:pt x="41" y="125"/>
                </a:cubicBezTo>
                <a:cubicBezTo>
                  <a:pt x="15" y="25"/>
                  <a:pt x="15" y="25"/>
                  <a:pt x="15" y="25"/>
                </a:cubicBezTo>
                <a:cubicBezTo>
                  <a:pt x="19" y="24"/>
                  <a:pt x="21" y="20"/>
                  <a:pt x="21" y="16"/>
                </a:cubicBezTo>
                <a:cubicBezTo>
                  <a:pt x="21" y="10"/>
                  <a:pt x="17" y="5"/>
                  <a:pt x="11" y="5"/>
                </a:cubicBezTo>
                <a:cubicBezTo>
                  <a:pt x="5" y="5"/>
                  <a:pt x="0" y="10"/>
                  <a:pt x="0" y="16"/>
                </a:cubicBezTo>
                <a:cubicBezTo>
                  <a:pt x="0" y="22"/>
                  <a:pt x="5" y="26"/>
                  <a:pt x="11" y="26"/>
                </a:cubicBezTo>
                <a:cubicBezTo>
                  <a:pt x="11" y="26"/>
                  <a:pt x="11" y="26"/>
                  <a:pt x="11" y="26"/>
                </a:cubicBezTo>
                <a:cubicBezTo>
                  <a:pt x="37" y="126"/>
                  <a:pt x="37" y="126"/>
                  <a:pt x="37" y="126"/>
                </a:cubicBezTo>
                <a:cubicBezTo>
                  <a:pt x="28" y="130"/>
                  <a:pt x="21" y="139"/>
                  <a:pt x="21" y="149"/>
                </a:cubicBezTo>
                <a:cubicBezTo>
                  <a:pt x="21" y="162"/>
                  <a:pt x="32" y="173"/>
                  <a:pt x="45" y="173"/>
                </a:cubicBezTo>
                <a:cubicBezTo>
                  <a:pt x="58" y="173"/>
                  <a:pt x="69" y="162"/>
                  <a:pt x="69" y="149"/>
                </a:cubicBezTo>
                <a:cubicBezTo>
                  <a:pt x="69" y="141"/>
                  <a:pt x="65" y="135"/>
                  <a:pt x="60" y="130"/>
                </a:cubicBezTo>
                <a:cubicBezTo>
                  <a:pt x="108" y="57"/>
                  <a:pt x="108" y="57"/>
                  <a:pt x="108" y="57"/>
                </a:cubicBezTo>
                <a:cubicBezTo>
                  <a:pt x="110" y="59"/>
                  <a:pt x="113" y="60"/>
                  <a:pt x="117" y="60"/>
                </a:cubicBezTo>
                <a:cubicBezTo>
                  <a:pt x="123" y="60"/>
                  <a:pt x="128" y="57"/>
                  <a:pt x="132" y="53"/>
                </a:cubicBezTo>
                <a:cubicBezTo>
                  <a:pt x="164" y="75"/>
                  <a:pt x="164" y="75"/>
                  <a:pt x="164" y="75"/>
                </a:cubicBezTo>
                <a:cubicBezTo>
                  <a:pt x="162" y="79"/>
                  <a:pt x="161" y="84"/>
                  <a:pt x="161" y="88"/>
                </a:cubicBezTo>
                <a:cubicBezTo>
                  <a:pt x="161" y="103"/>
                  <a:pt x="173" y="115"/>
                  <a:pt x="188" y="115"/>
                </a:cubicBezTo>
                <a:cubicBezTo>
                  <a:pt x="194" y="115"/>
                  <a:pt x="200" y="113"/>
                  <a:pt x="204" y="109"/>
                </a:cubicBezTo>
                <a:cubicBezTo>
                  <a:pt x="226" y="131"/>
                  <a:pt x="226" y="131"/>
                  <a:pt x="226" y="131"/>
                </a:cubicBezTo>
                <a:cubicBezTo>
                  <a:pt x="219" y="138"/>
                  <a:pt x="215" y="148"/>
                  <a:pt x="215" y="158"/>
                </a:cubicBezTo>
                <a:cubicBezTo>
                  <a:pt x="215" y="180"/>
                  <a:pt x="233" y="198"/>
                  <a:pt x="255" y="198"/>
                </a:cubicBezTo>
                <a:cubicBezTo>
                  <a:pt x="277" y="198"/>
                  <a:pt x="294" y="180"/>
                  <a:pt x="294" y="158"/>
                </a:cubicBezTo>
                <a:cubicBezTo>
                  <a:pt x="294" y="154"/>
                  <a:pt x="294" y="151"/>
                  <a:pt x="293" y="147"/>
                </a:cubicBezTo>
                <a:cubicBezTo>
                  <a:pt x="325" y="132"/>
                  <a:pt x="325" y="132"/>
                  <a:pt x="325" y="132"/>
                </a:cubicBezTo>
                <a:cubicBezTo>
                  <a:pt x="336" y="150"/>
                  <a:pt x="356" y="162"/>
                  <a:pt x="379" y="162"/>
                </a:cubicBezTo>
                <a:cubicBezTo>
                  <a:pt x="398" y="162"/>
                  <a:pt x="415" y="153"/>
                  <a:pt x="426" y="140"/>
                </a:cubicBezTo>
                <a:cubicBezTo>
                  <a:pt x="452" y="160"/>
                  <a:pt x="452" y="160"/>
                  <a:pt x="452" y="160"/>
                </a:cubicBezTo>
                <a:cubicBezTo>
                  <a:pt x="449" y="163"/>
                  <a:pt x="448" y="168"/>
                  <a:pt x="448" y="172"/>
                </a:cubicBezTo>
                <a:cubicBezTo>
                  <a:pt x="448" y="185"/>
                  <a:pt x="458" y="196"/>
                  <a:pt x="471" y="196"/>
                </a:cubicBezTo>
                <a:cubicBezTo>
                  <a:pt x="484" y="196"/>
                  <a:pt x="494" y="185"/>
                  <a:pt x="494" y="172"/>
                </a:cubicBezTo>
                <a:cubicBezTo>
                  <a:pt x="494" y="170"/>
                  <a:pt x="494" y="167"/>
                  <a:pt x="493" y="165"/>
                </a:cubicBezTo>
                <a:cubicBezTo>
                  <a:pt x="549" y="139"/>
                  <a:pt x="549" y="139"/>
                  <a:pt x="549" y="139"/>
                </a:cubicBezTo>
                <a:cubicBezTo>
                  <a:pt x="554" y="147"/>
                  <a:pt x="563" y="153"/>
                  <a:pt x="573" y="153"/>
                </a:cubicBezTo>
                <a:cubicBezTo>
                  <a:pt x="585" y="153"/>
                  <a:pt x="595" y="145"/>
                  <a:pt x="599" y="135"/>
                </a:cubicBezTo>
                <a:cubicBezTo>
                  <a:pt x="672" y="155"/>
                  <a:pt x="672" y="155"/>
                  <a:pt x="672" y="155"/>
                </a:cubicBezTo>
                <a:cubicBezTo>
                  <a:pt x="672" y="157"/>
                  <a:pt x="671" y="159"/>
                  <a:pt x="671" y="161"/>
                </a:cubicBezTo>
                <a:cubicBezTo>
                  <a:pt x="671" y="179"/>
                  <a:pt x="686" y="193"/>
                  <a:pt x="703" y="193"/>
                </a:cubicBezTo>
                <a:cubicBezTo>
                  <a:pt x="721" y="193"/>
                  <a:pt x="735" y="179"/>
                  <a:pt x="735" y="161"/>
                </a:cubicBezTo>
                <a:cubicBezTo>
                  <a:pt x="735" y="143"/>
                  <a:pt x="721" y="129"/>
                  <a:pt x="703" y="129"/>
                </a:cubicBezTo>
                <a:cubicBezTo>
                  <a:pt x="689" y="129"/>
                  <a:pt x="678" y="138"/>
                  <a:pt x="673" y="150"/>
                </a:cubicBezTo>
                <a:cubicBezTo>
                  <a:pt x="600" y="130"/>
                  <a:pt x="600" y="130"/>
                  <a:pt x="600" y="130"/>
                </a:cubicBezTo>
                <a:cubicBezTo>
                  <a:pt x="601" y="129"/>
                  <a:pt x="601" y="127"/>
                  <a:pt x="601" y="125"/>
                </a:cubicBezTo>
                <a:cubicBezTo>
                  <a:pt x="601" y="112"/>
                  <a:pt x="592" y="101"/>
                  <a:pt x="579" y="98"/>
                </a:cubicBezTo>
                <a:cubicBezTo>
                  <a:pt x="587" y="48"/>
                  <a:pt x="587" y="48"/>
                  <a:pt x="587" y="48"/>
                </a:cubicBezTo>
                <a:cubicBezTo>
                  <a:pt x="588" y="48"/>
                  <a:pt x="588" y="49"/>
                  <a:pt x="589" y="49"/>
                </a:cubicBezTo>
                <a:close/>
                <a:moveTo>
                  <a:pt x="117" y="50"/>
                </a:moveTo>
                <a:cubicBezTo>
                  <a:pt x="111" y="50"/>
                  <a:pt x="106" y="45"/>
                  <a:pt x="106" y="40"/>
                </a:cubicBezTo>
                <a:cubicBezTo>
                  <a:pt x="106" y="34"/>
                  <a:pt x="111" y="29"/>
                  <a:pt x="117" y="29"/>
                </a:cubicBezTo>
                <a:cubicBezTo>
                  <a:pt x="122" y="29"/>
                  <a:pt x="127" y="34"/>
                  <a:pt x="127" y="40"/>
                </a:cubicBezTo>
                <a:cubicBezTo>
                  <a:pt x="127" y="45"/>
                  <a:pt x="122" y="50"/>
                  <a:pt x="117" y="50"/>
                </a:cubicBezTo>
                <a:close/>
                <a:moveTo>
                  <a:pt x="574" y="24"/>
                </a:moveTo>
                <a:cubicBezTo>
                  <a:pt x="574" y="17"/>
                  <a:pt x="581" y="10"/>
                  <a:pt x="589" y="10"/>
                </a:cubicBezTo>
                <a:cubicBezTo>
                  <a:pt x="596" y="10"/>
                  <a:pt x="603" y="17"/>
                  <a:pt x="603" y="24"/>
                </a:cubicBezTo>
                <a:cubicBezTo>
                  <a:pt x="603" y="32"/>
                  <a:pt x="596" y="39"/>
                  <a:pt x="589" y="39"/>
                </a:cubicBezTo>
                <a:cubicBezTo>
                  <a:pt x="581" y="39"/>
                  <a:pt x="574" y="32"/>
                  <a:pt x="574" y="24"/>
                </a:cubicBezTo>
                <a:close/>
              </a:path>
            </a:pathLst>
          </a:custGeom>
          <a:solidFill>
            <a:srgbClr val="FFFFFF">
              <a:alpha val="62000"/>
            </a:srgb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2637175410"/>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：自定义</a:t>
            </a:r>
            <a:r>
              <a:rPr lang="en-US" altLang="zh-CN" dirty="0"/>
              <a:t>Session</a:t>
            </a:r>
            <a:r>
              <a:rPr lang="zh-CN" altLang="en-US" dirty="0"/>
              <a:t>实现的方式</a:t>
            </a:r>
          </a:p>
        </p:txBody>
      </p:sp>
      <p:sp>
        <p:nvSpPr>
          <p:cNvPr id="3" name="内容占位符 2"/>
          <p:cNvSpPr>
            <a:spLocks noGrp="1"/>
          </p:cNvSpPr>
          <p:nvPr>
            <p:ph idx="1"/>
          </p:nvPr>
        </p:nvSpPr>
        <p:spPr/>
        <p:txBody>
          <a:bodyPr/>
          <a:lstStyle/>
          <a:p>
            <a:r>
              <a:rPr lang="zh-CN" altLang="en-US" dirty="0" smtClean="0"/>
              <a:t>除了</a:t>
            </a:r>
            <a:r>
              <a:rPr lang="en-US" altLang="zh-CN" dirty="0" smtClean="0"/>
              <a:t>EIP</a:t>
            </a:r>
            <a:r>
              <a:rPr lang="zh-CN" altLang="en-US" dirty="0" smtClean="0"/>
              <a:t>，其实还有很多其他的情况需要关注：</a:t>
            </a:r>
            <a:endParaRPr lang="zh-CN" altLang="en-US" dirty="0"/>
          </a:p>
        </p:txBody>
      </p:sp>
      <p:pic>
        <p:nvPicPr>
          <p:cNvPr id="4" name="Picture 4" descr="http://easyread.ph.126.net/mRUTy1mJSakB5OZl9H61Pg==/6597119244681278023.jpg"/>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11711" b="23621"/>
          <a:stretch/>
        </p:blipFill>
        <p:spPr bwMode="auto">
          <a:xfrm>
            <a:off x="479686" y="1833249"/>
            <a:ext cx="11092721" cy="3629428"/>
          </a:xfrm>
          <a:prstGeom prst="rect">
            <a:avLst/>
          </a:prstGeom>
          <a:noFill/>
          <a:extLst>
            <a:ext uri="{909E8E84-426E-40DD-AFC4-6F175D3DCCD1}">
              <a14:hiddenFill xmlns:a14="http://schemas.microsoft.com/office/drawing/2010/main" xmlns="">
                <a:solidFill>
                  <a:srgbClr val="FFFFFF"/>
                </a:solidFill>
              </a14:hiddenFill>
            </a:ext>
          </a:extLst>
        </p:spPr>
      </p:pic>
      <p:sp>
        <p:nvSpPr>
          <p:cNvPr id="5" name="矩形 4"/>
          <p:cNvSpPr/>
          <p:nvPr/>
        </p:nvSpPr>
        <p:spPr>
          <a:xfrm>
            <a:off x="9449171" y="1740816"/>
            <a:ext cx="2220672" cy="3814294"/>
          </a:xfrm>
          <a:prstGeom prst="rect">
            <a:avLst/>
          </a:prstGeom>
          <a:gradFill>
            <a:gsLst>
              <a:gs pos="0">
                <a:schemeClr val="bg1">
                  <a:alpha val="0"/>
                </a:schemeClr>
              </a:gs>
              <a:gs pos="60000">
                <a:srgbClr val="FFFFFF">
                  <a:alpha val="58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rot="10800000">
            <a:off x="479686" y="1746074"/>
            <a:ext cx="2220672" cy="3814294"/>
          </a:xfrm>
          <a:prstGeom prst="rect">
            <a:avLst/>
          </a:prstGeom>
          <a:gradFill>
            <a:gsLst>
              <a:gs pos="0">
                <a:schemeClr val="bg1">
                  <a:alpha val="0"/>
                </a:schemeClr>
              </a:gs>
              <a:gs pos="60000">
                <a:srgbClr val="FFFFFF">
                  <a:alpha val="58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rot="16200000">
            <a:off x="4874104" y="-2839509"/>
            <a:ext cx="2220672" cy="11370806"/>
          </a:xfrm>
          <a:prstGeom prst="rect">
            <a:avLst/>
          </a:prstGeom>
          <a:gradFill>
            <a:gsLst>
              <a:gs pos="0">
                <a:schemeClr val="bg1">
                  <a:alpha val="0"/>
                </a:schemeClr>
              </a:gs>
              <a:gs pos="60000">
                <a:srgbClr val="FFFFFF">
                  <a:alpha val="58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rot="5400000">
            <a:off x="4852529" y="-1051351"/>
            <a:ext cx="2220672" cy="11219083"/>
          </a:xfrm>
          <a:prstGeom prst="rect">
            <a:avLst/>
          </a:prstGeom>
          <a:gradFill>
            <a:gsLst>
              <a:gs pos="0">
                <a:schemeClr val="bg1">
                  <a:alpha val="0"/>
                </a:schemeClr>
              </a:gs>
              <a:gs pos="60000">
                <a:srgbClr val="FFFFFF">
                  <a:alpha val="58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9" name="Picture 2" descr="http://a.hiphotos.baidu.com/zhidao/pic/item/09fa513d269759ee65688f51b3fb43166d22df74.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51568" y="3017965"/>
            <a:ext cx="1448792" cy="1214981"/>
          </a:xfrm>
          <a:prstGeom prst="roundRect">
            <a:avLst>
              <a:gd name="adj" fmla="val 8594"/>
            </a:avLst>
          </a:prstGeom>
          <a:solidFill>
            <a:srgbClr val="FFFFFF">
              <a:shade val="85000"/>
            </a:srgbClr>
          </a:solidFill>
          <a:ln w="63500">
            <a:solidFill>
              <a:schemeClr val="bg1"/>
            </a:solidFill>
          </a:ln>
          <a:effectLst>
            <a:outerShdw blurRad="50800" dist="38100" dir="2700000" algn="tl" rotWithShape="0">
              <a:prstClr val="black">
                <a:alpha val="40000"/>
              </a:prstClr>
            </a:outerShdw>
            <a:reflection blurRad="12700" stA="38000" endPos="28000" dist="5000" dir="5400000" sy="-100000" algn="bl" rotWithShape="0"/>
          </a:effectLst>
          <a:scene3d>
            <a:camera prst="orthographicFront">
              <a:rot lat="0" lon="0" rev="0"/>
            </a:camera>
            <a:lightRig rig="threePt" dir="t"/>
          </a:scene3d>
          <a:extLst/>
        </p:spPr>
      </p:pic>
      <p:pic>
        <p:nvPicPr>
          <p:cNvPr id="10" name="Picture 2" descr="http://a.hiphotos.baidu.com/zhidao/pic/item/09fa513d269759ee65688f51b3fb43166d22df74.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280106" y="2410474"/>
            <a:ext cx="1448792" cy="1214981"/>
          </a:xfrm>
          <a:prstGeom prst="roundRect">
            <a:avLst>
              <a:gd name="adj" fmla="val 8594"/>
            </a:avLst>
          </a:prstGeom>
          <a:solidFill>
            <a:srgbClr val="FFFFFF">
              <a:shade val="85000"/>
            </a:srgbClr>
          </a:solidFill>
          <a:ln w="63500">
            <a:solidFill>
              <a:schemeClr val="bg1"/>
            </a:solidFill>
          </a:ln>
          <a:effectLst>
            <a:outerShdw blurRad="50800" dist="38100" dir="2700000" algn="tl" rotWithShape="0">
              <a:prstClr val="black">
                <a:alpha val="40000"/>
              </a:prstClr>
            </a:outerShdw>
            <a:reflection blurRad="12700" stA="38000" endPos="28000" dist="5000" dir="5400000" sy="-100000" algn="bl" rotWithShape="0"/>
          </a:effectLst>
          <a:scene3d>
            <a:camera prst="orthographicFront">
              <a:rot lat="0" lon="0" rev="0"/>
            </a:camera>
            <a:lightRig rig="threePt" dir="t"/>
          </a:scene3d>
          <a:extLst/>
        </p:spPr>
      </p:pic>
      <p:pic>
        <p:nvPicPr>
          <p:cNvPr id="11" name="Picture 2" descr="http://a.hiphotos.baidu.com/zhidao/pic/item/09fa513d269759ee65688f51b3fb43166d22df74.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631434" y="4558190"/>
            <a:ext cx="1448792" cy="1214981"/>
          </a:xfrm>
          <a:prstGeom prst="roundRect">
            <a:avLst>
              <a:gd name="adj" fmla="val 8594"/>
            </a:avLst>
          </a:prstGeom>
          <a:solidFill>
            <a:srgbClr val="FFFFFF">
              <a:shade val="85000"/>
            </a:srgbClr>
          </a:solidFill>
          <a:ln w="63500">
            <a:solidFill>
              <a:schemeClr val="bg1"/>
            </a:solidFill>
          </a:ln>
          <a:effectLst>
            <a:outerShdw blurRad="50800" dist="38100" dir="2700000" algn="tl" rotWithShape="0">
              <a:prstClr val="black">
                <a:alpha val="40000"/>
              </a:prstClr>
            </a:outerShdw>
            <a:reflection blurRad="12700" stA="38000" endPos="28000" dist="5000" dir="5400000" sy="-100000" algn="bl" rotWithShape="0"/>
          </a:effectLst>
          <a:scene3d>
            <a:camera prst="orthographicFront">
              <a:rot lat="0" lon="0" rev="0"/>
            </a:camera>
            <a:lightRig rig="threePt" dir="t"/>
          </a:scene3d>
          <a:extLst/>
        </p:spPr>
      </p:pic>
      <p:pic>
        <p:nvPicPr>
          <p:cNvPr id="12" name="Picture 2" descr="http://a.hiphotos.baidu.com/zhidao/pic/item/09fa513d269759ee65688f51b3fb43166d22df74.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134054" y="4413084"/>
            <a:ext cx="1448792" cy="1214981"/>
          </a:xfrm>
          <a:prstGeom prst="roundRect">
            <a:avLst>
              <a:gd name="adj" fmla="val 8594"/>
            </a:avLst>
          </a:prstGeom>
          <a:solidFill>
            <a:srgbClr val="FFFFFF">
              <a:shade val="85000"/>
            </a:srgbClr>
          </a:solidFill>
          <a:ln w="63500">
            <a:solidFill>
              <a:schemeClr val="bg1"/>
            </a:solidFill>
          </a:ln>
          <a:effectLst>
            <a:outerShdw blurRad="50800" dist="38100" dir="2700000" algn="tl" rotWithShape="0">
              <a:prstClr val="black">
                <a:alpha val="40000"/>
              </a:prstClr>
            </a:outerShdw>
            <a:reflection blurRad="12700" stA="38000" endPos="28000" dist="5000" dir="5400000" sy="-100000" algn="bl" rotWithShape="0"/>
          </a:effectLst>
          <a:scene3d>
            <a:camera prst="orthographicFront">
              <a:rot lat="0" lon="0" rev="0"/>
            </a:camera>
            <a:lightRig rig="threePt" dir="t"/>
          </a:scene3d>
          <a:extLst/>
        </p:spPr>
      </p:pic>
      <p:cxnSp>
        <p:nvCxnSpPr>
          <p:cNvPr id="13" name="直接连接符 12"/>
          <p:cNvCxnSpPr/>
          <p:nvPr/>
        </p:nvCxnSpPr>
        <p:spPr>
          <a:xfrm flipH="1" flipV="1">
            <a:off x="4946754" y="3229053"/>
            <a:ext cx="1409076" cy="396402"/>
          </a:xfrm>
          <a:prstGeom prst="line">
            <a:avLst/>
          </a:prstGeom>
          <a:ln w="25400">
            <a:solidFill>
              <a:schemeClr val="accent2">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6026046" y="3777855"/>
            <a:ext cx="482184" cy="614947"/>
          </a:xfrm>
          <a:prstGeom prst="line">
            <a:avLst/>
          </a:prstGeom>
          <a:ln w="25400">
            <a:solidFill>
              <a:schemeClr val="accent2">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2826722" y="3728380"/>
            <a:ext cx="3547957" cy="356948"/>
          </a:xfrm>
          <a:prstGeom prst="line">
            <a:avLst/>
          </a:prstGeom>
          <a:ln w="25400">
            <a:solidFill>
              <a:schemeClr val="accent2">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929552" y="3768117"/>
            <a:ext cx="63125" cy="553793"/>
          </a:xfrm>
          <a:prstGeom prst="line">
            <a:avLst/>
          </a:prstGeom>
          <a:ln w="25400">
            <a:solidFill>
              <a:schemeClr val="accent2">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130753" y="3802451"/>
            <a:ext cx="1744411" cy="582170"/>
          </a:xfrm>
          <a:prstGeom prst="line">
            <a:avLst/>
          </a:prstGeom>
          <a:ln w="25400">
            <a:solidFill>
              <a:schemeClr val="accent2">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763496" y="5036468"/>
            <a:ext cx="770502" cy="10196"/>
          </a:xfrm>
          <a:prstGeom prst="line">
            <a:avLst/>
          </a:prstGeom>
          <a:ln w="25400">
            <a:solidFill>
              <a:schemeClr val="accent2">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900666" y="3938669"/>
            <a:ext cx="366875" cy="366875"/>
          </a:xfrm>
          <a:prstGeom prst="ellipse">
            <a:avLst/>
          </a:prstGeom>
          <a:solidFill>
            <a:schemeClr val="bg1"/>
          </a:solidFill>
          <a:ln w="152400">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泪滴形 19"/>
          <p:cNvSpPr/>
          <p:nvPr/>
        </p:nvSpPr>
        <p:spPr>
          <a:xfrm rot="8100000">
            <a:off x="612260" y="2692082"/>
            <a:ext cx="972565" cy="972565"/>
          </a:xfrm>
          <a:prstGeom prst="teardrop">
            <a:avLst>
              <a:gd name="adj" fmla="val 128040"/>
            </a:avLst>
          </a:prstGeom>
          <a:solidFill>
            <a:srgbClr val="00B050"/>
          </a:solidFill>
          <a:ln w="41275" cap="flat" cmpd="sng" algn="ctr">
            <a:solidFill>
              <a:schemeClr val="bg1"/>
            </a:solidFill>
            <a:prstDash val="solid"/>
            <a:miter lim="800000"/>
          </a:ln>
          <a:effectLst>
            <a:outerShdw blurRad="431800" dist="2159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21" name="TextBox 76"/>
          <p:cNvSpPr txBox="1"/>
          <p:nvPr/>
        </p:nvSpPr>
        <p:spPr>
          <a:xfrm>
            <a:off x="712545" y="2857092"/>
            <a:ext cx="915262" cy="461665"/>
          </a:xfrm>
          <a:prstGeom prst="rect">
            <a:avLst/>
          </a:prstGeom>
          <a:noFill/>
        </p:spPr>
        <p:txBody>
          <a:bodyPr wrap="square" rtlCol="0">
            <a:spAutoFit/>
          </a:bodyPr>
          <a:lstStyle/>
          <a:p>
            <a:r>
              <a:rPr lang="zh-CN" altLang="en-US" sz="2400" b="1" dirty="0" smtClean="0">
                <a:solidFill>
                  <a:schemeClr val="bg1"/>
                </a:solidFill>
                <a:effectLst/>
                <a:latin typeface="微软雅黑" pitchFamily="34" charset="-122"/>
                <a:ea typeface="微软雅黑" pitchFamily="34" charset="-122"/>
              </a:rPr>
              <a:t>支付</a:t>
            </a:r>
            <a:endParaRPr lang="zh-CN" altLang="en-US" sz="2400" b="1" dirty="0">
              <a:solidFill>
                <a:schemeClr val="bg1"/>
              </a:solidFill>
              <a:effectLst/>
              <a:latin typeface="微软雅黑" pitchFamily="34" charset="-122"/>
              <a:ea typeface="微软雅黑" pitchFamily="34" charset="-122"/>
            </a:endParaRPr>
          </a:p>
        </p:txBody>
      </p:sp>
      <p:sp>
        <p:nvSpPr>
          <p:cNvPr id="22" name="椭圆 21"/>
          <p:cNvSpPr/>
          <p:nvPr/>
        </p:nvSpPr>
        <p:spPr>
          <a:xfrm>
            <a:off x="4501980" y="2907410"/>
            <a:ext cx="366875" cy="366875"/>
          </a:xfrm>
          <a:prstGeom prst="ellipse">
            <a:avLst/>
          </a:prstGeom>
          <a:solidFill>
            <a:schemeClr val="bg1"/>
          </a:solidFill>
          <a:ln w="152400">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泪滴形 22"/>
          <p:cNvSpPr/>
          <p:nvPr/>
        </p:nvSpPr>
        <p:spPr>
          <a:xfrm rot="8100000">
            <a:off x="4196655" y="1675132"/>
            <a:ext cx="972565" cy="972565"/>
          </a:xfrm>
          <a:prstGeom prst="teardrop">
            <a:avLst>
              <a:gd name="adj" fmla="val 128040"/>
            </a:avLst>
          </a:prstGeom>
          <a:solidFill>
            <a:srgbClr val="00CCFF"/>
          </a:solidFill>
          <a:ln w="41275" cap="flat" cmpd="sng" algn="ctr">
            <a:solidFill>
              <a:schemeClr val="bg1"/>
            </a:solidFill>
            <a:prstDash val="solid"/>
            <a:miter lim="800000"/>
          </a:ln>
          <a:effectLst>
            <a:outerShdw blurRad="431800" dist="2159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24" name="TextBox 76"/>
          <p:cNvSpPr txBox="1"/>
          <p:nvPr/>
        </p:nvSpPr>
        <p:spPr>
          <a:xfrm>
            <a:off x="4283010" y="1915547"/>
            <a:ext cx="915262" cy="461665"/>
          </a:xfrm>
          <a:prstGeom prst="rect">
            <a:avLst/>
          </a:prstGeom>
          <a:noFill/>
        </p:spPr>
        <p:txBody>
          <a:bodyPr wrap="square" rtlCol="0">
            <a:spAutoFit/>
          </a:bodyPr>
          <a:lstStyle/>
          <a:p>
            <a:r>
              <a:rPr lang="zh-CN" altLang="en-US" sz="2400" b="1" dirty="0" smtClean="0">
                <a:solidFill>
                  <a:schemeClr val="bg1"/>
                </a:solidFill>
                <a:effectLst/>
                <a:latin typeface="微软雅黑" pitchFamily="34" charset="-122"/>
                <a:ea typeface="微软雅黑" pitchFamily="34" charset="-122"/>
              </a:rPr>
              <a:t>邮箱</a:t>
            </a:r>
            <a:endParaRPr lang="zh-CN" altLang="en-US" sz="2400" b="1" dirty="0">
              <a:solidFill>
                <a:schemeClr val="bg1"/>
              </a:solidFill>
              <a:effectLst/>
              <a:latin typeface="微软雅黑" pitchFamily="34" charset="-122"/>
              <a:ea typeface="微软雅黑" pitchFamily="34" charset="-122"/>
            </a:endParaRPr>
          </a:p>
        </p:txBody>
      </p:sp>
      <p:sp>
        <p:nvSpPr>
          <p:cNvPr id="25" name="椭圆 24"/>
          <p:cNvSpPr/>
          <p:nvPr/>
        </p:nvSpPr>
        <p:spPr>
          <a:xfrm>
            <a:off x="2953404" y="5462058"/>
            <a:ext cx="366875" cy="366875"/>
          </a:xfrm>
          <a:prstGeom prst="ellipse">
            <a:avLst/>
          </a:prstGeom>
          <a:solidFill>
            <a:schemeClr val="bg1"/>
          </a:solidFill>
          <a:ln w="152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泪滴形 25"/>
          <p:cNvSpPr/>
          <p:nvPr/>
        </p:nvSpPr>
        <p:spPr>
          <a:xfrm rot="8100000">
            <a:off x="2639898" y="4256770"/>
            <a:ext cx="972565" cy="972565"/>
          </a:xfrm>
          <a:prstGeom prst="teardrop">
            <a:avLst>
              <a:gd name="adj" fmla="val 128040"/>
            </a:avLst>
          </a:prstGeom>
          <a:solidFill>
            <a:srgbClr val="00CCFF"/>
          </a:solidFill>
          <a:ln w="41275" cap="flat" cmpd="sng" algn="ctr">
            <a:solidFill>
              <a:schemeClr val="bg1"/>
            </a:solidFill>
            <a:prstDash val="solid"/>
            <a:miter lim="800000"/>
          </a:ln>
          <a:effectLst>
            <a:outerShdw blurRad="431800" dist="2159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27" name="TextBox 76"/>
          <p:cNvSpPr txBox="1"/>
          <p:nvPr/>
        </p:nvSpPr>
        <p:spPr>
          <a:xfrm>
            <a:off x="2732807" y="4432002"/>
            <a:ext cx="915262" cy="461665"/>
          </a:xfrm>
          <a:prstGeom prst="rect">
            <a:avLst/>
          </a:prstGeom>
          <a:noFill/>
        </p:spPr>
        <p:txBody>
          <a:bodyPr wrap="square" rtlCol="0">
            <a:spAutoFit/>
          </a:bodyPr>
          <a:lstStyle/>
          <a:p>
            <a:r>
              <a:rPr lang="zh-CN" altLang="en-US" sz="2400" b="1" dirty="0" smtClean="0">
                <a:solidFill>
                  <a:schemeClr val="bg1"/>
                </a:solidFill>
                <a:effectLst/>
                <a:latin typeface="微软雅黑" pitchFamily="34" charset="-122"/>
                <a:ea typeface="微软雅黑" pitchFamily="34" charset="-122"/>
              </a:rPr>
              <a:t>游戏</a:t>
            </a:r>
            <a:endParaRPr lang="zh-CN" altLang="en-US" sz="2400" b="1" dirty="0">
              <a:solidFill>
                <a:schemeClr val="bg1"/>
              </a:solidFill>
              <a:effectLst/>
              <a:latin typeface="微软雅黑" pitchFamily="34" charset="-122"/>
              <a:ea typeface="微软雅黑" pitchFamily="34" charset="-122"/>
            </a:endParaRPr>
          </a:p>
        </p:txBody>
      </p:sp>
      <p:sp>
        <p:nvSpPr>
          <p:cNvPr id="28" name="椭圆 27"/>
          <p:cNvSpPr/>
          <p:nvPr/>
        </p:nvSpPr>
        <p:spPr>
          <a:xfrm>
            <a:off x="6812566" y="5735064"/>
            <a:ext cx="366875" cy="366875"/>
          </a:xfrm>
          <a:prstGeom prst="ellipse">
            <a:avLst/>
          </a:prstGeom>
          <a:solidFill>
            <a:schemeClr val="bg1"/>
          </a:solidFill>
          <a:ln w="152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泪滴形 28"/>
          <p:cNvSpPr/>
          <p:nvPr/>
        </p:nvSpPr>
        <p:spPr>
          <a:xfrm rot="8100000">
            <a:off x="6509720" y="4557360"/>
            <a:ext cx="972565" cy="972565"/>
          </a:xfrm>
          <a:prstGeom prst="teardrop">
            <a:avLst>
              <a:gd name="adj" fmla="val 128040"/>
            </a:avLst>
          </a:prstGeom>
          <a:solidFill>
            <a:schemeClr val="accent2">
              <a:lumMod val="75000"/>
            </a:schemeClr>
          </a:solidFill>
          <a:ln w="41275" cap="flat" cmpd="sng" algn="ctr">
            <a:solidFill>
              <a:schemeClr val="bg1"/>
            </a:solidFill>
            <a:prstDash val="solid"/>
            <a:miter lim="800000"/>
          </a:ln>
          <a:effectLst>
            <a:outerShdw blurRad="431800" dist="2159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30" name="TextBox 76"/>
          <p:cNvSpPr txBox="1"/>
          <p:nvPr/>
        </p:nvSpPr>
        <p:spPr>
          <a:xfrm>
            <a:off x="6578270" y="4737943"/>
            <a:ext cx="915262" cy="461665"/>
          </a:xfrm>
          <a:prstGeom prst="rect">
            <a:avLst/>
          </a:prstGeom>
          <a:noFill/>
        </p:spPr>
        <p:txBody>
          <a:bodyPr wrap="square" rtlCol="0">
            <a:spAutoFit/>
          </a:bodyPr>
          <a:lstStyle/>
          <a:p>
            <a:r>
              <a:rPr lang="zh-CN" altLang="en-US" sz="2400" b="1" dirty="0" smtClean="0">
                <a:solidFill>
                  <a:schemeClr val="bg1"/>
                </a:solidFill>
                <a:effectLst/>
                <a:latin typeface="微软雅黑" pitchFamily="34" charset="-122"/>
                <a:ea typeface="微软雅黑" pitchFamily="34" charset="-122"/>
              </a:rPr>
              <a:t>彩票</a:t>
            </a:r>
            <a:endParaRPr lang="zh-CN" altLang="en-US" sz="2400" b="1" dirty="0">
              <a:solidFill>
                <a:schemeClr val="bg1"/>
              </a:solidFill>
              <a:effectLst/>
              <a:latin typeface="微软雅黑" pitchFamily="34" charset="-122"/>
              <a:ea typeface="微软雅黑" pitchFamily="34" charset="-122"/>
            </a:endParaRPr>
          </a:p>
        </p:txBody>
      </p:sp>
      <p:sp>
        <p:nvSpPr>
          <p:cNvPr id="31" name="椭圆 30"/>
          <p:cNvSpPr/>
          <p:nvPr/>
        </p:nvSpPr>
        <p:spPr>
          <a:xfrm>
            <a:off x="8388276" y="3539979"/>
            <a:ext cx="366875" cy="366875"/>
          </a:xfrm>
          <a:prstGeom prst="ellipse">
            <a:avLst/>
          </a:prstGeom>
          <a:solidFill>
            <a:schemeClr val="bg1"/>
          </a:solidFill>
          <a:ln w="152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泪滴形 31"/>
          <p:cNvSpPr/>
          <p:nvPr/>
        </p:nvSpPr>
        <p:spPr>
          <a:xfrm rot="8100000">
            <a:off x="8102808" y="2320812"/>
            <a:ext cx="972565" cy="972565"/>
          </a:xfrm>
          <a:prstGeom prst="teardrop">
            <a:avLst>
              <a:gd name="adj" fmla="val 128040"/>
            </a:avLst>
          </a:prstGeom>
          <a:solidFill>
            <a:srgbClr val="FFC000"/>
          </a:solidFill>
          <a:ln w="41275" cap="flat" cmpd="sng" algn="ctr">
            <a:solidFill>
              <a:schemeClr val="bg1"/>
            </a:solidFill>
            <a:prstDash val="solid"/>
            <a:miter lim="800000"/>
          </a:ln>
          <a:effectLst>
            <a:outerShdw blurRad="431800" dist="2159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endParaRPr>
          </a:p>
        </p:txBody>
      </p:sp>
      <p:sp>
        <p:nvSpPr>
          <p:cNvPr id="33" name="TextBox 76"/>
          <p:cNvSpPr txBox="1"/>
          <p:nvPr/>
        </p:nvSpPr>
        <p:spPr>
          <a:xfrm>
            <a:off x="8186899" y="2401912"/>
            <a:ext cx="915262" cy="830997"/>
          </a:xfrm>
          <a:prstGeom prst="rect">
            <a:avLst/>
          </a:prstGeom>
          <a:noFill/>
        </p:spPr>
        <p:txBody>
          <a:bodyPr wrap="square" rtlCol="0">
            <a:spAutoFit/>
          </a:bodyPr>
          <a:lstStyle/>
          <a:p>
            <a:r>
              <a:rPr lang="zh-CN" altLang="en-US" sz="2400" b="1" dirty="0" smtClean="0">
                <a:solidFill>
                  <a:schemeClr val="bg1"/>
                </a:solidFill>
                <a:effectLst/>
                <a:latin typeface="微软雅黑" pitchFamily="34" charset="-122"/>
                <a:ea typeface="微软雅黑" pitchFamily="34" charset="-122"/>
              </a:rPr>
              <a:t>门户入口</a:t>
            </a:r>
            <a:endParaRPr lang="zh-CN" altLang="en-US" sz="2400" b="1" dirty="0">
              <a:solidFill>
                <a:schemeClr val="bg1"/>
              </a:solidFill>
              <a:effectLst/>
              <a:latin typeface="微软雅黑" pitchFamily="34" charset="-122"/>
              <a:ea typeface="微软雅黑" pitchFamily="34" charset="-122"/>
            </a:endParaRPr>
          </a:p>
        </p:txBody>
      </p:sp>
      <p:sp>
        <p:nvSpPr>
          <p:cNvPr id="34" name="矩形 33"/>
          <p:cNvSpPr/>
          <p:nvPr/>
        </p:nvSpPr>
        <p:spPr>
          <a:xfrm>
            <a:off x="6962343" y="3632614"/>
            <a:ext cx="4989749" cy="235238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7040307" y="3669767"/>
            <a:ext cx="5270958" cy="1015663"/>
          </a:xfrm>
          <a:prstGeom prst="rect">
            <a:avLst/>
          </a:prstGeom>
        </p:spPr>
        <p:txBody>
          <a:bodyPr wrap="square">
            <a:spAutoFit/>
          </a:bodyPr>
          <a:lstStyle/>
          <a:p>
            <a:r>
              <a:rPr lang="zh-CN" altLang="en-US" sz="2000" dirty="0" smtClean="0">
                <a:solidFill>
                  <a:schemeClr val="accent1">
                    <a:lumMod val="50000"/>
                  </a:schemeClr>
                </a:solidFill>
                <a:latin typeface="微软雅黑" panose="020B0503020204020204" pitchFamily="34" charset="-122"/>
                <a:ea typeface="微软雅黑" panose="020B0503020204020204" pitchFamily="34" charset="-122"/>
              </a:rPr>
              <a:t>互联网核心企业除了资讯门户还拥有大量的子站点，用于提供游戏、金融等服务，如果在旗下不同站点切换时仍然需要逐一登录</a:t>
            </a:r>
            <a:r>
              <a:rPr lang="en-US" altLang="zh-CN" sz="2000" dirty="0" smtClean="0">
                <a:solidFill>
                  <a:schemeClr val="accent1">
                    <a:lumMod val="50000"/>
                  </a:schemeClr>
                </a:solidFill>
                <a:latin typeface="微软雅黑" panose="020B0503020204020204" pitchFamily="34" charset="-122"/>
                <a:ea typeface="微软雅黑" panose="020B0503020204020204" pitchFamily="34" charset="-122"/>
              </a:rPr>
              <a:t>…</a:t>
            </a:r>
          </a:p>
        </p:txBody>
      </p:sp>
      <p:sp>
        <p:nvSpPr>
          <p:cNvPr id="36" name="矩形 35"/>
          <p:cNvSpPr/>
          <p:nvPr/>
        </p:nvSpPr>
        <p:spPr>
          <a:xfrm>
            <a:off x="7168422" y="4554963"/>
            <a:ext cx="4812422" cy="1446550"/>
          </a:xfrm>
          <a:prstGeom prst="rect">
            <a:avLst/>
          </a:prstGeom>
        </p:spPr>
        <p:txBody>
          <a:bodyPr wrap="square">
            <a:spAutoFit/>
          </a:bodyPr>
          <a:lstStyle/>
          <a:p>
            <a:r>
              <a:rPr lang="zh-CN" altLang="en-US" sz="2400" dirty="0" smtClean="0">
                <a:solidFill>
                  <a:schemeClr val="accent1">
                    <a:lumMod val="50000"/>
                  </a:schemeClr>
                </a:solidFill>
                <a:latin typeface="微软雅黑" panose="020B0503020204020204" pitchFamily="34" charset="-122"/>
                <a:ea typeface="微软雅黑" panose="020B0503020204020204" pitchFamily="34" charset="-122"/>
              </a:rPr>
              <a:t>再求丢失用户时</a:t>
            </a:r>
            <a:r>
              <a:rPr lang="zh-CN" altLang="en-US" sz="4400" b="1" dirty="0" smtClean="0">
                <a:solidFill>
                  <a:schemeClr val="accent2">
                    <a:lumMod val="75000"/>
                  </a:schemeClr>
                </a:solidFill>
                <a:latin typeface="微软雅黑" panose="020B0503020204020204" pitchFamily="34" charset="-122"/>
                <a:ea typeface="微软雅黑" panose="020B0503020204020204" pitchFamily="34" charset="-122"/>
              </a:rPr>
              <a:t>企业</a:t>
            </a:r>
            <a:r>
              <a:rPr lang="zh-CN" altLang="en-US" sz="4400" b="1" dirty="0" smtClean="0">
                <a:solidFill>
                  <a:schemeClr val="accent1">
                    <a:lumMod val="50000"/>
                  </a:schemeClr>
                </a:solidFill>
                <a:latin typeface="微软雅黑" panose="020B0503020204020204" pitchFamily="34" charset="-122"/>
                <a:ea typeface="微软雅黑" panose="020B0503020204020204" pitchFamily="34" charset="-122"/>
              </a:rPr>
              <a:t>的心里</a:t>
            </a:r>
            <a:r>
              <a:rPr lang="zh-CN" altLang="en-US" sz="4400" b="1" dirty="0">
                <a:solidFill>
                  <a:schemeClr val="accent1">
                    <a:lumMod val="50000"/>
                  </a:schemeClr>
                </a:solidFill>
                <a:latin typeface="微软雅黑" panose="020B0503020204020204" pitchFamily="34" charset="-122"/>
                <a:ea typeface="微软雅黑" panose="020B0503020204020204" pitchFamily="34" charset="-122"/>
              </a:rPr>
              <a:t>阴影</a:t>
            </a:r>
            <a:r>
              <a:rPr lang="zh-CN" altLang="en-US" sz="4400" dirty="0">
                <a:solidFill>
                  <a:schemeClr val="accent1">
                    <a:lumMod val="50000"/>
                  </a:schemeClr>
                </a:solidFill>
                <a:latin typeface="微软雅黑" panose="020B0503020204020204" pitchFamily="34" charset="-122"/>
                <a:ea typeface="微软雅黑" panose="020B0503020204020204" pitchFamily="34" charset="-122"/>
              </a:rPr>
              <a:t>面积</a:t>
            </a:r>
            <a:r>
              <a:rPr lang="en-US" altLang="zh-CN" sz="4400" dirty="0">
                <a:solidFill>
                  <a:schemeClr val="accent1">
                    <a:lumMod val="50000"/>
                  </a:schemeClr>
                </a:solidFill>
                <a:latin typeface="微软雅黑" panose="020B0503020204020204" pitchFamily="34" charset="-122"/>
                <a:ea typeface="微软雅黑" panose="020B0503020204020204" pitchFamily="34" charset="-122"/>
              </a:rPr>
              <a:t>…</a:t>
            </a:r>
            <a:endParaRPr lang="zh-CN" altLang="en-US" sz="4400" dirty="0">
              <a:solidFill>
                <a:schemeClr val="accent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825703244"/>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smtClean="0"/>
              <a:t>：自定义</a:t>
            </a:r>
            <a:r>
              <a:rPr lang="en-US" altLang="zh-CN" dirty="0" smtClean="0"/>
              <a:t>Session</a:t>
            </a:r>
            <a:r>
              <a:rPr lang="zh-CN" altLang="en-US" dirty="0" smtClean="0"/>
              <a:t>实现的方式</a:t>
            </a:r>
            <a:endParaRPr lang="zh-CN" altLang="en-US" dirty="0"/>
          </a:p>
        </p:txBody>
      </p:sp>
      <p:sp>
        <p:nvSpPr>
          <p:cNvPr id="3" name="内容占位符 2"/>
          <p:cNvSpPr>
            <a:spLocks noGrp="1"/>
          </p:cNvSpPr>
          <p:nvPr>
            <p:ph idx="1"/>
          </p:nvPr>
        </p:nvSpPr>
        <p:spPr/>
        <p:txBody>
          <a:bodyPr>
            <a:normAutofit/>
          </a:bodyPr>
          <a:lstStyle/>
          <a:p>
            <a:r>
              <a:rPr lang="zh-CN" altLang="en-US" dirty="0" smtClean="0"/>
              <a:t>在很多</a:t>
            </a:r>
            <a:r>
              <a:rPr lang="en-US" altLang="zh-CN" dirty="0" smtClean="0"/>
              <a:t>SSO</a:t>
            </a:r>
            <a:r>
              <a:rPr lang="zh-CN" altLang="en-US" dirty="0" smtClean="0"/>
              <a:t>（单点登录）系统中，用户的会话概念会在前面介绍的基础上有所扩展：</a:t>
            </a:r>
            <a:endParaRPr lang="en-US" altLang="zh-CN" dirty="0" smtClean="0"/>
          </a:p>
          <a:p>
            <a:pPr lvl="1"/>
            <a:r>
              <a:rPr lang="zh-CN" altLang="en-US" dirty="0" smtClean="0"/>
              <a:t>单一系统的会话指的是当用户访问该系统的第一个资源开始到在该系统中超过特定时间没有进行活动任务为止</a:t>
            </a:r>
            <a:endParaRPr lang="en-US" altLang="zh-CN" dirty="0" smtClean="0"/>
          </a:p>
          <a:p>
            <a:pPr lvl="1"/>
            <a:r>
              <a:rPr lang="zh-CN" altLang="en-US" dirty="0" smtClean="0"/>
              <a:t>在</a:t>
            </a:r>
            <a:r>
              <a:rPr lang="en-US" altLang="zh-CN" dirty="0" smtClean="0"/>
              <a:t>SSO</a:t>
            </a:r>
            <a:r>
              <a:rPr lang="zh-CN" altLang="en-US" dirty="0" smtClean="0"/>
              <a:t>环境中，会话指的是用户访问整个集成环境中的任意系统的第一个资源开始，到在该集成环境中超过特定时间在任何子系统中均没有进行活动任务为止，逻辑概念范围更广，很明显，应用服务器中定义的原生</a:t>
            </a:r>
            <a:r>
              <a:rPr lang="en-US" altLang="zh-CN" dirty="0" smtClean="0"/>
              <a:t>session</a:t>
            </a:r>
            <a:r>
              <a:rPr lang="zh-CN" altLang="en-US" dirty="0" smtClean="0"/>
              <a:t>体系不能直接完成这类会话的定义工作，因此在某些时候我们需要按照前面讲述的</a:t>
            </a:r>
            <a:r>
              <a:rPr lang="en-US" altLang="zh-CN" dirty="0" smtClean="0"/>
              <a:t>session</a:t>
            </a:r>
            <a:r>
              <a:rPr lang="zh-CN" altLang="en-US" dirty="0" smtClean="0"/>
              <a:t>原理自定义一套会话体系</a:t>
            </a:r>
            <a:endParaRPr lang="zh-CN" altLang="en-US" dirty="0"/>
          </a:p>
        </p:txBody>
      </p:sp>
    </p:spTree>
    <p:extLst>
      <p:ext uri="{BB962C8B-B14F-4D97-AF65-F5344CB8AC3E}">
        <p14:creationId xmlns:p14="http://schemas.microsoft.com/office/powerpoint/2010/main" xmlns="" val="1796993804"/>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：自定义</a:t>
            </a:r>
            <a:r>
              <a:rPr lang="en-US" altLang="zh-CN" dirty="0"/>
              <a:t>Session</a:t>
            </a:r>
            <a:r>
              <a:rPr lang="zh-CN" altLang="en-US" dirty="0"/>
              <a:t>实现的方式</a:t>
            </a:r>
          </a:p>
        </p:txBody>
      </p:sp>
      <p:sp>
        <p:nvSpPr>
          <p:cNvPr id="3" name="内容占位符 2"/>
          <p:cNvSpPr>
            <a:spLocks noGrp="1"/>
          </p:cNvSpPr>
          <p:nvPr>
            <p:ph idx="1"/>
          </p:nvPr>
        </p:nvSpPr>
        <p:spPr/>
        <p:txBody>
          <a:bodyPr>
            <a:normAutofit fontScale="85000" lnSpcReduction="10000"/>
          </a:bodyPr>
          <a:lstStyle/>
          <a:p>
            <a:r>
              <a:rPr lang="zh-CN" altLang="en-US" dirty="0" smtClean="0"/>
              <a:t>实现自定义</a:t>
            </a:r>
            <a:r>
              <a:rPr lang="en-US" altLang="zh-CN" dirty="0" smtClean="0"/>
              <a:t>session</a:t>
            </a:r>
            <a:r>
              <a:rPr lang="zh-CN" altLang="en-US" dirty="0" smtClean="0"/>
              <a:t>的基本步骤：</a:t>
            </a:r>
            <a:endParaRPr lang="en-US" altLang="zh-CN" dirty="0" smtClean="0"/>
          </a:p>
          <a:p>
            <a:pPr lvl="1"/>
            <a:r>
              <a:rPr lang="en-US" altLang="zh-CN" dirty="0" smtClean="0"/>
              <a:t>Session</a:t>
            </a:r>
            <a:r>
              <a:rPr lang="zh-CN" altLang="en-US" dirty="0" smtClean="0"/>
              <a:t>的实现仍然依靠临时态的</a:t>
            </a:r>
            <a:r>
              <a:rPr lang="en-US" altLang="zh-CN" dirty="0" smtClean="0"/>
              <a:t>Cookie</a:t>
            </a:r>
            <a:r>
              <a:rPr lang="zh-CN" altLang="en-US" dirty="0" smtClean="0"/>
              <a:t>，因此需要定义一个属于自定义</a:t>
            </a:r>
            <a:r>
              <a:rPr lang="en-US" altLang="zh-CN" dirty="0" smtClean="0"/>
              <a:t>session</a:t>
            </a:r>
            <a:r>
              <a:rPr lang="zh-CN" altLang="en-US" dirty="0" smtClean="0"/>
              <a:t>体系的</a:t>
            </a:r>
            <a:r>
              <a:rPr lang="en-US" altLang="zh-CN" dirty="0" smtClean="0"/>
              <a:t>Cookie</a:t>
            </a:r>
            <a:r>
              <a:rPr lang="zh-CN" altLang="en-US" dirty="0" smtClean="0"/>
              <a:t>名称（如</a:t>
            </a:r>
            <a:r>
              <a:rPr lang="en-US" altLang="zh-CN" dirty="0" err="1" smtClean="0"/>
              <a:t>JavaEE</a:t>
            </a:r>
            <a:r>
              <a:rPr lang="zh-CN" altLang="en-US" dirty="0" smtClean="0"/>
              <a:t>应用服务器中常用的</a:t>
            </a:r>
            <a:r>
              <a:rPr lang="en-US" altLang="zh-CN" dirty="0" smtClean="0"/>
              <a:t>JSESSIONID</a:t>
            </a:r>
            <a:r>
              <a:rPr lang="zh-CN" altLang="en-US" dirty="0" smtClean="0"/>
              <a:t>）</a:t>
            </a:r>
            <a:endParaRPr lang="en-US" altLang="zh-CN" dirty="0" smtClean="0"/>
          </a:p>
          <a:p>
            <a:pPr lvl="1"/>
            <a:r>
              <a:rPr lang="zh-CN" altLang="en-US" dirty="0" smtClean="0"/>
              <a:t>在服务端创建一个</a:t>
            </a:r>
            <a:r>
              <a:rPr lang="en-US" altLang="zh-CN" dirty="0" smtClean="0"/>
              <a:t>Map</a:t>
            </a:r>
            <a:r>
              <a:rPr lang="zh-CN" altLang="en-US" dirty="0" smtClean="0"/>
              <a:t>，用于存放所有的用户会话</a:t>
            </a:r>
            <a:endParaRPr lang="en-US" altLang="zh-CN" dirty="0" smtClean="0"/>
          </a:p>
          <a:p>
            <a:pPr lvl="1"/>
            <a:r>
              <a:rPr lang="zh-CN" altLang="en-US" dirty="0" smtClean="0"/>
              <a:t>当用户访问系统时，检查请求中是否存在以自定义</a:t>
            </a:r>
            <a:r>
              <a:rPr lang="en-US" altLang="zh-CN" dirty="0" smtClean="0"/>
              <a:t>session</a:t>
            </a:r>
            <a:r>
              <a:rPr lang="zh-CN" altLang="en-US" dirty="0" smtClean="0"/>
              <a:t>体系</a:t>
            </a:r>
            <a:r>
              <a:rPr lang="en-US" altLang="zh-CN" dirty="0" smtClean="0"/>
              <a:t>Cookie</a:t>
            </a:r>
            <a:r>
              <a:rPr lang="zh-CN" altLang="en-US" dirty="0" smtClean="0"/>
              <a:t>名称命名的</a:t>
            </a:r>
            <a:r>
              <a:rPr lang="en-US" altLang="zh-CN" dirty="0" smtClean="0"/>
              <a:t>Cookie</a:t>
            </a:r>
            <a:r>
              <a:rPr lang="zh-CN" altLang="en-US" dirty="0" smtClean="0"/>
              <a:t>信息</a:t>
            </a:r>
            <a:endParaRPr lang="en-US" altLang="zh-CN" dirty="0" smtClean="0"/>
          </a:p>
          <a:p>
            <a:pPr lvl="2"/>
            <a:r>
              <a:rPr lang="zh-CN" altLang="en-US" dirty="0" smtClean="0"/>
              <a:t>如果没有，说明是一个新用户，则为该用户生成一个唯一的</a:t>
            </a:r>
            <a:r>
              <a:rPr lang="en-US" altLang="zh-CN" dirty="0" err="1" smtClean="0"/>
              <a:t>sessionId</a:t>
            </a:r>
            <a:r>
              <a:rPr lang="zh-CN" altLang="en-US" dirty="0" smtClean="0"/>
              <a:t>字符串，并在响应中添加该</a:t>
            </a:r>
            <a:r>
              <a:rPr lang="en-US" altLang="zh-CN" dirty="0" smtClean="0"/>
              <a:t>Cookie</a:t>
            </a:r>
            <a:r>
              <a:rPr lang="zh-CN" altLang="en-US" dirty="0" smtClean="0"/>
              <a:t>值（注意不要提供</a:t>
            </a:r>
            <a:r>
              <a:rPr lang="en-US" altLang="zh-CN" dirty="0" smtClean="0"/>
              <a:t>Cookie</a:t>
            </a:r>
            <a:r>
              <a:rPr lang="zh-CN" altLang="en-US" dirty="0" smtClean="0"/>
              <a:t>的生效时间，那么该</a:t>
            </a:r>
            <a:r>
              <a:rPr lang="en-US" altLang="zh-CN" dirty="0" smtClean="0"/>
              <a:t>Cookie</a:t>
            </a:r>
            <a:r>
              <a:rPr lang="zh-CN" altLang="en-US" dirty="0" smtClean="0"/>
              <a:t>即为瞬态的，只在浏览器当前进程中生效）</a:t>
            </a:r>
            <a:endParaRPr lang="en-US" altLang="zh-CN" dirty="0" smtClean="0"/>
          </a:p>
          <a:p>
            <a:pPr lvl="2"/>
            <a:r>
              <a:rPr lang="zh-CN" altLang="en-US" dirty="0" smtClean="0"/>
              <a:t>如果有则查看</a:t>
            </a:r>
            <a:r>
              <a:rPr lang="en-US" altLang="zh-CN" dirty="0" smtClean="0"/>
              <a:t>Map</a:t>
            </a:r>
            <a:r>
              <a:rPr lang="zh-CN" altLang="en-US" dirty="0" smtClean="0"/>
              <a:t>中是否存在该会话，有即获取会话信息，没有说明该会话已经超时，为用户构建一个新的会话</a:t>
            </a:r>
            <a:endParaRPr lang="en-US" altLang="zh-CN" dirty="0" smtClean="0"/>
          </a:p>
          <a:p>
            <a:pPr lvl="1"/>
            <a:r>
              <a:rPr lang="zh-CN" altLang="en-US" dirty="0" smtClean="0"/>
              <a:t>一个用户的会话对象实质上也是一个</a:t>
            </a:r>
            <a:r>
              <a:rPr lang="en-US" altLang="zh-CN" dirty="0" smtClean="0"/>
              <a:t>Map</a:t>
            </a:r>
            <a:r>
              <a:rPr lang="zh-CN" altLang="en-US" dirty="0" smtClean="0"/>
              <a:t>，可以通过键值对的形式存放、获取会话变量</a:t>
            </a:r>
            <a:endParaRPr lang="en-US" altLang="zh-CN" dirty="0"/>
          </a:p>
          <a:p>
            <a:pPr lvl="1"/>
            <a:endParaRPr lang="en-US" altLang="zh-CN" dirty="0" smtClean="0"/>
          </a:p>
          <a:p>
            <a:pPr lvl="1"/>
            <a:endParaRPr lang="en-US" altLang="zh-CN" dirty="0"/>
          </a:p>
          <a:p>
            <a:pPr lvl="1"/>
            <a:endParaRPr lang="zh-CN" altLang="en-US" dirty="0"/>
          </a:p>
        </p:txBody>
      </p:sp>
      <p:sp>
        <p:nvSpPr>
          <p:cNvPr id="4" name="TextBox 5">
            <a:hlinkClick r:id="rId2" action="ppaction://hlinkfile"/>
          </p:cNvPr>
          <p:cNvSpPr txBox="1"/>
          <p:nvPr/>
        </p:nvSpPr>
        <p:spPr>
          <a:xfrm>
            <a:off x="783209" y="5521389"/>
            <a:ext cx="8377120" cy="646331"/>
          </a:xfrm>
          <a:prstGeom prst="rect">
            <a:avLst/>
          </a:prstGeom>
          <a:noFill/>
        </p:spPr>
        <p:txBody>
          <a:bodyPr wrap="square" rtlCol="0">
            <a:spAutoFit/>
          </a:bodyPr>
          <a:lstStyle/>
          <a:p>
            <a:r>
              <a:rPr lang="zh-CN" altLang="en-US" dirty="0" smtClean="0"/>
              <a:t>课堂案例：</a:t>
            </a:r>
            <a:endParaRPr lang="en-US" altLang="zh-CN" dirty="0" smtClean="0"/>
          </a:p>
          <a:p>
            <a:r>
              <a:rPr lang="en-US" altLang="zh-CN" dirty="0">
                <a:hlinkClick r:id="rId3" action="ppaction://hlinkfile"/>
              </a:rPr>
              <a:t>SimpleHttpProccesserModelWithSSO.zip</a:t>
            </a:r>
            <a:endParaRPr lang="en-US" dirty="0"/>
          </a:p>
        </p:txBody>
      </p:sp>
    </p:spTree>
    <p:extLst>
      <p:ext uri="{BB962C8B-B14F-4D97-AF65-F5344CB8AC3E}">
        <p14:creationId xmlns:p14="http://schemas.microsoft.com/office/powerpoint/2010/main" xmlns="" val="3304294896"/>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知识点</a:t>
            </a:r>
            <a:r>
              <a:rPr lang="en-US" altLang="zh-CN" dirty="0" smtClean="0"/>
              <a:t>3</a:t>
            </a:r>
            <a:r>
              <a:rPr lang="zh-CN" altLang="en-US" dirty="0" smtClean="0"/>
              <a:t>：</a:t>
            </a:r>
            <a:r>
              <a:rPr lang="en-US" altLang="zh-CN" dirty="0" smtClean="0"/>
              <a:t>HttpSession</a:t>
            </a:r>
            <a:r>
              <a:rPr lang="zh-CN" altLang="en-US" dirty="0" smtClean="0"/>
              <a:t>的获取</a:t>
            </a:r>
            <a:r>
              <a:rPr lang="en-US" altLang="zh-CN" dirty="0" smtClean="0"/>
              <a:t>-1</a:t>
            </a:r>
            <a:endParaRPr lang="zh-CN" altLang="en-US" dirty="0"/>
          </a:p>
        </p:txBody>
      </p:sp>
      <p:sp>
        <p:nvSpPr>
          <p:cNvPr id="3" name="内容占位符 2"/>
          <p:cNvSpPr>
            <a:spLocks noGrp="1"/>
          </p:cNvSpPr>
          <p:nvPr>
            <p:ph idx="1"/>
          </p:nvPr>
        </p:nvSpPr>
        <p:spPr>
          <a:xfrm>
            <a:off x="186570" y="899048"/>
            <a:ext cx="11792070" cy="2243164"/>
          </a:xfrm>
        </p:spPr>
        <p:txBody>
          <a:bodyPr/>
          <a:lstStyle/>
          <a:p>
            <a:r>
              <a:rPr lang="en-US" altLang="zh-CN" dirty="0" err="1" smtClean="0"/>
              <a:t>Servlet</a:t>
            </a:r>
            <a:r>
              <a:rPr lang="zh-CN" altLang="en-US" dirty="0" smtClean="0"/>
              <a:t>规范中定义了</a:t>
            </a:r>
            <a:r>
              <a:rPr lang="en-US" altLang="zh-CN" dirty="0" err="1" smtClean="0"/>
              <a:t>HttpSession</a:t>
            </a:r>
            <a:r>
              <a:rPr lang="zh-CN" altLang="en-US" dirty="0" smtClean="0"/>
              <a:t>接口，用来实现</a:t>
            </a:r>
            <a:r>
              <a:rPr lang="en-US" altLang="zh-CN" dirty="0" smtClean="0"/>
              <a:t>Session</a:t>
            </a:r>
            <a:r>
              <a:rPr lang="zh-CN" altLang="en-US" dirty="0" smtClean="0"/>
              <a:t>技术；</a:t>
            </a:r>
            <a:endParaRPr lang="en-US" altLang="zh-CN" dirty="0" smtClean="0"/>
          </a:p>
          <a:p>
            <a:r>
              <a:rPr lang="zh-CN" altLang="en-US" dirty="0" smtClean="0"/>
              <a:t>要使用</a:t>
            </a:r>
            <a:r>
              <a:rPr lang="en-US" altLang="zh-CN" dirty="0" err="1" smtClean="0"/>
              <a:t>HttpSession</a:t>
            </a:r>
            <a:r>
              <a:rPr lang="zh-CN" altLang="en-US" dirty="0" smtClean="0"/>
              <a:t>，首先要获取其对象；请求接口中定义了获取</a:t>
            </a:r>
            <a:r>
              <a:rPr lang="en-US" altLang="zh-CN" dirty="0" err="1" smtClean="0"/>
              <a:t>HttpSession</a:t>
            </a:r>
            <a:r>
              <a:rPr lang="zh-CN" altLang="en-US" dirty="0" smtClean="0"/>
              <a:t>对象的方法：</a:t>
            </a:r>
            <a:endParaRPr lang="en-US" altLang="zh-CN" dirty="0"/>
          </a:p>
          <a:p>
            <a:endParaRPr lang="en-US" altLang="zh-CN" dirty="0" smtClean="0"/>
          </a:p>
          <a:p>
            <a:endParaRPr lang="en-US" altLang="zh-CN" dirty="0"/>
          </a:p>
          <a:p>
            <a:endParaRPr lang="zh-CN" altLang="en-US" dirty="0"/>
          </a:p>
        </p:txBody>
      </p:sp>
      <p:graphicFrame>
        <p:nvGraphicFramePr>
          <p:cNvPr id="13" name="Table 12"/>
          <p:cNvGraphicFramePr>
            <a:graphicFrameLocks noGrp="1"/>
          </p:cNvGraphicFramePr>
          <p:nvPr/>
        </p:nvGraphicFramePr>
        <p:xfrm>
          <a:off x="478092" y="3144689"/>
          <a:ext cx="10738070" cy="1651000"/>
        </p:xfrm>
        <a:graphic>
          <a:graphicData uri="http://schemas.openxmlformats.org/drawingml/2006/table">
            <a:tbl>
              <a:tblPr firstRow="1" bandRow="1">
                <a:tableStyleId>{5C22544A-7EE6-4342-B048-85BDC9FD1C3A}</a:tableStyleId>
              </a:tblPr>
              <a:tblGrid>
                <a:gridCol w="4210286"/>
                <a:gridCol w="6527784"/>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 </a:t>
                      </a:r>
                      <a:r>
                        <a:rPr lang="en-US" dirty="0" err="1" smtClean="0"/>
                        <a:t>HttpSession</a:t>
                      </a:r>
                      <a:r>
                        <a:rPr lang="en-US" dirty="0" smtClean="0"/>
                        <a:t> </a:t>
                      </a:r>
                      <a:r>
                        <a:rPr lang="en-US" dirty="0" err="1" smtClean="0"/>
                        <a:t>getSession</a:t>
                      </a:r>
                      <a:r>
                        <a:rPr lang="en-US" dirty="0" smtClean="0"/>
                        <a:t>()</a:t>
                      </a:r>
                    </a:p>
                  </a:txBody>
                  <a:tcPr/>
                </a:tc>
                <a:tc>
                  <a:txBody>
                    <a:bodyPr/>
                    <a:lstStyle/>
                    <a:p>
                      <a:r>
                        <a:rPr lang="zh-CN" altLang="en-US" dirty="0" smtClean="0"/>
                        <a:t>获取与当前请求相关的</a:t>
                      </a:r>
                      <a:r>
                        <a:rPr lang="en-US" altLang="zh-CN" dirty="0" smtClean="0"/>
                        <a:t>Session</a:t>
                      </a:r>
                      <a:r>
                        <a:rPr lang="zh-CN" altLang="en-US" dirty="0" smtClean="0"/>
                        <a:t>对象，如果不存在，创建一个新的；</a:t>
                      </a:r>
                      <a:endParaRPr lang="en-US" dirty="0"/>
                    </a:p>
                  </a:txBody>
                  <a:tcPr/>
                </a:tc>
              </a:tr>
              <a:tr h="370840">
                <a:tc>
                  <a:txBody>
                    <a:bodyPr/>
                    <a:lstStyle/>
                    <a:p>
                      <a:pPr algn="l"/>
                      <a:r>
                        <a:rPr lang="en-US" dirty="0" err="1" smtClean="0"/>
                        <a:t>HttpSession</a:t>
                      </a:r>
                      <a:r>
                        <a:rPr lang="en-US" dirty="0" smtClean="0"/>
                        <a:t> </a:t>
                      </a:r>
                      <a:r>
                        <a:rPr lang="en-US" dirty="0" err="1" smtClean="0"/>
                        <a:t>getSession</a:t>
                      </a:r>
                      <a:r>
                        <a:rPr lang="en-US" dirty="0" smtClean="0"/>
                        <a:t>(</a:t>
                      </a:r>
                      <a:r>
                        <a:rPr lang="en-US" dirty="0" err="1" smtClean="0"/>
                        <a:t>boolean</a:t>
                      </a:r>
                      <a:r>
                        <a:rPr lang="en-US" dirty="0" smtClean="0"/>
                        <a:t> create)</a:t>
                      </a:r>
                    </a:p>
                    <a:p>
                      <a:pPr algn="l"/>
                      <a:endParaRPr lang="en-US" dirty="0" smtClean="0"/>
                    </a:p>
                  </a:txBody>
                  <a:tcPr/>
                </a:tc>
                <a:tc>
                  <a:txBody>
                    <a:bodyPr/>
                    <a:lstStyle/>
                    <a:p>
                      <a:r>
                        <a:rPr lang="zh-CN" altLang="en-US" dirty="0" smtClean="0"/>
                        <a:t>如果</a:t>
                      </a:r>
                      <a:r>
                        <a:rPr lang="en-US" altLang="zh-CN" dirty="0" smtClean="0"/>
                        <a:t>create</a:t>
                      </a:r>
                      <a:r>
                        <a:rPr lang="zh-CN" altLang="en-US" dirty="0" smtClean="0"/>
                        <a:t>为</a:t>
                      </a:r>
                      <a:r>
                        <a:rPr lang="en-US" altLang="zh-CN" dirty="0" smtClean="0"/>
                        <a:t>true</a:t>
                      </a:r>
                      <a:r>
                        <a:rPr lang="zh-CN" altLang="en-US" dirty="0" smtClean="0"/>
                        <a:t>，则与</a:t>
                      </a:r>
                      <a:r>
                        <a:rPr lang="en-US" altLang="zh-CN" dirty="0" err="1" smtClean="0"/>
                        <a:t>getSession</a:t>
                      </a:r>
                      <a:r>
                        <a:rPr lang="en-US" altLang="zh-CN" dirty="0" smtClean="0"/>
                        <a:t>()</a:t>
                      </a:r>
                      <a:r>
                        <a:rPr lang="zh-CN" altLang="en-US" dirty="0" smtClean="0"/>
                        <a:t>方法相同；如果</a:t>
                      </a:r>
                      <a:r>
                        <a:rPr lang="en-US" altLang="zh-CN" dirty="0" smtClean="0"/>
                        <a:t>create</a:t>
                      </a:r>
                      <a:r>
                        <a:rPr lang="zh-CN" altLang="en-US" dirty="0" smtClean="0"/>
                        <a:t>是</a:t>
                      </a:r>
                      <a:r>
                        <a:rPr lang="en-US" altLang="zh-CN" dirty="0" smtClean="0"/>
                        <a:t>false</a:t>
                      </a:r>
                      <a:r>
                        <a:rPr lang="zh-CN" altLang="en-US" dirty="0" smtClean="0"/>
                        <a:t>，则如果不存在，返回</a:t>
                      </a:r>
                      <a:r>
                        <a:rPr lang="en-US" altLang="zh-CN" dirty="0" smtClean="0"/>
                        <a:t>null;</a:t>
                      </a:r>
                      <a:endParaRPr lang="en-US" dirty="0"/>
                    </a:p>
                  </a:txBody>
                  <a:tcPr/>
                </a:tc>
              </a:tr>
            </a:tbl>
          </a:graphicData>
        </a:graphic>
      </p:graphicFrame>
    </p:spTree>
    <p:extLst>
      <p:ext uri="{BB962C8B-B14F-4D97-AF65-F5344CB8AC3E}">
        <p14:creationId xmlns:p14="http://schemas.microsoft.com/office/powerpoint/2010/main" xmlns="" val="1296745022"/>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知识点</a:t>
            </a:r>
            <a:r>
              <a:rPr lang="en-US" altLang="zh-CN" dirty="0" smtClean="0"/>
              <a:t>3</a:t>
            </a:r>
            <a:r>
              <a:rPr lang="zh-CN" altLang="en-US" dirty="0" smtClean="0"/>
              <a:t>：</a:t>
            </a:r>
            <a:r>
              <a:rPr lang="en-US" altLang="zh-CN" dirty="0" smtClean="0"/>
              <a:t>HttpSession</a:t>
            </a:r>
            <a:r>
              <a:rPr lang="zh-CN" altLang="en-US" dirty="0" smtClean="0"/>
              <a:t>的获取</a:t>
            </a:r>
            <a:r>
              <a:rPr lang="en-US" altLang="zh-CN" dirty="0" smtClean="0"/>
              <a:t>-2</a:t>
            </a:r>
            <a:endParaRPr lang="zh-CN" altLang="en-US" dirty="0"/>
          </a:p>
        </p:txBody>
      </p:sp>
      <p:sp>
        <p:nvSpPr>
          <p:cNvPr id="3" name="内容占位符 2"/>
          <p:cNvSpPr>
            <a:spLocks noGrp="1"/>
          </p:cNvSpPr>
          <p:nvPr>
            <p:ph idx="1"/>
          </p:nvPr>
        </p:nvSpPr>
        <p:spPr>
          <a:xfrm>
            <a:off x="399930" y="749418"/>
            <a:ext cx="11370892" cy="1029506"/>
          </a:xfrm>
        </p:spPr>
        <p:txBody>
          <a:bodyPr>
            <a:normAutofit fontScale="92500" lnSpcReduction="20000"/>
          </a:bodyPr>
          <a:lstStyle/>
          <a:p>
            <a:r>
              <a:rPr lang="zh-CN" altLang="en-US" sz="2400" dirty="0" smtClean="0"/>
              <a:t>编写</a:t>
            </a:r>
            <a:r>
              <a:rPr lang="en-US" altLang="zh-CN" sz="2400" dirty="0" err="1" smtClean="0"/>
              <a:t>TestGetSession</a:t>
            </a:r>
            <a:r>
              <a:rPr lang="zh-CN" altLang="en-US" sz="2400" dirty="0" smtClean="0"/>
              <a:t>，先获取名字为</a:t>
            </a:r>
            <a:r>
              <a:rPr lang="en-US" altLang="zh-CN" sz="2400" dirty="0" smtClean="0"/>
              <a:t>JSESSIONID</a:t>
            </a:r>
            <a:r>
              <a:rPr lang="zh-CN" altLang="en-US" sz="2400" dirty="0" smtClean="0"/>
              <a:t>的</a:t>
            </a:r>
            <a:r>
              <a:rPr lang="en-US" altLang="zh-CN" sz="2400" dirty="0" smtClean="0"/>
              <a:t>cookie</a:t>
            </a:r>
            <a:r>
              <a:rPr lang="zh-CN" altLang="en-US" sz="2400" dirty="0" smtClean="0"/>
              <a:t>，再获取</a:t>
            </a:r>
            <a:r>
              <a:rPr lang="en-US" altLang="zh-CN" sz="2400" dirty="0" err="1" smtClean="0"/>
              <a:t>HttpSession</a:t>
            </a:r>
            <a:r>
              <a:rPr lang="zh-CN" altLang="en-US" sz="2400" dirty="0" smtClean="0"/>
              <a:t>对象，并获取其</a:t>
            </a:r>
            <a:r>
              <a:rPr lang="en-US" altLang="zh-CN" sz="2400" dirty="0" smtClean="0"/>
              <a:t>ID</a:t>
            </a:r>
            <a:r>
              <a:rPr lang="zh-CN" altLang="en-US" sz="2400" dirty="0" smtClean="0"/>
              <a:t>值，比较二者关系；</a:t>
            </a:r>
            <a:endParaRPr lang="en-US" altLang="zh-CN" sz="2400" dirty="0" smtClean="0"/>
          </a:p>
          <a:p>
            <a:endParaRPr lang="en-US" altLang="zh-CN" sz="2400" dirty="0"/>
          </a:p>
          <a:p>
            <a:endParaRPr lang="zh-CN" altLang="en-US" sz="2400" dirty="0"/>
          </a:p>
        </p:txBody>
      </p:sp>
      <p:sp>
        <p:nvSpPr>
          <p:cNvPr id="5" name="TextBox 4">
            <a:hlinkClick r:id="rId2" action="ppaction://hlinkfile"/>
          </p:cNvPr>
          <p:cNvSpPr txBox="1"/>
          <p:nvPr/>
        </p:nvSpPr>
        <p:spPr>
          <a:xfrm>
            <a:off x="9616966" y="116632"/>
            <a:ext cx="2379091" cy="646331"/>
          </a:xfrm>
          <a:prstGeom prst="rect">
            <a:avLst/>
          </a:prstGeom>
          <a:noFill/>
        </p:spPr>
        <p:txBody>
          <a:bodyPr wrap="square" rtlCol="0">
            <a:spAutoFit/>
          </a:bodyPr>
          <a:lstStyle/>
          <a:p>
            <a:r>
              <a:rPr lang="zh-CN" altLang="en-US" dirty="0" smtClean="0"/>
              <a:t>课堂案例：</a:t>
            </a:r>
            <a:r>
              <a:rPr lang="en-US" altLang="zh-CN" dirty="0" smtClean="0">
                <a:hlinkClick r:id="rId3" action="ppaction://hlinkfile"/>
              </a:rPr>
              <a:t>TestGetSession.java</a:t>
            </a:r>
            <a:endParaRPr lang="en-US" dirty="0"/>
          </a:p>
        </p:txBody>
      </p:sp>
      <p:sp>
        <p:nvSpPr>
          <p:cNvPr id="6" name="TextBox 5"/>
          <p:cNvSpPr txBox="1"/>
          <p:nvPr/>
        </p:nvSpPr>
        <p:spPr>
          <a:xfrm>
            <a:off x="701585" y="1779687"/>
            <a:ext cx="11490415" cy="5078313"/>
          </a:xfrm>
          <a:prstGeom prst="rect">
            <a:avLst/>
          </a:prstGeom>
          <a:solidFill>
            <a:schemeClr val="bg1">
              <a:lumMod val="95000"/>
            </a:schemeClr>
          </a:solidFill>
        </p:spPr>
        <p:txBody>
          <a:bodyPr wrap="square" rtlCol="0">
            <a:spAutoFit/>
          </a:bodyPr>
          <a:lstStyle/>
          <a:p>
            <a:r>
              <a:rPr lang="en-US" altLang="zh-CN" dirty="0" smtClean="0">
                <a:ea typeface="微软雅黑 Light"/>
              </a:rPr>
              <a:t>//      </a:t>
            </a:r>
            <a:r>
              <a:rPr lang="zh-CN" altLang="en-US" dirty="0" smtClean="0">
                <a:ea typeface="微软雅黑 Light"/>
              </a:rPr>
              <a:t>获取</a:t>
            </a:r>
            <a:r>
              <a:rPr lang="en-US" altLang="zh-CN" dirty="0" err="1" smtClean="0">
                <a:ea typeface="微软雅黑 Light"/>
              </a:rPr>
              <a:t>jsessionid</a:t>
            </a:r>
            <a:r>
              <a:rPr lang="zh-CN" altLang="en-US" dirty="0" smtClean="0">
                <a:ea typeface="微软雅黑 Light"/>
              </a:rPr>
              <a:t>，并输出其值</a:t>
            </a:r>
          </a:p>
          <a:p>
            <a:r>
              <a:rPr lang="zh-CN" altLang="en-US" dirty="0" smtClean="0">
                <a:ea typeface="微软雅黑 Light"/>
              </a:rPr>
              <a:t>        </a:t>
            </a:r>
            <a:r>
              <a:rPr lang="en-US" altLang="zh-CN" dirty="0" smtClean="0">
                <a:ea typeface="微软雅黑 Light"/>
              </a:rPr>
              <a:t>Cookie[] cookies=</a:t>
            </a:r>
            <a:r>
              <a:rPr lang="en-US" altLang="zh-CN" dirty="0" err="1" smtClean="0">
                <a:ea typeface="微软雅黑 Light"/>
              </a:rPr>
              <a:t>request.getCookies</a:t>
            </a:r>
            <a:r>
              <a:rPr lang="en-US" altLang="zh-CN" dirty="0" smtClean="0">
                <a:ea typeface="微软雅黑 Light"/>
              </a:rPr>
              <a:t>();</a:t>
            </a:r>
          </a:p>
          <a:p>
            <a:r>
              <a:rPr lang="en-US" altLang="zh-CN" dirty="0" smtClean="0">
                <a:ea typeface="微软雅黑 Light"/>
              </a:rPr>
              <a:t>        </a:t>
            </a:r>
            <a:r>
              <a:rPr lang="en-US" altLang="zh-CN" dirty="0" err="1" smtClean="0">
                <a:ea typeface="微软雅黑 Light"/>
              </a:rPr>
              <a:t>boolean</a:t>
            </a:r>
            <a:r>
              <a:rPr lang="en-US" altLang="zh-CN" dirty="0" smtClean="0">
                <a:ea typeface="微软雅黑 Light"/>
              </a:rPr>
              <a:t> flag=false;</a:t>
            </a:r>
          </a:p>
          <a:p>
            <a:r>
              <a:rPr lang="en-US" altLang="zh-CN" dirty="0" smtClean="0">
                <a:ea typeface="微软雅黑 Light"/>
              </a:rPr>
              <a:t>        if(cookies!=null){</a:t>
            </a:r>
          </a:p>
          <a:p>
            <a:r>
              <a:rPr lang="en-US" altLang="zh-CN" dirty="0" smtClean="0">
                <a:ea typeface="微软雅黑 Light"/>
              </a:rPr>
              <a:t>        for(Cookie c:cookies){</a:t>
            </a:r>
          </a:p>
          <a:p>
            <a:r>
              <a:rPr lang="en-US" altLang="zh-CN" dirty="0" smtClean="0">
                <a:ea typeface="微软雅黑 Light"/>
              </a:rPr>
              <a:t>        	if(</a:t>
            </a:r>
            <a:r>
              <a:rPr lang="en-US" altLang="zh-CN" dirty="0" err="1" smtClean="0">
                <a:ea typeface="微软雅黑 Light"/>
              </a:rPr>
              <a:t>c.getName</a:t>
            </a:r>
            <a:r>
              <a:rPr lang="en-US" altLang="zh-CN" dirty="0" smtClean="0">
                <a:ea typeface="微软雅黑 Light"/>
              </a:rPr>
              <a:t>().equals("JSESSIONID")){</a:t>
            </a:r>
          </a:p>
          <a:p>
            <a:r>
              <a:rPr lang="en-US" altLang="zh-CN" dirty="0" smtClean="0">
                <a:ea typeface="微软雅黑 Light"/>
              </a:rPr>
              <a:t>        		</a:t>
            </a:r>
            <a:r>
              <a:rPr lang="en-US" altLang="zh-CN" dirty="0" err="1" smtClean="0">
                <a:ea typeface="微软雅黑 Light"/>
              </a:rPr>
              <a:t>out.println</a:t>
            </a:r>
            <a:r>
              <a:rPr lang="en-US" altLang="zh-CN" dirty="0" smtClean="0">
                <a:ea typeface="微软雅黑 Light"/>
              </a:rPr>
              <a:t>("JSESSIONID="+</a:t>
            </a:r>
            <a:r>
              <a:rPr lang="en-US" altLang="zh-CN" dirty="0" err="1" smtClean="0">
                <a:ea typeface="微软雅黑 Light"/>
              </a:rPr>
              <a:t>c.getValue</a:t>
            </a:r>
            <a:r>
              <a:rPr lang="en-US" altLang="zh-CN" dirty="0" smtClean="0">
                <a:ea typeface="微软雅黑 Light"/>
              </a:rPr>
              <a:t>());</a:t>
            </a:r>
          </a:p>
          <a:p>
            <a:r>
              <a:rPr lang="en-US" altLang="zh-CN" dirty="0" smtClean="0">
                <a:ea typeface="微软雅黑 Light"/>
              </a:rPr>
              <a:t>        		flag=true;</a:t>
            </a:r>
          </a:p>
          <a:p>
            <a:r>
              <a:rPr lang="en-US" altLang="zh-CN" dirty="0" smtClean="0">
                <a:ea typeface="微软雅黑 Light"/>
              </a:rPr>
              <a:t>        		break;            }        }        }</a:t>
            </a:r>
          </a:p>
          <a:p>
            <a:r>
              <a:rPr lang="en-US" altLang="zh-CN" dirty="0" smtClean="0">
                <a:ea typeface="微软雅黑 Light"/>
              </a:rPr>
              <a:t>//      </a:t>
            </a:r>
            <a:r>
              <a:rPr lang="zh-CN" altLang="en-US" dirty="0" smtClean="0">
                <a:ea typeface="微软雅黑 Light"/>
              </a:rPr>
              <a:t>如果不存在</a:t>
            </a:r>
            <a:r>
              <a:rPr lang="en-US" altLang="zh-CN" dirty="0" err="1" smtClean="0">
                <a:ea typeface="微软雅黑 Light"/>
              </a:rPr>
              <a:t>jsessionid</a:t>
            </a:r>
            <a:r>
              <a:rPr lang="zh-CN" altLang="en-US" dirty="0" smtClean="0">
                <a:ea typeface="微软雅黑 Light"/>
              </a:rPr>
              <a:t>，则打印提示</a:t>
            </a:r>
          </a:p>
          <a:p>
            <a:r>
              <a:rPr lang="zh-CN" altLang="en-US" dirty="0" smtClean="0">
                <a:ea typeface="微软雅黑 Light"/>
              </a:rPr>
              <a:t>        </a:t>
            </a:r>
            <a:r>
              <a:rPr lang="en-US" altLang="zh-CN" dirty="0" smtClean="0">
                <a:ea typeface="微软雅黑 Light"/>
              </a:rPr>
              <a:t>if(flag==false){</a:t>
            </a:r>
          </a:p>
          <a:p>
            <a:r>
              <a:rPr lang="en-US" altLang="zh-CN" dirty="0" smtClean="0">
                <a:ea typeface="微软雅黑 Light"/>
              </a:rPr>
              <a:t>        	</a:t>
            </a:r>
            <a:r>
              <a:rPr lang="en-US" altLang="zh-CN" dirty="0" err="1" smtClean="0">
                <a:ea typeface="微软雅黑 Light"/>
              </a:rPr>
              <a:t>out.println</a:t>
            </a:r>
            <a:r>
              <a:rPr lang="en-US" altLang="zh-CN" dirty="0" smtClean="0">
                <a:ea typeface="微软雅黑 Light"/>
              </a:rPr>
              <a:t>("</a:t>
            </a:r>
            <a:r>
              <a:rPr lang="zh-CN" altLang="en-US" dirty="0" smtClean="0">
                <a:ea typeface="微软雅黑 Light"/>
              </a:rPr>
              <a:t>当前请求中没有名字为</a:t>
            </a:r>
            <a:r>
              <a:rPr lang="en-US" altLang="zh-CN" dirty="0" smtClean="0">
                <a:ea typeface="微软雅黑 Light"/>
              </a:rPr>
              <a:t>JSESSIONID</a:t>
            </a:r>
            <a:r>
              <a:rPr lang="zh-CN" altLang="en-US" dirty="0" smtClean="0">
                <a:ea typeface="微软雅黑 Light"/>
              </a:rPr>
              <a:t>的</a:t>
            </a:r>
            <a:r>
              <a:rPr lang="en-US" altLang="zh-CN" dirty="0" smtClean="0">
                <a:ea typeface="微软雅黑 Light"/>
              </a:rPr>
              <a:t>cookie");</a:t>
            </a:r>
          </a:p>
          <a:p>
            <a:r>
              <a:rPr lang="en-US" altLang="zh-CN" dirty="0" smtClean="0">
                <a:ea typeface="微软雅黑 Light"/>
              </a:rPr>
              <a:t>        }</a:t>
            </a:r>
          </a:p>
          <a:p>
            <a:r>
              <a:rPr lang="en-US" altLang="zh-CN" dirty="0" smtClean="0">
                <a:ea typeface="微软雅黑 Light"/>
              </a:rPr>
              <a:t> //   </a:t>
            </a:r>
            <a:r>
              <a:rPr lang="zh-CN" altLang="en-US" dirty="0" smtClean="0">
                <a:ea typeface="微软雅黑 Light"/>
              </a:rPr>
              <a:t>获取当前</a:t>
            </a:r>
            <a:r>
              <a:rPr lang="en-US" altLang="zh-CN" dirty="0" smtClean="0">
                <a:ea typeface="微软雅黑 Light"/>
              </a:rPr>
              <a:t>Session</a:t>
            </a:r>
            <a:r>
              <a:rPr lang="zh-CN" altLang="en-US" dirty="0" smtClean="0">
                <a:ea typeface="微软雅黑 Light"/>
              </a:rPr>
              <a:t>对象</a:t>
            </a:r>
          </a:p>
          <a:p>
            <a:r>
              <a:rPr lang="zh-CN" altLang="en-US" dirty="0" smtClean="0">
                <a:ea typeface="微软雅黑 Light"/>
              </a:rPr>
              <a:t>        </a:t>
            </a:r>
            <a:r>
              <a:rPr lang="en-US" altLang="zh-CN" dirty="0" err="1" smtClean="0">
                <a:ea typeface="微软雅黑 Light"/>
              </a:rPr>
              <a:t>HttpSession</a:t>
            </a:r>
            <a:r>
              <a:rPr lang="en-US" altLang="zh-CN" dirty="0" smtClean="0">
                <a:ea typeface="微软雅黑 Light"/>
              </a:rPr>
              <a:t> session=</a:t>
            </a:r>
            <a:r>
              <a:rPr lang="en-US" altLang="zh-CN" dirty="0" err="1" smtClean="0">
                <a:ea typeface="微软雅黑 Light"/>
              </a:rPr>
              <a:t>request.getSession</a:t>
            </a:r>
            <a:r>
              <a:rPr lang="en-US" altLang="zh-CN" dirty="0" smtClean="0">
                <a:ea typeface="微软雅黑 Light"/>
              </a:rPr>
              <a:t>();</a:t>
            </a:r>
          </a:p>
          <a:p>
            <a:r>
              <a:rPr lang="en-US" altLang="zh-CN" dirty="0" smtClean="0">
                <a:ea typeface="微软雅黑 Light"/>
              </a:rPr>
              <a:t>//      </a:t>
            </a:r>
            <a:r>
              <a:rPr lang="zh-CN" altLang="en-US" dirty="0" smtClean="0">
                <a:ea typeface="微软雅黑 Light"/>
              </a:rPr>
              <a:t>获取当前</a:t>
            </a:r>
            <a:r>
              <a:rPr lang="en-US" altLang="zh-CN" dirty="0" smtClean="0">
                <a:ea typeface="微软雅黑 Light"/>
              </a:rPr>
              <a:t>Session</a:t>
            </a:r>
            <a:r>
              <a:rPr lang="zh-CN" altLang="en-US" dirty="0" smtClean="0">
                <a:ea typeface="微软雅黑 Light"/>
              </a:rPr>
              <a:t>对象的</a:t>
            </a:r>
            <a:r>
              <a:rPr lang="en-US" altLang="zh-CN" dirty="0" smtClean="0">
                <a:ea typeface="微软雅黑 Light"/>
              </a:rPr>
              <a:t>ID</a:t>
            </a:r>
          </a:p>
          <a:p>
            <a:r>
              <a:rPr lang="en-US" altLang="zh-CN" dirty="0" smtClean="0">
                <a:ea typeface="微软雅黑 Light"/>
              </a:rPr>
              <a:t>        String id=</a:t>
            </a:r>
            <a:r>
              <a:rPr lang="en-US" altLang="zh-CN" dirty="0" err="1" smtClean="0">
                <a:ea typeface="微软雅黑 Light"/>
              </a:rPr>
              <a:t>session.getId</a:t>
            </a:r>
            <a:r>
              <a:rPr lang="en-US" altLang="zh-CN" dirty="0" smtClean="0">
                <a:ea typeface="微软雅黑 Light"/>
              </a:rPr>
              <a:t>();</a:t>
            </a:r>
          </a:p>
          <a:p>
            <a:r>
              <a:rPr lang="en-US" altLang="zh-CN" dirty="0" smtClean="0">
                <a:ea typeface="微软雅黑 Light"/>
              </a:rPr>
              <a:t>        </a:t>
            </a:r>
            <a:r>
              <a:rPr lang="en-US" altLang="zh-CN" dirty="0" err="1" smtClean="0">
                <a:ea typeface="微软雅黑 Light"/>
              </a:rPr>
              <a:t>out.println</a:t>
            </a:r>
            <a:r>
              <a:rPr lang="en-US" altLang="zh-CN" dirty="0" smtClean="0">
                <a:ea typeface="微软雅黑 Light"/>
              </a:rPr>
              <a:t>("</a:t>
            </a:r>
            <a:r>
              <a:rPr lang="zh-CN" altLang="en-US" dirty="0" smtClean="0">
                <a:ea typeface="微软雅黑 Light"/>
              </a:rPr>
              <a:t>当前会话的</a:t>
            </a:r>
            <a:r>
              <a:rPr lang="en-US" altLang="zh-CN" dirty="0" smtClean="0">
                <a:ea typeface="微软雅黑 Light"/>
              </a:rPr>
              <a:t>ID</a:t>
            </a:r>
            <a:r>
              <a:rPr lang="zh-CN" altLang="en-US" dirty="0" smtClean="0">
                <a:ea typeface="微软雅黑 Light"/>
              </a:rPr>
              <a:t>是：</a:t>
            </a:r>
            <a:r>
              <a:rPr lang="en-US" altLang="zh-CN" dirty="0" smtClean="0">
                <a:ea typeface="微软雅黑 Light"/>
              </a:rPr>
              <a:t>"+id);</a:t>
            </a:r>
          </a:p>
        </p:txBody>
      </p:sp>
    </p:spTree>
    <p:extLst>
      <p:ext uri="{BB962C8B-B14F-4D97-AF65-F5344CB8AC3E}">
        <p14:creationId xmlns:p14="http://schemas.microsoft.com/office/powerpoint/2010/main" xmlns="" val="129674502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节</a:t>
            </a:r>
            <a:r>
              <a:rPr lang="en-US" altLang="zh-CN" dirty="0" smtClean="0"/>
              <a:t>【</a:t>
            </a:r>
            <a:r>
              <a:rPr lang="zh-CN" altLang="en-US" dirty="0" smtClean="0"/>
              <a:t>会话跟踪概述</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：会话的概念与作用</a:t>
            </a:r>
          </a:p>
          <a:p>
            <a:r>
              <a:rPr lang="zh-CN" altLang="en-US" dirty="0" smtClean="0"/>
              <a:t>知识点</a:t>
            </a:r>
            <a:r>
              <a:rPr lang="en-US" altLang="zh-CN" dirty="0" smtClean="0"/>
              <a:t>2</a:t>
            </a:r>
            <a:r>
              <a:rPr lang="zh-CN" altLang="en-US" dirty="0" smtClean="0"/>
              <a:t>：现行常用的会话跟踪技术</a:t>
            </a:r>
          </a:p>
          <a:p>
            <a:endParaRPr lang="en-US" altLang="zh-CN" dirty="0" smtClean="0"/>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知识点</a:t>
            </a:r>
            <a:r>
              <a:rPr lang="en-US" altLang="zh-CN" dirty="0" smtClean="0"/>
              <a:t>3</a:t>
            </a:r>
            <a:r>
              <a:rPr lang="zh-CN" altLang="en-US" dirty="0" smtClean="0"/>
              <a:t>：</a:t>
            </a:r>
            <a:r>
              <a:rPr lang="en-US" altLang="zh-CN" dirty="0" smtClean="0"/>
              <a:t>HttpSession</a:t>
            </a:r>
            <a:r>
              <a:rPr lang="zh-CN" altLang="en-US" dirty="0" smtClean="0"/>
              <a:t>的获取</a:t>
            </a:r>
            <a:r>
              <a:rPr lang="en-US" altLang="zh-CN" dirty="0" smtClean="0"/>
              <a:t>-2</a:t>
            </a:r>
            <a:endParaRPr lang="zh-CN" altLang="en-US" dirty="0"/>
          </a:p>
        </p:txBody>
      </p:sp>
      <p:sp>
        <p:nvSpPr>
          <p:cNvPr id="3" name="内容占位符 2"/>
          <p:cNvSpPr>
            <a:spLocks noGrp="1"/>
          </p:cNvSpPr>
          <p:nvPr>
            <p:ph idx="1"/>
          </p:nvPr>
        </p:nvSpPr>
        <p:spPr>
          <a:xfrm>
            <a:off x="399930" y="749418"/>
            <a:ext cx="11370892" cy="1029506"/>
          </a:xfrm>
        </p:spPr>
        <p:txBody>
          <a:bodyPr>
            <a:normAutofit/>
          </a:bodyPr>
          <a:lstStyle/>
          <a:p>
            <a:r>
              <a:rPr lang="zh-CN" altLang="en-US" sz="2400" dirty="0" smtClean="0"/>
              <a:t>在浏览器中访问</a:t>
            </a:r>
            <a:r>
              <a:rPr lang="en-US" altLang="zh-CN" sz="2400" dirty="0" err="1" smtClean="0"/>
              <a:t>TestGetSession</a:t>
            </a:r>
            <a:r>
              <a:rPr lang="zh-CN" altLang="en-US" sz="2400" dirty="0" smtClean="0"/>
              <a:t>，结果如下：</a:t>
            </a:r>
            <a:endParaRPr lang="en-US" altLang="zh-CN" sz="2400" dirty="0" smtClean="0"/>
          </a:p>
          <a:p>
            <a:endParaRPr lang="en-US" altLang="zh-CN" sz="2400" dirty="0"/>
          </a:p>
          <a:p>
            <a:endParaRPr lang="zh-CN" altLang="en-US" sz="2400" dirty="0"/>
          </a:p>
        </p:txBody>
      </p:sp>
      <p:pic>
        <p:nvPicPr>
          <p:cNvPr id="1025" name="Picture 1" descr="C:\Users\wxh\AppData\Roaming\Tencent\Users\29097443\QQ\WinTemp\RichOle\BOELPO){2XYZ66EG[D)_UFG.png"/>
          <p:cNvPicPr>
            <a:picLocks noChangeAspect="1" noChangeArrowheads="1"/>
          </p:cNvPicPr>
          <p:nvPr/>
        </p:nvPicPr>
        <p:blipFill>
          <a:blip r:embed="rId3" cstate="print"/>
          <a:srcRect/>
          <a:stretch>
            <a:fillRect/>
          </a:stretch>
        </p:blipFill>
        <p:spPr bwMode="auto">
          <a:xfrm>
            <a:off x="468351" y="1382751"/>
            <a:ext cx="5105745" cy="645554"/>
          </a:xfrm>
          <a:prstGeom prst="rect">
            <a:avLst/>
          </a:prstGeom>
          <a:noFill/>
          <a:ln w="38100">
            <a:solidFill>
              <a:schemeClr val="accent6"/>
            </a:solidFill>
          </a:ln>
        </p:spPr>
      </p:pic>
      <p:sp>
        <p:nvSpPr>
          <p:cNvPr id="7" name="TextBox 6"/>
          <p:cNvSpPr txBox="1"/>
          <p:nvPr/>
        </p:nvSpPr>
        <p:spPr>
          <a:xfrm>
            <a:off x="448887" y="2294313"/>
            <a:ext cx="10922924" cy="369332"/>
          </a:xfrm>
          <a:prstGeom prst="rect">
            <a:avLst/>
          </a:prstGeom>
          <a:solidFill>
            <a:schemeClr val="accent6"/>
          </a:solidFill>
        </p:spPr>
        <p:txBody>
          <a:bodyPr wrap="square" rtlCol="0">
            <a:spAutoFit/>
          </a:bodyPr>
          <a:lstStyle/>
          <a:p>
            <a:r>
              <a:rPr lang="zh-CN" altLang="en-US" dirty="0" smtClean="0"/>
              <a:t>可见：第一次访问，没有创建过</a:t>
            </a:r>
            <a:r>
              <a:rPr lang="en-US" altLang="zh-CN" dirty="0" err="1" smtClean="0"/>
              <a:t>HttpSession</a:t>
            </a:r>
            <a:r>
              <a:rPr lang="zh-CN" altLang="en-US" dirty="0" smtClean="0"/>
              <a:t>对象，所以也不存在名字为</a:t>
            </a:r>
            <a:r>
              <a:rPr lang="en-US" altLang="zh-CN" dirty="0" smtClean="0"/>
              <a:t>JSESSIONID</a:t>
            </a:r>
            <a:r>
              <a:rPr lang="zh-CN" altLang="en-US" dirty="0" smtClean="0"/>
              <a:t>的</a:t>
            </a:r>
            <a:r>
              <a:rPr lang="en-US" altLang="zh-CN" dirty="0" smtClean="0"/>
              <a:t>Cookie</a:t>
            </a:r>
            <a:r>
              <a:rPr lang="zh-CN" altLang="en-US" dirty="0" smtClean="0"/>
              <a:t>；</a:t>
            </a:r>
            <a:endParaRPr lang="en-US" dirty="0"/>
          </a:p>
        </p:txBody>
      </p:sp>
      <p:sp>
        <p:nvSpPr>
          <p:cNvPr id="8" name="内容占位符 2"/>
          <p:cNvSpPr txBox="1">
            <a:spLocks/>
          </p:cNvSpPr>
          <p:nvPr/>
        </p:nvSpPr>
        <p:spPr>
          <a:xfrm>
            <a:off x="519079" y="2780494"/>
            <a:ext cx="11370892" cy="102950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同一个浏览器中，再次访问</a:t>
            </a:r>
            <a:r>
              <a:rPr kumimoji="0" lang="en-US" altLang="zh-CN" sz="2400" b="0" i="0" u="none" strike="noStrike" kern="1200" cap="none" spc="0" normalizeH="0" baseline="0" noProof="0" dirty="0" err="1"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TestGetSession</a:t>
            </a:r>
            <a:r>
              <a:rPr kumimoji="0" lang="zh-CN" altLang="en-US" sz="24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，结果如下：</a:t>
            </a:r>
            <a:endParaRPr kumimoji="0" lang="en-US" altLang="zh-CN" sz="24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pic>
        <p:nvPicPr>
          <p:cNvPr id="1026" name="Picture 2" descr="C:\Users\wxh\AppData\Roaming\Tencent\Users\29097443\QQ\WinTemp\RichOle\NK80[YBD0U9Q2]%W381B[6B.png"/>
          <p:cNvPicPr>
            <a:picLocks noChangeAspect="1" noChangeArrowheads="1"/>
          </p:cNvPicPr>
          <p:nvPr/>
        </p:nvPicPr>
        <p:blipFill>
          <a:blip r:embed="rId4" cstate="print"/>
          <a:srcRect/>
          <a:stretch>
            <a:fillRect/>
          </a:stretch>
        </p:blipFill>
        <p:spPr bwMode="auto">
          <a:xfrm>
            <a:off x="565265" y="3474720"/>
            <a:ext cx="5094515" cy="581891"/>
          </a:xfrm>
          <a:prstGeom prst="rect">
            <a:avLst/>
          </a:prstGeom>
          <a:noFill/>
          <a:ln w="38100">
            <a:solidFill>
              <a:schemeClr val="accent6"/>
            </a:solidFill>
          </a:ln>
        </p:spPr>
      </p:pic>
      <p:sp>
        <p:nvSpPr>
          <p:cNvPr id="10" name="TextBox 9"/>
          <p:cNvSpPr txBox="1"/>
          <p:nvPr/>
        </p:nvSpPr>
        <p:spPr>
          <a:xfrm>
            <a:off x="551411" y="4308764"/>
            <a:ext cx="10922924" cy="369332"/>
          </a:xfrm>
          <a:prstGeom prst="rect">
            <a:avLst/>
          </a:prstGeom>
          <a:solidFill>
            <a:schemeClr val="accent6"/>
          </a:solidFill>
        </p:spPr>
        <p:txBody>
          <a:bodyPr wrap="square" rtlCol="0">
            <a:spAutoFit/>
          </a:bodyPr>
          <a:lstStyle/>
          <a:p>
            <a:r>
              <a:rPr lang="zh-CN" altLang="en-US" dirty="0" smtClean="0"/>
              <a:t>可见：同一个会话中，只创建唯一一个</a:t>
            </a:r>
            <a:r>
              <a:rPr lang="en-US" altLang="zh-CN" dirty="0" err="1" smtClean="0"/>
              <a:t>HttpSession</a:t>
            </a:r>
            <a:r>
              <a:rPr lang="zh-CN" altLang="en-US" dirty="0" smtClean="0"/>
              <a:t>对象，而且</a:t>
            </a:r>
            <a:r>
              <a:rPr lang="en-US" altLang="zh-CN" dirty="0" smtClean="0"/>
              <a:t>ID</a:t>
            </a:r>
            <a:r>
              <a:rPr lang="zh-CN" altLang="en-US" dirty="0" smtClean="0"/>
              <a:t>值确实存储在名字为</a:t>
            </a:r>
            <a:r>
              <a:rPr lang="en-US" altLang="zh-CN" dirty="0" smtClean="0"/>
              <a:t>JSESSIONID</a:t>
            </a:r>
            <a:r>
              <a:rPr lang="zh-CN" altLang="en-US" dirty="0" smtClean="0"/>
              <a:t>的</a:t>
            </a:r>
            <a:r>
              <a:rPr lang="en-US" altLang="zh-CN" dirty="0" smtClean="0"/>
              <a:t>Cookie</a:t>
            </a:r>
            <a:r>
              <a:rPr lang="zh-CN" altLang="en-US" dirty="0" smtClean="0"/>
              <a:t>中；</a:t>
            </a:r>
            <a:endParaRPr lang="en-US" altLang="zh-CN" dirty="0" smtClean="0"/>
          </a:p>
        </p:txBody>
      </p:sp>
      <p:sp>
        <p:nvSpPr>
          <p:cNvPr id="11" name="内容占位符 2"/>
          <p:cNvSpPr txBox="1">
            <a:spLocks/>
          </p:cNvSpPr>
          <p:nvPr/>
        </p:nvSpPr>
        <p:spPr>
          <a:xfrm>
            <a:off x="588352" y="4828195"/>
            <a:ext cx="11370892" cy="102950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再启动新的浏览器进行访问，结果如下：</a:t>
            </a:r>
            <a:endParaRPr kumimoji="0" lang="en-US" altLang="zh-CN" sz="24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pic>
        <p:nvPicPr>
          <p:cNvPr id="1027" name="Picture 3" descr="C:\Users\wxh\AppData\Roaming\Tencent\Users\29097443\QQ\WinTemp\RichOle\56%I`9[_X{LX(A{L)WV%3_K.png"/>
          <p:cNvPicPr>
            <a:picLocks noChangeAspect="1" noChangeArrowheads="1"/>
          </p:cNvPicPr>
          <p:nvPr/>
        </p:nvPicPr>
        <p:blipFill>
          <a:blip r:embed="rId5" cstate="print"/>
          <a:srcRect/>
          <a:stretch>
            <a:fillRect/>
          </a:stretch>
        </p:blipFill>
        <p:spPr bwMode="auto">
          <a:xfrm>
            <a:off x="498763" y="5453149"/>
            <a:ext cx="5896501" cy="631768"/>
          </a:xfrm>
          <a:prstGeom prst="rect">
            <a:avLst/>
          </a:prstGeom>
          <a:noFill/>
          <a:ln w="38100">
            <a:solidFill>
              <a:schemeClr val="accent6"/>
            </a:solidFill>
          </a:ln>
        </p:spPr>
      </p:pic>
      <p:sp>
        <p:nvSpPr>
          <p:cNvPr id="13" name="TextBox 12"/>
          <p:cNvSpPr txBox="1"/>
          <p:nvPr/>
        </p:nvSpPr>
        <p:spPr>
          <a:xfrm>
            <a:off x="421178" y="6223462"/>
            <a:ext cx="10922924" cy="369332"/>
          </a:xfrm>
          <a:prstGeom prst="rect">
            <a:avLst/>
          </a:prstGeom>
          <a:solidFill>
            <a:schemeClr val="accent6"/>
          </a:solidFill>
        </p:spPr>
        <p:txBody>
          <a:bodyPr wrap="square" rtlCol="0">
            <a:spAutoFit/>
          </a:bodyPr>
          <a:lstStyle/>
          <a:p>
            <a:r>
              <a:rPr lang="zh-CN" altLang="en-US" dirty="0" smtClean="0"/>
              <a:t>可见：启动新的浏览器，即开始一个新的会话，将创建新的</a:t>
            </a:r>
            <a:r>
              <a:rPr lang="en-US" altLang="zh-CN" dirty="0" err="1" smtClean="0"/>
              <a:t>HttpSession</a:t>
            </a:r>
            <a:r>
              <a:rPr lang="zh-CN" altLang="en-US" dirty="0" smtClean="0"/>
              <a:t>对象，有不同的</a:t>
            </a:r>
            <a:r>
              <a:rPr lang="en-US" altLang="zh-CN" dirty="0" smtClean="0"/>
              <a:t>ID</a:t>
            </a:r>
            <a:r>
              <a:rPr lang="zh-CN" altLang="en-US" dirty="0" smtClean="0"/>
              <a:t>值；</a:t>
            </a:r>
            <a:endParaRPr lang="en-US" altLang="zh-CN" dirty="0" smtClean="0"/>
          </a:p>
        </p:txBody>
      </p:sp>
      <p:sp>
        <p:nvSpPr>
          <p:cNvPr id="14" name="TextBox 13">
            <a:hlinkClick r:id="rId6" action="ppaction://hlinkfile"/>
          </p:cNvPr>
          <p:cNvSpPr txBox="1"/>
          <p:nvPr/>
        </p:nvSpPr>
        <p:spPr>
          <a:xfrm>
            <a:off x="9616966" y="116632"/>
            <a:ext cx="2379091" cy="646331"/>
          </a:xfrm>
          <a:prstGeom prst="rect">
            <a:avLst/>
          </a:prstGeom>
          <a:noFill/>
        </p:spPr>
        <p:txBody>
          <a:bodyPr wrap="square" rtlCol="0">
            <a:spAutoFit/>
          </a:bodyPr>
          <a:lstStyle/>
          <a:p>
            <a:r>
              <a:rPr lang="zh-CN" altLang="en-US" dirty="0" smtClean="0"/>
              <a:t>课堂案例：</a:t>
            </a:r>
            <a:r>
              <a:rPr lang="en-US" altLang="zh-CN" dirty="0" smtClean="0">
                <a:hlinkClick r:id="rId7" action="ppaction://hlinkfile"/>
              </a:rPr>
              <a:t>TestGetSession.java</a:t>
            </a:r>
            <a:endParaRPr lang="en-US" dirty="0"/>
          </a:p>
        </p:txBody>
      </p:sp>
    </p:spTree>
    <p:extLst>
      <p:ext uri="{BB962C8B-B14F-4D97-AF65-F5344CB8AC3E}">
        <p14:creationId xmlns:p14="http://schemas.microsoft.com/office/powerpoint/2010/main" xmlns="" val="1296745022"/>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4</a:t>
            </a:r>
            <a:r>
              <a:rPr lang="zh-CN" altLang="en-US" dirty="0" smtClean="0"/>
              <a:t>：</a:t>
            </a:r>
            <a:r>
              <a:rPr lang="en-US" altLang="zh-CN" dirty="0" smtClean="0"/>
              <a:t>Session</a:t>
            </a:r>
            <a:r>
              <a:rPr lang="zh-CN" altLang="en-US" dirty="0" smtClean="0"/>
              <a:t>属性的添加、修改、删除及</a:t>
            </a:r>
            <a:r>
              <a:rPr lang="en-US" altLang="zh-CN" dirty="0" smtClean="0"/>
              <a:t>Session</a:t>
            </a:r>
            <a:r>
              <a:rPr lang="zh-CN" altLang="en-US" dirty="0" smtClean="0"/>
              <a:t>失效的方法</a:t>
            </a:r>
            <a:r>
              <a:rPr lang="en-US" altLang="zh-CN" dirty="0" smtClean="0"/>
              <a:t>-1</a:t>
            </a:r>
            <a:endParaRPr lang="zh-CN" altLang="en-US" dirty="0"/>
          </a:p>
        </p:txBody>
      </p:sp>
      <p:sp>
        <p:nvSpPr>
          <p:cNvPr id="3" name="内容占位符 2"/>
          <p:cNvSpPr>
            <a:spLocks noGrp="1"/>
          </p:cNvSpPr>
          <p:nvPr>
            <p:ph idx="1"/>
          </p:nvPr>
        </p:nvSpPr>
        <p:spPr>
          <a:xfrm>
            <a:off x="186570" y="899048"/>
            <a:ext cx="11792070" cy="1495018"/>
          </a:xfrm>
        </p:spPr>
        <p:txBody>
          <a:bodyPr>
            <a:normAutofit/>
          </a:bodyPr>
          <a:lstStyle/>
          <a:p>
            <a:r>
              <a:rPr lang="zh-CN" altLang="en-US" sz="2400" dirty="0" smtClean="0"/>
              <a:t>与前面学习过的请求属性类似，会话也可以添加、修改、删除属性；</a:t>
            </a:r>
            <a:endParaRPr lang="en-US" altLang="zh-CN" sz="2400" dirty="0" smtClean="0"/>
          </a:p>
          <a:p>
            <a:r>
              <a:rPr lang="en-US" altLang="zh-CN" sz="2400" dirty="0" err="1" smtClean="0"/>
              <a:t>HttpSession</a:t>
            </a:r>
            <a:r>
              <a:rPr lang="zh-CN" altLang="en-US" sz="2400" dirty="0" smtClean="0"/>
              <a:t>接口中提供了与属性有关的方法；</a:t>
            </a:r>
            <a:endParaRPr lang="zh-CN" altLang="en-US" sz="2400" dirty="0"/>
          </a:p>
        </p:txBody>
      </p:sp>
      <p:graphicFrame>
        <p:nvGraphicFramePr>
          <p:cNvPr id="9" name="Table 8"/>
          <p:cNvGraphicFramePr>
            <a:graphicFrameLocks noGrp="1"/>
          </p:cNvGraphicFramePr>
          <p:nvPr/>
        </p:nvGraphicFramePr>
        <p:xfrm>
          <a:off x="455637" y="2392147"/>
          <a:ext cx="11082427" cy="2778760"/>
        </p:xfrm>
        <a:graphic>
          <a:graphicData uri="http://schemas.openxmlformats.org/drawingml/2006/table">
            <a:tbl>
              <a:tblPr firstRow="1" bandRow="1">
                <a:tableStyleId>{5C22544A-7EE6-4342-B048-85BDC9FD1C3A}</a:tableStyleId>
              </a:tblPr>
              <a:tblGrid>
                <a:gridCol w="6023988"/>
                <a:gridCol w="5058439"/>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sz="2000" dirty="0" smtClean="0"/>
                        <a:t>void </a:t>
                      </a:r>
                      <a:r>
                        <a:rPr lang="en-US" sz="2000" dirty="0" err="1" smtClean="0"/>
                        <a:t>setAttribute</a:t>
                      </a:r>
                      <a:r>
                        <a:rPr lang="en-US" sz="2000" dirty="0" smtClean="0"/>
                        <a:t>(</a:t>
                      </a:r>
                      <a:r>
                        <a:rPr lang="en-US" sz="2000" dirty="0" err="1" smtClean="0"/>
                        <a:t>java.lang.String</a:t>
                      </a:r>
                      <a:r>
                        <a:rPr lang="en-US" sz="2000" dirty="0" smtClean="0"/>
                        <a:t> name, </a:t>
                      </a:r>
                      <a:r>
                        <a:rPr lang="en-US" sz="2000" dirty="0" err="1" smtClean="0"/>
                        <a:t>java.lang.Object</a:t>
                      </a:r>
                      <a:r>
                        <a:rPr lang="en-US" sz="2000" dirty="0" smtClean="0"/>
                        <a:t> o) </a:t>
                      </a:r>
                    </a:p>
                    <a:p>
                      <a:pPr algn="l"/>
                      <a:endParaRPr lang="en-US" sz="2000" dirty="0" smtClean="0"/>
                    </a:p>
                  </a:txBody>
                  <a:tcPr/>
                </a:tc>
                <a:tc>
                  <a:txBody>
                    <a:bodyPr/>
                    <a:lstStyle/>
                    <a:p>
                      <a:r>
                        <a:rPr lang="zh-CN" altLang="en-US" dirty="0" smtClean="0"/>
                        <a:t>将任意类型对象设置为会话的属性，指定一个名字；</a:t>
                      </a:r>
                      <a:endParaRPr lang="en-US" dirty="0"/>
                    </a:p>
                  </a:txBody>
                  <a:tcPr/>
                </a:tc>
              </a:tr>
              <a:tr h="370840">
                <a:tc>
                  <a:txBody>
                    <a:bodyPr/>
                    <a:lstStyle/>
                    <a:p>
                      <a:pPr algn="l"/>
                      <a:r>
                        <a:rPr lang="en-US" sz="2000" dirty="0" err="1" smtClean="0"/>
                        <a:t>java.lang.Object</a:t>
                      </a:r>
                      <a:r>
                        <a:rPr lang="en-US" sz="2000" dirty="0" smtClean="0"/>
                        <a:t> </a:t>
                      </a:r>
                      <a:r>
                        <a:rPr lang="en-US" sz="2000" dirty="0" err="1" smtClean="0"/>
                        <a:t>getAttribute</a:t>
                      </a:r>
                      <a:r>
                        <a:rPr lang="en-US" sz="2000" dirty="0" smtClean="0"/>
                        <a:t>(</a:t>
                      </a:r>
                      <a:r>
                        <a:rPr lang="en-US" sz="2000" dirty="0" err="1" smtClean="0"/>
                        <a:t>java.lang.String</a:t>
                      </a:r>
                      <a:r>
                        <a:rPr lang="en-US" sz="2000" dirty="0" smtClean="0"/>
                        <a:t> name) </a:t>
                      </a:r>
                    </a:p>
                    <a:p>
                      <a:pPr algn="l"/>
                      <a:r>
                        <a:rPr lang="en-US" sz="2000" dirty="0" smtClean="0"/>
                        <a:t> </a:t>
                      </a:r>
                    </a:p>
                  </a:txBody>
                  <a:tcPr/>
                </a:tc>
                <a:tc>
                  <a:txBody>
                    <a:bodyPr/>
                    <a:lstStyle/>
                    <a:p>
                      <a:r>
                        <a:rPr lang="zh-CN" altLang="en-US" dirty="0" smtClean="0"/>
                        <a:t>通过属性的名字，获取属性的值；</a:t>
                      </a:r>
                      <a:endParaRPr lang="en-US" dirty="0"/>
                    </a:p>
                  </a:txBody>
                  <a:tcPr/>
                </a:tc>
              </a:tr>
              <a:tr h="370840">
                <a:tc>
                  <a:txBody>
                    <a:bodyPr/>
                    <a:lstStyle/>
                    <a:p>
                      <a:pPr algn="l"/>
                      <a:r>
                        <a:rPr lang="en-US" sz="2000" dirty="0" smtClean="0"/>
                        <a:t> void </a:t>
                      </a:r>
                      <a:r>
                        <a:rPr lang="en-US" sz="2000" dirty="0" err="1" smtClean="0"/>
                        <a:t>removeAttribute</a:t>
                      </a:r>
                      <a:r>
                        <a:rPr lang="en-US" sz="2000" dirty="0" smtClean="0"/>
                        <a:t>(</a:t>
                      </a:r>
                      <a:r>
                        <a:rPr lang="en-US" sz="2000" dirty="0" err="1" smtClean="0"/>
                        <a:t>java.lang.String</a:t>
                      </a:r>
                      <a:r>
                        <a:rPr lang="en-US" sz="2000" dirty="0" smtClean="0"/>
                        <a:t> name) </a:t>
                      </a:r>
                    </a:p>
                    <a:p>
                      <a:pPr algn="l"/>
                      <a:r>
                        <a:rPr lang="en-US" sz="2000" dirty="0" smtClean="0"/>
                        <a:t> </a:t>
                      </a:r>
                    </a:p>
                  </a:txBody>
                  <a:tcPr/>
                </a:tc>
                <a:tc>
                  <a:txBody>
                    <a:bodyPr/>
                    <a:lstStyle/>
                    <a:p>
                      <a:r>
                        <a:rPr lang="zh-CN" altLang="en-US" dirty="0" smtClean="0"/>
                        <a:t>通过属性的名字，删除属性；</a:t>
                      </a:r>
                      <a:endParaRPr lang="en-US" dirty="0"/>
                    </a:p>
                  </a:txBody>
                  <a:tcPr/>
                </a:tc>
              </a:tr>
            </a:tbl>
          </a:graphicData>
        </a:graphic>
      </p:graphicFrame>
      <p:sp>
        <p:nvSpPr>
          <p:cNvPr id="10" name="内容占位符 2"/>
          <p:cNvSpPr txBox="1">
            <a:spLocks/>
          </p:cNvSpPr>
          <p:nvPr/>
        </p:nvSpPr>
        <p:spPr>
          <a:xfrm>
            <a:off x="399930" y="5362982"/>
            <a:ext cx="11792070" cy="149501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zh-CN" altLang="en-US" sz="2400" dirty="0" smtClean="0">
                <a:latin typeface="微软雅黑 Light" panose="020B0502040204020203" pitchFamily="34" charset="-122"/>
                <a:ea typeface="微软雅黑 Light" panose="020B0502040204020203" pitchFamily="34" charset="-122"/>
              </a:rPr>
              <a:t>有了会话属性，就可以在会话范围内共享对象；</a:t>
            </a:r>
            <a:endParaRPr kumimoji="0" lang="zh-CN" altLang="en-US"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xmlns="" val="2636984431"/>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4</a:t>
            </a:r>
            <a:r>
              <a:rPr lang="zh-CN" altLang="en-US" dirty="0" smtClean="0"/>
              <a:t>：</a:t>
            </a:r>
            <a:r>
              <a:rPr lang="en-US" altLang="zh-CN" dirty="0" smtClean="0"/>
              <a:t>Session</a:t>
            </a:r>
            <a:r>
              <a:rPr lang="zh-CN" altLang="en-US" dirty="0" smtClean="0"/>
              <a:t>属性的添加、修改、删除及</a:t>
            </a:r>
            <a:r>
              <a:rPr lang="en-US" altLang="zh-CN" dirty="0" smtClean="0"/>
              <a:t>Session</a:t>
            </a:r>
            <a:r>
              <a:rPr lang="zh-CN" altLang="en-US" dirty="0" smtClean="0"/>
              <a:t>失效的方法</a:t>
            </a:r>
            <a:r>
              <a:rPr lang="en-US" altLang="zh-CN" dirty="0" smtClean="0"/>
              <a:t>-2</a:t>
            </a:r>
            <a:endParaRPr lang="zh-CN" altLang="en-US" dirty="0"/>
          </a:p>
        </p:txBody>
      </p:sp>
      <p:sp>
        <p:nvSpPr>
          <p:cNvPr id="3" name="内容占位符 2"/>
          <p:cNvSpPr>
            <a:spLocks noGrp="1"/>
          </p:cNvSpPr>
          <p:nvPr>
            <p:ph idx="1"/>
          </p:nvPr>
        </p:nvSpPr>
        <p:spPr>
          <a:xfrm>
            <a:off x="186570" y="899048"/>
            <a:ext cx="11792070" cy="780123"/>
          </a:xfrm>
        </p:spPr>
        <p:txBody>
          <a:bodyPr>
            <a:normAutofit/>
          </a:bodyPr>
          <a:lstStyle/>
          <a:p>
            <a:r>
              <a:rPr lang="zh-CN" altLang="en-US" sz="2400" dirty="0" smtClean="0"/>
              <a:t>在</a:t>
            </a:r>
            <a:r>
              <a:rPr lang="en-US" altLang="zh-CN" sz="2400" dirty="0" err="1" smtClean="0"/>
              <a:t>Servlet</a:t>
            </a:r>
            <a:r>
              <a:rPr lang="zh-CN" altLang="en-US" sz="2400" dirty="0" smtClean="0"/>
              <a:t>中添加</a:t>
            </a:r>
            <a:r>
              <a:rPr lang="en-US" altLang="zh-CN" sz="2400" dirty="0" smtClean="0"/>
              <a:t>Session</a:t>
            </a:r>
            <a:r>
              <a:rPr lang="zh-CN" altLang="en-US" sz="2400" dirty="0" smtClean="0"/>
              <a:t>的属性，响应重定向到</a:t>
            </a:r>
            <a:r>
              <a:rPr lang="en-US" altLang="zh-CN" sz="2400" dirty="0" smtClean="0"/>
              <a:t>JSP</a:t>
            </a:r>
            <a:r>
              <a:rPr lang="zh-CN" altLang="en-US" sz="2400" dirty="0" smtClean="0"/>
              <a:t>进行显示：</a:t>
            </a:r>
            <a:endParaRPr lang="zh-CN" altLang="en-US" sz="2400" dirty="0"/>
          </a:p>
        </p:txBody>
      </p:sp>
      <p:sp>
        <p:nvSpPr>
          <p:cNvPr id="6" name="TextBox 5"/>
          <p:cNvSpPr txBox="1"/>
          <p:nvPr/>
        </p:nvSpPr>
        <p:spPr>
          <a:xfrm>
            <a:off x="435580" y="1678690"/>
            <a:ext cx="11135736" cy="1754326"/>
          </a:xfrm>
          <a:prstGeom prst="rect">
            <a:avLst/>
          </a:prstGeom>
          <a:solidFill>
            <a:schemeClr val="bg1">
              <a:lumMod val="95000"/>
            </a:schemeClr>
          </a:solidFill>
        </p:spPr>
        <p:txBody>
          <a:bodyPr wrap="square" rtlCol="0">
            <a:spAutoFit/>
          </a:bodyPr>
          <a:lstStyle/>
          <a:p>
            <a:pPr>
              <a:buNone/>
            </a:pPr>
            <a:r>
              <a:rPr lang="en-US" altLang="zh-CN" dirty="0" smtClean="0"/>
              <a:t>//		</a:t>
            </a:r>
            <a:r>
              <a:rPr lang="zh-CN" altLang="en-US" dirty="0" smtClean="0"/>
              <a:t>获得</a:t>
            </a:r>
            <a:r>
              <a:rPr lang="en-US" altLang="zh-CN" dirty="0" err="1" smtClean="0"/>
              <a:t>HttpSession</a:t>
            </a:r>
            <a:r>
              <a:rPr lang="zh-CN" altLang="en-US" dirty="0" smtClean="0"/>
              <a:t>对象</a:t>
            </a:r>
          </a:p>
          <a:p>
            <a:pPr>
              <a:buNone/>
            </a:pPr>
            <a:r>
              <a:rPr lang="zh-CN" altLang="en-US" dirty="0" smtClean="0"/>
              <a:t>		</a:t>
            </a:r>
            <a:r>
              <a:rPr lang="en-US" altLang="zh-CN" dirty="0" err="1" smtClean="0"/>
              <a:t>HttpSession</a:t>
            </a:r>
            <a:r>
              <a:rPr lang="en-US" altLang="zh-CN" dirty="0" smtClean="0"/>
              <a:t> session=</a:t>
            </a:r>
            <a:r>
              <a:rPr lang="en-US" altLang="zh-CN" dirty="0" err="1" smtClean="0"/>
              <a:t>request.getSession</a:t>
            </a:r>
            <a:r>
              <a:rPr lang="en-US" altLang="zh-CN" dirty="0" smtClean="0"/>
              <a:t>();</a:t>
            </a:r>
          </a:p>
          <a:p>
            <a:pPr>
              <a:buNone/>
            </a:pPr>
            <a:r>
              <a:rPr lang="en-US" altLang="zh-CN" dirty="0" smtClean="0"/>
              <a:t>//		</a:t>
            </a:r>
            <a:r>
              <a:rPr lang="zh-CN" altLang="en-US" dirty="0" smtClean="0"/>
              <a:t>设置</a:t>
            </a:r>
            <a:r>
              <a:rPr lang="en-US" altLang="zh-CN" dirty="0" smtClean="0"/>
              <a:t>Session</a:t>
            </a:r>
            <a:r>
              <a:rPr lang="zh-CN" altLang="en-US" dirty="0" smtClean="0"/>
              <a:t>属性</a:t>
            </a:r>
          </a:p>
          <a:p>
            <a:pPr>
              <a:buNone/>
            </a:pPr>
            <a:r>
              <a:rPr lang="zh-CN" altLang="en-US" dirty="0" smtClean="0"/>
              <a:t>		</a:t>
            </a:r>
            <a:r>
              <a:rPr lang="en-US" altLang="zh-CN" dirty="0" err="1" smtClean="0"/>
              <a:t>session.setAttribute</a:t>
            </a:r>
            <a:r>
              <a:rPr lang="en-US" altLang="zh-CN" dirty="0" smtClean="0"/>
              <a:t>("username", "</a:t>
            </a:r>
            <a:r>
              <a:rPr lang="en-US" altLang="zh-CN" dirty="0" err="1" smtClean="0"/>
              <a:t>wangxh</a:t>
            </a:r>
            <a:r>
              <a:rPr lang="en-US" altLang="zh-CN" dirty="0" smtClean="0"/>
              <a:t>");</a:t>
            </a:r>
          </a:p>
          <a:p>
            <a:pPr>
              <a:buNone/>
            </a:pPr>
            <a:r>
              <a:rPr lang="en-US" altLang="zh-CN" dirty="0" smtClean="0"/>
              <a:t>//		</a:t>
            </a:r>
            <a:r>
              <a:rPr lang="zh-CN" altLang="en-US" dirty="0" smtClean="0"/>
              <a:t>响应重定向到</a:t>
            </a:r>
            <a:r>
              <a:rPr lang="en-US" altLang="zh-CN" dirty="0" smtClean="0"/>
              <a:t>JSP</a:t>
            </a:r>
            <a:r>
              <a:rPr lang="zh-CN" altLang="en-US" dirty="0" smtClean="0"/>
              <a:t>，到</a:t>
            </a:r>
            <a:r>
              <a:rPr lang="en-US" altLang="zh-CN" dirty="0" smtClean="0"/>
              <a:t>JSP</a:t>
            </a:r>
            <a:r>
              <a:rPr lang="zh-CN" altLang="en-US" dirty="0" smtClean="0"/>
              <a:t>中获取会话属性</a:t>
            </a:r>
          </a:p>
          <a:p>
            <a:pPr>
              <a:buNone/>
            </a:pPr>
            <a:r>
              <a:rPr lang="zh-CN" altLang="en-US" dirty="0" smtClean="0"/>
              <a:t>		</a:t>
            </a:r>
            <a:r>
              <a:rPr lang="en-US" altLang="zh-CN" dirty="0" err="1" smtClean="0"/>
              <a:t>response.sendRedirect</a:t>
            </a:r>
            <a:r>
              <a:rPr lang="en-US" altLang="zh-CN" dirty="0" smtClean="0"/>
              <a:t>("getSessionAttr.jsp");</a:t>
            </a:r>
          </a:p>
        </p:txBody>
      </p:sp>
      <p:sp>
        <p:nvSpPr>
          <p:cNvPr id="7" name="TextBox 6">
            <a:hlinkClick r:id="rId3" action="ppaction://hlinkfile"/>
          </p:cNvPr>
          <p:cNvSpPr txBox="1"/>
          <p:nvPr/>
        </p:nvSpPr>
        <p:spPr>
          <a:xfrm>
            <a:off x="9613404" y="748400"/>
            <a:ext cx="2379091" cy="923330"/>
          </a:xfrm>
          <a:prstGeom prst="rect">
            <a:avLst/>
          </a:prstGeom>
          <a:noFill/>
        </p:spPr>
        <p:txBody>
          <a:bodyPr wrap="square" rtlCol="0">
            <a:spAutoFit/>
          </a:bodyPr>
          <a:lstStyle/>
          <a:p>
            <a:r>
              <a:rPr lang="zh-CN" altLang="en-US" dirty="0" smtClean="0"/>
              <a:t>课堂案例：</a:t>
            </a:r>
            <a:r>
              <a:rPr lang="en-US" altLang="zh-CN" dirty="0" smtClean="0">
                <a:hlinkClick r:id="rId4" action="ppaction://hlinkfile"/>
              </a:rPr>
              <a:t>TestSessionAttr.java</a:t>
            </a:r>
            <a:endParaRPr lang="en-US" altLang="zh-CN" dirty="0" smtClean="0"/>
          </a:p>
          <a:p>
            <a:r>
              <a:rPr lang="en-US" dirty="0" smtClean="0">
                <a:hlinkClick r:id="rId5" action="ppaction://hlinkfile"/>
              </a:rPr>
              <a:t>getSessionAttr.jsp</a:t>
            </a:r>
            <a:endParaRPr lang="en-US" dirty="0"/>
          </a:p>
        </p:txBody>
      </p:sp>
      <p:sp>
        <p:nvSpPr>
          <p:cNvPr id="8" name="内容占位符 2"/>
          <p:cNvSpPr txBox="1">
            <a:spLocks/>
          </p:cNvSpPr>
          <p:nvPr/>
        </p:nvSpPr>
        <p:spPr>
          <a:xfrm>
            <a:off x="249382" y="3611768"/>
            <a:ext cx="11942618" cy="780123"/>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在</a:t>
            </a:r>
            <a:r>
              <a:rPr kumimoji="0" lang="en-US" altLang="zh-CN" sz="24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JSP</a:t>
            </a:r>
            <a:r>
              <a:rPr kumimoji="0" lang="zh-CN" altLang="en-US" sz="24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中进行显示：</a:t>
            </a:r>
            <a:endParaRPr kumimoji="0" lang="zh-CN" altLang="en-US" sz="24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11" name="TextBox 10"/>
          <p:cNvSpPr txBox="1"/>
          <p:nvPr/>
        </p:nvSpPr>
        <p:spPr>
          <a:xfrm>
            <a:off x="454976" y="4341533"/>
            <a:ext cx="11135736" cy="923330"/>
          </a:xfrm>
          <a:prstGeom prst="rect">
            <a:avLst/>
          </a:prstGeom>
          <a:solidFill>
            <a:schemeClr val="bg1">
              <a:lumMod val="95000"/>
            </a:schemeClr>
          </a:solidFill>
        </p:spPr>
        <p:txBody>
          <a:bodyPr wrap="square" rtlCol="0">
            <a:spAutoFit/>
          </a:bodyPr>
          <a:lstStyle/>
          <a:p>
            <a:pPr>
              <a:buNone/>
            </a:pPr>
            <a:r>
              <a:rPr lang="en-US" altLang="zh-CN" dirty="0" smtClean="0"/>
              <a:t>&lt;body&gt;</a:t>
            </a:r>
          </a:p>
          <a:p>
            <a:pPr>
              <a:buNone/>
            </a:pPr>
            <a:r>
              <a:rPr lang="en-US" altLang="zh-CN" dirty="0" smtClean="0"/>
              <a:t>     </a:t>
            </a:r>
            <a:r>
              <a:rPr lang="zh-CN" altLang="en-US" dirty="0" smtClean="0"/>
              <a:t>会话属性：</a:t>
            </a:r>
            <a:r>
              <a:rPr lang="en-US" altLang="zh-CN" dirty="0" smtClean="0"/>
              <a:t>&lt;%=</a:t>
            </a:r>
            <a:r>
              <a:rPr lang="en-US" altLang="zh-CN" dirty="0" err="1" smtClean="0"/>
              <a:t>session.getAttribute</a:t>
            </a:r>
            <a:r>
              <a:rPr lang="en-US" altLang="zh-CN" dirty="0" smtClean="0"/>
              <a:t>("username")%&gt;</a:t>
            </a:r>
          </a:p>
          <a:p>
            <a:pPr>
              <a:buNone/>
            </a:pPr>
            <a:r>
              <a:rPr lang="en-US" altLang="zh-CN" dirty="0" smtClean="0"/>
              <a:t>&lt;/body&gt;</a:t>
            </a:r>
          </a:p>
        </p:txBody>
      </p:sp>
      <p:sp>
        <p:nvSpPr>
          <p:cNvPr id="12" name="TextBox 11"/>
          <p:cNvSpPr txBox="1"/>
          <p:nvPr/>
        </p:nvSpPr>
        <p:spPr>
          <a:xfrm>
            <a:off x="415636" y="5469776"/>
            <a:ext cx="10922924" cy="369332"/>
          </a:xfrm>
          <a:prstGeom prst="rect">
            <a:avLst/>
          </a:prstGeom>
          <a:solidFill>
            <a:schemeClr val="accent6"/>
          </a:solidFill>
        </p:spPr>
        <p:txBody>
          <a:bodyPr wrap="square" rtlCol="0">
            <a:spAutoFit/>
          </a:bodyPr>
          <a:lstStyle/>
          <a:p>
            <a:r>
              <a:rPr lang="zh-CN" altLang="en-US" dirty="0" smtClean="0"/>
              <a:t>可见：会话对象中可以添加属性，在需要的时候获取使用即可；</a:t>
            </a:r>
            <a:endParaRPr lang="en-US" dirty="0"/>
          </a:p>
        </p:txBody>
      </p:sp>
      <p:sp>
        <p:nvSpPr>
          <p:cNvPr id="13" name="Rectangle 12"/>
          <p:cNvSpPr/>
          <p:nvPr/>
        </p:nvSpPr>
        <p:spPr>
          <a:xfrm>
            <a:off x="2327564" y="3108960"/>
            <a:ext cx="4272741" cy="24938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Callout 13"/>
          <p:cNvSpPr/>
          <p:nvPr/>
        </p:nvSpPr>
        <p:spPr>
          <a:xfrm>
            <a:off x="6766560" y="1812175"/>
            <a:ext cx="2344189" cy="2211185"/>
          </a:xfrm>
          <a:prstGeom prst="wedgeEllipseCallout">
            <a:avLst>
              <a:gd name="adj1" fmla="val -62720"/>
              <a:gd name="adj2" fmla="val 1553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思考一下：如果是请求中的属性，响应重定向到</a:t>
            </a:r>
            <a:r>
              <a:rPr lang="en-US" altLang="zh-CN" dirty="0" smtClean="0">
                <a:solidFill>
                  <a:schemeClr val="tx1"/>
                </a:solidFill>
              </a:rPr>
              <a:t>JSP</a:t>
            </a:r>
            <a:r>
              <a:rPr lang="zh-CN" altLang="en-US" dirty="0" smtClean="0">
                <a:solidFill>
                  <a:schemeClr val="tx1"/>
                </a:solidFill>
              </a:rPr>
              <a:t>中还能获取么？</a:t>
            </a:r>
            <a:endParaRPr lang="en-US" dirty="0">
              <a:solidFill>
                <a:schemeClr val="tx1"/>
              </a:solidFill>
            </a:endParaRPr>
          </a:p>
        </p:txBody>
      </p:sp>
    </p:spTree>
    <p:extLst>
      <p:ext uri="{BB962C8B-B14F-4D97-AF65-F5344CB8AC3E}">
        <p14:creationId xmlns:p14="http://schemas.microsoft.com/office/powerpoint/2010/main" xmlns="" val="2636984431"/>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4</a:t>
            </a:r>
            <a:r>
              <a:rPr lang="zh-CN" altLang="en-US" dirty="0" smtClean="0"/>
              <a:t>：</a:t>
            </a:r>
            <a:r>
              <a:rPr lang="en-US" altLang="zh-CN" dirty="0" smtClean="0"/>
              <a:t>Session</a:t>
            </a:r>
            <a:r>
              <a:rPr lang="zh-CN" altLang="en-US" dirty="0" smtClean="0"/>
              <a:t>属性的添加、修改、删除及</a:t>
            </a:r>
            <a:r>
              <a:rPr lang="en-US" altLang="zh-CN" dirty="0" smtClean="0"/>
              <a:t>Session</a:t>
            </a:r>
            <a:r>
              <a:rPr lang="zh-CN" altLang="en-US" dirty="0" smtClean="0"/>
              <a:t>失效的方法</a:t>
            </a:r>
            <a:r>
              <a:rPr lang="en-US" altLang="zh-CN" dirty="0" smtClean="0"/>
              <a:t>-3</a:t>
            </a:r>
            <a:endParaRPr lang="zh-CN" altLang="en-US" dirty="0"/>
          </a:p>
        </p:txBody>
      </p:sp>
      <p:sp>
        <p:nvSpPr>
          <p:cNvPr id="3" name="内容占位符 2"/>
          <p:cNvSpPr>
            <a:spLocks noGrp="1"/>
          </p:cNvSpPr>
          <p:nvPr>
            <p:ph idx="1"/>
          </p:nvPr>
        </p:nvSpPr>
        <p:spPr>
          <a:xfrm>
            <a:off x="399930" y="666291"/>
            <a:ext cx="11792070" cy="4869985"/>
          </a:xfrm>
        </p:spPr>
        <p:txBody>
          <a:bodyPr>
            <a:normAutofit/>
          </a:bodyPr>
          <a:lstStyle/>
          <a:p>
            <a:pPr>
              <a:lnSpc>
                <a:spcPct val="110000"/>
              </a:lnSpc>
            </a:pPr>
            <a:r>
              <a:rPr lang="zh-CN" altLang="en-US" sz="2400" dirty="0" smtClean="0"/>
              <a:t>为什么要让</a:t>
            </a:r>
            <a:r>
              <a:rPr lang="en-US" altLang="zh-CN" sz="2400" dirty="0" smtClean="0"/>
              <a:t>Session</a:t>
            </a:r>
            <a:r>
              <a:rPr lang="zh-CN" altLang="en-US" sz="2400" dirty="0" smtClean="0"/>
              <a:t>失效？</a:t>
            </a:r>
            <a:endParaRPr lang="en-US" altLang="zh-CN" sz="2400" dirty="0" smtClean="0"/>
          </a:p>
          <a:p>
            <a:pPr lvl="1">
              <a:lnSpc>
                <a:spcPct val="110000"/>
              </a:lnSpc>
            </a:pPr>
            <a:r>
              <a:rPr lang="zh-CN" altLang="en-US" sz="2000" dirty="0" smtClean="0"/>
              <a:t>会话对象是存储在服务器端的对象，一直存在需要占用一定的服务器资源；</a:t>
            </a:r>
            <a:endParaRPr lang="en-US" altLang="zh-CN" sz="2000" dirty="0" smtClean="0"/>
          </a:p>
          <a:p>
            <a:pPr lvl="1">
              <a:lnSpc>
                <a:spcPct val="110000"/>
              </a:lnSpc>
            </a:pPr>
            <a:r>
              <a:rPr lang="zh-CN" altLang="en-US" sz="2000" dirty="0" smtClean="0"/>
              <a:t>会话中往往保存着用户的一些数据，如果一直有效，存在一定安全隐患。</a:t>
            </a:r>
            <a:endParaRPr lang="en-US" altLang="zh-CN" sz="2000" dirty="0" smtClean="0"/>
          </a:p>
          <a:p>
            <a:pPr>
              <a:lnSpc>
                <a:spcPct val="110000"/>
              </a:lnSpc>
            </a:pPr>
            <a:r>
              <a:rPr lang="en-US" altLang="zh-CN" sz="2400" dirty="0" smtClean="0"/>
              <a:t>Session</a:t>
            </a:r>
            <a:r>
              <a:rPr lang="zh-CN" altLang="en-US" sz="2400" dirty="0" smtClean="0"/>
              <a:t>失效的方法</a:t>
            </a:r>
            <a:endParaRPr lang="en-US" altLang="zh-CN" sz="2400" dirty="0" smtClean="0"/>
          </a:p>
          <a:p>
            <a:pPr lvl="1">
              <a:lnSpc>
                <a:spcPct val="110000"/>
              </a:lnSpc>
            </a:pPr>
            <a:r>
              <a:rPr lang="zh-CN" altLang="en-US" sz="2000" dirty="0" smtClean="0"/>
              <a:t>服务器都有默认的会话失效时间，</a:t>
            </a:r>
            <a:r>
              <a:rPr lang="en-US" altLang="zh-CN" sz="2000" dirty="0" smtClean="0"/>
              <a:t>Tomcat</a:t>
            </a:r>
            <a:r>
              <a:rPr lang="zh-CN" altLang="en-US" sz="2000" dirty="0" smtClean="0"/>
              <a:t>默认是</a:t>
            </a:r>
            <a:r>
              <a:rPr lang="en-US" altLang="zh-CN" sz="2000" dirty="0" smtClean="0"/>
              <a:t>30</a:t>
            </a:r>
            <a:r>
              <a:rPr lang="zh-CN" altLang="en-US" sz="2000" dirty="0" smtClean="0"/>
              <a:t>分钟；</a:t>
            </a:r>
            <a:endParaRPr lang="en-US" altLang="zh-CN" sz="2000" dirty="0" smtClean="0"/>
          </a:p>
          <a:p>
            <a:pPr lvl="1">
              <a:lnSpc>
                <a:spcPct val="110000"/>
              </a:lnSpc>
            </a:pPr>
            <a:r>
              <a:rPr lang="zh-CN" altLang="en-US" sz="2000" dirty="0" smtClean="0"/>
              <a:t>可以在</a:t>
            </a:r>
            <a:r>
              <a:rPr lang="en-US" altLang="zh-CN" sz="2000" dirty="0" smtClean="0"/>
              <a:t>web.xml</a:t>
            </a:r>
            <a:r>
              <a:rPr lang="zh-CN" altLang="en-US" sz="2000" dirty="0" smtClean="0"/>
              <a:t>中配置失效时间，例如：配置失效时间是</a:t>
            </a:r>
            <a:r>
              <a:rPr lang="en-US" altLang="zh-CN" sz="2000" dirty="0" smtClean="0"/>
              <a:t>50</a:t>
            </a:r>
            <a:r>
              <a:rPr lang="zh-CN" altLang="en-US" sz="2000" dirty="0" smtClean="0"/>
              <a:t>分钟；</a:t>
            </a:r>
            <a:endParaRPr lang="en-US" altLang="zh-CN" sz="2000" dirty="0" smtClean="0"/>
          </a:p>
          <a:p>
            <a:pPr lvl="1">
              <a:lnSpc>
                <a:spcPct val="110000"/>
              </a:lnSpc>
            </a:pPr>
            <a:endParaRPr lang="en-US" altLang="zh-CN" sz="2000" dirty="0" smtClean="0"/>
          </a:p>
          <a:p>
            <a:pPr lvl="1">
              <a:lnSpc>
                <a:spcPct val="110000"/>
              </a:lnSpc>
            </a:pPr>
            <a:endParaRPr lang="en-US" altLang="zh-CN" sz="2000" dirty="0" smtClean="0"/>
          </a:p>
          <a:p>
            <a:pPr lvl="1">
              <a:lnSpc>
                <a:spcPct val="110000"/>
              </a:lnSpc>
            </a:pPr>
            <a:endParaRPr lang="en-US" altLang="zh-CN" sz="2000" dirty="0" smtClean="0"/>
          </a:p>
          <a:p>
            <a:pPr lvl="1">
              <a:lnSpc>
                <a:spcPct val="110000"/>
              </a:lnSpc>
            </a:pPr>
            <a:r>
              <a:rPr lang="zh-CN" altLang="en-US" sz="2000" dirty="0" smtClean="0"/>
              <a:t>调用</a:t>
            </a:r>
            <a:r>
              <a:rPr lang="en-US" altLang="zh-CN" sz="2000" dirty="0" err="1" smtClean="0"/>
              <a:t>HttpSession</a:t>
            </a:r>
            <a:r>
              <a:rPr lang="zh-CN" altLang="en-US" sz="2000" dirty="0" smtClean="0"/>
              <a:t>接口中的两个方法，可以对指定的会话对象进行销毁；</a:t>
            </a:r>
            <a:endParaRPr lang="zh-CN" altLang="en-US" sz="2000" dirty="0"/>
          </a:p>
        </p:txBody>
      </p:sp>
      <p:sp>
        <p:nvSpPr>
          <p:cNvPr id="6" name="TextBox 5"/>
          <p:cNvSpPr txBox="1"/>
          <p:nvPr/>
        </p:nvSpPr>
        <p:spPr>
          <a:xfrm>
            <a:off x="1083973" y="3291359"/>
            <a:ext cx="10720102" cy="923330"/>
          </a:xfrm>
          <a:prstGeom prst="rect">
            <a:avLst/>
          </a:prstGeom>
          <a:solidFill>
            <a:schemeClr val="bg1">
              <a:lumMod val="95000"/>
            </a:schemeClr>
          </a:solidFill>
        </p:spPr>
        <p:txBody>
          <a:bodyPr wrap="square" rtlCol="0">
            <a:spAutoFit/>
          </a:bodyPr>
          <a:lstStyle/>
          <a:p>
            <a:pPr>
              <a:buNone/>
            </a:pPr>
            <a:r>
              <a:rPr lang="en-US" altLang="zh-CN" dirty="0" smtClean="0"/>
              <a:t>&lt;session-</a:t>
            </a:r>
            <a:r>
              <a:rPr lang="en-US" altLang="zh-CN" dirty="0" err="1" smtClean="0"/>
              <a:t>config</a:t>
            </a:r>
            <a:r>
              <a:rPr lang="en-US" altLang="zh-CN" dirty="0" smtClean="0"/>
              <a:t>&gt;</a:t>
            </a:r>
          </a:p>
          <a:p>
            <a:pPr>
              <a:buNone/>
            </a:pPr>
            <a:r>
              <a:rPr lang="en-US" altLang="zh-CN" dirty="0" smtClean="0"/>
              <a:t>  &lt;session-timeout&gt;50&lt;/session-timeout&gt;</a:t>
            </a:r>
          </a:p>
          <a:p>
            <a:pPr>
              <a:buNone/>
            </a:pPr>
            <a:r>
              <a:rPr lang="en-US" altLang="zh-CN" dirty="0" smtClean="0"/>
              <a:t>&lt;/session-</a:t>
            </a:r>
            <a:r>
              <a:rPr lang="en-US" altLang="zh-CN" dirty="0" err="1" smtClean="0"/>
              <a:t>config</a:t>
            </a:r>
            <a:r>
              <a:rPr lang="en-US" altLang="zh-CN" dirty="0" smtClean="0"/>
              <a:t>&gt;</a:t>
            </a:r>
          </a:p>
        </p:txBody>
      </p:sp>
      <p:graphicFrame>
        <p:nvGraphicFramePr>
          <p:cNvPr id="8" name="Table 7"/>
          <p:cNvGraphicFramePr>
            <a:graphicFrameLocks noGrp="1"/>
          </p:cNvGraphicFramePr>
          <p:nvPr/>
        </p:nvGraphicFramePr>
        <p:xfrm>
          <a:off x="943318" y="4957618"/>
          <a:ext cx="10594747" cy="1651000"/>
        </p:xfrm>
        <a:graphic>
          <a:graphicData uri="http://schemas.openxmlformats.org/drawingml/2006/table">
            <a:tbl>
              <a:tblPr firstRow="1" bandRow="1">
                <a:tableStyleId>{5C22544A-7EE6-4342-B048-85BDC9FD1C3A}</a:tableStyleId>
              </a:tblPr>
              <a:tblGrid>
                <a:gridCol w="5224725"/>
                <a:gridCol w="5370022"/>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void </a:t>
                      </a:r>
                      <a:r>
                        <a:rPr lang="en-US" dirty="0" err="1" smtClean="0"/>
                        <a:t>setMaxInactiveInterval</a:t>
                      </a:r>
                      <a:r>
                        <a:rPr lang="en-US" dirty="0" smtClean="0"/>
                        <a:t>(</a:t>
                      </a:r>
                      <a:r>
                        <a:rPr lang="en-US" dirty="0" err="1" smtClean="0"/>
                        <a:t>int</a:t>
                      </a:r>
                      <a:r>
                        <a:rPr lang="en-US" dirty="0" smtClean="0"/>
                        <a:t> interval) </a:t>
                      </a:r>
                    </a:p>
                    <a:p>
                      <a:pPr algn="l"/>
                      <a:r>
                        <a:rPr lang="en-US" dirty="0" smtClean="0"/>
                        <a:t> </a:t>
                      </a:r>
                    </a:p>
                  </a:txBody>
                  <a:tcPr/>
                </a:tc>
                <a:tc>
                  <a:txBody>
                    <a:bodyPr/>
                    <a:lstStyle/>
                    <a:p>
                      <a:r>
                        <a:rPr lang="zh-CN" altLang="en-US" dirty="0" smtClean="0"/>
                        <a:t>为特定的会话对象设定不活动时间，超过这个时间内没有被访问使用，容器自动销毁该会话对象；</a:t>
                      </a:r>
                      <a:endParaRPr lang="en-US" dirty="0"/>
                    </a:p>
                  </a:txBody>
                  <a:tcPr/>
                </a:tc>
              </a:tr>
              <a:tr h="370840">
                <a:tc>
                  <a:txBody>
                    <a:bodyPr/>
                    <a:lstStyle/>
                    <a:p>
                      <a:pPr algn="l"/>
                      <a:r>
                        <a:rPr lang="en-US" dirty="0" smtClean="0"/>
                        <a:t> void invalidate() </a:t>
                      </a:r>
                    </a:p>
                    <a:p>
                      <a:pPr algn="l"/>
                      <a:r>
                        <a:rPr lang="en-US" dirty="0" smtClean="0"/>
                        <a:t>  </a:t>
                      </a:r>
                    </a:p>
                  </a:txBody>
                  <a:tcPr/>
                </a:tc>
                <a:tc>
                  <a:txBody>
                    <a:bodyPr/>
                    <a:lstStyle/>
                    <a:p>
                      <a:r>
                        <a:rPr lang="zh-CN" altLang="en-US" dirty="0" smtClean="0"/>
                        <a:t>立刻销毁调用该方法的会话对象，并把所有绑定到该会话的对象解除绑定；</a:t>
                      </a:r>
                      <a:endParaRPr lang="en-US" dirty="0"/>
                    </a:p>
                  </a:txBody>
                  <a:tcPr/>
                </a:tc>
              </a:tr>
            </a:tbl>
          </a:graphicData>
        </a:graphic>
      </p:graphicFrame>
    </p:spTree>
    <p:extLst>
      <p:ext uri="{BB962C8B-B14F-4D97-AF65-F5344CB8AC3E}">
        <p14:creationId xmlns:p14="http://schemas.microsoft.com/office/powerpoint/2010/main" xmlns="" val="2636984431"/>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4</a:t>
            </a:r>
            <a:r>
              <a:rPr lang="zh-CN" altLang="en-US" dirty="0" smtClean="0"/>
              <a:t>：</a:t>
            </a:r>
            <a:r>
              <a:rPr lang="en-US" altLang="zh-CN" dirty="0" smtClean="0"/>
              <a:t>Session</a:t>
            </a:r>
            <a:r>
              <a:rPr lang="zh-CN" altLang="en-US" dirty="0" smtClean="0"/>
              <a:t>属性的添加、修改、删除及</a:t>
            </a:r>
            <a:r>
              <a:rPr lang="en-US" altLang="zh-CN" dirty="0" smtClean="0"/>
              <a:t>Session</a:t>
            </a:r>
            <a:r>
              <a:rPr lang="zh-CN" altLang="en-US" dirty="0" smtClean="0"/>
              <a:t>失效的方法</a:t>
            </a:r>
            <a:r>
              <a:rPr lang="en-US" altLang="zh-CN" dirty="0" smtClean="0"/>
              <a:t>-4</a:t>
            </a:r>
            <a:endParaRPr lang="zh-CN" altLang="en-US" dirty="0"/>
          </a:p>
        </p:txBody>
      </p:sp>
      <p:sp>
        <p:nvSpPr>
          <p:cNvPr id="3" name="内容占位符 2"/>
          <p:cNvSpPr>
            <a:spLocks noGrp="1"/>
          </p:cNvSpPr>
          <p:nvPr>
            <p:ph idx="1"/>
          </p:nvPr>
        </p:nvSpPr>
        <p:spPr>
          <a:xfrm>
            <a:off x="399930" y="932299"/>
            <a:ext cx="11792070" cy="4869985"/>
          </a:xfrm>
        </p:spPr>
        <p:txBody>
          <a:bodyPr>
            <a:normAutofit/>
          </a:bodyPr>
          <a:lstStyle/>
          <a:p>
            <a:pPr>
              <a:lnSpc>
                <a:spcPct val="110000"/>
              </a:lnSpc>
            </a:pPr>
            <a:r>
              <a:rPr lang="zh-CN" altLang="en-US" sz="2400" dirty="0" smtClean="0"/>
              <a:t>访问</a:t>
            </a:r>
            <a:r>
              <a:rPr lang="en-US" altLang="zh-CN" sz="2400" dirty="0" err="1" smtClean="0"/>
              <a:t>TestSessionAttr</a:t>
            </a:r>
            <a:r>
              <a:rPr lang="zh-CN" altLang="en-US" sz="2400" dirty="0" smtClean="0"/>
              <a:t>，再访问</a:t>
            </a:r>
            <a:r>
              <a:rPr lang="en-US" altLang="zh-CN" sz="2400" dirty="0" smtClean="0"/>
              <a:t>getSessionAttr.jsp</a:t>
            </a:r>
            <a:r>
              <a:rPr lang="zh-CN" altLang="en-US" sz="2400" dirty="0" smtClean="0"/>
              <a:t>，可以在</a:t>
            </a:r>
            <a:r>
              <a:rPr lang="en-US" altLang="zh-CN" sz="2400" dirty="0" smtClean="0"/>
              <a:t>JSP</a:t>
            </a:r>
            <a:r>
              <a:rPr lang="zh-CN" altLang="en-US" sz="2400" dirty="0" smtClean="0"/>
              <a:t>中显示会话属性：</a:t>
            </a:r>
            <a:endParaRPr lang="en-US" altLang="zh-CN" sz="2400" dirty="0" smtClean="0"/>
          </a:p>
          <a:p>
            <a:pPr>
              <a:lnSpc>
                <a:spcPct val="110000"/>
              </a:lnSpc>
            </a:pPr>
            <a:endParaRPr lang="en-US" altLang="zh-CN" sz="2400" dirty="0" smtClean="0"/>
          </a:p>
          <a:p>
            <a:pPr>
              <a:lnSpc>
                <a:spcPct val="110000"/>
              </a:lnSpc>
            </a:pPr>
            <a:endParaRPr lang="en-US" altLang="zh-CN" sz="2400" dirty="0" smtClean="0"/>
          </a:p>
          <a:p>
            <a:pPr>
              <a:lnSpc>
                <a:spcPct val="110000"/>
              </a:lnSpc>
            </a:pPr>
            <a:endParaRPr lang="en-US" altLang="zh-CN" sz="2400" dirty="0" smtClean="0"/>
          </a:p>
          <a:p>
            <a:pPr>
              <a:lnSpc>
                <a:spcPct val="110000"/>
              </a:lnSpc>
            </a:pPr>
            <a:r>
              <a:rPr lang="zh-CN" altLang="en-US" sz="2400" dirty="0" smtClean="0"/>
              <a:t>修改系统时间，</a:t>
            </a:r>
            <a:r>
              <a:rPr lang="en-US" altLang="zh-CN" sz="2400" dirty="0" smtClean="0"/>
              <a:t>30</a:t>
            </a:r>
            <a:r>
              <a:rPr lang="zh-CN" altLang="en-US" sz="2400" dirty="0" smtClean="0"/>
              <a:t>分钟后，再访问</a:t>
            </a:r>
            <a:r>
              <a:rPr lang="en-US" altLang="zh-CN" sz="2400" dirty="0" smtClean="0"/>
              <a:t>getSessionAttr.jsp</a:t>
            </a:r>
            <a:r>
              <a:rPr lang="zh-CN" altLang="en-US" sz="2400" dirty="0" smtClean="0"/>
              <a:t>，可见属性为空，说明会话被销毁；</a:t>
            </a:r>
            <a:endParaRPr lang="en-US" altLang="zh-CN" sz="2400" dirty="0" smtClean="0"/>
          </a:p>
          <a:p>
            <a:pPr>
              <a:lnSpc>
                <a:spcPct val="110000"/>
              </a:lnSpc>
              <a:buNone/>
            </a:pPr>
            <a:endParaRPr lang="en-US" altLang="zh-CN" sz="2400" dirty="0" smtClean="0"/>
          </a:p>
        </p:txBody>
      </p:sp>
      <p:pic>
        <p:nvPicPr>
          <p:cNvPr id="66561" name="Picture 1" descr="C:\Users\wxh\AppData\Roaming\Tencent\Users\29097443\QQ\WinTemp\RichOle\BDR@XY7}G07%4{930K`(X0X.png"/>
          <p:cNvPicPr>
            <a:picLocks noChangeAspect="1" noChangeArrowheads="1"/>
          </p:cNvPicPr>
          <p:nvPr/>
        </p:nvPicPr>
        <p:blipFill>
          <a:blip r:embed="rId2" cstate="print"/>
          <a:srcRect/>
          <a:stretch>
            <a:fillRect/>
          </a:stretch>
        </p:blipFill>
        <p:spPr bwMode="auto">
          <a:xfrm>
            <a:off x="615140" y="4089863"/>
            <a:ext cx="5341381" cy="1113906"/>
          </a:xfrm>
          <a:prstGeom prst="rect">
            <a:avLst/>
          </a:prstGeom>
          <a:noFill/>
          <a:ln w="38100">
            <a:solidFill>
              <a:schemeClr val="accent6"/>
            </a:solidFill>
          </a:ln>
        </p:spPr>
      </p:pic>
      <p:pic>
        <p:nvPicPr>
          <p:cNvPr id="66562" name="Picture 2" descr="C:\Users\wxh\AppData\Roaming\Tencent\Users\29097443\QQ\WinTemp\RichOle\BY0_3$RS]{7THL8}PL@@R[C.png"/>
          <p:cNvPicPr>
            <a:picLocks noChangeAspect="1" noChangeArrowheads="1"/>
          </p:cNvPicPr>
          <p:nvPr/>
        </p:nvPicPr>
        <p:blipFill>
          <a:blip r:embed="rId3" cstate="print"/>
          <a:srcRect/>
          <a:stretch>
            <a:fillRect/>
          </a:stretch>
        </p:blipFill>
        <p:spPr bwMode="auto">
          <a:xfrm>
            <a:off x="598516" y="1645919"/>
            <a:ext cx="5349642" cy="1246909"/>
          </a:xfrm>
          <a:prstGeom prst="rect">
            <a:avLst/>
          </a:prstGeom>
          <a:noFill/>
          <a:ln w="38100">
            <a:solidFill>
              <a:schemeClr val="accent6"/>
            </a:solidFill>
          </a:ln>
        </p:spPr>
      </p:pic>
      <p:sp>
        <p:nvSpPr>
          <p:cNvPr id="9" name="TextBox 8"/>
          <p:cNvSpPr txBox="1"/>
          <p:nvPr/>
        </p:nvSpPr>
        <p:spPr>
          <a:xfrm>
            <a:off x="471054" y="5857702"/>
            <a:ext cx="10922924" cy="369332"/>
          </a:xfrm>
          <a:prstGeom prst="rect">
            <a:avLst/>
          </a:prstGeom>
          <a:solidFill>
            <a:schemeClr val="accent6"/>
          </a:solidFill>
        </p:spPr>
        <p:txBody>
          <a:bodyPr wrap="square" rtlCol="0">
            <a:spAutoFit/>
          </a:bodyPr>
          <a:lstStyle/>
          <a:p>
            <a:r>
              <a:rPr lang="zh-CN" altLang="en-US" dirty="0" smtClean="0"/>
              <a:t>提示：可以在</a:t>
            </a:r>
            <a:r>
              <a:rPr lang="en-US" altLang="zh-CN" dirty="0" smtClean="0"/>
              <a:t>web.xml</a:t>
            </a:r>
            <a:r>
              <a:rPr lang="zh-CN" altLang="en-US" dirty="0" smtClean="0"/>
              <a:t>中配置新的失效时间进行测试；也可以对</a:t>
            </a:r>
            <a:r>
              <a:rPr lang="en-US" altLang="zh-CN" dirty="0" smtClean="0"/>
              <a:t>Session</a:t>
            </a:r>
            <a:r>
              <a:rPr lang="zh-CN" altLang="en-US" dirty="0" smtClean="0"/>
              <a:t>对象设置不活动时间进行测试；</a:t>
            </a:r>
            <a:endParaRPr lang="en-US" altLang="zh-CN" dirty="0" smtClean="0"/>
          </a:p>
        </p:txBody>
      </p:sp>
    </p:spTree>
    <p:extLst>
      <p:ext uri="{BB962C8B-B14F-4D97-AF65-F5344CB8AC3E}">
        <p14:creationId xmlns:p14="http://schemas.microsoft.com/office/powerpoint/2010/main" xmlns="" val="2636984431"/>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solidFill>
                  <a:schemeClr val="tx1">
                    <a:lumMod val="75000"/>
                    <a:lumOff val="25000"/>
                  </a:schemeClr>
                </a:solidFill>
              </a:rPr>
              <a:t>课堂练习</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访问控制</a:t>
            </a:r>
            <a:r>
              <a:rPr lang="en-US" altLang="zh-CN" dirty="0" smtClean="0"/>
              <a:t>】</a:t>
            </a:r>
            <a:endParaRPr lang="zh-CN" altLang="en-US" dirty="0"/>
          </a:p>
        </p:txBody>
      </p:sp>
      <p:sp>
        <p:nvSpPr>
          <p:cNvPr id="3" name="内容占位符 2"/>
          <p:cNvSpPr>
            <a:spLocks noGrp="1"/>
          </p:cNvSpPr>
          <p:nvPr>
            <p:ph idx="1"/>
          </p:nvPr>
        </p:nvSpPr>
        <p:spPr>
          <a:xfrm>
            <a:off x="186570" y="899047"/>
            <a:ext cx="11792070" cy="746873"/>
          </a:xfrm>
        </p:spPr>
        <p:txBody>
          <a:bodyPr vert="horz" lIns="91440" tIns="45720" rIns="91440" bIns="45720" rtlCol="0">
            <a:normAutofit/>
          </a:bodyPr>
          <a:lstStyle/>
          <a:p>
            <a:r>
              <a:rPr lang="zh-CN" altLang="en-US" dirty="0" smtClean="0"/>
              <a:t>练习效果</a:t>
            </a:r>
            <a:endParaRPr lang="en-US" altLang="zh-CN" dirty="0" smtClean="0"/>
          </a:p>
        </p:txBody>
      </p:sp>
      <p:sp>
        <p:nvSpPr>
          <p:cNvPr id="7" name="TextBox 6"/>
          <p:cNvSpPr txBox="1"/>
          <p:nvPr/>
        </p:nvSpPr>
        <p:spPr>
          <a:xfrm>
            <a:off x="581891" y="4089862"/>
            <a:ext cx="2493818" cy="646331"/>
          </a:xfrm>
          <a:prstGeom prst="rect">
            <a:avLst/>
          </a:prstGeom>
          <a:solidFill>
            <a:schemeClr val="accent6"/>
          </a:solidFill>
        </p:spPr>
        <p:txBody>
          <a:bodyPr wrap="square" rtlCol="0">
            <a:spAutoFit/>
          </a:bodyPr>
          <a:lstStyle/>
          <a:p>
            <a:r>
              <a:rPr lang="zh-CN" altLang="en-US" dirty="0" smtClean="0"/>
              <a:t>访问</a:t>
            </a:r>
            <a:r>
              <a:rPr lang="en-US" altLang="zh-CN" dirty="0" smtClean="0"/>
              <a:t>admin/admin.jsp</a:t>
            </a:r>
            <a:r>
              <a:rPr lang="zh-CN" altLang="en-US" dirty="0" smtClean="0"/>
              <a:t>页面，要求必须进行登录</a:t>
            </a:r>
            <a:endParaRPr lang="en-US" dirty="0"/>
          </a:p>
        </p:txBody>
      </p:sp>
      <p:sp>
        <p:nvSpPr>
          <p:cNvPr id="10" name="TextBox 9"/>
          <p:cNvSpPr txBox="1"/>
          <p:nvPr/>
        </p:nvSpPr>
        <p:spPr>
          <a:xfrm>
            <a:off x="5638799" y="4009506"/>
            <a:ext cx="3289069" cy="646331"/>
          </a:xfrm>
          <a:prstGeom prst="rect">
            <a:avLst/>
          </a:prstGeom>
          <a:solidFill>
            <a:schemeClr val="accent6"/>
          </a:solidFill>
        </p:spPr>
        <p:txBody>
          <a:bodyPr wrap="square" rtlCol="0">
            <a:spAutoFit/>
          </a:bodyPr>
          <a:lstStyle/>
          <a:p>
            <a:r>
              <a:rPr lang="zh-CN" altLang="en-US" dirty="0" smtClean="0"/>
              <a:t>曾经登录后，就可以直接访问</a:t>
            </a:r>
            <a:r>
              <a:rPr lang="en-US" altLang="zh-CN" dirty="0" smtClean="0"/>
              <a:t>admin.jsp</a:t>
            </a:r>
            <a:endParaRPr lang="en-US" dirty="0"/>
          </a:p>
        </p:txBody>
      </p:sp>
      <p:pic>
        <p:nvPicPr>
          <p:cNvPr id="75777" name="Picture 1" descr="C:\Users\wxh\AppData\Roaming\Tencent\Users\29097443\QQ\WinTemp\RichOle\96DJ1[{($5%NG6R5D5@65QO.png"/>
          <p:cNvPicPr>
            <a:picLocks noChangeAspect="1" noChangeArrowheads="1"/>
          </p:cNvPicPr>
          <p:nvPr/>
        </p:nvPicPr>
        <p:blipFill>
          <a:blip r:embed="rId3" cstate="print"/>
          <a:srcRect/>
          <a:stretch>
            <a:fillRect/>
          </a:stretch>
        </p:blipFill>
        <p:spPr bwMode="auto">
          <a:xfrm>
            <a:off x="5120640" y="2227810"/>
            <a:ext cx="5059892" cy="1363287"/>
          </a:xfrm>
          <a:prstGeom prst="rect">
            <a:avLst/>
          </a:prstGeom>
          <a:noFill/>
          <a:ln w="38100">
            <a:solidFill>
              <a:schemeClr val="accent6"/>
            </a:solidFill>
            <a:miter lim="800000"/>
            <a:headEnd/>
            <a:tailEnd/>
          </a:ln>
        </p:spPr>
      </p:pic>
      <p:pic>
        <p:nvPicPr>
          <p:cNvPr id="75778" name="Picture 2" descr="C:\Users\wxh\AppData\Roaming\Tencent\Users\29097443\QQ\WinTemp\RichOle\LKOQZ{PBJ]6TY{]U8R1A$5D.png"/>
          <p:cNvPicPr>
            <a:picLocks noChangeAspect="1" noChangeArrowheads="1"/>
          </p:cNvPicPr>
          <p:nvPr/>
        </p:nvPicPr>
        <p:blipFill>
          <a:blip r:embed="rId4" cstate="print"/>
          <a:srcRect/>
          <a:stretch>
            <a:fillRect/>
          </a:stretch>
        </p:blipFill>
        <p:spPr bwMode="auto">
          <a:xfrm>
            <a:off x="615141" y="1762298"/>
            <a:ext cx="2842953" cy="1814405"/>
          </a:xfrm>
          <a:prstGeom prst="rect">
            <a:avLst/>
          </a:prstGeom>
          <a:noFill/>
          <a:ln w="38100">
            <a:solidFill>
              <a:schemeClr val="accent6"/>
            </a:solidFill>
            <a:miter lim="800000"/>
            <a:headEnd/>
            <a:tailEnd/>
          </a:ln>
        </p:spPr>
      </p:pic>
    </p:spTree>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solidFill>
                  <a:schemeClr val="tx1">
                    <a:lumMod val="75000"/>
                    <a:lumOff val="25000"/>
                  </a:schemeClr>
                </a:solidFill>
              </a:rPr>
              <a:t>课堂练习</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访问控制</a:t>
            </a:r>
            <a:r>
              <a:rPr lang="en-US" altLang="zh-CN" dirty="0" smtClean="0"/>
              <a:t>】</a:t>
            </a:r>
            <a:endParaRPr lang="zh-CN" altLang="en-US" dirty="0"/>
          </a:p>
        </p:txBody>
      </p:sp>
      <p:sp>
        <p:nvSpPr>
          <p:cNvPr id="3" name="内容占位符 2"/>
          <p:cNvSpPr>
            <a:spLocks noGrp="1"/>
          </p:cNvSpPr>
          <p:nvPr>
            <p:ph idx="1"/>
          </p:nvPr>
        </p:nvSpPr>
        <p:spPr>
          <a:xfrm>
            <a:off x="0" y="899046"/>
            <a:ext cx="12192000" cy="4770233"/>
          </a:xfrm>
        </p:spPr>
        <p:txBody>
          <a:bodyPr vert="horz" lIns="91440" tIns="45720" rIns="91440" bIns="45720" rtlCol="0">
            <a:normAutofit/>
          </a:bodyPr>
          <a:lstStyle/>
          <a:p>
            <a:r>
              <a:rPr lang="zh-CN" altLang="en-US" dirty="0" smtClean="0"/>
              <a:t>练习实现步骤</a:t>
            </a:r>
            <a:endParaRPr lang="en-US" altLang="zh-CN" dirty="0" smtClean="0"/>
          </a:p>
          <a:p>
            <a:pPr lvl="1"/>
            <a:r>
              <a:rPr lang="en-US" altLang="zh-CN" dirty="0" err="1" smtClean="0"/>
              <a:t>LoginServlet</a:t>
            </a:r>
            <a:r>
              <a:rPr lang="zh-CN" altLang="en-US" dirty="0" smtClean="0"/>
              <a:t>中，登录成功后将用户名保存为会话属性，用来跟踪登录状态；</a:t>
            </a:r>
            <a:endParaRPr lang="en-US" altLang="zh-CN" dirty="0" smtClean="0"/>
          </a:p>
          <a:p>
            <a:pPr lvl="1"/>
            <a:endParaRPr lang="en-US" altLang="zh-CN" dirty="0" smtClean="0"/>
          </a:p>
          <a:p>
            <a:pPr lvl="1"/>
            <a:endParaRPr lang="en-US" altLang="zh-CN" dirty="0" smtClean="0"/>
          </a:p>
          <a:p>
            <a:pPr lvl="1">
              <a:buNone/>
            </a:pPr>
            <a:endParaRPr lang="en-US" altLang="zh-CN" dirty="0" smtClean="0"/>
          </a:p>
          <a:p>
            <a:pPr lvl="1">
              <a:buNone/>
            </a:pPr>
            <a:endParaRPr lang="en-US" altLang="zh-CN" dirty="0" smtClean="0"/>
          </a:p>
          <a:p>
            <a:endParaRPr lang="en-US" altLang="zh-CN" dirty="0" smtClean="0"/>
          </a:p>
        </p:txBody>
      </p:sp>
      <p:sp>
        <p:nvSpPr>
          <p:cNvPr id="8" name="TextBox 7"/>
          <p:cNvSpPr txBox="1"/>
          <p:nvPr/>
        </p:nvSpPr>
        <p:spPr>
          <a:xfrm>
            <a:off x="701586" y="2333133"/>
            <a:ext cx="10653600" cy="2031325"/>
          </a:xfrm>
          <a:prstGeom prst="rect">
            <a:avLst/>
          </a:prstGeom>
          <a:solidFill>
            <a:schemeClr val="bg1">
              <a:lumMod val="95000"/>
            </a:schemeClr>
          </a:solidFill>
        </p:spPr>
        <p:txBody>
          <a:bodyPr wrap="square" rtlCol="0">
            <a:spAutoFit/>
          </a:bodyPr>
          <a:lstStyle/>
          <a:p>
            <a:r>
              <a:rPr lang="en-US" altLang="zh-CN" dirty="0" smtClean="0">
                <a:ea typeface="微软雅黑 Light"/>
              </a:rPr>
              <a:t>/			</a:t>
            </a:r>
            <a:r>
              <a:rPr lang="zh-CN" altLang="en-US" dirty="0" smtClean="0">
                <a:ea typeface="微软雅黑 Light"/>
              </a:rPr>
              <a:t>获得会话对象</a:t>
            </a:r>
          </a:p>
          <a:p>
            <a:r>
              <a:rPr lang="zh-CN" altLang="en-US" dirty="0" smtClean="0">
                <a:ea typeface="微软雅黑 Light"/>
              </a:rPr>
              <a:t>			</a:t>
            </a:r>
            <a:r>
              <a:rPr lang="en-US" altLang="zh-CN" dirty="0" err="1" smtClean="0">
                <a:ea typeface="微软雅黑 Light"/>
              </a:rPr>
              <a:t>HttpSession</a:t>
            </a:r>
            <a:r>
              <a:rPr lang="en-US" altLang="zh-CN" dirty="0" smtClean="0">
                <a:ea typeface="微软雅黑 Light"/>
              </a:rPr>
              <a:t> session=</a:t>
            </a:r>
            <a:r>
              <a:rPr lang="en-US" altLang="zh-CN" dirty="0" err="1" smtClean="0">
                <a:ea typeface="微软雅黑 Light"/>
              </a:rPr>
              <a:t>request.getSession</a:t>
            </a:r>
            <a:r>
              <a:rPr lang="en-US" altLang="zh-CN" dirty="0" smtClean="0">
                <a:ea typeface="微软雅黑 Light"/>
              </a:rPr>
              <a:t>();		</a:t>
            </a:r>
          </a:p>
          <a:p>
            <a:r>
              <a:rPr lang="en-US" altLang="zh-CN" dirty="0" smtClean="0">
                <a:ea typeface="微软雅黑 Light"/>
              </a:rPr>
              <a:t>//			</a:t>
            </a:r>
            <a:r>
              <a:rPr lang="zh-CN" altLang="en-US" dirty="0" smtClean="0">
                <a:ea typeface="微软雅黑 Light"/>
              </a:rPr>
              <a:t>设置会话的最大不活动时间</a:t>
            </a:r>
          </a:p>
          <a:p>
            <a:r>
              <a:rPr lang="zh-CN" altLang="en-US" dirty="0" smtClean="0">
                <a:ea typeface="微软雅黑 Light"/>
              </a:rPr>
              <a:t>			</a:t>
            </a:r>
            <a:r>
              <a:rPr lang="en-US" altLang="zh-CN" dirty="0" err="1" smtClean="0">
                <a:ea typeface="微软雅黑 Light"/>
              </a:rPr>
              <a:t>session.setMaxInactiveInterval</a:t>
            </a:r>
            <a:r>
              <a:rPr lang="en-US" altLang="zh-CN" dirty="0" smtClean="0">
                <a:ea typeface="微软雅黑 Light"/>
              </a:rPr>
              <a:t>(2*60*60);</a:t>
            </a:r>
          </a:p>
          <a:p>
            <a:r>
              <a:rPr lang="en-US" altLang="zh-CN" dirty="0" smtClean="0">
                <a:ea typeface="微软雅黑 Light"/>
              </a:rPr>
              <a:t>//			</a:t>
            </a:r>
            <a:r>
              <a:rPr lang="zh-CN" altLang="en-US" dirty="0" smtClean="0">
                <a:ea typeface="微软雅黑 Light"/>
              </a:rPr>
              <a:t>将用户名存储到会话属性中</a:t>
            </a:r>
          </a:p>
          <a:p>
            <a:r>
              <a:rPr lang="zh-CN" altLang="en-US" dirty="0" smtClean="0">
                <a:ea typeface="微软雅黑 Light"/>
              </a:rPr>
              <a:t>			</a:t>
            </a:r>
            <a:r>
              <a:rPr lang="en-US" altLang="zh-CN" dirty="0" err="1" smtClean="0">
                <a:ea typeface="微软雅黑 Light"/>
              </a:rPr>
              <a:t>session.setAttribute</a:t>
            </a:r>
            <a:r>
              <a:rPr lang="en-US" altLang="zh-CN" dirty="0" smtClean="0">
                <a:ea typeface="微软雅黑 Light"/>
              </a:rPr>
              <a:t>("username", username);</a:t>
            </a:r>
          </a:p>
          <a:p>
            <a:r>
              <a:rPr lang="en-US" altLang="zh-CN" dirty="0" smtClean="0">
                <a:ea typeface="微软雅黑 Light"/>
              </a:rPr>
              <a:t>			</a:t>
            </a:r>
            <a:r>
              <a:rPr lang="en-US" altLang="zh-CN" dirty="0" err="1" smtClean="0">
                <a:ea typeface="微软雅黑 Light"/>
              </a:rPr>
              <a:t>request.getRequestDispatcher</a:t>
            </a:r>
            <a:r>
              <a:rPr lang="en-US" altLang="zh-CN" dirty="0" smtClean="0">
                <a:ea typeface="微软雅黑 Light"/>
              </a:rPr>
              <a:t>("loginsuccess.jsp").forward(request, response);</a:t>
            </a:r>
          </a:p>
        </p:txBody>
      </p:sp>
      <p:sp>
        <p:nvSpPr>
          <p:cNvPr id="11" name="TextBox 10">
            <a:hlinkClick r:id="rId3" action="ppaction://hlinkfile"/>
          </p:cNvPr>
          <p:cNvSpPr txBox="1"/>
          <p:nvPr/>
        </p:nvSpPr>
        <p:spPr>
          <a:xfrm>
            <a:off x="9616966" y="116632"/>
            <a:ext cx="2379091" cy="646331"/>
          </a:xfrm>
          <a:prstGeom prst="rect">
            <a:avLst/>
          </a:prstGeom>
          <a:noFill/>
        </p:spPr>
        <p:txBody>
          <a:bodyPr wrap="square" rtlCol="0">
            <a:spAutoFit/>
          </a:bodyPr>
          <a:lstStyle/>
          <a:p>
            <a:r>
              <a:rPr lang="zh-CN" altLang="en-US" dirty="0" smtClean="0"/>
              <a:t>课堂案例：</a:t>
            </a:r>
            <a:r>
              <a:rPr lang="en-US" altLang="zh-CN" dirty="0" smtClean="0">
                <a:hlinkClick r:id="rId4" action="ppaction://hlinkfile"/>
              </a:rPr>
              <a:t>LoginServlet.java</a:t>
            </a:r>
            <a:endParaRPr lang="en-US" dirty="0"/>
          </a:p>
        </p:txBody>
      </p:sp>
    </p:spTree>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solidFill>
                  <a:schemeClr val="tx1">
                    <a:lumMod val="75000"/>
                    <a:lumOff val="25000"/>
                  </a:schemeClr>
                </a:solidFill>
              </a:rPr>
              <a:t>课堂练习</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访问控制</a:t>
            </a:r>
            <a:r>
              <a:rPr lang="en-US" altLang="zh-CN" dirty="0" smtClean="0"/>
              <a:t>】</a:t>
            </a:r>
            <a:endParaRPr lang="zh-CN" altLang="en-US" dirty="0"/>
          </a:p>
        </p:txBody>
      </p:sp>
      <p:sp>
        <p:nvSpPr>
          <p:cNvPr id="3" name="内容占位符 2"/>
          <p:cNvSpPr>
            <a:spLocks noGrp="1"/>
          </p:cNvSpPr>
          <p:nvPr>
            <p:ph idx="1"/>
          </p:nvPr>
        </p:nvSpPr>
        <p:spPr>
          <a:xfrm>
            <a:off x="0" y="899046"/>
            <a:ext cx="12192000" cy="4770233"/>
          </a:xfrm>
        </p:spPr>
        <p:txBody>
          <a:bodyPr vert="horz" lIns="91440" tIns="45720" rIns="91440" bIns="45720" rtlCol="0">
            <a:normAutofit/>
          </a:bodyPr>
          <a:lstStyle/>
          <a:p>
            <a:r>
              <a:rPr lang="zh-CN" altLang="en-US" dirty="0" smtClean="0"/>
              <a:t>练习实现步骤</a:t>
            </a:r>
            <a:endParaRPr lang="en-US" altLang="zh-CN" dirty="0" smtClean="0"/>
          </a:p>
          <a:p>
            <a:pPr lvl="1"/>
            <a:r>
              <a:rPr lang="en-US" altLang="zh-CN" dirty="0" smtClean="0"/>
              <a:t>admin/admin.jsp</a:t>
            </a:r>
            <a:r>
              <a:rPr lang="zh-CN" altLang="en-US" dirty="0" smtClean="0"/>
              <a:t>中，查看是否存在请求属性</a:t>
            </a:r>
            <a:r>
              <a:rPr lang="en-US" altLang="zh-CN" dirty="0" smtClean="0"/>
              <a:t>username</a:t>
            </a:r>
            <a:r>
              <a:rPr lang="zh-CN" altLang="en-US" dirty="0" smtClean="0"/>
              <a:t>，如果不存在，强制登录；</a:t>
            </a:r>
            <a:endParaRPr lang="en-US" altLang="zh-CN" dirty="0" smtClean="0"/>
          </a:p>
          <a:p>
            <a:pPr lvl="1"/>
            <a:endParaRPr lang="en-US" altLang="zh-CN" dirty="0" smtClean="0"/>
          </a:p>
          <a:p>
            <a:pPr lvl="1"/>
            <a:endParaRPr lang="en-US" altLang="zh-CN" dirty="0" smtClean="0"/>
          </a:p>
          <a:p>
            <a:pPr lvl="1">
              <a:buNone/>
            </a:pPr>
            <a:endParaRPr lang="en-US" altLang="zh-CN" dirty="0" smtClean="0"/>
          </a:p>
          <a:p>
            <a:pPr lvl="1">
              <a:buNone/>
            </a:pPr>
            <a:endParaRPr lang="en-US" altLang="zh-CN" dirty="0" smtClean="0"/>
          </a:p>
          <a:p>
            <a:endParaRPr lang="en-US" altLang="zh-CN" dirty="0" smtClean="0"/>
          </a:p>
        </p:txBody>
      </p:sp>
      <p:sp>
        <p:nvSpPr>
          <p:cNvPr id="8" name="TextBox 7"/>
          <p:cNvSpPr txBox="1"/>
          <p:nvPr/>
        </p:nvSpPr>
        <p:spPr>
          <a:xfrm>
            <a:off x="701586" y="2333133"/>
            <a:ext cx="10653600" cy="2862322"/>
          </a:xfrm>
          <a:prstGeom prst="rect">
            <a:avLst/>
          </a:prstGeom>
          <a:solidFill>
            <a:schemeClr val="bg1">
              <a:lumMod val="95000"/>
            </a:schemeClr>
          </a:solidFill>
        </p:spPr>
        <p:txBody>
          <a:bodyPr wrap="square" rtlCol="0">
            <a:spAutoFit/>
          </a:bodyPr>
          <a:lstStyle/>
          <a:p>
            <a:r>
              <a:rPr lang="zh-CN" altLang="en-US" dirty="0" smtClean="0">
                <a:ea typeface="微软雅黑 Light"/>
              </a:rPr>
              <a:t> </a:t>
            </a:r>
            <a:r>
              <a:rPr lang="en-US" altLang="zh-CN" dirty="0" smtClean="0">
                <a:ea typeface="微软雅黑 Light"/>
              </a:rPr>
              <a:t>&lt;%</a:t>
            </a:r>
          </a:p>
          <a:p>
            <a:r>
              <a:rPr lang="en-US" altLang="zh-CN" dirty="0" smtClean="0">
                <a:ea typeface="微软雅黑 Light"/>
              </a:rPr>
              <a:t>  //</a:t>
            </a:r>
            <a:r>
              <a:rPr lang="zh-CN" altLang="en-US" dirty="0" smtClean="0">
                <a:ea typeface="微软雅黑 Light"/>
              </a:rPr>
              <a:t>使用内置对象</a:t>
            </a:r>
            <a:r>
              <a:rPr lang="en-US" altLang="zh-CN" dirty="0" smtClean="0">
                <a:ea typeface="微软雅黑 Light"/>
              </a:rPr>
              <a:t>session</a:t>
            </a:r>
            <a:r>
              <a:rPr lang="zh-CN" altLang="en-US" dirty="0" smtClean="0">
                <a:ea typeface="微软雅黑 Light"/>
              </a:rPr>
              <a:t>，获得会话属性</a:t>
            </a:r>
            <a:r>
              <a:rPr lang="en-US" altLang="zh-CN" dirty="0" smtClean="0">
                <a:ea typeface="微软雅黑 Light"/>
              </a:rPr>
              <a:t>username</a:t>
            </a:r>
          </a:p>
          <a:p>
            <a:r>
              <a:rPr lang="en-US" altLang="zh-CN" dirty="0" smtClean="0">
                <a:ea typeface="微软雅黑 Light"/>
              </a:rPr>
              <a:t>  	String username=(String)(</a:t>
            </a:r>
            <a:r>
              <a:rPr lang="en-US" altLang="zh-CN" dirty="0" err="1" smtClean="0">
                <a:ea typeface="微软雅黑 Light"/>
              </a:rPr>
              <a:t>session.getAttribute</a:t>
            </a:r>
            <a:r>
              <a:rPr lang="en-US" altLang="zh-CN" dirty="0" smtClean="0">
                <a:ea typeface="微软雅黑 Light"/>
              </a:rPr>
              <a:t>("username"));</a:t>
            </a:r>
          </a:p>
          <a:p>
            <a:r>
              <a:rPr lang="en-US" altLang="zh-CN" dirty="0" smtClean="0">
                <a:ea typeface="微软雅黑 Light"/>
              </a:rPr>
              <a:t>  	</a:t>
            </a:r>
          </a:p>
          <a:p>
            <a:r>
              <a:rPr lang="en-US" altLang="zh-CN" dirty="0" smtClean="0">
                <a:ea typeface="微软雅黑 Light"/>
              </a:rPr>
              <a:t>  //</a:t>
            </a:r>
            <a:r>
              <a:rPr lang="zh-CN" altLang="en-US" dirty="0" smtClean="0">
                <a:ea typeface="微软雅黑 Light"/>
              </a:rPr>
              <a:t>如果</a:t>
            </a:r>
            <a:r>
              <a:rPr lang="en-US" altLang="zh-CN" dirty="0" smtClean="0">
                <a:ea typeface="微软雅黑 Light"/>
              </a:rPr>
              <a:t>username</a:t>
            </a:r>
            <a:r>
              <a:rPr lang="zh-CN" altLang="en-US" dirty="0" smtClean="0">
                <a:ea typeface="微软雅黑 Light"/>
              </a:rPr>
              <a:t>为</a:t>
            </a:r>
            <a:r>
              <a:rPr lang="en-US" altLang="zh-CN" dirty="0" smtClean="0">
                <a:ea typeface="微软雅黑 Light"/>
              </a:rPr>
              <a:t>null</a:t>
            </a:r>
            <a:r>
              <a:rPr lang="zh-CN" altLang="en-US" dirty="0" smtClean="0">
                <a:ea typeface="微软雅黑 Light"/>
              </a:rPr>
              <a:t>，说明没有登录，跳转到登录页面</a:t>
            </a:r>
          </a:p>
          <a:p>
            <a:r>
              <a:rPr lang="zh-CN" altLang="en-US" dirty="0" smtClean="0">
                <a:ea typeface="微软雅黑 Light"/>
              </a:rPr>
              <a:t>    </a:t>
            </a:r>
            <a:r>
              <a:rPr lang="en-US" altLang="zh-CN" dirty="0" smtClean="0">
                <a:ea typeface="微软雅黑 Light"/>
              </a:rPr>
              <a:t>if(username==null){</a:t>
            </a:r>
          </a:p>
          <a:p>
            <a:r>
              <a:rPr lang="en-US" altLang="zh-CN" dirty="0" smtClean="0">
                <a:ea typeface="微软雅黑 Light"/>
              </a:rPr>
              <a:t>    	</a:t>
            </a:r>
            <a:r>
              <a:rPr lang="en-US" altLang="zh-CN" dirty="0" err="1" smtClean="0">
                <a:ea typeface="微软雅黑 Light"/>
              </a:rPr>
              <a:t>request.setAttribute</a:t>
            </a:r>
            <a:r>
              <a:rPr lang="en-US" altLang="zh-CN" dirty="0" smtClean="0">
                <a:ea typeface="微软雅黑 Light"/>
              </a:rPr>
              <a:t>("</a:t>
            </a:r>
            <a:r>
              <a:rPr lang="en-US" altLang="zh-CN" dirty="0" err="1" smtClean="0">
                <a:ea typeface="微软雅黑 Light"/>
              </a:rPr>
              <a:t>msg</a:t>
            </a:r>
            <a:r>
              <a:rPr lang="en-US" altLang="zh-CN" dirty="0" smtClean="0">
                <a:ea typeface="微软雅黑 Light"/>
              </a:rPr>
              <a:t>","</a:t>
            </a:r>
            <a:r>
              <a:rPr lang="zh-CN" altLang="en-US" dirty="0" smtClean="0">
                <a:ea typeface="微软雅黑 Light"/>
              </a:rPr>
              <a:t>该资源必须登录后访问</a:t>
            </a:r>
            <a:r>
              <a:rPr lang="en-US" altLang="zh-CN" dirty="0" smtClean="0">
                <a:ea typeface="微软雅黑 Light"/>
              </a:rPr>
              <a:t>");</a:t>
            </a:r>
          </a:p>
          <a:p>
            <a:r>
              <a:rPr lang="en-US" altLang="zh-CN" dirty="0" smtClean="0">
                <a:ea typeface="微软雅黑 Light"/>
              </a:rPr>
              <a:t>    	</a:t>
            </a:r>
            <a:r>
              <a:rPr lang="en-US" altLang="zh-CN" dirty="0" err="1" smtClean="0">
                <a:ea typeface="微软雅黑 Light"/>
              </a:rPr>
              <a:t>request.getRequestDispatcher</a:t>
            </a:r>
            <a:r>
              <a:rPr lang="en-US" altLang="zh-CN" dirty="0" smtClean="0">
                <a:ea typeface="微软雅黑 Light"/>
              </a:rPr>
              <a:t>("../demo/index.jsp").forward(</a:t>
            </a:r>
            <a:r>
              <a:rPr lang="en-US" altLang="zh-CN" dirty="0" err="1" smtClean="0">
                <a:ea typeface="微软雅黑 Light"/>
              </a:rPr>
              <a:t>request,response</a:t>
            </a:r>
            <a:r>
              <a:rPr lang="en-US" altLang="zh-CN" dirty="0" smtClean="0">
                <a:ea typeface="微软雅黑 Light"/>
              </a:rPr>
              <a:t>);</a:t>
            </a:r>
          </a:p>
          <a:p>
            <a:r>
              <a:rPr lang="en-US" altLang="zh-CN" dirty="0" smtClean="0">
                <a:ea typeface="微软雅黑 Light"/>
              </a:rPr>
              <a:t>    }</a:t>
            </a:r>
          </a:p>
          <a:p>
            <a:r>
              <a:rPr lang="en-US" altLang="zh-CN" dirty="0" smtClean="0">
                <a:ea typeface="微软雅黑 Light"/>
              </a:rPr>
              <a:t>   %&gt;</a:t>
            </a:r>
          </a:p>
        </p:txBody>
      </p:sp>
      <p:sp>
        <p:nvSpPr>
          <p:cNvPr id="11" name="TextBox 10">
            <a:hlinkClick r:id="rId3" action="ppaction://hlinkfile"/>
          </p:cNvPr>
          <p:cNvSpPr txBox="1"/>
          <p:nvPr/>
        </p:nvSpPr>
        <p:spPr>
          <a:xfrm>
            <a:off x="9616966" y="116632"/>
            <a:ext cx="2379091" cy="646331"/>
          </a:xfrm>
          <a:prstGeom prst="rect">
            <a:avLst/>
          </a:prstGeom>
          <a:noFill/>
        </p:spPr>
        <p:txBody>
          <a:bodyPr wrap="square" rtlCol="0">
            <a:spAutoFit/>
          </a:bodyPr>
          <a:lstStyle/>
          <a:p>
            <a:r>
              <a:rPr lang="zh-CN" altLang="en-US" dirty="0" smtClean="0"/>
              <a:t>课堂案例：</a:t>
            </a:r>
            <a:endParaRPr lang="en-US" altLang="zh-CN" dirty="0" smtClean="0"/>
          </a:p>
          <a:p>
            <a:r>
              <a:rPr lang="en-US" altLang="zh-CN" dirty="0" smtClean="0">
                <a:hlinkClick r:id="rId4" action="ppaction://hlinkfile"/>
              </a:rPr>
              <a:t>admin.jsp</a:t>
            </a:r>
            <a:endParaRPr lang="en-US" dirty="0"/>
          </a:p>
        </p:txBody>
      </p:sp>
      <p:sp>
        <p:nvSpPr>
          <p:cNvPr id="6" name="Cloud Callout 5"/>
          <p:cNvSpPr/>
          <p:nvPr/>
        </p:nvSpPr>
        <p:spPr>
          <a:xfrm>
            <a:off x="9426633" y="3225338"/>
            <a:ext cx="2543695" cy="2244437"/>
          </a:xfrm>
          <a:prstGeom prst="cloudCallout">
            <a:avLst>
              <a:gd name="adj1" fmla="val 29494"/>
              <a:gd name="adj2" fmla="val 721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问题：如果有很多</a:t>
            </a:r>
            <a:r>
              <a:rPr lang="en-US" altLang="zh-CN" dirty="0" smtClean="0"/>
              <a:t>JSP</a:t>
            </a:r>
            <a:r>
              <a:rPr lang="zh-CN" altLang="en-US" dirty="0" smtClean="0"/>
              <a:t>都需要进行访问控制，则代码会非常冗余。解决方案：过滤器。</a:t>
            </a:r>
            <a:endParaRPr lang="en-US" dirty="0"/>
          </a:p>
        </p:txBody>
      </p:sp>
    </p:spTree>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【Session】</a:t>
            </a:r>
            <a:endParaRPr lang="zh-CN" altLang="en-US" dirty="0"/>
          </a:p>
        </p:txBody>
      </p:sp>
      <p:sp>
        <p:nvSpPr>
          <p:cNvPr id="3" name="内容占位符 2"/>
          <p:cNvSpPr>
            <a:spLocks noGrp="1"/>
          </p:cNvSpPr>
          <p:nvPr>
            <p:ph idx="1"/>
          </p:nvPr>
        </p:nvSpPr>
        <p:spPr/>
        <p:txBody>
          <a:bodyPr/>
          <a:lstStyle/>
          <a:p>
            <a:r>
              <a:rPr lang="en-US" altLang="zh-CN" dirty="0" err="1" smtClean="0"/>
              <a:t>HttpSession</a:t>
            </a:r>
            <a:r>
              <a:rPr lang="zh-CN" altLang="en-US" dirty="0" smtClean="0"/>
              <a:t>对象如何获取？</a:t>
            </a:r>
            <a:endParaRPr lang="en-US" altLang="zh-CN" dirty="0" smtClean="0"/>
          </a:p>
          <a:p>
            <a:r>
              <a:rPr lang="en-US" altLang="zh-CN" dirty="0" err="1" smtClean="0"/>
              <a:t>HttpSession</a:t>
            </a:r>
            <a:r>
              <a:rPr lang="zh-CN" altLang="en-US" dirty="0" smtClean="0"/>
              <a:t>如何存取属性？和请求属性有什么区别？</a:t>
            </a:r>
            <a:endParaRPr lang="en-US" altLang="zh-CN" dirty="0" smtClean="0"/>
          </a:p>
          <a:p>
            <a:r>
              <a:rPr lang="zh-CN" altLang="en-US" dirty="0" smtClean="0"/>
              <a:t>会话失效有几种方式？</a:t>
            </a:r>
            <a:endParaRPr lang="zh-CN" altLang="en-US" dirty="0"/>
          </a:p>
        </p:txBody>
      </p:sp>
    </p:spTree>
    <p:extLst>
      <p:ext uri="{BB962C8B-B14F-4D97-AF65-F5344CB8AC3E}">
        <p14:creationId xmlns:p14="http://schemas.microsoft.com/office/powerpoint/2010/main" xmlns="" val="3323901963"/>
      </p:ext>
    </p:extLst>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【Session】</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请求接口中定义了获得</a:t>
            </a:r>
            <a:r>
              <a:rPr lang="en-US" altLang="zh-CN" sz="2400" dirty="0" err="1" smtClean="0"/>
              <a:t>HttpSession</a:t>
            </a:r>
            <a:r>
              <a:rPr lang="zh-CN" altLang="en-US" sz="2400" dirty="0" smtClean="0"/>
              <a:t>对象的方法</a:t>
            </a:r>
            <a:r>
              <a:rPr lang="en-US" altLang="zh-CN" sz="2400" dirty="0" err="1" smtClean="0"/>
              <a:t>getSession</a:t>
            </a:r>
            <a:r>
              <a:rPr lang="en-US" altLang="zh-CN" sz="2400" dirty="0" smtClean="0"/>
              <a:t>;</a:t>
            </a:r>
          </a:p>
          <a:p>
            <a:r>
              <a:rPr lang="en-US" altLang="zh-CN" sz="2400" dirty="0" err="1" smtClean="0"/>
              <a:t>HttpSession</a:t>
            </a:r>
            <a:r>
              <a:rPr lang="zh-CN" altLang="en-US" sz="2400" dirty="0" smtClean="0"/>
              <a:t>接口中定义了和属性有关的方法，</a:t>
            </a:r>
            <a:r>
              <a:rPr lang="en-US" altLang="zh-CN" sz="2400" dirty="0" err="1" smtClean="0"/>
              <a:t>setAtrribute</a:t>
            </a:r>
            <a:r>
              <a:rPr lang="zh-CN" altLang="en-US" sz="2400" dirty="0" smtClean="0"/>
              <a:t>、</a:t>
            </a:r>
            <a:r>
              <a:rPr lang="en-US" altLang="zh-CN" sz="2400" dirty="0" err="1" smtClean="0"/>
              <a:t>getAttribute</a:t>
            </a:r>
            <a:r>
              <a:rPr lang="zh-CN" altLang="en-US" sz="2400" dirty="0" smtClean="0"/>
              <a:t>、</a:t>
            </a:r>
            <a:r>
              <a:rPr lang="en-US" altLang="zh-CN" sz="2400" dirty="0" err="1" smtClean="0"/>
              <a:t>removeAttribute</a:t>
            </a:r>
            <a:endParaRPr lang="en-US" altLang="zh-CN" sz="2400" dirty="0" smtClean="0"/>
          </a:p>
          <a:p>
            <a:r>
              <a:rPr lang="zh-CN" altLang="en-US" sz="2400" dirty="0" smtClean="0"/>
              <a:t>会话失效有四种情况：超过服务器默认的有效时间、超过</a:t>
            </a:r>
            <a:r>
              <a:rPr lang="en-US" altLang="zh-CN" sz="2400" dirty="0" smtClean="0"/>
              <a:t>web.xml</a:t>
            </a:r>
            <a:r>
              <a:rPr lang="zh-CN" altLang="en-US" sz="2400" dirty="0" smtClean="0"/>
              <a:t>配置的有效时间、超过使用</a:t>
            </a:r>
            <a:r>
              <a:rPr lang="en-US" altLang="zh-CN" sz="2400" dirty="0" err="1" smtClean="0"/>
              <a:t>setMaxInterval</a:t>
            </a:r>
            <a:r>
              <a:rPr lang="zh-CN" altLang="en-US" sz="2400" dirty="0" smtClean="0"/>
              <a:t>方法设定的时间、调用了</a:t>
            </a:r>
            <a:r>
              <a:rPr lang="en-US" altLang="zh-CN" sz="2400" dirty="0" smtClean="0"/>
              <a:t>invalidate</a:t>
            </a:r>
            <a:r>
              <a:rPr lang="zh-CN" altLang="en-US" sz="2400" dirty="0" smtClean="0"/>
              <a:t>方法；</a:t>
            </a:r>
            <a:endParaRPr lang="zh-CN" altLang="en-US" sz="2400" dirty="0"/>
          </a:p>
          <a:p>
            <a:endParaRPr lang="zh-CN" altLang="en-US" sz="2400" dirty="0"/>
          </a:p>
        </p:txBody>
      </p:sp>
    </p:spTree>
    <p:extLst>
      <p:ext uri="{BB962C8B-B14F-4D97-AF65-F5344CB8AC3E}">
        <p14:creationId xmlns:p14="http://schemas.microsoft.com/office/powerpoint/2010/main" xmlns="" val="140609120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会话的概念与作用</a:t>
            </a:r>
            <a:r>
              <a:rPr lang="en-US" altLang="zh-CN" dirty="0"/>
              <a:t>-1</a:t>
            </a:r>
            <a:endParaRPr lang="zh-CN" altLang="en-US" dirty="0"/>
          </a:p>
        </p:txBody>
      </p:sp>
      <p:sp>
        <p:nvSpPr>
          <p:cNvPr id="3" name="内容占位符 2"/>
          <p:cNvSpPr>
            <a:spLocks noGrp="1"/>
          </p:cNvSpPr>
          <p:nvPr>
            <p:ph idx="1"/>
          </p:nvPr>
        </p:nvSpPr>
        <p:spPr/>
        <p:txBody>
          <a:bodyPr/>
          <a:lstStyle/>
          <a:p>
            <a:r>
              <a:rPr lang="zh-CN" altLang="en-US" dirty="0"/>
              <a:t>对于</a:t>
            </a:r>
            <a:r>
              <a:rPr lang="en-US" altLang="zh-CN" dirty="0"/>
              <a:t>Web</a:t>
            </a:r>
            <a:r>
              <a:rPr lang="zh-CN" altLang="en-US" dirty="0" smtClean="0"/>
              <a:t>应用的一个关注核心：</a:t>
            </a:r>
            <a:endParaRPr lang="zh-CN" altLang="en-US" dirty="0"/>
          </a:p>
        </p:txBody>
      </p:sp>
      <p:pic>
        <p:nvPicPr>
          <p:cNvPr id="4" name="图片 3"/>
          <p:cNvPicPr>
            <a:picLocks noChangeAspect="1"/>
          </p:cNvPicPr>
          <p:nvPr/>
        </p:nvPicPr>
        <p:blipFill rotWithShape="1">
          <a:blip r:embed="rId2">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xmlns="" val="0"/>
              </a:ext>
            </a:extLst>
          </a:blip>
          <a:srcRect l="5412" t="7748" r="5595" b="3836"/>
          <a:stretch/>
        </p:blipFill>
        <p:spPr>
          <a:xfrm>
            <a:off x="4525911" y="2194373"/>
            <a:ext cx="2331076" cy="1650661"/>
          </a:xfrm>
          <a:prstGeom prst="rect">
            <a:avLst/>
          </a:prstGeom>
          <a:effectLst>
            <a:reflection blurRad="6350" stA="52000" endA="300" endPos="35000" dir="5400000" sy="-100000" algn="bl" rotWithShape="0"/>
          </a:effectLst>
        </p:spPr>
      </p:pic>
      <p:sp>
        <p:nvSpPr>
          <p:cNvPr id="5" name="文本框 4"/>
          <p:cNvSpPr txBox="1"/>
          <p:nvPr/>
        </p:nvSpPr>
        <p:spPr>
          <a:xfrm>
            <a:off x="419992" y="4157497"/>
            <a:ext cx="9687393" cy="1600438"/>
          </a:xfrm>
          <a:prstGeom prst="rect">
            <a:avLst/>
          </a:prstGeom>
          <a:noFill/>
          <a:effectLst>
            <a:glow rad="88900">
              <a:schemeClr val="accent1">
                <a:alpha val="65000"/>
              </a:schemeClr>
            </a:glow>
          </a:effectLst>
        </p:spPr>
        <p:txBody>
          <a:bodyPr wrap="square" rtlCol="0">
            <a:spAutoFit/>
          </a:bodyPr>
          <a:lstStyle/>
          <a:p>
            <a:r>
              <a:rPr lang="en-US" altLang="zh-CN" sz="2400" dirty="0" smtClean="0">
                <a:effectLst/>
                <a:latin typeface="微软雅黑" panose="020B0503020204020204" pitchFamily="34" charset="-122"/>
                <a:ea typeface="微软雅黑" panose="020B0503020204020204" pitchFamily="34" charset="-122"/>
              </a:rPr>
              <a:t>WEB</a:t>
            </a:r>
            <a:r>
              <a:rPr lang="zh-CN" altLang="en-US" sz="2400" dirty="0" smtClean="0">
                <a:effectLst/>
                <a:latin typeface="微软雅黑" panose="020B0503020204020204" pitchFamily="34" charset="-122"/>
                <a:ea typeface="微软雅黑" panose="020B0503020204020204" pitchFamily="34" charset="-122"/>
              </a:rPr>
              <a:t>应用最关心的：</a:t>
            </a:r>
            <a:endParaRPr lang="en-US" altLang="zh-CN" sz="2400" dirty="0" smtClean="0">
              <a:effectLst/>
              <a:latin typeface="微软雅黑" panose="020B0503020204020204" pitchFamily="34" charset="-122"/>
              <a:ea typeface="微软雅黑" panose="020B0503020204020204" pitchFamily="34" charset="-122"/>
            </a:endParaRPr>
          </a:p>
          <a:p>
            <a:r>
              <a:rPr lang="zh-CN" altLang="en-US" sz="4000" b="1" dirty="0" smtClean="0">
                <a:effectLst/>
                <a:latin typeface="微软雅黑" panose="020B0503020204020204" pitchFamily="34" charset="-122"/>
                <a:ea typeface="微软雅黑" panose="020B0503020204020204" pitchFamily="34" charset="-122"/>
              </a:rPr>
              <a:t>你是</a:t>
            </a:r>
            <a:r>
              <a:rPr lang="zh-CN" altLang="en-US" sz="5400" b="1" dirty="0" smtClean="0">
                <a:solidFill>
                  <a:schemeClr val="accent2">
                    <a:lumMod val="75000"/>
                  </a:schemeClr>
                </a:solidFill>
                <a:effectLst/>
                <a:latin typeface="微软雅黑" panose="020B0503020204020204" pitchFamily="34" charset="-122"/>
                <a:ea typeface="微软雅黑" panose="020B0503020204020204" pitchFamily="34" charset="-122"/>
              </a:rPr>
              <a:t>谁</a:t>
            </a:r>
            <a:r>
              <a:rPr lang="en-US" altLang="zh-CN" sz="4000" b="1" dirty="0" smtClean="0">
                <a:effectLst/>
                <a:latin typeface="微软雅黑" panose="020B0503020204020204" pitchFamily="34" charset="-122"/>
                <a:ea typeface="微软雅黑" panose="020B0503020204020204" pitchFamily="34" charset="-122"/>
              </a:rPr>
              <a:t>-</a:t>
            </a:r>
            <a:r>
              <a:rPr lang="zh-CN" altLang="en-US" sz="4000" b="1" dirty="0" smtClean="0">
                <a:effectLst/>
                <a:latin typeface="微软雅黑" panose="020B0503020204020204" pitchFamily="34" charset="-122"/>
                <a:ea typeface="微软雅黑" panose="020B0503020204020204" pitchFamily="34" charset="-122"/>
              </a:rPr>
              <a:t>你要</a:t>
            </a:r>
            <a:r>
              <a:rPr lang="zh-CN" altLang="en-US" sz="5400" b="1" dirty="0">
                <a:solidFill>
                  <a:schemeClr val="accent2">
                    <a:lumMod val="75000"/>
                  </a:schemeClr>
                </a:solidFill>
                <a:effectLst/>
                <a:latin typeface="微软雅黑" panose="020B0503020204020204" pitchFamily="34" charset="-122"/>
                <a:ea typeface="微软雅黑" panose="020B0503020204020204" pitchFamily="34" charset="-122"/>
              </a:rPr>
              <a:t>干什么</a:t>
            </a:r>
            <a:r>
              <a:rPr lang="en-US" altLang="zh-CN" sz="4000" b="1" dirty="0" smtClean="0">
                <a:effectLst/>
                <a:latin typeface="微软雅黑" panose="020B0503020204020204" pitchFamily="34" charset="-122"/>
                <a:ea typeface="微软雅黑" panose="020B0503020204020204" pitchFamily="34" charset="-122"/>
              </a:rPr>
              <a:t>-</a:t>
            </a:r>
            <a:r>
              <a:rPr lang="zh-CN" altLang="en-US" sz="4000" b="1" dirty="0" smtClean="0">
                <a:effectLst/>
                <a:latin typeface="微软雅黑" panose="020B0503020204020204" pitchFamily="34" charset="-122"/>
                <a:ea typeface="微软雅黑" panose="020B0503020204020204" pitchFamily="34" charset="-122"/>
              </a:rPr>
              <a:t>你要到</a:t>
            </a:r>
            <a:r>
              <a:rPr lang="zh-CN" altLang="en-US" sz="5400" b="1" dirty="0">
                <a:solidFill>
                  <a:schemeClr val="accent2">
                    <a:lumMod val="75000"/>
                  </a:schemeClr>
                </a:solidFill>
                <a:effectLst/>
                <a:latin typeface="微软雅黑" panose="020B0503020204020204" pitchFamily="34" charset="-122"/>
                <a:ea typeface="微软雅黑" panose="020B0503020204020204" pitchFamily="34" charset="-122"/>
              </a:rPr>
              <a:t>哪里</a:t>
            </a:r>
            <a:r>
              <a:rPr lang="zh-CN" altLang="en-US" sz="4000" b="1" dirty="0" smtClean="0">
                <a:effectLst/>
                <a:latin typeface="微软雅黑" panose="020B0503020204020204" pitchFamily="34" charset="-122"/>
                <a:ea typeface="微软雅黑" panose="020B0503020204020204" pitchFamily="34" charset="-122"/>
              </a:rPr>
              <a:t>去？</a:t>
            </a:r>
            <a:endParaRPr lang="en-US" altLang="zh-CN" sz="4000" b="1" dirty="0" smtClean="0">
              <a:effectLst/>
              <a:latin typeface="微软雅黑" panose="020B0503020204020204" pitchFamily="34" charset="-122"/>
              <a:ea typeface="微软雅黑" panose="020B0503020204020204" pitchFamily="34" charset="-122"/>
            </a:endParaRPr>
          </a:p>
          <a:p>
            <a:r>
              <a:rPr lang="zh-CN" altLang="en-US" sz="2000" dirty="0" smtClean="0">
                <a:effectLst/>
                <a:latin typeface="微软雅黑" panose="020B0503020204020204" pitchFamily="34" charset="-122"/>
                <a:ea typeface="微软雅黑" panose="020B0503020204020204" pitchFamily="34" charset="-122"/>
              </a:rPr>
              <a:t>好心塞，如何告诉服务器，我是谁，我要干什么，我要到哪里去</a:t>
            </a:r>
            <a:endParaRPr lang="zh-CN" altLang="en-US" sz="2000" dirty="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500114313"/>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4</a:t>
            </a:r>
            <a:r>
              <a:rPr lang="zh-CN" altLang="en-US" dirty="0" smtClean="0"/>
              <a:t>节</a:t>
            </a:r>
            <a:r>
              <a:rPr lang="en-US" altLang="zh-CN" dirty="0" smtClean="0"/>
              <a:t>【</a:t>
            </a:r>
            <a:r>
              <a:rPr lang="en-US" altLang="zh-CN" dirty="0" err="1" smtClean="0"/>
              <a:t>ServletContext</a:t>
            </a:r>
            <a:r>
              <a:rPr lang="zh-CN" altLang="en-US" dirty="0" smtClean="0"/>
              <a:t>接口</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：上下文对象的概念、作用</a:t>
            </a:r>
          </a:p>
          <a:p>
            <a:r>
              <a:rPr lang="zh-CN" altLang="en-US" dirty="0" smtClean="0"/>
              <a:t>知识点</a:t>
            </a:r>
            <a:r>
              <a:rPr lang="en-US" altLang="zh-CN" dirty="0" smtClean="0"/>
              <a:t>2</a:t>
            </a:r>
            <a:r>
              <a:rPr lang="zh-CN" altLang="en-US" dirty="0" smtClean="0"/>
              <a:t>：上下文获取方法</a:t>
            </a:r>
          </a:p>
          <a:p>
            <a:r>
              <a:rPr lang="zh-CN" altLang="en-US" dirty="0" smtClean="0"/>
              <a:t>知识点</a:t>
            </a:r>
            <a:r>
              <a:rPr lang="en-US" altLang="zh-CN" dirty="0" smtClean="0"/>
              <a:t>3</a:t>
            </a:r>
            <a:r>
              <a:rPr lang="zh-CN" altLang="en-US" dirty="0" smtClean="0"/>
              <a:t>：上下文参数</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smtClean="0"/>
              <a:t>：上下文对象的概念、作用</a:t>
            </a:r>
            <a:r>
              <a:rPr lang="en-US" altLang="zh-CN" dirty="0" smtClean="0"/>
              <a:t>-1</a:t>
            </a:r>
            <a:endParaRPr lang="zh-CN" altLang="en-US" dirty="0"/>
          </a:p>
        </p:txBody>
      </p:sp>
      <p:sp>
        <p:nvSpPr>
          <p:cNvPr id="3" name="内容占位符 2"/>
          <p:cNvSpPr>
            <a:spLocks noGrp="1"/>
          </p:cNvSpPr>
          <p:nvPr>
            <p:ph idx="1"/>
          </p:nvPr>
        </p:nvSpPr>
        <p:spPr>
          <a:xfrm>
            <a:off x="186570" y="899047"/>
            <a:ext cx="11792070" cy="3007935"/>
          </a:xfrm>
        </p:spPr>
        <p:txBody>
          <a:bodyPr>
            <a:normAutofit/>
          </a:bodyPr>
          <a:lstStyle/>
          <a:p>
            <a:r>
              <a:rPr lang="zh-CN" altLang="en-US" sz="2400" dirty="0" smtClean="0"/>
              <a:t>上下文对象是用来存储全局范围信息的对象；换句话说，一个</a:t>
            </a:r>
            <a:r>
              <a:rPr lang="en-US" altLang="zh-CN" sz="2400" dirty="0" smtClean="0"/>
              <a:t>Web</a:t>
            </a:r>
            <a:r>
              <a:rPr lang="zh-CN" altLang="en-US" sz="2400" dirty="0" smtClean="0"/>
              <a:t>应用只有唯一 一个上下文对象；</a:t>
            </a:r>
            <a:endParaRPr lang="en-US" altLang="zh-CN" sz="2400" dirty="0"/>
          </a:p>
          <a:p>
            <a:r>
              <a:rPr lang="zh-CN" altLang="en-US" sz="2400" dirty="0" smtClean="0"/>
              <a:t>当服务器启动的时候，就会为每一个应用创建一个上下文对象；</a:t>
            </a:r>
            <a:endParaRPr lang="en-US" altLang="zh-CN" sz="2400" dirty="0" smtClean="0"/>
          </a:p>
          <a:p>
            <a:r>
              <a:rPr lang="zh-CN" altLang="en-US" sz="2400" dirty="0" smtClean="0"/>
              <a:t>当服务器关闭的时候，上下文对象就销毁；</a:t>
            </a:r>
            <a:endParaRPr lang="en-US" altLang="zh-CN" sz="2400" dirty="0" smtClean="0"/>
          </a:p>
          <a:p>
            <a:endParaRPr lang="en-US" altLang="zh-CN" sz="2400" dirty="0"/>
          </a:p>
          <a:p>
            <a:endParaRPr lang="en-US" altLang="zh-CN" sz="2400" dirty="0"/>
          </a:p>
          <a:p>
            <a:endParaRPr lang="en-US" altLang="zh-CN" sz="2400" dirty="0" smtClean="0"/>
          </a:p>
          <a:p>
            <a:endParaRPr lang="zh-CN" altLang="en-US" sz="2400" dirty="0"/>
          </a:p>
        </p:txBody>
      </p:sp>
      <p:sp>
        <p:nvSpPr>
          <p:cNvPr id="4" name="Rounded Rectangle 3"/>
          <p:cNvSpPr/>
          <p:nvPr/>
        </p:nvSpPr>
        <p:spPr>
          <a:xfrm>
            <a:off x="980901" y="3657601"/>
            <a:ext cx="9875520" cy="2809702"/>
          </a:xfrm>
          <a:prstGeom prst="roundRect">
            <a:avLst/>
          </a:prstGeom>
          <a:solidFill>
            <a:schemeClr val="accent6">
              <a:lumMod val="40000"/>
              <a:lumOff val="6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655126" y="3624349"/>
            <a:ext cx="2576946" cy="369332"/>
          </a:xfrm>
          <a:prstGeom prst="rect">
            <a:avLst/>
          </a:prstGeom>
          <a:solidFill>
            <a:schemeClr val="accent6"/>
          </a:solidFill>
        </p:spPr>
        <p:txBody>
          <a:bodyPr wrap="square" rtlCol="0">
            <a:spAutoFit/>
          </a:bodyPr>
          <a:lstStyle/>
          <a:p>
            <a:pPr algn="ctr"/>
            <a:r>
              <a:rPr lang="zh-CN" altLang="en-US" dirty="0" smtClean="0"/>
              <a:t>一个</a:t>
            </a:r>
            <a:r>
              <a:rPr lang="en-US" altLang="zh-CN" dirty="0" smtClean="0"/>
              <a:t>Web</a:t>
            </a:r>
            <a:r>
              <a:rPr lang="zh-CN" altLang="en-US" dirty="0" smtClean="0"/>
              <a:t>应用</a:t>
            </a:r>
            <a:endParaRPr lang="en-US" dirty="0"/>
          </a:p>
        </p:txBody>
      </p:sp>
      <p:sp>
        <p:nvSpPr>
          <p:cNvPr id="6" name="Oval 5"/>
          <p:cNvSpPr/>
          <p:nvPr/>
        </p:nvSpPr>
        <p:spPr>
          <a:xfrm>
            <a:off x="5054138" y="4239490"/>
            <a:ext cx="1695796" cy="565266"/>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唯一的上下文对象</a:t>
            </a:r>
            <a:endParaRPr lang="en-US" sz="1600" dirty="0">
              <a:solidFill>
                <a:schemeClr val="tx1"/>
              </a:solidFill>
            </a:endParaRPr>
          </a:p>
        </p:txBody>
      </p:sp>
      <p:sp>
        <p:nvSpPr>
          <p:cNvPr id="7" name="Oval 6"/>
          <p:cNvSpPr/>
          <p:nvPr/>
        </p:nvSpPr>
        <p:spPr>
          <a:xfrm>
            <a:off x="1582189" y="5755178"/>
            <a:ext cx="1695796" cy="565266"/>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rPr>
              <a:t>XXXServlet</a:t>
            </a:r>
            <a:endParaRPr lang="en-US" altLang="en-US" sz="1600" dirty="0" smtClean="0">
              <a:solidFill>
                <a:schemeClr val="tx1"/>
              </a:solidFill>
            </a:endParaRPr>
          </a:p>
        </p:txBody>
      </p:sp>
      <p:sp>
        <p:nvSpPr>
          <p:cNvPr id="8" name="Oval 7"/>
          <p:cNvSpPr/>
          <p:nvPr/>
        </p:nvSpPr>
        <p:spPr>
          <a:xfrm>
            <a:off x="3843252" y="5721927"/>
            <a:ext cx="1695796" cy="565266"/>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XXX.jsp</a:t>
            </a:r>
          </a:p>
        </p:txBody>
      </p:sp>
      <p:sp>
        <p:nvSpPr>
          <p:cNvPr id="9" name="Oval 8"/>
          <p:cNvSpPr/>
          <p:nvPr/>
        </p:nvSpPr>
        <p:spPr>
          <a:xfrm>
            <a:off x="6037811" y="5672050"/>
            <a:ext cx="1695796" cy="565266"/>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rPr>
              <a:t>XXXServlet</a:t>
            </a:r>
            <a:endParaRPr lang="en-US" altLang="zh-CN" sz="1600" dirty="0" smtClean="0">
              <a:solidFill>
                <a:schemeClr val="tx1"/>
              </a:solidFill>
            </a:endParaRPr>
          </a:p>
        </p:txBody>
      </p:sp>
      <p:sp>
        <p:nvSpPr>
          <p:cNvPr id="10" name="Oval 9"/>
          <p:cNvSpPr/>
          <p:nvPr/>
        </p:nvSpPr>
        <p:spPr>
          <a:xfrm>
            <a:off x="8368145" y="5641570"/>
            <a:ext cx="1695796" cy="565266"/>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a:t>
            </a:r>
          </a:p>
        </p:txBody>
      </p:sp>
      <p:cxnSp>
        <p:nvCxnSpPr>
          <p:cNvPr id="12" name="Straight Arrow Connector 11"/>
          <p:cNvCxnSpPr>
            <a:stCxn id="7" idx="0"/>
            <a:endCxn id="6" idx="4"/>
          </p:cNvCxnSpPr>
          <p:nvPr/>
        </p:nvCxnSpPr>
        <p:spPr>
          <a:xfrm flipV="1">
            <a:off x="2430087" y="4804756"/>
            <a:ext cx="3471949" cy="9504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0"/>
            <a:endCxn id="6" idx="4"/>
          </p:cNvCxnSpPr>
          <p:nvPr/>
        </p:nvCxnSpPr>
        <p:spPr>
          <a:xfrm flipV="1">
            <a:off x="4691150" y="4804756"/>
            <a:ext cx="1210886" cy="9171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0"/>
            <a:endCxn id="6" idx="4"/>
          </p:cNvCxnSpPr>
          <p:nvPr/>
        </p:nvCxnSpPr>
        <p:spPr>
          <a:xfrm flipH="1" flipV="1">
            <a:off x="5902036" y="4804756"/>
            <a:ext cx="983673" cy="8672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0"/>
            <a:endCxn id="6" idx="4"/>
          </p:cNvCxnSpPr>
          <p:nvPr/>
        </p:nvCxnSpPr>
        <p:spPr>
          <a:xfrm flipH="1" flipV="1">
            <a:off x="5902036" y="4804756"/>
            <a:ext cx="3314007" cy="8368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89367" y="5023658"/>
            <a:ext cx="3424843" cy="369332"/>
          </a:xfrm>
          <a:prstGeom prst="rect">
            <a:avLst/>
          </a:prstGeom>
          <a:solidFill>
            <a:schemeClr val="accent5">
              <a:lumMod val="20000"/>
              <a:lumOff val="80000"/>
            </a:schemeClr>
          </a:solidFill>
        </p:spPr>
        <p:txBody>
          <a:bodyPr wrap="square" rtlCol="0">
            <a:spAutoFit/>
          </a:bodyPr>
          <a:lstStyle/>
          <a:p>
            <a:pPr algn="ctr"/>
            <a:r>
              <a:rPr lang="zh-CN" altLang="en-US" dirty="0" smtClean="0"/>
              <a:t>共享一个上下文对象</a:t>
            </a:r>
            <a:endParaRPr lang="en-US" dirty="0"/>
          </a:p>
        </p:txBody>
      </p:sp>
    </p:spTree>
    <p:extLst>
      <p:ext uri="{BB962C8B-B14F-4D97-AF65-F5344CB8AC3E}">
        <p14:creationId xmlns:p14="http://schemas.microsoft.com/office/powerpoint/2010/main" xmlns="" val="1169706307"/>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smtClean="0"/>
              <a:t>：上下文对象的概念、作用</a:t>
            </a:r>
            <a:r>
              <a:rPr lang="en-US" altLang="zh-CN" dirty="0" smtClean="0"/>
              <a:t>-2</a:t>
            </a:r>
            <a:endParaRPr lang="zh-CN" altLang="en-US" dirty="0"/>
          </a:p>
        </p:txBody>
      </p:sp>
      <p:sp>
        <p:nvSpPr>
          <p:cNvPr id="3" name="内容占位符 2"/>
          <p:cNvSpPr>
            <a:spLocks noGrp="1"/>
          </p:cNvSpPr>
          <p:nvPr>
            <p:ph idx="1"/>
          </p:nvPr>
        </p:nvSpPr>
        <p:spPr>
          <a:xfrm>
            <a:off x="186570" y="899047"/>
            <a:ext cx="11792070" cy="3007935"/>
          </a:xfrm>
        </p:spPr>
        <p:txBody>
          <a:bodyPr>
            <a:normAutofit/>
          </a:bodyPr>
          <a:lstStyle/>
          <a:p>
            <a:r>
              <a:rPr lang="en-US" altLang="zh-CN" sz="2400" dirty="0" smtClean="0"/>
              <a:t>Servlet</a:t>
            </a:r>
            <a:r>
              <a:rPr lang="zh-CN" altLang="en-US" sz="2400" dirty="0" smtClean="0"/>
              <a:t>规范中定义了</a:t>
            </a:r>
            <a:r>
              <a:rPr lang="en-US" altLang="zh-CN" sz="2400" dirty="0" err="1" smtClean="0"/>
              <a:t>ServletContext</a:t>
            </a:r>
            <a:r>
              <a:rPr lang="zh-CN" altLang="en-US" sz="2400" dirty="0" smtClean="0"/>
              <a:t>接口，表示上下文对象；</a:t>
            </a:r>
            <a:endParaRPr lang="en-US" altLang="zh-CN" sz="2400" dirty="0" smtClean="0"/>
          </a:p>
          <a:p>
            <a:r>
              <a:rPr lang="zh-CN" altLang="en-US" sz="2400" dirty="0" smtClean="0"/>
              <a:t>该接口中定义了一系列的方法，例如：</a:t>
            </a:r>
            <a:r>
              <a:rPr lang="en-US" altLang="zh-CN" sz="2400" dirty="0" smtClean="0"/>
              <a:t>【</a:t>
            </a:r>
            <a:r>
              <a:rPr lang="zh-CN" altLang="en-US" sz="2400" dirty="0" smtClean="0"/>
              <a:t>与属性有关的方法下节学习</a:t>
            </a:r>
            <a:r>
              <a:rPr lang="en-US" altLang="zh-CN" sz="2400" dirty="0" smtClean="0"/>
              <a:t>】</a:t>
            </a:r>
            <a:r>
              <a:rPr lang="zh-CN" altLang="en-US" sz="2400" dirty="0" smtClean="0"/>
              <a:t>：</a:t>
            </a:r>
            <a:endParaRPr lang="en-US" altLang="zh-CN" sz="2400" dirty="0"/>
          </a:p>
          <a:p>
            <a:endParaRPr lang="en-US" altLang="zh-CN" sz="2400" dirty="0"/>
          </a:p>
          <a:p>
            <a:endParaRPr lang="en-US" altLang="zh-CN" sz="2400" dirty="0" smtClean="0"/>
          </a:p>
          <a:p>
            <a:endParaRPr lang="zh-CN" altLang="en-US" sz="2400" dirty="0"/>
          </a:p>
        </p:txBody>
      </p:sp>
      <p:graphicFrame>
        <p:nvGraphicFramePr>
          <p:cNvPr id="17" name="Table 16"/>
          <p:cNvGraphicFramePr>
            <a:graphicFrameLocks noGrp="1"/>
          </p:cNvGraphicFramePr>
          <p:nvPr/>
        </p:nvGraphicFramePr>
        <p:xfrm>
          <a:off x="411590" y="2446419"/>
          <a:ext cx="10738070" cy="2241959"/>
        </p:xfrm>
        <a:graphic>
          <a:graphicData uri="http://schemas.openxmlformats.org/drawingml/2006/table">
            <a:tbl>
              <a:tblPr firstRow="1" bandRow="1">
                <a:tableStyleId>{5C22544A-7EE6-4342-B048-85BDC9FD1C3A}</a:tableStyleId>
              </a:tblPr>
              <a:tblGrid>
                <a:gridCol w="5423945"/>
                <a:gridCol w="5314125"/>
              </a:tblGrid>
              <a:tr h="413159">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 </a:t>
                      </a:r>
                      <a:r>
                        <a:rPr lang="en-US" dirty="0" err="1" smtClean="0"/>
                        <a:t>java.io.InputStream</a:t>
                      </a:r>
                      <a:r>
                        <a:rPr lang="en-US" dirty="0" smtClean="0"/>
                        <a:t> getResourceAsStream(</a:t>
                      </a:r>
                      <a:r>
                        <a:rPr lang="en-US" dirty="0" err="1" smtClean="0"/>
                        <a:t>java.lang.String</a:t>
                      </a:r>
                      <a:r>
                        <a:rPr lang="en-US" dirty="0" smtClean="0"/>
                        <a:t> path) </a:t>
                      </a:r>
                    </a:p>
                    <a:p>
                      <a:pPr algn="l"/>
                      <a:r>
                        <a:rPr lang="en-US" dirty="0" smtClean="0"/>
                        <a:t>  </a:t>
                      </a:r>
                    </a:p>
                  </a:txBody>
                  <a:tcPr/>
                </a:tc>
                <a:tc>
                  <a:txBody>
                    <a:bodyPr/>
                    <a:lstStyle/>
                    <a:p>
                      <a:r>
                        <a:rPr lang="zh-CN" altLang="en-US" dirty="0" smtClean="0"/>
                        <a:t>将</a:t>
                      </a:r>
                      <a:r>
                        <a:rPr lang="en-US" altLang="zh-CN" dirty="0" smtClean="0"/>
                        <a:t>path</a:t>
                      </a:r>
                      <a:r>
                        <a:rPr lang="zh-CN" altLang="en-US" dirty="0" smtClean="0"/>
                        <a:t>所代表的资源以输入流返回，可以进一步进行读操作；可以用来读取服务器端的文件；</a:t>
                      </a:r>
                      <a:endParaRPr lang="en-US" dirty="0"/>
                    </a:p>
                  </a:txBody>
                  <a:tcPr/>
                </a:tc>
              </a:tr>
              <a:tr h="370840">
                <a:tc>
                  <a:txBody>
                    <a:bodyPr/>
                    <a:lstStyle/>
                    <a:p>
                      <a:pPr algn="l"/>
                      <a:r>
                        <a:rPr lang="en-US" altLang="zh-CN" sz="1800" kern="1200" dirty="0" smtClean="0">
                          <a:solidFill>
                            <a:schemeClr val="dk1"/>
                          </a:solidFill>
                          <a:latin typeface="+mn-lt"/>
                          <a:ea typeface="+mn-ea"/>
                          <a:cs typeface="+mn-cs"/>
                        </a:rPr>
                        <a:t> </a:t>
                      </a:r>
                      <a:r>
                        <a:rPr lang="en-US" altLang="zh-CN" sz="1800" kern="1200" dirty="0" err="1" smtClean="0">
                          <a:solidFill>
                            <a:schemeClr val="dk1"/>
                          </a:solidFill>
                          <a:latin typeface="+mn-lt"/>
                          <a:ea typeface="+mn-ea"/>
                          <a:cs typeface="+mn-cs"/>
                        </a:rPr>
                        <a:t>RequestDispatcher</a:t>
                      </a:r>
                      <a:r>
                        <a:rPr lang="en-US" altLang="zh-CN" sz="1800" kern="1200" dirty="0" smtClean="0">
                          <a:solidFill>
                            <a:schemeClr val="dk1"/>
                          </a:solidFill>
                          <a:latin typeface="+mn-lt"/>
                          <a:ea typeface="+mn-ea"/>
                          <a:cs typeface="+mn-cs"/>
                        </a:rPr>
                        <a:t> </a:t>
                      </a:r>
                      <a:r>
                        <a:rPr lang="en-US" altLang="zh-CN" sz="1800" kern="1200" dirty="0" err="1" smtClean="0">
                          <a:solidFill>
                            <a:schemeClr val="dk1"/>
                          </a:solidFill>
                          <a:latin typeface="+mn-lt"/>
                          <a:ea typeface="+mn-ea"/>
                          <a:cs typeface="+mn-cs"/>
                        </a:rPr>
                        <a:t>getRequestDispatcher</a:t>
                      </a:r>
                      <a:r>
                        <a:rPr lang="en-US" altLang="zh-CN" sz="1800" kern="1200" dirty="0" smtClean="0">
                          <a:solidFill>
                            <a:schemeClr val="dk1"/>
                          </a:solidFill>
                          <a:latin typeface="+mn-lt"/>
                          <a:ea typeface="+mn-ea"/>
                          <a:cs typeface="+mn-cs"/>
                        </a:rPr>
                        <a:t>(</a:t>
                      </a:r>
                      <a:r>
                        <a:rPr lang="en-US" altLang="zh-CN" sz="1800" kern="1200" dirty="0" err="1" smtClean="0">
                          <a:solidFill>
                            <a:schemeClr val="dk1"/>
                          </a:solidFill>
                          <a:latin typeface="+mn-lt"/>
                          <a:ea typeface="+mn-ea"/>
                          <a:cs typeface="+mn-cs"/>
                        </a:rPr>
                        <a:t>java.lang.String</a:t>
                      </a:r>
                      <a:r>
                        <a:rPr lang="en-US" altLang="zh-CN" sz="1800" kern="1200" dirty="0" smtClean="0">
                          <a:solidFill>
                            <a:schemeClr val="dk1"/>
                          </a:solidFill>
                          <a:latin typeface="+mn-lt"/>
                          <a:ea typeface="+mn-ea"/>
                          <a:cs typeface="+mn-cs"/>
                        </a:rPr>
                        <a:t> path) </a:t>
                      </a:r>
                    </a:p>
                    <a:p>
                      <a:pPr algn="l"/>
                      <a:r>
                        <a:rPr lang="en-US" altLang="zh-CN" dirty="0" smtClean="0">
                          <a:solidFill>
                            <a:srgbClr val="C00000"/>
                          </a:solidFill>
                        </a:rPr>
                        <a:t>   </a:t>
                      </a:r>
                    </a:p>
                  </a:txBody>
                  <a:tcPr/>
                </a:tc>
                <a:tc>
                  <a:txBody>
                    <a:bodyPr/>
                    <a:lstStyle/>
                    <a:p>
                      <a:r>
                        <a:rPr lang="zh-CN" altLang="en-US" dirty="0" smtClean="0">
                          <a:solidFill>
                            <a:schemeClr val="tx1"/>
                          </a:solidFill>
                        </a:rPr>
                        <a:t>返回</a:t>
                      </a:r>
                      <a:r>
                        <a:rPr lang="en-US" altLang="zh-CN" sz="1800" kern="1200" dirty="0" err="1" smtClean="0">
                          <a:solidFill>
                            <a:schemeClr val="tx1"/>
                          </a:solidFill>
                          <a:latin typeface="+mn-lt"/>
                          <a:ea typeface="+mn-ea"/>
                          <a:cs typeface="+mn-cs"/>
                        </a:rPr>
                        <a:t>RequestDispatcher</a:t>
                      </a:r>
                      <a:r>
                        <a:rPr lang="en-US" altLang="zh-CN" sz="1800" kern="1200" dirty="0" smtClean="0">
                          <a:solidFill>
                            <a:schemeClr val="tx1"/>
                          </a:solidFill>
                          <a:latin typeface="+mn-lt"/>
                          <a:ea typeface="+mn-ea"/>
                          <a:cs typeface="+mn-cs"/>
                        </a:rPr>
                        <a:t> </a:t>
                      </a:r>
                      <a:r>
                        <a:rPr lang="zh-CN" altLang="en-US" sz="1800" kern="1200" dirty="0" smtClean="0">
                          <a:solidFill>
                            <a:schemeClr val="tx1"/>
                          </a:solidFill>
                          <a:latin typeface="+mn-lt"/>
                          <a:ea typeface="+mn-ea"/>
                          <a:cs typeface="+mn-cs"/>
                        </a:rPr>
                        <a:t>对象，路径是相对于上下文路径的；</a:t>
                      </a:r>
                      <a:endParaRPr lang="en-US" dirty="0">
                        <a:solidFill>
                          <a:schemeClr val="tx1"/>
                        </a:solidFill>
                      </a:endParaRPr>
                    </a:p>
                  </a:txBody>
                  <a:tcPr/>
                </a:tc>
              </a:tr>
            </a:tbl>
          </a:graphicData>
        </a:graphic>
      </p:graphicFrame>
    </p:spTree>
    <p:extLst>
      <p:ext uri="{BB962C8B-B14F-4D97-AF65-F5344CB8AC3E}">
        <p14:creationId xmlns:p14="http://schemas.microsoft.com/office/powerpoint/2010/main" xmlns="" val="1169706307"/>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2</a:t>
            </a:r>
            <a:r>
              <a:rPr lang="zh-CN" altLang="en-US" dirty="0" smtClean="0"/>
              <a:t>：上下文获取方法</a:t>
            </a:r>
            <a:r>
              <a:rPr lang="en-US" altLang="zh-CN" dirty="0" smtClean="0"/>
              <a:t>-1</a:t>
            </a:r>
            <a:endParaRPr lang="zh-CN" altLang="en-US" dirty="0"/>
          </a:p>
        </p:txBody>
      </p:sp>
      <p:sp>
        <p:nvSpPr>
          <p:cNvPr id="3" name="内容占位符 2"/>
          <p:cNvSpPr>
            <a:spLocks noGrp="1"/>
          </p:cNvSpPr>
          <p:nvPr>
            <p:ph idx="1"/>
          </p:nvPr>
        </p:nvSpPr>
        <p:spPr>
          <a:xfrm>
            <a:off x="186570" y="899048"/>
            <a:ext cx="11792070" cy="2110160"/>
          </a:xfrm>
        </p:spPr>
        <p:txBody>
          <a:bodyPr/>
          <a:lstStyle/>
          <a:p>
            <a:r>
              <a:rPr lang="en-US" altLang="zh-CN" sz="2400" dirty="0" err="1" smtClean="0"/>
              <a:t>ServletContext</a:t>
            </a:r>
            <a:r>
              <a:rPr lang="zh-CN" altLang="en-US" sz="2400" dirty="0" smtClean="0"/>
              <a:t>对象是服务器自动创建的；</a:t>
            </a:r>
            <a:endParaRPr lang="en-US" altLang="zh-CN" sz="2400" dirty="0" smtClean="0"/>
          </a:p>
          <a:p>
            <a:r>
              <a:rPr lang="zh-CN" altLang="en-US" sz="2400" dirty="0" smtClean="0"/>
              <a:t>要使用该对象，需要获取该对象才行；</a:t>
            </a:r>
            <a:endParaRPr lang="en-US" altLang="zh-CN" sz="2400" dirty="0" smtClean="0"/>
          </a:p>
          <a:p>
            <a:r>
              <a:rPr lang="en-US" altLang="zh-CN" sz="2400" dirty="0" smtClean="0"/>
              <a:t>Servlet</a:t>
            </a:r>
            <a:r>
              <a:rPr lang="zh-CN" altLang="en-US" sz="2400" dirty="0" smtClean="0"/>
              <a:t>规范中的多个接口中都定义了</a:t>
            </a:r>
            <a:r>
              <a:rPr lang="en-US" altLang="zh-CN" sz="2400" dirty="0" err="1" smtClean="0"/>
              <a:t>getServletContext</a:t>
            </a:r>
            <a:r>
              <a:rPr lang="zh-CN" altLang="en-US" sz="2400" dirty="0" smtClean="0"/>
              <a:t>方法获得上下文对象：</a:t>
            </a:r>
            <a:endParaRPr lang="en-US" altLang="zh-CN" sz="2400" dirty="0" smtClean="0"/>
          </a:p>
        </p:txBody>
      </p:sp>
      <p:pic>
        <p:nvPicPr>
          <p:cNvPr id="18433" name="Picture 1" descr="C:\Users\wxh\AppData\Roaming\Tencent\Users\29097443\QQ\WinTemp\RichOle\(Q}T@T~GMX0~O9J5XF9ALDK.png"/>
          <p:cNvPicPr>
            <a:picLocks noChangeAspect="1" noChangeArrowheads="1"/>
          </p:cNvPicPr>
          <p:nvPr/>
        </p:nvPicPr>
        <p:blipFill>
          <a:blip r:embed="rId2" cstate="print"/>
          <a:srcRect/>
          <a:stretch>
            <a:fillRect/>
          </a:stretch>
        </p:blipFill>
        <p:spPr bwMode="auto">
          <a:xfrm>
            <a:off x="498764" y="3258589"/>
            <a:ext cx="6313642" cy="2161309"/>
          </a:xfrm>
          <a:prstGeom prst="rect">
            <a:avLst/>
          </a:prstGeom>
          <a:noFill/>
          <a:ln w="38100">
            <a:solidFill>
              <a:schemeClr val="accent6"/>
            </a:solidFill>
          </a:ln>
        </p:spPr>
      </p:pic>
      <p:sp>
        <p:nvSpPr>
          <p:cNvPr id="5" name="Rectangle 4"/>
          <p:cNvSpPr/>
          <p:nvPr/>
        </p:nvSpPr>
        <p:spPr>
          <a:xfrm>
            <a:off x="1163782" y="3724102"/>
            <a:ext cx="4472247" cy="2161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Callout 5"/>
          <p:cNvSpPr/>
          <p:nvPr/>
        </p:nvSpPr>
        <p:spPr>
          <a:xfrm>
            <a:off x="7365076" y="2709949"/>
            <a:ext cx="2975957" cy="2626821"/>
          </a:xfrm>
          <a:prstGeom prst="wedgeEllipseCallout">
            <a:avLst>
              <a:gd name="adj1" fmla="val -108626"/>
              <a:gd name="adj2" fmla="val -87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smtClean="0">
                <a:solidFill>
                  <a:schemeClr val="tx1"/>
                </a:solidFill>
              </a:rPr>
              <a:t>HttpServlet</a:t>
            </a:r>
            <a:r>
              <a:rPr lang="zh-CN" altLang="en-US" dirty="0" smtClean="0">
                <a:solidFill>
                  <a:schemeClr val="tx1"/>
                </a:solidFill>
              </a:rPr>
              <a:t>类继承了</a:t>
            </a:r>
            <a:r>
              <a:rPr lang="en-US" altLang="zh-CN" dirty="0" err="1" smtClean="0">
                <a:solidFill>
                  <a:schemeClr val="tx1"/>
                </a:solidFill>
              </a:rPr>
              <a:t>GenericServlet</a:t>
            </a:r>
            <a:r>
              <a:rPr lang="zh-CN" altLang="en-US" dirty="0" smtClean="0">
                <a:solidFill>
                  <a:schemeClr val="tx1"/>
                </a:solidFill>
              </a:rPr>
              <a:t>类，所以自定义的</a:t>
            </a:r>
            <a:r>
              <a:rPr lang="en-US" altLang="zh-CN" dirty="0" smtClean="0">
                <a:solidFill>
                  <a:schemeClr val="tx1"/>
                </a:solidFill>
              </a:rPr>
              <a:t>Servlet</a:t>
            </a:r>
            <a:r>
              <a:rPr lang="zh-CN" altLang="en-US" dirty="0" smtClean="0">
                <a:solidFill>
                  <a:schemeClr val="tx1"/>
                </a:solidFill>
              </a:rPr>
              <a:t>类中都可以直接使用。</a:t>
            </a:r>
            <a:endParaRPr lang="en-US" dirty="0">
              <a:solidFill>
                <a:schemeClr val="tx1"/>
              </a:solidFill>
            </a:endParaRPr>
          </a:p>
        </p:txBody>
      </p:sp>
    </p:spTree>
    <p:extLst>
      <p:ext uri="{BB962C8B-B14F-4D97-AF65-F5344CB8AC3E}">
        <p14:creationId xmlns:p14="http://schemas.microsoft.com/office/powerpoint/2010/main" xmlns="" val="2229289297"/>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2</a:t>
            </a:r>
            <a:r>
              <a:rPr lang="zh-CN" altLang="en-US" dirty="0" smtClean="0"/>
              <a:t>：上下文获取方法</a:t>
            </a:r>
            <a:r>
              <a:rPr lang="en-US" altLang="zh-CN" dirty="0" smtClean="0"/>
              <a:t>-2</a:t>
            </a:r>
            <a:endParaRPr lang="zh-CN" altLang="en-US" dirty="0"/>
          </a:p>
        </p:txBody>
      </p:sp>
      <p:sp>
        <p:nvSpPr>
          <p:cNvPr id="3" name="内容占位符 2"/>
          <p:cNvSpPr>
            <a:spLocks noGrp="1"/>
          </p:cNvSpPr>
          <p:nvPr>
            <p:ph idx="1"/>
          </p:nvPr>
        </p:nvSpPr>
        <p:spPr>
          <a:xfrm>
            <a:off x="186570" y="899047"/>
            <a:ext cx="11792070" cy="5368749"/>
          </a:xfrm>
        </p:spPr>
        <p:txBody>
          <a:bodyPr>
            <a:normAutofit/>
          </a:bodyPr>
          <a:lstStyle/>
          <a:p>
            <a:r>
              <a:rPr lang="zh-CN" altLang="en-US" sz="2400" dirty="0" smtClean="0"/>
              <a:t>在两个</a:t>
            </a:r>
            <a:r>
              <a:rPr lang="en-US" altLang="zh-CN" sz="2400" dirty="0" smtClean="0"/>
              <a:t>Servlet</a:t>
            </a:r>
            <a:r>
              <a:rPr lang="zh-CN" altLang="en-US" sz="2400" dirty="0" smtClean="0"/>
              <a:t>中使用</a:t>
            </a:r>
            <a:r>
              <a:rPr lang="en-US" altLang="zh-CN" sz="2400" dirty="0" err="1" smtClean="0"/>
              <a:t>getServletContext</a:t>
            </a:r>
            <a:r>
              <a:rPr lang="zh-CN" altLang="en-US" sz="2400" dirty="0" smtClean="0"/>
              <a:t>方法返回上下文对象；</a:t>
            </a:r>
            <a:endParaRPr lang="en-US" altLang="zh-CN" sz="2400" dirty="0" smtClean="0"/>
          </a:p>
          <a:p>
            <a:r>
              <a:rPr lang="zh-CN" altLang="en-US" sz="2400" dirty="0" smtClean="0"/>
              <a:t>打印输出两个对象的</a:t>
            </a:r>
            <a:r>
              <a:rPr lang="en-US" altLang="zh-CN" sz="2400" dirty="0" err="1" smtClean="0"/>
              <a:t>hashCode</a:t>
            </a:r>
            <a:r>
              <a:rPr lang="zh-CN" altLang="en-US" sz="2400" dirty="0" smtClean="0"/>
              <a:t>，可见值相同；</a:t>
            </a:r>
            <a:endParaRPr lang="en-US" altLang="zh-CN" sz="2400" dirty="0" smtClean="0"/>
          </a:p>
          <a:p>
            <a:r>
              <a:rPr lang="zh-CN" altLang="en-US" sz="2400" dirty="0" smtClean="0"/>
              <a:t>说明在一个应用下，上下文对象是唯一的；</a:t>
            </a:r>
            <a:endParaRPr lang="en-US" altLang="zh-CN" sz="2400" dirty="0" smtClean="0"/>
          </a:p>
          <a:p>
            <a:endParaRPr lang="en-US" altLang="zh-CN" sz="2400" dirty="0" smtClean="0"/>
          </a:p>
          <a:p>
            <a:endParaRPr lang="en-US" altLang="zh-CN" sz="2400" dirty="0" smtClean="0"/>
          </a:p>
          <a:p>
            <a:r>
              <a:rPr lang="zh-CN" altLang="en-US" sz="2400" dirty="0" smtClean="0"/>
              <a:t>输出结果可见：两个</a:t>
            </a:r>
            <a:r>
              <a:rPr lang="en-US" altLang="zh-CN" sz="2400" dirty="0" smtClean="0"/>
              <a:t>Servlet</a:t>
            </a:r>
            <a:r>
              <a:rPr lang="zh-CN" altLang="en-US" sz="2400" dirty="0" smtClean="0"/>
              <a:t>中获得的上下文对象的</a:t>
            </a:r>
            <a:r>
              <a:rPr lang="en-US" altLang="zh-CN" sz="2400" dirty="0" err="1" smtClean="0"/>
              <a:t>hashcode</a:t>
            </a:r>
            <a:r>
              <a:rPr lang="zh-CN" altLang="en-US" sz="2400" dirty="0" smtClean="0"/>
              <a:t>相同，是同一个对象；</a:t>
            </a:r>
            <a:endParaRPr lang="en-US" altLang="zh-CN" sz="2400" dirty="0" smtClean="0"/>
          </a:p>
        </p:txBody>
      </p:sp>
      <p:sp>
        <p:nvSpPr>
          <p:cNvPr id="7" name="TextBox 6">
            <a:hlinkClick r:id="rId2" action="ppaction://hlinkfile"/>
          </p:cNvPr>
          <p:cNvSpPr txBox="1"/>
          <p:nvPr/>
        </p:nvSpPr>
        <p:spPr>
          <a:xfrm>
            <a:off x="9243754" y="116632"/>
            <a:ext cx="2752304" cy="923330"/>
          </a:xfrm>
          <a:prstGeom prst="rect">
            <a:avLst/>
          </a:prstGeom>
          <a:noFill/>
        </p:spPr>
        <p:txBody>
          <a:bodyPr wrap="square" rtlCol="0">
            <a:spAutoFit/>
          </a:bodyPr>
          <a:lstStyle/>
          <a:p>
            <a:r>
              <a:rPr lang="zh-CN" altLang="en-US" dirty="0" smtClean="0"/>
              <a:t>课堂案例：</a:t>
            </a:r>
            <a:r>
              <a:rPr lang="en-US" altLang="zh-CN" dirty="0" smtClean="0">
                <a:hlinkClick r:id="rId3" action="ppaction://hlinkfile"/>
              </a:rPr>
              <a:t>TestServletContext1.java</a:t>
            </a:r>
            <a:endParaRPr lang="en-US" altLang="zh-CN" dirty="0" smtClean="0"/>
          </a:p>
          <a:p>
            <a:r>
              <a:rPr lang="en-US" altLang="zh-CN" dirty="0" smtClean="0">
                <a:hlinkClick r:id="rId4" action="ppaction://hlinkfile"/>
              </a:rPr>
              <a:t>TestServletContext2.java</a:t>
            </a:r>
            <a:endParaRPr lang="en-US" dirty="0"/>
          </a:p>
        </p:txBody>
      </p:sp>
      <p:sp>
        <p:nvSpPr>
          <p:cNvPr id="8" name="TextBox 7"/>
          <p:cNvSpPr txBox="1"/>
          <p:nvPr/>
        </p:nvSpPr>
        <p:spPr>
          <a:xfrm>
            <a:off x="435578" y="3058603"/>
            <a:ext cx="11490415" cy="1200329"/>
          </a:xfrm>
          <a:prstGeom prst="rect">
            <a:avLst/>
          </a:prstGeom>
          <a:solidFill>
            <a:schemeClr val="bg1">
              <a:lumMod val="95000"/>
            </a:schemeClr>
          </a:solidFill>
        </p:spPr>
        <p:txBody>
          <a:bodyPr wrap="square" rtlCol="0">
            <a:spAutoFit/>
          </a:bodyPr>
          <a:lstStyle/>
          <a:p>
            <a:r>
              <a:rPr lang="en-US" altLang="zh-CN" dirty="0" smtClean="0"/>
              <a:t>//</a:t>
            </a:r>
            <a:r>
              <a:rPr lang="zh-CN" altLang="en-US" dirty="0" smtClean="0"/>
              <a:t>返回</a:t>
            </a:r>
            <a:r>
              <a:rPr lang="en-US" dirty="0" err="1" smtClean="0"/>
              <a:t>ServletContext</a:t>
            </a:r>
            <a:r>
              <a:rPr lang="zh-CN" altLang="en-US" dirty="0" smtClean="0"/>
              <a:t>对象</a:t>
            </a:r>
          </a:p>
          <a:p>
            <a:r>
              <a:rPr lang="en-US" dirty="0" err="1" smtClean="0"/>
              <a:t>ServletContext</a:t>
            </a:r>
            <a:r>
              <a:rPr lang="en-US" dirty="0" smtClean="0"/>
              <a:t> </a:t>
            </a:r>
            <a:r>
              <a:rPr lang="en-US" dirty="0" err="1" smtClean="0"/>
              <a:t>ctxt</a:t>
            </a:r>
            <a:r>
              <a:rPr lang="en-US" dirty="0" smtClean="0"/>
              <a:t>=</a:t>
            </a:r>
            <a:r>
              <a:rPr lang="en-US" b="1" dirty="0" err="1" smtClean="0"/>
              <a:t>this.getServletContext</a:t>
            </a:r>
            <a:r>
              <a:rPr lang="en-US" b="1" dirty="0" smtClean="0"/>
              <a:t>();</a:t>
            </a:r>
          </a:p>
          <a:p>
            <a:r>
              <a:rPr lang="en-US" altLang="zh-CN" dirty="0" smtClean="0"/>
              <a:t>//</a:t>
            </a:r>
            <a:r>
              <a:rPr lang="zh-CN" altLang="en-US" dirty="0" smtClean="0"/>
              <a:t>在控制台打印输出上下文对象的</a:t>
            </a:r>
            <a:r>
              <a:rPr lang="en-US" dirty="0" err="1" smtClean="0"/>
              <a:t>hashCode</a:t>
            </a:r>
            <a:endParaRPr lang="en-US" dirty="0" smtClean="0"/>
          </a:p>
          <a:p>
            <a:r>
              <a:rPr lang="en-US" dirty="0" err="1" smtClean="0"/>
              <a:t>System.</a:t>
            </a:r>
            <a:r>
              <a:rPr lang="en-US" b="1" i="1" dirty="0" err="1" smtClean="0"/>
              <a:t>out.println</a:t>
            </a:r>
            <a:r>
              <a:rPr lang="en-US" b="1" i="1" dirty="0" smtClean="0"/>
              <a:t>("TestServletContext01</a:t>
            </a:r>
            <a:r>
              <a:rPr lang="zh-CN" altLang="en-US" b="1" i="1" dirty="0" smtClean="0"/>
              <a:t>中的上下文对象</a:t>
            </a:r>
            <a:r>
              <a:rPr lang="en-US" b="1" i="1" dirty="0" err="1" smtClean="0"/>
              <a:t>hashcode</a:t>
            </a:r>
            <a:r>
              <a:rPr lang="en-US" b="1" i="1" dirty="0" smtClean="0"/>
              <a:t>:"+</a:t>
            </a:r>
            <a:r>
              <a:rPr lang="en-US" b="1" i="1" dirty="0" err="1" smtClean="0"/>
              <a:t>ctxt.hashCode</a:t>
            </a:r>
            <a:r>
              <a:rPr lang="en-US" b="1" i="1" dirty="0" smtClean="0"/>
              <a:t>());</a:t>
            </a:r>
            <a:endParaRPr lang="en-US" altLang="zh-CN" dirty="0" smtClean="0">
              <a:ea typeface="微软雅黑 Light"/>
            </a:endParaRPr>
          </a:p>
        </p:txBody>
      </p:sp>
      <p:pic>
        <p:nvPicPr>
          <p:cNvPr id="40961" name="Picture 1" descr="C:\Users\wxh\AppData\Roaming\Tencent\Users\29097443\QQ\WinTemp\RichOle\W[S5GNN1WU6P5DIY4S(FXON.png"/>
          <p:cNvPicPr>
            <a:picLocks noChangeAspect="1" noChangeArrowheads="1"/>
          </p:cNvPicPr>
          <p:nvPr/>
        </p:nvPicPr>
        <p:blipFill>
          <a:blip r:embed="rId5" cstate="print"/>
          <a:srcRect/>
          <a:stretch>
            <a:fillRect/>
          </a:stretch>
        </p:blipFill>
        <p:spPr bwMode="auto">
          <a:xfrm>
            <a:off x="432260" y="5087389"/>
            <a:ext cx="7211751" cy="665018"/>
          </a:xfrm>
          <a:prstGeom prst="rect">
            <a:avLst/>
          </a:prstGeom>
          <a:noFill/>
          <a:ln w="38100">
            <a:solidFill>
              <a:schemeClr val="accent6"/>
            </a:solidFill>
          </a:ln>
        </p:spPr>
      </p:pic>
    </p:spTree>
    <p:extLst>
      <p:ext uri="{BB962C8B-B14F-4D97-AF65-F5344CB8AC3E}">
        <p14:creationId xmlns:p14="http://schemas.microsoft.com/office/powerpoint/2010/main" xmlns="" val="2229289297"/>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a:t>
            </a:r>
            <a:r>
              <a:rPr lang="zh-CN" altLang="en-US" dirty="0" smtClean="0"/>
              <a:t>点</a:t>
            </a:r>
            <a:r>
              <a:rPr lang="en-US" altLang="zh-CN" dirty="0" smtClean="0"/>
              <a:t>3</a:t>
            </a:r>
            <a:r>
              <a:rPr lang="zh-CN" altLang="en-US" dirty="0" smtClean="0"/>
              <a:t>：上下文参数</a:t>
            </a:r>
            <a:endParaRPr lang="zh-CN" altLang="en-US" dirty="0"/>
          </a:p>
        </p:txBody>
      </p:sp>
      <p:sp>
        <p:nvSpPr>
          <p:cNvPr id="8" name="内容占位符 7"/>
          <p:cNvSpPr>
            <a:spLocks noGrp="1"/>
          </p:cNvSpPr>
          <p:nvPr>
            <p:ph idx="1"/>
          </p:nvPr>
        </p:nvSpPr>
        <p:spPr/>
        <p:txBody>
          <a:bodyPr>
            <a:normAutofit/>
          </a:bodyPr>
          <a:lstStyle/>
          <a:p>
            <a:r>
              <a:rPr lang="zh-CN" altLang="en-US" sz="2400" dirty="0" smtClean="0"/>
              <a:t>在</a:t>
            </a:r>
            <a:r>
              <a:rPr lang="en-US" altLang="zh-CN" sz="2400" dirty="0" smtClean="0"/>
              <a:t>web.xml</a:t>
            </a:r>
            <a:r>
              <a:rPr lang="zh-CN" altLang="en-US" sz="2400" dirty="0" smtClean="0"/>
              <a:t>中可以配置上下文参数，使用</a:t>
            </a:r>
            <a:r>
              <a:rPr lang="en-US" altLang="zh-CN" sz="2400" dirty="0" err="1" smtClean="0"/>
              <a:t>ServletContext</a:t>
            </a:r>
            <a:r>
              <a:rPr lang="zh-CN" altLang="en-US" sz="2400" dirty="0" smtClean="0"/>
              <a:t>中的</a:t>
            </a:r>
            <a:r>
              <a:rPr lang="en-US" altLang="zh-CN" sz="2400" dirty="0" err="1" smtClean="0"/>
              <a:t>getInitParameter</a:t>
            </a:r>
            <a:r>
              <a:rPr lang="zh-CN" altLang="en-US" sz="2400" dirty="0" smtClean="0"/>
              <a:t>方法可以获取该参数；</a:t>
            </a:r>
            <a:r>
              <a:rPr lang="en-US" altLang="zh-CN" sz="2400" dirty="0" smtClean="0">
                <a:solidFill>
                  <a:srgbClr val="C00000"/>
                </a:solidFill>
              </a:rPr>
              <a:t>【</a:t>
            </a:r>
            <a:r>
              <a:rPr lang="zh-CN" altLang="en-US" sz="2400" dirty="0" smtClean="0">
                <a:solidFill>
                  <a:srgbClr val="C00000"/>
                </a:solidFill>
              </a:rPr>
              <a:t>之前学习过的</a:t>
            </a:r>
            <a:r>
              <a:rPr lang="en-US" altLang="zh-CN" sz="2400" dirty="0" smtClean="0">
                <a:solidFill>
                  <a:srgbClr val="C00000"/>
                </a:solidFill>
              </a:rPr>
              <a:t>Servlet</a:t>
            </a:r>
            <a:r>
              <a:rPr lang="zh-CN" altLang="en-US" sz="2400" dirty="0" smtClean="0">
                <a:solidFill>
                  <a:srgbClr val="C00000"/>
                </a:solidFill>
              </a:rPr>
              <a:t>初始化参数，只能在当前</a:t>
            </a:r>
            <a:r>
              <a:rPr lang="en-US" altLang="zh-CN" sz="2400" dirty="0" smtClean="0">
                <a:solidFill>
                  <a:srgbClr val="C00000"/>
                </a:solidFill>
              </a:rPr>
              <a:t>Servlet</a:t>
            </a:r>
            <a:r>
              <a:rPr lang="zh-CN" altLang="en-US" sz="2400" dirty="0" smtClean="0">
                <a:solidFill>
                  <a:srgbClr val="C00000"/>
                </a:solidFill>
              </a:rPr>
              <a:t>中使用</a:t>
            </a:r>
            <a:r>
              <a:rPr lang="en-US" altLang="zh-CN" sz="2400" dirty="0" smtClean="0">
                <a:solidFill>
                  <a:srgbClr val="C00000"/>
                </a:solidFill>
              </a:rPr>
              <a:t>】</a:t>
            </a:r>
          </a:p>
          <a:p>
            <a:r>
              <a:rPr lang="zh-CN" altLang="en-US" sz="2400" dirty="0" smtClean="0"/>
              <a:t>上下文参数存储在上下文对象，所以应用下所有组件都可以使用；</a:t>
            </a:r>
            <a:endParaRPr lang="en-US" altLang="zh-CN" sz="2400" dirty="0" smtClean="0"/>
          </a:p>
          <a:p>
            <a:endParaRPr lang="en-US" altLang="zh-CN" sz="2400" dirty="0" smtClean="0"/>
          </a:p>
          <a:p>
            <a:endParaRPr lang="en-US" altLang="zh-CN" sz="2400" dirty="0" smtClean="0"/>
          </a:p>
          <a:p>
            <a:r>
              <a:rPr lang="zh-CN" altLang="en-US" sz="2400" dirty="0" smtClean="0"/>
              <a:t>获取上下文参数：</a:t>
            </a:r>
            <a:endParaRPr lang="zh-CN" altLang="en-US" sz="2400" dirty="0"/>
          </a:p>
        </p:txBody>
      </p:sp>
      <p:sp>
        <p:nvSpPr>
          <p:cNvPr id="9" name="TextBox 8"/>
          <p:cNvSpPr txBox="1"/>
          <p:nvPr/>
        </p:nvSpPr>
        <p:spPr>
          <a:xfrm>
            <a:off x="435578" y="2892349"/>
            <a:ext cx="11490415" cy="1200329"/>
          </a:xfrm>
          <a:prstGeom prst="rect">
            <a:avLst/>
          </a:prstGeom>
          <a:solidFill>
            <a:schemeClr val="bg1">
              <a:lumMod val="95000"/>
            </a:schemeClr>
          </a:solidFill>
        </p:spPr>
        <p:txBody>
          <a:bodyPr wrap="square" rtlCol="0">
            <a:spAutoFit/>
          </a:bodyPr>
          <a:lstStyle/>
          <a:p>
            <a:r>
              <a:rPr lang="pt-BR" altLang="zh-CN" dirty="0" smtClean="0"/>
              <a:t>&lt;context-param&gt;</a:t>
            </a:r>
          </a:p>
          <a:p>
            <a:r>
              <a:rPr lang="pt-BR" altLang="zh-CN" dirty="0" smtClean="0"/>
              <a:t>	  &lt;param-name&gt;version&lt;/param-name&gt;</a:t>
            </a:r>
          </a:p>
          <a:p>
            <a:r>
              <a:rPr lang="pt-BR" altLang="zh-CN" dirty="0" smtClean="0"/>
              <a:t>	  &lt;param-value&gt;2.0&lt;/param-value&gt;</a:t>
            </a:r>
          </a:p>
          <a:p>
            <a:r>
              <a:rPr lang="pt-BR" altLang="zh-CN" dirty="0" smtClean="0"/>
              <a:t>  &lt;/context-param&gt;</a:t>
            </a:r>
            <a:endParaRPr lang="en-US" altLang="zh-CN" dirty="0" smtClean="0">
              <a:ea typeface="微软雅黑 Light"/>
            </a:endParaRPr>
          </a:p>
        </p:txBody>
      </p:sp>
      <p:sp>
        <p:nvSpPr>
          <p:cNvPr id="10" name="TextBox 9"/>
          <p:cNvSpPr txBox="1"/>
          <p:nvPr/>
        </p:nvSpPr>
        <p:spPr>
          <a:xfrm>
            <a:off x="421724" y="4790422"/>
            <a:ext cx="11490415" cy="1477328"/>
          </a:xfrm>
          <a:prstGeom prst="rect">
            <a:avLst/>
          </a:prstGeom>
          <a:solidFill>
            <a:schemeClr val="bg1">
              <a:lumMod val="95000"/>
            </a:schemeClr>
          </a:solidFill>
        </p:spPr>
        <p:txBody>
          <a:bodyPr wrap="square" rtlCol="0">
            <a:spAutoFit/>
          </a:bodyPr>
          <a:lstStyle/>
          <a:p>
            <a:r>
              <a:rPr lang="en-US" altLang="zh-CN" dirty="0" smtClean="0"/>
              <a:t>//		</a:t>
            </a:r>
            <a:r>
              <a:rPr lang="zh-CN" altLang="en-US" dirty="0" smtClean="0"/>
              <a:t>返回</a:t>
            </a:r>
            <a:r>
              <a:rPr lang="pt-BR" altLang="zh-CN" dirty="0" smtClean="0"/>
              <a:t>ServletContext</a:t>
            </a:r>
            <a:r>
              <a:rPr lang="zh-CN" altLang="en-US" dirty="0" smtClean="0"/>
              <a:t>对象</a:t>
            </a:r>
          </a:p>
          <a:p>
            <a:r>
              <a:rPr lang="zh-CN" altLang="en-US" dirty="0" smtClean="0"/>
              <a:t>		</a:t>
            </a:r>
            <a:r>
              <a:rPr lang="pt-BR" altLang="zh-CN" dirty="0" smtClean="0"/>
              <a:t>ServletContext ctxt=this.getServletContext();</a:t>
            </a:r>
          </a:p>
          <a:p>
            <a:r>
              <a:rPr lang="pt-BR" altLang="zh-CN" dirty="0" smtClean="0"/>
              <a:t>//		</a:t>
            </a:r>
            <a:r>
              <a:rPr lang="zh-CN" altLang="en-US" dirty="0" smtClean="0"/>
              <a:t>获取上下文参数</a:t>
            </a:r>
          </a:p>
          <a:p>
            <a:r>
              <a:rPr lang="zh-CN" altLang="en-US" dirty="0" smtClean="0"/>
              <a:t>		</a:t>
            </a:r>
            <a:r>
              <a:rPr lang="pt-BR" altLang="zh-CN" dirty="0" smtClean="0"/>
              <a:t>String version=ctxt.getInitParameter("version");</a:t>
            </a:r>
          </a:p>
          <a:p>
            <a:r>
              <a:rPr lang="pt-BR" altLang="zh-CN" dirty="0" smtClean="0"/>
              <a:t>		System.out.println("</a:t>
            </a:r>
            <a:r>
              <a:rPr lang="zh-CN" altLang="en-US" dirty="0" smtClean="0"/>
              <a:t>上下文参数</a:t>
            </a:r>
            <a:r>
              <a:rPr lang="pt-BR" altLang="zh-CN" dirty="0" smtClean="0"/>
              <a:t>version</a:t>
            </a:r>
            <a:r>
              <a:rPr lang="zh-CN" altLang="en-US" dirty="0" smtClean="0"/>
              <a:t>的值：</a:t>
            </a:r>
            <a:r>
              <a:rPr lang="en-US" altLang="zh-CN" dirty="0" smtClean="0"/>
              <a:t>"+</a:t>
            </a:r>
            <a:r>
              <a:rPr lang="pt-BR" altLang="zh-CN" dirty="0" smtClean="0"/>
              <a:t>version);</a:t>
            </a:r>
            <a:endParaRPr lang="en-US" altLang="zh-CN" dirty="0" smtClean="0">
              <a:ea typeface="微软雅黑 Light"/>
            </a:endParaRPr>
          </a:p>
        </p:txBody>
      </p:sp>
    </p:spTree>
    <p:extLst>
      <p:ext uri="{BB962C8B-B14F-4D97-AF65-F5344CB8AC3E}">
        <p14:creationId xmlns:p14="http://schemas.microsoft.com/office/powerpoint/2010/main" xmlns="" val="1972424776"/>
      </p:ext>
    </p:extLst>
  </p:cSld>
  <p:clrMapOvr>
    <a:masterClrMapping/>
  </p:clrMapOvr>
  <p:transition spd="slow">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en-US" altLang="zh-CN" dirty="0" err="1" smtClean="0"/>
              <a:t>ServletContext</a:t>
            </a:r>
            <a:r>
              <a:rPr lang="zh-CN" altLang="en-US" dirty="0" smtClean="0"/>
              <a:t>接口</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上下文对象是如何创建的？有什么作用？</a:t>
            </a:r>
            <a:endParaRPr lang="en-US" altLang="zh-CN" dirty="0" smtClean="0"/>
          </a:p>
          <a:p>
            <a:r>
              <a:rPr lang="zh-CN" altLang="en-US" dirty="0" smtClean="0"/>
              <a:t>上下文对象如何获取？</a:t>
            </a:r>
            <a:endParaRPr lang="en-US" altLang="zh-CN" dirty="0" smtClean="0"/>
          </a:p>
          <a:p>
            <a:r>
              <a:rPr lang="zh-CN" altLang="en-US" dirty="0" smtClean="0"/>
              <a:t>什么是上下文参数？</a:t>
            </a:r>
            <a:endParaRPr lang="en-US" altLang="zh-CN" dirty="0" smtClean="0"/>
          </a:p>
        </p:txBody>
      </p:sp>
    </p:spTree>
    <p:extLst>
      <p:ext uri="{BB962C8B-B14F-4D97-AF65-F5344CB8AC3E}">
        <p14:creationId xmlns:p14="http://schemas.microsoft.com/office/powerpoint/2010/main" xmlns="" val="3522843309"/>
      </p:ext>
    </p:extLst>
  </p:cSld>
  <p:clrMapOvr>
    <a:masterClrMapping/>
  </p:clrMapOvr>
  <p:transition spd="slow">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 </a:t>
            </a:r>
            <a:r>
              <a:rPr lang="en-US" altLang="zh-CN" dirty="0" err="1" smtClean="0"/>
              <a:t>ServletContext</a:t>
            </a:r>
            <a:r>
              <a:rPr lang="zh-CN" altLang="en-US" dirty="0" smtClean="0"/>
              <a:t>接口</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zh-CN" altLang="en-US" dirty="0" smtClean="0"/>
              <a:t>上下文对象是服务器创建的，一个应用只有一个上下文对象；</a:t>
            </a:r>
            <a:endParaRPr lang="en-US" altLang="zh-CN" dirty="0" smtClean="0"/>
          </a:p>
          <a:p>
            <a:r>
              <a:rPr lang="zh-CN" altLang="en-US" dirty="0" smtClean="0"/>
              <a:t>上下文对象可以用来存储全局共享的数据；</a:t>
            </a:r>
            <a:endParaRPr lang="en-US" altLang="zh-CN" dirty="0" smtClean="0"/>
          </a:p>
          <a:p>
            <a:r>
              <a:rPr lang="zh-CN" altLang="en-US" dirty="0" smtClean="0"/>
              <a:t>很多接口提供了</a:t>
            </a:r>
            <a:r>
              <a:rPr lang="en-US" altLang="zh-CN" dirty="0" err="1" smtClean="0"/>
              <a:t>getServletContext</a:t>
            </a:r>
            <a:r>
              <a:rPr lang="zh-CN" altLang="en-US" dirty="0" smtClean="0"/>
              <a:t>方法获得上下文对象；</a:t>
            </a:r>
            <a:r>
              <a:rPr lang="en-US" altLang="zh-CN" dirty="0" smtClean="0"/>
              <a:t>Servlet</a:t>
            </a:r>
            <a:r>
              <a:rPr lang="zh-CN" altLang="en-US" dirty="0" smtClean="0"/>
              <a:t>中可以直接使用该方法；</a:t>
            </a:r>
            <a:endParaRPr lang="en-US" altLang="zh-CN" dirty="0" smtClean="0"/>
          </a:p>
          <a:p>
            <a:r>
              <a:rPr lang="zh-CN" altLang="en-US" dirty="0" smtClean="0"/>
              <a:t>在</a:t>
            </a:r>
            <a:r>
              <a:rPr lang="en-US" altLang="zh-CN" dirty="0" smtClean="0"/>
              <a:t>web.xml</a:t>
            </a:r>
            <a:r>
              <a:rPr lang="zh-CN" altLang="en-US" dirty="0" smtClean="0"/>
              <a:t>中可以定义上下文参数，使用</a:t>
            </a:r>
            <a:r>
              <a:rPr lang="en-US" altLang="zh-CN" dirty="0" err="1" smtClean="0"/>
              <a:t>ServletContext</a:t>
            </a:r>
            <a:r>
              <a:rPr lang="zh-CN" altLang="en-US" dirty="0" smtClean="0"/>
              <a:t>接口中的</a:t>
            </a:r>
            <a:r>
              <a:rPr lang="en-US" altLang="zh-CN" dirty="0" err="1" smtClean="0"/>
              <a:t>getInitParameter</a:t>
            </a:r>
            <a:r>
              <a:rPr lang="zh-CN" altLang="en-US" dirty="0" smtClean="0"/>
              <a:t>方法可以获得该参数进行使用；</a:t>
            </a:r>
            <a:endParaRPr lang="en-US" altLang="zh-CN" dirty="0" smtClean="0"/>
          </a:p>
          <a:p>
            <a:pPr>
              <a:buNone/>
            </a:pPr>
            <a:endParaRPr lang="zh-CN" altLang="en-US" dirty="0"/>
          </a:p>
          <a:p>
            <a:endParaRPr lang="zh-CN" altLang="en-US" dirty="0"/>
          </a:p>
          <a:p>
            <a:endParaRPr lang="zh-CN" altLang="en-US" dirty="0"/>
          </a:p>
        </p:txBody>
      </p:sp>
    </p:spTree>
    <p:extLst>
      <p:ext uri="{BB962C8B-B14F-4D97-AF65-F5344CB8AC3E}">
        <p14:creationId xmlns:p14="http://schemas.microsoft.com/office/powerpoint/2010/main" xmlns="" val="2480433529"/>
      </p:ext>
    </p:extLst>
  </p:cSld>
  <p:clrMapOvr>
    <a:masterClrMapping/>
  </p:clrMapOvr>
  <p:transition spd="slow">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5</a:t>
            </a:r>
            <a:r>
              <a:rPr lang="zh-CN" altLang="en-US" dirty="0" smtClean="0">
                <a:solidFill>
                  <a:schemeClr val="tx1">
                    <a:lumMod val="75000"/>
                    <a:lumOff val="25000"/>
                  </a:schemeClr>
                </a:solidFill>
              </a:rPr>
              <a:t>节：数据作用域</a:t>
            </a:r>
            <a:endParaRPr lang="zh-CN" altLang="en-US" dirty="0"/>
          </a:p>
        </p:txBody>
      </p:sp>
      <p:sp>
        <p:nvSpPr>
          <p:cNvPr id="3" name="内容占位符 2"/>
          <p:cNvSpPr>
            <a:spLocks noGrp="1"/>
          </p:cNvSpPr>
          <p:nvPr>
            <p:ph idx="1"/>
          </p:nvPr>
        </p:nvSpPr>
        <p:spPr/>
        <p:txBody>
          <a:bodyPr>
            <a:normAutofit/>
          </a:bodyPr>
          <a:lstStyle/>
          <a:p>
            <a:r>
              <a:rPr lang="zh-CN" altLang="en-US" dirty="0"/>
              <a:t>知识点</a:t>
            </a:r>
            <a:r>
              <a:rPr lang="en-US" altLang="zh-CN" dirty="0" smtClean="0"/>
              <a:t>1</a:t>
            </a:r>
            <a:r>
              <a:rPr lang="zh-CN" altLang="en-US" dirty="0" smtClean="0"/>
              <a:t>：利用</a:t>
            </a:r>
            <a:r>
              <a:rPr lang="en-US" altLang="zh-CN" dirty="0" err="1" smtClean="0"/>
              <a:t>ServletContext</a:t>
            </a:r>
            <a:r>
              <a:rPr lang="zh-CN" altLang="en-US" dirty="0" smtClean="0"/>
              <a:t>在应用中共享数据</a:t>
            </a:r>
          </a:p>
          <a:p>
            <a:r>
              <a:rPr lang="zh-CN" altLang="en-US" dirty="0" smtClean="0"/>
              <a:t>知识点</a:t>
            </a:r>
            <a:r>
              <a:rPr lang="en-US" altLang="zh-CN" dirty="0" smtClean="0"/>
              <a:t>2</a:t>
            </a:r>
            <a:r>
              <a:rPr lang="zh-CN" altLang="en-US" dirty="0" smtClean="0"/>
              <a:t>：四大作用域范围</a:t>
            </a:r>
          </a:p>
          <a:p>
            <a:r>
              <a:rPr lang="zh-CN" altLang="en-US" dirty="0" smtClean="0"/>
              <a:t>知识点</a:t>
            </a:r>
            <a:r>
              <a:rPr lang="en-US" altLang="zh-CN" dirty="0" smtClean="0"/>
              <a:t>3</a:t>
            </a:r>
            <a:r>
              <a:rPr lang="zh-CN" altLang="en-US" dirty="0" smtClean="0"/>
              <a:t>： 请求、会话、上下文中存放、修改、删除数据方法</a:t>
            </a:r>
          </a:p>
          <a:p>
            <a:endParaRPr lang="zh-CN" altLang="en-US" dirty="0"/>
          </a:p>
        </p:txBody>
      </p:sp>
    </p:spTree>
    <p:extLst>
      <p:ext uri="{BB962C8B-B14F-4D97-AF65-F5344CB8AC3E}">
        <p14:creationId xmlns:p14="http://schemas.microsoft.com/office/powerpoint/2010/main" xmlns="" val="1931477292"/>
      </p:ext>
    </p:extLst>
  </p:cSld>
  <p:clrMapOvr>
    <a:masterClrMapping/>
  </p:clrMapOvr>
  <p:transition spd="slow">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smtClean="0"/>
              <a:t>：利用</a:t>
            </a:r>
            <a:r>
              <a:rPr lang="en-US" altLang="zh-CN" dirty="0" err="1" smtClean="0"/>
              <a:t>ServletContext</a:t>
            </a:r>
            <a:r>
              <a:rPr lang="zh-CN" altLang="en-US" dirty="0" smtClean="0"/>
              <a:t>在应用中共享数据</a:t>
            </a:r>
            <a:endParaRPr lang="zh-CN" altLang="en-US" dirty="0"/>
          </a:p>
        </p:txBody>
      </p:sp>
      <p:sp>
        <p:nvSpPr>
          <p:cNvPr id="3" name="内容占位符 2"/>
          <p:cNvSpPr>
            <a:spLocks noGrp="1"/>
          </p:cNvSpPr>
          <p:nvPr>
            <p:ph idx="1"/>
          </p:nvPr>
        </p:nvSpPr>
        <p:spPr>
          <a:xfrm>
            <a:off x="186570" y="899048"/>
            <a:ext cx="11792070" cy="2226538"/>
          </a:xfrm>
        </p:spPr>
        <p:txBody>
          <a:bodyPr>
            <a:normAutofit/>
          </a:bodyPr>
          <a:lstStyle/>
          <a:p>
            <a:r>
              <a:rPr lang="zh-CN" altLang="en-US" sz="2400" dirty="0" smtClean="0"/>
              <a:t>之前学习过，请求及会话接口都定义了与属性有关的方法；</a:t>
            </a:r>
            <a:endParaRPr lang="en-US" altLang="zh-CN" sz="2400" dirty="0" smtClean="0"/>
          </a:p>
          <a:p>
            <a:r>
              <a:rPr lang="en-US" altLang="zh-CN" sz="2400" dirty="0" err="1" smtClean="0"/>
              <a:t>ServletContext</a:t>
            </a:r>
            <a:r>
              <a:rPr lang="zh-CN" altLang="en-US" sz="2400" dirty="0" smtClean="0"/>
              <a:t>接口中也定义了与属性有关的方法，上下文的属性可以在整个应用中共享；</a:t>
            </a:r>
            <a:endParaRPr lang="zh-CN" altLang="en-US" sz="2400" dirty="0"/>
          </a:p>
        </p:txBody>
      </p:sp>
      <p:graphicFrame>
        <p:nvGraphicFramePr>
          <p:cNvPr id="4" name="Table 3"/>
          <p:cNvGraphicFramePr>
            <a:graphicFrameLocks noGrp="1"/>
          </p:cNvGraphicFramePr>
          <p:nvPr/>
        </p:nvGraphicFramePr>
        <p:xfrm>
          <a:off x="355884" y="2957412"/>
          <a:ext cx="11082427" cy="2291080"/>
        </p:xfrm>
        <a:graphic>
          <a:graphicData uri="http://schemas.openxmlformats.org/drawingml/2006/table">
            <a:tbl>
              <a:tblPr firstRow="1" bandRow="1">
                <a:tableStyleId>{5C22544A-7EE6-4342-B048-85BDC9FD1C3A}</a:tableStyleId>
              </a:tblPr>
              <a:tblGrid>
                <a:gridCol w="6023988"/>
                <a:gridCol w="5058439"/>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void </a:t>
                      </a:r>
                      <a:r>
                        <a:rPr lang="en-US" dirty="0" err="1" smtClean="0"/>
                        <a:t>setAttribute</a:t>
                      </a:r>
                      <a:r>
                        <a:rPr lang="en-US" dirty="0" smtClean="0"/>
                        <a:t>(</a:t>
                      </a:r>
                      <a:r>
                        <a:rPr lang="en-US" dirty="0" err="1" smtClean="0"/>
                        <a:t>java.lang.String</a:t>
                      </a:r>
                      <a:r>
                        <a:rPr lang="en-US" dirty="0" smtClean="0"/>
                        <a:t> name, </a:t>
                      </a:r>
                      <a:r>
                        <a:rPr lang="en-US" dirty="0" err="1" smtClean="0"/>
                        <a:t>java.lang.Object</a:t>
                      </a:r>
                      <a:r>
                        <a:rPr lang="en-US" dirty="0" smtClean="0"/>
                        <a:t> o) </a:t>
                      </a:r>
                    </a:p>
                    <a:p>
                      <a:pPr algn="l"/>
                      <a:endParaRPr lang="en-US" dirty="0" smtClean="0"/>
                    </a:p>
                  </a:txBody>
                  <a:tcPr/>
                </a:tc>
                <a:tc>
                  <a:txBody>
                    <a:bodyPr/>
                    <a:lstStyle/>
                    <a:p>
                      <a:r>
                        <a:rPr lang="zh-CN" altLang="en-US" dirty="0" smtClean="0"/>
                        <a:t>将任意类型对象设置为上下文属性，指定一个名字；</a:t>
                      </a:r>
                      <a:endParaRPr lang="en-US" dirty="0"/>
                    </a:p>
                  </a:txBody>
                  <a:tcPr/>
                </a:tc>
              </a:tr>
              <a:tr h="370840">
                <a:tc>
                  <a:txBody>
                    <a:bodyPr/>
                    <a:lstStyle/>
                    <a:p>
                      <a:pPr algn="l"/>
                      <a:r>
                        <a:rPr lang="en-US" dirty="0" err="1" smtClean="0"/>
                        <a:t>java.lang.Object</a:t>
                      </a:r>
                      <a:r>
                        <a:rPr lang="en-US" dirty="0" smtClean="0"/>
                        <a:t> </a:t>
                      </a:r>
                      <a:r>
                        <a:rPr lang="en-US" dirty="0" err="1" smtClean="0"/>
                        <a:t>getAttribute</a:t>
                      </a:r>
                      <a:r>
                        <a:rPr lang="en-US" dirty="0" smtClean="0"/>
                        <a:t>(</a:t>
                      </a:r>
                      <a:r>
                        <a:rPr lang="en-US" dirty="0" err="1" smtClean="0"/>
                        <a:t>java.lang.String</a:t>
                      </a:r>
                      <a:r>
                        <a:rPr lang="en-US" dirty="0" smtClean="0"/>
                        <a:t> name) </a:t>
                      </a:r>
                    </a:p>
                    <a:p>
                      <a:pPr algn="l"/>
                      <a:r>
                        <a:rPr lang="en-US" dirty="0" smtClean="0"/>
                        <a:t> </a:t>
                      </a:r>
                    </a:p>
                  </a:txBody>
                  <a:tcPr/>
                </a:tc>
                <a:tc>
                  <a:txBody>
                    <a:bodyPr/>
                    <a:lstStyle/>
                    <a:p>
                      <a:r>
                        <a:rPr lang="zh-CN" altLang="en-US" dirty="0" smtClean="0"/>
                        <a:t>通过属性的名字，获取属性的值；</a:t>
                      </a:r>
                      <a:endParaRPr lang="en-US" dirty="0"/>
                    </a:p>
                  </a:txBody>
                  <a:tcPr/>
                </a:tc>
              </a:tr>
              <a:tr h="370840">
                <a:tc>
                  <a:txBody>
                    <a:bodyPr/>
                    <a:lstStyle/>
                    <a:p>
                      <a:pPr algn="l"/>
                      <a:r>
                        <a:rPr lang="en-US" dirty="0" smtClean="0"/>
                        <a:t> void </a:t>
                      </a:r>
                      <a:r>
                        <a:rPr lang="en-US" dirty="0" err="1" smtClean="0"/>
                        <a:t>removeAttribute</a:t>
                      </a:r>
                      <a:r>
                        <a:rPr lang="en-US" dirty="0" smtClean="0"/>
                        <a:t>(</a:t>
                      </a:r>
                      <a:r>
                        <a:rPr lang="en-US" dirty="0" err="1" smtClean="0"/>
                        <a:t>java.lang.String</a:t>
                      </a:r>
                      <a:r>
                        <a:rPr lang="en-US" dirty="0" smtClean="0"/>
                        <a:t> name) </a:t>
                      </a:r>
                    </a:p>
                    <a:p>
                      <a:pPr algn="l"/>
                      <a:r>
                        <a:rPr lang="en-US" dirty="0" smtClean="0"/>
                        <a:t> </a:t>
                      </a:r>
                    </a:p>
                  </a:txBody>
                  <a:tcPr/>
                </a:tc>
                <a:tc>
                  <a:txBody>
                    <a:bodyPr/>
                    <a:lstStyle/>
                    <a:p>
                      <a:r>
                        <a:rPr lang="zh-CN" altLang="en-US" dirty="0" smtClean="0"/>
                        <a:t>通过属性的名字，删除属性；</a:t>
                      </a:r>
                      <a:endParaRPr lang="en-US" dirty="0"/>
                    </a:p>
                  </a:txBody>
                  <a:tcPr/>
                </a:tc>
              </a:tr>
            </a:tbl>
          </a:graphicData>
        </a:graphic>
      </p:graphicFrame>
    </p:spTree>
    <p:extLst>
      <p:ext uri="{BB962C8B-B14F-4D97-AF65-F5344CB8AC3E}">
        <p14:creationId xmlns:p14="http://schemas.microsoft.com/office/powerpoint/2010/main" xmlns="" val="293626737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会话的概念与作用</a:t>
            </a:r>
            <a:r>
              <a:rPr lang="en-US" altLang="zh-CN" dirty="0"/>
              <a:t>-1</a:t>
            </a:r>
            <a:endParaRPr lang="zh-CN" altLang="en-US" dirty="0"/>
          </a:p>
        </p:txBody>
      </p:sp>
      <p:sp>
        <p:nvSpPr>
          <p:cNvPr id="3" name="内容占位符 2"/>
          <p:cNvSpPr>
            <a:spLocks noGrp="1"/>
          </p:cNvSpPr>
          <p:nvPr>
            <p:ph idx="1"/>
          </p:nvPr>
        </p:nvSpPr>
        <p:spPr/>
        <p:txBody>
          <a:bodyPr/>
          <a:lstStyle/>
          <a:p>
            <a:r>
              <a:rPr lang="zh-CN" altLang="en-US" dirty="0"/>
              <a:t>在无状态的</a:t>
            </a:r>
            <a:r>
              <a:rPr lang="en-US" altLang="zh-CN" dirty="0"/>
              <a:t>HTTP</a:t>
            </a:r>
            <a:r>
              <a:rPr lang="zh-CN" altLang="en-US" dirty="0"/>
              <a:t>协议下要想直接完成这个任务</a:t>
            </a:r>
            <a:r>
              <a:rPr lang="en-US" altLang="zh-CN" dirty="0"/>
              <a:t>…</a:t>
            </a:r>
            <a:endParaRPr lang="zh-CN" altLang="en-US" dirty="0"/>
          </a:p>
        </p:txBody>
      </p:sp>
      <p:grpSp>
        <p:nvGrpSpPr>
          <p:cNvPr id="4" name="组合 3"/>
          <p:cNvGrpSpPr/>
          <p:nvPr/>
        </p:nvGrpSpPr>
        <p:grpSpPr>
          <a:xfrm>
            <a:off x="3385138" y="1904265"/>
            <a:ext cx="5508311" cy="3186190"/>
            <a:chOff x="2543489" y="2301594"/>
            <a:chExt cx="5508311" cy="3186190"/>
          </a:xfrm>
        </p:grpSpPr>
        <p:pic>
          <p:nvPicPr>
            <p:cNvPr id="5" name="Picture 2" descr="http://i0.hdslb.com/video/2c/2cfea7b8a31536e251b8576bee8aa8a5.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63925" y="2301594"/>
              <a:ext cx="4876800" cy="3048001"/>
            </a:xfrm>
            <a:prstGeom prst="rect">
              <a:avLst/>
            </a:prstGeom>
            <a:noFill/>
            <a:extLst>
              <a:ext uri="{909E8E84-426E-40DD-AFC4-6F175D3DCCD1}">
                <a14:hiddenFill xmlns:a14="http://schemas.microsoft.com/office/drawing/2010/main" xmlns="">
                  <a:solidFill>
                    <a:srgbClr val="FFFFFF"/>
                  </a:solidFill>
                </a14:hiddenFill>
              </a:ext>
            </a:extLst>
          </p:spPr>
        </p:pic>
        <p:sp>
          <p:nvSpPr>
            <p:cNvPr id="6" name="矩形 5"/>
            <p:cNvSpPr/>
            <p:nvPr/>
          </p:nvSpPr>
          <p:spPr>
            <a:xfrm rot="10800000">
              <a:off x="2543489" y="2301594"/>
              <a:ext cx="2458836" cy="3048001"/>
            </a:xfrm>
            <a:prstGeom prst="rect">
              <a:avLst/>
            </a:prstGeom>
            <a:gradFill>
              <a:gsLst>
                <a:gs pos="0">
                  <a:schemeClr val="bg1">
                    <a:alpha val="0"/>
                  </a:schemeClr>
                </a:gs>
                <a:gs pos="60000">
                  <a:srgbClr val="FFFFFF">
                    <a:alpha val="58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4421753" y="2301594"/>
              <a:ext cx="3018972" cy="3048002"/>
            </a:xfrm>
            <a:prstGeom prst="rect">
              <a:avLst/>
            </a:prstGeom>
            <a:gradFill>
              <a:gsLst>
                <a:gs pos="0">
                  <a:schemeClr val="bg1">
                    <a:alpha val="0"/>
                  </a:schemeClr>
                </a:gs>
                <a:gs pos="60000">
                  <a:srgbClr val="FFFFFF">
                    <a:alpha val="58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rot="16200000">
              <a:off x="4604491" y="261028"/>
              <a:ext cx="853730" cy="4934861"/>
            </a:xfrm>
            <a:prstGeom prst="rect">
              <a:avLst/>
            </a:prstGeom>
            <a:gradFill>
              <a:gsLst>
                <a:gs pos="0">
                  <a:schemeClr val="bg1">
                    <a:alpha val="0"/>
                  </a:schemeClr>
                </a:gs>
                <a:gs pos="60000">
                  <a:srgbClr val="FFFFFF">
                    <a:alpha val="90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rot="5400000">
              <a:off x="4946072" y="2382056"/>
              <a:ext cx="723581" cy="5487875"/>
            </a:xfrm>
            <a:prstGeom prst="rect">
              <a:avLst/>
            </a:prstGeom>
            <a:gradFill>
              <a:gsLst>
                <a:gs pos="0">
                  <a:schemeClr val="bg1">
                    <a:alpha val="0"/>
                  </a:schemeClr>
                </a:gs>
                <a:gs pos="60000">
                  <a:srgbClr val="FFFFFF">
                    <a:alpha val="90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0" name="图片 9"/>
          <p:cNvPicPr>
            <a:picLocks noChangeAspect="1"/>
          </p:cNvPicPr>
          <p:nvPr/>
        </p:nvPicPr>
        <p:blipFill rotWithShape="1">
          <a:blip r:embed="rId3">
            <a:extLst>
              <a:ext uri="{28A0092B-C50C-407E-A947-70E740481C1C}">
                <a14:useLocalDpi xmlns:a14="http://schemas.microsoft.com/office/drawing/2010/main" xmlns="" val="0"/>
              </a:ext>
            </a:extLst>
          </a:blip>
          <a:srcRect r="47525" b="23025"/>
          <a:stretch/>
        </p:blipFill>
        <p:spPr>
          <a:xfrm>
            <a:off x="2794499" y="4130512"/>
            <a:ext cx="5278182" cy="1516234"/>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xmlns="" val="512664137"/>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2</a:t>
            </a:r>
            <a:r>
              <a:rPr lang="zh-CN" altLang="en-US" dirty="0" smtClean="0"/>
              <a:t>：四大作用域范围</a:t>
            </a:r>
            <a:endParaRPr lang="zh-CN" altLang="en-US" dirty="0"/>
          </a:p>
        </p:txBody>
      </p:sp>
      <p:sp>
        <p:nvSpPr>
          <p:cNvPr id="3" name="内容占位符 2"/>
          <p:cNvSpPr>
            <a:spLocks noGrp="1"/>
          </p:cNvSpPr>
          <p:nvPr>
            <p:ph idx="1"/>
          </p:nvPr>
        </p:nvSpPr>
        <p:spPr>
          <a:xfrm>
            <a:off x="399930" y="615143"/>
            <a:ext cx="11792070" cy="2560320"/>
          </a:xfrm>
        </p:spPr>
        <p:txBody>
          <a:bodyPr>
            <a:normAutofit fontScale="85000" lnSpcReduction="10000"/>
          </a:bodyPr>
          <a:lstStyle/>
          <a:p>
            <a:r>
              <a:rPr lang="zh-CN" altLang="en-US" sz="2400" dirty="0" smtClean="0"/>
              <a:t>在</a:t>
            </a:r>
            <a:r>
              <a:rPr lang="en-US" altLang="zh-CN" sz="2400" dirty="0" smtClean="0"/>
              <a:t>Web</a:t>
            </a:r>
            <a:r>
              <a:rPr lang="zh-CN" altLang="en-US" sz="2400" dirty="0" smtClean="0"/>
              <a:t>应用中，有四大作用域范围</a:t>
            </a:r>
            <a:endParaRPr lang="en-US" altLang="zh-CN" sz="2400" dirty="0" smtClean="0"/>
          </a:p>
          <a:p>
            <a:pPr lvl="1"/>
            <a:r>
              <a:rPr lang="zh-CN" altLang="en-US" dirty="0" smtClean="0"/>
              <a:t>页面范围：一个</a:t>
            </a:r>
            <a:r>
              <a:rPr lang="en-US" altLang="zh-CN" dirty="0" smtClean="0"/>
              <a:t>Servlet</a:t>
            </a:r>
            <a:r>
              <a:rPr lang="zh-CN" altLang="en-US" dirty="0" smtClean="0"/>
              <a:t>或</a:t>
            </a:r>
            <a:r>
              <a:rPr lang="en-US" altLang="zh-CN" dirty="0" smtClean="0"/>
              <a:t>JSP</a:t>
            </a:r>
            <a:r>
              <a:rPr lang="zh-CN" altLang="en-US" dirty="0" smtClean="0"/>
              <a:t>文件；</a:t>
            </a:r>
            <a:endParaRPr lang="en-US" altLang="zh-CN" dirty="0" smtClean="0"/>
          </a:p>
          <a:p>
            <a:pPr lvl="1"/>
            <a:r>
              <a:rPr lang="zh-CN" altLang="en-US" dirty="0" smtClean="0"/>
              <a:t>请求范围：一次请求中可以访问多个</a:t>
            </a:r>
            <a:r>
              <a:rPr lang="en-US" altLang="zh-CN" dirty="0" smtClean="0"/>
              <a:t>Servlet</a:t>
            </a:r>
            <a:r>
              <a:rPr lang="zh-CN" altLang="en-US" dirty="0" smtClean="0"/>
              <a:t>或</a:t>
            </a:r>
            <a:r>
              <a:rPr lang="en-US" altLang="zh-CN" dirty="0" smtClean="0"/>
              <a:t>JSP</a:t>
            </a:r>
            <a:r>
              <a:rPr lang="zh-CN" altLang="en-US" dirty="0" smtClean="0"/>
              <a:t>； 访问的</a:t>
            </a:r>
            <a:r>
              <a:rPr lang="en-US" altLang="zh-CN" dirty="0" smtClean="0"/>
              <a:t>Servlet</a:t>
            </a:r>
            <a:r>
              <a:rPr lang="zh-CN" altLang="en-US" dirty="0" smtClean="0"/>
              <a:t>或</a:t>
            </a:r>
            <a:r>
              <a:rPr lang="en-US" altLang="zh-CN" dirty="0" smtClean="0"/>
              <a:t>JSP</a:t>
            </a:r>
            <a:r>
              <a:rPr lang="zh-CN" altLang="en-US" dirty="0" smtClean="0"/>
              <a:t>能够包含其他资源；</a:t>
            </a:r>
            <a:endParaRPr lang="en-US" altLang="zh-CN" dirty="0" smtClean="0"/>
          </a:p>
          <a:p>
            <a:pPr lvl="1"/>
            <a:r>
              <a:rPr lang="zh-CN" altLang="en-US" dirty="0" smtClean="0"/>
              <a:t>会话范围：一次会话中可以包含多个请求；</a:t>
            </a:r>
            <a:endParaRPr lang="en-US" altLang="zh-CN" dirty="0" smtClean="0"/>
          </a:p>
          <a:p>
            <a:pPr lvl="1"/>
            <a:r>
              <a:rPr lang="zh-CN" altLang="en-US" dirty="0" smtClean="0"/>
              <a:t>上下文范围：上下文包含所有会话；</a:t>
            </a:r>
            <a:endParaRPr lang="zh-CN" altLang="en-US" dirty="0"/>
          </a:p>
        </p:txBody>
      </p:sp>
      <p:sp>
        <p:nvSpPr>
          <p:cNvPr id="4" name="Rounded Rectangle 3"/>
          <p:cNvSpPr/>
          <p:nvPr/>
        </p:nvSpPr>
        <p:spPr>
          <a:xfrm>
            <a:off x="432262" y="3291840"/>
            <a:ext cx="11255433" cy="2926080"/>
          </a:xfrm>
          <a:prstGeom prst="roundRect">
            <a:avLst/>
          </a:prstGeom>
          <a:solidFill>
            <a:schemeClr val="accent6">
              <a:lumMod val="20000"/>
              <a:lumOff val="8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3767" y="3374968"/>
            <a:ext cx="1778923" cy="369332"/>
          </a:xfrm>
          <a:prstGeom prst="rect">
            <a:avLst/>
          </a:prstGeom>
          <a:solidFill>
            <a:schemeClr val="accent6">
              <a:lumMod val="20000"/>
              <a:lumOff val="80000"/>
            </a:schemeClr>
          </a:solidFill>
        </p:spPr>
        <p:txBody>
          <a:bodyPr wrap="square" rtlCol="0">
            <a:spAutoFit/>
          </a:bodyPr>
          <a:lstStyle/>
          <a:p>
            <a:pPr algn="ctr"/>
            <a:r>
              <a:rPr lang="zh-CN" altLang="en-US" b="1" dirty="0" smtClean="0"/>
              <a:t>上下文</a:t>
            </a:r>
            <a:endParaRPr lang="en-US" b="1" dirty="0"/>
          </a:p>
        </p:txBody>
      </p:sp>
      <p:sp>
        <p:nvSpPr>
          <p:cNvPr id="6" name="Rounded Rectangle 5"/>
          <p:cNvSpPr/>
          <p:nvPr/>
        </p:nvSpPr>
        <p:spPr>
          <a:xfrm>
            <a:off x="714895" y="4073237"/>
            <a:ext cx="2460567" cy="20283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会话</a:t>
            </a:r>
            <a:r>
              <a:rPr lang="en-US" altLang="zh-CN" dirty="0" smtClean="0">
                <a:solidFill>
                  <a:schemeClr val="tx1"/>
                </a:solidFill>
              </a:rPr>
              <a:t>1</a:t>
            </a:r>
            <a:endParaRPr lang="en-US" dirty="0">
              <a:solidFill>
                <a:schemeClr val="tx1"/>
              </a:solidFill>
            </a:endParaRPr>
          </a:p>
        </p:txBody>
      </p:sp>
      <p:sp>
        <p:nvSpPr>
          <p:cNvPr id="11" name="Rounded Rectangle 10"/>
          <p:cNvSpPr/>
          <p:nvPr/>
        </p:nvSpPr>
        <p:spPr>
          <a:xfrm>
            <a:off x="2445723" y="5893790"/>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n                         </a:t>
            </a:r>
            <a:endParaRPr lang="en-US" altLang="en-US" sz="1400" dirty="0" smtClean="0">
              <a:solidFill>
                <a:schemeClr val="tx1"/>
              </a:solidFill>
            </a:endParaRPr>
          </a:p>
        </p:txBody>
      </p:sp>
      <p:sp>
        <p:nvSpPr>
          <p:cNvPr id="12" name="Rounded Rectangle 11"/>
          <p:cNvSpPr/>
          <p:nvPr/>
        </p:nvSpPr>
        <p:spPr>
          <a:xfrm>
            <a:off x="1729047" y="5436524"/>
            <a:ext cx="1446415" cy="665018"/>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请求</a:t>
            </a:r>
            <a:r>
              <a:rPr lang="en-US" altLang="zh-CN" sz="1400" dirty="0" smtClean="0">
                <a:solidFill>
                  <a:schemeClr val="tx1"/>
                </a:solidFill>
              </a:rPr>
              <a:t>n</a:t>
            </a:r>
            <a:endParaRPr lang="en-US" altLang="en-US" sz="1400" dirty="0" smtClean="0">
              <a:solidFill>
                <a:schemeClr val="tx1"/>
              </a:solidFill>
            </a:endParaRPr>
          </a:p>
        </p:txBody>
      </p:sp>
      <p:sp>
        <p:nvSpPr>
          <p:cNvPr id="22" name="Rounded Rectangle 21"/>
          <p:cNvSpPr/>
          <p:nvPr/>
        </p:nvSpPr>
        <p:spPr>
          <a:xfrm>
            <a:off x="2445723" y="5677766"/>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2                    </a:t>
            </a:r>
            <a:endParaRPr lang="en-US" altLang="en-US" sz="1400" dirty="0" smtClean="0">
              <a:solidFill>
                <a:schemeClr val="tx1"/>
              </a:solidFill>
            </a:endParaRPr>
          </a:p>
        </p:txBody>
      </p:sp>
      <p:sp>
        <p:nvSpPr>
          <p:cNvPr id="23" name="Rounded Rectangle 22"/>
          <p:cNvSpPr/>
          <p:nvPr/>
        </p:nvSpPr>
        <p:spPr>
          <a:xfrm>
            <a:off x="2466109" y="5458691"/>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1</a:t>
            </a:r>
            <a:endParaRPr lang="en-US" altLang="en-US" sz="1400" dirty="0" smtClean="0">
              <a:solidFill>
                <a:schemeClr val="tx1"/>
              </a:solidFill>
            </a:endParaRPr>
          </a:p>
        </p:txBody>
      </p:sp>
      <p:sp>
        <p:nvSpPr>
          <p:cNvPr id="24" name="Rounded Rectangle 23"/>
          <p:cNvSpPr/>
          <p:nvPr/>
        </p:nvSpPr>
        <p:spPr>
          <a:xfrm>
            <a:off x="2431868" y="5231544"/>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n                         </a:t>
            </a:r>
            <a:endParaRPr lang="en-US" altLang="en-US" sz="1400" dirty="0" smtClean="0">
              <a:solidFill>
                <a:schemeClr val="tx1"/>
              </a:solidFill>
            </a:endParaRPr>
          </a:p>
        </p:txBody>
      </p:sp>
      <p:sp>
        <p:nvSpPr>
          <p:cNvPr id="25" name="Rounded Rectangle 24"/>
          <p:cNvSpPr/>
          <p:nvPr/>
        </p:nvSpPr>
        <p:spPr>
          <a:xfrm>
            <a:off x="1731818" y="4757652"/>
            <a:ext cx="1446415" cy="665018"/>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请求</a:t>
            </a:r>
            <a:r>
              <a:rPr lang="en-US" altLang="zh-CN" sz="1400" dirty="0" smtClean="0">
                <a:solidFill>
                  <a:schemeClr val="tx1"/>
                </a:solidFill>
              </a:rPr>
              <a:t>2</a:t>
            </a:r>
            <a:endParaRPr lang="en-US" altLang="en-US" sz="1400" dirty="0" smtClean="0">
              <a:solidFill>
                <a:schemeClr val="tx1"/>
              </a:solidFill>
            </a:endParaRPr>
          </a:p>
        </p:txBody>
      </p:sp>
      <p:sp>
        <p:nvSpPr>
          <p:cNvPr id="26" name="Rounded Rectangle 25"/>
          <p:cNvSpPr/>
          <p:nvPr/>
        </p:nvSpPr>
        <p:spPr>
          <a:xfrm>
            <a:off x="2431868" y="5015519"/>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2                    </a:t>
            </a:r>
            <a:endParaRPr lang="en-US" altLang="en-US" sz="1400" dirty="0" smtClean="0">
              <a:solidFill>
                <a:schemeClr val="tx1"/>
              </a:solidFill>
            </a:endParaRPr>
          </a:p>
        </p:txBody>
      </p:sp>
      <p:sp>
        <p:nvSpPr>
          <p:cNvPr id="27" name="Rounded Rectangle 26"/>
          <p:cNvSpPr/>
          <p:nvPr/>
        </p:nvSpPr>
        <p:spPr>
          <a:xfrm>
            <a:off x="2452254" y="4796444"/>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1</a:t>
            </a:r>
            <a:endParaRPr lang="en-US" altLang="en-US" sz="1400" dirty="0" smtClean="0">
              <a:solidFill>
                <a:schemeClr val="tx1"/>
              </a:solidFill>
            </a:endParaRPr>
          </a:p>
        </p:txBody>
      </p:sp>
      <p:sp>
        <p:nvSpPr>
          <p:cNvPr id="28" name="Rounded Rectangle 27"/>
          <p:cNvSpPr/>
          <p:nvPr/>
        </p:nvSpPr>
        <p:spPr>
          <a:xfrm>
            <a:off x="2434640" y="4552671"/>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n                         </a:t>
            </a:r>
            <a:endParaRPr lang="en-US" altLang="en-US" sz="1400" dirty="0" smtClean="0">
              <a:solidFill>
                <a:schemeClr val="tx1"/>
              </a:solidFill>
            </a:endParaRPr>
          </a:p>
        </p:txBody>
      </p:sp>
      <p:sp>
        <p:nvSpPr>
          <p:cNvPr id="29" name="Rounded Rectangle 28"/>
          <p:cNvSpPr/>
          <p:nvPr/>
        </p:nvSpPr>
        <p:spPr>
          <a:xfrm>
            <a:off x="1717964" y="4095405"/>
            <a:ext cx="1446415" cy="665018"/>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请求</a:t>
            </a:r>
            <a:r>
              <a:rPr lang="en-US" altLang="zh-CN" sz="1400" dirty="0" smtClean="0">
                <a:solidFill>
                  <a:schemeClr val="tx1"/>
                </a:solidFill>
              </a:rPr>
              <a:t>1</a:t>
            </a:r>
            <a:endParaRPr lang="en-US" altLang="en-US" sz="1400" dirty="0" smtClean="0">
              <a:solidFill>
                <a:schemeClr val="tx1"/>
              </a:solidFill>
            </a:endParaRPr>
          </a:p>
        </p:txBody>
      </p:sp>
      <p:sp>
        <p:nvSpPr>
          <p:cNvPr id="30" name="Rounded Rectangle 29"/>
          <p:cNvSpPr/>
          <p:nvPr/>
        </p:nvSpPr>
        <p:spPr>
          <a:xfrm>
            <a:off x="2434640" y="4336647"/>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2                    </a:t>
            </a:r>
            <a:endParaRPr lang="en-US" altLang="en-US" sz="1400" dirty="0" smtClean="0">
              <a:solidFill>
                <a:schemeClr val="tx1"/>
              </a:solidFill>
            </a:endParaRPr>
          </a:p>
        </p:txBody>
      </p:sp>
      <p:sp>
        <p:nvSpPr>
          <p:cNvPr id="31" name="Rounded Rectangle 30"/>
          <p:cNvSpPr/>
          <p:nvPr/>
        </p:nvSpPr>
        <p:spPr>
          <a:xfrm>
            <a:off x="2455026" y="4117572"/>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1</a:t>
            </a:r>
            <a:endParaRPr lang="en-US" altLang="en-US" sz="1400" dirty="0" smtClean="0">
              <a:solidFill>
                <a:schemeClr val="tx1"/>
              </a:solidFill>
            </a:endParaRPr>
          </a:p>
        </p:txBody>
      </p:sp>
      <p:sp>
        <p:nvSpPr>
          <p:cNvPr id="71" name="Rounded Rectangle 70"/>
          <p:cNvSpPr/>
          <p:nvPr/>
        </p:nvSpPr>
        <p:spPr>
          <a:xfrm>
            <a:off x="9146771" y="4059382"/>
            <a:ext cx="2460567" cy="20283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会话</a:t>
            </a:r>
            <a:r>
              <a:rPr lang="en-US" altLang="zh-CN" dirty="0" smtClean="0">
                <a:solidFill>
                  <a:schemeClr val="tx1"/>
                </a:solidFill>
              </a:rPr>
              <a:t>n</a:t>
            </a:r>
            <a:endParaRPr lang="en-US" dirty="0">
              <a:solidFill>
                <a:schemeClr val="tx1"/>
              </a:solidFill>
            </a:endParaRPr>
          </a:p>
        </p:txBody>
      </p:sp>
      <p:sp>
        <p:nvSpPr>
          <p:cNvPr id="72" name="Rounded Rectangle 71"/>
          <p:cNvSpPr/>
          <p:nvPr/>
        </p:nvSpPr>
        <p:spPr>
          <a:xfrm>
            <a:off x="10877599" y="5879935"/>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n                         </a:t>
            </a:r>
            <a:endParaRPr lang="en-US" altLang="en-US" sz="1400" dirty="0" smtClean="0">
              <a:solidFill>
                <a:schemeClr val="tx1"/>
              </a:solidFill>
            </a:endParaRPr>
          </a:p>
        </p:txBody>
      </p:sp>
      <p:sp>
        <p:nvSpPr>
          <p:cNvPr id="73" name="Rounded Rectangle 72"/>
          <p:cNvSpPr/>
          <p:nvPr/>
        </p:nvSpPr>
        <p:spPr>
          <a:xfrm>
            <a:off x="10160923" y="5422669"/>
            <a:ext cx="1446415" cy="665018"/>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请求</a:t>
            </a:r>
            <a:r>
              <a:rPr lang="en-US" altLang="zh-CN" sz="1400" dirty="0" smtClean="0">
                <a:solidFill>
                  <a:schemeClr val="tx1"/>
                </a:solidFill>
              </a:rPr>
              <a:t>n</a:t>
            </a:r>
            <a:endParaRPr lang="en-US" altLang="en-US" sz="1400" dirty="0" smtClean="0">
              <a:solidFill>
                <a:schemeClr val="tx1"/>
              </a:solidFill>
            </a:endParaRPr>
          </a:p>
        </p:txBody>
      </p:sp>
      <p:sp>
        <p:nvSpPr>
          <p:cNvPr id="74" name="Rounded Rectangle 73"/>
          <p:cNvSpPr/>
          <p:nvPr/>
        </p:nvSpPr>
        <p:spPr>
          <a:xfrm>
            <a:off x="10877599" y="5663911"/>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2                    </a:t>
            </a:r>
            <a:endParaRPr lang="en-US" altLang="en-US" sz="1400" dirty="0" smtClean="0">
              <a:solidFill>
                <a:schemeClr val="tx1"/>
              </a:solidFill>
            </a:endParaRPr>
          </a:p>
        </p:txBody>
      </p:sp>
      <p:sp>
        <p:nvSpPr>
          <p:cNvPr id="75" name="Rounded Rectangle 74"/>
          <p:cNvSpPr/>
          <p:nvPr/>
        </p:nvSpPr>
        <p:spPr>
          <a:xfrm>
            <a:off x="10897985" y="5444836"/>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1</a:t>
            </a:r>
            <a:endParaRPr lang="en-US" altLang="en-US" sz="1400" dirty="0" smtClean="0">
              <a:solidFill>
                <a:schemeClr val="tx1"/>
              </a:solidFill>
            </a:endParaRPr>
          </a:p>
        </p:txBody>
      </p:sp>
      <p:sp>
        <p:nvSpPr>
          <p:cNvPr id="76" name="Rounded Rectangle 75"/>
          <p:cNvSpPr/>
          <p:nvPr/>
        </p:nvSpPr>
        <p:spPr>
          <a:xfrm>
            <a:off x="10863744" y="5217689"/>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n                         </a:t>
            </a:r>
            <a:endParaRPr lang="en-US" altLang="en-US" sz="1400" dirty="0" smtClean="0">
              <a:solidFill>
                <a:schemeClr val="tx1"/>
              </a:solidFill>
            </a:endParaRPr>
          </a:p>
        </p:txBody>
      </p:sp>
      <p:sp>
        <p:nvSpPr>
          <p:cNvPr id="77" name="Rounded Rectangle 76"/>
          <p:cNvSpPr/>
          <p:nvPr/>
        </p:nvSpPr>
        <p:spPr>
          <a:xfrm>
            <a:off x="10163694" y="4743797"/>
            <a:ext cx="1446415" cy="665018"/>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请求</a:t>
            </a:r>
            <a:r>
              <a:rPr lang="en-US" altLang="zh-CN" sz="1400" dirty="0" smtClean="0">
                <a:solidFill>
                  <a:schemeClr val="tx1"/>
                </a:solidFill>
              </a:rPr>
              <a:t>2</a:t>
            </a:r>
            <a:endParaRPr lang="en-US" altLang="en-US" sz="1400" dirty="0" smtClean="0">
              <a:solidFill>
                <a:schemeClr val="tx1"/>
              </a:solidFill>
            </a:endParaRPr>
          </a:p>
        </p:txBody>
      </p:sp>
      <p:sp>
        <p:nvSpPr>
          <p:cNvPr id="78" name="Rounded Rectangle 77"/>
          <p:cNvSpPr/>
          <p:nvPr/>
        </p:nvSpPr>
        <p:spPr>
          <a:xfrm>
            <a:off x="10863744" y="5001664"/>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2                    </a:t>
            </a:r>
            <a:endParaRPr lang="en-US" altLang="en-US" sz="1400" dirty="0" smtClean="0">
              <a:solidFill>
                <a:schemeClr val="tx1"/>
              </a:solidFill>
            </a:endParaRPr>
          </a:p>
        </p:txBody>
      </p:sp>
      <p:sp>
        <p:nvSpPr>
          <p:cNvPr id="79" name="Rounded Rectangle 78"/>
          <p:cNvSpPr/>
          <p:nvPr/>
        </p:nvSpPr>
        <p:spPr>
          <a:xfrm>
            <a:off x="10884130" y="4782589"/>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1</a:t>
            </a:r>
            <a:endParaRPr lang="en-US" altLang="en-US" sz="1400" dirty="0" smtClean="0">
              <a:solidFill>
                <a:schemeClr val="tx1"/>
              </a:solidFill>
            </a:endParaRPr>
          </a:p>
        </p:txBody>
      </p:sp>
      <p:sp>
        <p:nvSpPr>
          <p:cNvPr id="80" name="Rounded Rectangle 79"/>
          <p:cNvSpPr/>
          <p:nvPr/>
        </p:nvSpPr>
        <p:spPr>
          <a:xfrm>
            <a:off x="10866516" y="4538816"/>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n                         </a:t>
            </a:r>
            <a:endParaRPr lang="en-US" altLang="en-US" sz="1400" dirty="0" smtClean="0">
              <a:solidFill>
                <a:schemeClr val="tx1"/>
              </a:solidFill>
            </a:endParaRPr>
          </a:p>
        </p:txBody>
      </p:sp>
      <p:sp>
        <p:nvSpPr>
          <p:cNvPr id="81" name="Rounded Rectangle 80"/>
          <p:cNvSpPr/>
          <p:nvPr/>
        </p:nvSpPr>
        <p:spPr>
          <a:xfrm>
            <a:off x="10149840" y="4081550"/>
            <a:ext cx="1446415" cy="665018"/>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请求</a:t>
            </a:r>
            <a:r>
              <a:rPr lang="en-US" altLang="zh-CN" sz="1400" dirty="0" smtClean="0">
                <a:solidFill>
                  <a:schemeClr val="tx1"/>
                </a:solidFill>
              </a:rPr>
              <a:t>1</a:t>
            </a:r>
            <a:endParaRPr lang="en-US" altLang="en-US" sz="1400" dirty="0" smtClean="0">
              <a:solidFill>
                <a:schemeClr val="tx1"/>
              </a:solidFill>
            </a:endParaRPr>
          </a:p>
        </p:txBody>
      </p:sp>
      <p:sp>
        <p:nvSpPr>
          <p:cNvPr id="82" name="Rounded Rectangle 81"/>
          <p:cNvSpPr/>
          <p:nvPr/>
        </p:nvSpPr>
        <p:spPr>
          <a:xfrm>
            <a:off x="10866516" y="4322792"/>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2                    </a:t>
            </a:r>
            <a:endParaRPr lang="en-US" altLang="en-US" sz="1400" dirty="0" smtClean="0">
              <a:solidFill>
                <a:schemeClr val="tx1"/>
              </a:solidFill>
            </a:endParaRPr>
          </a:p>
        </p:txBody>
      </p:sp>
      <p:sp>
        <p:nvSpPr>
          <p:cNvPr id="83" name="Rounded Rectangle 82"/>
          <p:cNvSpPr/>
          <p:nvPr/>
        </p:nvSpPr>
        <p:spPr>
          <a:xfrm>
            <a:off x="10886902" y="4103717"/>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1</a:t>
            </a:r>
            <a:endParaRPr lang="en-US" altLang="en-US" sz="1400" dirty="0" smtClean="0">
              <a:solidFill>
                <a:schemeClr val="tx1"/>
              </a:solidFill>
            </a:endParaRPr>
          </a:p>
        </p:txBody>
      </p:sp>
      <p:sp>
        <p:nvSpPr>
          <p:cNvPr id="84" name="Rounded Rectangle 83"/>
          <p:cNvSpPr/>
          <p:nvPr/>
        </p:nvSpPr>
        <p:spPr>
          <a:xfrm>
            <a:off x="6320445" y="3959630"/>
            <a:ext cx="2460567" cy="20283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会话</a:t>
            </a:r>
            <a:r>
              <a:rPr lang="en-US" altLang="zh-CN" dirty="0" smtClean="0">
                <a:solidFill>
                  <a:schemeClr val="tx1"/>
                </a:solidFill>
              </a:rPr>
              <a:t>3</a:t>
            </a:r>
            <a:endParaRPr lang="en-US" dirty="0">
              <a:solidFill>
                <a:schemeClr val="tx1"/>
              </a:solidFill>
            </a:endParaRPr>
          </a:p>
        </p:txBody>
      </p:sp>
      <p:sp>
        <p:nvSpPr>
          <p:cNvPr id="85" name="Rounded Rectangle 84"/>
          <p:cNvSpPr/>
          <p:nvPr/>
        </p:nvSpPr>
        <p:spPr>
          <a:xfrm>
            <a:off x="8051273" y="5780183"/>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n                         </a:t>
            </a:r>
            <a:endParaRPr lang="en-US" altLang="en-US" sz="1400" dirty="0" smtClean="0">
              <a:solidFill>
                <a:schemeClr val="tx1"/>
              </a:solidFill>
            </a:endParaRPr>
          </a:p>
        </p:txBody>
      </p:sp>
      <p:sp>
        <p:nvSpPr>
          <p:cNvPr id="86" name="Rounded Rectangle 85"/>
          <p:cNvSpPr/>
          <p:nvPr/>
        </p:nvSpPr>
        <p:spPr>
          <a:xfrm>
            <a:off x="7334597" y="5322917"/>
            <a:ext cx="1446415" cy="665018"/>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请求</a:t>
            </a:r>
            <a:r>
              <a:rPr lang="en-US" altLang="zh-CN" sz="1400" dirty="0" smtClean="0">
                <a:solidFill>
                  <a:schemeClr val="tx1"/>
                </a:solidFill>
              </a:rPr>
              <a:t>n</a:t>
            </a:r>
            <a:endParaRPr lang="en-US" altLang="en-US" sz="1400" dirty="0" smtClean="0">
              <a:solidFill>
                <a:schemeClr val="tx1"/>
              </a:solidFill>
            </a:endParaRPr>
          </a:p>
        </p:txBody>
      </p:sp>
      <p:sp>
        <p:nvSpPr>
          <p:cNvPr id="87" name="Rounded Rectangle 86"/>
          <p:cNvSpPr/>
          <p:nvPr/>
        </p:nvSpPr>
        <p:spPr>
          <a:xfrm>
            <a:off x="8051273" y="5564159"/>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2                    </a:t>
            </a:r>
            <a:endParaRPr lang="en-US" altLang="en-US" sz="1400" dirty="0" smtClean="0">
              <a:solidFill>
                <a:schemeClr val="tx1"/>
              </a:solidFill>
            </a:endParaRPr>
          </a:p>
        </p:txBody>
      </p:sp>
      <p:sp>
        <p:nvSpPr>
          <p:cNvPr id="88" name="Rounded Rectangle 87"/>
          <p:cNvSpPr/>
          <p:nvPr/>
        </p:nvSpPr>
        <p:spPr>
          <a:xfrm>
            <a:off x="8071659" y="5345084"/>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1</a:t>
            </a:r>
            <a:endParaRPr lang="en-US" altLang="en-US" sz="1400" dirty="0" smtClean="0">
              <a:solidFill>
                <a:schemeClr val="tx1"/>
              </a:solidFill>
            </a:endParaRPr>
          </a:p>
        </p:txBody>
      </p:sp>
      <p:sp>
        <p:nvSpPr>
          <p:cNvPr id="89" name="Rounded Rectangle 88"/>
          <p:cNvSpPr/>
          <p:nvPr/>
        </p:nvSpPr>
        <p:spPr>
          <a:xfrm>
            <a:off x="8037418" y="5117937"/>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n                         </a:t>
            </a:r>
            <a:endParaRPr lang="en-US" altLang="en-US" sz="1400" dirty="0" smtClean="0">
              <a:solidFill>
                <a:schemeClr val="tx1"/>
              </a:solidFill>
            </a:endParaRPr>
          </a:p>
        </p:txBody>
      </p:sp>
      <p:sp>
        <p:nvSpPr>
          <p:cNvPr id="90" name="Rounded Rectangle 89"/>
          <p:cNvSpPr/>
          <p:nvPr/>
        </p:nvSpPr>
        <p:spPr>
          <a:xfrm>
            <a:off x="7337368" y="4644045"/>
            <a:ext cx="1446415" cy="665018"/>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请求</a:t>
            </a:r>
            <a:r>
              <a:rPr lang="en-US" altLang="zh-CN" sz="1400" dirty="0" smtClean="0">
                <a:solidFill>
                  <a:schemeClr val="tx1"/>
                </a:solidFill>
              </a:rPr>
              <a:t>2</a:t>
            </a:r>
            <a:endParaRPr lang="en-US" altLang="en-US" sz="1400" dirty="0" smtClean="0">
              <a:solidFill>
                <a:schemeClr val="tx1"/>
              </a:solidFill>
            </a:endParaRPr>
          </a:p>
        </p:txBody>
      </p:sp>
      <p:sp>
        <p:nvSpPr>
          <p:cNvPr id="91" name="Rounded Rectangle 90"/>
          <p:cNvSpPr/>
          <p:nvPr/>
        </p:nvSpPr>
        <p:spPr>
          <a:xfrm>
            <a:off x="8037418" y="4901912"/>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2                    </a:t>
            </a:r>
            <a:endParaRPr lang="en-US" altLang="en-US" sz="1400" dirty="0" smtClean="0">
              <a:solidFill>
                <a:schemeClr val="tx1"/>
              </a:solidFill>
            </a:endParaRPr>
          </a:p>
        </p:txBody>
      </p:sp>
      <p:sp>
        <p:nvSpPr>
          <p:cNvPr id="92" name="Rounded Rectangle 91"/>
          <p:cNvSpPr/>
          <p:nvPr/>
        </p:nvSpPr>
        <p:spPr>
          <a:xfrm>
            <a:off x="8057804" y="4682837"/>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1</a:t>
            </a:r>
            <a:endParaRPr lang="en-US" altLang="en-US" sz="1400" dirty="0" smtClean="0">
              <a:solidFill>
                <a:schemeClr val="tx1"/>
              </a:solidFill>
            </a:endParaRPr>
          </a:p>
        </p:txBody>
      </p:sp>
      <p:sp>
        <p:nvSpPr>
          <p:cNvPr id="93" name="Rounded Rectangle 92"/>
          <p:cNvSpPr/>
          <p:nvPr/>
        </p:nvSpPr>
        <p:spPr>
          <a:xfrm>
            <a:off x="8040190" y="4439064"/>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n                         </a:t>
            </a:r>
            <a:endParaRPr lang="en-US" altLang="en-US" sz="1400" dirty="0" smtClean="0">
              <a:solidFill>
                <a:schemeClr val="tx1"/>
              </a:solidFill>
            </a:endParaRPr>
          </a:p>
        </p:txBody>
      </p:sp>
      <p:sp>
        <p:nvSpPr>
          <p:cNvPr id="94" name="Rounded Rectangle 93"/>
          <p:cNvSpPr/>
          <p:nvPr/>
        </p:nvSpPr>
        <p:spPr>
          <a:xfrm>
            <a:off x="7323514" y="3981798"/>
            <a:ext cx="1446415" cy="665018"/>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请求</a:t>
            </a:r>
            <a:r>
              <a:rPr lang="en-US" altLang="zh-CN" sz="1400" dirty="0" smtClean="0">
                <a:solidFill>
                  <a:schemeClr val="tx1"/>
                </a:solidFill>
              </a:rPr>
              <a:t>1</a:t>
            </a:r>
            <a:endParaRPr lang="en-US" altLang="en-US" sz="1400" dirty="0" smtClean="0">
              <a:solidFill>
                <a:schemeClr val="tx1"/>
              </a:solidFill>
            </a:endParaRPr>
          </a:p>
        </p:txBody>
      </p:sp>
      <p:sp>
        <p:nvSpPr>
          <p:cNvPr id="95" name="Rounded Rectangle 94"/>
          <p:cNvSpPr/>
          <p:nvPr/>
        </p:nvSpPr>
        <p:spPr>
          <a:xfrm>
            <a:off x="8040190" y="4223040"/>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2                    </a:t>
            </a:r>
            <a:endParaRPr lang="en-US" altLang="en-US" sz="1400" dirty="0" smtClean="0">
              <a:solidFill>
                <a:schemeClr val="tx1"/>
              </a:solidFill>
            </a:endParaRPr>
          </a:p>
        </p:txBody>
      </p:sp>
      <p:sp>
        <p:nvSpPr>
          <p:cNvPr id="96" name="Rounded Rectangle 95"/>
          <p:cNvSpPr/>
          <p:nvPr/>
        </p:nvSpPr>
        <p:spPr>
          <a:xfrm>
            <a:off x="8060576" y="4003965"/>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1</a:t>
            </a:r>
            <a:endParaRPr lang="en-US" altLang="en-US" sz="1400" dirty="0" smtClean="0">
              <a:solidFill>
                <a:schemeClr val="tx1"/>
              </a:solidFill>
            </a:endParaRPr>
          </a:p>
        </p:txBody>
      </p:sp>
      <p:sp>
        <p:nvSpPr>
          <p:cNvPr id="97" name="Rounded Rectangle 96"/>
          <p:cNvSpPr/>
          <p:nvPr/>
        </p:nvSpPr>
        <p:spPr>
          <a:xfrm>
            <a:off x="3477491" y="4026131"/>
            <a:ext cx="2460567" cy="20283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会话</a:t>
            </a:r>
            <a:r>
              <a:rPr lang="en-US" altLang="zh-CN" dirty="0" smtClean="0">
                <a:solidFill>
                  <a:schemeClr val="tx1"/>
                </a:solidFill>
              </a:rPr>
              <a:t>2</a:t>
            </a:r>
            <a:endParaRPr lang="en-US" dirty="0">
              <a:solidFill>
                <a:schemeClr val="tx1"/>
              </a:solidFill>
            </a:endParaRPr>
          </a:p>
        </p:txBody>
      </p:sp>
      <p:sp>
        <p:nvSpPr>
          <p:cNvPr id="98" name="Rounded Rectangle 97"/>
          <p:cNvSpPr/>
          <p:nvPr/>
        </p:nvSpPr>
        <p:spPr>
          <a:xfrm>
            <a:off x="5208319" y="5846684"/>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n                         </a:t>
            </a:r>
            <a:endParaRPr lang="en-US" altLang="en-US" sz="1400" dirty="0" smtClean="0">
              <a:solidFill>
                <a:schemeClr val="tx1"/>
              </a:solidFill>
            </a:endParaRPr>
          </a:p>
        </p:txBody>
      </p:sp>
      <p:sp>
        <p:nvSpPr>
          <p:cNvPr id="99" name="Rounded Rectangle 98"/>
          <p:cNvSpPr/>
          <p:nvPr/>
        </p:nvSpPr>
        <p:spPr>
          <a:xfrm>
            <a:off x="4491643" y="5389418"/>
            <a:ext cx="1446415" cy="665018"/>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请求</a:t>
            </a:r>
            <a:r>
              <a:rPr lang="en-US" altLang="zh-CN" sz="1400" dirty="0" smtClean="0">
                <a:solidFill>
                  <a:schemeClr val="tx1"/>
                </a:solidFill>
              </a:rPr>
              <a:t>n</a:t>
            </a:r>
            <a:endParaRPr lang="en-US" altLang="en-US" sz="1400" dirty="0" smtClean="0">
              <a:solidFill>
                <a:schemeClr val="tx1"/>
              </a:solidFill>
            </a:endParaRPr>
          </a:p>
        </p:txBody>
      </p:sp>
      <p:sp>
        <p:nvSpPr>
          <p:cNvPr id="100" name="Rounded Rectangle 99"/>
          <p:cNvSpPr/>
          <p:nvPr/>
        </p:nvSpPr>
        <p:spPr>
          <a:xfrm>
            <a:off x="5208319" y="5630660"/>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2                    </a:t>
            </a:r>
            <a:endParaRPr lang="en-US" altLang="en-US" sz="1400" dirty="0" smtClean="0">
              <a:solidFill>
                <a:schemeClr val="tx1"/>
              </a:solidFill>
            </a:endParaRPr>
          </a:p>
        </p:txBody>
      </p:sp>
      <p:sp>
        <p:nvSpPr>
          <p:cNvPr id="101" name="Rounded Rectangle 100"/>
          <p:cNvSpPr/>
          <p:nvPr/>
        </p:nvSpPr>
        <p:spPr>
          <a:xfrm>
            <a:off x="5228705" y="5411585"/>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1</a:t>
            </a:r>
            <a:endParaRPr lang="en-US" altLang="en-US" sz="1400" dirty="0" smtClean="0">
              <a:solidFill>
                <a:schemeClr val="tx1"/>
              </a:solidFill>
            </a:endParaRPr>
          </a:p>
        </p:txBody>
      </p:sp>
      <p:sp>
        <p:nvSpPr>
          <p:cNvPr id="102" name="Rounded Rectangle 101"/>
          <p:cNvSpPr/>
          <p:nvPr/>
        </p:nvSpPr>
        <p:spPr>
          <a:xfrm>
            <a:off x="5194464" y="5184438"/>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n                         </a:t>
            </a:r>
            <a:endParaRPr lang="en-US" altLang="en-US" sz="1400" dirty="0" smtClean="0">
              <a:solidFill>
                <a:schemeClr val="tx1"/>
              </a:solidFill>
            </a:endParaRPr>
          </a:p>
        </p:txBody>
      </p:sp>
      <p:sp>
        <p:nvSpPr>
          <p:cNvPr id="103" name="Rounded Rectangle 102"/>
          <p:cNvSpPr/>
          <p:nvPr/>
        </p:nvSpPr>
        <p:spPr>
          <a:xfrm>
            <a:off x="4494414" y="4710546"/>
            <a:ext cx="1446415" cy="665018"/>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请求</a:t>
            </a:r>
            <a:r>
              <a:rPr lang="en-US" altLang="zh-CN" sz="1400" dirty="0" smtClean="0">
                <a:solidFill>
                  <a:schemeClr val="tx1"/>
                </a:solidFill>
              </a:rPr>
              <a:t>2</a:t>
            </a:r>
            <a:endParaRPr lang="en-US" altLang="en-US" sz="1400" dirty="0" smtClean="0">
              <a:solidFill>
                <a:schemeClr val="tx1"/>
              </a:solidFill>
            </a:endParaRPr>
          </a:p>
        </p:txBody>
      </p:sp>
      <p:sp>
        <p:nvSpPr>
          <p:cNvPr id="104" name="Rounded Rectangle 103"/>
          <p:cNvSpPr/>
          <p:nvPr/>
        </p:nvSpPr>
        <p:spPr>
          <a:xfrm>
            <a:off x="5194464" y="4968413"/>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2                    </a:t>
            </a:r>
            <a:endParaRPr lang="en-US" altLang="en-US" sz="1400" dirty="0" smtClean="0">
              <a:solidFill>
                <a:schemeClr val="tx1"/>
              </a:solidFill>
            </a:endParaRPr>
          </a:p>
        </p:txBody>
      </p:sp>
      <p:sp>
        <p:nvSpPr>
          <p:cNvPr id="105" name="Rounded Rectangle 104"/>
          <p:cNvSpPr/>
          <p:nvPr/>
        </p:nvSpPr>
        <p:spPr>
          <a:xfrm>
            <a:off x="5214850" y="4749338"/>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1</a:t>
            </a:r>
            <a:endParaRPr lang="en-US" altLang="en-US" sz="1400" dirty="0" smtClean="0">
              <a:solidFill>
                <a:schemeClr val="tx1"/>
              </a:solidFill>
            </a:endParaRPr>
          </a:p>
        </p:txBody>
      </p:sp>
      <p:sp>
        <p:nvSpPr>
          <p:cNvPr id="106" name="Rounded Rectangle 105"/>
          <p:cNvSpPr/>
          <p:nvPr/>
        </p:nvSpPr>
        <p:spPr>
          <a:xfrm>
            <a:off x="5197236" y="4505565"/>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n                         </a:t>
            </a:r>
            <a:endParaRPr lang="en-US" altLang="en-US" sz="1400" dirty="0" smtClean="0">
              <a:solidFill>
                <a:schemeClr val="tx1"/>
              </a:solidFill>
            </a:endParaRPr>
          </a:p>
        </p:txBody>
      </p:sp>
      <p:sp>
        <p:nvSpPr>
          <p:cNvPr id="107" name="Rounded Rectangle 106"/>
          <p:cNvSpPr/>
          <p:nvPr/>
        </p:nvSpPr>
        <p:spPr>
          <a:xfrm>
            <a:off x="4480560" y="4048299"/>
            <a:ext cx="1446415" cy="665018"/>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请求</a:t>
            </a:r>
            <a:r>
              <a:rPr lang="en-US" altLang="zh-CN" sz="1400" dirty="0" smtClean="0">
                <a:solidFill>
                  <a:schemeClr val="tx1"/>
                </a:solidFill>
              </a:rPr>
              <a:t>1</a:t>
            </a:r>
            <a:endParaRPr lang="en-US" altLang="en-US" sz="1400" dirty="0" smtClean="0">
              <a:solidFill>
                <a:schemeClr val="tx1"/>
              </a:solidFill>
            </a:endParaRPr>
          </a:p>
        </p:txBody>
      </p:sp>
      <p:sp>
        <p:nvSpPr>
          <p:cNvPr id="108" name="Rounded Rectangle 107"/>
          <p:cNvSpPr/>
          <p:nvPr/>
        </p:nvSpPr>
        <p:spPr>
          <a:xfrm>
            <a:off x="5197236" y="4289541"/>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2                    </a:t>
            </a:r>
            <a:endParaRPr lang="en-US" altLang="en-US" sz="1400" dirty="0" smtClean="0">
              <a:solidFill>
                <a:schemeClr val="tx1"/>
              </a:solidFill>
            </a:endParaRPr>
          </a:p>
        </p:txBody>
      </p:sp>
      <p:sp>
        <p:nvSpPr>
          <p:cNvPr id="109" name="Rounded Rectangle 108"/>
          <p:cNvSpPr/>
          <p:nvPr/>
        </p:nvSpPr>
        <p:spPr>
          <a:xfrm>
            <a:off x="5217622" y="4070466"/>
            <a:ext cx="698269" cy="199506"/>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页面</a:t>
            </a:r>
            <a:r>
              <a:rPr lang="en-US" altLang="zh-CN" sz="1400" dirty="0" smtClean="0">
                <a:solidFill>
                  <a:schemeClr val="tx1"/>
                </a:solidFill>
              </a:rPr>
              <a:t>1</a:t>
            </a:r>
            <a:endParaRPr lang="en-US" altLang="en-US" sz="1400" dirty="0" smtClean="0">
              <a:solidFill>
                <a:schemeClr val="tx1"/>
              </a:solidFill>
            </a:endParaRPr>
          </a:p>
        </p:txBody>
      </p:sp>
    </p:spTree>
    <p:extLst>
      <p:ext uri="{BB962C8B-B14F-4D97-AF65-F5344CB8AC3E}">
        <p14:creationId xmlns:p14="http://schemas.microsoft.com/office/powerpoint/2010/main" xmlns="" val="3501030896"/>
      </p:ext>
    </p:extLst>
  </p:cSld>
  <p:clrMapOvr>
    <a:masterClrMapping/>
  </p:clrMapOvr>
  <p:transition spd="slow">
    <p:push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508" y="881"/>
            <a:ext cx="12018492" cy="849126"/>
          </a:xfrm>
        </p:spPr>
        <p:txBody>
          <a:bodyPr>
            <a:normAutofit/>
          </a:bodyPr>
          <a:lstStyle/>
          <a:p>
            <a:r>
              <a:rPr lang="zh-CN" altLang="en-US" dirty="0"/>
              <a:t>知识</a:t>
            </a:r>
            <a:r>
              <a:rPr lang="zh-CN" altLang="en-US" dirty="0" smtClean="0"/>
              <a:t>点</a:t>
            </a:r>
            <a:r>
              <a:rPr lang="en-US" altLang="zh-CN" dirty="0" smtClean="0"/>
              <a:t>3</a:t>
            </a:r>
            <a:r>
              <a:rPr lang="zh-CN" altLang="en-US" dirty="0" smtClean="0"/>
              <a:t>：请求、会话、上下文中存放、修改、删除数据方法</a:t>
            </a:r>
            <a:endParaRPr lang="zh-CN" altLang="en-US" dirty="0"/>
          </a:p>
        </p:txBody>
      </p:sp>
      <p:sp>
        <p:nvSpPr>
          <p:cNvPr id="3" name="内容占位符 2"/>
          <p:cNvSpPr>
            <a:spLocks noGrp="1"/>
          </p:cNvSpPr>
          <p:nvPr>
            <p:ph idx="1"/>
          </p:nvPr>
        </p:nvSpPr>
        <p:spPr>
          <a:xfrm>
            <a:off x="186570" y="899047"/>
            <a:ext cx="11792070" cy="1594771"/>
          </a:xfrm>
        </p:spPr>
        <p:txBody>
          <a:bodyPr>
            <a:normAutofit/>
          </a:bodyPr>
          <a:lstStyle/>
          <a:p>
            <a:r>
              <a:rPr lang="zh-CN" altLang="en-US" dirty="0" smtClean="0"/>
              <a:t>请求接口、会话接口、上下文接口中都定义相同的方法，可以对数据进行存放、修改、删除：</a:t>
            </a:r>
            <a:endParaRPr lang="zh-CN" altLang="en-US" dirty="0"/>
          </a:p>
          <a:p>
            <a:endParaRPr lang="zh-CN" altLang="en-US" dirty="0"/>
          </a:p>
        </p:txBody>
      </p:sp>
      <p:graphicFrame>
        <p:nvGraphicFramePr>
          <p:cNvPr id="4" name="Table 3"/>
          <p:cNvGraphicFramePr>
            <a:graphicFrameLocks noGrp="1"/>
          </p:cNvGraphicFramePr>
          <p:nvPr/>
        </p:nvGraphicFramePr>
        <p:xfrm>
          <a:off x="422386" y="2342270"/>
          <a:ext cx="11398312" cy="2291080"/>
        </p:xfrm>
        <a:graphic>
          <a:graphicData uri="http://schemas.openxmlformats.org/drawingml/2006/table">
            <a:tbl>
              <a:tblPr firstRow="1" bandRow="1">
                <a:tableStyleId>{5C22544A-7EE6-4342-B048-85BDC9FD1C3A}</a:tableStyleId>
              </a:tblPr>
              <a:tblGrid>
                <a:gridCol w="6195691"/>
                <a:gridCol w="5202621"/>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void </a:t>
                      </a:r>
                      <a:r>
                        <a:rPr lang="en-US" dirty="0" err="1" smtClean="0"/>
                        <a:t>setAttribute</a:t>
                      </a:r>
                      <a:r>
                        <a:rPr lang="en-US" dirty="0" smtClean="0"/>
                        <a:t>(</a:t>
                      </a:r>
                      <a:r>
                        <a:rPr lang="en-US" dirty="0" err="1" smtClean="0"/>
                        <a:t>java.lang.String</a:t>
                      </a:r>
                      <a:r>
                        <a:rPr lang="en-US" dirty="0" smtClean="0"/>
                        <a:t> name, </a:t>
                      </a:r>
                      <a:r>
                        <a:rPr lang="en-US" dirty="0" err="1" smtClean="0"/>
                        <a:t>java.lang.Object</a:t>
                      </a:r>
                      <a:r>
                        <a:rPr lang="en-US" dirty="0" smtClean="0"/>
                        <a:t> o) </a:t>
                      </a:r>
                    </a:p>
                    <a:p>
                      <a:pPr algn="l"/>
                      <a:endParaRPr lang="en-US" dirty="0" smtClean="0"/>
                    </a:p>
                  </a:txBody>
                  <a:tcPr/>
                </a:tc>
                <a:tc>
                  <a:txBody>
                    <a:bodyPr/>
                    <a:lstStyle/>
                    <a:p>
                      <a:r>
                        <a:rPr lang="zh-CN" altLang="en-US" dirty="0" smtClean="0"/>
                        <a:t>将任意类型对象设置为属性，指定一个名字；</a:t>
                      </a:r>
                      <a:endParaRPr lang="en-US" dirty="0"/>
                    </a:p>
                  </a:txBody>
                  <a:tcPr/>
                </a:tc>
              </a:tr>
              <a:tr h="370840">
                <a:tc>
                  <a:txBody>
                    <a:bodyPr/>
                    <a:lstStyle/>
                    <a:p>
                      <a:pPr algn="l"/>
                      <a:r>
                        <a:rPr lang="en-US" dirty="0" err="1" smtClean="0"/>
                        <a:t>java.lang.Object</a:t>
                      </a:r>
                      <a:r>
                        <a:rPr lang="en-US" dirty="0" smtClean="0"/>
                        <a:t> </a:t>
                      </a:r>
                      <a:r>
                        <a:rPr lang="en-US" dirty="0" err="1" smtClean="0"/>
                        <a:t>getAttribute</a:t>
                      </a:r>
                      <a:r>
                        <a:rPr lang="en-US" dirty="0" smtClean="0"/>
                        <a:t>(</a:t>
                      </a:r>
                      <a:r>
                        <a:rPr lang="en-US" dirty="0" err="1" smtClean="0"/>
                        <a:t>java.lang.String</a:t>
                      </a:r>
                      <a:r>
                        <a:rPr lang="en-US" dirty="0" smtClean="0"/>
                        <a:t> name) </a:t>
                      </a:r>
                    </a:p>
                    <a:p>
                      <a:pPr algn="l"/>
                      <a:r>
                        <a:rPr lang="en-US" dirty="0" smtClean="0"/>
                        <a:t> </a:t>
                      </a:r>
                    </a:p>
                  </a:txBody>
                  <a:tcPr/>
                </a:tc>
                <a:tc>
                  <a:txBody>
                    <a:bodyPr/>
                    <a:lstStyle/>
                    <a:p>
                      <a:r>
                        <a:rPr lang="zh-CN" altLang="en-US" dirty="0" smtClean="0"/>
                        <a:t>通过属性的名字，获取属性的值；</a:t>
                      </a:r>
                      <a:endParaRPr lang="en-US" dirty="0"/>
                    </a:p>
                  </a:txBody>
                  <a:tcPr/>
                </a:tc>
              </a:tr>
              <a:tr h="370840">
                <a:tc>
                  <a:txBody>
                    <a:bodyPr/>
                    <a:lstStyle/>
                    <a:p>
                      <a:pPr algn="l"/>
                      <a:r>
                        <a:rPr lang="en-US" dirty="0" smtClean="0"/>
                        <a:t> void </a:t>
                      </a:r>
                      <a:r>
                        <a:rPr lang="en-US" dirty="0" err="1" smtClean="0"/>
                        <a:t>removeAttribute</a:t>
                      </a:r>
                      <a:r>
                        <a:rPr lang="en-US" dirty="0" smtClean="0"/>
                        <a:t>(</a:t>
                      </a:r>
                      <a:r>
                        <a:rPr lang="en-US" dirty="0" err="1" smtClean="0"/>
                        <a:t>java.lang.String</a:t>
                      </a:r>
                      <a:r>
                        <a:rPr lang="en-US" dirty="0" smtClean="0"/>
                        <a:t> name) </a:t>
                      </a:r>
                    </a:p>
                    <a:p>
                      <a:pPr algn="l"/>
                      <a:r>
                        <a:rPr lang="en-US" dirty="0" smtClean="0"/>
                        <a:t> </a:t>
                      </a:r>
                    </a:p>
                  </a:txBody>
                  <a:tcPr/>
                </a:tc>
                <a:tc>
                  <a:txBody>
                    <a:bodyPr/>
                    <a:lstStyle/>
                    <a:p>
                      <a:r>
                        <a:rPr lang="zh-CN" altLang="en-US" dirty="0" smtClean="0"/>
                        <a:t>通过属性的名字，删除属性；</a:t>
                      </a:r>
                      <a:endParaRPr lang="en-US" dirty="0"/>
                    </a:p>
                  </a:txBody>
                  <a:tcPr/>
                </a:tc>
              </a:tr>
            </a:tbl>
          </a:graphicData>
        </a:graphic>
      </p:graphicFrame>
      <p:sp>
        <p:nvSpPr>
          <p:cNvPr id="5" name="内容占位符 2"/>
          <p:cNvSpPr txBox="1">
            <a:spLocks/>
          </p:cNvSpPr>
          <p:nvPr/>
        </p:nvSpPr>
        <p:spPr>
          <a:xfrm>
            <a:off x="399930" y="4792174"/>
            <a:ext cx="11792070" cy="1594771"/>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多数服务器中，都是使用</a:t>
            </a:r>
            <a:r>
              <a:rPr kumimoji="0" lang="en-US" altLang="zh-CN"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Map</a:t>
            </a:r>
            <a:r>
              <a:rPr kumimoji="0" lang="zh-CN" alt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对象来实现不同范围的属性；</a:t>
            </a:r>
            <a:endParaRPr kumimoji="0" lang="zh-CN" altLang="en-US" sz="2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xmlns="" val="3501030896"/>
      </p:ext>
    </p:extLst>
  </p:cSld>
  <p:clrMapOvr>
    <a:masterClrMapping/>
  </p:clrMapOvr>
  <p:transition spd="slow">
    <p:push di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solidFill>
                  <a:schemeClr val="tx1">
                    <a:lumMod val="75000"/>
                    <a:lumOff val="25000"/>
                  </a:schemeClr>
                </a:solidFill>
              </a:rPr>
              <a:t>课堂练习</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计数器</a:t>
            </a:r>
            <a:r>
              <a:rPr lang="en-US" altLang="zh-CN" dirty="0" smtClean="0"/>
              <a:t>】</a:t>
            </a:r>
            <a:endParaRPr lang="zh-CN" altLang="en-US" dirty="0"/>
          </a:p>
        </p:txBody>
      </p:sp>
      <p:sp>
        <p:nvSpPr>
          <p:cNvPr id="3" name="内容占位符 2"/>
          <p:cNvSpPr>
            <a:spLocks noGrp="1"/>
          </p:cNvSpPr>
          <p:nvPr>
            <p:ph idx="1"/>
          </p:nvPr>
        </p:nvSpPr>
        <p:spPr>
          <a:xfrm>
            <a:off x="186570" y="899047"/>
            <a:ext cx="11792070" cy="746873"/>
          </a:xfrm>
        </p:spPr>
        <p:txBody>
          <a:bodyPr vert="horz" lIns="91440" tIns="45720" rIns="91440" bIns="45720" rtlCol="0">
            <a:normAutofit/>
          </a:bodyPr>
          <a:lstStyle/>
          <a:p>
            <a:r>
              <a:rPr lang="zh-CN" altLang="en-US" dirty="0" smtClean="0"/>
              <a:t>练习效果</a:t>
            </a:r>
            <a:endParaRPr lang="en-US" altLang="zh-CN" dirty="0" smtClean="0"/>
          </a:p>
        </p:txBody>
      </p:sp>
      <p:sp>
        <p:nvSpPr>
          <p:cNvPr id="7" name="TextBox 6"/>
          <p:cNvSpPr txBox="1"/>
          <p:nvPr/>
        </p:nvSpPr>
        <p:spPr>
          <a:xfrm>
            <a:off x="581891" y="4089862"/>
            <a:ext cx="2493818" cy="646331"/>
          </a:xfrm>
          <a:prstGeom prst="rect">
            <a:avLst/>
          </a:prstGeom>
          <a:solidFill>
            <a:schemeClr val="accent6"/>
          </a:solidFill>
        </p:spPr>
        <p:txBody>
          <a:bodyPr wrap="square" rtlCol="0">
            <a:spAutoFit/>
          </a:bodyPr>
          <a:lstStyle/>
          <a:p>
            <a:r>
              <a:rPr lang="zh-CN" altLang="en-US" dirty="0" smtClean="0"/>
              <a:t>使用不同的浏览器客户端对网站进行登录访问；</a:t>
            </a:r>
            <a:endParaRPr lang="en-US" dirty="0"/>
          </a:p>
        </p:txBody>
      </p:sp>
      <p:sp>
        <p:nvSpPr>
          <p:cNvPr id="10" name="TextBox 9"/>
          <p:cNvSpPr txBox="1"/>
          <p:nvPr/>
        </p:nvSpPr>
        <p:spPr>
          <a:xfrm>
            <a:off x="5638799" y="4009506"/>
            <a:ext cx="3289069" cy="646331"/>
          </a:xfrm>
          <a:prstGeom prst="rect">
            <a:avLst/>
          </a:prstGeom>
          <a:solidFill>
            <a:schemeClr val="accent6"/>
          </a:solidFill>
        </p:spPr>
        <p:txBody>
          <a:bodyPr wrap="square" rtlCol="0">
            <a:spAutoFit/>
          </a:bodyPr>
          <a:lstStyle/>
          <a:p>
            <a:r>
              <a:rPr lang="zh-CN" altLang="en-US" dirty="0" smtClean="0"/>
              <a:t>登录后，访问人数进行累加显示；</a:t>
            </a:r>
            <a:endParaRPr lang="en-US" dirty="0"/>
          </a:p>
        </p:txBody>
      </p:sp>
      <p:pic>
        <p:nvPicPr>
          <p:cNvPr id="45057" name="Picture 1" descr="C:\Users\wxh\AppData\Roaming\Tencent\Users\29097443\QQ\WinTemp\RichOle\@JCA8[C4Q%TVEES[AGGU6U2.png"/>
          <p:cNvPicPr>
            <a:picLocks noChangeAspect="1" noChangeArrowheads="1"/>
          </p:cNvPicPr>
          <p:nvPr/>
        </p:nvPicPr>
        <p:blipFill>
          <a:blip r:embed="rId3" cstate="print"/>
          <a:srcRect/>
          <a:stretch>
            <a:fillRect/>
          </a:stretch>
        </p:blipFill>
        <p:spPr bwMode="auto">
          <a:xfrm>
            <a:off x="474330" y="1795549"/>
            <a:ext cx="3590940" cy="1857029"/>
          </a:xfrm>
          <a:prstGeom prst="rect">
            <a:avLst/>
          </a:prstGeom>
          <a:noFill/>
          <a:ln w="38100">
            <a:solidFill>
              <a:schemeClr val="accent6"/>
            </a:solidFill>
            <a:miter lim="800000"/>
            <a:headEnd/>
            <a:tailEnd/>
          </a:ln>
        </p:spPr>
      </p:pic>
      <p:pic>
        <p:nvPicPr>
          <p:cNvPr id="45058" name="Picture 2" descr="C:\Users\wxh\AppData\Roaming\Tencent\Users\29097443\QQ\WinTemp\RichOle\R9TN7VVBE@68NIV]JG`5TAA.png"/>
          <p:cNvPicPr>
            <a:picLocks noChangeAspect="1" noChangeArrowheads="1"/>
          </p:cNvPicPr>
          <p:nvPr/>
        </p:nvPicPr>
        <p:blipFill>
          <a:blip r:embed="rId4" cstate="print"/>
          <a:srcRect/>
          <a:stretch>
            <a:fillRect/>
          </a:stretch>
        </p:blipFill>
        <p:spPr bwMode="auto">
          <a:xfrm>
            <a:off x="5536275" y="1795548"/>
            <a:ext cx="4086433" cy="1579419"/>
          </a:xfrm>
          <a:prstGeom prst="rect">
            <a:avLst/>
          </a:prstGeom>
          <a:noFill/>
          <a:ln w="38100">
            <a:solidFill>
              <a:schemeClr val="accent6"/>
            </a:solidFill>
            <a:miter lim="800000"/>
            <a:headEnd/>
            <a:tailEnd/>
          </a:ln>
        </p:spPr>
      </p:pic>
      <p:sp>
        <p:nvSpPr>
          <p:cNvPr id="11" name="Rectangle 10"/>
          <p:cNvSpPr/>
          <p:nvPr/>
        </p:nvSpPr>
        <p:spPr>
          <a:xfrm>
            <a:off x="5669280" y="2543694"/>
            <a:ext cx="1579418" cy="23275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solidFill>
                  <a:schemeClr val="tx1">
                    <a:lumMod val="75000"/>
                    <a:lumOff val="25000"/>
                  </a:schemeClr>
                </a:solidFill>
              </a:rPr>
              <a:t>课堂练习</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计数器</a:t>
            </a:r>
            <a:r>
              <a:rPr lang="en-US" altLang="zh-CN" dirty="0" smtClean="0"/>
              <a:t>】</a:t>
            </a:r>
            <a:endParaRPr lang="zh-CN" altLang="en-US" dirty="0"/>
          </a:p>
        </p:txBody>
      </p:sp>
      <p:sp>
        <p:nvSpPr>
          <p:cNvPr id="3" name="内容占位符 2"/>
          <p:cNvSpPr>
            <a:spLocks noGrp="1"/>
          </p:cNvSpPr>
          <p:nvPr>
            <p:ph idx="1"/>
          </p:nvPr>
        </p:nvSpPr>
        <p:spPr>
          <a:xfrm>
            <a:off x="0" y="899046"/>
            <a:ext cx="12192000" cy="4770233"/>
          </a:xfrm>
        </p:spPr>
        <p:txBody>
          <a:bodyPr vert="horz" lIns="91440" tIns="45720" rIns="91440" bIns="45720" rtlCol="0">
            <a:normAutofit lnSpcReduction="10000"/>
          </a:bodyPr>
          <a:lstStyle/>
          <a:p>
            <a:r>
              <a:rPr lang="zh-CN" altLang="en-US" dirty="0" smtClean="0"/>
              <a:t>练习实现步骤</a:t>
            </a:r>
            <a:endParaRPr lang="en-US" altLang="zh-CN" dirty="0" smtClean="0"/>
          </a:p>
          <a:p>
            <a:pPr lvl="1"/>
            <a:r>
              <a:rPr lang="en-US" altLang="zh-CN" dirty="0" err="1" smtClean="0"/>
              <a:t>LoginServlet</a:t>
            </a:r>
            <a:r>
              <a:rPr lang="zh-CN" altLang="en-US" dirty="0" smtClean="0"/>
              <a:t>中，登录成功后在上下文范围存计数变量；</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在</a:t>
            </a:r>
            <a:r>
              <a:rPr lang="en-US" altLang="zh-CN" dirty="0" smtClean="0"/>
              <a:t>JSP</a:t>
            </a:r>
            <a:r>
              <a:rPr lang="zh-CN" altLang="en-US" dirty="0" smtClean="0"/>
              <a:t>中，显示计数器：</a:t>
            </a:r>
            <a:endParaRPr lang="en-US" altLang="zh-CN" dirty="0" smtClean="0"/>
          </a:p>
          <a:p>
            <a:pPr lvl="1"/>
            <a:endParaRPr lang="en-US" altLang="zh-CN" dirty="0" smtClean="0"/>
          </a:p>
          <a:p>
            <a:pPr lvl="1"/>
            <a:endParaRPr lang="en-US" altLang="zh-CN" dirty="0" smtClean="0"/>
          </a:p>
          <a:p>
            <a:pPr lvl="1">
              <a:buNone/>
            </a:pPr>
            <a:endParaRPr lang="en-US" altLang="zh-CN" dirty="0" smtClean="0"/>
          </a:p>
          <a:p>
            <a:pPr lvl="1">
              <a:buNone/>
            </a:pPr>
            <a:endParaRPr lang="en-US" altLang="zh-CN" dirty="0" smtClean="0"/>
          </a:p>
          <a:p>
            <a:endParaRPr lang="en-US" altLang="zh-CN" dirty="0" smtClean="0"/>
          </a:p>
        </p:txBody>
      </p:sp>
      <p:sp>
        <p:nvSpPr>
          <p:cNvPr id="8" name="TextBox 7"/>
          <p:cNvSpPr txBox="1"/>
          <p:nvPr/>
        </p:nvSpPr>
        <p:spPr>
          <a:xfrm>
            <a:off x="701586" y="2333133"/>
            <a:ext cx="10653600" cy="2585323"/>
          </a:xfrm>
          <a:prstGeom prst="rect">
            <a:avLst/>
          </a:prstGeom>
          <a:solidFill>
            <a:schemeClr val="bg1">
              <a:lumMod val="95000"/>
            </a:schemeClr>
          </a:solidFill>
        </p:spPr>
        <p:txBody>
          <a:bodyPr wrap="square" rtlCol="0">
            <a:spAutoFit/>
          </a:bodyPr>
          <a:lstStyle/>
          <a:p>
            <a:r>
              <a:rPr lang="en-US" altLang="zh-CN" dirty="0" smtClean="0">
                <a:ea typeface="微软雅黑 Light"/>
              </a:rPr>
              <a:t>Object </a:t>
            </a:r>
            <a:r>
              <a:rPr lang="en-US" altLang="zh-CN" dirty="0" err="1" smtClean="0">
                <a:ea typeface="微软雅黑 Light"/>
              </a:rPr>
              <a:t>countstr</a:t>
            </a:r>
            <a:r>
              <a:rPr lang="en-US" altLang="zh-CN" dirty="0" smtClean="0">
                <a:ea typeface="微软雅黑 Light"/>
              </a:rPr>
              <a:t>=</a:t>
            </a:r>
            <a:r>
              <a:rPr lang="en-US" altLang="zh-CN" dirty="0" err="1" smtClean="0">
                <a:ea typeface="微软雅黑 Light"/>
              </a:rPr>
              <a:t>ctxt.getAttribute</a:t>
            </a:r>
            <a:r>
              <a:rPr lang="en-US" altLang="zh-CN" dirty="0" smtClean="0">
                <a:ea typeface="微软雅黑 Light"/>
              </a:rPr>
              <a:t>("count");</a:t>
            </a:r>
          </a:p>
          <a:p>
            <a:r>
              <a:rPr lang="en-US" altLang="zh-CN" dirty="0" err="1" smtClean="0">
                <a:ea typeface="微软雅黑 Light"/>
              </a:rPr>
              <a:t>int</a:t>
            </a:r>
            <a:r>
              <a:rPr lang="en-US" altLang="zh-CN" dirty="0" smtClean="0">
                <a:ea typeface="微软雅黑 Light"/>
              </a:rPr>
              <a:t> count=0;</a:t>
            </a:r>
          </a:p>
          <a:p>
            <a:r>
              <a:rPr lang="en-US" altLang="zh-CN" dirty="0" smtClean="0">
                <a:ea typeface="微软雅黑 Light"/>
              </a:rPr>
              <a:t>if(</a:t>
            </a:r>
            <a:r>
              <a:rPr lang="en-US" altLang="zh-CN" dirty="0" err="1" smtClean="0">
                <a:ea typeface="微软雅黑 Light"/>
              </a:rPr>
              <a:t>countstr</a:t>
            </a:r>
            <a:r>
              <a:rPr lang="en-US" altLang="zh-CN" dirty="0" smtClean="0">
                <a:ea typeface="微软雅黑 Light"/>
              </a:rPr>
              <a:t>==null){</a:t>
            </a:r>
          </a:p>
          <a:p>
            <a:r>
              <a:rPr lang="en-US" altLang="zh-CN" dirty="0" smtClean="0">
                <a:ea typeface="微软雅黑 Light"/>
              </a:rPr>
              <a:t>      count=1;</a:t>
            </a:r>
          </a:p>
          <a:p>
            <a:r>
              <a:rPr lang="en-US" altLang="zh-CN" dirty="0" smtClean="0">
                <a:ea typeface="微软雅黑 Light"/>
              </a:rPr>
              <a:t>}else{</a:t>
            </a:r>
          </a:p>
          <a:p>
            <a:r>
              <a:rPr lang="en-US" altLang="zh-CN" dirty="0" smtClean="0">
                <a:ea typeface="微软雅黑 Light"/>
              </a:rPr>
              <a:t>     count=</a:t>
            </a:r>
            <a:r>
              <a:rPr lang="en-US" altLang="zh-CN" dirty="0" err="1" smtClean="0">
                <a:ea typeface="微软雅黑 Light"/>
              </a:rPr>
              <a:t>Integer.parseInt</a:t>
            </a:r>
            <a:r>
              <a:rPr lang="en-US" altLang="zh-CN" dirty="0" smtClean="0">
                <a:ea typeface="微软雅黑 Light"/>
              </a:rPr>
              <a:t>(</a:t>
            </a:r>
            <a:r>
              <a:rPr lang="en-US" altLang="zh-CN" dirty="0" err="1" smtClean="0">
                <a:ea typeface="微软雅黑 Light"/>
              </a:rPr>
              <a:t>countstr.toString</a:t>
            </a:r>
            <a:r>
              <a:rPr lang="en-US" altLang="zh-CN" dirty="0" smtClean="0">
                <a:ea typeface="微软雅黑 Light"/>
              </a:rPr>
              <a:t>());</a:t>
            </a:r>
          </a:p>
          <a:p>
            <a:r>
              <a:rPr lang="en-US" altLang="zh-CN" dirty="0" smtClean="0">
                <a:ea typeface="微软雅黑 Light"/>
              </a:rPr>
              <a:t>     count++;</a:t>
            </a:r>
          </a:p>
          <a:p>
            <a:r>
              <a:rPr lang="en-US" altLang="zh-CN" dirty="0" smtClean="0">
                <a:ea typeface="微软雅黑 Light"/>
              </a:rPr>
              <a:t>}</a:t>
            </a:r>
          </a:p>
          <a:p>
            <a:r>
              <a:rPr lang="en-US" altLang="zh-CN" dirty="0" err="1" smtClean="0">
                <a:ea typeface="微软雅黑 Light"/>
              </a:rPr>
              <a:t>ctxt.setAttribute</a:t>
            </a:r>
            <a:r>
              <a:rPr lang="en-US" altLang="zh-CN" dirty="0" smtClean="0">
                <a:ea typeface="微软雅黑 Light"/>
              </a:rPr>
              <a:t>("count", count);</a:t>
            </a:r>
          </a:p>
        </p:txBody>
      </p:sp>
      <p:sp>
        <p:nvSpPr>
          <p:cNvPr id="11" name="TextBox 10">
            <a:hlinkClick r:id="rId3" action="ppaction://hlinkfile"/>
          </p:cNvPr>
          <p:cNvSpPr txBox="1"/>
          <p:nvPr/>
        </p:nvSpPr>
        <p:spPr>
          <a:xfrm>
            <a:off x="9616966" y="116632"/>
            <a:ext cx="2379091" cy="923330"/>
          </a:xfrm>
          <a:prstGeom prst="rect">
            <a:avLst/>
          </a:prstGeom>
          <a:noFill/>
        </p:spPr>
        <p:txBody>
          <a:bodyPr wrap="square" rtlCol="0">
            <a:spAutoFit/>
          </a:bodyPr>
          <a:lstStyle/>
          <a:p>
            <a:r>
              <a:rPr lang="zh-CN" altLang="en-US" dirty="0" smtClean="0"/>
              <a:t>课堂案例：</a:t>
            </a:r>
            <a:r>
              <a:rPr lang="en-US" altLang="zh-CN" dirty="0" smtClean="0">
                <a:hlinkClick r:id="rId4" action="ppaction://hlinkfile"/>
              </a:rPr>
              <a:t>LoginServlet.java</a:t>
            </a:r>
            <a:endParaRPr lang="en-US" altLang="zh-CN" dirty="0" smtClean="0"/>
          </a:p>
          <a:p>
            <a:r>
              <a:rPr lang="en-US" dirty="0" smtClean="0">
                <a:hlinkClick r:id="rId5" action="ppaction://hlinkfile"/>
              </a:rPr>
              <a:t>demo/loginsuccess.jsp</a:t>
            </a:r>
            <a:endParaRPr lang="en-US" dirty="0"/>
          </a:p>
        </p:txBody>
      </p:sp>
      <p:sp>
        <p:nvSpPr>
          <p:cNvPr id="6" name="TextBox 5"/>
          <p:cNvSpPr txBox="1"/>
          <p:nvPr/>
        </p:nvSpPr>
        <p:spPr>
          <a:xfrm>
            <a:off x="704357" y="5760748"/>
            <a:ext cx="10653600" cy="646331"/>
          </a:xfrm>
          <a:prstGeom prst="rect">
            <a:avLst/>
          </a:prstGeom>
          <a:solidFill>
            <a:schemeClr val="bg1">
              <a:lumMod val="95000"/>
            </a:schemeClr>
          </a:solidFill>
        </p:spPr>
        <p:txBody>
          <a:bodyPr wrap="square" rtlCol="0">
            <a:spAutoFit/>
          </a:bodyPr>
          <a:lstStyle/>
          <a:p>
            <a:r>
              <a:rPr lang="zh-CN" altLang="en-US" dirty="0" smtClean="0">
                <a:ea typeface="微软雅黑 Light"/>
              </a:rPr>
              <a:t>登录成功！欢迎您：</a:t>
            </a:r>
            <a:r>
              <a:rPr lang="en-US" altLang="zh-CN" dirty="0" smtClean="0">
                <a:ea typeface="微软雅黑 Light"/>
              </a:rPr>
              <a:t>&lt;%=</a:t>
            </a:r>
            <a:r>
              <a:rPr lang="en-US" altLang="zh-CN" dirty="0" err="1" smtClean="0">
                <a:ea typeface="微软雅黑 Light"/>
              </a:rPr>
              <a:t>request.getParameter</a:t>
            </a:r>
            <a:r>
              <a:rPr lang="en-US" altLang="zh-CN" dirty="0" smtClean="0">
                <a:ea typeface="微软雅黑 Light"/>
              </a:rPr>
              <a:t>("username") %&gt;&lt;</a:t>
            </a:r>
            <a:r>
              <a:rPr lang="en-US" altLang="zh-CN" dirty="0" err="1" smtClean="0">
                <a:ea typeface="微软雅黑 Light"/>
              </a:rPr>
              <a:t>br</a:t>
            </a:r>
            <a:r>
              <a:rPr lang="en-US" altLang="zh-CN" dirty="0" smtClean="0">
                <a:ea typeface="微软雅黑 Light"/>
              </a:rPr>
              <a:t>&gt;</a:t>
            </a:r>
          </a:p>
          <a:p>
            <a:r>
              <a:rPr lang="zh-CN" altLang="en-US" dirty="0" smtClean="0">
                <a:ea typeface="微软雅黑 Light"/>
              </a:rPr>
              <a:t>您是第</a:t>
            </a:r>
            <a:r>
              <a:rPr lang="en-US" altLang="zh-CN" dirty="0" smtClean="0">
                <a:ea typeface="微软雅黑 Light"/>
              </a:rPr>
              <a:t>&lt;%=</a:t>
            </a:r>
            <a:r>
              <a:rPr lang="en-US" altLang="zh-CN" dirty="0" err="1" smtClean="0">
                <a:ea typeface="微软雅黑 Light"/>
              </a:rPr>
              <a:t>application.getAttribute</a:t>
            </a:r>
            <a:r>
              <a:rPr lang="en-US" altLang="zh-CN" dirty="0" smtClean="0">
                <a:ea typeface="微软雅黑 Light"/>
              </a:rPr>
              <a:t>("count")%&gt;</a:t>
            </a:r>
            <a:r>
              <a:rPr lang="zh-CN" altLang="en-US" dirty="0" smtClean="0">
                <a:ea typeface="微软雅黑 Light"/>
              </a:rPr>
              <a:t>位访问者！</a:t>
            </a:r>
            <a:r>
              <a:rPr lang="en-US" altLang="zh-CN" dirty="0" smtClean="0">
                <a:ea typeface="微软雅黑 Light"/>
              </a:rPr>
              <a:t>&lt;</a:t>
            </a:r>
            <a:r>
              <a:rPr lang="en-US" altLang="zh-CN" dirty="0" err="1" smtClean="0">
                <a:ea typeface="微软雅黑 Light"/>
              </a:rPr>
              <a:t>br</a:t>
            </a:r>
            <a:r>
              <a:rPr lang="en-US" altLang="zh-CN" dirty="0" smtClean="0">
                <a:ea typeface="微软雅黑 Light"/>
              </a:rPr>
              <a:t>&gt;</a:t>
            </a:r>
          </a:p>
        </p:txBody>
      </p:sp>
      <p:sp>
        <p:nvSpPr>
          <p:cNvPr id="7" name="Cloud Callout 6"/>
          <p:cNvSpPr/>
          <p:nvPr/>
        </p:nvSpPr>
        <p:spPr>
          <a:xfrm>
            <a:off x="8994371" y="3275215"/>
            <a:ext cx="2626822" cy="2394065"/>
          </a:xfrm>
          <a:prstGeom prst="cloudCallout">
            <a:avLst>
              <a:gd name="adj1" fmla="val 41825"/>
              <a:gd name="adj2" fmla="val 645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问题：如果服务器重启了，上下文对象被销毁，计数器就被清零。后续学习解决办法</a:t>
            </a:r>
            <a:r>
              <a:rPr lang="en-US" altLang="zh-CN" dirty="0" smtClean="0"/>
              <a:t>:</a:t>
            </a:r>
            <a:r>
              <a:rPr lang="zh-CN" altLang="en-US" dirty="0" smtClean="0"/>
              <a:t>监听器。</a:t>
            </a:r>
            <a:endParaRPr lang="en-US" dirty="0"/>
          </a:p>
        </p:txBody>
      </p:sp>
    </p:spTree>
  </p:cSld>
  <p:clrMapOvr>
    <a:masterClrMapping/>
  </p:clrMapOvr>
  <p:transition spd="slow">
    <p:push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数据作用域</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有几个作用域？</a:t>
            </a:r>
            <a:endParaRPr lang="en-US" altLang="zh-CN" dirty="0" smtClean="0"/>
          </a:p>
          <a:p>
            <a:r>
              <a:rPr lang="zh-CN" altLang="en-US" dirty="0" smtClean="0"/>
              <a:t>不同作用域共享数据的方法是什么？</a:t>
            </a:r>
            <a:endParaRPr lang="en-US" altLang="zh-CN" dirty="0" smtClean="0"/>
          </a:p>
        </p:txBody>
      </p:sp>
    </p:spTree>
    <p:extLst>
      <p:ext uri="{BB962C8B-B14F-4D97-AF65-F5344CB8AC3E}">
        <p14:creationId xmlns:p14="http://schemas.microsoft.com/office/powerpoint/2010/main" xmlns="" val="1086834077"/>
      </p:ext>
    </p:extLst>
  </p:cSld>
  <p:clrMapOvr>
    <a:masterClrMapping/>
  </p:clrMapOvr>
  <p:transition spd="slow">
    <p:push di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smtClean="0"/>
              <a:t>数据作用域</a:t>
            </a:r>
            <a:r>
              <a:rPr lang="en-US" altLang="zh-CN" smtClean="0"/>
              <a:t>】</a:t>
            </a:r>
            <a:endParaRPr lang="zh-CN" altLang="en-US" dirty="0"/>
          </a:p>
        </p:txBody>
      </p:sp>
      <p:sp>
        <p:nvSpPr>
          <p:cNvPr id="3" name="内容占位符 2"/>
          <p:cNvSpPr>
            <a:spLocks noGrp="1"/>
          </p:cNvSpPr>
          <p:nvPr>
            <p:ph idx="1"/>
          </p:nvPr>
        </p:nvSpPr>
        <p:spPr/>
        <p:txBody>
          <a:bodyPr>
            <a:normAutofit/>
          </a:bodyPr>
          <a:lstStyle/>
          <a:p>
            <a:pPr>
              <a:defRPr/>
            </a:pPr>
            <a:r>
              <a:rPr lang="en-US" altLang="zh-CN" sz="2400" dirty="0" smtClean="0"/>
              <a:t>Web</a:t>
            </a:r>
            <a:r>
              <a:rPr lang="zh-CN" altLang="en-US" sz="2400" dirty="0" smtClean="0"/>
              <a:t>应用中有</a:t>
            </a:r>
            <a:r>
              <a:rPr lang="en-US" altLang="zh-CN" sz="2400" dirty="0" smtClean="0"/>
              <a:t>4</a:t>
            </a:r>
            <a:r>
              <a:rPr lang="zh-CN" altLang="en-US" sz="2400" dirty="0" smtClean="0"/>
              <a:t>个作用域，分别是页面范围、请求范围、会话范围、上下文范围；这四个作用域的范围从小到大排列；</a:t>
            </a:r>
            <a:endParaRPr lang="en-US" altLang="zh-CN" sz="2400" dirty="0" smtClean="0"/>
          </a:p>
          <a:p>
            <a:pPr>
              <a:defRPr/>
            </a:pPr>
            <a:r>
              <a:rPr lang="zh-CN" altLang="en-US" sz="2400" dirty="0" smtClean="0"/>
              <a:t>页面范围指的是一个</a:t>
            </a:r>
            <a:r>
              <a:rPr lang="en-US" altLang="zh-CN" sz="2400" dirty="0" smtClean="0"/>
              <a:t>Servlet</a:t>
            </a:r>
            <a:r>
              <a:rPr lang="zh-CN" altLang="en-US" sz="2400" dirty="0" smtClean="0"/>
              <a:t>或</a:t>
            </a:r>
            <a:r>
              <a:rPr lang="en-US" altLang="zh-CN" sz="2400" dirty="0" smtClean="0"/>
              <a:t>JSP</a:t>
            </a:r>
            <a:r>
              <a:rPr lang="zh-CN" altLang="en-US" sz="2400" dirty="0" smtClean="0"/>
              <a:t>；请求范围可能可以访问多个</a:t>
            </a:r>
            <a:r>
              <a:rPr lang="en-US" altLang="zh-CN" sz="2400" dirty="0" smtClean="0"/>
              <a:t>Servlet/JSP</a:t>
            </a:r>
            <a:r>
              <a:rPr lang="zh-CN" altLang="en-US" sz="2400" dirty="0" smtClean="0"/>
              <a:t>；会话范围可以包含多个请求；上下文范围包含所有会话；</a:t>
            </a:r>
            <a:endParaRPr lang="zh-CN" altLang="en-US" sz="2400" dirty="0"/>
          </a:p>
          <a:p>
            <a:pPr>
              <a:defRPr/>
            </a:pPr>
            <a:r>
              <a:rPr lang="zh-CN" altLang="en-US" sz="2400" dirty="0" smtClean="0"/>
              <a:t>请求、会话、上下文接口都定义了与属性有关的方法，用来保存、获取、删除共享数据；</a:t>
            </a:r>
            <a:endParaRPr lang="en-US" altLang="zh-CN" sz="2400" dirty="0"/>
          </a:p>
          <a:p>
            <a:pPr>
              <a:defRPr/>
            </a:pPr>
            <a:endParaRPr lang="en-US" altLang="zh-CN" sz="2400" dirty="0"/>
          </a:p>
          <a:p>
            <a:pPr>
              <a:defRPr/>
            </a:pPr>
            <a:endParaRPr lang="zh-CN" altLang="en-US" sz="2400" dirty="0"/>
          </a:p>
          <a:p>
            <a:endParaRPr lang="en-US" altLang="zh-CN" sz="2400" dirty="0"/>
          </a:p>
          <a:p>
            <a:endParaRPr lang="zh-CN" altLang="en-US" sz="2400" dirty="0"/>
          </a:p>
          <a:p>
            <a:endParaRPr lang="zh-CN" altLang="en-US" sz="2400" dirty="0"/>
          </a:p>
        </p:txBody>
      </p:sp>
    </p:spTree>
    <p:extLst>
      <p:ext uri="{BB962C8B-B14F-4D97-AF65-F5344CB8AC3E}">
        <p14:creationId xmlns:p14="http://schemas.microsoft.com/office/powerpoint/2010/main" xmlns="" val="3629697920"/>
      </p:ext>
    </p:extLst>
  </p:cSld>
  <p:clrMapOvr>
    <a:masterClrMapping/>
  </p:clrMapOvr>
  <p:transition spd="slow">
    <p:push di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本章总结</a:t>
            </a:r>
            <a:endParaRPr lang="en-US" dirty="0"/>
          </a:p>
        </p:txBody>
      </p:sp>
      <p:sp>
        <p:nvSpPr>
          <p:cNvPr id="3" name="Content Placeholder 2"/>
          <p:cNvSpPr>
            <a:spLocks noGrp="1"/>
          </p:cNvSpPr>
          <p:nvPr>
            <p:ph idx="1"/>
          </p:nvPr>
        </p:nvSpPr>
        <p:spPr/>
        <p:txBody>
          <a:bodyPr>
            <a:normAutofit fontScale="77500" lnSpcReduction="20000"/>
          </a:bodyPr>
          <a:lstStyle/>
          <a:p>
            <a:r>
              <a:rPr lang="zh-CN" altLang="en-US" sz="2400" dirty="0" smtClean="0"/>
              <a:t>会话跟踪技术是实际</a:t>
            </a:r>
            <a:r>
              <a:rPr lang="en-US" altLang="zh-CN" sz="2400" dirty="0" smtClean="0"/>
              <a:t>Web</a:t>
            </a:r>
            <a:r>
              <a:rPr lang="zh-CN" altLang="en-US" sz="2400" dirty="0" smtClean="0"/>
              <a:t>应用开发中常用到的技术，主要包括</a:t>
            </a:r>
            <a:r>
              <a:rPr lang="en-US" altLang="zh-CN" sz="2400" dirty="0" smtClean="0"/>
              <a:t>URL</a:t>
            </a:r>
            <a:r>
              <a:rPr lang="zh-CN" altLang="en-US" sz="2400" dirty="0" smtClean="0"/>
              <a:t>、隐藏域、</a:t>
            </a:r>
            <a:r>
              <a:rPr lang="en-US" altLang="zh-CN" sz="2400" dirty="0" smtClean="0"/>
              <a:t>Cookie</a:t>
            </a:r>
            <a:r>
              <a:rPr lang="zh-CN" altLang="en-US" sz="2400" dirty="0" smtClean="0"/>
              <a:t>、</a:t>
            </a:r>
            <a:r>
              <a:rPr lang="en-US" altLang="zh-CN" sz="2400" dirty="0" smtClean="0"/>
              <a:t>Session</a:t>
            </a:r>
            <a:r>
              <a:rPr lang="zh-CN" altLang="en-US" sz="2400" dirty="0" smtClean="0"/>
              <a:t>；</a:t>
            </a:r>
            <a:endParaRPr lang="en-US" altLang="zh-CN" sz="2400" dirty="0" smtClean="0"/>
          </a:p>
          <a:p>
            <a:r>
              <a:rPr lang="en-US" altLang="zh-CN" sz="2400" dirty="0" smtClean="0"/>
              <a:t>Cookie</a:t>
            </a:r>
            <a:r>
              <a:rPr lang="zh-CN" altLang="en-US" sz="2400" dirty="0" smtClean="0"/>
              <a:t>用来把简单信息保存到客户端，以便跟踪用户状态；</a:t>
            </a:r>
            <a:r>
              <a:rPr lang="en-US" altLang="zh-CN" sz="2400" dirty="0" err="1" smtClean="0"/>
              <a:t>Servlet</a:t>
            </a:r>
            <a:r>
              <a:rPr lang="zh-CN" altLang="en-US" sz="2400" dirty="0" smtClean="0"/>
              <a:t>规范中定义了</a:t>
            </a:r>
            <a:r>
              <a:rPr lang="en-US" altLang="zh-CN" sz="2400" dirty="0" smtClean="0"/>
              <a:t>Cookie</a:t>
            </a:r>
            <a:r>
              <a:rPr lang="zh-CN" altLang="en-US" sz="2400" dirty="0" smtClean="0"/>
              <a:t>类，实现</a:t>
            </a:r>
            <a:r>
              <a:rPr lang="en-US" altLang="zh-CN" sz="2400" dirty="0" smtClean="0"/>
              <a:t>Cookie</a:t>
            </a:r>
            <a:r>
              <a:rPr lang="zh-CN" altLang="en-US" sz="2400" dirty="0" smtClean="0"/>
              <a:t>技术；</a:t>
            </a:r>
            <a:endParaRPr lang="en-US" altLang="zh-CN" sz="2400" dirty="0" smtClean="0"/>
          </a:p>
          <a:p>
            <a:r>
              <a:rPr lang="en-US" altLang="zh-CN" sz="2400" dirty="0" smtClean="0"/>
              <a:t>Session</a:t>
            </a:r>
            <a:r>
              <a:rPr lang="zh-CN" altLang="en-US" sz="2400" dirty="0" smtClean="0"/>
              <a:t>是存储在服务器端的对象，一次会话过程中有一个唯一的</a:t>
            </a:r>
            <a:r>
              <a:rPr lang="en-US" altLang="zh-CN" sz="2400" dirty="0" smtClean="0"/>
              <a:t>Session</a:t>
            </a:r>
            <a:r>
              <a:rPr lang="zh-CN" altLang="en-US" sz="2400" dirty="0" smtClean="0"/>
              <a:t>对象；</a:t>
            </a:r>
            <a:endParaRPr lang="en-US" altLang="zh-CN" sz="2400" dirty="0" smtClean="0"/>
          </a:p>
          <a:p>
            <a:r>
              <a:rPr lang="en-US" altLang="zh-CN" sz="2400" dirty="0" err="1" smtClean="0"/>
              <a:t>Servlet</a:t>
            </a:r>
            <a:r>
              <a:rPr lang="zh-CN" altLang="en-US" sz="2400" dirty="0" smtClean="0"/>
              <a:t>规范中定义了</a:t>
            </a:r>
            <a:r>
              <a:rPr lang="en-US" altLang="zh-CN" sz="2400" dirty="0" err="1" smtClean="0"/>
              <a:t>HttpSession</a:t>
            </a:r>
            <a:r>
              <a:rPr lang="zh-CN" altLang="en-US" sz="2400" dirty="0" smtClean="0"/>
              <a:t>接口，能够实现</a:t>
            </a:r>
            <a:r>
              <a:rPr lang="en-US" altLang="zh-CN" sz="2400" dirty="0" smtClean="0"/>
              <a:t>Session</a:t>
            </a:r>
            <a:r>
              <a:rPr lang="zh-CN" altLang="en-US" sz="2400" dirty="0" smtClean="0"/>
              <a:t>技术；</a:t>
            </a:r>
            <a:endParaRPr lang="en-US" altLang="zh-CN" sz="2400" dirty="0" smtClean="0"/>
          </a:p>
          <a:p>
            <a:r>
              <a:rPr lang="en-US" altLang="zh-CN" sz="2400" dirty="0" err="1" smtClean="0"/>
              <a:t>HttpSession</a:t>
            </a:r>
            <a:r>
              <a:rPr lang="zh-CN" altLang="en-US" sz="2400" dirty="0" smtClean="0"/>
              <a:t>对象中可以添加属性，用来在会话范围共享数据；</a:t>
            </a:r>
            <a:endParaRPr lang="en-US" altLang="zh-CN" sz="2400" dirty="0" smtClean="0"/>
          </a:p>
          <a:p>
            <a:r>
              <a:rPr lang="zh-CN" altLang="en-US" sz="2400" dirty="0" smtClean="0"/>
              <a:t>上下文是一个全局对象，由服务器创建，一个应用只有唯一的一个；</a:t>
            </a:r>
            <a:endParaRPr lang="en-US" altLang="zh-CN" sz="2400" dirty="0" smtClean="0"/>
          </a:p>
          <a:p>
            <a:r>
              <a:rPr lang="zh-CN" altLang="en-US" sz="2400" dirty="0" smtClean="0"/>
              <a:t>可以用上下文对象存储全局共享数据；</a:t>
            </a:r>
            <a:endParaRPr lang="en-US" altLang="zh-CN" sz="2400" dirty="0" smtClean="0"/>
          </a:p>
          <a:p>
            <a:r>
              <a:rPr lang="en-US" altLang="zh-CN" sz="2400" dirty="0" err="1" smtClean="0"/>
              <a:t>ServletContext</a:t>
            </a:r>
            <a:r>
              <a:rPr lang="zh-CN" altLang="en-US" sz="2400" dirty="0" smtClean="0"/>
              <a:t>接口中定义了相关方法，可以用来获取初始化参数、输入流、请求转发器等，也可以用来操作上下文范围的属性；</a:t>
            </a:r>
            <a:endParaRPr lang="en-US" altLang="zh-CN" sz="2400" dirty="0" smtClean="0"/>
          </a:p>
          <a:p>
            <a:r>
              <a:rPr lang="en-US" altLang="zh-CN" sz="2400" dirty="0" smtClean="0"/>
              <a:t>Web</a:t>
            </a:r>
            <a:r>
              <a:rPr lang="zh-CN" altLang="en-US" sz="2400" dirty="0" smtClean="0"/>
              <a:t>应用中，有页面、请求、会话、上下文四大作用域；</a:t>
            </a:r>
            <a:endParaRPr lang="en-US" altLang="zh-CN" sz="2400" dirty="0" smtClean="0"/>
          </a:p>
          <a:p>
            <a:pPr>
              <a:buNone/>
            </a:pPr>
            <a:endParaRPr lang="en-US" sz="2400" dirty="0"/>
          </a:p>
        </p:txBody>
      </p:sp>
    </p:spTree>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399012" y="1862051"/>
            <a:ext cx="11238807" cy="437249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p:cNvSpPr>
            <a:spLocks noGrp="1"/>
          </p:cNvSpPr>
          <p:nvPr>
            <p:ph type="title"/>
          </p:nvPr>
        </p:nvSpPr>
        <p:spPr/>
        <p:txBody>
          <a:bodyPr/>
          <a:lstStyle/>
          <a:p>
            <a:r>
              <a:rPr lang="zh-CN" altLang="en-US" dirty="0"/>
              <a:t>知识点</a:t>
            </a:r>
            <a:r>
              <a:rPr lang="en-US" altLang="zh-CN" dirty="0" smtClean="0"/>
              <a:t>1-</a:t>
            </a:r>
            <a:r>
              <a:rPr lang="zh-CN" altLang="en-US" dirty="0" smtClean="0"/>
              <a:t>会话的概念与作用</a:t>
            </a:r>
            <a:r>
              <a:rPr lang="en-US" altLang="zh-CN" dirty="0" smtClean="0"/>
              <a:t>-1</a:t>
            </a:r>
            <a:endParaRPr lang="zh-CN" altLang="en-US" dirty="0"/>
          </a:p>
        </p:txBody>
      </p:sp>
      <p:sp>
        <p:nvSpPr>
          <p:cNvPr id="3" name="内容占位符 2"/>
          <p:cNvSpPr>
            <a:spLocks noGrp="1"/>
          </p:cNvSpPr>
          <p:nvPr>
            <p:ph idx="1"/>
          </p:nvPr>
        </p:nvSpPr>
        <p:spPr>
          <a:xfrm>
            <a:off x="173508" y="850007"/>
            <a:ext cx="11805132" cy="845790"/>
          </a:xfrm>
        </p:spPr>
        <p:txBody>
          <a:bodyPr>
            <a:normAutofit fontScale="92500"/>
          </a:bodyPr>
          <a:lstStyle/>
          <a:p>
            <a:r>
              <a:rPr lang="zh-CN" altLang="en-US" sz="2400" dirty="0" smtClean="0"/>
              <a:t>对于</a:t>
            </a:r>
            <a:r>
              <a:rPr lang="en-US" altLang="zh-CN" sz="2400" dirty="0" smtClean="0"/>
              <a:t>Web</a:t>
            </a:r>
            <a:r>
              <a:rPr lang="zh-CN" altLang="en-US" sz="2400" dirty="0" smtClean="0"/>
              <a:t>应用来说，会话（</a:t>
            </a:r>
            <a:r>
              <a:rPr lang="en-US" altLang="zh-CN" sz="2400" dirty="0" smtClean="0"/>
              <a:t>Session</a:t>
            </a:r>
            <a:r>
              <a:rPr lang="zh-CN" altLang="en-US" sz="2400" dirty="0" smtClean="0"/>
              <a:t>）就是浏览器与服务器之间的一次连续的通讯过程；</a:t>
            </a:r>
            <a:endParaRPr lang="zh-CN" altLang="en-US" sz="2400" dirty="0"/>
          </a:p>
        </p:txBody>
      </p:sp>
      <p:sp>
        <p:nvSpPr>
          <p:cNvPr id="18" name="Rounded Rectangle 17"/>
          <p:cNvSpPr/>
          <p:nvPr/>
        </p:nvSpPr>
        <p:spPr>
          <a:xfrm>
            <a:off x="947651" y="3541223"/>
            <a:ext cx="2244437" cy="648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通过浏览器访问一个网站；</a:t>
            </a:r>
            <a:endParaRPr lang="en-US" dirty="0"/>
          </a:p>
        </p:txBody>
      </p:sp>
      <p:sp>
        <p:nvSpPr>
          <p:cNvPr id="19" name="Rounded Rectangle 18"/>
          <p:cNvSpPr/>
          <p:nvPr/>
        </p:nvSpPr>
        <p:spPr>
          <a:xfrm>
            <a:off x="4258888" y="2313710"/>
            <a:ext cx="2244437" cy="648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访问页面</a:t>
            </a:r>
            <a:r>
              <a:rPr lang="en-US" altLang="zh-CN" dirty="0" smtClean="0"/>
              <a:t>1</a:t>
            </a:r>
            <a:endParaRPr lang="en-US" dirty="0"/>
          </a:p>
        </p:txBody>
      </p:sp>
      <p:sp>
        <p:nvSpPr>
          <p:cNvPr id="20" name="Rounded Rectangle 19"/>
          <p:cNvSpPr/>
          <p:nvPr/>
        </p:nvSpPr>
        <p:spPr>
          <a:xfrm>
            <a:off x="4228408" y="3264131"/>
            <a:ext cx="2244437" cy="648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访问页面</a:t>
            </a:r>
            <a:r>
              <a:rPr lang="en-US" altLang="zh-CN" dirty="0" smtClean="0"/>
              <a:t>2</a:t>
            </a:r>
            <a:endParaRPr lang="en-US" dirty="0"/>
          </a:p>
        </p:txBody>
      </p:sp>
      <p:sp>
        <p:nvSpPr>
          <p:cNvPr id="22" name="Rounded Rectangle 21"/>
          <p:cNvSpPr/>
          <p:nvPr/>
        </p:nvSpPr>
        <p:spPr>
          <a:xfrm>
            <a:off x="4264432" y="5095701"/>
            <a:ext cx="2244437" cy="648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访问页面</a:t>
            </a:r>
            <a:r>
              <a:rPr lang="en-US" altLang="zh-CN" dirty="0" smtClean="0"/>
              <a:t>n</a:t>
            </a:r>
            <a:endParaRPr lang="en-US" dirty="0"/>
          </a:p>
        </p:txBody>
      </p:sp>
      <p:sp>
        <p:nvSpPr>
          <p:cNvPr id="23" name="Rounded Rectangle 22"/>
          <p:cNvSpPr/>
          <p:nvPr/>
        </p:nvSpPr>
        <p:spPr>
          <a:xfrm>
            <a:off x="7600604" y="3543994"/>
            <a:ext cx="2244437" cy="648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关闭浏览器</a:t>
            </a:r>
            <a:endParaRPr lang="en-US" dirty="0"/>
          </a:p>
        </p:txBody>
      </p:sp>
      <p:sp>
        <p:nvSpPr>
          <p:cNvPr id="24" name="Rounded Rectangle 23"/>
          <p:cNvSpPr/>
          <p:nvPr/>
        </p:nvSpPr>
        <p:spPr>
          <a:xfrm>
            <a:off x="4267201" y="4200699"/>
            <a:ext cx="2244437" cy="648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en-US" dirty="0"/>
          </a:p>
        </p:txBody>
      </p:sp>
      <p:sp>
        <p:nvSpPr>
          <p:cNvPr id="25" name="Rectangle 24"/>
          <p:cNvSpPr/>
          <p:nvPr/>
        </p:nvSpPr>
        <p:spPr>
          <a:xfrm>
            <a:off x="4023361" y="2144684"/>
            <a:ext cx="2643447" cy="3740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3258590" y="3690852"/>
            <a:ext cx="665018" cy="349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Curved Connector 31"/>
          <p:cNvCxnSpPr>
            <a:stCxn id="19" idx="2"/>
            <a:endCxn id="20" idx="0"/>
          </p:cNvCxnSpPr>
          <p:nvPr/>
        </p:nvCxnSpPr>
        <p:spPr>
          <a:xfrm rot="5400000">
            <a:off x="5214853" y="3097877"/>
            <a:ext cx="302028" cy="3048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20" idx="2"/>
          </p:cNvCxnSpPr>
          <p:nvPr/>
        </p:nvCxnSpPr>
        <p:spPr>
          <a:xfrm rot="16200000" flipH="1">
            <a:off x="5279969" y="3983182"/>
            <a:ext cx="326967" cy="18565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Curved Connector 35"/>
          <p:cNvCxnSpPr>
            <a:endCxn id="22" idx="0"/>
          </p:cNvCxnSpPr>
          <p:nvPr/>
        </p:nvCxnSpPr>
        <p:spPr>
          <a:xfrm rot="5400000">
            <a:off x="5340931" y="4916980"/>
            <a:ext cx="224442" cy="133001"/>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ight Arrow 36"/>
          <p:cNvSpPr/>
          <p:nvPr/>
        </p:nvSpPr>
        <p:spPr>
          <a:xfrm>
            <a:off x="6885710" y="3710249"/>
            <a:ext cx="665018" cy="349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465514" y="2044931"/>
            <a:ext cx="2626821" cy="369332"/>
          </a:xfrm>
          <a:prstGeom prst="rect">
            <a:avLst/>
          </a:prstGeom>
          <a:noFill/>
        </p:spPr>
        <p:txBody>
          <a:bodyPr wrap="square" rtlCol="0">
            <a:spAutoFit/>
          </a:bodyPr>
          <a:lstStyle/>
          <a:p>
            <a:pPr algn="ctr"/>
            <a:r>
              <a:rPr lang="zh-CN" altLang="en-US" b="1" dirty="0" smtClean="0">
                <a:solidFill>
                  <a:srgbClr val="C00000"/>
                </a:solidFill>
              </a:rPr>
              <a:t>一次会话过程</a:t>
            </a:r>
            <a:endParaRPr lang="en-US" b="1" dirty="0">
              <a:solidFill>
                <a:srgbClr val="C00000"/>
              </a:solidFill>
            </a:endParaRPr>
          </a:p>
        </p:txBody>
      </p:sp>
    </p:spTree>
    <p:extLst>
      <p:ext uri="{BB962C8B-B14F-4D97-AF65-F5344CB8AC3E}">
        <p14:creationId xmlns:p14="http://schemas.microsoft.com/office/powerpoint/2010/main" xmlns="" val="135492134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C:\Users\wxh\AppData\Roaming\Tencent\Users\29097443\QQ\WinTemp\RichOle\OY{0PXVEEGGM1MXHG9Z@K91.png"/>
          <p:cNvPicPr>
            <a:picLocks noChangeAspect="1" noChangeArrowheads="1"/>
          </p:cNvPicPr>
          <p:nvPr/>
        </p:nvPicPr>
        <p:blipFill>
          <a:blip r:embed="rId3" cstate="print"/>
          <a:srcRect/>
          <a:stretch>
            <a:fillRect/>
          </a:stretch>
        </p:blipFill>
        <p:spPr bwMode="auto">
          <a:xfrm>
            <a:off x="748146" y="2188181"/>
            <a:ext cx="3027046" cy="2592158"/>
          </a:xfrm>
          <a:prstGeom prst="rect">
            <a:avLst/>
          </a:prstGeom>
          <a:noFill/>
          <a:ln>
            <a:solidFill>
              <a:schemeClr val="accent6"/>
            </a:solidFill>
          </a:ln>
        </p:spPr>
      </p:pic>
      <p:pic>
        <p:nvPicPr>
          <p:cNvPr id="2052" name="Picture 4" descr="C:\Users\wxh\AppData\Roaming\Tencent\Users\29097443\QQ\WinTemp\RichOle\C1RIZN)0LR5]UVNC@_K`8HR.png"/>
          <p:cNvPicPr>
            <a:picLocks noChangeAspect="1" noChangeArrowheads="1"/>
          </p:cNvPicPr>
          <p:nvPr/>
        </p:nvPicPr>
        <p:blipFill>
          <a:blip r:embed="rId4" cstate="print"/>
          <a:srcRect/>
          <a:stretch>
            <a:fillRect/>
          </a:stretch>
        </p:blipFill>
        <p:spPr bwMode="auto">
          <a:xfrm>
            <a:off x="7780712" y="2296218"/>
            <a:ext cx="3429000" cy="4295775"/>
          </a:xfrm>
          <a:prstGeom prst="rect">
            <a:avLst/>
          </a:prstGeom>
          <a:noFill/>
          <a:ln>
            <a:solidFill>
              <a:schemeClr val="accent6"/>
            </a:solidFill>
          </a:ln>
        </p:spPr>
      </p:pic>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1-</a:t>
            </a:r>
            <a:r>
              <a:rPr lang="zh-CN" altLang="en-US" dirty="0" smtClean="0"/>
              <a:t>会话的概念与作用</a:t>
            </a:r>
            <a:r>
              <a:rPr lang="en-US" altLang="zh-CN" dirty="0" smtClean="0"/>
              <a:t>-2</a:t>
            </a:r>
            <a:endParaRPr lang="zh-CN" altLang="en-US" dirty="0"/>
          </a:p>
        </p:txBody>
      </p:sp>
      <p:sp>
        <p:nvSpPr>
          <p:cNvPr id="3" name="内容占位符 2"/>
          <p:cNvSpPr>
            <a:spLocks noGrp="1"/>
          </p:cNvSpPr>
          <p:nvPr>
            <p:ph idx="1"/>
          </p:nvPr>
        </p:nvSpPr>
        <p:spPr>
          <a:xfrm>
            <a:off x="173508" y="850006"/>
            <a:ext cx="12018492" cy="3672117"/>
          </a:xfrm>
        </p:spPr>
        <p:txBody>
          <a:bodyPr>
            <a:normAutofit/>
          </a:bodyPr>
          <a:lstStyle/>
          <a:p>
            <a:r>
              <a:rPr lang="en-US" altLang="zh-CN" sz="2400" dirty="0" smtClean="0"/>
              <a:t>HTTP</a:t>
            </a:r>
            <a:r>
              <a:rPr lang="zh-CN" altLang="en-US" sz="2400" dirty="0" smtClean="0"/>
              <a:t>协议是无状态的，也就是说，一次请求结束后，</a:t>
            </a:r>
            <a:r>
              <a:rPr lang="en-US" altLang="zh-CN" sz="2400" dirty="0" smtClean="0"/>
              <a:t>HTTP</a:t>
            </a:r>
            <a:r>
              <a:rPr lang="zh-CN" altLang="en-US" sz="2400" dirty="0" smtClean="0"/>
              <a:t>协议就不再记录相关信息；</a:t>
            </a:r>
            <a:endParaRPr lang="en-US" altLang="zh-CN" sz="2400" dirty="0" smtClean="0"/>
          </a:p>
          <a:p>
            <a:r>
              <a:rPr lang="zh-CN" altLang="en-US" sz="2400" dirty="0" smtClean="0"/>
              <a:t>而实际应用中，却常常需要记住一些状态信息；</a:t>
            </a:r>
            <a:endParaRPr lang="zh-CN" altLang="en-US" sz="2400" dirty="0"/>
          </a:p>
        </p:txBody>
      </p:sp>
      <p:sp>
        <p:nvSpPr>
          <p:cNvPr id="21" name="Oval Callout 20"/>
          <p:cNvSpPr/>
          <p:nvPr/>
        </p:nvSpPr>
        <p:spPr>
          <a:xfrm>
            <a:off x="4721629" y="2194560"/>
            <a:ext cx="1645920" cy="1645920"/>
          </a:xfrm>
          <a:prstGeom prst="wedgeEllipseCallout">
            <a:avLst>
              <a:gd name="adj1" fmla="val -128913"/>
              <a:gd name="adj2" fmla="val 4835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要下载文档，要求必须先登录，称为访问控制。</a:t>
            </a:r>
            <a:endParaRPr lang="en-US" dirty="0">
              <a:solidFill>
                <a:schemeClr val="tx1"/>
              </a:solidFill>
            </a:endParaRPr>
          </a:p>
        </p:txBody>
      </p:sp>
      <p:sp>
        <p:nvSpPr>
          <p:cNvPr id="26" name="Oval Callout 25"/>
          <p:cNvSpPr/>
          <p:nvPr/>
        </p:nvSpPr>
        <p:spPr>
          <a:xfrm>
            <a:off x="4973782" y="4375266"/>
            <a:ext cx="1645920" cy="1645920"/>
          </a:xfrm>
          <a:prstGeom prst="wedgeEllipseCallout">
            <a:avLst>
              <a:gd name="adj1" fmla="val 137753"/>
              <a:gd name="adj2" fmla="val 119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一定时间内不再需要重新登录，称为简化登录。</a:t>
            </a:r>
            <a:endParaRPr lang="en-US" dirty="0">
              <a:solidFill>
                <a:schemeClr val="tx1"/>
              </a:solidFill>
            </a:endParaRPr>
          </a:p>
        </p:txBody>
      </p:sp>
      <p:sp>
        <p:nvSpPr>
          <p:cNvPr id="27" name="TextBox 26"/>
          <p:cNvSpPr txBox="1"/>
          <p:nvPr/>
        </p:nvSpPr>
        <p:spPr>
          <a:xfrm>
            <a:off x="731520" y="4937761"/>
            <a:ext cx="4006735" cy="1200329"/>
          </a:xfrm>
          <a:prstGeom prst="rect">
            <a:avLst/>
          </a:prstGeom>
          <a:solidFill>
            <a:schemeClr val="accent6">
              <a:lumMod val="60000"/>
              <a:lumOff val="40000"/>
            </a:schemeClr>
          </a:solidFill>
        </p:spPr>
        <p:txBody>
          <a:bodyPr wrap="square" rtlCol="0">
            <a:spAutoFit/>
          </a:bodyPr>
          <a:lstStyle/>
          <a:p>
            <a:r>
              <a:rPr lang="zh-CN" altLang="en-US" dirty="0" smtClean="0"/>
              <a:t>会话跟踪技术就能够实现这样的功能：能够跟踪客户端与服务器端的交互，保存和记忆相关的信息，保存请求的状态信息。</a:t>
            </a:r>
            <a:endParaRPr lang="en-US" dirty="0"/>
          </a:p>
        </p:txBody>
      </p:sp>
    </p:spTree>
    <p:extLst>
      <p:ext uri="{BB962C8B-B14F-4D97-AF65-F5344CB8AC3E}">
        <p14:creationId xmlns:p14="http://schemas.microsoft.com/office/powerpoint/2010/main" xmlns="" val="135492134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会话的概念与作用</a:t>
            </a:r>
            <a:r>
              <a:rPr lang="en-US" altLang="zh-CN" dirty="0"/>
              <a:t>-2</a:t>
            </a:r>
            <a:endParaRPr lang="zh-CN" altLang="en-US" dirty="0"/>
          </a:p>
        </p:txBody>
      </p:sp>
      <p:sp>
        <p:nvSpPr>
          <p:cNvPr id="3" name="内容占位符 2"/>
          <p:cNvSpPr>
            <a:spLocks noGrp="1"/>
          </p:cNvSpPr>
          <p:nvPr>
            <p:ph idx="1"/>
          </p:nvPr>
        </p:nvSpPr>
        <p:spPr/>
        <p:txBody>
          <a:bodyPr/>
          <a:lstStyle/>
          <a:p>
            <a:r>
              <a:rPr lang="zh-CN" altLang="en-US" dirty="0"/>
              <a:t>目前唯一的方法：</a:t>
            </a:r>
          </a:p>
        </p:txBody>
      </p:sp>
      <p:pic>
        <p:nvPicPr>
          <p:cNvPr id="7" name="图片 6"/>
          <p:cNvPicPr>
            <a:picLocks noChangeAspect="1"/>
          </p:cNvPicPr>
          <p:nvPr/>
        </p:nvPicPr>
        <p:blipFill rotWithShape="1">
          <a:blip r:embed="rId2">
            <a:extLst>
              <a:ext uri="{28A0092B-C50C-407E-A947-70E740481C1C}">
                <a14:useLocalDpi xmlns:a14="http://schemas.microsoft.com/office/drawing/2010/main" xmlns="" val="0"/>
              </a:ext>
            </a:extLst>
          </a:blip>
          <a:srcRect l="37643" t="16526" r="37467" b="5352"/>
          <a:stretch/>
        </p:blipFill>
        <p:spPr>
          <a:xfrm>
            <a:off x="1883976" y="2419618"/>
            <a:ext cx="1268817" cy="2807595"/>
          </a:xfrm>
          <a:prstGeom prst="rect">
            <a:avLst/>
          </a:prstGeom>
          <a:effectLst>
            <a:outerShdw blurRad="63500" sx="102000" sy="102000" algn="ctr" rotWithShape="0">
              <a:prstClr val="black">
                <a:alpha val="40000"/>
              </a:prstClr>
            </a:outerShdw>
            <a:reflection blurRad="6350" stA="50000" endA="275" endPos="40000" dist="101600" dir="5400000" sy="-100000" algn="bl" rotWithShape="0"/>
          </a:effectLst>
        </p:spPr>
      </p:pic>
      <p:sp>
        <p:nvSpPr>
          <p:cNvPr id="8" name="文本框 7"/>
          <p:cNvSpPr txBox="1"/>
          <p:nvPr/>
        </p:nvSpPr>
        <p:spPr>
          <a:xfrm>
            <a:off x="2598249" y="4209781"/>
            <a:ext cx="1518364" cy="1200329"/>
          </a:xfrm>
          <a:prstGeom prst="rect">
            <a:avLst/>
          </a:prstGeom>
          <a:noFill/>
        </p:spPr>
        <p:txBody>
          <a:bodyPr wrap="none" rtlCol="0">
            <a:spAutoFit/>
          </a:bodyPr>
          <a:lstStyle/>
          <a:p>
            <a:r>
              <a:rPr lang="zh-CN" altLang="en-US" sz="7200" b="1" dirty="0" smtClean="0">
                <a:solidFill>
                  <a:schemeClr val="accent2">
                    <a:lumMod val="75000"/>
                  </a:schemeClr>
                </a:solidFill>
                <a:effectLst>
                  <a:outerShdw blurRad="63500" sx="102000" sy="102000" algn="ctr" rotWithShape="0">
                    <a:prstClr val="black">
                      <a:alpha val="40000"/>
                    </a:prstClr>
                  </a:outerShdw>
                  <a:reflection blurRad="6350" stA="50000" endA="300" endPos="50000" dist="101600" dir="5400000" sy="-100000" algn="bl" rotWithShape="0"/>
                </a:effectLst>
                <a:latin typeface="微软雅黑" panose="020B0503020204020204" pitchFamily="34" charset="-122"/>
                <a:ea typeface="微软雅黑" panose="020B0503020204020204" pitchFamily="34" charset="-122"/>
              </a:rPr>
              <a:t>令</a:t>
            </a:r>
            <a:r>
              <a:rPr lang="zh-CN" altLang="en-US" sz="3200" dirty="0" smtClean="0">
                <a:effectLst>
                  <a:outerShdw blurRad="63500" sx="102000" sy="102000" algn="ctr" rotWithShape="0">
                    <a:prstClr val="black">
                      <a:alpha val="40000"/>
                    </a:prstClr>
                  </a:outerShdw>
                  <a:reflection blurRad="6350" stA="50000" endA="300" endPos="50000" dist="101600" dir="5400000" sy="-100000" algn="bl" rotWithShape="0"/>
                </a:effectLst>
                <a:latin typeface="微软雅黑" panose="020B0503020204020204" pitchFamily="34" charset="-122"/>
                <a:ea typeface="微软雅黑" panose="020B0503020204020204" pitchFamily="34" charset="-122"/>
              </a:rPr>
              <a:t>牌</a:t>
            </a:r>
            <a:endParaRPr lang="zh-CN" altLang="en-US" sz="3200" dirty="0">
              <a:effectLst>
                <a:outerShdw blurRad="63500" sx="102000" sy="102000" algn="ctr" rotWithShape="0">
                  <a:prstClr val="black">
                    <a:alpha val="40000"/>
                  </a:prstClr>
                </a:outerShdw>
                <a:reflection blurRad="6350" stA="50000" endA="300" endPos="50000" dist="101600" dir="5400000" sy="-100000" algn="bl" rotWithShape="0"/>
              </a:effectLst>
              <a:latin typeface="微软雅黑" panose="020B0503020204020204" pitchFamily="34" charset="-122"/>
              <a:ea typeface="微软雅黑" panose="020B0503020204020204" pitchFamily="34" charset="-122"/>
            </a:endParaRPr>
          </a:p>
        </p:txBody>
      </p:sp>
      <p:sp>
        <p:nvSpPr>
          <p:cNvPr id="9" name="文本框 8"/>
          <p:cNvSpPr txBox="1"/>
          <p:nvPr/>
        </p:nvSpPr>
        <p:spPr>
          <a:xfrm>
            <a:off x="4307573" y="2576920"/>
            <a:ext cx="6367831" cy="2492990"/>
          </a:xfrm>
          <a:prstGeom prst="rect">
            <a:avLst/>
          </a:prstGeom>
          <a:noFill/>
          <a:effectLst>
            <a:glow rad="88900">
              <a:schemeClr val="accent1">
                <a:alpha val="65000"/>
              </a:schemeClr>
            </a:glow>
          </a:effectLst>
        </p:spPr>
        <p:txBody>
          <a:bodyPr wrap="square" rtlCol="0">
            <a:spAutoFit/>
          </a:bodyPr>
          <a:lstStyle/>
          <a:p>
            <a:r>
              <a:rPr lang="zh-CN" altLang="en-US" sz="2400" dirty="0" smtClean="0">
                <a:effectLst/>
                <a:latin typeface="微软雅黑" panose="020B0503020204020204" pitchFamily="34" charset="-122"/>
                <a:ea typeface="微软雅黑" panose="020B0503020204020204" pitchFamily="34" charset="-122"/>
              </a:rPr>
              <a:t>现在的应用环境中，能够采用的方法是：</a:t>
            </a:r>
            <a:endParaRPr lang="en-US" altLang="zh-CN" sz="2400" dirty="0" smtClean="0">
              <a:effectLst/>
              <a:latin typeface="微软雅黑" panose="020B0503020204020204" pitchFamily="34" charset="-122"/>
              <a:ea typeface="微软雅黑" panose="020B0503020204020204" pitchFamily="34" charset="-122"/>
            </a:endParaRPr>
          </a:p>
          <a:p>
            <a:r>
              <a:rPr lang="zh-CN" altLang="en-US" sz="5400" b="1" dirty="0">
                <a:solidFill>
                  <a:schemeClr val="accent2">
                    <a:lumMod val="75000"/>
                  </a:schemeClr>
                </a:solidFill>
                <a:effectLst/>
                <a:latin typeface="微软雅黑" panose="020B0503020204020204" pitchFamily="34" charset="-122"/>
                <a:ea typeface="微软雅黑" panose="020B0503020204020204" pitchFamily="34" charset="-122"/>
              </a:rPr>
              <a:t>每次</a:t>
            </a:r>
            <a:r>
              <a:rPr lang="zh-CN" altLang="en-US" sz="4000" b="1" dirty="0" smtClean="0">
                <a:effectLst/>
                <a:latin typeface="微软雅黑" panose="020B0503020204020204" pitchFamily="34" charset="-122"/>
                <a:ea typeface="微软雅黑" panose="020B0503020204020204" pitchFamily="34" charset="-122"/>
              </a:rPr>
              <a:t>向服务器发送请求时</a:t>
            </a:r>
            <a:endParaRPr lang="en-US" altLang="zh-CN" sz="4000" b="1" dirty="0" smtClean="0">
              <a:effectLst/>
              <a:latin typeface="微软雅黑" panose="020B0503020204020204" pitchFamily="34" charset="-122"/>
              <a:ea typeface="微软雅黑" panose="020B0503020204020204" pitchFamily="34" charset="-122"/>
            </a:endParaRPr>
          </a:p>
          <a:p>
            <a:r>
              <a:rPr lang="zh-CN" altLang="en-US" sz="2400" dirty="0">
                <a:effectLst/>
                <a:latin typeface="微软雅黑" panose="020B0503020204020204" pitchFamily="34" charset="-122"/>
                <a:ea typeface="微软雅黑" panose="020B0503020204020204" pitchFamily="34" charset="-122"/>
              </a:rPr>
              <a:t>都</a:t>
            </a:r>
            <a:endParaRPr lang="en-US" altLang="zh-CN" sz="2400" dirty="0">
              <a:effectLst/>
              <a:latin typeface="微软雅黑" panose="020B0503020204020204" pitchFamily="34" charset="-122"/>
              <a:ea typeface="微软雅黑" panose="020B0503020204020204" pitchFamily="34" charset="-122"/>
            </a:endParaRPr>
          </a:p>
          <a:p>
            <a:r>
              <a:rPr lang="zh-CN" altLang="en-US" sz="4000" b="1" dirty="0" smtClean="0">
                <a:effectLst/>
                <a:latin typeface="微软雅黑" panose="020B0503020204020204" pitchFamily="34" charset="-122"/>
                <a:ea typeface="微软雅黑" panose="020B0503020204020204" pitchFamily="34" charset="-122"/>
              </a:rPr>
              <a:t>主动携带</a:t>
            </a:r>
            <a:r>
              <a:rPr lang="zh-CN" altLang="en-US" sz="5400" b="1" dirty="0">
                <a:solidFill>
                  <a:schemeClr val="accent2">
                    <a:lumMod val="75000"/>
                  </a:schemeClr>
                </a:solidFill>
                <a:effectLst/>
                <a:latin typeface="微软雅黑" panose="020B0503020204020204" pitchFamily="34" charset="-122"/>
                <a:ea typeface="微软雅黑" panose="020B0503020204020204" pitchFamily="34" charset="-122"/>
              </a:rPr>
              <a:t>身份令牌</a:t>
            </a:r>
            <a:r>
              <a:rPr lang="zh-CN" altLang="en-US" sz="4000" b="1" dirty="0" smtClean="0">
                <a:effectLst/>
                <a:latin typeface="微软雅黑" panose="020B0503020204020204" pitchFamily="34" charset="-122"/>
                <a:ea typeface="微软雅黑" panose="020B0503020204020204" pitchFamily="34" charset="-122"/>
              </a:rPr>
              <a:t>信息</a:t>
            </a:r>
            <a:endParaRPr lang="en-US" altLang="zh-CN" sz="4000" b="1" dirty="0" smtClean="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148139035"/>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38750</TotalTime>
  <Words>5293</Words>
  <Application>Microsoft Office PowerPoint</Application>
  <PresentationFormat>自定义</PresentationFormat>
  <Paragraphs>702</Paragraphs>
  <Slides>67</Slides>
  <Notes>31</Notes>
  <HiddenSlides>0</HiddenSlides>
  <MMClips>0</MMClips>
  <ScaleCrop>false</ScaleCrop>
  <HeadingPairs>
    <vt:vector size="4" baseType="variant">
      <vt:variant>
        <vt:lpstr>主题</vt:lpstr>
      </vt:variant>
      <vt:variant>
        <vt:i4>1</vt:i4>
      </vt:variant>
      <vt:variant>
        <vt:lpstr>幻灯片标题</vt:lpstr>
      </vt:variant>
      <vt:variant>
        <vt:i4>67</vt:i4>
      </vt:variant>
    </vt:vector>
  </HeadingPairs>
  <TitlesOfParts>
    <vt:vector size="68" baseType="lpstr">
      <vt:lpstr>Office 主题</vt:lpstr>
      <vt:lpstr>会话跟踪</vt:lpstr>
      <vt:lpstr>本章内容：共5小节，17个知识点</vt:lpstr>
      <vt:lpstr>本章目标</vt:lpstr>
      <vt:lpstr>第1节【会话跟踪概述】</vt:lpstr>
      <vt:lpstr>知识点1-会话的概念与作用-1</vt:lpstr>
      <vt:lpstr>知识点1-会话的概念与作用-1</vt:lpstr>
      <vt:lpstr>知识点1-会话的概念与作用-1</vt:lpstr>
      <vt:lpstr>知识点1-会话的概念与作用-2</vt:lpstr>
      <vt:lpstr>知识点1-会话的概念与作用-2</vt:lpstr>
      <vt:lpstr>知识点2-现行常用的会话跟踪技术</vt:lpstr>
      <vt:lpstr>本节总结提问【会话跟踪概述】</vt:lpstr>
      <vt:lpstr>本节总结【会话跟踪概述】</vt:lpstr>
      <vt:lpstr>第2节【Cookie】</vt:lpstr>
      <vt:lpstr>知识点1-Cookie的功能与特点</vt:lpstr>
      <vt:lpstr>知识点2-Cookie的域及最大生命时间</vt:lpstr>
      <vt:lpstr>知识点3-在Servlet中创建Cookie、设置Cookie属性-1</vt:lpstr>
      <vt:lpstr>知识点3-在Servlet中创建Cookie、设置Cookie属性-2</vt:lpstr>
      <vt:lpstr>知识点4-在响应中设置Cookie信息-1</vt:lpstr>
      <vt:lpstr>知识点4-在响应中设置Cookie信息-2</vt:lpstr>
      <vt:lpstr>知识点4-在响应中设置Cookie信息-3</vt:lpstr>
      <vt:lpstr>知识点5-获取请求中的Cookie信息-1</vt:lpstr>
      <vt:lpstr>知识点5-获取请求中的Cookie信息-2</vt:lpstr>
      <vt:lpstr>【课堂练习-简化登录】</vt:lpstr>
      <vt:lpstr>【课堂练习-简化登录】</vt:lpstr>
      <vt:lpstr>【课堂练习-简化登录】</vt:lpstr>
      <vt:lpstr>本节总结提问【Cookie】</vt:lpstr>
      <vt:lpstr>本节总结【Cookie】</vt:lpstr>
      <vt:lpstr>第3节【Session】</vt:lpstr>
      <vt:lpstr>知识点1：Session简介-1</vt:lpstr>
      <vt:lpstr>知识点1：Session简介-1</vt:lpstr>
      <vt:lpstr>知识点1：Session简介-1</vt:lpstr>
      <vt:lpstr>知识点1：Session简介-2</vt:lpstr>
      <vt:lpstr>知识点2：自定义Session实现的方式</vt:lpstr>
      <vt:lpstr>知识点2：自定义Session实现的方式</vt:lpstr>
      <vt:lpstr>知识点2：自定义Session实现的方式</vt:lpstr>
      <vt:lpstr>知识点2：自定义Session实现的方式</vt:lpstr>
      <vt:lpstr>知识点2：自定义Session实现的方式</vt:lpstr>
      <vt:lpstr>知识点3：HttpSession的获取-1</vt:lpstr>
      <vt:lpstr>知识点3：HttpSession的获取-2</vt:lpstr>
      <vt:lpstr>知识点3：HttpSession的获取-2</vt:lpstr>
      <vt:lpstr>知识点4：Session属性的添加、修改、删除及Session失效的方法-1</vt:lpstr>
      <vt:lpstr>知识点4：Session属性的添加、修改、删除及Session失效的方法-2</vt:lpstr>
      <vt:lpstr>知识点4：Session属性的添加、修改、删除及Session失效的方法-3</vt:lpstr>
      <vt:lpstr>知识点4：Session属性的添加、修改、删除及Session失效的方法-4</vt:lpstr>
      <vt:lpstr>【课堂练习-访问控制】</vt:lpstr>
      <vt:lpstr>【课堂练习-访问控制】</vt:lpstr>
      <vt:lpstr>【课堂练习-访问控制】</vt:lpstr>
      <vt:lpstr>本节总结提问【Session】</vt:lpstr>
      <vt:lpstr>本节总结【Session】</vt:lpstr>
      <vt:lpstr>第4节【ServletContext接口】</vt:lpstr>
      <vt:lpstr>知识点1：上下文对象的概念、作用-1</vt:lpstr>
      <vt:lpstr>知识点1：上下文对象的概念、作用-2</vt:lpstr>
      <vt:lpstr>知识点2：上下文获取方法-1</vt:lpstr>
      <vt:lpstr>知识点2：上下文获取方法-2</vt:lpstr>
      <vt:lpstr>知识点3：上下文参数</vt:lpstr>
      <vt:lpstr>本节总结提问【ServletContext接口】</vt:lpstr>
      <vt:lpstr>本节总结【 ServletContext接口】</vt:lpstr>
      <vt:lpstr>第5节：数据作用域</vt:lpstr>
      <vt:lpstr>知识点1：利用ServletContext在应用中共享数据</vt:lpstr>
      <vt:lpstr>知识点2：四大作用域范围</vt:lpstr>
      <vt:lpstr>知识点3：请求、会话、上下文中存放、修改、删除数据方法</vt:lpstr>
      <vt:lpstr>【课堂练习-计数器】</vt:lpstr>
      <vt:lpstr>【课堂练习-计数器】</vt:lpstr>
      <vt:lpstr>本节总结提问【数据作用域】</vt:lpstr>
      <vt:lpstr>本节总结【数据作用域】</vt:lpstr>
      <vt:lpstr>本章总结</vt:lpstr>
      <vt:lpstr>幻灯片 67</vt:lpstr>
    </vt:vector>
  </TitlesOfParts>
  <Company>Baidu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微软用户</cp:lastModifiedBy>
  <cp:revision>1212</cp:revision>
  <dcterms:created xsi:type="dcterms:W3CDTF">2014-03-19T14:07:00Z</dcterms:created>
  <dcterms:modified xsi:type="dcterms:W3CDTF">2018-06-28T09:02:18Z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2052-10.1.0.5843</vt:lpwstr>
  </property>
</Properties>
</file>