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handoutMasterIdLst>
    <p:handoutMasterId r:id="rId36"/>
  </p:handoutMasterIdLst>
  <p:sldIdLst>
    <p:sldId id="478" r:id="rId2"/>
    <p:sldId id="481" r:id="rId3"/>
    <p:sldId id="493" r:id="rId4"/>
    <p:sldId id="483" r:id="rId5"/>
    <p:sldId id="855" r:id="rId6"/>
    <p:sldId id="854" r:id="rId7"/>
    <p:sldId id="868" r:id="rId8"/>
    <p:sldId id="856" r:id="rId9"/>
    <p:sldId id="857" r:id="rId10"/>
    <p:sldId id="869" r:id="rId11"/>
    <p:sldId id="858" r:id="rId12"/>
    <p:sldId id="870" r:id="rId13"/>
    <p:sldId id="841" r:id="rId14"/>
    <p:sldId id="842" r:id="rId15"/>
    <p:sldId id="859" r:id="rId16"/>
    <p:sldId id="860" r:id="rId17"/>
    <p:sldId id="864" r:id="rId18"/>
    <p:sldId id="871" r:id="rId19"/>
    <p:sldId id="872" r:id="rId20"/>
    <p:sldId id="873" r:id="rId21"/>
    <p:sldId id="865" r:id="rId22"/>
    <p:sldId id="874" r:id="rId23"/>
    <p:sldId id="866" r:id="rId24"/>
    <p:sldId id="875" r:id="rId25"/>
    <p:sldId id="867" r:id="rId26"/>
    <p:sldId id="877" r:id="rId27"/>
    <p:sldId id="878" r:id="rId28"/>
    <p:sldId id="879" r:id="rId29"/>
    <p:sldId id="861" r:id="rId30"/>
    <p:sldId id="862" r:id="rId31"/>
    <p:sldId id="863" r:id="rId32"/>
    <p:sldId id="876" r:id="rId33"/>
    <p:sldId id="476"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AE0B0B"/>
    <a:srgbClr val="595959"/>
    <a:srgbClr val="269999"/>
    <a:srgbClr val="E54958"/>
    <a:srgbClr val="C56883"/>
    <a:srgbClr val="FD3AD1"/>
    <a:srgbClr val="B8275B"/>
    <a:srgbClr val="F66FD8"/>
    <a:srgbClr val="C3C000"/>
    <a:srgbClr val="276A8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83935" autoAdjust="0"/>
  </p:normalViewPr>
  <p:slideViewPr>
    <p:cSldViewPr snapToGrid="0">
      <p:cViewPr>
        <p:scale>
          <a:sx n="75" d="100"/>
          <a:sy n="75" d="100"/>
        </p:scale>
        <p:origin x="-540" y="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40" d="100"/>
        <a:sy n="40" d="100"/>
      </p:scale>
      <p:origin x="0" y="0"/>
    </p:cViewPr>
  </p:sorterViewPr>
  <p:notesViewPr>
    <p:cSldViewPr snapToGrid="0">
      <p:cViewPr varScale="1">
        <p:scale>
          <a:sx n="56" d="100"/>
          <a:sy n="56" d="100"/>
        </p:scale>
        <p:origin x="2856" y="72"/>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FDAFF6-F84F-4348-8062-22F68F2F883C}" type="datetimeFigureOut">
              <a:rPr lang="zh-CN" altLang="en-US" smtClean="0"/>
              <a:pPr/>
              <a:t>2018/6/29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8F3BBD-B065-4C1F-9D2D-1D16C98090FE}" type="slidenum">
              <a:rPr lang="zh-CN" altLang="en-US" smtClean="0"/>
              <a:pPr/>
              <a:t>‹#›</a:t>
            </a:fld>
            <a:endParaRPr lang="zh-CN" altLang="en-US"/>
          </a:p>
        </p:txBody>
      </p:sp>
    </p:spTree>
    <p:extLst>
      <p:ext uri="{BB962C8B-B14F-4D97-AF65-F5344CB8AC3E}">
        <p14:creationId xmlns:p14="http://schemas.microsoft.com/office/powerpoint/2010/main" xmlns="" val="5489152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89AA82-4130-4734-8B4A-6884A5015015}" type="datetimeFigureOut">
              <a:rPr lang="zh-CN" altLang="en-US" smtClean="0"/>
              <a:pPr/>
              <a:t>2018/6/29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CB019E-7D09-4A3E-A6A1-B4531B688387}" type="slidenum">
              <a:rPr lang="zh-CN" altLang="en-US" smtClean="0"/>
              <a:pPr/>
              <a:t>‹#›</a:t>
            </a:fld>
            <a:endParaRPr lang="zh-CN" altLang="en-US"/>
          </a:p>
        </p:txBody>
      </p:sp>
    </p:spTree>
    <p:extLst>
      <p:ext uri="{BB962C8B-B14F-4D97-AF65-F5344CB8AC3E}">
        <p14:creationId xmlns:p14="http://schemas.microsoft.com/office/powerpoint/2010/main" xmlns="" val="40236229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a:t>
            </a:fld>
            <a:endParaRPr lang="zh-CN" altLang="en-US"/>
          </a:p>
        </p:txBody>
      </p:sp>
    </p:spTree>
    <p:extLst>
      <p:ext uri="{BB962C8B-B14F-4D97-AF65-F5344CB8AC3E}">
        <p14:creationId xmlns:p14="http://schemas.microsoft.com/office/powerpoint/2010/main" xmlns="" val="3151710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dirty="0" err="1" smtClean="0"/>
              <a:t>HttpSessionAttributeListener</a:t>
            </a:r>
            <a:r>
              <a:rPr lang="zh-CN" altLang="en-US" dirty="0" smtClean="0"/>
              <a:t>是只要会话对象中使用</a:t>
            </a:r>
            <a:r>
              <a:rPr lang="en-US" altLang="zh-CN" dirty="0" err="1" smtClean="0"/>
              <a:t>setAttriubte,removeAttriubute</a:t>
            </a:r>
            <a:r>
              <a:rPr lang="en-US" altLang="zh-CN" dirty="0" smtClean="0"/>
              <a:t>,</a:t>
            </a:r>
            <a:r>
              <a:rPr lang="zh-CN" altLang="en-US" dirty="0" smtClean="0"/>
              <a:t>都会被通知。不管属性是什么类型。</a:t>
            </a:r>
            <a:endParaRPr lang="en-US" altLang="zh-CN" dirty="0" smtClean="0"/>
          </a:p>
          <a:p>
            <a:r>
              <a:rPr lang="en-US" altLang="zh-CN" dirty="0" err="1" smtClean="0"/>
              <a:t>HttpSessionBindingListener</a:t>
            </a:r>
            <a:r>
              <a:rPr lang="zh-CN" altLang="en-US" dirty="0" smtClean="0"/>
              <a:t>是只有实现了这个接口的类的对象作为属性时，才能被通知。另外，当会话超时，失效时，也会被通知。</a:t>
            </a:r>
            <a:endParaRPr lang="en-US" dirty="0"/>
          </a:p>
        </p:txBody>
      </p:sp>
      <p:sp>
        <p:nvSpPr>
          <p:cNvPr id="4" name="Slide Number Placeholder 3"/>
          <p:cNvSpPr>
            <a:spLocks noGrp="1"/>
          </p:cNvSpPr>
          <p:nvPr>
            <p:ph type="sldNum" sz="quarter" idx="10"/>
          </p:nvPr>
        </p:nvSpPr>
        <p:spPr/>
        <p:txBody>
          <a:bodyPr/>
          <a:lstStyle/>
          <a:p>
            <a:fld id="{DDCB019E-7D09-4A3E-A6A1-B4531B688387}" type="slidenum">
              <a:rPr lang="zh-CN" altLang="en-US" smtClean="0"/>
              <a:pPr/>
              <a:t>12</a:t>
            </a:fld>
            <a:endParaRPr lang="zh-CN" altLang="en-US"/>
          </a:p>
        </p:txBody>
      </p:sp>
    </p:spTree>
    <p:extLst>
      <p:ext uri="{BB962C8B-B14F-4D97-AF65-F5344CB8AC3E}">
        <p14:creationId xmlns:p14="http://schemas.microsoft.com/office/powerpoint/2010/main" xmlns="" val="40974034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13</a:t>
            </a:fld>
            <a:endParaRPr lang="zh-CN" altLang="en-US"/>
          </a:p>
        </p:txBody>
      </p:sp>
    </p:spTree>
    <p:extLst>
      <p:ext uri="{BB962C8B-B14F-4D97-AF65-F5344CB8AC3E}">
        <p14:creationId xmlns:p14="http://schemas.microsoft.com/office/powerpoint/2010/main" xmlns="" val="35124361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15</a:t>
            </a:fld>
            <a:endParaRPr lang="zh-CN" altLang="en-US"/>
          </a:p>
        </p:txBody>
      </p:sp>
    </p:spTree>
    <p:extLst>
      <p:ext uri="{BB962C8B-B14F-4D97-AF65-F5344CB8AC3E}">
        <p14:creationId xmlns:p14="http://schemas.microsoft.com/office/powerpoint/2010/main" xmlns="" val="13345885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DCB019E-7D09-4A3E-A6A1-B4531B688387}" type="slidenum">
              <a:rPr lang="zh-CN" altLang="en-US" smtClean="0"/>
              <a:pPr/>
              <a:t>22</a:t>
            </a:fld>
            <a:endParaRPr lang="zh-CN" altLang="en-US"/>
          </a:p>
        </p:txBody>
      </p:sp>
    </p:spTree>
    <p:extLst>
      <p:ext uri="{BB962C8B-B14F-4D97-AF65-F5344CB8AC3E}">
        <p14:creationId xmlns:p14="http://schemas.microsoft.com/office/powerpoint/2010/main" xmlns="" val="7842970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DCB019E-7D09-4A3E-A6A1-B4531B688387}" type="slidenum">
              <a:rPr lang="zh-CN" altLang="en-US" smtClean="0"/>
              <a:pPr/>
              <a:t>25</a:t>
            </a:fld>
            <a:endParaRPr lang="zh-CN" altLang="en-US"/>
          </a:p>
        </p:txBody>
      </p:sp>
    </p:spTree>
    <p:extLst>
      <p:ext uri="{BB962C8B-B14F-4D97-AF65-F5344CB8AC3E}">
        <p14:creationId xmlns:p14="http://schemas.microsoft.com/office/powerpoint/2010/main" xmlns="" val="42755943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29</a:t>
            </a:fld>
            <a:endParaRPr lang="zh-CN" altLang="en-US"/>
          </a:p>
        </p:txBody>
      </p:sp>
    </p:spTree>
    <p:extLst>
      <p:ext uri="{BB962C8B-B14F-4D97-AF65-F5344CB8AC3E}">
        <p14:creationId xmlns:p14="http://schemas.microsoft.com/office/powerpoint/2010/main" xmlns="" val="35124361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32</a:t>
            </a:fld>
            <a:endParaRPr lang="zh-CN" altLang="en-US"/>
          </a:p>
        </p:txBody>
      </p:sp>
    </p:spTree>
    <p:extLst>
      <p:ext uri="{BB962C8B-B14F-4D97-AF65-F5344CB8AC3E}">
        <p14:creationId xmlns:p14="http://schemas.microsoft.com/office/powerpoint/2010/main" xmlns="" val="38813677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C9AB3F-D91E-4CD1-B0FE-A16B096DF36B}" type="slidenum">
              <a:rPr lang="zh-CN" altLang="en-US" smtClean="0">
                <a:solidFill>
                  <a:prstClr val="black"/>
                </a:solidFill>
              </a:rPr>
              <a:pPr/>
              <a:t>33</a:t>
            </a:fld>
            <a:endParaRPr lang="zh-CN" altLang="en-US">
              <a:solidFill>
                <a:prstClr val="black"/>
              </a:solidFill>
            </a:endParaRPr>
          </a:p>
        </p:txBody>
      </p:sp>
    </p:spTree>
    <p:extLst>
      <p:ext uri="{BB962C8B-B14F-4D97-AF65-F5344CB8AC3E}">
        <p14:creationId xmlns:p14="http://schemas.microsoft.com/office/powerpoint/2010/main" xmlns="" val="7006120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a:t>
            </a:r>
            <a:r>
              <a:rPr lang="zh-CN" altLang="en-US" dirty="0" smtClean="0"/>
              <a:t>本章引言</a:t>
            </a:r>
            <a:r>
              <a:rPr lang="en-US" altLang="zh-CN" dirty="0" smtClean="0"/>
              <a:t>】</a:t>
            </a:r>
          </a:p>
          <a:p>
            <a:r>
              <a:rPr lang="zh-CN" altLang="en-US" baseline="0" dirty="0" smtClean="0"/>
              <a:t>         在</a:t>
            </a:r>
            <a:r>
              <a:rPr lang="en-US" altLang="zh-CN" baseline="0" dirty="0" err="1" smtClean="0"/>
              <a:t>JavaEE</a:t>
            </a:r>
            <a:r>
              <a:rPr lang="en-US" altLang="zh-CN" baseline="0" dirty="0" smtClean="0"/>
              <a:t> Web</a:t>
            </a:r>
            <a:r>
              <a:rPr lang="zh-CN" altLang="en-US" baseline="0" dirty="0" smtClean="0"/>
              <a:t>技术中，还有两个技术经常使用，分别是监听器和过滤器。本章进行学习。</a:t>
            </a:r>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2</a:t>
            </a:fld>
            <a:endParaRPr lang="zh-CN" altLang="en-US"/>
          </a:p>
        </p:txBody>
      </p:sp>
    </p:spTree>
    <p:extLst>
      <p:ext uri="{BB962C8B-B14F-4D97-AF65-F5344CB8AC3E}">
        <p14:creationId xmlns:p14="http://schemas.microsoft.com/office/powerpoint/2010/main" xmlns="" val="14447751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DCB019E-7D09-4A3E-A6A1-B4531B688387}" type="slidenum">
              <a:rPr lang="zh-CN" altLang="en-US" smtClean="0"/>
              <a:pPr/>
              <a:t>3</a:t>
            </a:fld>
            <a:endParaRPr lang="zh-CN" altLang="en-US"/>
          </a:p>
        </p:txBody>
      </p:sp>
    </p:spTree>
    <p:extLst>
      <p:ext uri="{BB962C8B-B14F-4D97-AF65-F5344CB8AC3E}">
        <p14:creationId xmlns:p14="http://schemas.microsoft.com/office/powerpoint/2010/main" xmlns="" val="9845819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4</a:t>
            </a:fld>
            <a:endParaRPr lang="zh-CN" altLang="en-US"/>
          </a:p>
        </p:txBody>
      </p:sp>
    </p:spTree>
    <p:extLst>
      <p:ext uri="{BB962C8B-B14F-4D97-AF65-F5344CB8AC3E}">
        <p14:creationId xmlns:p14="http://schemas.microsoft.com/office/powerpoint/2010/main" xmlns="" val="1334588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DCB019E-7D09-4A3E-A6A1-B4531B688387}" type="slidenum">
              <a:rPr lang="zh-CN" altLang="en-US" smtClean="0"/>
              <a:pPr/>
              <a:t>7</a:t>
            </a:fld>
            <a:endParaRPr lang="zh-CN" altLang="en-US"/>
          </a:p>
        </p:txBody>
      </p:sp>
    </p:spTree>
    <p:extLst>
      <p:ext uri="{BB962C8B-B14F-4D97-AF65-F5344CB8AC3E}">
        <p14:creationId xmlns:p14="http://schemas.microsoft.com/office/powerpoint/2010/main" xmlns="" val="33744189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DCB019E-7D09-4A3E-A6A1-B4531B688387}" type="slidenum">
              <a:rPr lang="zh-CN" altLang="en-US" smtClean="0"/>
              <a:pPr/>
              <a:t>8</a:t>
            </a:fld>
            <a:endParaRPr lang="zh-CN" altLang="en-US"/>
          </a:p>
        </p:txBody>
      </p:sp>
    </p:spTree>
    <p:extLst>
      <p:ext uri="{BB962C8B-B14F-4D97-AF65-F5344CB8AC3E}">
        <p14:creationId xmlns:p14="http://schemas.microsoft.com/office/powerpoint/2010/main" xmlns="" val="37179928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DCB019E-7D09-4A3E-A6A1-B4531B688387}" type="slidenum">
              <a:rPr lang="zh-CN" altLang="en-US" smtClean="0"/>
              <a:pPr/>
              <a:t>9</a:t>
            </a:fld>
            <a:endParaRPr lang="zh-CN" altLang="en-US"/>
          </a:p>
        </p:txBody>
      </p:sp>
    </p:spTree>
    <p:extLst>
      <p:ext uri="{BB962C8B-B14F-4D97-AF65-F5344CB8AC3E}">
        <p14:creationId xmlns:p14="http://schemas.microsoft.com/office/powerpoint/2010/main" xmlns="" val="17223602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DCB019E-7D09-4A3E-A6A1-B4531B688387}" type="slidenum">
              <a:rPr lang="zh-CN" altLang="en-US" smtClean="0"/>
              <a:pPr/>
              <a:t>10</a:t>
            </a:fld>
            <a:endParaRPr lang="zh-CN" altLang="en-US"/>
          </a:p>
        </p:txBody>
      </p:sp>
    </p:spTree>
    <p:extLst>
      <p:ext uri="{BB962C8B-B14F-4D97-AF65-F5344CB8AC3E}">
        <p14:creationId xmlns:p14="http://schemas.microsoft.com/office/powerpoint/2010/main" xmlns="" val="19550500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DCB019E-7D09-4A3E-A6A1-B4531B688387}" type="slidenum">
              <a:rPr lang="zh-CN" altLang="en-US" smtClean="0"/>
              <a:pPr/>
              <a:t>11</a:t>
            </a:fld>
            <a:endParaRPr lang="zh-CN" altLang="en-US"/>
          </a:p>
        </p:txBody>
      </p:sp>
    </p:spTree>
    <p:extLst>
      <p:ext uri="{BB962C8B-B14F-4D97-AF65-F5344CB8AC3E}">
        <p14:creationId xmlns:p14="http://schemas.microsoft.com/office/powerpoint/2010/main" xmlns="" val="15543347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normAutofit/>
          </a:bodyPr>
          <a:lstStyle>
            <a:lvl1pPr algn="ctr">
              <a:defRPr sz="4000">
                <a:solidFill>
                  <a:schemeClr val="tx1">
                    <a:lumMod val="75000"/>
                    <a:lumOff val="25000"/>
                  </a:schemeClr>
                </a:solidFill>
                <a:latin typeface="微软雅黑 Light" panose="020B0502040204020203" pitchFamily="34" charset="-122"/>
                <a:ea typeface="微软雅黑 Light" panose="020B0502040204020203" pitchFamily="34" charset="-122"/>
              </a:defRPr>
            </a:lvl1pPr>
          </a:lstStyle>
          <a:p>
            <a:r>
              <a:rPr lang="zh-CN" altLang="en-US" dirty="0"/>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solidFill>
                  <a:schemeClr val="tx1">
                    <a:lumMod val="75000"/>
                    <a:lumOff val="25000"/>
                  </a:schemeClr>
                </a:solidFill>
                <a:latin typeface="微软雅黑 Light" panose="020B0502040204020203" pitchFamily="34" charset="-122"/>
                <a:ea typeface="微软雅黑 Light" panose="020B0502040204020203"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2018/6/29</a:t>
            </a:fld>
            <a:endParaRPr lang="zh-CN" altLang="en-US"/>
          </a:p>
        </p:txBody>
      </p:sp>
      <p:sp>
        <p:nvSpPr>
          <p:cNvPr id="5" name="页脚占位符 4"/>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pic>
        <p:nvPicPr>
          <p:cNvPr id="8" name="Picture 7" descr="Picture1.png"/>
          <p:cNvPicPr>
            <a:picLocks noChangeAspect="1"/>
          </p:cNvPicPr>
          <p:nvPr userDrawn="1"/>
        </p:nvPicPr>
        <p:blipFill>
          <a:blip r:embed="rId3" cstate="screen">
            <a:extLst>
              <a:ext uri="{28A0092B-C50C-407E-A947-70E740481C1C}">
                <a14:useLocalDpi xmlns:a14="http://schemas.microsoft.com/office/drawing/2010/main" xmlns=""/>
              </a:ext>
            </a:extLst>
          </a:blip>
          <a:stretch>
            <a:fillRect/>
          </a:stretch>
        </p:blipFill>
        <p:spPr>
          <a:xfrm>
            <a:off x="9851569" y="179024"/>
            <a:ext cx="2153196" cy="720894"/>
          </a:xfrm>
          <a:prstGeom prst="rect">
            <a:avLst/>
          </a:prstGeom>
        </p:spPr>
      </p:pic>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lvl1pPr>
              <a:defRPr>
                <a:latin typeface="微软雅黑 Light" panose="020B0502040204020203" pitchFamily="34" charset="-122"/>
                <a:ea typeface="微软雅黑 Light" panose="020B0502040204020203" pitchFamily="34" charset="-122"/>
              </a:defRPr>
            </a:lvl1pPr>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2018/6/29</a:t>
            </a:fld>
            <a:endParaRPr lang="zh-CN" altLang="en-US"/>
          </a:p>
        </p:txBody>
      </p:sp>
      <p:sp>
        <p:nvSpPr>
          <p:cNvPr id="5" name="页脚占位符 4"/>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8" name="Picture 3" descr="C:\Users\wangwengping\Desktop\logo1.png"/>
          <p:cNvPicPr>
            <a:picLocks noChangeAspect="1" noChangeArrowheads="1"/>
          </p:cNvPicPr>
          <p:nvPr userDrawn="1"/>
        </p:nvPicPr>
        <p:blipFill>
          <a:blip r:embed="rId2" cstate="screen">
            <a:extLst>
              <a:ext uri="{28A0092B-C50C-407E-A947-70E740481C1C}">
                <a14:useLocalDpi xmlns:a14="http://schemas.microsoft.com/office/drawing/2010/main" xmlns=""/>
              </a:ext>
            </a:extLst>
          </a:blip>
          <a:srcRect/>
          <a:stretch>
            <a:fillRect/>
          </a:stretch>
        </p:blipFill>
        <p:spPr bwMode="auto">
          <a:xfrm>
            <a:off x="10535631" y="161755"/>
            <a:ext cx="1224569" cy="1236832"/>
          </a:xfrm>
          <a:prstGeom prst="rect">
            <a:avLst/>
          </a:prstGeom>
          <a:noFill/>
          <a:ln w="9525">
            <a:noFill/>
            <a:miter lim="800000"/>
            <a:headEnd/>
            <a:tailEnd/>
          </a:ln>
        </p:spPr>
      </p:pic>
      <p:sp>
        <p:nvSpPr>
          <p:cNvPr id="2" name="标题 1"/>
          <p:cNvSpPr>
            <a:spLocks noGrp="1"/>
          </p:cNvSpPr>
          <p:nvPr>
            <p:ph type="title"/>
          </p:nvPr>
        </p:nvSpPr>
        <p:spPr>
          <a:xfrm>
            <a:off x="173508" y="881"/>
            <a:ext cx="11573813" cy="849126"/>
          </a:xfrm>
        </p:spPr>
        <p:txBody>
          <a:bodyPr>
            <a:normAutofit/>
          </a:bodyPr>
          <a:lstStyle>
            <a:lvl1pPr>
              <a:defRPr sz="3000">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r>
              <a:rPr lang="zh-CN" altLang="en-US" dirty="0"/>
              <a:t>单击此处编辑母版标题样式</a:t>
            </a:r>
          </a:p>
        </p:txBody>
      </p:sp>
      <p:sp>
        <p:nvSpPr>
          <p:cNvPr id="3" name="内容占位符 2"/>
          <p:cNvSpPr>
            <a:spLocks noGrp="1"/>
          </p:cNvSpPr>
          <p:nvPr>
            <p:ph idx="1"/>
          </p:nvPr>
        </p:nvSpPr>
        <p:spPr>
          <a:xfrm>
            <a:off x="186570" y="899047"/>
            <a:ext cx="11792070" cy="5448937"/>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2018/6/29</a:t>
            </a:fld>
            <a:endParaRPr lang="zh-CN" altLang="en-US"/>
          </a:p>
        </p:txBody>
      </p:sp>
      <p:sp>
        <p:nvSpPr>
          <p:cNvPr id="5" name="页脚占位符 4"/>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
        <p:nvSpPr>
          <p:cNvPr id="9" name="矩形 8"/>
          <p:cNvSpPr/>
          <p:nvPr userDrawn="1"/>
        </p:nvSpPr>
        <p:spPr>
          <a:xfrm>
            <a:off x="0" y="123119"/>
            <a:ext cx="173510" cy="598099"/>
          </a:xfrm>
          <a:prstGeom prst="rect">
            <a:avLst/>
          </a:prstGeom>
          <a:solidFill>
            <a:schemeClr val="accent1">
              <a:lumMod val="7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Light" panose="020B0502040204020203" pitchFamily="34" charset="-122"/>
              <a:ea typeface="微软雅黑 Light" panose="020B0502040204020203" pitchFamily="34" charset="-122"/>
            </a:endParaRPr>
          </a:p>
        </p:txBody>
      </p:sp>
      <p:pic>
        <p:nvPicPr>
          <p:cNvPr id="10" name="Picture 9" descr="Picture1.png"/>
          <p:cNvPicPr>
            <a:picLocks noChangeAspect="1"/>
          </p:cNvPicPr>
          <p:nvPr userDrawn="1"/>
        </p:nvPicPr>
        <p:blipFill>
          <a:blip r:embed="rId3" cstate="screen">
            <a:extLst>
              <a:ext uri="{28A0092B-C50C-407E-A947-70E740481C1C}">
                <a14:useLocalDpi xmlns:a14="http://schemas.microsoft.com/office/drawing/2010/main" xmlns=""/>
              </a:ext>
            </a:extLst>
          </a:blip>
          <a:stretch>
            <a:fillRect/>
          </a:stretch>
        </p:blipFill>
        <p:spPr>
          <a:xfrm>
            <a:off x="10178141" y="6062200"/>
            <a:ext cx="1787437" cy="598437"/>
          </a:xfrm>
          <a:prstGeom prst="rect">
            <a:avLst/>
          </a:prstGeom>
        </p:spPr>
      </p:pic>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73510" y="12302"/>
            <a:ext cx="11637135" cy="819731"/>
          </a:xfrm>
        </p:spPr>
        <p:txBody>
          <a:bodyPr vert="horz" lIns="91440" tIns="45720" rIns="91440" bIns="45720" rtlCol="0" anchor="ctr">
            <a:normAutofit/>
          </a:bodyPr>
          <a:lstStyle>
            <a:lvl1pPr>
              <a:defRPr lang="zh-CN" altLang="en-US" sz="3000">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pPr lvl="0"/>
            <a:r>
              <a:rPr lang="zh-CN" altLang="en-US" dirty="0"/>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2018/6/29</a:t>
            </a:fld>
            <a:endParaRPr lang="zh-CN" altLang="en-US"/>
          </a:p>
        </p:txBody>
      </p:sp>
      <p:sp>
        <p:nvSpPr>
          <p:cNvPr id="6" name="页脚占位符 5"/>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
        <p:nvSpPr>
          <p:cNvPr id="8" name="矩形 7"/>
          <p:cNvSpPr/>
          <p:nvPr userDrawn="1"/>
        </p:nvSpPr>
        <p:spPr>
          <a:xfrm>
            <a:off x="0" y="123119"/>
            <a:ext cx="173510" cy="598099"/>
          </a:xfrm>
          <a:prstGeom prst="rect">
            <a:avLst/>
          </a:prstGeom>
          <a:solidFill>
            <a:schemeClr val="accent1">
              <a:lumMod val="7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Light" panose="020B0502040204020203" pitchFamily="34" charset="-122"/>
              <a:ea typeface="微软雅黑 Light" panose="020B0502040204020203" pitchFamily="34" charset="-122"/>
            </a:endParaRPr>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vert="horz" lIns="91440" tIns="45720" rIns="91440" bIns="45720" rtlCol="0" anchor="ctr">
            <a:normAutofit/>
          </a:bodyPr>
          <a:lstStyle>
            <a:lvl1pPr>
              <a:defRPr lang="zh-CN" altLang="en-US">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pPr lvl="0"/>
            <a:r>
              <a:rPr lang="zh-CN" altLang="en-US" dirty="0"/>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atin typeface="微软雅黑 Light" panose="020B0502040204020203" pitchFamily="34" charset="-122"/>
                <a:ea typeface="微软雅黑 Light" panose="020B0502040204020203"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505075"/>
            <a:ext cx="5157787" cy="368458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atin typeface="微软雅黑 Light" panose="020B0502040204020203" pitchFamily="34" charset="-122"/>
                <a:ea typeface="微软雅黑 Light" panose="020B0502040204020203"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2018/6/29</a:t>
            </a:fld>
            <a:endParaRPr lang="zh-CN" altLang="en-US"/>
          </a:p>
        </p:txBody>
      </p:sp>
      <p:sp>
        <p:nvSpPr>
          <p:cNvPr id="8" name="页脚占位符 7"/>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9" name="灯片编号占位符 8"/>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normAutofit/>
          </a:bodyPr>
          <a:lstStyle>
            <a:lvl1pPr>
              <a:defRPr lang="zh-CN" altLang="en-US">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pPr lvl="0"/>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FD3F2B93-9582-4403-A8D9-97AE827D92AF}" type="datetimeFigureOut">
              <a:rPr lang="zh-CN" altLang="en-US" smtClean="0"/>
              <a:pPr/>
              <a:t>2018/6/29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FD3F2B93-9582-4403-A8D9-97AE827D92AF}" type="datetimeFigureOut">
              <a:rPr lang="zh-CN" altLang="en-US" smtClean="0"/>
              <a:pPr/>
              <a:t>2018/6/29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atin typeface="微软雅黑 Light" panose="020B0502040204020203" pitchFamily="34" charset="-122"/>
                <a:ea typeface="微软雅黑 Light" panose="020B0502040204020203" pitchFamily="34" charset="-122"/>
              </a:defRPr>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atin typeface="微软雅黑 Light" panose="020B0502040204020203" pitchFamily="34" charset="-122"/>
                <a:ea typeface="微软雅黑 Light" panose="020B0502040204020203" pitchFamily="34" charset="-122"/>
              </a:defRPr>
            </a:lvl1pPr>
            <a:lvl2pPr>
              <a:defRPr sz="2800">
                <a:latin typeface="微软雅黑 Light" panose="020B0502040204020203" pitchFamily="34" charset="-122"/>
                <a:ea typeface="微软雅黑 Light" panose="020B0502040204020203" pitchFamily="34" charset="-122"/>
              </a:defRPr>
            </a:lvl2pPr>
            <a:lvl3pPr>
              <a:defRPr sz="2400">
                <a:latin typeface="微软雅黑 Light" panose="020B0502040204020203" pitchFamily="34" charset="-122"/>
                <a:ea typeface="微软雅黑 Light" panose="020B0502040204020203" pitchFamily="34" charset="-122"/>
              </a:defRPr>
            </a:lvl3pPr>
            <a:lvl4pPr>
              <a:defRPr sz="2000">
                <a:latin typeface="微软雅黑 Light" panose="020B0502040204020203" pitchFamily="34" charset="-122"/>
                <a:ea typeface="微软雅黑 Light" panose="020B0502040204020203" pitchFamily="34" charset="-122"/>
              </a:defRPr>
            </a:lvl4pPr>
            <a:lvl5pPr>
              <a:defRPr sz="2000">
                <a:latin typeface="微软雅黑 Light" panose="020B0502040204020203" pitchFamily="34" charset="-122"/>
                <a:ea typeface="微软雅黑 Light" panose="020B0502040204020203" pitchFamily="34" charset="-122"/>
              </a:defRPr>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atin typeface="微软雅黑 Light" panose="020B0502040204020203" pitchFamily="34" charset="-122"/>
                <a:ea typeface="微软雅黑 Light" panose="020B0502040204020203"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2018/6/29</a:t>
            </a:fld>
            <a:endParaRPr lang="zh-CN" altLang="en-US"/>
          </a:p>
        </p:txBody>
      </p:sp>
      <p:sp>
        <p:nvSpPr>
          <p:cNvPr id="6" name="页脚占位符 5"/>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atin typeface="微软雅黑 Light" panose="020B0502040204020203" pitchFamily="34" charset="-122"/>
                <a:ea typeface="微软雅黑 Light" panose="020B0502040204020203" pitchFamily="34" charset="-122"/>
              </a:defRPr>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atin typeface="微软雅黑 Light" panose="020B0502040204020203" pitchFamily="34" charset="-122"/>
                <a:ea typeface="微软雅黑 Light" panose="020B0502040204020203"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atin typeface="微软雅黑 Light" panose="020B0502040204020203" pitchFamily="34" charset="-122"/>
                <a:ea typeface="微软雅黑 Light" panose="020B0502040204020203"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2018/6/29</a:t>
            </a:fld>
            <a:endParaRPr lang="zh-CN" altLang="en-US"/>
          </a:p>
        </p:txBody>
      </p:sp>
      <p:sp>
        <p:nvSpPr>
          <p:cNvPr id="6" name="页脚占位符 5"/>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Light" panose="020B0502040204020203" pitchFamily="34" charset="-122"/>
                <a:ea typeface="微软雅黑 Light" panose="020B0502040204020203" pitchFamily="34" charset="-122"/>
              </a:defRPr>
            </a:lvl1p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2018/6/29</a:t>
            </a:fld>
            <a:endParaRPr lang="zh-CN" altLang="en-US"/>
          </a:p>
        </p:txBody>
      </p:sp>
      <p:sp>
        <p:nvSpPr>
          <p:cNvPr id="5" name="页脚占位符 4"/>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9B6DDD-08F0-436D-982C-F99374840B3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600" kern="1200">
          <a:solidFill>
            <a:schemeClr val="bg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35838;&#22530;&#26696;&#20363;/&#31532;2&#33410;-&#36807;&#28388;&#22120;/CharacterFilter.java" TargetMode="External"/><Relationship Id="rId2" Type="http://schemas.openxmlformats.org/officeDocument/2006/relationships/hyperlink" Target="&#35838;&#22530;&#26696;&#20363;/&#31532;1&#33410;-&#26465;&#20214;&#20998;&#25903;/Item0101.java"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35838;&#22530;&#26696;&#20363;/&#31532;2&#33410;-&#36807;&#28388;&#22120;/LoginFilter.java" TargetMode="External"/><Relationship Id="rId2" Type="http://schemas.openxmlformats.org/officeDocument/2006/relationships/hyperlink" Target="&#35838;&#22530;&#26696;&#20363;/&#31532;1&#33410;-&#26465;&#20214;&#20998;&#25903;/Item0101.java"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35838;&#22530;&#26696;&#20363;/&#31532;2&#33410;-&#36807;&#28388;&#22120;/LoginFilter.java" TargetMode="External"/><Relationship Id="rId2" Type="http://schemas.openxmlformats.org/officeDocument/2006/relationships/hyperlink" Target="&#35838;&#22530;&#26696;&#20363;/&#31532;1&#33410;-&#26465;&#20214;&#20998;&#25903;/Item0101.java"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png"/><Relationship Id="rId9" Type="http://schemas.openxmlformats.org/officeDocument/2006/relationships/image" Target="../media/image11.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35838;&#22530;&#26696;&#20363;/&#31532;1&#33410;-&#26465;&#20214;&#20998;&#25903;/Item0101.java"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35838;&#22530;&#26696;&#20363;/&#31532;1&#33410;-&#30417;&#21548;&#22120;/visitcounts.txt" TargetMode="External"/><Relationship Id="rId4" Type="http://schemas.openxmlformats.org/officeDocument/2006/relationships/hyperlink" Target="&#35838;&#22530;&#26696;&#20363;/&#31532;1&#33410;-&#30417;&#21548;&#22120;/VisitCountsListener.jav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410230"/>
            <a:ext cx="9144000" cy="2387600"/>
          </a:xfrm>
        </p:spPr>
        <p:txBody>
          <a:bodyPr anchor="ctr">
            <a:normAutofit/>
          </a:bodyPr>
          <a:lstStyle/>
          <a:p>
            <a:r>
              <a:rPr lang="zh-CN" altLang="en-US" sz="6000" dirty="0" smtClean="0">
                <a:solidFill>
                  <a:schemeClr val="tx1">
                    <a:lumMod val="65000"/>
                    <a:lumOff val="35000"/>
                  </a:schemeClr>
                </a:solidFill>
              </a:rPr>
              <a:t>监听器与过滤器</a:t>
            </a:r>
            <a:endParaRPr lang="zh-CN" altLang="en-US" sz="6000" dirty="0">
              <a:solidFill>
                <a:schemeClr val="tx1">
                  <a:lumMod val="65000"/>
                  <a:lumOff val="35000"/>
                </a:schemeClr>
              </a:solidFill>
            </a:endParaRPr>
          </a:p>
        </p:txBody>
      </p:sp>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内容占位符 17"/>
          <p:cNvSpPr>
            <a:spLocks noGrp="1"/>
          </p:cNvSpPr>
          <p:nvPr>
            <p:ph idx="1"/>
          </p:nvPr>
        </p:nvSpPr>
        <p:spPr>
          <a:xfrm>
            <a:off x="186570" y="899047"/>
            <a:ext cx="11792070" cy="4666181"/>
          </a:xfrm>
        </p:spPr>
        <p:txBody>
          <a:bodyPr>
            <a:normAutofit/>
          </a:bodyPr>
          <a:lstStyle/>
          <a:p>
            <a:r>
              <a:rPr lang="zh-CN" altLang="en-US" sz="2400" dirty="0" smtClean="0"/>
              <a:t>要监听器生效，需要在</a:t>
            </a:r>
            <a:r>
              <a:rPr lang="en-US" altLang="zh-CN" sz="2400" dirty="0" smtClean="0"/>
              <a:t>web.xml</a:t>
            </a:r>
            <a:r>
              <a:rPr lang="zh-CN" altLang="en-US" sz="2400" dirty="0" smtClean="0"/>
              <a:t>中进行配置；</a:t>
            </a:r>
            <a:endParaRPr lang="en-US" altLang="zh-CN" sz="2400" dirty="0" smtClean="0"/>
          </a:p>
          <a:p>
            <a:endParaRPr lang="en-US" altLang="zh-CN" sz="2400" dirty="0" smtClean="0"/>
          </a:p>
          <a:p>
            <a:endParaRPr lang="en-US" altLang="zh-CN" sz="2400" dirty="0" smtClean="0"/>
          </a:p>
          <a:p>
            <a:r>
              <a:rPr lang="zh-CN" altLang="en-US" sz="2400" dirty="0" smtClean="0"/>
              <a:t>如果还需要对上下文进行其他监听，创建不同的监听器进行配置使用即可；</a:t>
            </a:r>
            <a:endParaRPr lang="en-US" altLang="zh-CN" sz="2400" dirty="0" smtClean="0"/>
          </a:p>
          <a:p>
            <a:endParaRPr lang="en-US" altLang="zh-CN" sz="2400" dirty="0"/>
          </a:p>
          <a:p>
            <a:endParaRPr lang="en-US" altLang="zh-CN" sz="2400" dirty="0" smtClean="0"/>
          </a:p>
        </p:txBody>
      </p:sp>
      <p:sp>
        <p:nvSpPr>
          <p:cNvPr id="2" name="标题 1"/>
          <p:cNvSpPr>
            <a:spLocks noGrp="1"/>
          </p:cNvSpPr>
          <p:nvPr>
            <p:ph type="title"/>
          </p:nvPr>
        </p:nvSpPr>
        <p:spPr/>
        <p:txBody>
          <a:bodyPr/>
          <a:lstStyle/>
          <a:p>
            <a:r>
              <a:rPr lang="zh-CN" altLang="en-US" dirty="0"/>
              <a:t>知识</a:t>
            </a:r>
            <a:r>
              <a:rPr lang="zh-CN" altLang="en-US" dirty="0" smtClean="0"/>
              <a:t>点</a:t>
            </a:r>
            <a:r>
              <a:rPr lang="en-US" altLang="zh-CN" dirty="0" smtClean="0"/>
              <a:t>4</a:t>
            </a:r>
            <a:r>
              <a:rPr lang="zh-CN" altLang="en-US" dirty="0" smtClean="0"/>
              <a:t>：上下文相关监听器</a:t>
            </a:r>
            <a:r>
              <a:rPr lang="en-US" altLang="zh-CN" dirty="0" smtClean="0"/>
              <a:t>-2</a:t>
            </a:r>
            <a:endParaRPr lang="zh-CN" altLang="en-US" dirty="0"/>
          </a:p>
        </p:txBody>
      </p:sp>
      <p:sp>
        <p:nvSpPr>
          <p:cNvPr id="5" name="TextBox 4"/>
          <p:cNvSpPr txBox="1"/>
          <p:nvPr/>
        </p:nvSpPr>
        <p:spPr>
          <a:xfrm>
            <a:off x="370509" y="1623685"/>
            <a:ext cx="10653600" cy="923330"/>
          </a:xfrm>
          <a:prstGeom prst="rect">
            <a:avLst/>
          </a:prstGeom>
          <a:solidFill>
            <a:schemeClr val="bg1">
              <a:lumMod val="95000"/>
            </a:schemeClr>
          </a:solidFill>
        </p:spPr>
        <p:txBody>
          <a:bodyPr wrap="square" rtlCol="0">
            <a:spAutoFit/>
          </a:bodyPr>
          <a:lstStyle/>
          <a:p>
            <a:r>
              <a:rPr lang="en-US" altLang="zh-CN" dirty="0" smtClean="0">
                <a:ea typeface="微软雅黑 Light"/>
              </a:rPr>
              <a:t>	&lt;listener&gt;</a:t>
            </a:r>
          </a:p>
          <a:p>
            <a:r>
              <a:rPr lang="en-US" altLang="zh-CN" dirty="0" smtClean="0">
                <a:ea typeface="微软雅黑 Light"/>
              </a:rPr>
              <a:t>	&lt;listener-class&gt;</a:t>
            </a:r>
            <a:r>
              <a:rPr lang="en-US" altLang="zh-CN" dirty="0" err="1" smtClean="0">
                <a:ea typeface="微软雅黑 Light"/>
              </a:rPr>
              <a:t>com.chinasofti.demo.listener.VisitCountsListener</a:t>
            </a:r>
            <a:r>
              <a:rPr lang="en-US" altLang="zh-CN" dirty="0" smtClean="0">
                <a:ea typeface="微软雅黑 Light"/>
              </a:rPr>
              <a:t>&lt;/listener-class&gt;</a:t>
            </a:r>
          </a:p>
          <a:p>
            <a:r>
              <a:rPr lang="en-US" altLang="zh-CN" dirty="0" smtClean="0">
                <a:ea typeface="微软雅黑 Light"/>
              </a:rPr>
              <a:t>	&lt;/listener&gt;</a:t>
            </a:r>
          </a:p>
        </p:txBody>
      </p:sp>
    </p:spTree>
    <p:extLst>
      <p:ext uri="{BB962C8B-B14F-4D97-AF65-F5344CB8AC3E}">
        <p14:creationId xmlns:p14="http://schemas.microsoft.com/office/powerpoint/2010/main" xmlns="" val="183252330"/>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a:t>
            </a:r>
            <a:r>
              <a:rPr lang="zh-CN" altLang="en-US" dirty="0" smtClean="0"/>
              <a:t>点</a:t>
            </a:r>
            <a:r>
              <a:rPr lang="en-US" altLang="zh-CN" dirty="0" smtClean="0"/>
              <a:t>5</a:t>
            </a:r>
            <a:r>
              <a:rPr lang="zh-CN" altLang="en-US" dirty="0" smtClean="0"/>
              <a:t>：会话相关监听器</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sz="2400" dirty="0" smtClean="0"/>
              <a:t>通过前面学习，可见与会话相关的监听器有</a:t>
            </a:r>
            <a:r>
              <a:rPr lang="en-US" altLang="zh-CN" sz="2400" dirty="0" smtClean="0"/>
              <a:t>4</a:t>
            </a:r>
            <a:r>
              <a:rPr lang="zh-CN" altLang="en-US" sz="2400" dirty="0" smtClean="0"/>
              <a:t>个</a:t>
            </a:r>
            <a:endParaRPr lang="en-US" altLang="zh-CN" sz="2400" dirty="0" smtClean="0"/>
          </a:p>
          <a:p>
            <a:pPr lvl="1"/>
            <a:r>
              <a:rPr lang="en-US" altLang="zh-CN" sz="2000" dirty="0" err="1" smtClean="0"/>
              <a:t>HttpSessionListener</a:t>
            </a:r>
            <a:r>
              <a:rPr lang="zh-CN" altLang="zh-CN" sz="2000" dirty="0" smtClean="0"/>
              <a:t>：会话监听器，</a:t>
            </a:r>
            <a:r>
              <a:rPr lang="zh-CN" altLang="en-US" sz="2000" dirty="0" smtClean="0"/>
              <a:t>当会话对象被创建后或销毁前需要一些自定义处理时，可以用此监听器监听；</a:t>
            </a:r>
            <a:endParaRPr lang="zh-CN" altLang="zh-CN" sz="2000" dirty="0" smtClean="0"/>
          </a:p>
          <a:p>
            <a:pPr lvl="1"/>
            <a:r>
              <a:rPr lang="en-US" altLang="zh-CN" sz="2000" dirty="0" err="1" smtClean="0"/>
              <a:t>HttpSessionActivationListener</a:t>
            </a:r>
            <a:r>
              <a:rPr lang="zh-CN" altLang="zh-CN" sz="2000" dirty="0" smtClean="0"/>
              <a:t>：会话活化监听器，</a:t>
            </a:r>
            <a:r>
              <a:rPr lang="zh-CN" altLang="en-US" sz="2000" dirty="0" smtClean="0"/>
              <a:t>会话对象存在于服务器端，只要没有失效，服务器就得分配空间给其使用；为了能够提高使用效率，服务器有内在的活化钝化机制，可以将暂时不使用的会话对象钝化到外存，需要使用时再活化到内存。当活化后或钝化前需要一些自定义处理时，可以使用该监听器；</a:t>
            </a:r>
            <a:endParaRPr lang="zh-CN" altLang="zh-CN" sz="2000" dirty="0" smtClean="0"/>
          </a:p>
          <a:p>
            <a:pPr lvl="1"/>
            <a:r>
              <a:rPr lang="en-US" altLang="zh-CN" sz="2000" dirty="0" err="1" smtClean="0"/>
              <a:t>HttpSessionAttributeListener</a:t>
            </a:r>
            <a:r>
              <a:rPr lang="zh-CN" altLang="zh-CN" sz="2000" dirty="0" smtClean="0"/>
              <a:t>：会话属性监听器，</a:t>
            </a:r>
            <a:r>
              <a:rPr lang="zh-CN" altLang="en-US" sz="2000" dirty="0" smtClean="0"/>
              <a:t>当会话中的属性被添加、删除、替换时，要进行一些自定义处理时，可以使用该监听器，使用时可以用事件对象获取属性的名字等信息。</a:t>
            </a:r>
            <a:endParaRPr lang="zh-CN" altLang="zh-CN" sz="2000" dirty="0" smtClean="0"/>
          </a:p>
          <a:p>
            <a:pPr lvl="1"/>
            <a:r>
              <a:rPr lang="en-US" altLang="zh-CN" sz="2000" dirty="0" err="1" smtClean="0"/>
              <a:t>HttpSessionBindingListener</a:t>
            </a:r>
            <a:r>
              <a:rPr lang="zh-CN" altLang="zh-CN" sz="2000" dirty="0" smtClean="0"/>
              <a:t>：会话绑定监听器，</a:t>
            </a:r>
            <a:r>
              <a:rPr lang="zh-CN" altLang="en-US" sz="2000" dirty="0" smtClean="0"/>
              <a:t>当类实现了</a:t>
            </a:r>
            <a:r>
              <a:rPr lang="en-US" altLang="zh-CN" sz="2000" dirty="0" err="1" smtClean="0"/>
              <a:t>HttpSessionBindingListener</a:t>
            </a:r>
            <a:r>
              <a:rPr lang="zh-CN" altLang="en-US" sz="2000" dirty="0" smtClean="0"/>
              <a:t>接口后，该类对象绑定或解除绑定到会话时，就会被该监听器监听。绑定指的是调用</a:t>
            </a:r>
            <a:r>
              <a:rPr lang="en-US" altLang="zh-CN" sz="2000" dirty="0" err="1" smtClean="0"/>
              <a:t>setAttribute</a:t>
            </a:r>
            <a:r>
              <a:rPr lang="zh-CN" altLang="en-US" sz="2000" dirty="0" smtClean="0"/>
              <a:t>方法，解除绑定指的是调用</a:t>
            </a:r>
            <a:r>
              <a:rPr lang="en-US" altLang="zh-CN" sz="2000" dirty="0" err="1" smtClean="0"/>
              <a:t>removeAttribute</a:t>
            </a:r>
            <a:r>
              <a:rPr lang="zh-CN" altLang="en-US" sz="2000" dirty="0" smtClean="0"/>
              <a:t>方法，或者会话超时、会话失效等</a:t>
            </a:r>
            <a:r>
              <a:rPr lang="zh-CN" altLang="zh-CN" sz="2000" dirty="0" smtClean="0"/>
              <a:t>。</a:t>
            </a:r>
            <a:endParaRPr lang="en-US" altLang="zh-CN" sz="2000" dirty="0" smtClean="0"/>
          </a:p>
          <a:p>
            <a:pPr lvl="1"/>
            <a:endParaRPr lang="zh-CN" altLang="en-US" sz="2000" dirty="0"/>
          </a:p>
        </p:txBody>
      </p:sp>
    </p:spTree>
    <p:extLst>
      <p:ext uri="{BB962C8B-B14F-4D97-AF65-F5344CB8AC3E}">
        <p14:creationId xmlns:p14="http://schemas.microsoft.com/office/powerpoint/2010/main" xmlns="" val="2380073664"/>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思考</a:t>
            </a:r>
            <a:endParaRPr lang="zh-CN" altLang="en-US" dirty="0"/>
          </a:p>
        </p:txBody>
      </p:sp>
      <p:sp>
        <p:nvSpPr>
          <p:cNvPr id="3" name="内容占位符 2"/>
          <p:cNvSpPr>
            <a:spLocks noGrp="1"/>
          </p:cNvSpPr>
          <p:nvPr>
            <p:ph idx="1"/>
          </p:nvPr>
        </p:nvSpPr>
        <p:spPr/>
        <p:txBody>
          <a:bodyPr>
            <a:normAutofit/>
          </a:bodyPr>
          <a:lstStyle/>
          <a:p>
            <a:pPr lvl="1"/>
            <a:r>
              <a:rPr lang="en-US" altLang="zh-CN" dirty="0" err="1" smtClean="0"/>
              <a:t>HttpSessionAttributeListener</a:t>
            </a:r>
            <a:r>
              <a:rPr lang="zh-CN" altLang="en-US" dirty="0" smtClean="0"/>
              <a:t>和</a:t>
            </a:r>
            <a:r>
              <a:rPr lang="en-US" altLang="zh-CN" dirty="0" err="1" smtClean="0"/>
              <a:t>HttpSessionBindingListener</a:t>
            </a:r>
            <a:r>
              <a:rPr lang="zh-CN" altLang="en-US" dirty="0" smtClean="0"/>
              <a:t>有什么区别？</a:t>
            </a:r>
            <a:endParaRPr lang="zh-CN" altLang="en-US" dirty="0"/>
          </a:p>
        </p:txBody>
      </p:sp>
    </p:spTree>
    <p:extLst>
      <p:ext uri="{BB962C8B-B14F-4D97-AF65-F5344CB8AC3E}">
        <p14:creationId xmlns:p14="http://schemas.microsoft.com/office/powerpoint/2010/main" xmlns="" val="2380073664"/>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本节总结提问</a:t>
            </a:r>
            <a:r>
              <a:rPr lang="en-US" altLang="zh-CN" dirty="0" smtClean="0"/>
              <a:t>【</a:t>
            </a:r>
            <a:r>
              <a:rPr lang="zh-CN" altLang="en-US" dirty="0" smtClean="0"/>
              <a:t>监听器</a:t>
            </a:r>
            <a:r>
              <a:rPr lang="en-US" altLang="zh-CN" dirty="0" smtClean="0"/>
              <a:t>】</a:t>
            </a:r>
            <a:endParaRPr lang="zh-CN" altLang="en-US" dirty="0"/>
          </a:p>
        </p:txBody>
      </p:sp>
      <p:sp>
        <p:nvSpPr>
          <p:cNvPr id="3" name="内容占位符 2"/>
          <p:cNvSpPr>
            <a:spLocks noGrp="1"/>
          </p:cNvSpPr>
          <p:nvPr>
            <p:ph idx="1"/>
          </p:nvPr>
        </p:nvSpPr>
        <p:spPr/>
        <p:txBody>
          <a:bodyPr>
            <a:normAutofit/>
          </a:bodyPr>
          <a:lstStyle/>
          <a:p>
            <a:r>
              <a:rPr lang="en-US" altLang="zh-CN" sz="2400" dirty="0" err="1" smtClean="0"/>
              <a:t>Servlet</a:t>
            </a:r>
            <a:r>
              <a:rPr lang="zh-CN" altLang="en-US" sz="2400" dirty="0" smtClean="0"/>
              <a:t>规范中定义了多少种事件，多少种监听器？</a:t>
            </a:r>
            <a:endParaRPr lang="en-US" altLang="zh-CN" sz="2400" dirty="0" smtClean="0"/>
          </a:p>
          <a:p>
            <a:r>
              <a:rPr lang="zh-CN" altLang="en-US" sz="2400" dirty="0" smtClean="0"/>
              <a:t>编写监听器的步骤是什么？</a:t>
            </a:r>
            <a:endParaRPr lang="en-US" altLang="zh-CN" sz="2400" dirty="0" smtClean="0"/>
          </a:p>
          <a:p>
            <a:r>
              <a:rPr lang="zh-CN" altLang="en-US" sz="2400" dirty="0" smtClean="0"/>
              <a:t>如何配置监听器？</a:t>
            </a:r>
            <a:endParaRPr lang="en-US" altLang="zh-CN" sz="2400" dirty="0" smtClean="0"/>
          </a:p>
        </p:txBody>
      </p:sp>
    </p:spTree>
    <p:extLst>
      <p:ext uri="{BB962C8B-B14F-4D97-AF65-F5344CB8AC3E}">
        <p14:creationId xmlns:p14="http://schemas.microsoft.com/office/powerpoint/2010/main" xmlns="" val="1086834077"/>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a:t>
            </a:r>
            <a:r>
              <a:rPr lang="en-US" altLang="zh-CN" dirty="0" smtClean="0"/>
              <a:t>【</a:t>
            </a:r>
            <a:r>
              <a:rPr lang="zh-CN" altLang="en-US" dirty="0" smtClean="0"/>
              <a:t>监听器</a:t>
            </a:r>
            <a:r>
              <a:rPr lang="en-US" altLang="zh-CN" dirty="0" smtClean="0"/>
              <a:t>】</a:t>
            </a:r>
            <a:endParaRPr lang="zh-CN" altLang="en-US" dirty="0"/>
          </a:p>
        </p:txBody>
      </p:sp>
      <p:sp>
        <p:nvSpPr>
          <p:cNvPr id="3" name="内容占位符 2"/>
          <p:cNvSpPr>
            <a:spLocks noGrp="1"/>
          </p:cNvSpPr>
          <p:nvPr>
            <p:ph idx="1"/>
          </p:nvPr>
        </p:nvSpPr>
        <p:spPr/>
        <p:txBody>
          <a:bodyPr>
            <a:normAutofit/>
          </a:bodyPr>
          <a:lstStyle/>
          <a:p>
            <a:r>
              <a:rPr lang="en-US" altLang="zh-CN" sz="2400" dirty="0" smtClean="0"/>
              <a:t>Web</a:t>
            </a:r>
            <a:r>
              <a:rPr lang="zh-CN" altLang="en-US" sz="2400" dirty="0" smtClean="0"/>
              <a:t>应用中定义了六种事件类型，每种事件类型至少有一个监听器。分为上下文相关、会话相关、请求相关；</a:t>
            </a:r>
            <a:endParaRPr lang="en-US" altLang="zh-CN" sz="2400" dirty="0" smtClean="0"/>
          </a:p>
          <a:p>
            <a:r>
              <a:rPr lang="zh-CN" altLang="en-US" sz="2400" dirty="0" smtClean="0"/>
              <a:t>监听器共有</a:t>
            </a:r>
            <a:r>
              <a:rPr lang="en-US" altLang="zh-CN" sz="2400" dirty="0" smtClean="0"/>
              <a:t>8</a:t>
            </a:r>
            <a:r>
              <a:rPr lang="zh-CN" altLang="en-US" sz="2400" dirty="0" smtClean="0"/>
              <a:t>种，其中会话相关的</a:t>
            </a:r>
            <a:r>
              <a:rPr lang="en-US" altLang="zh-CN" sz="2400" dirty="0" smtClean="0"/>
              <a:t>4</a:t>
            </a:r>
            <a:r>
              <a:rPr lang="zh-CN" altLang="en-US" sz="2400" dirty="0" smtClean="0"/>
              <a:t>种，其他的分别两种；</a:t>
            </a:r>
            <a:endParaRPr lang="en-US" altLang="zh-CN" sz="2400" dirty="0" smtClean="0"/>
          </a:p>
          <a:p>
            <a:r>
              <a:rPr lang="zh-CN" altLang="en-US" sz="2400" dirty="0" smtClean="0"/>
              <a:t>使用监听器非常简单，只要自定义类实现相应的监听器接口，重写监听器里的方法即可；</a:t>
            </a:r>
            <a:endParaRPr lang="en-US" altLang="zh-CN" sz="2400" dirty="0" smtClean="0"/>
          </a:p>
          <a:p>
            <a:r>
              <a:rPr lang="zh-CN" altLang="en-US" sz="2400" dirty="0" smtClean="0"/>
              <a:t>监听器要生效，需要在</a:t>
            </a:r>
            <a:r>
              <a:rPr lang="en-US" altLang="zh-CN" sz="2400" dirty="0" smtClean="0"/>
              <a:t>web.xml</a:t>
            </a:r>
            <a:r>
              <a:rPr lang="zh-CN" altLang="en-US" sz="2400" dirty="0" smtClean="0"/>
              <a:t>中使用</a:t>
            </a:r>
            <a:r>
              <a:rPr lang="en-US" altLang="zh-CN" sz="2400" dirty="0" smtClean="0"/>
              <a:t>&lt;listener&gt;</a:t>
            </a:r>
            <a:r>
              <a:rPr lang="zh-CN" altLang="en-US" sz="2400" dirty="0" smtClean="0"/>
              <a:t>标签配置；</a:t>
            </a:r>
            <a:endParaRPr lang="en-US" altLang="zh-CN" sz="2400" dirty="0" smtClean="0"/>
          </a:p>
          <a:p>
            <a:endParaRPr lang="en-US" altLang="zh-CN" sz="2400" dirty="0"/>
          </a:p>
          <a:p>
            <a:pPr>
              <a:defRPr/>
            </a:pPr>
            <a:endParaRPr lang="en-US" altLang="zh-CN" sz="2400" dirty="0"/>
          </a:p>
          <a:p>
            <a:pPr>
              <a:defRPr/>
            </a:pPr>
            <a:endParaRPr lang="en-US" altLang="zh-CN" sz="2400" dirty="0"/>
          </a:p>
          <a:p>
            <a:pPr>
              <a:defRPr/>
            </a:pPr>
            <a:endParaRPr lang="zh-CN" altLang="en-US" sz="2400" dirty="0"/>
          </a:p>
          <a:p>
            <a:endParaRPr lang="en-US" altLang="zh-CN" sz="2400" dirty="0"/>
          </a:p>
          <a:p>
            <a:endParaRPr lang="zh-CN" altLang="en-US" sz="2400" dirty="0"/>
          </a:p>
          <a:p>
            <a:endParaRPr lang="zh-CN" altLang="en-US" sz="2400" dirty="0"/>
          </a:p>
        </p:txBody>
      </p:sp>
    </p:spTree>
    <p:extLst>
      <p:ext uri="{BB962C8B-B14F-4D97-AF65-F5344CB8AC3E}">
        <p14:creationId xmlns:p14="http://schemas.microsoft.com/office/powerpoint/2010/main" xmlns="" val="3629697920"/>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2</a:t>
            </a:r>
            <a:r>
              <a:rPr lang="zh-CN" altLang="en-US" dirty="0" smtClean="0"/>
              <a:t>节</a:t>
            </a:r>
            <a:r>
              <a:rPr lang="en-US" altLang="zh-CN" dirty="0" smtClean="0"/>
              <a:t>【</a:t>
            </a:r>
            <a:r>
              <a:rPr lang="zh-CN" altLang="en-US" dirty="0" smtClean="0"/>
              <a:t>过滤器</a:t>
            </a:r>
            <a:r>
              <a:rPr lang="en-US" altLang="zh-CN" dirty="0" smtClean="0"/>
              <a:t>】</a:t>
            </a:r>
            <a:endParaRPr lang="zh-CN" altLang="en-US" dirty="0"/>
          </a:p>
        </p:txBody>
      </p:sp>
      <p:sp>
        <p:nvSpPr>
          <p:cNvPr id="3" name="内容占位符 2"/>
          <p:cNvSpPr>
            <a:spLocks noGrp="1"/>
          </p:cNvSpPr>
          <p:nvPr>
            <p:ph idx="1"/>
          </p:nvPr>
        </p:nvSpPr>
        <p:spPr/>
        <p:txBody>
          <a:bodyPr vert="horz" lIns="91440" tIns="45720" rIns="91440" bIns="45720" rtlCol="0">
            <a:normAutofit/>
          </a:bodyPr>
          <a:lstStyle/>
          <a:p>
            <a:r>
              <a:rPr lang="zh-CN" altLang="en-US" dirty="0" smtClean="0"/>
              <a:t>知识点</a:t>
            </a:r>
            <a:r>
              <a:rPr lang="en-US" altLang="zh-CN" dirty="0" smtClean="0"/>
              <a:t>1</a:t>
            </a:r>
            <a:r>
              <a:rPr lang="zh-CN" altLang="en-US" dirty="0" smtClean="0"/>
              <a:t>：过滤器的作用</a:t>
            </a:r>
          </a:p>
          <a:p>
            <a:r>
              <a:rPr lang="zh-CN" altLang="en-US" dirty="0" smtClean="0"/>
              <a:t>知识点</a:t>
            </a:r>
            <a:r>
              <a:rPr lang="en-US" altLang="zh-CN" dirty="0" smtClean="0"/>
              <a:t>2</a:t>
            </a:r>
            <a:r>
              <a:rPr lang="zh-CN" altLang="en-US" dirty="0" smtClean="0"/>
              <a:t>：过滤器的开发方法</a:t>
            </a:r>
          </a:p>
          <a:p>
            <a:r>
              <a:rPr lang="zh-CN" altLang="en-US" dirty="0" smtClean="0"/>
              <a:t>知识点</a:t>
            </a:r>
            <a:r>
              <a:rPr lang="en-US" altLang="zh-CN" dirty="0" smtClean="0"/>
              <a:t>3</a:t>
            </a:r>
            <a:r>
              <a:rPr lang="zh-CN" altLang="en-US" dirty="0" smtClean="0"/>
              <a:t>：过滤器的配置</a:t>
            </a:r>
          </a:p>
          <a:p>
            <a:r>
              <a:rPr lang="zh-CN" altLang="en-US" dirty="0" smtClean="0"/>
              <a:t>知识点</a:t>
            </a:r>
            <a:r>
              <a:rPr lang="en-US" altLang="zh-CN" dirty="0" smtClean="0"/>
              <a:t>4</a:t>
            </a:r>
            <a:r>
              <a:rPr lang="zh-CN" altLang="en-US" dirty="0" smtClean="0"/>
              <a:t>：利用过滤器实现访问控制</a:t>
            </a:r>
          </a:p>
          <a:p>
            <a:r>
              <a:rPr lang="zh-CN" altLang="en-US" dirty="0" smtClean="0"/>
              <a:t>知识点</a:t>
            </a:r>
            <a:r>
              <a:rPr lang="en-US" altLang="zh-CN" dirty="0" smtClean="0"/>
              <a:t>5</a:t>
            </a:r>
            <a:r>
              <a:rPr lang="zh-CN" altLang="en-US" dirty="0" smtClean="0"/>
              <a:t>：防盗链等其他过滤器应用场景</a:t>
            </a:r>
          </a:p>
        </p:txBody>
      </p:sp>
    </p:spTree>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a:t>
            </a:r>
            <a:r>
              <a:rPr lang="zh-CN" altLang="en-US" dirty="0" smtClean="0"/>
              <a:t>：过滤器的作用</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在</a:t>
            </a:r>
            <a:r>
              <a:rPr lang="en-US" altLang="zh-CN" sz="2400" dirty="0" smtClean="0"/>
              <a:t>Web</a:t>
            </a:r>
            <a:r>
              <a:rPr lang="zh-CN" altLang="en-US" sz="2400" dirty="0" smtClean="0"/>
              <a:t>应用中，如果对服务器端的多个资源（</a:t>
            </a:r>
            <a:r>
              <a:rPr lang="en-US" altLang="zh-CN" sz="2400" dirty="0" err="1" smtClean="0"/>
              <a:t>Servlet</a:t>
            </a:r>
            <a:r>
              <a:rPr lang="en-US" altLang="zh-CN" sz="2400" dirty="0" smtClean="0"/>
              <a:t>/JSP</a:t>
            </a:r>
            <a:r>
              <a:rPr lang="zh-CN" altLang="en-US" sz="2400" dirty="0" smtClean="0"/>
              <a:t>）有“通用”的处理，可以在每个资源中写相同的代码，而这样做显然过于冗余，修改时就需要逐一修改，效率低下；</a:t>
            </a:r>
            <a:endParaRPr lang="en-US" altLang="zh-CN" sz="2400" dirty="0" smtClean="0"/>
          </a:p>
          <a:p>
            <a:r>
              <a:rPr lang="zh-CN" altLang="en-US" sz="2400" dirty="0" smtClean="0"/>
              <a:t>过滤器可以解决这样的问题：把通用的、相同的处理代码用过滤器实现，然后在</a:t>
            </a:r>
            <a:r>
              <a:rPr lang="en-US" altLang="zh-CN" sz="2400" dirty="0" smtClean="0"/>
              <a:t>web.xml</a:t>
            </a:r>
            <a:r>
              <a:rPr lang="zh-CN" altLang="en-US" sz="2400" dirty="0" smtClean="0"/>
              <a:t>中将过滤器配置给相关的资源使用即可；</a:t>
            </a:r>
            <a:endParaRPr lang="en-US" altLang="zh-CN" sz="2400" dirty="0" smtClean="0"/>
          </a:p>
        </p:txBody>
      </p:sp>
      <p:sp>
        <p:nvSpPr>
          <p:cNvPr id="38" name="Oval 37"/>
          <p:cNvSpPr/>
          <p:nvPr/>
        </p:nvSpPr>
        <p:spPr>
          <a:xfrm>
            <a:off x="7680176" y="3573016"/>
            <a:ext cx="2317531" cy="7725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ServletX</a:t>
            </a:r>
            <a:endParaRPr lang="en-US" dirty="0"/>
          </a:p>
        </p:txBody>
      </p:sp>
      <p:sp>
        <p:nvSpPr>
          <p:cNvPr id="39" name="Oval 38"/>
          <p:cNvSpPr/>
          <p:nvPr/>
        </p:nvSpPr>
        <p:spPr>
          <a:xfrm>
            <a:off x="7680176" y="4437112"/>
            <a:ext cx="2317531" cy="7725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ServletY</a:t>
            </a:r>
            <a:endParaRPr lang="en-US" dirty="0"/>
          </a:p>
        </p:txBody>
      </p:sp>
      <p:sp>
        <p:nvSpPr>
          <p:cNvPr id="40" name="Oval 39"/>
          <p:cNvSpPr/>
          <p:nvPr/>
        </p:nvSpPr>
        <p:spPr>
          <a:xfrm>
            <a:off x="7608168" y="5301208"/>
            <a:ext cx="2317531" cy="7725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x.jsp</a:t>
            </a:r>
            <a:endParaRPr lang="en-US" dirty="0"/>
          </a:p>
        </p:txBody>
      </p:sp>
      <p:sp>
        <p:nvSpPr>
          <p:cNvPr id="41" name="Oval 40"/>
          <p:cNvSpPr/>
          <p:nvPr/>
        </p:nvSpPr>
        <p:spPr>
          <a:xfrm>
            <a:off x="7608168" y="6165304"/>
            <a:ext cx="2317531" cy="7725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y.jsp</a:t>
            </a:r>
            <a:endParaRPr lang="en-US" dirty="0"/>
          </a:p>
        </p:txBody>
      </p:sp>
      <p:sp>
        <p:nvSpPr>
          <p:cNvPr id="42" name="Rectangle 41"/>
          <p:cNvSpPr/>
          <p:nvPr/>
        </p:nvSpPr>
        <p:spPr>
          <a:xfrm>
            <a:off x="898634" y="4493172"/>
            <a:ext cx="1749973" cy="9932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客户端</a:t>
            </a:r>
            <a:endParaRPr lang="en-US" dirty="0"/>
          </a:p>
        </p:txBody>
      </p:sp>
      <p:cxnSp>
        <p:nvCxnSpPr>
          <p:cNvPr id="45" name="Straight Arrow Connector 44"/>
          <p:cNvCxnSpPr>
            <a:endCxn id="38" idx="2"/>
          </p:cNvCxnSpPr>
          <p:nvPr/>
        </p:nvCxnSpPr>
        <p:spPr>
          <a:xfrm flipV="1">
            <a:off x="2506717" y="3959271"/>
            <a:ext cx="5173459" cy="10541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42" idx="3"/>
            <a:endCxn id="39" idx="2"/>
          </p:cNvCxnSpPr>
          <p:nvPr/>
        </p:nvCxnSpPr>
        <p:spPr>
          <a:xfrm flipV="1">
            <a:off x="2648607" y="4823367"/>
            <a:ext cx="5031569" cy="1664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42" idx="3"/>
            <a:endCxn id="40" idx="2"/>
          </p:cNvCxnSpPr>
          <p:nvPr/>
        </p:nvCxnSpPr>
        <p:spPr>
          <a:xfrm>
            <a:off x="2648607" y="4989786"/>
            <a:ext cx="4959561" cy="6976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2" idx="3"/>
            <a:endCxn id="41" idx="2"/>
          </p:cNvCxnSpPr>
          <p:nvPr/>
        </p:nvCxnSpPr>
        <p:spPr>
          <a:xfrm>
            <a:off x="2648607" y="4989786"/>
            <a:ext cx="4959561" cy="15617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3878317" y="3894083"/>
            <a:ext cx="551793" cy="21914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编码过滤器</a:t>
            </a:r>
            <a:endParaRPr lang="en-US" dirty="0"/>
          </a:p>
        </p:txBody>
      </p:sp>
      <p:sp>
        <p:nvSpPr>
          <p:cNvPr id="55" name="Rectangle 54"/>
          <p:cNvSpPr/>
          <p:nvPr/>
        </p:nvSpPr>
        <p:spPr>
          <a:xfrm>
            <a:off x="5087007" y="3888827"/>
            <a:ext cx="551793" cy="21914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权限过滤器</a:t>
            </a:r>
            <a:endParaRPr lang="en-US" dirty="0"/>
          </a:p>
        </p:txBody>
      </p:sp>
      <p:sp>
        <p:nvSpPr>
          <p:cNvPr id="56" name="Rectangle 55"/>
          <p:cNvSpPr/>
          <p:nvPr/>
        </p:nvSpPr>
        <p:spPr>
          <a:xfrm>
            <a:off x="6096000" y="3933056"/>
            <a:ext cx="551793" cy="21914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加密过滤器</a:t>
            </a:r>
            <a:endParaRPr lang="en-US" dirty="0"/>
          </a:p>
        </p:txBody>
      </p:sp>
      <p:sp>
        <p:nvSpPr>
          <p:cNvPr id="57" name="TextBox 56"/>
          <p:cNvSpPr txBox="1"/>
          <p:nvPr/>
        </p:nvSpPr>
        <p:spPr>
          <a:xfrm>
            <a:off x="3719736" y="6165304"/>
            <a:ext cx="3058510" cy="646331"/>
          </a:xfrm>
          <a:prstGeom prst="rect">
            <a:avLst/>
          </a:prstGeom>
          <a:solidFill>
            <a:schemeClr val="accent6"/>
          </a:solidFill>
        </p:spPr>
        <p:txBody>
          <a:bodyPr wrap="square" rtlCol="0">
            <a:spAutoFit/>
          </a:bodyPr>
          <a:lstStyle/>
          <a:p>
            <a:r>
              <a:rPr lang="zh-CN" altLang="en-US" dirty="0" smtClean="0"/>
              <a:t>多个过滤器同时过滤称为一个过滤链。（</a:t>
            </a:r>
            <a:r>
              <a:rPr lang="en-US" altLang="zh-CN" dirty="0" smtClean="0"/>
              <a:t>Filter chain</a:t>
            </a:r>
            <a:r>
              <a:rPr lang="zh-CN" altLang="en-US" dirty="0" smtClean="0"/>
              <a:t>）</a:t>
            </a:r>
            <a:endParaRPr lang="en-US" dirty="0"/>
          </a:p>
        </p:txBody>
      </p:sp>
    </p:spTree>
    <p:extLst>
      <p:ext uri="{BB962C8B-B14F-4D97-AF65-F5344CB8AC3E}">
        <p14:creationId xmlns:p14="http://schemas.microsoft.com/office/powerpoint/2010/main" xmlns="" val="2623408944"/>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a:t>
            </a:r>
            <a:r>
              <a:rPr lang="zh-CN" altLang="en-US" dirty="0" smtClean="0"/>
              <a:t>点</a:t>
            </a:r>
            <a:r>
              <a:rPr lang="en-US" altLang="zh-CN" dirty="0" smtClean="0"/>
              <a:t>2</a:t>
            </a:r>
            <a:r>
              <a:rPr lang="zh-CN" altLang="en-US" dirty="0" smtClean="0"/>
              <a:t>：过滤器的开发方法</a:t>
            </a:r>
            <a:r>
              <a:rPr lang="en-US" altLang="zh-CN" dirty="0" smtClean="0"/>
              <a:t>-1</a:t>
            </a:r>
            <a:endParaRPr lang="zh-CN" altLang="en-US" dirty="0"/>
          </a:p>
        </p:txBody>
      </p:sp>
      <p:sp>
        <p:nvSpPr>
          <p:cNvPr id="3" name="内容占位符 2"/>
          <p:cNvSpPr>
            <a:spLocks noGrp="1"/>
          </p:cNvSpPr>
          <p:nvPr>
            <p:ph idx="1"/>
          </p:nvPr>
        </p:nvSpPr>
        <p:spPr>
          <a:xfrm>
            <a:off x="186570" y="899048"/>
            <a:ext cx="11792070" cy="2490538"/>
          </a:xfrm>
        </p:spPr>
        <p:txBody>
          <a:bodyPr>
            <a:normAutofit lnSpcReduction="10000"/>
          </a:bodyPr>
          <a:lstStyle/>
          <a:p>
            <a:r>
              <a:rPr lang="zh-CN" altLang="en-US" sz="2400" dirty="0" smtClean="0"/>
              <a:t>过滤器的开发非常简单：</a:t>
            </a:r>
            <a:endParaRPr lang="en-US" altLang="zh-CN" sz="2400" dirty="0" smtClean="0"/>
          </a:p>
          <a:p>
            <a:pPr lvl="1"/>
            <a:r>
              <a:rPr lang="zh-CN" altLang="en-US" dirty="0" smtClean="0"/>
              <a:t>自定义类实现</a:t>
            </a:r>
            <a:r>
              <a:rPr lang="en-US" altLang="zh-CN" dirty="0" smtClean="0"/>
              <a:t>Filter</a:t>
            </a:r>
            <a:r>
              <a:rPr lang="zh-CN" altLang="en-US" dirty="0" smtClean="0"/>
              <a:t>接口；</a:t>
            </a:r>
            <a:endParaRPr lang="en-US" altLang="zh-CN" dirty="0" smtClean="0"/>
          </a:p>
          <a:p>
            <a:pPr lvl="1"/>
            <a:r>
              <a:rPr lang="zh-CN" altLang="en-US" dirty="0" smtClean="0"/>
              <a:t>实现接口中的方法，重点是</a:t>
            </a:r>
            <a:r>
              <a:rPr lang="en-US" altLang="zh-CN" dirty="0" err="1" smtClean="0"/>
              <a:t>doFilter</a:t>
            </a:r>
            <a:r>
              <a:rPr lang="zh-CN" altLang="en-US" dirty="0" smtClean="0"/>
              <a:t>方法：</a:t>
            </a:r>
            <a:endParaRPr lang="en-US" altLang="zh-CN" dirty="0" smtClean="0"/>
          </a:p>
          <a:p>
            <a:r>
              <a:rPr lang="en-US" altLang="zh-CN" sz="2400" dirty="0" smtClean="0"/>
              <a:t>Filter</a:t>
            </a:r>
            <a:r>
              <a:rPr lang="zh-CN" altLang="en-US" sz="2400" dirty="0" smtClean="0"/>
              <a:t>接口中有三个方法，如下；</a:t>
            </a:r>
            <a:endParaRPr lang="en-US" altLang="zh-CN" sz="2400" dirty="0" smtClean="0"/>
          </a:p>
        </p:txBody>
      </p:sp>
      <p:graphicFrame>
        <p:nvGraphicFramePr>
          <p:cNvPr id="38" name="Table 37"/>
          <p:cNvGraphicFramePr>
            <a:graphicFrameLocks noGrp="1"/>
          </p:cNvGraphicFramePr>
          <p:nvPr/>
        </p:nvGraphicFramePr>
        <p:xfrm>
          <a:off x="454586" y="3364260"/>
          <a:ext cx="11006945" cy="2570751"/>
        </p:xfrm>
        <a:graphic>
          <a:graphicData uri="http://schemas.openxmlformats.org/drawingml/2006/table">
            <a:tbl>
              <a:tblPr firstRow="1" bandRow="1">
                <a:tableStyleId>{5C22544A-7EE6-4342-B048-85BDC9FD1C3A}</a:tableStyleId>
              </a:tblPr>
              <a:tblGrid>
                <a:gridCol w="5423945"/>
                <a:gridCol w="5583000"/>
              </a:tblGrid>
              <a:tr h="376191">
                <a:tc>
                  <a:txBody>
                    <a:bodyPr/>
                    <a:lstStyle/>
                    <a:p>
                      <a:pPr algn="ctr"/>
                      <a:r>
                        <a:rPr lang="zh-CN" altLang="en-US" dirty="0" smtClean="0"/>
                        <a:t>方法声明</a:t>
                      </a:r>
                      <a:endParaRPr lang="en-US" dirty="0"/>
                    </a:p>
                  </a:txBody>
                  <a:tcPr/>
                </a:tc>
                <a:tc>
                  <a:txBody>
                    <a:bodyPr/>
                    <a:lstStyle/>
                    <a:p>
                      <a:pPr algn="ctr"/>
                      <a:r>
                        <a:rPr lang="zh-CN" altLang="en-US" dirty="0" smtClean="0"/>
                        <a:t>方法描述</a:t>
                      </a:r>
                      <a:endParaRPr lang="en-US" dirty="0"/>
                    </a:p>
                  </a:txBody>
                  <a:tcPr/>
                </a:tc>
              </a:tr>
              <a:tr h="582808">
                <a:tc>
                  <a:txBody>
                    <a:bodyPr/>
                    <a:lstStyle/>
                    <a:p>
                      <a:pPr algn="l"/>
                      <a:r>
                        <a:rPr lang="en-US" dirty="0" smtClean="0"/>
                        <a:t>void init(</a:t>
                      </a:r>
                      <a:r>
                        <a:rPr lang="en-US" dirty="0" err="1" smtClean="0"/>
                        <a:t>FilterConfig</a:t>
                      </a:r>
                      <a:r>
                        <a:rPr lang="en-US" dirty="0" smtClean="0"/>
                        <a:t> </a:t>
                      </a:r>
                      <a:r>
                        <a:rPr lang="en-US" dirty="0" err="1" smtClean="0"/>
                        <a:t>filterConfig</a:t>
                      </a:r>
                      <a:r>
                        <a:rPr lang="en-US" dirty="0" smtClean="0"/>
                        <a:t>) </a:t>
                      </a:r>
                    </a:p>
                    <a:p>
                      <a:pPr algn="l"/>
                      <a:r>
                        <a:rPr lang="en-US" dirty="0" smtClean="0"/>
                        <a:t> </a:t>
                      </a:r>
                    </a:p>
                  </a:txBody>
                  <a:tcPr/>
                </a:tc>
                <a:tc>
                  <a:txBody>
                    <a:bodyPr/>
                    <a:lstStyle/>
                    <a:p>
                      <a:r>
                        <a:rPr lang="zh-CN" altLang="en-US" dirty="0" smtClean="0"/>
                        <a:t>容器初始化过滤器对象后调用该方法，其中参数可以获取过滤器配置信息；</a:t>
                      </a:r>
                      <a:endParaRPr lang="en-US" dirty="0"/>
                    </a:p>
                  </a:txBody>
                  <a:tcPr/>
                </a:tc>
              </a:tr>
              <a:tr h="832583">
                <a:tc>
                  <a:txBody>
                    <a:bodyPr/>
                    <a:lstStyle/>
                    <a:p>
                      <a:pPr algn="l"/>
                      <a:r>
                        <a:rPr lang="fr-FR" altLang="zh-CN" sz="1800" kern="1200" dirty="0" err="1" smtClean="0">
                          <a:solidFill>
                            <a:schemeClr val="dk1"/>
                          </a:solidFill>
                          <a:latin typeface="+mn-lt"/>
                          <a:ea typeface="+mn-ea"/>
                          <a:cs typeface="+mn-cs"/>
                        </a:rPr>
                        <a:t>void</a:t>
                      </a:r>
                      <a:r>
                        <a:rPr lang="fr-FR" altLang="zh-CN" sz="1800" kern="1200" dirty="0" smtClean="0">
                          <a:solidFill>
                            <a:schemeClr val="dk1"/>
                          </a:solidFill>
                          <a:latin typeface="+mn-lt"/>
                          <a:ea typeface="+mn-ea"/>
                          <a:cs typeface="+mn-cs"/>
                        </a:rPr>
                        <a:t> </a:t>
                      </a:r>
                      <a:r>
                        <a:rPr lang="fr-FR" altLang="zh-CN" sz="1800" kern="1200" dirty="0" err="1" smtClean="0">
                          <a:solidFill>
                            <a:schemeClr val="dk1"/>
                          </a:solidFill>
                          <a:latin typeface="+mn-lt"/>
                          <a:ea typeface="+mn-ea"/>
                          <a:cs typeface="+mn-cs"/>
                        </a:rPr>
                        <a:t>doFilter</a:t>
                      </a:r>
                      <a:r>
                        <a:rPr lang="fr-FR" altLang="zh-CN" sz="1800" kern="1200" dirty="0" smtClean="0">
                          <a:solidFill>
                            <a:schemeClr val="dk1"/>
                          </a:solidFill>
                          <a:latin typeface="+mn-lt"/>
                          <a:ea typeface="+mn-ea"/>
                          <a:cs typeface="+mn-cs"/>
                        </a:rPr>
                        <a:t>(</a:t>
                      </a:r>
                      <a:r>
                        <a:rPr lang="fr-FR" altLang="zh-CN" sz="1800" kern="1200" dirty="0" err="1" smtClean="0">
                          <a:solidFill>
                            <a:schemeClr val="dk1"/>
                          </a:solidFill>
                          <a:latin typeface="+mn-lt"/>
                          <a:ea typeface="+mn-ea"/>
                          <a:cs typeface="+mn-cs"/>
                        </a:rPr>
                        <a:t>ServletRequest</a:t>
                      </a:r>
                      <a:r>
                        <a:rPr lang="fr-FR" altLang="zh-CN" sz="1800" kern="1200" dirty="0" smtClean="0">
                          <a:solidFill>
                            <a:schemeClr val="dk1"/>
                          </a:solidFill>
                          <a:latin typeface="+mn-lt"/>
                          <a:ea typeface="+mn-ea"/>
                          <a:cs typeface="+mn-cs"/>
                        </a:rPr>
                        <a:t> </a:t>
                      </a:r>
                      <a:r>
                        <a:rPr lang="fr-FR" altLang="zh-CN" sz="1800" kern="1200" dirty="0" err="1" smtClean="0">
                          <a:solidFill>
                            <a:schemeClr val="dk1"/>
                          </a:solidFill>
                          <a:latin typeface="+mn-lt"/>
                          <a:ea typeface="+mn-ea"/>
                          <a:cs typeface="+mn-cs"/>
                        </a:rPr>
                        <a:t>request</a:t>
                      </a:r>
                      <a:r>
                        <a:rPr lang="fr-FR" altLang="zh-CN" sz="1800" kern="1200" dirty="0" smtClean="0">
                          <a:solidFill>
                            <a:schemeClr val="dk1"/>
                          </a:solidFill>
                          <a:latin typeface="+mn-lt"/>
                          <a:ea typeface="+mn-ea"/>
                          <a:cs typeface="+mn-cs"/>
                        </a:rPr>
                        <a:t>, </a:t>
                      </a:r>
                      <a:r>
                        <a:rPr lang="fr-FR" altLang="zh-CN" sz="1800" kern="1200" dirty="0" err="1" smtClean="0">
                          <a:solidFill>
                            <a:schemeClr val="dk1"/>
                          </a:solidFill>
                          <a:latin typeface="+mn-lt"/>
                          <a:ea typeface="+mn-ea"/>
                          <a:cs typeface="+mn-cs"/>
                        </a:rPr>
                        <a:t>ServletResponse</a:t>
                      </a:r>
                      <a:r>
                        <a:rPr lang="fr-FR" altLang="zh-CN" sz="1800" kern="1200" dirty="0" smtClean="0">
                          <a:solidFill>
                            <a:schemeClr val="dk1"/>
                          </a:solidFill>
                          <a:latin typeface="+mn-lt"/>
                          <a:ea typeface="+mn-ea"/>
                          <a:cs typeface="+mn-cs"/>
                        </a:rPr>
                        <a:t> </a:t>
                      </a:r>
                      <a:r>
                        <a:rPr lang="fr-FR" altLang="zh-CN" sz="1800" kern="1200" dirty="0" err="1" smtClean="0">
                          <a:solidFill>
                            <a:schemeClr val="dk1"/>
                          </a:solidFill>
                          <a:latin typeface="+mn-lt"/>
                          <a:ea typeface="+mn-ea"/>
                          <a:cs typeface="+mn-cs"/>
                        </a:rPr>
                        <a:t>response</a:t>
                      </a:r>
                      <a:r>
                        <a:rPr lang="fr-FR" altLang="zh-CN" sz="1800" kern="1200" dirty="0" smtClean="0">
                          <a:solidFill>
                            <a:schemeClr val="dk1"/>
                          </a:solidFill>
                          <a:latin typeface="+mn-lt"/>
                          <a:ea typeface="+mn-ea"/>
                          <a:cs typeface="+mn-cs"/>
                        </a:rPr>
                        <a:t>, </a:t>
                      </a:r>
                      <a:r>
                        <a:rPr lang="fr-FR" altLang="zh-CN" sz="1800" kern="1200" dirty="0" err="1" smtClean="0">
                          <a:solidFill>
                            <a:schemeClr val="dk1"/>
                          </a:solidFill>
                          <a:latin typeface="+mn-lt"/>
                          <a:ea typeface="+mn-ea"/>
                          <a:cs typeface="+mn-cs"/>
                        </a:rPr>
                        <a:t>FilterChain</a:t>
                      </a:r>
                      <a:r>
                        <a:rPr lang="fr-FR" altLang="zh-CN" sz="1800" kern="1200" dirty="0" smtClean="0">
                          <a:solidFill>
                            <a:schemeClr val="dk1"/>
                          </a:solidFill>
                          <a:latin typeface="+mn-lt"/>
                          <a:ea typeface="+mn-ea"/>
                          <a:cs typeface="+mn-cs"/>
                        </a:rPr>
                        <a:t> </a:t>
                      </a:r>
                      <a:r>
                        <a:rPr lang="fr-FR" altLang="zh-CN" sz="1800" kern="1200" dirty="0" err="1" smtClean="0">
                          <a:solidFill>
                            <a:schemeClr val="dk1"/>
                          </a:solidFill>
                          <a:latin typeface="+mn-lt"/>
                          <a:ea typeface="+mn-ea"/>
                          <a:cs typeface="+mn-cs"/>
                        </a:rPr>
                        <a:t>chain</a:t>
                      </a:r>
                      <a:r>
                        <a:rPr lang="fr-FR" altLang="zh-CN" sz="1800" kern="1200" dirty="0" smtClean="0">
                          <a:solidFill>
                            <a:schemeClr val="dk1"/>
                          </a:solidFill>
                          <a:latin typeface="+mn-lt"/>
                          <a:ea typeface="+mn-ea"/>
                          <a:cs typeface="+mn-cs"/>
                        </a:rPr>
                        <a:t>) </a:t>
                      </a:r>
                    </a:p>
                    <a:p>
                      <a:pPr algn="l"/>
                      <a:r>
                        <a:rPr lang="en-US" altLang="zh-CN" dirty="0" smtClean="0">
                          <a:solidFill>
                            <a:srgbClr val="C00000"/>
                          </a:solidFill>
                        </a:rPr>
                        <a:t>  </a:t>
                      </a:r>
                    </a:p>
                  </a:txBody>
                  <a:tcPr/>
                </a:tc>
                <a:tc>
                  <a:txBody>
                    <a:bodyPr/>
                    <a:lstStyle/>
                    <a:p>
                      <a:r>
                        <a:rPr lang="zh-CN" altLang="en-US" dirty="0" smtClean="0">
                          <a:solidFill>
                            <a:schemeClr val="tx1"/>
                          </a:solidFill>
                        </a:rPr>
                        <a:t>过滤器的服务方法，有三个参数，其中</a:t>
                      </a:r>
                      <a:r>
                        <a:rPr lang="en-US" altLang="zh-CN" dirty="0" err="1" smtClean="0">
                          <a:solidFill>
                            <a:schemeClr val="tx1"/>
                          </a:solidFill>
                        </a:rPr>
                        <a:t>FilterChain</a:t>
                      </a:r>
                      <a:r>
                        <a:rPr lang="zh-CN" altLang="en-US" dirty="0" smtClean="0">
                          <a:solidFill>
                            <a:schemeClr val="tx1"/>
                          </a:solidFill>
                        </a:rPr>
                        <a:t>中也定义了名字为</a:t>
                      </a:r>
                      <a:r>
                        <a:rPr lang="en-US" altLang="zh-CN" dirty="0" err="1" smtClean="0">
                          <a:solidFill>
                            <a:schemeClr val="tx1"/>
                          </a:solidFill>
                        </a:rPr>
                        <a:t>doFilter</a:t>
                      </a:r>
                      <a:r>
                        <a:rPr lang="zh-CN" altLang="en-US" dirty="0" smtClean="0">
                          <a:solidFill>
                            <a:schemeClr val="tx1"/>
                          </a:solidFill>
                        </a:rPr>
                        <a:t>方法，不过只有两个参数，可以把当前的请求和响应沿着过滤链进行传递；</a:t>
                      </a:r>
                      <a:endParaRPr lang="en-US" dirty="0">
                        <a:solidFill>
                          <a:schemeClr val="tx1"/>
                        </a:solidFill>
                      </a:endParaRPr>
                    </a:p>
                  </a:txBody>
                  <a:tcPr/>
                </a:tc>
              </a:tr>
              <a:tr h="582808">
                <a:tc>
                  <a:txBody>
                    <a:bodyPr/>
                    <a:lstStyle/>
                    <a:p>
                      <a:pPr marL="0" algn="l" defTabSz="914400" rtl="0" eaLnBrk="1" latinLnBrk="0" hangingPunct="1"/>
                      <a:r>
                        <a:rPr lang="en-US" altLang="zh-CN" sz="1800" kern="1200" dirty="0" smtClean="0">
                          <a:solidFill>
                            <a:schemeClr val="dk1"/>
                          </a:solidFill>
                          <a:latin typeface="+mn-lt"/>
                          <a:ea typeface="+mn-ea"/>
                          <a:cs typeface="+mn-cs"/>
                        </a:rPr>
                        <a:t>void destroy() </a:t>
                      </a:r>
                    </a:p>
                    <a:p>
                      <a:pPr algn="l"/>
                      <a:r>
                        <a:rPr lang="en-US" altLang="zh-CN" dirty="0" smtClean="0">
                          <a:solidFill>
                            <a:srgbClr val="C00000"/>
                          </a:solidFill>
                        </a:rPr>
                        <a:t> </a:t>
                      </a:r>
                    </a:p>
                  </a:txBody>
                  <a:tcPr/>
                </a:tc>
                <a:tc>
                  <a:txBody>
                    <a:bodyPr/>
                    <a:lstStyle/>
                    <a:p>
                      <a:r>
                        <a:rPr lang="zh-CN" altLang="en-US" dirty="0" smtClean="0">
                          <a:solidFill>
                            <a:schemeClr val="tx1"/>
                          </a:solidFill>
                        </a:rPr>
                        <a:t>容器销毁过滤器对象前进行调用；</a:t>
                      </a:r>
                      <a:endParaRPr lang="en-US" dirty="0">
                        <a:solidFill>
                          <a:schemeClr val="tx1"/>
                        </a:solidFill>
                      </a:endParaRPr>
                    </a:p>
                  </a:txBody>
                  <a:tcPr/>
                </a:tc>
              </a:tr>
            </a:tbl>
          </a:graphicData>
        </a:graphic>
      </p:graphicFrame>
    </p:spTree>
    <p:extLst>
      <p:ext uri="{BB962C8B-B14F-4D97-AF65-F5344CB8AC3E}">
        <p14:creationId xmlns:p14="http://schemas.microsoft.com/office/powerpoint/2010/main" xmlns="" val="2623408944"/>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a:t>
            </a:r>
            <a:r>
              <a:rPr lang="zh-CN" altLang="en-US" dirty="0" smtClean="0"/>
              <a:t>点</a:t>
            </a:r>
            <a:r>
              <a:rPr lang="en-US" altLang="zh-CN" dirty="0" smtClean="0"/>
              <a:t>2</a:t>
            </a:r>
            <a:r>
              <a:rPr lang="zh-CN" altLang="en-US" dirty="0" smtClean="0"/>
              <a:t>：过滤器的开发方法</a:t>
            </a:r>
            <a:r>
              <a:rPr lang="en-US" altLang="zh-CN" dirty="0" smtClean="0"/>
              <a:t>-2</a:t>
            </a:r>
            <a:endParaRPr lang="zh-CN" altLang="en-US" dirty="0"/>
          </a:p>
        </p:txBody>
      </p:sp>
      <p:sp>
        <p:nvSpPr>
          <p:cNvPr id="3" name="内容占位符 2"/>
          <p:cNvSpPr>
            <a:spLocks noGrp="1"/>
          </p:cNvSpPr>
          <p:nvPr>
            <p:ph idx="1"/>
          </p:nvPr>
        </p:nvSpPr>
        <p:spPr>
          <a:xfrm>
            <a:off x="186570" y="899048"/>
            <a:ext cx="11792070" cy="5580580"/>
          </a:xfrm>
        </p:spPr>
        <p:txBody>
          <a:bodyPr>
            <a:normAutofit/>
          </a:bodyPr>
          <a:lstStyle/>
          <a:p>
            <a:r>
              <a:rPr lang="zh-CN" altLang="en-US" sz="2400" dirty="0" smtClean="0"/>
              <a:t>可见，除了</a:t>
            </a:r>
            <a:r>
              <a:rPr lang="en-US" altLang="zh-CN" sz="2400" dirty="0" smtClean="0"/>
              <a:t>Filter</a:t>
            </a:r>
            <a:r>
              <a:rPr lang="zh-CN" altLang="en-US" sz="2400" dirty="0" smtClean="0"/>
              <a:t>接口外，与过滤器有关的还有</a:t>
            </a:r>
            <a:r>
              <a:rPr lang="en-US" altLang="zh-CN" sz="2400" dirty="0" err="1" smtClean="0"/>
              <a:t>FilterConfig</a:t>
            </a:r>
            <a:r>
              <a:rPr lang="zh-CN" altLang="en-US" sz="2400" dirty="0" smtClean="0"/>
              <a:t>和</a:t>
            </a:r>
            <a:r>
              <a:rPr lang="en-US" altLang="zh-CN" sz="2400" dirty="0" err="1" smtClean="0"/>
              <a:t>FilterChain</a:t>
            </a:r>
            <a:r>
              <a:rPr lang="zh-CN" altLang="en-US" sz="2400" dirty="0" smtClean="0"/>
              <a:t>接口；</a:t>
            </a:r>
            <a:endParaRPr lang="en-US" altLang="zh-CN" sz="2400" dirty="0" smtClean="0"/>
          </a:p>
          <a:p>
            <a:r>
              <a:rPr lang="zh-CN" altLang="en-US" sz="2400" dirty="0" smtClean="0"/>
              <a:t>其中</a:t>
            </a:r>
            <a:r>
              <a:rPr lang="en-US" altLang="zh-CN" sz="2400" dirty="0" err="1" smtClean="0"/>
              <a:t>FilterConfig</a:t>
            </a:r>
            <a:r>
              <a:rPr lang="zh-CN" altLang="en-US" sz="2400" dirty="0" smtClean="0"/>
              <a:t>接口中定义了如下方法：</a:t>
            </a:r>
            <a:endParaRPr lang="en-US" altLang="zh-CN" sz="2400" dirty="0" smtClean="0"/>
          </a:p>
          <a:p>
            <a:endParaRPr lang="en-US" altLang="zh-CN" sz="2400" dirty="0" smtClean="0"/>
          </a:p>
          <a:p>
            <a:endParaRPr lang="en-US" altLang="zh-CN" sz="2400" dirty="0" smtClean="0"/>
          </a:p>
          <a:p>
            <a:endParaRPr lang="en-US" altLang="zh-CN" sz="2400" dirty="0" smtClean="0"/>
          </a:p>
          <a:p>
            <a:endParaRPr lang="en-US" altLang="zh-CN" sz="2400" dirty="0" smtClean="0"/>
          </a:p>
          <a:p>
            <a:endParaRPr lang="en-US" altLang="zh-CN" sz="2400" dirty="0" smtClean="0"/>
          </a:p>
          <a:p>
            <a:endParaRPr lang="en-US" altLang="zh-CN" sz="2400" dirty="0" smtClean="0"/>
          </a:p>
          <a:p>
            <a:pPr lvl="1">
              <a:buNone/>
            </a:pPr>
            <a:endParaRPr lang="en-US" altLang="zh-CN" sz="2400" dirty="0" smtClean="0"/>
          </a:p>
        </p:txBody>
      </p:sp>
      <p:graphicFrame>
        <p:nvGraphicFramePr>
          <p:cNvPr id="38" name="Table 37"/>
          <p:cNvGraphicFramePr>
            <a:graphicFrameLocks noGrp="1"/>
          </p:cNvGraphicFramePr>
          <p:nvPr/>
        </p:nvGraphicFramePr>
        <p:xfrm>
          <a:off x="328462" y="2276439"/>
          <a:ext cx="11006945" cy="3403334"/>
        </p:xfrm>
        <a:graphic>
          <a:graphicData uri="http://schemas.openxmlformats.org/drawingml/2006/table">
            <a:tbl>
              <a:tblPr firstRow="1" bandRow="1">
                <a:tableStyleId>{5C22544A-7EE6-4342-B048-85BDC9FD1C3A}</a:tableStyleId>
              </a:tblPr>
              <a:tblGrid>
                <a:gridCol w="5423945"/>
                <a:gridCol w="5583000"/>
              </a:tblGrid>
              <a:tr h="376191">
                <a:tc>
                  <a:txBody>
                    <a:bodyPr/>
                    <a:lstStyle/>
                    <a:p>
                      <a:pPr algn="ctr"/>
                      <a:r>
                        <a:rPr lang="zh-CN" altLang="en-US" dirty="0" smtClean="0"/>
                        <a:t>方法声明</a:t>
                      </a:r>
                      <a:endParaRPr lang="en-US" dirty="0"/>
                    </a:p>
                  </a:txBody>
                  <a:tcPr/>
                </a:tc>
                <a:tc>
                  <a:txBody>
                    <a:bodyPr/>
                    <a:lstStyle/>
                    <a:p>
                      <a:pPr algn="ctr"/>
                      <a:r>
                        <a:rPr lang="zh-CN" altLang="en-US" dirty="0" smtClean="0"/>
                        <a:t>方法描述</a:t>
                      </a:r>
                      <a:endParaRPr lang="en-US" dirty="0"/>
                    </a:p>
                  </a:txBody>
                  <a:tcPr/>
                </a:tc>
              </a:tr>
              <a:tr h="582808">
                <a:tc>
                  <a:txBody>
                    <a:bodyPr/>
                    <a:lstStyle/>
                    <a:p>
                      <a:pPr algn="l"/>
                      <a:r>
                        <a:rPr lang="en-US" dirty="0" err="1" smtClean="0"/>
                        <a:t>java.lang.String</a:t>
                      </a:r>
                      <a:r>
                        <a:rPr lang="en-US" dirty="0" smtClean="0"/>
                        <a:t> </a:t>
                      </a:r>
                      <a:r>
                        <a:rPr lang="en-US" dirty="0" err="1" smtClean="0"/>
                        <a:t>getFilterName</a:t>
                      </a:r>
                      <a:r>
                        <a:rPr lang="en-US" dirty="0" smtClean="0"/>
                        <a:t>() </a:t>
                      </a:r>
                    </a:p>
                    <a:p>
                      <a:pPr algn="l"/>
                      <a:r>
                        <a:rPr lang="en-US" dirty="0" smtClean="0"/>
                        <a:t>  </a:t>
                      </a:r>
                    </a:p>
                  </a:txBody>
                  <a:tcPr/>
                </a:tc>
                <a:tc>
                  <a:txBody>
                    <a:bodyPr/>
                    <a:lstStyle/>
                    <a:p>
                      <a:r>
                        <a:rPr lang="zh-CN" altLang="en-US" dirty="0" smtClean="0"/>
                        <a:t>返回</a:t>
                      </a:r>
                      <a:r>
                        <a:rPr lang="en-US" altLang="zh-CN" dirty="0" smtClean="0"/>
                        <a:t>web.xml</a:t>
                      </a:r>
                      <a:r>
                        <a:rPr lang="zh-CN" altLang="en-US" dirty="0" smtClean="0"/>
                        <a:t>中配置的</a:t>
                      </a:r>
                      <a:r>
                        <a:rPr lang="en-US" altLang="zh-CN" dirty="0" smtClean="0"/>
                        <a:t>Filter</a:t>
                      </a:r>
                      <a:r>
                        <a:rPr lang="zh-CN" altLang="en-US" dirty="0" smtClean="0"/>
                        <a:t>的名字信息；</a:t>
                      </a:r>
                      <a:endParaRPr lang="en-US" dirty="0"/>
                    </a:p>
                  </a:txBody>
                  <a:tcPr/>
                </a:tc>
              </a:tr>
              <a:tr h="832583">
                <a:tc>
                  <a:txBody>
                    <a:bodyPr/>
                    <a:lstStyle/>
                    <a:p>
                      <a:pPr algn="l"/>
                      <a:r>
                        <a:rPr lang="fr-FR" altLang="zh-CN" sz="1800" kern="1200" dirty="0" err="1" smtClean="0">
                          <a:solidFill>
                            <a:schemeClr val="dk1"/>
                          </a:solidFill>
                          <a:latin typeface="+mn-lt"/>
                          <a:ea typeface="+mn-ea"/>
                          <a:cs typeface="+mn-cs"/>
                        </a:rPr>
                        <a:t>java.lang.String</a:t>
                      </a:r>
                      <a:r>
                        <a:rPr lang="fr-FR" altLang="zh-CN" sz="1800" kern="1200" dirty="0" smtClean="0">
                          <a:solidFill>
                            <a:schemeClr val="dk1"/>
                          </a:solidFill>
                          <a:latin typeface="+mn-lt"/>
                          <a:ea typeface="+mn-ea"/>
                          <a:cs typeface="+mn-cs"/>
                        </a:rPr>
                        <a:t> </a:t>
                      </a:r>
                      <a:r>
                        <a:rPr lang="fr-FR" altLang="zh-CN" sz="1800" kern="1200" dirty="0" err="1" smtClean="0">
                          <a:solidFill>
                            <a:schemeClr val="dk1"/>
                          </a:solidFill>
                          <a:latin typeface="+mn-lt"/>
                          <a:ea typeface="+mn-ea"/>
                          <a:cs typeface="+mn-cs"/>
                        </a:rPr>
                        <a:t>getInitParameter</a:t>
                      </a:r>
                      <a:r>
                        <a:rPr lang="fr-FR" altLang="zh-CN" sz="1800" kern="1200" dirty="0" smtClean="0">
                          <a:solidFill>
                            <a:schemeClr val="dk1"/>
                          </a:solidFill>
                          <a:latin typeface="+mn-lt"/>
                          <a:ea typeface="+mn-ea"/>
                          <a:cs typeface="+mn-cs"/>
                        </a:rPr>
                        <a:t>(</a:t>
                      </a:r>
                      <a:r>
                        <a:rPr lang="fr-FR" altLang="zh-CN" sz="1800" kern="1200" dirty="0" err="1" smtClean="0">
                          <a:solidFill>
                            <a:schemeClr val="dk1"/>
                          </a:solidFill>
                          <a:latin typeface="+mn-lt"/>
                          <a:ea typeface="+mn-ea"/>
                          <a:cs typeface="+mn-cs"/>
                        </a:rPr>
                        <a:t>java.lang.String</a:t>
                      </a:r>
                      <a:r>
                        <a:rPr lang="fr-FR" altLang="zh-CN" sz="1800" kern="1200" dirty="0" smtClean="0">
                          <a:solidFill>
                            <a:schemeClr val="dk1"/>
                          </a:solidFill>
                          <a:latin typeface="+mn-lt"/>
                          <a:ea typeface="+mn-ea"/>
                          <a:cs typeface="+mn-cs"/>
                        </a:rPr>
                        <a:t> </a:t>
                      </a:r>
                      <a:r>
                        <a:rPr lang="fr-FR" altLang="zh-CN" sz="1800" kern="1200" dirty="0" err="1" smtClean="0">
                          <a:solidFill>
                            <a:schemeClr val="dk1"/>
                          </a:solidFill>
                          <a:latin typeface="+mn-lt"/>
                          <a:ea typeface="+mn-ea"/>
                          <a:cs typeface="+mn-cs"/>
                        </a:rPr>
                        <a:t>name</a:t>
                      </a:r>
                      <a:r>
                        <a:rPr lang="fr-FR" altLang="zh-CN" sz="1800" kern="1200" dirty="0" smtClean="0">
                          <a:solidFill>
                            <a:schemeClr val="dk1"/>
                          </a:solidFill>
                          <a:latin typeface="+mn-lt"/>
                          <a:ea typeface="+mn-ea"/>
                          <a:cs typeface="+mn-cs"/>
                        </a:rPr>
                        <a:t>) </a:t>
                      </a:r>
                    </a:p>
                    <a:p>
                      <a:pPr algn="l"/>
                      <a:r>
                        <a:rPr lang="fr-FR" altLang="zh-CN" sz="1800" kern="1200" dirty="0" smtClean="0">
                          <a:solidFill>
                            <a:schemeClr val="dk1"/>
                          </a:solidFill>
                          <a:latin typeface="+mn-lt"/>
                          <a:ea typeface="+mn-ea"/>
                          <a:cs typeface="+mn-cs"/>
                        </a:rPr>
                        <a:t> </a:t>
                      </a:r>
                      <a:r>
                        <a:rPr lang="en-US" altLang="zh-CN" dirty="0" smtClean="0">
                          <a:solidFill>
                            <a:srgbClr val="C00000"/>
                          </a:solidFill>
                        </a:rPr>
                        <a:t>  </a:t>
                      </a:r>
                    </a:p>
                  </a:txBody>
                  <a:tcPr/>
                </a:tc>
                <a:tc>
                  <a:txBody>
                    <a:bodyPr/>
                    <a:lstStyle/>
                    <a:p>
                      <a:r>
                        <a:rPr lang="zh-CN" altLang="en-US" dirty="0" smtClean="0"/>
                        <a:t>返回</a:t>
                      </a:r>
                      <a:r>
                        <a:rPr lang="en-US" altLang="zh-CN" dirty="0" smtClean="0"/>
                        <a:t>web.xml</a:t>
                      </a:r>
                      <a:r>
                        <a:rPr lang="zh-CN" altLang="en-US" dirty="0" smtClean="0"/>
                        <a:t>中配置的</a:t>
                      </a:r>
                      <a:r>
                        <a:rPr lang="en-US" altLang="zh-CN" dirty="0" smtClean="0"/>
                        <a:t>Filter</a:t>
                      </a:r>
                      <a:r>
                        <a:rPr lang="zh-CN" altLang="en-US" dirty="0" smtClean="0"/>
                        <a:t>的初始化参数的值；与</a:t>
                      </a:r>
                      <a:r>
                        <a:rPr lang="en-US" altLang="zh-CN" dirty="0" err="1" smtClean="0"/>
                        <a:t>Servlet</a:t>
                      </a:r>
                      <a:r>
                        <a:rPr lang="zh-CN" altLang="en-US" dirty="0" smtClean="0"/>
                        <a:t>初始化参数类似，只能在当前的</a:t>
                      </a:r>
                      <a:r>
                        <a:rPr lang="en-US" altLang="zh-CN" dirty="0" smtClean="0"/>
                        <a:t>Filter</a:t>
                      </a:r>
                      <a:r>
                        <a:rPr lang="zh-CN" altLang="en-US" dirty="0" smtClean="0"/>
                        <a:t>中使用；</a:t>
                      </a:r>
                      <a:endParaRPr lang="en-US" dirty="0"/>
                    </a:p>
                  </a:txBody>
                  <a:tcPr/>
                </a:tc>
              </a:tr>
              <a:tr h="582808">
                <a:tc>
                  <a:txBody>
                    <a:bodyPr/>
                    <a:lstStyle/>
                    <a:p>
                      <a:pPr marL="0" algn="l" defTabSz="914400" rtl="0" eaLnBrk="1" latinLnBrk="0" hangingPunct="1"/>
                      <a:r>
                        <a:rPr lang="en-US" altLang="zh-CN" sz="1800" kern="1200" dirty="0" err="1" smtClean="0">
                          <a:solidFill>
                            <a:schemeClr val="dk1"/>
                          </a:solidFill>
                          <a:latin typeface="+mn-lt"/>
                          <a:ea typeface="+mn-ea"/>
                          <a:cs typeface="+mn-cs"/>
                        </a:rPr>
                        <a:t>java.util.Enumeration</a:t>
                      </a:r>
                      <a:r>
                        <a:rPr lang="en-US" altLang="zh-CN" sz="1800" kern="1200" dirty="0" smtClean="0">
                          <a:solidFill>
                            <a:schemeClr val="dk1"/>
                          </a:solidFill>
                          <a:latin typeface="+mn-lt"/>
                          <a:ea typeface="+mn-ea"/>
                          <a:cs typeface="+mn-cs"/>
                        </a:rPr>
                        <a:t>&lt;</a:t>
                      </a:r>
                      <a:r>
                        <a:rPr lang="en-US" altLang="zh-CN" sz="1800" kern="1200" dirty="0" err="1" smtClean="0">
                          <a:solidFill>
                            <a:schemeClr val="dk1"/>
                          </a:solidFill>
                          <a:latin typeface="+mn-lt"/>
                          <a:ea typeface="+mn-ea"/>
                          <a:cs typeface="+mn-cs"/>
                        </a:rPr>
                        <a:t>java.lang.String</a:t>
                      </a:r>
                      <a:r>
                        <a:rPr lang="en-US" altLang="zh-CN" sz="1800" kern="1200" dirty="0" smtClean="0">
                          <a:solidFill>
                            <a:schemeClr val="dk1"/>
                          </a:solidFill>
                          <a:latin typeface="+mn-lt"/>
                          <a:ea typeface="+mn-ea"/>
                          <a:cs typeface="+mn-cs"/>
                        </a:rPr>
                        <a:t>&gt; </a:t>
                      </a:r>
                      <a:r>
                        <a:rPr lang="en-US" altLang="zh-CN" sz="1800" kern="1200" dirty="0" err="1" smtClean="0">
                          <a:solidFill>
                            <a:schemeClr val="dk1"/>
                          </a:solidFill>
                          <a:latin typeface="+mn-lt"/>
                          <a:ea typeface="+mn-ea"/>
                          <a:cs typeface="+mn-cs"/>
                        </a:rPr>
                        <a:t>getInitParameterNames</a:t>
                      </a:r>
                      <a:r>
                        <a:rPr lang="en-US" altLang="zh-CN" sz="1800" kern="1200" dirty="0" smtClean="0">
                          <a:solidFill>
                            <a:schemeClr val="dk1"/>
                          </a:solidFill>
                          <a:latin typeface="+mn-lt"/>
                          <a:ea typeface="+mn-ea"/>
                          <a:cs typeface="+mn-cs"/>
                        </a:rPr>
                        <a:t>() </a:t>
                      </a:r>
                    </a:p>
                    <a:p>
                      <a:pPr marL="0" algn="l" defTabSz="914400" rtl="0" eaLnBrk="1" latinLnBrk="0" hangingPunct="1"/>
                      <a:r>
                        <a:rPr lang="en-US" altLang="zh-CN" sz="1800" kern="1200" dirty="0" smtClean="0">
                          <a:solidFill>
                            <a:schemeClr val="dk1"/>
                          </a:solidFill>
                          <a:latin typeface="+mn-lt"/>
                          <a:ea typeface="+mn-ea"/>
                          <a:cs typeface="+mn-cs"/>
                        </a:rPr>
                        <a:t> </a:t>
                      </a:r>
                      <a:r>
                        <a:rPr lang="en-US" altLang="zh-CN" dirty="0" smtClean="0">
                          <a:solidFill>
                            <a:srgbClr val="C00000"/>
                          </a:solidFill>
                        </a:rPr>
                        <a:t> </a:t>
                      </a:r>
                    </a:p>
                  </a:txBody>
                  <a:tcPr/>
                </a:tc>
                <a:tc>
                  <a:txBody>
                    <a:bodyPr/>
                    <a:lstStyle/>
                    <a:p>
                      <a:r>
                        <a:rPr lang="zh-CN" altLang="en-US" dirty="0" smtClean="0"/>
                        <a:t>返回</a:t>
                      </a:r>
                      <a:r>
                        <a:rPr lang="en-US" altLang="zh-CN" dirty="0" smtClean="0"/>
                        <a:t>web.xml</a:t>
                      </a:r>
                      <a:r>
                        <a:rPr lang="zh-CN" altLang="en-US" dirty="0" smtClean="0"/>
                        <a:t>中配置的</a:t>
                      </a:r>
                      <a:r>
                        <a:rPr lang="en-US" altLang="zh-CN" dirty="0" smtClean="0"/>
                        <a:t>Filter</a:t>
                      </a:r>
                      <a:r>
                        <a:rPr lang="zh-CN" altLang="en-US" dirty="0" smtClean="0"/>
                        <a:t>的所有初始化参数的名字；</a:t>
                      </a:r>
                      <a:endParaRPr lang="en-US" dirty="0">
                        <a:solidFill>
                          <a:schemeClr val="tx1"/>
                        </a:solidFill>
                      </a:endParaRPr>
                    </a:p>
                  </a:txBody>
                  <a:tcPr/>
                </a:tc>
              </a:tr>
              <a:tr h="582808">
                <a:tc>
                  <a:txBody>
                    <a:bodyPr/>
                    <a:lstStyle/>
                    <a:p>
                      <a:pPr marL="0" algn="l" defTabSz="914400" rtl="0" eaLnBrk="1" latinLnBrk="0" hangingPunct="1"/>
                      <a:r>
                        <a:rPr lang="en-US" altLang="zh-CN" sz="1800" kern="1200" dirty="0" err="1" smtClean="0">
                          <a:solidFill>
                            <a:schemeClr val="dk1"/>
                          </a:solidFill>
                          <a:latin typeface="+mn-lt"/>
                          <a:ea typeface="+mn-ea"/>
                          <a:cs typeface="+mn-cs"/>
                        </a:rPr>
                        <a:t>ServletContext</a:t>
                      </a:r>
                      <a:r>
                        <a:rPr lang="en-US" altLang="zh-CN" sz="1800" kern="1200" dirty="0" smtClean="0">
                          <a:solidFill>
                            <a:schemeClr val="dk1"/>
                          </a:solidFill>
                          <a:latin typeface="+mn-lt"/>
                          <a:ea typeface="+mn-ea"/>
                          <a:cs typeface="+mn-cs"/>
                        </a:rPr>
                        <a:t> </a:t>
                      </a:r>
                      <a:r>
                        <a:rPr lang="en-US" altLang="zh-CN" sz="1800" kern="1200" dirty="0" err="1" smtClean="0">
                          <a:solidFill>
                            <a:schemeClr val="dk1"/>
                          </a:solidFill>
                          <a:latin typeface="+mn-lt"/>
                          <a:ea typeface="+mn-ea"/>
                          <a:cs typeface="+mn-cs"/>
                        </a:rPr>
                        <a:t>getServletContext</a:t>
                      </a:r>
                      <a:r>
                        <a:rPr lang="en-US" altLang="zh-CN" sz="1800" kern="1200" dirty="0" smtClean="0">
                          <a:solidFill>
                            <a:schemeClr val="dk1"/>
                          </a:solidFill>
                          <a:latin typeface="+mn-lt"/>
                          <a:ea typeface="+mn-ea"/>
                          <a:cs typeface="+mn-cs"/>
                        </a:rPr>
                        <a:t>() </a:t>
                      </a:r>
                    </a:p>
                    <a:p>
                      <a:pPr marL="0" algn="l" defTabSz="914400" rtl="0" eaLnBrk="1" latinLnBrk="0" hangingPunct="1"/>
                      <a:r>
                        <a:rPr lang="en-US" altLang="zh-CN" sz="1800" kern="1200" dirty="0" smtClean="0">
                          <a:solidFill>
                            <a:schemeClr val="dk1"/>
                          </a:solidFill>
                          <a:latin typeface="+mn-lt"/>
                          <a:ea typeface="+mn-ea"/>
                          <a:cs typeface="+mn-cs"/>
                        </a:rPr>
                        <a:t> </a:t>
                      </a:r>
                    </a:p>
                  </a:txBody>
                  <a:tcPr/>
                </a:tc>
                <a:tc>
                  <a:txBody>
                    <a:bodyPr/>
                    <a:lstStyle/>
                    <a:p>
                      <a:r>
                        <a:rPr lang="zh-CN" altLang="en-US" dirty="0" smtClean="0">
                          <a:solidFill>
                            <a:schemeClr val="tx1"/>
                          </a:solidFill>
                        </a:rPr>
                        <a:t>返回当前的上下文对象；</a:t>
                      </a:r>
                      <a:endParaRPr lang="en-US" dirty="0">
                        <a:solidFill>
                          <a:schemeClr val="tx1"/>
                        </a:solidFill>
                      </a:endParaRPr>
                    </a:p>
                  </a:txBody>
                  <a:tcPr/>
                </a:tc>
              </a:tr>
            </a:tbl>
          </a:graphicData>
        </a:graphic>
      </p:graphicFrame>
    </p:spTree>
    <p:extLst>
      <p:ext uri="{BB962C8B-B14F-4D97-AF65-F5344CB8AC3E}">
        <p14:creationId xmlns:p14="http://schemas.microsoft.com/office/powerpoint/2010/main" xmlns="" val="2623408944"/>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a:t>
            </a:r>
            <a:r>
              <a:rPr lang="zh-CN" altLang="en-US" dirty="0" smtClean="0"/>
              <a:t>点</a:t>
            </a:r>
            <a:r>
              <a:rPr lang="en-US" altLang="zh-CN" dirty="0" smtClean="0"/>
              <a:t>2</a:t>
            </a:r>
            <a:r>
              <a:rPr lang="zh-CN" altLang="en-US" dirty="0" smtClean="0"/>
              <a:t>：过滤器的开发方法</a:t>
            </a:r>
            <a:r>
              <a:rPr lang="en-US" altLang="zh-CN" dirty="0" smtClean="0"/>
              <a:t>-3</a:t>
            </a:r>
            <a:endParaRPr lang="zh-CN" altLang="en-US" dirty="0"/>
          </a:p>
        </p:txBody>
      </p:sp>
      <p:sp>
        <p:nvSpPr>
          <p:cNvPr id="3" name="内容占位符 2"/>
          <p:cNvSpPr>
            <a:spLocks noGrp="1"/>
          </p:cNvSpPr>
          <p:nvPr>
            <p:ph idx="1"/>
          </p:nvPr>
        </p:nvSpPr>
        <p:spPr>
          <a:xfrm>
            <a:off x="186570" y="899048"/>
            <a:ext cx="11792070" cy="5580580"/>
          </a:xfrm>
        </p:spPr>
        <p:txBody>
          <a:bodyPr>
            <a:normAutofit/>
          </a:bodyPr>
          <a:lstStyle/>
          <a:p>
            <a:r>
              <a:rPr lang="zh-CN" altLang="en-US" sz="2400" dirty="0" smtClean="0"/>
              <a:t>可见，除了</a:t>
            </a:r>
            <a:r>
              <a:rPr lang="en-US" altLang="zh-CN" sz="2400" dirty="0" smtClean="0"/>
              <a:t>Filter</a:t>
            </a:r>
            <a:r>
              <a:rPr lang="zh-CN" altLang="en-US" sz="2400" dirty="0" smtClean="0"/>
              <a:t>接口外，与过滤器有关的还有</a:t>
            </a:r>
            <a:r>
              <a:rPr lang="en-US" altLang="zh-CN" sz="2400" dirty="0" err="1" smtClean="0"/>
              <a:t>FilterConfig</a:t>
            </a:r>
            <a:r>
              <a:rPr lang="zh-CN" altLang="en-US" sz="2400" dirty="0" smtClean="0"/>
              <a:t>和</a:t>
            </a:r>
            <a:r>
              <a:rPr lang="en-US" altLang="zh-CN" sz="2400" dirty="0" err="1" smtClean="0"/>
              <a:t>FilterChain</a:t>
            </a:r>
            <a:r>
              <a:rPr lang="zh-CN" altLang="en-US" sz="2400" dirty="0" smtClean="0"/>
              <a:t>接口；</a:t>
            </a:r>
            <a:endParaRPr lang="en-US" altLang="zh-CN" sz="2400" dirty="0" smtClean="0"/>
          </a:p>
          <a:p>
            <a:r>
              <a:rPr lang="zh-CN" altLang="en-US" sz="2400" dirty="0" smtClean="0"/>
              <a:t>其中</a:t>
            </a:r>
            <a:r>
              <a:rPr lang="en-US" altLang="zh-CN" sz="2400" dirty="0" err="1" smtClean="0"/>
              <a:t>FilterChain</a:t>
            </a:r>
            <a:r>
              <a:rPr lang="zh-CN" altLang="en-US" sz="2400" dirty="0" smtClean="0"/>
              <a:t>接口中定义了如下方法：</a:t>
            </a:r>
            <a:endParaRPr lang="en-US" altLang="zh-CN" sz="2400" dirty="0" smtClean="0"/>
          </a:p>
          <a:p>
            <a:endParaRPr lang="en-US" altLang="zh-CN" sz="2400" dirty="0" smtClean="0"/>
          </a:p>
          <a:p>
            <a:endParaRPr lang="en-US" altLang="zh-CN" sz="2400" dirty="0" smtClean="0"/>
          </a:p>
          <a:p>
            <a:endParaRPr lang="en-US" altLang="zh-CN" sz="2400" dirty="0" smtClean="0"/>
          </a:p>
          <a:p>
            <a:endParaRPr lang="en-US" altLang="zh-CN" sz="2400" dirty="0" smtClean="0"/>
          </a:p>
          <a:p>
            <a:endParaRPr lang="en-US" altLang="zh-CN" sz="2400" dirty="0" smtClean="0"/>
          </a:p>
          <a:p>
            <a:endParaRPr lang="en-US" altLang="zh-CN" sz="2400" dirty="0" smtClean="0"/>
          </a:p>
          <a:p>
            <a:pPr lvl="1">
              <a:buNone/>
            </a:pPr>
            <a:endParaRPr lang="en-US" altLang="zh-CN" sz="2400" dirty="0" smtClean="0"/>
          </a:p>
        </p:txBody>
      </p:sp>
      <p:graphicFrame>
        <p:nvGraphicFramePr>
          <p:cNvPr id="38" name="Table 37"/>
          <p:cNvGraphicFramePr>
            <a:graphicFrameLocks noGrp="1"/>
          </p:cNvGraphicFramePr>
          <p:nvPr/>
        </p:nvGraphicFramePr>
        <p:xfrm>
          <a:off x="328462" y="2449860"/>
          <a:ext cx="11006945" cy="1564911"/>
        </p:xfrm>
        <a:graphic>
          <a:graphicData uri="http://schemas.openxmlformats.org/drawingml/2006/table">
            <a:tbl>
              <a:tblPr firstRow="1" bandRow="1">
                <a:tableStyleId>{5C22544A-7EE6-4342-B048-85BDC9FD1C3A}</a:tableStyleId>
              </a:tblPr>
              <a:tblGrid>
                <a:gridCol w="5423945"/>
                <a:gridCol w="5583000"/>
              </a:tblGrid>
              <a:tr h="376191">
                <a:tc>
                  <a:txBody>
                    <a:bodyPr/>
                    <a:lstStyle/>
                    <a:p>
                      <a:pPr algn="ctr"/>
                      <a:r>
                        <a:rPr lang="zh-CN" altLang="en-US" dirty="0" smtClean="0"/>
                        <a:t>方法声明</a:t>
                      </a:r>
                      <a:endParaRPr lang="en-US" dirty="0"/>
                    </a:p>
                  </a:txBody>
                  <a:tcPr/>
                </a:tc>
                <a:tc>
                  <a:txBody>
                    <a:bodyPr/>
                    <a:lstStyle/>
                    <a:p>
                      <a:pPr algn="ctr"/>
                      <a:r>
                        <a:rPr lang="zh-CN" altLang="en-US" dirty="0" smtClean="0"/>
                        <a:t>方法描述</a:t>
                      </a:r>
                      <a:endParaRPr lang="en-US" dirty="0"/>
                    </a:p>
                  </a:txBody>
                  <a:tcPr/>
                </a:tc>
              </a:tr>
              <a:tr h="582808">
                <a:tc>
                  <a:txBody>
                    <a:bodyPr/>
                    <a:lstStyle/>
                    <a:p>
                      <a:pPr algn="l"/>
                      <a:r>
                        <a:rPr lang="en-US" dirty="0" err="1" smtClean="0"/>
                        <a:t>doFilter</a:t>
                      </a:r>
                      <a:r>
                        <a:rPr lang="en-US" dirty="0" smtClean="0"/>
                        <a:t>(</a:t>
                      </a:r>
                      <a:r>
                        <a:rPr lang="en-US" dirty="0" err="1" smtClean="0"/>
                        <a:t>ServletRequest</a:t>
                      </a:r>
                      <a:r>
                        <a:rPr lang="en-US" dirty="0" smtClean="0"/>
                        <a:t> request, </a:t>
                      </a:r>
                      <a:r>
                        <a:rPr lang="en-US" dirty="0" err="1" smtClean="0"/>
                        <a:t>ServletResponse</a:t>
                      </a:r>
                      <a:r>
                        <a:rPr lang="en-US" dirty="0" smtClean="0"/>
                        <a:t> response) </a:t>
                      </a:r>
                    </a:p>
                    <a:p>
                      <a:pPr algn="l"/>
                      <a:r>
                        <a:rPr lang="en-US" dirty="0" smtClean="0"/>
                        <a:t>  </a:t>
                      </a:r>
                    </a:p>
                  </a:txBody>
                  <a:tcPr/>
                </a:tc>
                <a:tc>
                  <a:txBody>
                    <a:bodyPr/>
                    <a:lstStyle/>
                    <a:p>
                      <a:r>
                        <a:rPr lang="zh-CN" altLang="en-US" dirty="0" smtClean="0"/>
                        <a:t>如果当前的过滤器之后还有其他过滤器，则调用下一个过滤器；如果已经是最后一个过滤器，则调用目标资源；同时将请求和响应传到下一个资源；此方法是过滤器编程中最常用的方法；</a:t>
                      </a:r>
                      <a:endParaRPr lang="en-US" dirty="0"/>
                    </a:p>
                  </a:txBody>
                  <a:tcPr/>
                </a:tc>
              </a:tr>
            </a:tbl>
          </a:graphicData>
        </a:graphic>
      </p:graphicFrame>
    </p:spTree>
    <p:extLst>
      <p:ext uri="{BB962C8B-B14F-4D97-AF65-F5344CB8AC3E}">
        <p14:creationId xmlns:p14="http://schemas.microsoft.com/office/powerpoint/2010/main" xmlns="" val="2623408944"/>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chor="t">
            <a:normAutofit/>
          </a:bodyPr>
          <a:lstStyle/>
          <a:p>
            <a:pPr>
              <a:lnSpc>
                <a:spcPct val="150000"/>
              </a:lnSpc>
            </a:pPr>
            <a:r>
              <a:rPr lang="zh-CN" altLang="en-US" dirty="0" smtClean="0"/>
              <a:t>本章内容：共</a:t>
            </a:r>
            <a:r>
              <a:rPr lang="en-US" altLang="zh-CN" dirty="0" smtClean="0"/>
              <a:t>2</a:t>
            </a:r>
            <a:r>
              <a:rPr lang="zh-CN" altLang="en-US" dirty="0" smtClean="0"/>
              <a:t>小节，</a:t>
            </a:r>
            <a:r>
              <a:rPr lang="en-US" altLang="zh-CN" dirty="0" smtClean="0"/>
              <a:t>10</a:t>
            </a:r>
            <a:r>
              <a:rPr lang="zh-CN" altLang="en-US" dirty="0" smtClean="0"/>
              <a:t>个知识点</a:t>
            </a:r>
            <a:endParaRPr lang="zh-CN" altLang="en-US" dirty="0"/>
          </a:p>
        </p:txBody>
      </p:sp>
      <p:sp>
        <p:nvSpPr>
          <p:cNvPr id="3" name="内容占位符 2"/>
          <p:cNvSpPr>
            <a:spLocks noGrp="1"/>
          </p:cNvSpPr>
          <p:nvPr>
            <p:ph idx="1"/>
          </p:nvPr>
        </p:nvSpPr>
        <p:spPr>
          <a:xfrm>
            <a:off x="838200" y="1168400"/>
            <a:ext cx="10515600" cy="4555067"/>
          </a:xfrm>
        </p:spPr>
        <p:txBody>
          <a:bodyPr>
            <a:normAutofit/>
          </a:bodyPr>
          <a:lstStyle/>
          <a:p>
            <a:r>
              <a:rPr lang="zh-CN" altLang="en-US" dirty="0" smtClean="0">
                <a:solidFill>
                  <a:schemeClr val="tx1">
                    <a:lumMod val="75000"/>
                    <a:lumOff val="25000"/>
                  </a:schemeClr>
                </a:solidFill>
              </a:rPr>
              <a:t>第</a:t>
            </a:r>
            <a:r>
              <a:rPr lang="en-US" altLang="zh-CN" dirty="0" smtClean="0">
                <a:solidFill>
                  <a:schemeClr val="tx1">
                    <a:lumMod val="75000"/>
                    <a:lumOff val="25000"/>
                  </a:schemeClr>
                </a:solidFill>
              </a:rPr>
              <a:t>1</a:t>
            </a:r>
            <a:r>
              <a:rPr lang="zh-CN" altLang="en-US" dirty="0" smtClean="0">
                <a:solidFill>
                  <a:schemeClr val="tx1">
                    <a:lumMod val="75000"/>
                    <a:lumOff val="25000"/>
                  </a:schemeClr>
                </a:solidFill>
              </a:rPr>
              <a:t>节：监听器</a:t>
            </a:r>
            <a:endParaRPr lang="en-US" altLang="zh-CN" dirty="0" smtClean="0">
              <a:solidFill>
                <a:schemeClr val="tx1">
                  <a:lumMod val="75000"/>
                  <a:lumOff val="25000"/>
                </a:schemeClr>
              </a:solidFill>
            </a:endParaRPr>
          </a:p>
          <a:p>
            <a:r>
              <a:rPr lang="zh-CN" altLang="en-US" dirty="0" smtClean="0">
                <a:solidFill>
                  <a:schemeClr val="tx1">
                    <a:lumMod val="75000"/>
                    <a:lumOff val="25000"/>
                  </a:schemeClr>
                </a:solidFill>
              </a:rPr>
              <a:t>第</a:t>
            </a:r>
            <a:r>
              <a:rPr lang="en-US" altLang="zh-CN" dirty="0" smtClean="0">
                <a:solidFill>
                  <a:schemeClr val="tx1">
                    <a:lumMod val="75000"/>
                    <a:lumOff val="25000"/>
                  </a:schemeClr>
                </a:solidFill>
              </a:rPr>
              <a:t>2</a:t>
            </a:r>
            <a:r>
              <a:rPr lang="zh-CN" altLang="en-US" dirty="0" smtClean="0">
                <a:solidFill>
                  <a:schemeClr val="tx1">
                    <a:lumMod val="75000"/>
                    <a:lumOff val="25000"/>
                  </a:schemeClr>
                </a:solidFill>
              </a:rPr>
              <a:t>节：过滤器</a:t>
            </a:r>
            <a:endParaRPr lang="zh-CN" altLang="en-US" dirty="0">
              <a:solidFill>
                <a:schemeClr val="tx1">
                  <a:lumMod val="75000"/>
                  <a:lumOff val="25000"/>
                </a:schemeClr>
              </a:solidFill>
            </a:endParaRPr>
          </a:p>
        </p:txBody>
      </p:sp>
    </p:spTree>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a:t>
            </a:r>
            <a:r>
              <a:rPr lang="zh-CN" altLang="en-US" dirty="0" smtClean="0"/>
              <a:t>点</a:t>
            </a:r>
            <a:r>
              <a:rPr lang="en-US" altLang="zh-CN" dirty="0" smtClean="0"/>
              <a:t>2</a:t>
            </a:r>
            <a:r>
              <a:rPr lang="zh-CN" altLang="en-US" dirty="0" smtClean="0"/>
              <a:t>：过滤器的开发方法</a:t>
            </a:r>
            <a:r>
              <a:rPr lang="en-US" altLang="zh-CN" dirty="0" smtClean="0"/>
              <a:t>-4</a:t>
            </a:r>
            <a:endParaRPr lang="zh-CN" altLang="en-US" dirty="0"/>
          </a:p>
        </p:txBody>
      </p:sp>
      <p:sp>
        <p:nvSpPr>
          <p:cNvPr id="3" name="内容占位符 2"/>
          <p:cNvSpPr>
            <a:spLocks noGrp="1"/>
          </p:cNvSpPr>
          <p:nvPr>
            <p:ph idx="1"/>
          </p:nvPr>
        </p:nvSpPr>
        <p:spPr>
          <a:xfrm>
            <a:off x="186570" y="899048"/>
            <a:ext cx="11792070" cy="5580580"/>
          </a:xfrm>
        </p:spPr>
        <p:txBody>
          <a:bodyPr>
            <a:normAutofit/>
          </a:bodyPr>
          <a:lstStyle/>
          <a:p>
            <a:r>
              <a:rPr lang="zh-CN" altLang="en-US" sz="2400" dirty="0" smtClean="0"/>
              <a:t>编写编码格式过滤器</a:t>
            </a:r>
            <a:r>
              <a:rPr lang="en-US" altLang="zh-CN" sz="2400" dirty="0" err="1" smtClean="0"/>
              <a:t>CharacterFilter</a:t>
            </a:r>
            <a:r>
              <a:rPr lang="zh-CN" altLang="en-US" sz="2400" dirty="0" smtClean="0"/>
              <a:t>；</a:t>
            </a:r>
            <a:endParaRPr lang="en-US" altLang="zh-CN" sz="2400" dirty="0" smtClean="0"/>
          </a:p>
          <a:p>
            <a:endParaRPr lang="en-US" altLang="zh-CN" sz="2400" dirty="0" smtClean="0"/>
          </a:p>
          <a:p>
            <a:endParaRPr lang="en-US" altLang="zh-CN" sz="2400" dirty="0" smtClean="0"/>
          </a:p>
          <a:p>
            <a:endParaRPr lang="en-US" altLang="zh-CN" sz="2400" dirty="0" smtClean="0"/>
          </a:p>
          <a:p>
            <a:endParaRPr lang="en-US" altLang="zh-CN" sz="2400" dirty="0" smtClean="0"/>
          </a:p>
          <a:p>
            <a:endParaRPr lang="en-US" altLang="zh-CN" sz="2400" dirty="0" smtClean="0"/>
          </a:p>
          <a:p>
            <a:pPr lvl="1">
              <a:buNone/>
            </a:pPr>
            <a:endParaRPr lang="en-US" altLang="zh-CN" sz="2400" dirty="0" smtClean="0"/>
          </a:p>
        </p:txBody>
      </p:sp>
      <p:sp>
        <p:nvSpPr>
          <p:cNvPr id="5" name="TextBox 4"/>
          <p:cNvSpPr txBox="1"/>
          <p:nvPr/>
        </p:nvSpPr>
        <p:spPr>
          <a:xfrm>
            <a:off x="370508" y="1502688"/>
            <a:ext cx="11390567" cy="5355312"/>
          </a:xfrm>
          <a:prstGeom prst="rect">
            <a:avLst/>
          </a:prstGeom>
          <a:solidFill>
            <a:schemeClr val="bg1">
              <a:lumMod val="95000"/>
            </a:schemeClr>
          </a:solidFill>
        </p:spPr>
        <p:txBody>
          <a:bodyPr wrap="square" rtlCol="0">
            <a:spAutoFit/>
          </a:bodyPr>
          <a:lstStyle/>
          <a:p>
            <a:r>
              <a:rPr lang="en-US" altLang="zh-CN" dirty="0" smtClean="0">
                <a:ea typeface="微软雅黑 Light"/>
              </a:rPr>
              <a:t>	public class </a:t>
            </a:r>
            <a:r>
              <a:rPr lang="en-US" altLang="zh-CN" dirty="0" err="1" smtClean="0">
                <a:ea typeface="微软雅黑 Light"/>
              </a:rPr>
              <a:t>CharacterFilter</a:t>
            </a:r>
            <a:r>
              <a:rPr lang="en-US" altLang="zh-CN" dirty="0" smtClean="0">
                <a:ea typeface="微软雅黑 Light"/>
              </a:rPr>
              <a:t> implements Filter {</a:t>
            </a:r>
          </a:p>
          <a:p>
            <a:r>
              <a:rPr lang="en-US" altLang="zh-CN" dirty="0" smtClean="0">
                <a:ea typeface="微软雅黑 Light"/>
              </a:rPr>
              <a:t>	private String character;</a:t>
            </a:r>
          </a:p>
          <a:p>
            <a:r>
              <a:rPr lang="en-US" altLang="zh-CN" dirty="0" smtClean="0">
                <a:ea typeface="微软雅黑 Light"/>
              </a:rPr>
              <a:t>	@Override</a:t>
            </a:r>
          </a:p>
          <a:p>
            <a:r>
              <a:rPr lang="en-US" altLang="zh-CN" dirty="0" smtClean="0">
                <a:ea typeface="微软雅黑 Light"/>
              </a:rPr>
              <a:t>	public void destroy() {</a:t>
            </a:r>
          </a:p>
          <a:p>
            <a:r>
              <a:rPr lang="en-US" altLang="zh-CN" dirty="0" smtClean="0">
                <a:ea typeface="微软雅黑 Light"/>
              </a:rPr>
              <a:t>	}</a:t>
            </a:r>
          </a:p>
          <a:p>
            <a:endParaRPr lang="en-US" altLang="zh-CN" dirty="0" smtClean="0">
              <a:ea typeface="微软雅黑 Light"/>
            </a:endParaRPr>
          </a:p>
          <a:p>
            <a:r>
              <a:rPr lang="en-US" altLang="zh-CN" dirty="0" smtClean="0">
                <a:ea typeface="微软雅黑 Light"/>
              </a:rPr>
              <a:t>	@Override</a:t>
            </a:r>
          </a:p>
          <a:p>
            <a:r>
              <a:rPr lang="en-US" altLang="zh-CN" dirty="0" smtClean="0">
                <a:ea typeface="微软雅黑 Light"/>
              </a:rPr>
              <a:t>	public void </a:t>
            </a:r>
            <a:r>
              <a:rPr lang="en-US" altLang="zh-CN" dirty="0" err="1" smtClean="0">
                <a:ea typeface="微软雅黑 Light"/>
              </a:rPr>
              <a:t>doFilter</a:t>
            </a:r>
            <a:r>
              <a:rPr lang="en-US" altLang="zh-CN" dirty="0" smtClean="0">
                <a:ea typeface="微软雅黑 Light"/>
              </a:rPr>
              <a:t>(</a:t>
            </a:r>
            <a:r>
              <a:rPr lang="en-US" altLang="zh-CN" dirty="0" err="1" smtClean="0">
                <a:ea typeface="微软雅黑 Light"/>
              </a:rPr>
              <a:t>ServletRequest</a:t>
            </a:r>
            <a:r>
              <a:rPr lang="en-US" altLang="zh-CN" dirty="0" smtClean="0">
                <a:ea typeface="微软雅黑 Light"/>
              </a:rPr>
              <a:t> arg0, </a:t>
            </a:r>
            <a:r>
              <a:rPr lang="en-US" altLang="zh-CN" dirty="0" err="1" smtClean="0">
                <a:ea typeface="微软雅黑 Light"/>
              </a:rPr>
              <a:t>ServletResponse</a:t>
            </a:r>
            <a:r>
              <a:rPr lang="en-US" altLang="zh-CN" dirty="0" smtClean="0">
                <a:ea typeface="微软雅黑 Light"/>
              </a:rPr>
              <a:t> arg1,</a:t>
            </a:r>
          </a:p>
          <a:p>
            <a:r>
              <a:rPr lang="en-US" altLang="zh-CN" dirty="0" smtClean="0">
                <a:ea typeface="微软雅黑 Light"/>
              </a:rPr>
              <a:t>			</a:t>
            </a:r>
            <a:r>
              <a:rPr lang="en-US" altLang="zh-CN" dirty="0" err="1" smtClean="0">
                <a:ea typeface="微软雅黑 Light"/>
              </a:rPr>
              <a:t>FilterChain</a:t>
            </a:r>
            <a:r>
              <a:rPr lang="en-US" altLang="zh-CN" dirty="0" smtClean="0">
                <a:ea typeface="微软雅黑 Light"/>
              </a:rPr>
              <a:t> arg2) throws </a:t>
            </a:r>
            <a:r>
              <a:rPr lang="en-US" altLang="zh-CN" dirty="0" err="1" smtClean="0">
                <a:ea typeface="微软雅黑 Light"/>
              </a:rPr>
              <a:t>IOException</a:t>
            </a:r>
            <a:r>
              <a:rPr lang="en-US" altLang="zh-CN" dirty="0" smtClean="0">
                <a:ea typeface="微软雅黑 Light"/>
              </a:rPr>
              <a:t>, </a:t>
            </a:r>
            <a:r>
              <a:rPr lang="en-US" altLang="zh-CN" dirty="0" err="1" smtClean="0">
                <a:ea typeface="微软雅黑 Light"/>
              </a:rPr>
              <a:t>ServletException</a:t>
            </a:r>
            <a:r>
              <a:rPr lang="en-US" altLang="zh-CN" dirty="0" smtClean="0">
                <a:ea typeface="微软雅黑 Light"/>
              </a:rPr>
              <a:t> {</a:t>
            </a:r>
          </a:p>
          <a:p>
            <a:r>
              <a:rPr lang="en-US" altLang="zh-CN" dirty="0" smtClean="0">
                <a:ea typeface="微软雅黑 Light"/>
              </a:rPr>
              <a:t>		</a:t>
            </a:r>
            <a:r>
              <a:rPr lang="en-US" altLang="zh-CN" dirty="0" err="1" smtClean="0">
                <a:ea typeface="微软雅黑 Light"/>
              </a:rPr>
              <a:t>HttpServletRequest</a:t>
            </a:r>
            <a:r>
              <a:rPr lang="en-US" altLang="zh-CN" dirty="0" smtClean="0">
                <a:ea typeface="微软雅黑 Light"/>
              </a:rPr>
              <a:t> request=(</a:t>
            </a:r>
            <a:r>
              <a:rPr lang="en-US" altLang="zh-CN" dirty="0" err="1" smtClean="0">
                <a:ea typeface="微软雅黑 Light"/>
              </a:rPr>
              <a:t>HttpServletRequest</a:t>
            </a:r>
            <a:r>
              <a:rPr lang="en-US" altLang="zh-CN" dirty="0" smtClean="0">
                <a:ea typeface="微软雅黑 Light"/>
              </a:rPr>
              <a:t>)arg0;</a:t>
            </a:r>
          </a:p>
          <a:p>
            <a:r>
              <a:rPr lang="en-US" altLang="zh-CN" dirty="0" smtClean="0">
                <a:ea typeface="微软雅黑 Light"/>
              </a:rPr>
              <a:t>		</a:t>
            </a:r>
            <a:r>
              <a:rPr lang="en-US" altLang="zh-CN" dirty="0" err="1" smtClean="0">
                <a:ea typeface="微软雅黑 Light"/>
              </a:rPr>
              <a:t>request.setCharacterEncoding</a:t>
            </a:r>
            <a:r>
              <a:rPr lang="en-US" altLang="zh-CN" dirty="0" smtClean="0">
                <a:ea typeface="微软雅黑 Light"/>
              </a:rPr>
              <a:t>(character);</a:t>
            </a:r>
          </a:p>
          <a:p>
            <a:r>
              <a:rPr lang="en-US" altLang="zh-CN" dirty="0" smtClean="0">
                <a:ea typeface="微软雅黑 Light"/>
              </a:rPr>
              <a:t>		arg2.doFilter(arg0, arg1);</a:t>
            </a:r>
          </a:p>
          <a:p>
            <a:r>
              <a:rPr lang="en-US" altLang="zh-CN" dirty="0" smtClean="0">
                <a:ea typeface="微软雅黑 Light"/>
              </a:rPr>
              <a:t>	}</a:t>
            </a:r>
          </a:p>
          <a:p>
            <a:r>
              <a:rPr lang="en-US" altLang="zh-CN" dirty="0" smtClean="0">
                <a:ea typeface="微软雅黑 Light"/>
              </a:rPr>
              <a:t>	@Override</a:t>
            </a:r>
          </a:p>
          <a:p>
            <a:r>
              <a:rPr lang="en-US" altLang="zh-CN" dirty="0" smtClean="0">
                <a:ea typeface="微软雅黑 Light"/>
              </a:rPr>
              <a:t>	public void init(</a:t>
            </a:r>
            <a:r>
              <a:rPr lang="en-US" altLang="zh-CN" dirty="0" err="1" smtClean="0">
                <a:ea typeface="微软雅黑 Light"/>
              </a:rPr>
              <a:t>FilterConfig</a:t>
            </a:r>
            <a:r>
              <a:rPr lang="en-US" altLang="zh-CN" dirty="0" smtClean="0">
                <a:ea typeface="微软雅黑 Light"/>
              </a:rPr>
              <a:t> </a:t>
            </a:r>
            <a:r>
              <a:rPr lang="en-US" altLang="zh-CN" dirty="0" err="1" smtClean="0">
                <a:ea typeface="微软雅黑 Light"/>
              </a:rPr>
              <a:t>filterConfig</a:t>
            </a:r>
            <a:r>
              <a:rPr lang="en-US" altLang="zh-CN" dirty="0" smtClean="0">
                <a:ea typeface="微软雅黑 Light"/>
              </a:rPr>
              <a:t>) throws </a:t>
            </a:r>
            <a:r>
              <a:rPr lang="en-US" altLang="zh-CN" dirty="0" err="1" smtClean="0">
                <a:ea typeface="微软雅黑 Light"/>
              </a:rPr>
              <a:t>ServletException</a:t>
            </a:r>
            <a:r>
              <a:rPr lang="en-US" altLang="zh-CN" dirty="0" smtClean="0">
                <a:ea typeface="微软雅黑 Light"/>
              </a:rPr>
              <a:t> {</a:t>
            </a:r>
          </a:p>
          <a:p>
            <a:r>
              <a:rPr lang="en-US" altLang="zh-CN" dirty="0" smtClean="0">
                <a:ea typeface="微软雅黑 Light"/>
              </a:rPr>
              <a:t>		character=</a:t>
            </a:r>
            <a:r>
              <a:rPr lang="en-US" altLang="zh-CN" dirty="0" err="1" smtClean="0">
                <a:ea typeface="微软雅黑 Light"/>
              </a:rPr>
              <a:t>filterConfig.getInitParameter</a:t>
            </a:r>
            <a:r>
              <a:rPr lang="en-US" altLang="zh-CN" dirty="0" smtClean="0">
                <a:ea typeface="微软雅黑 Light"/>
              </a:rPr>
              <a:t>("character");</a:t>
            </a:r>
          </a:p>
          <a:p>
            <a:endParaRPr lang="en-US" altLang="zh-CN" dirty="0" smtClean="0">
              <a:ea typeface="微软雅黑 Light"/>
            </a:endParaRPr>
          </a:p>
          <a:p>
            <a:r>
              <a:rPr lang="en-US" altLang="zh-CN" dirty="0" smtClean="0">
                <a:ea typeface="微软雅黑 Light"/>
              </a:rPr>
              <a:t>	}</a:t>
            </a:r>
          </a:p>
          <a:p>
            <a:r>
              <a:rPr lang="en-US" altLang="zh-CN" dirty="0" smtClean="0">
                <a:ea typeface="微软雅黑 Light"/>
              </a:rPr>
              <a:t>}</a:t>
            </a:r>
          </a:p>
        </p:txBody>
      </p:sp>
      <p:sp>
        <p:nvSpPr>
          <p:cNvPr id="6" name="TextBox 5">
            <a:hlinkClick r:id="rId2" action="ppaction://hlinkfile"/>
          </p:cNvPr>
          <p:cNvSpPr txBox="1"/>
          <p:nvPr/>
        </p:nvSpPr>
        <p:spPr>
          <a:xfrm>
            <a:off x="9616966" y="116632"/>
            <a:ext cx="2379091" cy="646331"/>
          </a:xfrm>
          <a:prstGeom prst="rect">
            <a:avLst/>
          </a:prstGeom>
          <a:noFill/>
        </p:spPr>
        <p:txBody>
          <a:bodyPr wrap="square" rtlCol="0">
            <a:spAutoFit/>
          </a:bodyPr>
          <a:lstStyle/>
          <a:p>
            <a:r>
              <a:rPr lang="zh-CN" altLang="en-US" dirty="0" smtClean="0"/>
              <a:t>课堂案例：</a:t>
            </a:r>
            <a:r>
              <a:rPr lang="en-US" dirty="0" smtClean="0"/>
              <a:t> </a:t>
            </a:r>
            <a:r>
              <a:rPr lang="en-US" dirty="0" smtClean="0">
                <a:hlinkClick r:id="rId3" action="ppaction://hlinkfile"/>
              </a:rPr>
              <a:t>CharacterFilter</a:t>
            </a:r>
            <a:r>
              <a:rPr lang="en-US" altLang="zh-CN" dirty="0" smtClean="0">
                <a:hlinkClick r:id="rId3" action="ppaction://hlinkfile"/>
              </a:rPr>
              <a:t>.java</a:t>
            </a:r>
            <a:endParaRPr lang="en-US" altLang="zh-CN" dirty="0" smtClean="0"/>
          </a:p>
        </p:txBody>
      </p:sp>
    </p:spTree>
    <p:extLst>
      <p:ext uri="{BB962C8B-B14F-4D97-AF65-F5344CB8AC3E}">
        <p14:creationId xmlns:p14="http://schemas.microsoft.com/office/powerpoint/2010/main" xmlns="" val="2623408944"/>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a:t>
            </a:r>
            <a:r>
              <a:rPr lang="zh-CN" altLang="en-US" dirty="0" smtClean="0"/>
              <a:t>点</a:t>
            </a:r>
            <a:r>
              <a:rPr lang="en-US" altLang="zh-CN" dirty="0" smtClean="0"/>
              <a:t>3</a:t>
            </a:r>
            <a:r>
              <a:rPr lang="zh-CN" altLang="en-US" dirty="0" smtClean="0"/>
              <a:t>：过滤器的配置</a:t>
            </a:r>
            <a:r>
              <a:rPr lang="en-US" altLang="zh-CN" dirty="0" smtClean="0"/>
              <a:t>-1</a:t>
            </a:r>
            <a:endParaRPr lang="zh-CN" altLang="en-US" dirty="0"/>
          </a:p>
        </p:txBody>
      </p:sp>
      <p:sp>
        <p:nvSpPr>
          <p:cNvPr id="3" name="内容占位符 2"/>
          <p:cNvSpPr>
            <a:spLocks noGrp="1"/>
          </p:cNvSpPr>
          <p:nvPr>
            <p:ph idx="1"/>
          </p:nvPr>
        </p:nvSpPr>
        <p:spPr>
          <a:xfrm>
            <a:off x="186570" y="899047"/>
            <a:ext cx="11792070" cy="5013021"/>
          </a:xfrm>
        </p:spPr>
        <p:txBody>
          <a:bodyPr>
            <a:normAutofit/>
          </a:bodyPr>
          <a:lstStyle/>
          <a:p>
            <a:r>
              <a:rPr lang="zh-CN" altLang="en-US" sz="2400" dirty="0" smtClean="0"/>
              <a:t>编写过滤器后，要使过滤器生效，必须在</a:t>
            </a:r>
            <a:r>
              <a:rPr lang="en-US" altLang="zh-CN" sz="2400" dirty="0" smtClean="0"/>
              <a:t>web.xml</a:t>
            </a:r>
            <a:r>
              <a:rPr lang="zh-CN" altLang="en-US" sz="2400" dirty="0" smtClean="0"/>
              <a:t>中进行配置，主要配置信息有：</a:t>
            </a:r>
            <a:endParaRPr lang="en-US" altLang="zh-CN" sz="2400" dirty="0" smtClean="0"/>
          </a:p>
          <a:p>
            <a:pPr lvl="1"/>
            <a:r>
              <a:rPr lang="zh-CN" altLang="en-US" dirty="0" smtClean="0"/>
              <a:t>过滤器的名字和过滤器的类信息；</a:t>
            </a:r>
            <a:endParaRPr lang="en-US" altLang="zh-CN" dirty="0" smtClean="0"/>
          </a:p>
          <a:p>
            <a:pPr lvl="1"/>
            <a:r>
              <a:rPr lang="zh-CN" altLang="en-US" dirty="0" smtClean="0"/>
              <a:t>过滤器对哪些</a:t>
            </a:r>
            <a:r>
              <a:rPr lang="en-US" altLang="zh-CN" dirty="0" smtClean="0"/>
              <a:t>URL</a:t>
            </a:r>
            <a:r>
              <a:rPr lang="zh-CN" altLang="en-US" dirty="0" smtClean="0"/>
              <a:t>生效；</a:t>
            </a:r>
            <a:endParaRPr lang="en-US" altLang="zh-CN" dirty="0" smtClean="0"/>
          </a:p>
          <a:p>
            <a:pPr lvl="1"/>
            <a:r>
              <a:rPr lang="zh-CN" altLang="en-US" dirty="0" smtClean="0"/>
              <a:t>过滤器对这些</a:t>
            </a:r>
            <a:r>
              <a:rPr lang="en-US" altLang="zh-CN" dirty="0" smtClean="0"/>
              <a:t>URL</a:t>
            </a:r>
            <a:r>
              <a:rPr lang="zh-CN" altLang="en-US" dirty="0" smtClean="0"/>
              <a:t>生效时的访问方式；</a:t>
            </a:r>
            <a:endParaRPr lang="en-US" altLang="zh-CN" dirty="0" smtClean="0"/>
          </a:p>
          <a:p>
            <a:pPr lvl="1"/>
            <a:r>
              <a:rPr lang="zh-CN" altLang="en-US" dirty="0" smtClean="0"/>
              <a:t>过滤器初始化参数；</a:t>
            </a:r>
            <a:endParaRPr lang="en-US" altLang="zh-CN" dirty="0" smtClean="0"/>
          </a:p>
          <a:p>
            <a:r>
              <a:rPr lang="en-US" altLang="zh-CN" sz="2400" dirty="0" smtClean="0"/>
              <a:t> </a:t>
            </a:r>
            <a:r>
              <a:rPr lang="zh-CN" altLang="en-US" sz="2400" dirty="0" smtClean="0"/>
              <a:t>一个过滤器可以配置给多个</a:t>
            </a:r>
            <a:r>
              <a:rPr lang="en-US" altLang="zh-CN" sz="2400" dirty="0" smtClean="0"/>
              <a:t>URL</a:t>
            </a:r>
            <a:r>
              <a:rPr lang="zh-CN" altLang="en-US" sz="2400" dirty="0" smtClean="0"/>
              <a:t>，一个</a:t>
            </a:r>
            <a:r>
              <a:rPr lang="en-US" altLang="zh-CN" sz="2400" dirty="0" smtClean="0"/>
              <a:t>URL</a:t>
            </a:r>
            <a:r>
              <a:rPr lang="zh-CN" altLang="en-US" sz="2400" dirty="0" smtClean="0"/>
              <a:t>也可以配置多个过滤器，按照配置顺序执行；多个过滤器组成一个过滤链；</a:t>
            </a:r>
            <a:endParaRPr lang="en-US" altLang="zh-CN" sz="2400" dirty="0" smtClean="0"/>
          </a:p>
          <a:p>
            <a:pPr lvl="1"/>
            <a:endParaRPr lang="en-US" altLang="zh-CN" dirty="0" smtClean="0"/>
          </a:p>
          <a:p>
            <a:endParaRPr lang="en-US" altLang="zh-CN" dirty="0" smtClean="0"/>
          </a:p>
        </p:txBody>
      </p:sp>
    </p:spTree>
    <p:extLst>
      <p:ext uri="{BB962C8B-B14F-4D97-AF65-F5344CB8AC3E}">
        <p14:creationId xmlns:p14="http://schemas.microsoft.com/office/powerpoint/2010/main" xmlns="" val="2623408944"/>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a:t>
            </a:r>
            <a:r>
              <a:rPr lang="zh-CN" altLang="en-US" dirty="0" smtClean="0"/>
              <a:t>点</a:t>
            </a:r>
            <a:r>
              <a:rPr lang="en-US" altLang="zh-CN" dirty="0" smtClean="0"/>
              <a:t>3</a:t>
            </a:r>
            <a:r>
              <a:rPr lang="zh-CN" altLang="en-US" dirty="0" smtClean="0"/>
              <a:t>：过滤器的配置</a:t>
            </a:r>
            <a:endParaRPr lang="zh-CN" altLang="en-US" dirty="0"/>
          </a:p>
        </p:txBody>
      </p:sp>
      <p:sp>
        <p:nvSpPr>
          <p:cNvPr id="3" name="内容占位符 2"/>
          <p:cNvSpPr>
            <a:spLocks noGrp="1"/>
          </p:cNvSpPr>
          <p:nvPr>
            <p:ph idx="1"/>
          </p:nvPr>
        </p:nvSpPr>
        <p:spPr>
          <a:xfrm>
            <a:off x="186570" y="899048"/>
            <a:ext cx="11792070" cy="693269"/>
          </a:xfrm>
        </p:spPr>
        <p:txBody>
          <a:bodyPr>
            <a:normAutofit/>
          </a:bodyPr>
          <a:lstStyle/>
          <a:p>
            <a:r>
              <a:rPr lang="zh-CN" altLang="en-US" sz="2400" dirty="0" smtClean="0"/>
              <a:t>以前面的</a:t>
            </a:r>
            <a:r>
              <a:rPr lang="en-US" altLang="zh-CN" sz="2400" dirty="0" err="1" smtClean="0"/>
              <a:t>CharacterFilter</a:t>
            </a:r>
            <a:r>
              <a:rPr lang="zh-CN" altLang="en-US" sz="2400" dirty="0" smtClean="0"/>
              <a:t>为例，配置信息如下：</a:t>
            </a:r>
            <a:endParaRPr lang="en-US" altLang="zh-CN" dirty="0" smtClean="0"/>
          </a:p>
        </p:txBody>
      </p:sp>
      <p:sp>
        <p:nvSpPr>
          <p:cNvPr id="38" name="TextBox 37"/>
          <p:cNvSpPr txBox="1"/>
          <p:nvPr/>
        </p:nvSpPr>
        <p:spPr>
          <a:xfrm>
            <a:off x="433570" y="1502688"/>
            <a:ext cx="11390567" cy="5078313"/>
          </a:xfrm>
          <a:prstGeom prst="rect">
            <a:avLst/>
          </a:prstGeom>
          <a:solidFill>
            <a:schemeClr val="bg1">
              <a:lumMod val="95000"/>
            </a:schemeClr>
          </a:solidFill>
        </p:spPr>
        <p:txBody>
          <a:bodyPr wrap="square" rtlCol="0">
            <a:spAutoFit/>
          </a:bodyPr>
          <a:lstStyle/>
          <a:p>
            <a:r>
              <a:rPr lang="en-US" altLang="zh-CN" dirty="0" smtClean="0">
                <a:ea typeface="微软雅黑 Light"/>
              </a:rPr>
              <a:t>                   &lt;filter&gt;</a:t>
            </a:r>
          </a:p>
          <a:p>
            <a:r>
              <a:rPr lang="en-US" altLang="zh-CN" dirty="0" smtClean="0">
                <a:ea typeface="微软雅黑 Light"/>
              </a:rPr>
              <a:t>		&lt;filter-name&gt;</a:t>
            </a:r>
            <a:r>
              <a:rPr lang="en-US" altLang="zh-CN" dirty="0" err="1" smtClean="0">
                <a:ea typeface="微软雅黑 Light"/>
              </a:rPr>
              <a:t>CharacterFilter</a:t>
            </a:r>
            <a:r>
              <a:rPr lang="en-US" altLang="zh-CN" dirty="0" smtClean="0">
                <a:ea typeface="微软雅黑 Light"/>
              </a:rPr>
              <a:t>&lt;/filter-name&gt;</a:t>
            </a:r>
          </a:p>
          <a:p>
            <a:r>
              <a:rPr lang="en-US" altLang="zh-CN" dirty="0" smtClean="0">
                <a:ea typeface="微软雅黑 Light"/>
              </a:rPr>
              <a:t>		&lt;filter-class&gt;</a:t>
            </a:r>
            <a:r>
              <a:rPr lang="en-US" altLang="zh-CN" dirty="0" err="1" smtClean="0">
                <a:ea typeface="微软雅黑 Light"/>
              </a:rPr>
              <a:t>com.chinasofti.demo.filter.CharacterFilter</a:t>
            </a:r>
            <a:r>
              <a:rPr lang="en-US" altLang="zh-CN" dirty="0" smtClean="0">
                <a:ea typeface="微软雅黑 Light"/>
              </a:rPr>
              <a:t>&lt;/filter-class&gt;</a:t>
            </a:r>
          </a:p>
          <a:p>
            <a:r>
              <a:rPr lang="en-US" altLang="zh-CN" dirty="0" smtClean="0">
                <a:ea typeface="微软雅黑 Light"/>
              </a:rPr>
              <a:t>		&lt;init-</a:t>
            </a:r>
            <a:r>
              <a:rPr lang="en-US" altLang="zh-CN" dirty="0" err="1" smtClean="0">
                <a:ea typeface="微软雅黑 Light"/>
              </a:rPr>
              <a:t>param</a:t>
            </a:r>
            <a:r>
              <a:rPr lang="en-US" altLang="zh-CN" dirty="0" smtClean="0">
                <a:ea typeface="微软雅黑 Light"/>
              </a:rPr>
              <a:t>&gt;</a:t>
            </a:r>
          </a:p>
          <a:p>
            <a:r>
              <a:rPr lang="en-US" altLang="zh-CN" dirty="0" smtClean="0">
                <a:ea typeface="微软雅黑 Light"/>
              </a:rPr>
              <a:t>		&lt;</a:t>
            </a:r>
            <a:r>
              <a:rPr lang="en-US" altLang="zh-CN" dirty="0" err="1" smtClean="0">
                <a:ea typeface="微软雅黑 Light"/>
              </a:rPr>
              <a:t>param</a:t>
            </a:r>
            <a:r>
              <a:rPr lang="en-US" altLang="zh-CN" dirty="0" smtClean="0">
                <a:ea typeface="微软雅黑 Light"/>
              </a:rPr>
              <a:t>-name&gt;character&lt;/</a:t>
            </a:r>
            <a:r>
              <a:rPr lang="en-US" altLang="zh-CN" dirty="0" err="1" smtClean="0">
                <a:ea typeface="微软雅黑 Light"/>
              </a:rPr>
              <a:t>param</a:t>
            </a:r>
            <a:r>
              <a:rPr lang="en-US" altLang="zh-CN" dirty="0" smtClean="0">
                <a:ea typeface="微软雅黑 Light"/>
              </a:rPr>
              <a:t>-name&gt;</a:t>
            </a:r>
          </a:p>
          <a:p>
            <a:r>
              <a:rPr lang="en-US" altLang="zh-CN" dirty="0" smtClean="0">
                <a:ea typeface="微软雅黑 Light"/>
              </a:rPr>
              <a:t>		&lt;</a:t>
            </a:r>
            <a:r>
              <a:rPr lang="en-US" altLang="zh-CN" dirty="0" err="1" smtClean="0">
                <a:ea typeface="微软雅黑 Light"/>
              </a:rPr>
              <a:t>param</a:t>
            </a:r>
            <a:r>
              <a:rPr lang="en-US" altLang="zh-CN" dirty="0" smtClean="0">
                <a:ea typeface="微软雅黑 Light"/>
              </a:rPr>
              <a:t>-value&gt;</a:t>
            </a:r>
            <a:r>
              <a:rPr lang="en-US" altLang="zh-CN" dirty="0" err="1" smtClean="0">
                <a:ea typeface="微软雅黑 Light"/>
              </a:rPr>
              <a:t>utf</a:t>
            </a:r>
            <a:r>
              <a:rPr lang="en-US" altLang="zh-CN" dirty="0" smtClean="0">
                <a:ea typeface="微软雅黑 Light"/>
              </a:rPr>
              <a:t>-8&lt;/</a:t>
            </a:r>
            <a:r>
              <a:rPr lang="en-US" altLang="zh-CN" dirty="0" err="1" smtClean="0">
                <a:ea typeface="微软雅黑 Light"/>
              </a:rPr>
              <a:t>param</a:t>
            </a:r>
            <a:r>
              <a:rPr lang="en-US" altLang="zh-CN" dirty="0" smtClean="0">
                <a:ea typeface="微软雅黑 Light"/>
              </a:rPr>
              <a:t>-value&gt;</a:t>
            </a:r>
          </a:p>
          <a:p>
            <a:r>
              <a:rPr lang="en-US" altLang="zh-CN" dirty="0" smtClean="0">
                <a:ea typeface="微软雅黑 Light"/>
              </a:rPr>
              <a:t>		&lt;/init-</a:t>
            </a:r>
            <a:r>
              <a:rPr lang="en-US" altLang="zh-CN" dirty="0" err="1" smtClean="0">
                <a:ea typeface="微软雅黑 Light"/>
              </a:rPr>
              <a:t>param</a:t>
            </a:r>
            <a:r>
              <a:rPr lang="en-US" altLang="zh-CN" dirty="0" smtClean="0">
                <a:ea typeface="微软雅黑 Light"/>
              </a:rPr>
              <a:t>&gt;</a:t>
            </a:r>
          </a:p>
          <a:p>
            <a:r>
              <a:rPr lang="en-US" altLang="zh-CN" dirty="0" smtClean="0">
                <a:ea typeface="微软雅黑 Light"/>
              </a:rPr>
              <a:t>	&lt;/filter&gt;</a:t>
            </a:r>
          </a:p>
          <a:p>
            <a:r>
              <a:rPr lang="en-US" altLang="zh-CN" dirty="0" smtClean="0">
                <a:ea typeface="微软雅黑 Light"/>
              </a:rPr>
              <a:t>	</a:t>
            </a:r>
          </a:p>
          <a:p>
            <a:r>
              <a:rPr lang="en-US" altLang="zh-CN" dirty="0" smtClean="0">
                <a:ea typeface="微软雅黑 Light"/>
              </a:rPr>
              <a:t>	&lt;filter-mapping&gt;</a:t>
            </a:r>
          </a:p>
          <a:p>
            <a:r>
              <a:rPr lang="en-US" altLang="zh-CN" dirty="0" smtClean="0">
                <a:ea typeface="微软雅黑 Light"/>
              </a:rPr>
              <a:t>	    &lt;filter-name&gt;</a:t>
            </a:r>
            <a:r>
              <a:rPr lang="en-US" altLang="zh-CN" dirty="0" err="1" smtClean="0">
                <a:ea typeface="微软雅黑 Light"/>
              </a:rPr>
              <a:t>CharacterFilter</a:t>
            </a:r>
            <a:r>
              <a:rPr lang="en-US" altLang="zh-CN" dirty="0" smtClean="0">
                <a:ea typeface="微软雅黑 Light"/>
              </a:rPr>
              <a:t>&lt;/filter-name&gt;</a:t>
            </a:r>
          </a:p>
          <a:p>
            <a:r>
              <a:rPr lang="en-US" altLang="zh-CN" dirty="0" smtClean="0">
                <a:ea typeface="微软雅黑 Light"/>
              </a:rPr>
              <a:t>		&lt;</a:t>
            </a:r>
            <a:r>
              <a:rPr lang="en-US" altLang="zh-CN" dirty="0" err="1" smtClean="0">
                <a:ea typeface="微软雅黑 Light"/>
              </a:rPr>
              <a:t>url</a:t>
            </a:r>
            <a:r>
              <a:rPr lang="en-US" altLang="zh-CN" dirty="0" smtClean="0">
                <a:ea typeface="微软雅黑 Light"/>
              </a:rPr>
              <a:t>-pattern&gt;*&lt;/</a:t>
            </a:r>
            <a:r>
              <a:rPr lang="en-US" altLang="zh-CN" dirty="0" err="1" smtClean="0">
                <a:ea typeface="微软雅黑 Light"/>
              </a:rPr>
              <a:t>url</a:t>
            </a:r>
            <a:r>
              <a:rPr lang="en-US" altLang="zh-CN" dirty="0" smtClean="0">
                <a:ea typeface="微软雅黑 Light"/>
              </a:rPr>
              <a:t>-pattern&gt;</a:t>
            </a:r>
          </a:p>
          <a:p>
            <a:r>
              <a:rPr lang="en-US" altLang="zh-CN" dirty="0" smtClean="0">
                <a:ea typeface="微软雅黑 Light"/>
              </a:rPr>
              <a:t>		&lt;dispatcher&gt;REQUEST&lt;/dispatcher&gt;</a:t>
            </a:r>
          </a:p>
          <a:p>
            <a:r>
              <a:rPr lang="en-US" altLang="zh-CN" dirty="0" smtClean="0">
                <a:ea typeface="微软雅黑 Light"/>
              </a:rPr>
              <a:t>		&lt;dispatcher&gt;FORWARD&lt;/dispatcher&gt;</a:t>
            </a:r>
          </a:p>
          <a:p>
            <a:r>
              <a:rPr lang="en-US" altLang="zh-CN" dirty="0" smtClean="0">
                <a:ea typeface="微软雅黑 Light"/>
              </a:rPr>
              <a:t>		&lt;dispatcher&gt;INCLUDE&lt;/dispatcher&gt;</a:t>
            </a:r>
          </a:p>
          <a:p>
            <a:r>
              <a:rPr lang="en-US" altLang="zh-CN" dirty="0" smtClean="0">
                <a:ea typeface="微软雅黑 Light"/>
              </a:rPr>
              <a:t>		&lt;dispatcher&gt;ERROR&lt;/dispatcher&gt;</a:t>
            </a:r>
          </a:p>
          <a:p>
            <a:r>
              <a:rPr lang="en-US" altLang="zh-CN" dirty="0" smtClean="0">
                <a:ea typeface="微软雅黑 Light"/>
              </a:rPr>
              <a:t>	&lt;/filter-mapping&gt;</a:t>
            </a:r>
          </a:p>
          <a:p>
            <a:r>
              <a:rPr lang="en-US" altLang="zh-CN" dirty="0" smtClean="0">
                <a:ea typeface="微软雅黑 Light"/>
              </a:rPr>
              <a:t>	</a:t>
            </a:r>
          </a:p>
        </p:txBody>
      </p:sp>
      <p:sp>
        <p:nvSpPr>
          <p:cNvPr id="5" name="Rectangle 4"/>
          <p:cNvSpPr/>
          <p:nvPr/>
        </p:nvSpPr>
        <p:spPr>
          <a:xfrm>
            <a:off x="2301766" y="2396359"/>
            <a:ext cx="4099034" cy="1103586"/>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249214" y="4556235"/>
            <a:ext cx="4099034" cy="268013"/>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275490" y="4869160"/>
            <a:ext cx="4099034" cy="1090206"/>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312276" y="1734205"/>
            <a:ext cx="6453352" cy="583326"/>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 Same Side Corner Rectangle 8"/>
          <p:cNvSpPr/>
          <p:nvPr/>
        </p:nvSpPr>
        <p:spPr>
          <a:xfrm>
            <a:off x="9459311" y="1608082"/>
            <a:ext cx="1923393" cy="804042"/>
          </a:xfrm>
          <a:prstGeom prst="round2Same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配置</a:t>
            </a:r>
            <a:r>
              <a:rPr lang="en-US" altLang="zh-CN" dirty="0" smtClean="0">
                <a:solidFill>
                  <a:schemeClr val="tx1"/>
                </a:solidFill>
              </a:rPr>
              <a:t>Filter</a:t>
            </a:r>
            <a:r>
              <a:rPr lang="zh-CN" altLang="en-US" dirty="0" smtClean="0">
                <a:solidFill>
                  <a:schemeClr val="tx1"/>
                </a:solidFill>
              </a:rPr>
              <a:t>的名字和类</a:t>
            </a:r>
            <a:endParaRPr lang="en-US" dirty="0">
              <a:solidFill>
                <a:schemeClr val="tx1"/>
              </a:solidFill>
            </a:endParaRPr>
          </a:p>
        </p:txBody>
      </p:sp>
      <p:cxnSp>
        <p:nvCxnSpPr>
          <p:cNvPr id="11" name="Straight Connector 10"/>
          <p:cNvCxnSpPr>
            <a:stCxn id="8" idx="3"/>
            <a:endCxn id="9" idx="2"/>
          </p:cNvCxnSpPr>
          <p:nvPr/>
        </p:nvCxnSpPr>
        <p:spPr>
          <a:xfrm flipV="1">
            <a:off x="8765628" y="2010103"/>
            <a:ext cx="693683" cy="15765"/>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Round Same Side Corner Rectangle 11"/>
          <p:cNvSpPr/>
          <p:nvPr/>
        </p:nvSpPr>
        <p:spPr>
          <a:xfrm>
            <a:off x="7104993" y="2532992"/>
            <a:ext cx="1923393" cy="804042"/>
          </a:xfrm>
          <a:prstGeom prst="round2Same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配置</a:t>
            </a:r>
            <a:r>
              <a:rPr lang="en-US" altLang="zh-CN" dirty="0" smtClean="0">
                <a:solidFill>
                  <a:schemeClr val="tx1"/>
                </a:solidFill>
              </a:rPr>
              <a:t>Filter</a:t>
            </a:r>
            <a:r>
              <a:rPr lang="zh-CN" altLang="en-US" dirty="0" smtClean="0">
                <a:solidFill>
                  <a:schemeClr val="tx1"/>
                </a:solidFill>
              </a:rPr>
              <a:t>的初始化参数</a:t>
            </a:r>
            <a:endParaRPr lang="en-US" dirty="0">
              <a:solidFill>
                <a:schemeClr val="tx1"/>
              </a:solidFill>
            </a:endParaRPr>
          </a:p>
        </p:txBody>
      </p:sp>
      <p:cxnSp>
        <p:nvCxnSpPr>
          <p:cNvPr id="13" name="Straight Connector 12"/>
          <p:cNvCxnSpPr>
            <a:endCxn id="12" idx="2"/>
          </p:cNvCxnSpPr>
          <p:nvPr/>
        </p:nvCxnSpPr>
        <p:spPr>
          <a:xfrm flipV="1">
            <a:off x="6411310" y="2935013"/>
            <a:ext cx="693683" cy="15765"/>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4" name="Round Same Side Corner Rectangle 13"/>
          <p:cNvSpPr/>
          <p:nvPr/>
        </p:nvSpPr>
        <p:spPr>
          <a:xfrm>
            <a:off x="7304689" y="3615556"/>
            <a:ext cx="2201917" cy="1035271"/>
          </a:xfrm>
          <a:prstGeom prst="round2Same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配置过滤器能够过滤的资源</a:t>
            </a:r>
            <a:r>
              <a:rPr lang="en-US" altLang="zh-CN" dirty="0" smtClean="0">
                <a:solidFill>
                  <a:schemeClr val="tx1"/>
                </a:solidFill>
              </a:rPr>
              <a:t>URL</a:t>
            </a:r>
            <a:r>
              <a:rPr lang="zh-CN" altLang="en-US" dirty="0" smtClean="0">
                <a:solidFill>
                  <a:schemeClr val="tx1"/>
                </a:solidFill>
              </a:rPr>
              <a:t>，此处是对所有资源可以过滤</a:t>
            </a:r>
            <a:endParaRPr lang="en-US" dirty="0">
              <a:solidFill>
                <a:schemeClr val="tx1"/>
              </a:solidFill>
            </a:endParaRPr>
          </a:p>
        </p:txBody>
      </p:sp>
      <p:cxnSp>
        <p:nvCxnSpPr>
          <p:cNvPr id="15" name="Straight Connector 14"/>
          <p:cNvCxnSpPr/>
          <p:nvPr/>
        </p:nvCxnSpPr>
        <p:spPr>
          <a:xfrm flipV="1">
            <a:off x="6342993" y="4130566"/>
            <a:ext cx="1003738" cy="564931"/>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8" name="Round Same Side Corner Rectangle 17"/>
          <p:cNvSpPr/>
          <p:nvPr/>
        </p:nvSpPr>
        <p:spPr>
          <a:xfrm>
            <a:off x="7141779" y="4713890"/>
            <a:ext cx="4398580" cy="1954923"/>
          </a:xfrm>
          <a:prstGeom prst="round2Same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配置以何种方式访问</a:t>
            </a:r>
            <a:r>
              <a:rPr lang="en-US" altLang="zh-CN" dirty="0" err="1" smtClean="0">
                <a:solidFill>
                  <a:schemeClr val="tx1"/>
                </a:solidFill>
              </a:rPr>
              <a:t>url</a:t>
            </a:r>
            <a:r>
              <a:rPr lang="en-US" altLang="zh-CN" dirty="0" smtClean="0">
                <a:solidFill>
                  <a:schemeClr val="tx1"/>
                </a:solidFill>
              </a:rPr>
              <a:t>-pattern</a:t>
            </a:r>
            <a:r>
              <a:rPr lang="zh-CN" altLang="en-US" dirty="0" smtClean="0">
                <a:solidFill>
                  <a:schemeClr val="tx1"/>
                </a:solidFill>
              </a:rPr>
              <a:t>指定的资源才能被过滤：</a:t>
            </a:r>
            <a:endParaRPr lang="en-US" altLang="zh-CN" dirty="0" smtClean="0">
              <a:solidFill>
                <a:schemeClr val="tx1"/>
              </a:solidFill>
            </a:endParaRPr>
          </a:p>
          <a:p>
            <a:r>
              <a:rPr lang="en-US" dirty="0" smtClean="0">
                <a:solidFill>
                  <a:schemeClr val="tx1"/>
                </a:solidFill>
              </a:rPr>
              <a:t>1</a:t>
            </a:r>
            <a:r>
              <a:rPr lang="zh-CN" altLang="en-US" dirty="0" smtClean="0">
                <a:solidFill>
                  <a:schemeClr val="tx1"/>
                </a:solidFill>
              </a:rPr>
              <a:t>、</a:t>
            </a:r>
            <a:r>
              <a:rPr lang="en-US" altLang="zh-CN" dirty="0" smtClean="0">
                <a:solidFill>
                  <a:schemeClr val="tx1"/>
                </a:solidFill>
              </a:rPr>
              <a:t>REQUEST</a:t>
            </a:r>
            <a:r>
              <a:rPr lang="zh-CN" altLang="en-US" dirty="0" smtClean="0">
                <a:solidFill>
                  <a:schemeClr val="tx1"/>
                </a:solidFill>
              </a:rPr>
              <a:t>：直接</a:t>
            </a:r>
            <a:r>
              <a:rPr lang="en-US" altLang="zh-CN" dirty="0" smtClean="0">
                <a:solidFill>
                  <a:schemeClr val="tx1"/>
                </a:solidFill>
              </a:rPr>
              <a:t>URL</a:t>
            </a:r>
            <a:r>
              <a:rPr lang="zh-CN" altLang="en-US" dirty="0" smtClean="0">
                <a:solidFill>
                  <a:schemeClr val="tx1"/>
                </a:solidFill>
              </a:rPr>
              <a:t>访问、响应重定向、超级链接、表单提交、静态包含</a:t>
            </a:r>
            <a:endParaRPr lang="en-US" altLang="zh-CN" dirty="0" smtClean="0">
              <a:solidFill>
                <a:schemeClr val="tx1"/>
              </a:solidFill>
            </a:endParaRPr>
          </a:p>
          <a:p>
            <a:r>
              <a:rPr lang="en-US" dirty="0" smtClean="0">
                <a:solidFill>
                  <a:schemeClr val="tx1"/>
                </a:solidFill>
              </a:rPr>
              <a:t>2</a:t>
            </a:r>
            <a:r>
              <a:rPr lang="zh-CN" altLang="en-US" dirty="0" smtClean="0">
                <a:solidFill>
                  <a:schemeClr val="tx1"/>
                </a:solidFill>
              </a:rPr>
              <a:t>、</a:t>
            </a:r>
            <a:r>
              <a:rPr lang="en-US" altLang="zh-CN" dirty="0" smtClean="0">
                <a:solidFill>
                  <a:schemeClr val="tx1"/>
                </a:solidFill>
              </a:rPr>
              <a:t>FORWARD</a:t>
            </a:r>
            <a:r>
              <a:rPr lang="zh-CN" altLang="en-US" dirty="0" smtClean="0">
                <a:solidFill>
                  <a:schemeClr val="tx1"/>
                </a:solidFill>
              </a:rPr>
              <a:t>：请求转发</a:t>
            </a:r>
            <a:endParaRPr lang="en-US" altLang="zh-CN" dirty="0" smtClean="0">
              <a:solidFill>
                <a:schemeClr val="tx1"/>
              </a:solidFill>
            </a:endParaRPr>
          </a:p>
          <a:p>
            <a:r>
              <a:rPr lang="en-US" dirty="0" smtClean="0">
                <a:solidFill>
                  <a:schemeClr val="tx1"/>
                </a:solidFill>
              </a:rPr>
              <a:t>3</a:t>
            </a:r>
            <a:r>
              <a:rPr lang="zh-CN" altLang="en-US" dirty="0" smtClean="0">
                <a:solidFill>
                  <a:schemeClr val="tx1"/>
                </a:solidFill>
              </a:rPr>
              <a:t>、</a:t>
            </a:r>
            <a:r>
              <a:rPr lang="en-US" altLang="zh-CN" dirty="0" smtClean="0">
                <a:solidFill>
                  <a:schemeClr val="tx1"/>
                </a:solidFill>
              </a:rPr>
              <a:t>INCLUDE</a:t>
            </a:r>
            <a:r>
              <a:rPr lang="zh-CN" altLang="en-US" dirty="0" smtClean="0">
                <a:solidFill>
                  <a:schemeClr val="tx1"/>
                </a:solidFill>
              </a:rPr>
              <a:t>：动态包含</a:t>
            </a:r>
            <a:r>
              <a:rPr lang="en-US" altLang="zh-CN" dirty="0" smtClean="0">
                <a:solidFill>
                  <a:schemeClr val="tx1"/>
                </a:solidFill>
              </a:rPr>
              <a:t>【</a:t>
            </a:r>
            <a:r>
              <a:rPr lang="zh-CN" altLang="en-US" dirty="0" smtClean="0">
                <a:solidFill>
                  <a:schemeClr val="tx1"/>
                </a:solidFill>
              </a:rPr>
              <a:t>后续学习</a:t>
            </a:r>
            <a:r>
              <a:rPr lang="en-US" altLang="zh-CN" dirty="0" smtClean="0">
                <a:solidFill>
                  <a:schemeClr val="tx1"/>
                </a:solidFill>
              </a:rPr>
              <a:t>】</a:t>
            </a:r>
          </a:p>
          <a:p>
            <a:r>
              <a:rPr lang="en-US" dirty="0" smtClean="0">
                <a:solidFill>
                  <a:schemeClr val="tx1"/>
                </a:solidFill>
              </a:rPr>
              <a:t>4</a:t>
            </a:r>
            <a:r>
              <a:rPr lang="zh-CN" altLang="en-US" dirty="0" smtClean="0">
                <a:solidFill>
                  <a:schemeClr val="tx1"/>
                </a:solidFill>
              </a:rPr>
              <a:t>、</a:t>
            </a:r>
            <a:r>
              <a:rPr lang="en-US" altLang="zh-CN" dirty="0" smtClean="0">
                <a:solidFill>
                  <a:schemeClr val="tx1"/>
                </a:solidFill>
              </a:rPr>
              <a:t>ERROR</a:t>
            </a:r>
            <a:r>
              <a:rPr lang="zh-CN" altLang="en-US" dirty="0" smtClean="0">
                <a:solidFill>
                  <a:schemeClr val="tx1"/>
                </a:solidFill>
              </a:rPr>
              <a:t>（错误页面跳转）</a:t>
            </a:r>
            <a:endParaRPr lang="en-US" dirty="0">
              <a:solidFill>
                <a:schemeClr val="tx1"/>
              </a:solidFill>
            </a:endParaRPr>
          </a:p>
        </p:txBody>
      </p:sp>
      <p:cxnSp>
        <p:nvCxnSpPr>
          <p:cNvPr id="19" name="Straight Connector 18"/>
          <p:cNvCxnSpPr>
            <a:endCxn id="18" idx="2"/>
          </p:cNvCxnSpPr>
          <p:nvPr/>
        </p:nvCxnSpPr>
        <p:spPr>
          <a:xfrm>
            <a:off x="6337738" y="5462752"/>
            <a:ext cx="804041" cy="22860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6" name="Round Same Side Corner Rectangle 25"/>
          <p:cNvSpPr/>
          <p:nvPr/>
        </p:nvSpPr>
        <p:spPr>
          <a:xfrm>
            <a:off x="194441" y="4813737"/>
            <a:ext cx="1923393" cy="804042"/>
          </a:xfrm>
          <a:prstGeom prst="round2Same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如果不配置，默认是</a:t>
            </a:r>
            <a:r>
              <a:rPr lang="en-US" altLang="zh-CN" dirty="0" smtClean="0">
                <a:solidFill>
                  <a:schemeClr val="tx1"/>
                </a:solidFill>
              </a:rPr>
              <a:t>REQUEST</a:t>
            </a:r>
            <a:r>
              <a:rPr lang="zh-CN" altLang="en-US" dirty="0" smtClean="0">
                <a:solidFill>
                  <a:schemeClr val="tx1"/>
                </a:solidFill>
              </a:rPr>
              <a:t>方式</a:t>
            </a:r>
            <a:endParaRPr lang="en-US" dirty="0">
              <a:solidFill>
                <a:schemeClr val="tx1"/>
              </a:solidFill>
            </a:endParaRPr>
          </a:p>
        </p:txBody>
      </p:sp>
      <p:cxnSp>
        <p:nvCxnSpPr>
          <p:cNvPr id="27" name="Straight Connector 26"/>
          <p:cNvCxnSpPr>
            <a:stCxn id="26" idx="0"/>
          </p:cNvCxnSpPr>
          <p:nvPr/>
        </p:nvCxnSpPr>
        <p:spPr>
          <a:xfrm>
            <a:off x="2117834" y="5215758"/>
            <a:ext cx="162910" cy="249621"/>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623408944"/>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a:t>
            </a:r>
            <a:r>
              <a:rPr lang="zh-CN" altLang="en-US" dirty="0" smtClean="0"/>
              <a:t>点</a:t>
            </a:r>
            <a:r>
              <a:rPr lang="en-US" altLang="zh-CN" dirty="0" smtClean="0"/>
              <a:t>4</a:t>
            </a:r>
            <a:r>
              <a:rPr lang="zh-CN" altLang="en-US" dirty="0" smtClean="0"/>
              <a:t>：利用过滤器实现访问控制</a:t>
            </a:r>
            <a:r>
              <a:rPr lang="en-US" altLang="zh-CN" dirty="0" smtClean="0"/>
              <a:t>-1</a:t>
            </a:r>
            <a:endParaRPr lang="zh-CN" altLang="en-US" dirty="0"/>
          </a:p>
        </p:txBody>
      </p:sp>
      <p:sp>
        <p:nvSpPr>
          <p:cNvPr id="3" name="内容占位符 2"/>
          <p:cNvSpPr>
            <a:spLocks noGrp="1"/>
          </p:cNvSpPr>
          <p:nvPr>
            <p:ph idx="1"/>
          </p:nvPr>
        </p:nvSpPr>
        <p:spPr/>
        <p:txBody>
          <a:bodyPr>
            <a:normAutofit/>
          </a:bodyPr>
          <a:lstStyle/>
          <a:p>
            <a:r>
              <a:rPr lang="zh-CN" altLang="en-US" sz="2000" dirty="0" smtClean="0"/>
              <a:t>实际应用中，有很多资源需要登录后才能访问，称为访问控制；前面学习中我们实现过该功能；然而，如果有多个资源都需要访问控制，则使用过滤器更为便捷；</a:t>
            </a:r>
            <a:endParaRPr lang="en-US" altLang="zh-CN" sz="2000" dirty="0" smtClean="0"/>
          </a:p>
          <a:p>
            <a:endParaRPr lang="en-US" altLang="zh-CN" sz="2000" dirty="0" smtClean="0"/>
          </a:p>
        </p:txBody>
      </p:sp>
      <p:sp>
        <p:nvSpPr>
          <p:cNvPr id="38" name="TextBox 37">
            <a:hlinkClick r:id="rId2" action="ppaction://hlinkfile"/>
          </p:cNvPr>
          <p:cNvSpPr txBox="1"/>
          <p:nvPr/>
        </p:nvSpPr>
        <p:spPr>
          <a:xfrm>
            <a:off x="9616966" y="116632"/>
            <a:ext cx="2379091" cy="646331"/>
          </a:xfrm>
          <a:prstGeom prst="rect">
            <a:avLst/>
          </a:prstGeom>
          <a:noFill/>
        </p:spPr>
        <p:txBody>
          <a:bodyPr wrap="square" rtlCol="0">
            <a:spAutoFit/>
          </a:bodyPr>
          <a:lstStyle/>
          <a:p>
            <a:r>
              <a:rPr lang="zh-CN" altLang="en-US" dirty="0" smtClean="0"/>
              <a:t>课堂案例：</a:t>
            </a:r>
            <a:r>
              <a:rPr lang="en-US" dirty="0" smtClean="0"/>
              <a:t> </a:t>
            </a:r>
          </a:p>
          <a:p>
            <a:r>
              <a:rPr lang="en-US" altLang="zh-CN" dirty="0" smtClean="0">
                <a:hlinkClick r:id="rId3" action="ppaction://hlinkfile"/>
              </a:rPr>
              <a:t>Login</a:t>
            </a:r>
            <a:r>
              <a:rPr lang="en-US" dirty="0" smtClean="0">
                <a:hlinkClick r:id="rId3" action="ppaction://hlinkfile"/>
              </a:rPr>
              <a:t>Filter</a:t>
            </a:r>
            <a:r>
              <a:rPr lang="en-US" altLang="zh-CN" dirty="0" smtClean="0">
                <a:hlinkClick r:id="rId3" action="ppaction://hlinkfile"/>
              </a:rPr>
              <a:t>.java</a:t>
            </a:r>
            <a:endParaRPr lang="en-US" altLang="zh-CN" dirty="0" smtClean="0"/>
          </a:p>
        </p:txBody>
      </p:sp>
      <p:sp>
        <p:nvSpPr>
          <p:cNvPr id="39" name="TextBox 38"/>
          <p:cNvSpPr txBox="1"/>
          <p:nvPr/>
        </p:nvSpPr>
        <p:spPr>
          <a:xfrm>
            <a:off x="346841" y="1841242"/>
            <a:ext cx="11366938" cy="5016758"/>
          </a:xfrm>
          <a:prstGeom prst="rect">
            <a:avLst/>
          </a:prstGeom>
          <a:solidFill>
            <a:schemeClr val="bg1">
              <a:lumMod val="95000"/>
            </a:schemeClr>
          </a:solidFill>
        </p:spPr>
        <p:txBody>
          <a:bodyPr wrap="square" rtlCol="0">
            <a:spAutoFit/>
          </a:bodyPr>
          <a:lstStyle/>
          <a:p>
            <a:r>
              <a:rPr lang="en-US" altLang="zh-CN" sz="1600" dirty="0" smtClean="0">
                <a:ea typeface="微软雅黑 Light"/>
              </a:rPr>
              <a:t>@Override</a:t>
            </a:r>
          </a:p>
          <a:p>
            <a:r>
              <a:rPr lang="en-US" altLang="zh-CN" sz="1600" dirty="0" smtClean="0">
                <a:ea typeface="微软雅黑 Light"/>
              </a:rPr>
              <a:t>	public void </a:t>
            </a:r>
            <a:r>
              <a:rPr lang="en-US" altLang="zh-CN" sz="1600" dirty="0" err="1" smtClean="0">
                <a:ea typeface="微软雅黑 Light"/>
              </a:rPr>
              <a:t>doFilter</a:t>
            </a:r>
            <a:r>
              <a:rPr lang="en-US" altLang="zh-CN" sz="1600" dirty="0" smtClean="0">
                <a:ea typeface="微软雅黑 Light"/>
              </a:rPr>
              <a:t>(</a:t>
            </a:r>
            <a:r>
              <a:rPr lang="en-US" altLang="zh-CN" sz="1600" dirty="0" err="1" smtClean="0">
                <a:ea typeface="微软雅黑 Light"/>
              </a:rPr>
              <a:t>ServletRequest</a:t>
            </a:r>
            <a:r>
              <a:rPr lang="en-US" altLang="zh-CN" sz="1600" dirty="0" smtClean="0">
                <a:ea typeface="微软雅黑 Light"/>
              </a:rPr>
              <a:t> arg0, </a:t>
            </a:r>
            <a:r>
              <a:rPr lang="en-US" altLang="zh-CN" sz="1600" dirty="0" err="1" smtClean="0">
                <a:ea typeface="微软雅黑 Light"/>
              </a:rPr>
              <a:t>ServletResponse</a:t>
            </a:r>
            <a:r>
              <a:rPr lang="en-US" altLang="zh-CN" sz="1600" dirty="0" smtClean="0">
                <a:ea typeface="微软雅黑 Light"/>
              </a:rPr>
              <a:t> arg1,</a:t>
            </a:r>
          </a:p>
          <a:p>
            <a:r>
              <a:rPr lang="en-US" altLang="zh-CN" sz="1600" dirty="0" smtClean="0">
                <a:ea typeface="微软雅黑 Light"/>
              </a:rPr>
              <a:t>			</a:t>
            </a:r>
            <a:r>
              <a:rPr lang="en-US" altLang="zh-CN" sz="1600" dirty="0" err="1" smtClean="0">
                <a:ea typeface="微软雅黑 Light"/>
              </a:rPr>
              <a:t>FilterChain</a:t>
            </a:r>
            <a:r>
              <a:rPr lang="en-US" altLang="zh-CN" sz="1600" dirty="0" smtClean="0">
                <a:ea typeface="微软雅黑 Light"/>
              </a:rPr>
              <a:t> arg2) throws </a:t>
            </a:r>
            <a:r>
              <a:rPr lang="en-US" altLang="zh-CN" sz="1600" dirty="0" err="1" smtClean="0">
                <a:ea typeface="微软雅黑 Light"/>
              </a:rPr>
              <a:t>IOException</a:t>
            </a:r>
            <a:r>
              <a:rPr lang="en-US" altLang="zh-CN" sz="1600" dirty="0" smtClean="0">
                <a:ea typeface="微软雅黑 Light"/>
              </a:rPr>
              <a:t>, </a:t>
            </a:r>
            <a:r>
              <a:rPr lang="en-US" altLang="zh-CN" sz="1600" dirty="0" err="1" smtClean="0">
                <a:ea typeface="微软雅黑 Light"/>
              </a:rPr>
              <a:t>ServletException</a:t>
            </a:r>
            <a:r>
              <a:rPr lang="en-US" altLang="zh-CN" sz="1600" dirty="0" smtClean="0">
                <a:ea typeface="微软雅黑 Light"/>
              </a:rPr>
              <a:t> {</a:t>
            </a:r>
          </a:p>
          <a:p>
            <a:r>
              <a:rPr lang="en-US" altLang="zh-CN" sz="1600" dirty="0" smtClean="0">
                <a:ea typeface="微软雅黑 Light"/>
              </a:rPr>
              <a:t>		Timestamp now=new Timestamp(</a:t>
            </a:r>
            <a:r>
              <a:rPr lang="en-US" altLang="zh-CN" sz="1600" dirty="0" err="1" smtClean="0">
                <a:ea typeface="微软雅黑 Light"/>
              </a:rPr>
              <a:t>System.currentTimeMillis</a:t>
            </a:r>
            <a:r>
              <a:rPr lang="en-US" altLang="zh-CN" sz="1600" dirty="0" smtClean="0">
                <a:ea typeface="微软雅黑 Light"/>
              </a:rPr>
              <a:t>());</a:t>
            </a:r>
          </a:p>
          <a:p>
            <a:r>
              <a:rPr lang="en-US" altLang="zh-CN" sz="1600" dirty="0" smtClean="0">
                <a:ea typeface="微软雅黑 Light"/>
              </a:rPr>
              <a:t>		</a:t>
            </a:r>
            <a:r>
              <a:rPr lang="en-US" altLang="zh-CN" sz="1600" dirty="0" err="1" smtClean="0">
                <a:ea typeface="微软雅黑 Light"/>
              </a:rPr>
              <a:t>int</a:t>
            </a:r>
            <a:r>
              <a:rPr lang="en-US" altLang="zh-CN" sz="1600" dirty="0" smtClean="0">
                <a:ea typeface="微软雅黑 Light"/>
              </a:rPr>
              <a:t> </a:t>
            </a:r>
            <a:r>
              <a:rPr lang="en-US" altLang="zh-CN" sz="1600" dirty="0" err="1" smtClean="0">
                <a:ea typeface="微软雅黑 Light"/>
              </a:rPr>
              <a:t>nowhour</a:t>
            </a:r>
            <a:r>
              <a:rPr lang="en-US" altLang="zh-CN" sz="1600" dirty="0" smtClean="0">
                <a:ea typeface="微软雅黑 Light"/>
              </a:rPr>
              <a:t>=</a:t>
            </a:r>
            <a:r>
              <a:rPr lang="en-US" altLang="zh-CN" sz="1600" dirty="0" err="1" smtClean="0">
                <a:ea typeface="微软雅黑 Light"/>
              </a:rPr>
              <a:t>now.getHours</a:t>
            </a:r>
            <a:r>
              <a:rPr lang="en-US" altLang="zh-CN" sz="1600" dirty="0" smtClean="0">
                <a:ea typeface="微软雅黑 Light"/>
              </a:rPr>
              <a:t>();</a:t>
            </a:r>
          </a:p>
          <a:p>
            <a:r>
              <a:rPr lang="en-US" altLang="zh-CN" sz="1600" dirty="0" smtClean="0">
                <a:ea typeface="微软雅黑 Light"/>
              </a:rPr>
              <a:t>		if(</a:t>
            </a:r>
            <a:r>
              <a:rPr lang="en-US" altLang="zh-CN" sz="1600" dirty="0" err="1" smtClean="0">
                <a:ea typeface="微软雅黑 Light"/>
              </a:rPr>
              <a:t>nowhour</a:t>
            </a:r>
            <a:r>
              <a:rPr lang="en-US" altLang="zh-CN" sz="1600" dirty="0" smtClean="0">
                <a:ea typeface="微软雅黑 Light"/>
              </a:rPr>
              <a:t>&gt;start&amp;&amp;</a:t>
            </a:r>
            <a:r>
              <a:rPr lang="en-US" altLang="zh-CN" sz="1600" dirty="0" err="1" smtClean="0">
                <a:ea typeface="微软雅黑 Light"/>
              </a:rPr>
              <a:t>nowhour</a:t>
            </a:r>
            <a:r>
              <a:rPr lang="en-US" altLang="zh-CN" sz="1600" dirty="0" smtClean="0">
                <a:ea typeface="微软雅黑 Light"/>
              </a:rPr>
              <a:t>&lt;end){</a:t>
            </a:r>
          </a:p>
          <a:p>
            <a:r>
              <a:rPr lang="en-US" altLang="zh-CN" sz="1600" dirty="0" smtClean="0">
                <a:ea typeface="微软雅黑 Light"/>
              </a:rPr>
              <a:t>		</a:t>
            </a:r>
            <a:r>
              <a:rPr lang="en-US" altLang="zh-CN" sz="1600" dirty="0" err="1" smtClean="0">
                <a:ea typeface="微软雅黑 Light"/>
              </a:rPr>
              <a:t>HttpServletRequest</a:t>
            </a:r>
            <a:r>
              <a:rPr lang="en-US" altLang="zh-CN" sz="1600" dirty="0" smtClean="0">
                <a:ea typeface="微软雅黑 Light"/>
              </a:rPr>
              <a:t> request=(</a:t>
            </a:r>
            <a:r>
              <a:rPr lang="en-US" altLang="zh-CN" sz="1600" dirty="0" err="1" smtClean="0">
                <a:ea typeface="微软雅黑 Light"/>
              </a:rPr>
              <a:t>HttpServletRequest</a:t>
            </a:r>
            <a:r>
              <a:rPr lang="en-US" altLang="zh-CN" sz="1600" dirty="0" smtClean="0">
                <a:ea typeface="微软雅黑 Light"/>
              </a:rPr>
              <a:t>)arg0;</a:t>
            </a:r>
          </a:p>
          <a:p>
            <a:r>
              <a:rPr lang="en-US" altLang="zh-CN" sz="1600" dirty="0" smtClean="0">
                <a:ea typeface="微软雅黑 Light"/>
              </a:rPr>
              <a:t>		</a:t>
            </a:r>
            <a:r>
              <a:rPr lang="en-US" altLang="zh-CN" sz="1600" dirty="0" err="1" smtClean="0">
                <a:ea typeface="微软雅黑 Light"/>
              </a:rPr>
              <a:t>HttpSession</a:t>
            </a:r>
            <a:r>
              <a:rPr lang="en-US" altLang="zh-CN" sz="1600" dirty="0" smtClean="0">
                <a:ea typeface="微软雅黑 Light"/>
              </a:rPr>
              <a:t> session=</a:t>
            </a:r>
            <a:r>
              <a:rPr lang="en-US" altLang="zh-CN" sz="1600" dirty="0" err="1" smtClean="0">
                <a:ea typeface="微软雅黑 Light"/>
              </a:rPr>
              <a:t>request.getSession</a:t>
            </a:r>
            <a:r>
              <a:rPr lang="en-US" altLang="zh-CN" sz="1600" dirty="0" smtClean="0">
                <a:ea typeface="微软雅黑 Light"/>
              </a:rPr>
              <a:t>();</a:t>
            </a:r>
          </a:p>
          <a:p>
            <a:r>
              <a:rPr lang="en-US" altLang="zh-CN" sz="1600" dirty="0" smtClean="0">
                <a:ea typeface="微软雅黑 Light"/>
              </a:rPr>
              <a:t>		String username=(String) </a:t>
            </a:r>
            <a:r>
              <a:rPr lang="en-US" altLang="zh-CN" sz="1600" dirty="0" err="1" smtClean="0">
                <a:ea typeface="微软雅黑 Light"/>
              </a:rPr>
              <a:t>session.getAttribute</a:t>
            </a:r>
            <a:r>
              <a:rPr lang="en-US" altLang="zh-CN" sz="1600" dirty="0" smtClean="0">
                <a:ea typeface="微软雅黑 Light"/>
              </a:rPr>
              <a:t>("username");</a:t>
            </a:r>
          </a:p>
          <a:p>
            <a:r>
              <a:rPr lang="en-US" altLang="zh-CN" sz="1600" dirty="0" smtClean="0">
                <a:ea typeface="微软雅黑 Light"/>
              </a:rPr>
              <a:t>		if(username==null){</a:t>
            </a:r>
          </a:p>
          <a:p>
            <a:r>
              <a:rPr lang="en-US" altLang="zh-CN" sz="1600" dirty="0" smtClean="0">
                <a:ea typeface="微软雅黑 Light"/>
              </a:rPr>
              <a:t>			</a:t>
            </a:r>
            <a:r>
              <a:rPr lang="en-US" altLang="zh-CN" sz="1600" dirty="0" err="1" smtClean="0">
                <a:ea typeface="微软雅黑 Light"/>
              </a:rPr>
              <a:t>request.setAttribute</a:t>
            </a:r>
            <a:r>
              <a:rPr lang="en-US" altLang="zh-CN" sz="1600" dirty="0" smtClean="0">
                <a:ea typeface="微软雅黑 Light"/>
              </a:rPr>
              <a:t>("</a:t>
            </a:r>
            <a:r>
              <a:rPr lang="en-US" altLang="zh-CN" sz="1600" dirty="0" err="1" smtClean="0">
                <a:ea typeface="微软雅黑 Light"/>
              </a:rPr>
              <a:t>msg</a:t>
            </a:r>
            <a:r>
              <a:rPr lang="en-US" altLang="zh-CN" sz="1600" dirty="0" smtClean="0">
                <a:ea typeface="微软雅黑 Light"/>
              </a:rPr>
              <a:t>", "</a:t>
            </a:r>
            <a:r>
              <a:rPr lang="zh-CN" altLang="en-US" sz="1600" dirty="0" smtClean="0">
                <a:ea typeface="微软雅黑 Light"/>
              </a:rPr>
              <a:t>请先登录。</a:t>
            </a:r>
            <a:r>
              <a:rPr lang="en-US" altLang="zh-CN" sz="1600" dirty="0" smtClean="0">
                <a:ea typeface="微软雅黑 Light"/>
              </a:rPr>
              <a:t>");</a:t>
            </a:r>
          </a:p>
          <a:p>
            <a:r>
              <a:rPr lang="en-US" altLang="zh-CN" sz="1600" dirty="0" smtClean="0">
                <a:ea typeface="微软雅黑 Light"/>
              </a:rPr>
              <a:t>			</a:t>
            </a:r>
            <a:r>
              <a:rPr lang="en-US" altLang="zh-CN" sz="1600" dirty="0" err="1" smtClean="0">
                <a:ea typeface="微软雅黑 Light"/>
              </a:rPr>
              <a:t>request.getRequestDispatcher</a:t>
            </a:r>
            <a:r>
              <a:rPr lang="en-US" altLang="zh-CN" sz="1600" dirty="0" smtClean="0">
                <a:ea typeface="微软雅黑 Light"/>
              </a:rPr>
              <a:t>("../index.jsp").forward(arg0, arg1);</a:t>
            </a:r>
          </a:p>
          <a:p>
            <a:r>
              <a:rPr lang="en-US" altLang="zh-CN" sz="1600" dirty="0" smtClean="0">
                <a:ea typeface="微软雅黑 Light"/>
              </a:rPr>
              <a:t>		}</a:t>
            </a:r>
          </a:p>
          <a:p>
            <a:r>
              <a:rPr lang="en-US" altLang="zh-CN" sz="1600" dirty="0" smtClean="0">
                <a:ea typeface="微软雅黑 Light"/>
              </a:rPr>
              <a:t>		}</a:t>
            </a:r>
          </a:p>
          <a:p>
            <a:r>
              <a:rPr lang="en-US" altLang="zh-CN" sz="1600" dirty="0" smtClean="0">
                <a:ea typeface="微软雅黑 Light"/>
              </a:rPr>
              <a:t>		    arg2.doFilter(arg0, arg1);</a:t>
            </a:r>
          </a:p>
          <a:p>
            <a:r>
              <a:rPr lang="en-US" altLang="zh-CN" sz="1600" dirty="0" smtClean="0">
                <a:ea typeface="微软雅黑 Light"/>
              </a:rPr>
              <a:t>	}</a:t>
            </a:r>
          </a:p>
          <a:p>
            <a:r>
              <a:rPr lang="en-US" altLang="zh-CN" sz="1600" dirty="0" smtClean="0">
                <a:ea typeface="微软雅黑 Light"/>
              </a:rPr>
              <a:t>	public void init(</a:t>
            </a:r>
            <a:r>
              <a:rPr lang="en-US" altLang="zh-CN" sz="1600" dirty="0" err="1" smtClean="0">
                <a:ea typeface="微软雅黑 Light"/>
              </a:rPr>
              <a:t>FilterConfig</a:t>
            </a:r>
            <a:r>
              <a:rPr lang="en-US" altLang="zh-CN" sz="1600" dirty="0" smtClean="0">
                <a:ea typeface="微软雅黑 Light"/>
              </a:rPr>
              <a:t> arg0) throws </a:t>
            </a:r>
            <a:r>
              <a:rPr lang="en-US" altLang="zh-CN" sz="1600" dirty="0" err="1" smtClean="0">
                <a:ea typeface="微软雅黑 Light"/>
              </a:rPr>
              <a:t>ServletException</a:t>
            </a:r>
            <a:r>
              <a:rPr lang="en-US" altLang="zh-CN" sz="1600" dirty="0" smtClean="0">
                <a:ea typeface="微软雅黑 Light"/>
              </a:rPr>
              <a:t> {</a:t>
            </a:r>
          </a:p>
          <a:p>
            <a:r>
              <a:rPr lang="en-US" altLang="zh-CN" sz="1600" dirty="0" smtClean="0">
                <a:ea typeface="微软雅黑 Light"/>
              </a:rPr>
              <a:t>		 start=</a:t>
            </a:r>
            <a:r>
              <a:rPr lang="en-US" altLang="zh-CN" sz="1600" dirty="0" err="1" smtClean="0">
                <a:ea typeface="微软雅黑 Light"/>
              </a:rPr>
              <a:t>Integer.parseInt</a:t>
            </a:r>
            <a:r>
              <a:rPr lang="en-US" altLang="zh-CN" sz="1600" dirty="0" smtClean="0">
                <a:ea typeface="微软雅黑 Light"/>
              </a:rPr>
              <a:t>(arg0.getInitParameter("start"));</a:t>
            </a:r>
          </a:p>
          <a:p>
            <a:r>
              <a:rPr lang="en-US" altLang="zh-CN" sz="1600" dirty="0" smtClean="0">
                <a:ea typeface="微软雅黑 Light"/>
              </a:rPr>
              <a:t>		 end=</a:t>
            </a:r>
            <a:r>
              <a:rPr lang="en-US" altLang="zh-CN" sz="1600" dirty="0" err="1" smtClean="0">
                <a:ea typeface="微软雅黑 Light"/>
              </a:rPr>
              <a:t>Integer.parseInt</a:t>
            </a:r>
            <a:r>
              <a:rPr lang="en-US" altLang="zh-CN" sz="1600" dirty="0" smtClean="0">
                <a:ea typeface="微软雅黑 Light"/>
              </a:rPr>
              <a:t>(arg0.getInitParameter("end"));</a:t>
            </a:r>
          </a:p>
          <a:p>
            <a:r>
              <a:rPr lang="en-US" altLang="zh-CN" sz="1600" dirty="0" smtClean="0">
                <a:ea typeface="微软雅黑 Light"/>
              </a:rPr>
              <a:t>	}</a:t>
            </a:r>
          </a:p>
        </p:txBody>
      </p:sp>
    </p:spTree>
    <p:extLst>
      <p:ext uri="{BB962C8B-B14F-4D97-AF65-F5344CB8AC3E}">
        <p14:creationId xmlns:p14="http://schemas.microsoft.com/office/powerpoint/2010/main" xmlns="" val="2623408944"/>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a:t>
            </a:r>
            <a:r>
              <a:rPr lang="zh-CN" altLang="en-US" dirty="0" smtClean="0"/>
              <a:t>点</a:t>
            </a:r>
            <a:r>
              <a:rPr lang="en-US" altLang="zh-CN" dirty="0" smtClean="0"/>
              <a:t>4</a:t>
            </a:r>
            <a:r>
              <a:rPr lang="zh-CN" altLang="en-US" dirty="0" smtClean="0"/>
              <a:t>：利用过滤器实现访问控制</a:t>
            </a:r>
            <a:r>
              <a:rPr lang="en-US" altLang="zh-CN" dirty="0" smtClean="0"/>
              <a:t>-2</a:t>
            </a:r>
            <a:endParaRPr lang="zh-CN" altLang="en-US" dirty="0"/>
          </a:p>
        </p:txBody>
      </p:sp>
      <p:sp>
        <p:nvSpPr>
          <p:cNvPr id="3" name="内容占位符 2"/>
          <p:cNvSpPr>
            <a:spLocks noGrp="1"/>
          </p:cNvSpPr>
          <p:nvPr>
            <p:ph idx="1"/>
          </p:nvPr>
        </p:nvSpPr>
        <p:spPr/>
        <p:txBody>
          <a:bodyPr>
            <a:normAutofit/>
          </a:bodyPr>
          <a:lstStyle/>
          <a:p>
            <a:r>
              <a:rPr lang="zh-CN" altLang="en-US" sz="2000" dirty="0" smtClean="0"/>
              <a:t>在</a:t>
            </a:r>
            <a:r>
              <a:rPr lang="en-US" altLang="zh-CN" sz="2000" dirty="0" smtClean="0"/>
              <a:t>web.xml</a:t>
            </a:r>
            <a:r>
              <a:rPr lang="zh-CN" altLang="en-US" sz="2000" dirty="0" smtClean="0"/>
              <a:t>中进行配置：</a:t>
            </a:r>
            <a:endParaRPr lang="en-US" altLang="zh-CN" sz="2000" dirty="0" smtClean="0"/>
          </a:p>
          <a:p>
            <a:endParaRPr lang="en-US" altLang="zh-CN" sz="2000" dirty="0" smtClean="0"/>
          </a:p>
        </p:txBody>
      </p:sp>
      <p:sp>
        <p:nvSpPr>
          <p:cNvPr id="39" name="TextBox 38"/>
          <p:cNvSpPr txBox="1"/>
          <p:nvPr/>
        </p:nvSpPr>
        <p:spPr>
          <a:xfrm>
            <a:off x="362607" y="1415573"/>
            <a:ext cx="11366938" cy="5262979"/>
          </a:xfrm>
          <a:prstGeom prst="rect">
            <a:avLst/>
          </a:prstGeom>
          <a:solidFill>
            <a:schemeClr val="bg1">
              <a:lumMod val="95000"/>
            </a:schemeClr>
          </a:solidFill>
        </p:spPr>
        <p:txBody>
          <a:bodyPr wrap="square" rtlCol="0">
            <a:spAutoFit/>
          </a:bodyPr>
          <a:lstStyle/>
          <a:p>
            <a:r>
              <a:rPr lang="en-US" altLang="zh-CN" sz="1600" dirty="0" smtClean="0">
                <a:ea typeface="微软雅黑 Light"/>
              </a:rPr>
              <a:t>               &lt;filter&gt;</a:t>
            </a:r>
          </a:p>
          <a:p>
            <a:r>
              <a:rPr lang="en-US" altLang="zh-CN" sz="1600" dirty="0" smtClean="0">
                <a:ea typeface="微软雅黑 Light"/>
              </a:rPr>
              <a:t>		&lt;filter-name&gt;</a:t>
            </a:r>
            <a:r>
              <a:rPr lang="en-US" altLang="zh-CN" sz="1600" dirty="0" err="1" smtClean="0">
                <a:ea typeface="微软雅黑 Light"/>
              </a:rPr>
              <a:t>LoginFilter</a:t>
            </a:r>
            <a:r>
              <a:rPr lang="en-US" altLang="zh-CN" sz="1600" dirty="0" smtClean="0">
                <a:ea typeface="微软雅黑 Light"/>
              </a:rPr>
              <a:t>&lt;/filter-name&gt;</a:t>
            </a:r>
          </a:p>
          <a:p>
            <a:r>
              <a:rPr lang="en-US" altLang="zh-CN" sz="1600" dirty="0" smtClean="0">
                <a:ea typeface="微软雅黑 Light"/>
              </a:rPr>
              <a:t>		&lt;filter-class&gt;</a:t>
            </a:r>
            <a:r>
              <a:rPr lang="en-US" altLang="zh-CN" sz="1600" dirty="0" err="1" smtClean="0">
                <a:ea typeface="微软雅黑 Light"/>
              </a:rPr>
              <a:t>com.chinasofti.demo.filter.LoginFilter</a:t>
            </a:r>
            <a:r>
              <a:rPr lang="en-US" altLang="zh-CN" sz="1600" dirty="0" smtClean="0">
                <a:ea typeface="微软雅黑 Light"/>
              </a:rPr>
              <a:t>&lt;/filter-class&gt;</a:t>
            </a:r>
          </a:p>
          <a:p>
            <a:r>
              <a:rPr lang="en-US" altLang="zh-CN" sz="1600" dirty="0" smtClean="0">
                <a:ea typeface="微软雅黑 Light"/>
              </a:rPr>
              <a:t>		&lt;init-</a:t>
            </a:r>
            <a:r>
              <a:rPr lang="en-US" altLang="zh-CN" sz="1600" dirty="0" err="1" smtClean="0">
                <a:ea typeface="微软雅黑 Light"/>
              </a:rPr>
              <a:t>param</a:t>
            </a:r>
            <a:r>
              <a:rPr lang="en-US" altLang="zh-CN" sz="1600" dirty="0" smtClean="0">
                <a:ea typeface="微软雅黑 Light"/>
              </a:rPr>
              <a:t>&gt;</a:t>
            </a:r>
          </a:p>
          <a:p>
            <a:r>
              <a:rPr lang="en-US" altLang="zh-CN" sz="1600" dirty="0" smtClean="0">
                <a:ea typeface="微软雅黑 Light"/>
              </a:rPr>
              <a:t>			&lt;</a:t>
            </a:r>
            <a:r>
              <a:rPr lang="en-US" altLang="zh-CN" sz="1600" dirty="0" err="1" smtClean="0">
                <a:ea typeface="微软雅黑 Light"/>
              </a:rPr>
              <a:t>param</a:t>
            </a:r>
            <a:r>
              <a:rPr lang="en-US" altLang="zh-CN" sz="1600" dirty="0" smtClean="0">
                <a:ea typeface="微软雅黑 Light"/>
              </a:rPr>
              <a:t>-name&gt;start&lt;/</a:t>
            </a:r>
            <a:r>
              <a:rPr lang="en-US" altLang="zh-CN" sz="1600" dirty="0" err="1" smtClean="0">
                <a:ea typeface="微软雅黑 Light"/>
              </a:rPr>
              <a:t>param</a:t>
            </a:r>
            <a:r>
              <a:rPr lang="en-US" altLang="zh-CN" sz="1600" dirty="0" smtClean="0">
                <a:ea typeface="微软雅黑 Light"/>
              </a:rPr>
              <a:t>-name&gt;</a:t>
            </a:r>
          </a:p>
          <a:p>
            <a:r>
              <a:rPr lang="en-US" altLang="zh-CN" sz="1600" dirty="0" smtClean="0">
                <a:ea typeface="微软雅黑 Light"/>
              </a:rPr>
              <a:t>			&lt;</a:t>
            </a:r>
            <a:r>
              <a:rPr lang="en-US" altLang="zh-CN" sz="1600" dirty="0" err="1" smtClean="0">
                <a:ea typeface="微软雅黑 Light"/>
              </a:rPr>
              <a:t>param</a:t>
            </a:r>
            <a:r>
              <a:rPr lang="en-US" altLang="zh-CN" sz="1600" dirty="0" smtClean="0">
                <a:ea typeface="微软雅黑 Light"/>
              </a:rPr>
              <a:t>-value&gt;2&lt;/</a:t>
            </a:r>
            <a:r>
              <a:rPr lang="en-US" altLang="zh-CN" sz="1600" dirty="0" err="1" smtClean="0">
                <a:ea typeface="微软雅黑 Light"/>
              </a:rPr>
              <a:t>param</a:t>
            </a:r>
            <a:r>
              <a:rPr lang="en-US" altLang="zh-CN" sz="1600" dirty="0" smtClean="0">
                <a:ea typeface="微软雅黑 Light"/>
              </a:rPr>
              <a:t>-value&gt;</a:t>
            </a:r>
          </a:p>
          <a:p>
            <a:r>
              <a:rPr lang="en-US" altLang="zh-CN" sz="1600" dirty="0" smtClean="0">
                <a:ea typeface="微软雅黑 Light"/>
              </a:rPr>
              <a:t>		&lt;/init-</a:t>
            </a:r>
            <a:r>
              <a:rPr lang="en-US" altLang="zh-CN" sz="1600" dirty="0" err="1" smtClean="0">
                <a:ea typeface="微软雅黑 Light"/>
              </a:rPr>
              <a:t>param</a:t>
            </a:r>
            <a:r>
              <a:rPr lang="en-US" altLang="zh-CN" sz="1600" dirty="0" smtClean="0">
                <a:ea typeface="微软雅黑 Light"/>
              </a:rPr>
              <a:t>&gt;</a:t>
            </a:r>
          </a:p>
          <a:p>
            <a:r>
              <a:rPr lang="en-US" altLang="zh-CN" sz="1600" dirty="0" smtClean="0">
                <a:ea typeface="微软雅黑 Light"/>
              </a:rPr>
              <a:t>		&lt;init-</a:t>
            </a:r>
            <a:r>
              <a:rPr lang="en-US" altLang="zh-CN" sz="1600" dirty="0" err="1" smtClean="0">
                <a:ea typeface="微软雅黑 Light"/>
              </a:rPr>
              <a:t>param</a:t>
            </a:r>
            <a:r>
              <a:rPr lang="en-US" altLang="zh-CN" sz="1600" dirty="0" smtClean="0">
                <a:ea typeface="微软雅黑 Light"/>
              </a:rPr>
              <a:t>&gt;</a:t>
            </a:r>
          </a:p>
          <a:p>
            <a:r>
              <a:rPr lang="en-US" altLang="zh-CN" sz="1600" dirty="0" smtClean="0">
                <a:ea typeface="微软雅黑 Light"/>
              </a:rPr>
              <a:t>			&lt;</a:t>
            </a:r>
            <a:r>
              <a:rPr lang="en-US" altLang="zh-CN" sz="1600" dirty="0" err="1" smtClean="0">
                <a:ea typeface="微软雅黑 Light"/>
              </a:rPr>
              <a:t>param</a:t>
            </a:r>
            <a:r>
              <a:rPr lang="en-US" altLang="zh-CN" sz="1600" dirty="0" smtClean="0">
                <a:ea typeface="微软雅黑 Light"/>
              </a:rPr>
              <a:t>-name&gt;end&lt;/</a:t>
            </a:r>
            <a:r>
              <a:rPr lang="en-US" altLang="zh-CN" sz="1600" dirty="0" err="1" smtClean="0">
                <a:ea typeface="微软雅黑 Light"/>
              </a:rPr>
              <a:t>param</a:t>
            </a:r>
            <a:r>
              <a:rPr lang="en-US" altLang="zh-CN" sz="1600" dirty="0" smtClean="0">
                <a:ea typeface="微软雅黑 Light"/>
              </a:rPr>
              <a:t>-name&gt;</a:t>
            </a:r>
          </a:p>
          <a:p>
            <a:r>
              <a:rPr lang="en-US" altLang="zh-CN" sz="1600" dirty="0" smtClean="0">
                <a:ea typeface="微软雅黑 Light"/>
              </a:rPr>
              <a:t>			&lt;</a:t>
            </a:r>
            <a:r>
              <a:rPr lang="en-US" altLang="zh-CN" sz="1600" dirty="0" err="1" smtClean="0">
                <a:ea typeface="微软雅黑 Light"/>
              </a:rPr>
              <a:t>param</a:t>
            </a:r>
            <a:r>
              <a:rPr lang="en-US" altLang="zh-CN" sz="1600" dirty="0" smtClean="0">
                <a:ea typeface="微软雅黑 Light"/>
              </a:rPr>
              <a:t>-value&gt;6&lt;/</a:t>
            </a:r>
            <a:r>
              <a:rPr lang="en-US" altLang="zh-CN" sz="1600" dirty="0" err="1" smtClean="0">
                <a:ea typeface="微软雅黑 Light"/>
              </a:rPr>
              <a:t>param</a:t>
            </a:r>
            <a:r>
              <a:rPr lang="en-US" altLang="zh-CN" sz="1600" dirty="0" smtClean="0">
                <a:ea typeface="微软雅黑 Light"/>
              </a:rPr>
              <a:t>-value&gt;</a:t>
            </a:r>
          </a:p>
          <a:p>
            <a:r>
              <a:rPr lang="en-US" altLang="zh-CN" sz="1600" dirty="0" smtClean="0">
                <a:ea typeface="微软雅黑 Light"/>
              </a:rPr>
              <a:t>		&lt;/init-</a:t>
            </a:r>
            <a:r>
              <a:rPr lang="en-US" altLang="zh-CN" sz="1600" dirty="0" err="1" smtClean="0">
                <a:ea typeface="微软雅黑 Light"/>
              </a:rPr>
              <a:t>param</a:t>
            </a:r>
            <a:r>
              <a:rPr lang="en-US" altLang="zh-CN" sz="1600" dirty="0" smtClean="0">
                <a:ea typeface="微软雅黑 Light"/>
              </a:rPr>
              <a:t>&gt;</a:t>
            </a:r>
          </a:p>
          <a:p>
            <a:r>
              <a:rPr lang="en-US" altLang="zh-CN" sz="1600" dirty="0" smtClean="0">
                <a:ea typeface="微软雅黑 Light"/>
              </a:rPr>
              <a:t>	&lt;/filter&gt;</a:t>
            </a:r>
          </a:p>
          <a:p>
            <a:r>
              <a:rPr lang="en-US" altLang="zh-CN" sz="1600" dirty="0" smtClean="0">
                <a:ea typeface="微软雅黑 Light"/>
              </a:rPr>
              <a:t>	&lt;filter-mapping&gt;</a:t>
            </a:r>
          </a:p>
          <a:p>
            <a:r>
              <a:rPr lang="en-US" altLang="zh-CN" sz="1600" dirty="0" smtClean="0">
                <a:ea typeface="微软雅黑 Light"/>
              </a:rPr>
              <a:t>		&lt;filter-name&gt;</a:t>
            </a:r>
            <a:r>
              <a:rPr lang="en-US" altLang="zh-CN" sz="1600" dirty="0" err="1" smtClean="0">
                <a:ea typeface="微软雅黑 Light"/>
              </a:rPr>
              <a:t>LoginFilter</a:t>
            </a:r>
            <a:r>
              <a:rPr lang="en-US" altLang="zh-CN" sz="1600" dirty="0" smtClean="0">
                <a:ea typeface="微软雅黑 Light"/>
              </a:rPr>
              <a:t>&lt;/filter-name&gt;</a:t>
            </a:r>
          </a:p>
          <a:p>
            <a:r>
              <a:rPr lang="en-US" altLang="zh-CN" sz="1600" dirty="0" smtClean="0">
                <a:ea typeface="微软雅黑 Light"/>
              </a:rPr>
              <a:t>		&lt;</a:t>
            </a:r>
            <a:r>
              <a:rPr lang="en-US" altLang="zh-CN" sz="1600" dirty="0" err="1" smtClean="0">
                <a:ea typeface="微软雅黑 Light"/>
              </a:rPr>
              <a:t>url</a:t>
            </a:r>
            <a:r>
              <a:rPr lang="en-US" altLang="zh-CN" sz="1600" dirty="0" smtClean="0">
                <a:ea typeface="微软雅黑 Light"/>
              </a:rPr>
              <a:t>-pattern&gt;/admin/*&lt;/</a:t>
            </a:r>
            <a:r>
              <a:rPr lang="en-US" altLang="zh-CN" sz="1600" dirty="0" err="1" smtClean="0">
                <a:ea typeface="微软雅黑 Light"/>
              </a:rPr>
              <a:t>url</a:t>
            </a:r>
            <a:r>
              <a:rPr lang="en-US" altLang="zh-CN" sz="1600" dirty="0" smtClean="0">
                <a:ea typeface="微软雅黑 Light"/>
              </a:rPr>
              <a:t>-pattern&gt;</a:t>
            </a:r>
          </a:p>
          <a:p>
            <a:r>
              <a:rPr lang="en-US" altLang="zh-CN" sz="1600" dirty="0" smtClean="0">
                <a:ea typeface="微软雅黑 Light"/>
              </a:rPr>
              <a:t>		&lt;dispatcher&gt;REQUEST&lt;/dispatcher&gt;</a:t>
            </a:r>
          </a:p>
          <a:p>
            <a:r>
              <a:rPr lang="en-US" altLang="zh-CN" sz="1600" dirty="0" smtClean="0">
                <a:ea typeface="微软雅黑 Light"/>
              </a:rPr>
              <a:t>		&lt;dispatcher&gt;FORWARD&lt;/dispatcher&gt;</a:t>
            </a:r>
          </a:p>
          <a:p>
            <a:r>
              <a:rPr lang="en-US" altLang="zh-CN" sz="1600" dirty="0" smtClean="0">
                <a:ea typeface="微软雅黑 Light"/>
              </a:rPr>
              <a:t>		&lt;dispatcher&gt;INCLUDE&lt;/dispatcher&gt;</a:t>
            </a:r>
          </a:p>
          <a:p>
            <a:r>
              <a:rPr lang="en-US" altLang="zh-CN" sz="1600" dirty="0" smtClean="0">
                <a:ea typeface="微软雅黑 Light"/>
              </a:rPr>
              <a:t>		&lt;dispatcher&gt;ERROR&lt;/dispatcher&gt;</a:t>
            </a:r>
          </a:p>
          <a:p>
            <a:r>
              <a:rPr lang="en-US" altLang="zh-CN" sz="1600" dirty="0" smtClean="0">
                <a:ea typeface="微软雅黑 Light"/>
              </a:rPr>
              <a:t>	&lt;/filter-mapping&gt;</a:t>
            </a:r>
          </a:p>
          <a:p>
            <a:r>
              <a:rPr lang="en-US" altLang="zh-CN" sz="1600" dirty="0" smtClean="0">
                <a:ea typeface="微软雅黑 Light"/>
              </a:rPr>
              <a:t>	</a:t>
            </a:r>
          </a:p>
        </p:txBody>
      </p:sp>
      <p:sp>
        <p:nvSpPr>
          <p:cNvPr id="6" name="TextBox 5">
            <a:hlinkClick r:id="rId2" action="ppaction://hlinkfile"/>
          </p:cNvPr>
          <p:cNvSpPr txBox="1"/>
          <p:nvPr/>
        </p:nvSpPr>
        <p:spPr>
          <a:xfrm>
            <a:off x="9616966" y="116632"/>
            <a:ext cx="2379091" cy="646331"/>
          </a:xfrm>
          <a:prstGeom prst="rect">
            <a:avLst/>
          </a:prstGeom>
          <a:noFill/>
        </p:spPr>
        <p:txBody>
          <a:bodyPr wrap="square" rtlCol="0">
            <a:spAutoFit/>
          </a:bodyPr>
          <a:lstStyle/>
          <a:p>
            <a:r>
              <a:rPr lang="zh-CN" altLang="en-US" dirty="0" smtClean="0"/>
              <a:t>课堂案例：</a:t>
            </a:r>
            <a:r>
              <a:rPr lang="en-US" dirty="0" smtClean="0"/>
              <a:t> </a:t>
            </a:r>
          </a:p>
          <a:p>
            <a:r>
              <a:rPr lang="en-US" altLang="zh-CN" dirty="0" smtClean="0">
                <a:hlinkClick r:id="rId3" action="ppaction://hlinkfile"/>
              </a:rPr>
              <a:t>Login</a:t>
            </a:r>
            <a:r>
              <a:rPr lang="en-US" dirty="0" smtClean="0">
                <a:hlinkClick r:id="rId3" action="ppaction://hlinkfile"/>
              </a:rPr>
              <a:t>Filter</a:t>
            </a:r>
            <a:r>
              <a:rPr lang="en-US" altLang="zh-CN" dirty="0" smtClean="0">
                <a:hlinkClick r:id="rId3" action="ppaction://hlinkfile"/>
              </a:rPr>
              <a:t>.java</a:t>
            </a:r>
            <a:endParaRPr lang="en-US" altLang="zh-CN" dirty="0" smtClean="0"/>
          </a:p>
        </p:txBody>
      </p:sp>
    </p:spTree>
    <p:extLst>
      <p:ext uri="{BB962C8B-B14F-4D97-AF65-F5344CB8AC3E}">
        <p14:creationId xmlns:p14="http://schemas.microsoft.com/office/powerpoint/2010/main" xmlns="" val="2623408944"/>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a:t>
            </a:r>
            <a:r>
              <a:rPr lang="zh-CN" altLang="en-US" dirty="0" smtClean="0"/>
              <a:t>点</a:t>
            </a:r>
            <a:r>
              <a:rPr lang="en-US" altLang="zh-CN" dirty="0" smtClean="0"/>
              <a:t>5</a:t>
            </a:r>
            <a:r>
              <a:rPr lang="zh-CN" altLang="en-US" dirty="0" smtClean="0"/>
              <a:t>：防盗链等其他过滤器应用场景</a:t>
            </a:r>
            <a:endParaRPr lang="zh-CN" altLang="en-US" dirty="0"/>
          </a:p>
        </p:txBody>
      </p:sp>
      <p:sp>
        <p:nvSpPr>
          <p:cNvPr id="3" name="内容占位符 2"/>
          <p:cNvSpPr>
            <a:spLocks noGrp="1"/>
          </p:cNvSpPr>
          <p:nvPr>
            <p:ph idx="1"/>
          </p:nvPr>
        </p:nvSpPr>
        <p:spPr>
          <a:xfrm>
            <a:off x="-12180227" y="-797697"/>
            <a:ext cx="2453898" cy="1133909"/>
          </a:xfrm>
        </p:spPr>
        <p:txBody>
          <a:bodyPr>
            <a:normAutofit/>
          </a:bodyPr>
          <a:lstStyle/>
          <a:p>
            <a:r>
              <a:rPr lang="zh-CN" altLang="en-US" sz="2400" dirty="0" smtClean="0"/>
              <a:t>什么是防盗链？</a:t>
            </a:r>
            <a:endParaRPr lang="en-US" altLang="zh-CN" sz="2400" dirty="0" smtClean="0"/>
          </a:p>
        </p:txBody>
      </p:sp>
      <p:sp>
        <p:nvSpPr>
          <p:cNvPr id="5" name="内容占位符 2"/>
          <p:cNvSpPr txBox="1">
            <a:spLocks/>
          </p:cNvSpPr>
          <p:nvPr/>
        </p:nvSpPr>
        <p:spPr>
          <a:xfrm>
            <a:off x="186570" y="899047"/>
            <a:ext cx="11792070" cy="5448937"/>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smtClean="0"/>
              <a:t>什么是防盗链？</a:t>
            </a:r>
            <a:endParaRPr lang="en-US" altLang="zh-CN" sz="2400" dirty="0" smtClean="0"/>
          </a:p>
        </p:txBody>
      </p:sp>
      <p:grpSp>
        <p:nvGrpSpPr>
          <p:cNvPr id="6" name="组合 5"/>
          <p:cNvGrpSpPr/>
          <p:nvPr/>
        </p:nvGrpSpPr>
        <p:grpSpPr>
          <a:xfrm>
            <a:off x="192508" y="1740029"/>
            <a:ext cx="6047874" cy="4926005"/>
            <a:chOff x="753978" y="1740029"/>
            <a:chExt cx="6047874" cy="4926005"/>
          </a:xfrm>
        </p:grpSpPr>
        <p:pic>
          <p:nvPicPr>
            <p:cNvPr id="1026" name="Picture 2" descr="https://timgsa.baidu.com/timg?image&amp;quality=80&amp;size=b9999_10000&amp;sec=1497157808559&amp;di=27d7cb09ad6c1b74da71303cda2e2c15&amp;imgtype=0&amp;src=http%3A%2F%2Fimg.jjoobb.cn%2Fupload%2Fcompanylogo%2F201211%2F22%2F240155.jpg"/>
            <p:cNvPicPr>
              <a:picLocks noChangeAspect="1" noChangeArrowheads="1"/>
            </p:cNvPicPr>
            <p:nvPr/>
          </p:nvPicPr>
          <p:blipFill rotWithShape="1">
            <a:blip r:embed="rId3" cstate="print">
              <a:extLst>
                <a:ext uri="{28A0092B-C50C-407E-A947-70E740481C1C}">
                  <a14:useLocalDpi xmlns:a14="http://schemas.microsoft.com/office/drawing/2010/main" xmlns="" val="0"/>
                </a:ext>
              </a:extLst>
            </a:blip>
            <a:srcRect l="5820" t="8844" r="4848"/>
            <a:stretch/>
          </p:blipFill>
          <p:spPr bwMode="auto">
            <a:xfrm>
              <a:off x="753978" y="1740029"/>
              <a:ext cx="6047874" cy="4926005"/>
            </a:xfrm>
            <a:prstGeom prst="rect">
              <a:avLst/>
            </a:prstGeom>
            <a:noFill/>
            <a:extLst>
              <a:ext uri="{909E8E84-426E-40DD-AFC4-6F175D3DCCD1}">
                <a14:hiddenFill xmlns:a14="http://schemas.microsoft.com/office/drawing/2010/main" xmlns="">
                  <a:solidFill>
                    <a:srgbClr val="FFFFFF"/>
                  </a:solidFill>
                </a14:hiddenFill>
              </a:ext>
            </a:extLst>
          </p:spPr>
        </p:pic>
        <p:sp>
          <p:nvSpPr>
            <p:cNvPr id="4" name="矩形 3"/>
            <p:cNvSpPr/>
            <p:nvPr/>
          </p:nvSpPr>
          <p:spPr>
            <a:xfrm>
              <a:off x="2117558" y="2823411"/>
              <a:ext cx="4026568" cy="13796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 name="图片 6"/>
          <p:cNvPicPr>
            <a:picLocks noChangeAspect="1"/>
          </p:cNvPicPr>
          <p:nvPr/>
        </p:nvPicPr>
        <p:blipFill>
          <a:blip r:embed="rId4"/>
          <a:stretch>
            <a:fillRect/>
          </a:stretch>
        </p:blipFill>
        <p:spPr>
          <a:xfrm>
            <a:off x="1100005" y="2452951"/>
            <a:ext cx="4232879" cy="1189595"/>
          </a:xfrm>
          <a:prstGeom prst="rect">
            <a:avLst/>
          </a:prstGeom>
        </p:spPr>
      </p:pic>
      <p:sp>
        <p:nvSpPr>
          <p:cNvPr id="9" name="文本框 8"/>
          <p:cNvSpPr txBox="1"/>
          <p:nvPr/>
        </p:nvSpPr>
        <p:spPr>
          <a:xfrm>
            <a:off x="1285081" y="3192126"/>
            <a:ext cx="662943" cy="261610"/>
          </a:xfrm>
          <a:prstGeom prst="rect">
            <a:avLst/>
          </a:prstGeom>
          <a:noFill/>
        </p:spPr>
        <p:txBody>
          <a:bodyPr wrap="square" rtlCol="0">
            <a:spAutoFit/>
          </a:bodyPr>
          <a:lstStyle/>
          <a:p>
            <a:r>
              <a:rPr lang="zh-CN" altLang="en-US" sz="1100" dirty="0" smtClean="0">
                <a:latin typeface="微软雅黑" panose="020B0503020204020204" pitchFamily="34" charset="-122"/>
                <a:ea typeface="微软雅黑" panose="020B0503020204020204" pitchFamily="34" charset="-122"/>
              </a:rPr>
              <a:t>震惊</a:t>
            </a:r>
            <a:r>
              <a:rPr lang="en-US" altLang="zh-CN" sz="1100" dirty="0" smtClean="0">
                <a:latin typeface="微软雅黑" panose="020B0503020204020204" pitchFamily="34" charset="-122"/>
                <a:ea typeface="微软雅黑" panose="020B0503020204020204" pitchFamily="34" charset="-122"/>
              </a:rPr>
              <a:t>|</a:t>
            </a:r>
            <a:endParaRPr lang="zh-CN" altLang="en-US" sz="1100" dirty="0">
              <a:latin typeface="微软雅黑" panose="020B0503020204020204" pitchFamily="34" charset="-122"/>
              <a:ea typeface="微软雅黑" panose="020B0503020204020204" pitchFamily="34" charset="-122"/>
            </a:endParaRPr>
          </a:p>
        </p:txBody>
      </p:sp>
      <p:sp>
        <p:nvSpPr>
          <p:cNvPr id="10" name="矩形 9"/>
          <p:cNvSpPr/>
          <p:nvPr/>
        </p:nvSpPr>
        <p:spPr>
          <a:xfrm>
            <a:off x="1368257" y="3453736"/>
            <a:ext cx="3058853" cy="749295"/>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384299" y="3533573"/>
            <a:ext cx="3038400" cy="18177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368257" y="3502776"/>
            <a:ext cx="2739743" cy="600164"/>
          </a:xfrm>
          <a:prstGeom prst="rect">
            <a:avLst/>
          </a:prstGeom>
          <a:noFill/>
        </p:spPr>
        <p:txBody>
          <a:bodyPr wrap="square" rtlCol="0">
            <a:spAutoFit/>
          </a:bodyPr>
          <a:lstStyle/>
          <a:p>
            <a:r>
              <a:rPr lang="zh-CN" altLang="en-US" sz="1100" dirty="0" smtClean="0">
                <a:latin typeface="微软雅黑" panose="020B0503020204020204" pitchFamily="34" charset="-122"/>
                <a:ea typeface="微软雅黑" panose="020B0503020204020204" pitchFamily="34" charset="-122"/>
              </a:rPr>
              <a:t>震惊，隔壁居然是这样的小姐姐</a:t>
            </a:r>
            <a:endParaRPr lang="en-US" altLang="zh-CN" sz="1100" dirty="0" smtClean="0">
              <a:latin typeface="微软雅黑" panose="020B0503020204020204" pitchFamily="34" charset="-122"/>
              <a:ea typeface="微软雅黑" panose="020B0503020204020204" pitchFamily="34" charset="-122"/>
            </a:endParaRPr>
          </a:p>
          <a:p>
            <a:r>
              <a:rPr lang="zh-CN" altLang="en-US" sz="1100" dirty="0" smtClean="0">
                <a:latin typeface="微软雅黑" panose="020B0503020204020204" pitchFamily="34" charset="-122"/>
                <a:ea typeface="微软雅黑" panose="020B0503020204020204" pitchFamily="34" charset="-122"/>
              </a:rPr>
              <a:t>震惊，有了这样秘密武器后美帝跪求原谅</a:t>
            </a:r>
            <a:endParaRPr lang="en-US" altLang="zh-CN" sz="1100" dirty="0" smtClean="0">
              <a:latin typeface="微软雅黑" panose="020B0503020204020204" pitchFamily="34" charset="-122"/>
              <a:ea typeface="微软雅黑" panose="020B0503020204020204" pitchFamily="34" charset="-122"/>
            </a:endParaRPr>
          </a:p>
          <a:p>
            <a:r>
              <a:rPr lang="zh-CN" altLang="en-US" sz="1100" dirty="0" smtClean="0">
                <a:latin typeface="微软雅黑" panose="020B0503020204020204" pitchFamily="34" charset="-122"/>
                <a:ea typeface="微软雅黑" panose="020B0503020204020204" pitchFamily="34" charset="-122"/>
              </a:rPr>
              <a:t>震惊，这几样食物千万不要一起吃</a:t>
            </a:r>
            <a:endParaRPr lang="zh-CN" altLang="en-US" sz="1100" dirty="0">
              <a:latin typeface="微软雅黑" panose="020B0503020204020204" pitchFamily="34" charset="-122"/>
              <a:ea typeface="微软雅黑" panose="020B0503020204020204" pitchFamily="34" charset="-122"/>
            </a:endParaRPr>
          </a:p>
        </p:txBody>
      </p:sp>
      <p:pic>
        <p:nvPicPr>
          <p:cNvPr id="1028" name="Picture 4" descr="https://timgsa.baidu.com/timg?image&amp;quality=80&amp;size=b9999_10000&amp;sec=1497158764874&amp;di=03e8c661cf4413f25539080b374f9e3e&amp;imgtype=0&amp;src=http%3A%2F%2Fstatic.freepik.com%2Ffree-photo%2Fcomputer-mouse-cursors-with-hand-pointer_60-13686337223862.jpg"/>
          <p:cNvPicPr>
            <a:picLocks noChangeAspect="1" noChangeArrowheads="1"/>
          </p:cNvPicPr>
          <p:nvPr/>
        </p:nvPicPr>
        <p:blipFill rotWithShape="1">
          <a:blip r:embed="rId5" cstate="print">
            <a:clrChange>
              <a:clrFrom>
                <a:srgbClr val="F1F1F3"/>
              </a:clrFrom>
              <a:clrTo>
                <a:srgbClr val="F1F1F3">
                  <a:alpha val="0"/>
                </a:srgbClr>
              </a:clrTo>
            </a:clrChange>
            <a:extLst>
              <a:ext uri="{28A0092B-C50C-407E-A947-70E740481C1C}">
                <a14:useLocalDpi xmlns:a14="http://schemas.microsoft.com/office/drawing/2010/main" xmlns="" val="0"/>
              </a:ext>
            </a:extLst>
          </a:blip>
          <a:srcRect l="47971" t="7978" r="3063" b="11245"/>
          <a:stretch/>
        </p:blipFill>
        <p:spPr bwMode="auto">
          <a:xfrm>
            <a:off x="4123848" y="3660118"/>
            <a:ext cx="343966" cy="377984"/>
          </a:xfrm>
          <a:prstGeom prst="rect">
            <a:avLst/>
          </a:prstGeom>
          <a:noFill/>
          <a:extLst>
            <a:ext uri="{909E8E84-426E-40DD-AFC4-6F175D3DCCD1}">
              <a14:hiddenFill xmlns:a14="http://schemas.microsoft.com/office/drawing/2010/main" xmlns="">
                <a:solidFill>
                  <a:srgbClr val="FFFFFF"/>
                </a:solidFill>
              </a14:hiddenFill>
            </a:ext>
          </a:extLst>
        </p:spPr>
      </p:pic>
      <p:pic>
        <p:nvPicPr>
          <p:cNvPr id="13" name="图片 12"/>
          <p:cNvPicPr>
            <a:picLocks noChangeAspect="1"/>
          </p:cNvPicPr>
          <p:nvPr/>
        </p:nvPicPr>
        <p:blipFill>
          <a:blip r:embed="rId6">
            <a:extLst>
              <a:ext uri="{28A0092B-C50C-407E-A947-70E740481C1C}">
                <a14:useLocalDpi xmlns:a14="http://schemas.microsoft.com/office/drawing/2010/main" xmlns="" val="0"/>
              </a:ext>
            </a:extLst>
          </a:blip>
          <a:stretch>
            <a:fillRect/>
          </a:stretch>
        </p:blipFill>
        <p:spPr>
          <a:xfrm>
            <a:off x="9256451" y="817671"/>
            <a:ext cx="2428571" cy="2419048"/>
          </a:xfrm>
          <a:prstGeom prst="rect">
            <a:avLst/>
          </a:prstGeom>
        </p:spPr>
      </p:pic>
      <p:cxnSp>
        <p:nvCxnSpPr>
          <p:cNvPr id="16" name="直接箭头连接符 15"/>
          <p:cNvCxnSpPr/>
          <p:nvPr/>
        </p:nvCxnSpPr>
        <p:spPr>
          <a:xfrm flipV="1">
            <a:off x="5045245" y="2194547"/>
            <a:ext cx="4211206" cy="1148049"/>
          </a:xfrm>
          <a:prstGeom prst="straightConnector1">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4153449" y="2043237"/>
            <a:ext cx="3443708" cy="4821192"/>
          </a:xfrm>
          <a:prstGeom prst="rect">
            <a:avLst/>
          </a:prstGeom>
        </p:spPr>
      </p:pic>
      <p:sp>
        <p:nvSpPr>
          <p:cNvPr id="18" name="TextBox 68"/>
          <p:cNvSpPr txBox="1"/>
          <p:nvPr/>
        </p:nvSpPr>
        <p:spPr>
          <a:xfrm>
            <a:off x="7020713" y="2027195"/>
            <a:ext cx="1285602" cy="1200329"/>
          </a:xfrm>
          <a:prstGeom prst="rect">
            <a:avLst/>
          </a:prstGeom>
          <a:solidFill>
            <a:schemeClr val="bg1"/>
          </a:solidFill>
          <a:ln>
            <a:solidFill>
              <a:srgbClr val="C00000"/>
            </a:solidFill>
          </a:ln>
        </p:spPr>
        <p:txBody>
          <a:bodyPr wrap="square" rtlCol="0">
            <a:spAutoFit/>
          </a:bodyPr>
          <a:lstStyle>
            <a:defPPr>
              <a:defRPr lang="zh-CN"/>
            </a:defPPr>
            <a:lvl1pPr algn="ctr">
              <a:defRPr b="1">
                <a:solidFill>
                  <a:srgbClr val="C00000"/>
                </a:solidFill>
                <a:latin typeface="微软雅黑" panose="020B0503020204020204" pitchFamily="34" charset="-122"/>
                <a:ea typeface="微软雅黑" panose="020B0503020204020204" pitchFamily="34" charset="-122"/>
              </a:defRPr>
            </a:lvl1pPr>
          </a:lstStyle>
          <a:p>
            <a:r>
              <a:rPr lang="zh-CN" altLang="en-US" dirty="0" smtClean="0"/>
              <a:t>理想很丰满，现实很骨感系列</a:t>
            </a:r>
            <a:endParaRPr lang="zh-CN" altLang="en-US" dirty="0"/>
          </a:p>
        </p:txBody>
      </p:sp>
      <p:pic>
        <p:nvPicPr>
          <p:cNvPr id="19" name="内容占位符 3"/>
          <p:cNvPicPr>
            <a:picLocks noChangeAspect="1"/>
          </p:cNvPicPr>
          <p:nvPr/>
        </p:nvPicPr>
        <p:blipFill rotWithShape="1">
          <a:blip r:embed="rId8"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t="11945" b="13006"/>
          <a:stretch/>
        </p:blipFill>
        <p:spPr>
          <a:xfrm>
            <a:off x="8547293" y="2681572"/>
            <a:ext cx="1707281" cy="1921947"/>
          </a:xfrm>
          <a:prstGeom prst="rect">
            <a:avLst/>
          </a:prstGeom>
        </p:spPr>
      </p:pic>
      <p:pic>
        <p:nvPicPr>
          <p:cNvPr id="20" name="Picture 2" descr="https://timgsa.baidu.com/timg?image&amp;quality=80&amp;size=b9999_10000&amp;sec=1494494818582&amp;di=2b830a044797c9e59211657b06c75220&amp;imgtype=0&amp;src=http%3A%2F%2Fimg5.duitang.com%2Fuploads%2Fitem%2F201609%2F10%2F20160910165011_PSmWt.thumb.700_0.png"/>
          <p:cNvPicPr>
            <a:picLocks noChangeAspect="1" noChangeArrowheads="1"/>
          </p:cNvPicPr>
          <p:nvPr/>
        </p:nvPicPr>
        <p:blipFill>
          <a:blip r:embed="rId9"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8544093" y="114972"/>
            <a:ext cx="1673693" cy="1370037"/>
          </a:xfrm>
          <a:prstGeom prst="rect">
            <a:avLst/>
          </a:prstGeom>
          <a:noFill/>
          <a:extLst>
            <a:ext uri="{909E8E84-426E-40DD-AFC4-6F175D3DCCD1}">
              <a14:hiddenFill xmlns:a14="http://schemas.microsoft.com/office/drawing/2010/main" xmlns="">
                <a:solidFill>
                  <a:srgbClr val="FFFFFF"/>
                </a:solidFill>
              </a14:hiddenFill>
            </a:ext>
          </a:extLst>
        </p:spPr>
      </p:pic>
      <p:sp>
        <p:nvSpPr>
          <p:cNvPr id="21" name="文本框 20"/>
          <p:cNvSpPr txBox="1"/>
          <p:nvPr/>
        </p:nvSpPr>
        <p:spPr>
          <a:xfrm rot="19800000">
            <a:off x="8802623" y="894398"/>
            <a:ext cx="2196248" cy="523220"/>
          </a:xfrm>
          <a:prstGeom prst="rect">
            <a:avLst/>
          </a:prstGeom>
          <a:noFill/>
        </p:spPr>
        <p:txBody>
          <a:bodyPr wrap="square" rtlCol="0">
            <a:spAutoFit/>
          </a:bodyPr>
          <a:lstStyle/>
          <a:p>
            <a:r>
              <a:rPr lang="zh-CN" altLang="en-US" sz="2800" b="1" dirty="0" smtClean="0">
                <a:latin typeface="微软雅黑" panose="020B0503020204020204" pitchFamily="34" charset="-122"/>
                <a:ea typeface="微软雅黑" panose="020B0503020204020204" pitchFamily="34" charset="-122"/>
              </a:rPr>
              <a:t>生无可恋！</a:t>
            </a:r>
            <a:endParaRPr lang="zh-CN" altLang="en-US" sz="28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2623408944"/>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5</a:t>
            </a:r>
            <a:r>
              <a:rPr lang="zh-CN" altLang="en-US" dirty="0"/>
              <a:t>：防盗链等其他过滤器应用场景</a:t>
            </a:r>
          </a:p>
        </p:txBody>
      </p:sp>
      <p:sp>
        <p:nvSpPr>
          <p:cNvPr id="3" name="内容占位符 2"/>
          <p:cNvSpPr>
            <a:spLocks noGrp="1"/>
          </p:cNvSpPr>
          <p:nvPr>
            <p:ph idx="1"/>
          </p:nvPr>
        </p:nvSpPr>
        <p:spPr/>
        <p:txBody>
          <a:bodyPr>
            <a:normAutofit fontScale="70000" lnSpcReduction="20000"/>
          </a:bodyPr>
          <a:lstStyle/>
          <a:p>
            <a:r>
              <a:rPr lang="zh-CN" altLang="en-US" dirty="0"/>
              <a:t>明明引用了一个正确的图片地址，但显示出来的却是一个红叉或写有“此图片仅限于***网站用户交流沟通使用”之类的“假图片”（下图便是网易博客的防盗链效果）。用嗅探软件找到了多媒体资源的真实地址用下载软件仍然不能下载。下载一些资源时总是出错，如果确认地址没错的话，大多数情况都是遇上防盗链系统了。常见的防盗链系统，一般使用在图片、音视频、软件等相关的资源</a:t>
            </a:r>
            <a:r>
              <a:rPr lang="zh-CN" altLang="en-US" dirty="0" smtClean="0"/>
              <a:t>上</a:t>
            </a:r>
            <a:endParaRPr lang="en-US" altLang="zh-CN" dirty="0" smtClean="0"/>
          </a:p>
          <a:p>
            <a:r>
              <a:rPr lang="zh-CN" altLang="en-US" dirty="0" smtClean="0">
                <a:solidFill>
                  <a:srgbClr val="FF0000"/>
                </a:solidFill>
              </a:rPr>
              <a:t>盗</a:t>
            </a:r>
            <a:r>
              <a:rPr lang="zh-CN" altLang="en-US" dirty="0">
                <a:solidFill>
                  <a:srgbClr val="FF0000"/>
                </a:solidFill>
              </a:rPr>
              <a:t>链</a:t>
            </a:r>
            <a:r>
              <a:rPr lang="zh-CN" altLang="en-US" dirty="0"/>
              <a:t>是指</a:t>
            </a:r>
            <a:r>
              <a:rPr lang="zh-CN" altLang="en-US" dirty="0">
                <a:solidFill>
                  <a:srgbClr val="FF0000"/>
                </a:solidFill>
              </a:rPr>
              <a:t>在自己的页面上展示一些并不在自己服务器上的内容</a:t>
            </a:r>
            <a:r>
              <a:rPr lang="zh-CN" altLang="en-US" dirty="0"/>
              <a:t>。通常的做法是通过技术手段获得它人服务器上的资源地址，绕过别人的资源展示页面，直接在自己的页面上向最终用户提供此内容。比较常见的是一些小站盗用大站的资源（图片、音乐、视频、软件等），对于这些小站来说，通过盗链的方法可以减轻自己服务器的负担，因为真实的空间和流量均是来自别人的服务器。</a:t>
            </a:r>
          </a:p>
          <a:p>
            <a:r>
              <a:rPr lang="zh-CN" altLang="en-US" dirty="0" smtClean="0"/>
              <a:t>防盗</a:t>
            </a:r>
            <a:r>
              <a:rPr lang="zh-CN" altLang="en-US" dirty="0"/>
              <a:t>链系统就是防范盗链的系统，防止别人通过一些技术手段绕过本站的资源展示页面，盗用本站的资源，让绕开本站资源展示页面的资源链接失效。实施防盗链系统后，因为屏蔽了那些盗链的间接资源请求，从而可以大大减轻服务器及带宽的压力，也正如此，越来越多的站点都开始实施防盗链</a:t>
            </a:r>
            <a:r>
              <a:rPr lang="zh-CN" altLang="en-US" dirty="0" smtClean="0"/>
              <a:t>技术</a:t>
            </a:r>
            <a:endParaRPr lang="zh-CN" altLang="en-US" dirty="0"/>
          </a:p>
        </p:txBody>
      </p:sp>
    </p:spTree>
    <p:extLst>
      <p:ext uri="{BB962C8B-B14F-4D97-AF65-F5344CB8AC3E}">
        <p14:creationId xmlns:p14="http://schemas.microsoft.com/office/powerpoint/2010/main" xmlns="" val="3092968648"/>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5</a:t>
            </a:r>
            <a:r>
              <a:rPr lang="zh-CN" altLang="en-US" dirty="0"/>
              <a:t>：防盗链等其他过滤器应用场景</a:t>
            </a:r>
          </a:p>
        </p:txBody>
      </p:sp>
      <p:sp>
        <p:nvSpPr>
          <p:cNvPr id="3" name="内容占位符 2"/>
          <p:cNvSpPr>
            <a:spLocks noGrp="1"/>
          </p:cNvSpPr>
          <p:nvPr>
            <p:ph idx="1"/>
          </p:nvPr>
        </p:nvSpPr>
        <p:spPr/>
        <p:txBody>
          <a:bodyPr/>
          <a:lstStyle/>
          <a:p>
            <a:r>
              <a:rPr lang="zh-CN" altLang="en-US" dirty="0" smtClean="0"/>
              <a:t>放</a:t>
            </a:r>
            <a:r>
              <a:rPr lang="zh-CN" altLang="en-US" dirty="0"/>
              <a:t>盗</a:t>
            </a:r>
            <a:r>
              <a:rPr lang="zh-CN" altLang="en-US" dirty="0" smtClean="0"/>
              <a:t>链的</a:t>
            </a:r>
            <a:r>
              <a:rPr lang="zh-CN" altLang="en-US" dirty="0"/>
              <a:t>一</a:t>
            </a:r>
            <a:r>
              <a:rPr lang="zh-CN" altLang="en-US" dirty="0" smtClean="0"/>
              <a:t>个基本方法就是在请求资源时判定请求资源和发起请求的来源是否是同一个站点</a:t>
            </a:r>
            <a:endParaRPr lang="en-US" altLang="zh-CN" dirty="0" smtClean="0"/>
          </a:p>
          <a:p>
            <a:r>
              <a:rPr lang="zh-CN" altLang="en-US" dirty="0" smtClean="0"/>
              <a:t>在</a:t>
            </a:r>
            <a:r>
              <a:rPr lang="en-US" altLang="zh-CN" dirty="0"/>
              <a:t>HTTP</a:t>
            </a:r>
            <a:r>
              <a:rPr lang="zh-CN" altLang="en-US" dirty="0"/>
              <a:t>协议中，有一个表头字段叫</a:t>
            </a:r>
            <a:r>
              <a:rPr lang="en-US" altLang="zh-CN" dirty="0" err="1"/>
              <a:t>referer</a:t>
            </a:r>
            <a:r>
              <a:rPr lang="zh-CN" altLang="en-US" dirty="0"/>
              <a:t>，采用</a:t>
            </a:r>
            <a:r>
              <a:rPr lang="en-US" altLang="zh-CN" dirty="0"/>
              <a:t>URL</a:t>
            </a:r>
            <a:r>
              <a:rPr lang="zh-CN" altLang="en-US" dirty="0"/>
              <a:t>的格式来表示从哪儿链接到当前的网页或文件。换句话说，通过</a:t>
            </a:r>
            <a:r>
              <a:rPr lang="en-US" altLang="zh-CN" dirty="0" err="1"/>
              <a:t>referer</a:t>
            </a:r>
            <a:r>
              <a:rPr lang="zh-CN" altLang="en-US" dirty="0"/>
              <a:t>，网站可以检测目标网页访问的来源网页，如果是资源文件，则可以跟踪到显示它的网页地址。有了</a:t>
            </a:r>
            <a:r>
              <a:rPr lang="en-US" altLang="zh-CN" dirty="0" err="1"/>
              <a:t>referer</a:t>
            </a:r>
            <a:r>
              <a:rPr lang="zh-CN" altLang="en-US" dirty="0"/>
              <a:t>跟踪来源就好办了，这时就可以通过技术手段来进行处理，一旦检测到来源不是本站即进行阻止或者返回指定的</a:t>
            </a:r>
            <a:r>
              <a:rPr lang="zh-CN" altLang="en-US" dirty="0" smtClean="0"/>
              <a:t>页面</a:t>
            </a:r>
            <a:endParaRPr lang="zh-CN" altLang="en-US" dirty="0"/>
          </a:p>
        </p:txBody>
      </p:sp>
    </p:spTree>
    <p:extLst>
      <p:ext uri="{BB962C8B-B14F-4D97-AF65-F5344CB8AC3E}">
        <p14:creationId xmlns:p14="http://schemas.microsoft.com/office/powerpoint/2010/main" xmlns="" val="2759292429"/>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5</a:t>
            </a:r>
            <a:r>
              <a:rPr lang="zh-CN" altLang="en-US" dirty="0"/>
              <a:t>：防盗链等其他过滤器应用场景</a:t>
            </a:r>
          </a:p>
        </p:txBody>
      </p:sp>
      <p:sp>
        <p:nvSpPr>
          <p:cNvPr id="3" name="内容占位符 2"/>
          <p:cNvSpPr>
            <a:spLocks noGrp="1"/>
          </p:cNvSpPr>
          <p:nvPr>
            <p:ph idx="1"/>
          </p:nvPr>
        </p:nvSpPr>
        <p:spPr/>
        <p:txBody>
          <a:bodyPr/>
          <a:lstStyle/>
          <a:p>
            <a:r>
              <a:rPr lang="zh-CN" altLang="en-US" dirty="0" smtClean="0"/>
              <a:t>防盗链的基本方法如下：</a:t>
            </a:r>
            <a:endParaRPr lang="en-US" altLang="zh-CN" dirty="0" smtClean="0"/>
          </a:p>
          <a:p>
            <a:endParaRPr lang="en-US" altLang="zh-CN" dirty="0"/>
          </a:p>
          <a:p>
            <a:endParaRPr lang="en-US" altLang="zh-CN" dirty="0" smtClean="0"/>
          </a:p>
          <a:p>
            <a:endParaRPr lang="en-US" altLang="zh-CN" dirty="0"/>
          </a:p>
          <a:p>
            <a:r>
              <a:rPr lang="zh-CN" altLang="en-US" dirty="0" smtClean="0"/>
              <a:t>可以将该代码注册为过滤器，用于保护各类动态、静态资源</a:t>
            </a:r>
            <a:endParaRPr lang="en-US" altLang="zh-CN" dirty="0" smtClean="0"/>
          </a:p>
          <a:p>
            <a:r>
              <a:rPr lang="zh-CN" altLang="en-US" dirty="0" smtClean="0"/>
              <a:t>利用该方式还可以完成基本的钓鱼网站请求判定和请求参数纠错等</a:t>
            </a:r>
            <a:endParaRPr lang="zh-CN" altLang="en-US" dirty="0"/>
          </a:p>
        </p:txBody>
      </p:sp>
      <p:sp>
        <p:nvSpPr>
          <p:cNvPr id="4" name="TextBox 4"/>
          <p:cNvSpPr txBox="1"/>
          <p:nvPr/>
        </p:nvSpPr>
        <p:spPr>
          <a:xfrm>
            <a:off x="435442" y="1595626"/>
            <a:ext cx="10653600" cy="2308324"/>
          </a:xfrm>
          <a:prstGeom prst="rect">
            <a:avLst/>
          </a:prstGeom>
          <a:solidFill>
            <a:schemeClr val="bg1">
              <a:lumMod val="95000"/>
            </a:schemeClr>
          </a:solidFill>
        </p:spPr>
        <p:txBody>
          <a:bodyPr wrap="square" rtlCol="0">
            <a:spAutoFit/>
          </a:bodyPr>
          <a:lstStyle/>
          <a:p>
            <a:r>
              <a:rPr lang="en-US" altLang="zh-CN" dirty="0">
                <a:ea typeface="微软雅黑 Light"/>
              </a:rPr>
              <a:t>String path = </a:t>
            </a:r>
            <a:r>
              <a:rPr lang="en-US" altLang="zh-CN" dirty="0" err="1">
                <a:ea typeface="微软雅黑 Light"/>
              </a:rPr>
              <a:t>request.getContextPath</a:t>
            </a:r>
            <a:r>
              <a:rPr lang="en-US" altLang="zh-CN" dirty="0">
                <a:ea typeface="微软雅黑 Light"/>
              </a:rPr>
              <a:t>();</a:t>
            </a:r>
          </a:p>
          <a:p>
            <a:r>
              <a:rPr lang="en-US" altLang="zh-CN" dirty="0">
                <a:ea typeface="微软雅黑 Light"/>
              </a:rPr>
              <a:t>// </a:t>
            </a:r>
            <a:r>
              <a:rPr lang="zh-CN" altLang="en-US" dirty="0">
                <a:ea typeface="微软雅黑 Light"/>
              </a:rPr>
              <a:t>获取本站截至到</a:t>
            </a:r>
            <a:r>
              <a:rPr lang="en-US" altLang="zh-CN" dirty="0">
                <a:ea typeface="微软雅黑 Light"/>
              </a:rPr>
              <a:t>context root</a:t>
            </a:r>
            <a:r>
              <a:rPr lang="zh-CN" altLang="en-US" dirty="0">
                <a:ea typeface="微软雅黑 Light"/>
              </a:rPr>
              <a:t>的域名信息</a:t>
            </a:r>
          </a:p>
          <a:p>
            <a:r>
              <a:rPr lang="en-US" altLang="zh-CN" dirty="0">
                <a:ea typeface="微软雅黑 Light"/>
              </a:rPr>
              <a:t>String </a:t>
            </a:r>
            <a:r>
              <a:rPr lang="en-US" altLang="zh-CN" dirty="0" err="1">
                <a:ea typeface="微软雅黑 Light"/>
              </a:rPr>
              <a:t>basePath</a:t>
            </a:r>
            <a:r>
              <a:rPr lang="en-US" altLang="zh-CN" dirty="0">
                <a:ea typeface="微软雅黑 Light"/>
              </a:rPr>
              <a:t> = </a:t>
            </a:r>
            <a:r>
              <a:rPr lang="en-US" altLang="zh-CN" dirty="0" err="1" smtClean="0">
                <a:ea typeface="微软雅黑 Light"/>
              </a:rPr>
              <a:t>request.getScheme</a:t>
            </a:r>
            <a:r>
              <a:rPr lang="en-US" altLang="zh-CN" dirty="0" smtClean="0">
                <a:ea typeface="微软雅黑 Light"/>
              </a:rPr>
              <a:t>() </a:t>
            </a:r>
            <a:r>
              <a:rPr lang="en-US" altLang="zh-CN" dirty="0">
                <a:ea typeface="微软雅黑 Light"/>
              </a:rPr>
              <a:t>+ "://" + </a:t>
            </a:r>
            <a:r>
              <a:rPr lang="en-US" altLang="zh-CN" dirty="0" err="1">
                <a:ea typeface="微软雅黑 Light"/>
              </a:rPr>
              <a:t>request.getServerName</a:t>
            </a:r>
            <a:r>
              <a:rPr lang="en-US" altLang="zh-CN" dirty="0">
                <a:ea typeface="微软雅黑 Light"/>
              </a:rPr>
              <a:t>()</a:t>
            </a:r>
          </a:p>
          <a:p>
            <a:r>
              <a:rPr lang="en-US" altLang="zh-CN" dirty="0">
                <a:ea typeface="微软雅黑 Light"/>
              </a:rPr>
              <a:t>				+ ":" + </a:t>
            </a:r>
            <a:r>
              <a:rPr lang="en-US" altLang="zh-CN" dirty="0" err="1">
                <a:ea typeface="微软雅黑 Light"/>
              </a:rPr>
              <a:t>request.getServerPort</a:t>
            </a:r>
            <a:r>
              <a:rPr lang="en-US" altLang="zh-CN" dirty="0">
                <a:ea typeface="微软雅黑 Light"/>
              </a:rPr>
              <a:t>() + path + "/";</a:t>
            </a:r>
          </a:p>
          <a:p>
            <a:r>
              <a:rPr lang="en-US" altLang="zh-CN" dirty="0">
                <a:ea typeface="微软雅黑 Light"/>
              </a:rPr>
              <a:t>// </a:t>
            </a:r>
            <a:r>
              <a:rPr lang="zh-CN" altLang="en-US" dirty="0">
                <a:ea typeface="微软雅黑 Light"/>
              </a:rPr>
              <a:t>获取上一个页面的地址</a:t>
            </a:r>
          </a:p>
          <a:p>
            <a:r>
              <a:rPr lang="en-US" altLang="zh-CN" dirty="0">
                <a:ea typeface="微软雅黑 Light"/>
              </a:rPr>
              <a:t>String </a:t>
            </a:r>
            <a:r>
              <a:rPr lang="en-US" altLang="zh-CN" dirty="0" err="1">
                <a:ea typeface="微软雅黑 Light"/>
              </a:rPr>
              <a:t>fromUrl</a:t>
            </a:r>
            <a:r>
              <a:rPr lang="en-US" altLang="zh-CN" dirty="0">
                <a:ea typeface="微软雅黑 Light"/>
              </a:rPr>
              <a:t> = </a:t>
            </a:r>
            <a:r>
              <a:rPr lang="en-US" altLang="zh-CN" dirty="0" err="1">
                <a:ea typeface="微软雅黑 Light"/>
              </a:rPr>
              <a:t>request.getHeader</a:t>
            </a:r>
            <a:r>
              <a:rPr lang="en-US" altLang="zh-CN" dirty="0">
                <a:ea typeface="微软雅黑 Light"/>
              </a:rPr>
              <a:t>("</a:t>
            </a:r>
            <a:r>
              <a:rPr lang="en-US" altLang="zh-CN" dirty="0" err="1">
                <a:ea typeface="微软雅黑 Light"/>
              </a:rPr>
              <a:t>referer</a:t>
            </a:r>
            <a:r>
              <a:rPr lang="en-US" altLang="zh-CN" dirty="0">
                <a:ea typeface="微软雅黑 Light"/>
              </a:rPr>
              <a:t>");</a:t>
            </a:r>
          </a:p>
          <a:p>
            <a:r>
              <a:rPr lang="en-US" altLang="zh-CN" dirty="0">
                <a:ea typeface="微软雅黑 Light"/>
              </a:rPr>
              <a:t>// </a:t>
            </a:r>
            <a:r>
              <a:rPr lang="zh-CN" altLang="en-US" dirty="0">
                <a:ea typeface="微软雅黑 Light"/>
              </a:rPr>
              <a:t>判定是否外站请求并返回结果</a:t>
            </a:r>
          </a:p>
          <a:p>
            <a:r>
              <a:rPr lang="en-US" altLang="zh-CN" dirty="0">
                <a:ea typeface="微软雅黑 Light"/>
              </a:rPr>
              <a:t>return </a:t>
            </a:r>
            <a:r>
              <a:rPr lang="en-US" altLang="zh-CN" dirty="0" err="1">
                <a:ea typeface="微软雅黑 Light"/>
              </a:rPr>
              <a:t>fromUrl</a:t>
            </a:r>
            <a:r>
              <a:rPr lang="en-US" altLang="zh-CN" dirty="0">
                <a:ea typeface="微软雅黑 Light"/>
              </a:rPr>
              <a:t> != null &amp;&amp; </a:t>
            </a:r>
            <a:r>
              <a:rPr lang="en-US" altLang="zh-CN" dirty="0" err="1">
                <a:ea typeface="微软雅黑 Light"/>
              </a:rPr>
              <a:t>fromUrl.startsWith</a:t>
            </a:r>
            <a:r>
              <a:rPr lang="en-US" altLang="zh-CN" dirty="0">
                <a:ea typeface="微软雅黑 Light"/>
              </a:rPr>
              <a:t>(</a:t>
            </a:r>
            <a:r>
              <a:rPr lang="en-US" altLang="zh-CN" dirty="0" err="1">
                <a:ea typeface="微软雅黑 Light"/>
              </a:rPr>
              <a:t>basePath</a:t>
            </a:r>
            <a:r>
              <a:rPr lang="en-US" altLang="zh-CN" dirty="0">
                <a:ea typeface="微软雅黑 Light"/>
              </a:rPr>
              <a:t>) ? true : false;</a:t>
            </a:r>
            <a:endParaRPr lang="en-US" altLang="zh-CN" dirty="0" smtClean="0">
              <a:ea typeface="微软雅黑 Light"/>
            </a:endParaRPr>
          </a:p>
        </p:txBody>
      </p:sp>
    </p:spTree>
    <p:extLst>
      <p:ext uri="{BB962C8B-B14F-4D97-AF65-F5344CB8AC3E}">
        <p14:creationId xmlns:p14="http://schemas.microsoft.com/office/powerpoint/2010/main" xmlns="" val="3909572019"/>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本节总结提问</a:t>
            </a:r>
            <a:r>
              <a:rPr lang="en-US" altLang="zh-CN" dirty="0" smtClean="0"/>
              <a:t>【</a:t>
            </a:r>
            <a:r>
              <a:rPr lang="zh-CN" altLang="en-US" dirty="0" smtClean="0"/>
              <a:t>过滤器</a:t>
            </a:r>
            <a:r>
              <a:rPr lang="en-US" altLang="zh-CN" dirty="0" smtClean="0"/>
              <a:t>】</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过滤器有什么作用？</a:t>
            </a:r>
            <a:endParaRPr lang="en-US" altLang="zh-CN" sz="2400" dirty="0" smtClean="0"/>
          </a:p>
          <a:p>
            <a:r>
              <a:rPr lang="zh-CN" altLang="en-US" sz="2400" dirty="0" smtClean="0"/>
              <a:t>和过滤器有关的接口有哪三个？</a:t>
            </a:r>
            <a:endParaRPr lang="en-US" altLang="zh-CN" sz="2400" dirty="0" smtClean="0"/>
          </a:p>
          <a:p>
            <a:r>
              <a:rPr lang="zh-CN" altLang="en-US" sz="2400" dirty="0" smtClean="0"/>
              <a:t>过滤器主要哪些配置信息？</a:t>
            </a:r>
            <a:endParaRPr lang="en-US" altLang="zh-CN" sz="2400" dirty="0" smtClean="0"/>
          </a:p>
        </p:txBody>
      </p:sp>
    </p:spTree>
    <p:extLst>
      <p:ext uri="{BB962C8B-B14F-4D97-AF65-F5344CB8AC3E}">
        <p14:creationId xmlns:p14="http://schemas.microsoft.com/office/powerpoint/2010/main" xmlns="" val="1086834077"/>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本章目标</a:t>
            </a:r>
            <a:endParaRPr lang="en-US" dirty="0"/>
          </a:p>
        </p:txBody>
      </p:sp>
      <p:sp>
        <p:nvSpPr>
          <p:cNvPr id="3" name="Content Placeholder 2"/>
          <p:cNvSpPr>
            <a:spLocks noGrp="1"/>
          </p:cNvSpPr>
          <p:nvPr>
            <p:ph idx="1"/>
          </p:nvPr>
        </p:nvSpPr>
        <p:spPr>
          <a:xfrm>
            <a:off x="838200" y="982133"/>
            <a:ext cx="10515600" cy="5309130"/>
          </a:xfrm>
        </p:spPr>
        <p:txBody>
          <a:bodyPr>
            <a:normAutofit/>
          </a:bodyPr>
          <a:lstStyle/>
          <a:p>
            <a:r>
              <a:rPr lang="zh-CN" altLang="en-US" dirty="0" smtClean="0"/>
              <a:t>理解监听器和过滤器的作用</a:t>
            </a:r>
            <a:endParaRPr lang="en-US" altLang="zh-CN" dirty="0" smtClean="0"/>
          </a:p>
          <a:p>
            <a:r>
              <a:rPr lang="zh-CN" altLang="en-US" dirty="0" smtClean="0"/>
              <a:t>能够编写监听器和过滤器并进行配置使用；</a:t>
            </a:r>
            <a:endParaRPr lang="en-US" altLang="zh-CN" dirty="0" smtClean="0"/>
          </a:p>
          <a:p>
            <a:pPr>
              <a:buNone/>
            </a:pPr>
            <a:endParaRPr lang="en-US" altLang="zh-CN" dirty="0" smtClean="0"/>
          </a:p>
          <a:p>
            <a:endParaRPr lang="en-US" dirty="0"/>
          </a:p>
        </p:txBody>
      </p:sp>
    </p:spTree>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a:t>
            </a:r>
            <a:r>
              <a:rPr lang="en-US" altLang="zh-CN" dirty="0" smtClean="0"/>
              <a:t>【</a:t>
            </a:r>
            <a:r>
              <a:rPr lang="zh-CN" altLang="en-US" dirty="0" smtClean="0"/>
              <a:t>过滤器</a:t>
            </a:r>
            <a:r>
              <a:rPr lang="en-US" altLang="zh-CN" dirty="0" smtClean="0"/>
              <a:t>】</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过滤器可以对一些资源进行统一处理，例如访问控制、加密、压缩等；</a:t>
            </a:r>
            <a:endParaRPr lang="en-US" altLang="zh-CN" sz="2400" dirty="0" smtClean="0"/>
          </a:p>
          <a:p>
            <a:r>
              <a:rPr lang="zh-CN" altLang="en-US" sz="2400" dirty="0" smtClean="0"/>
              <a:t>和过滤器有关的接口有</a:t>
            </a:r>
            <a:r>
              <a:rPr lang="en-US" altLang="zh-CN" sz="2400" dirty="0" smtClean="0"/>
              <a:t>Filter</a:t>
            </a:r>
            <a:r>
              <a:rPr lang="zh-CN" altLang="en-US" sz="2400" dirty="0" smtClean="0"/>
              <a:t>、</a:t>
            </a:r>
            <a:r>
              <a:rPr lang="en-US" altLang="zh-CN" sz="2400" dirty="0" err="1" smtClean="0"/>
              <a:t>FilterConfig</a:t>
            </a:r>
            <a:r>
              <a:rPr lang="zh-CN" altLang="en-US" sz="2400" dirty="0" smtClean="0"/>
              <a:t>、</a:t>
            </a:r>
            <a:r>
              <a:rPr lang="en-US" altLang="zh-CN" sz="2400" dirty="0" err="1" smtClean="0"/>
              <a:t>FilterChain</a:t>
            </a:r>
            <a:r>
              <a:rPr lang="zh-CN" altLang="en-US" sz="2400" dirty="0" smtClean="0"/>
              <a:t>；</a:t>
            </a:r>
            <a:endParaRPr lang="en-US" altLang="zh-CN" sz="2400" dirty="0" smtClean="0"/>
          </a:p>
          <a:p>
            <a:r>
              <a:rPr lang="zh-CN" altLang="en-US" sz="2400" dirty="0" smtClean="0"/>
              <a:t>过滤器需要在</a:t>
            </a:r>
            <a:r>
              <a:rPr lang="en-US" altLang="zh-CN" sz="2400" dirty="0" smtClean="0"/>
              <a:t>web.xml</a:t>
            </a:r>
            <a:r>
              <a:rPr lang="zh-CN" altLang="en-US" sz="2400" dirty="0" smtClean="0"/>
              <a:t>中进行配置，包括过滤器的名字和类、过滤器初始化参数、过滤的</a:t>
            </a:r>
            <a:r>
              <a:rPr lang="en-US" altLang="zh-CN" sz="2400" dirty="0" smtClean="0"/>
              <a:t>URL</a:t>
            </a:r>
            <a:r>
              <a:rPr lang="zh-CN" altLang="en-US" sz="2400" dirty="0" smtClean="0"/>
              <a:t>模式、过滤资源的访问方式；</a:t>
            </a:r>
            <a:endParaRPr lang="en-US" altLang="zh-CN" sz="2400" dirty="0"/>
          </a:p>
          <a:p>
            <a:pPr>
              <a:defRPr/>
            </a:pPr>
            <a:endParaRPr lang="en-US" altLang="zh-CN" sz="2400" dirty="0"/>
          </a:p>
          <a:p>
            <a:pPr>
              <a:defRPr/>
            </a:pPr>
            <a:endParaRPr lang="en-US" altLang="zh-CN" sz="2400" dirty="0"/>
          </a:p>
          <a:p>
            <a:pPr>
              <a:defRPr/>
            </a:pPr>
            <a:endParaRPr lang="zh-CN" altLang="en-US" sz="2400" dirty="0"/>
          </a:p>
          <a:p>
            <a:endParaRPr lang="en-US" altLang="zh-CN" sz="2400" dirty="0"/>
          </a:p>
          <a:p>
            <a:endParaRPr lang="zh-CN" altLang="en-US" sz="2400" dirty="0"/>
          </a:p>
          <a:p>
            <a:endParaRPr lang="zh-CN" altLang="en-US" sz="2400" dirty="0"/>
          </a:p>
        </p:txBody>
      </p:sp>
    </p:spTree>
    <p:extLst>
      <p:ext uri="{BB962C8B-B14F-4D97-AF65-F5344CB8AC3E}">
        <p14:creationId xmlns:p14="http://schemas.microsoft.com/office/powerpoint/2010/main" xmlns="" val="3629697920"/>
      </p:ext>
    </p:extLst>
  </p:cSld>
  <p:clrMapOvr>
    <a:masterClrMapping/>
  </p:clrMapOvr>
  <p:transition spd="slow">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本章总结</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本章主要学习了监听器和过滤器；</a:t>
            </a:r>
            <a:endParaRPr lang="en-US" altLang="zh-CN" sz="2400" dirty="0" smtClean="0"/>
          </a:p>
          <a:p>
            <a:r>
              <a:rPr lang="zh-CN" altLang="en-US" sz="2400" dirty="0" smtClean="0"/>
              <a:t>监听器用来监听事件，对事件进行处理；定义了六种事件类型和八种监听器接口类型；</a:t>
            </a:r>
            <a:endParaRPr lang="en-US" altLang="zh-CN" sz="2400" dirty="0" smtClean="0"/>
          </a:p>
          <a:p>
            <a:r>
              <a:rPr lang="zh-CN" altLang="en-US" sz="2400" dirty="0" smtClean="0"/>
              <a:t>过滤器用来对资源进行统一的处理；定义了三个接口支持过滤器编程；</a:t>
            </a:r>
            <a:endParaRPr lang="en-US" altLang="zh-CN" sz="2400" dirty="0" smtClean="0"/>
          </a:p>
          <a:p>
            <a:r>
              <a:rPr lang="zh-CN" altLang="en-US" sz="2400" dirty="0" smtClean="0"/>
              <a:t>二者都需要在</a:t>
            </a:r>
            <a:r>
              <a:rPr lang="en-US" altLang="zh-CN" sz="2400" dirty="0" smtClean="0"/>
              <a:t>web.xml</a:t>
            </a:r>
            <a:r>
              <a:rPr lang="zh-CN" altLang="en-US" sz="2400" dirty="0" smtClean="0"/>
              <a:t>中配置方能生效；</a:t>
            </a:r>
            <a:endParaRPr lang="zh-CN" altLang="en-US" sz="2400" dirty="0"/>
          </a:p>
        </p:txBody>
      </p:sp>
    </p:spTree>
    <p:extLst>
      <p:ext uri="{BB962C8B-B14F-4D97-AF65-F5344CB8AC3E}">
        <p14:creationId xmlns:p14="http://schemas.microsoft.com/office/powerpoint/2010/main" xmlns="" val="2653956124"/>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本章作业</a:t>
            </a:r>
            <a:endParaRPr lang="zh-CN" altLang="en-US" dirty="0"/>
          </a:p>
        </p:txBody>
      </p:sp>
      <p:sp>
        <p:nvSpPr>
          <p:cNvPr id="3" name="内容占位符 2"/>
          <p:cNvSpPr>
            <a:spLocks noGrp="1"/>
          </p:cNvSpPr>
          <p:nvPr>
            <p:ph idx="1"/>
          </p:nvPr>
        </p:nvSpPr>
        <p:spPr>
          <a:xfrm>
            <a:off x="558800" y="914400"/>
            <a:ext cx="10780010" cy="5571067"/>
          </a:xfrm>
        </p:spPr>
        <p:txBody>
          <a:bodyPr vert="horz" lIns="91440" tIns="45720" rIns="91440" bIns="45720" rtlCol="0">
            <a:normAutofit/>
          </a:bodyPr>
          <a:lstStyle/>
          <a:p>
            <a:r>
              <a:rPr lang="zh-CN" altLang="en-US" sz="2000" dirty="0" smtClean="0">
                <a:latin typeface="+mn-ea"/>
                <a:ea typeface="微软雅黑 Light"/>
              </a:rPr>
              <a:t>作业</a:t>
            </a:r>
            <a:r>
              <a:rPr lang="en-US" altLang="zh-CN" sz="2000" dirty="0" smtClean="0">
                <a:latin typeface="+mn-ea"/>
                <a:ea typeface="微软雅黑 Light"/>
              </a:rPr>
              <a:t>1</a:t>
            </a:r>
            <a:r>
              <a:rPr lang="zh-CN" altLang="en-US" sz="2000" dirty="0" smtClean="0">
                <a:latin typeface="+mn-ea"/>
                <a:ea typeface="微软雅黑 Light"/>
              </a:rPr>
              <a:t>： </a:t>
            </a:r>
          </a:p>
          <a:p>
            <a:r>
              <a:rPr lang="zh-CN" altLang="en-US" sz="2000" dirty="0" smtClean="0">
                <a:latin typeface="+mn-ea"/>
                <a:ea typeface="微软雅黑 Light"/>
              </a:rPr>
              <a:t>题目：使用监听器实现会话超时后，再次访问受限制资源，提醒“会话超时，请重新登录”</a:t>
            </a:r>
            <a:endParaRPr lang="en-US" altLang="zh-CN" sz="2000" dirty="0" smtClean="0">
              <a:latin typeface="+mn-ea"/>
              <a:ea typeface="微软雅黑 Light"/>
            </a:endParaRPr>
          </a:p>
          <a:p>
            <a:r>
              <a:rPr lang="zh-CN" altLang="en-US" sz="2000" dirty="0" smtClean="0">
                <a:latin typeface="+mn-ea"/>
                <a:ea typeface="微软雅黑 Light"/>
              </a:rPr>
              <a:t>难度：中</a:t>
            </a:r>
            <a:endParaRPr lang="en-US" altLang="zh-CN" sz="2000" dirty="0" smtClean="0">
              <a:latin typeface="+mn-ea"/>
              <a:ea typeface="微软雅黑 Light"/>
            </a:endParaRPr>
          </a:p>
          <a:p>
            <a:r>
              <a:rPr lang="zh-CN" altLang="en-US" sz="2000" dirty="0" smtClean="0">
                <a:latin typeface="+mn-ea"/>
                <a:ea typeface="微软雅黑 Light"/>
              </a:rPr>
              <a:t>作业</a:t>
            </a:r>
            <a:r>
              <a:rPr lang="en-US" altLang="zh-CN" sz="2000" dirty="0" smtClean="0">
                <a:latin typeface="+mn-ea"/>
                <a:ea typeface="微软雅黑 Light"/>
              </a:rPr>
              <a:t>2</a:t>
            </a:r>
            <a:r>
              <a:rPr lang="zh-CN" altLang="en-US" sz="2000" dirty="0" smtClean="0">
                <a:latin typeface="+mn-ea"/>
                <a:ea typeface="微软雅黑 Light"/>
              </a:rPr>
              <a:t>： </a:t>
            </a:r>
          </a:p>
          <a:p>
            <a:r>
              <a:rPr lang="zh-CN" altLang="en-US" sz="2000" dirty="0" smtClean="0">
                <a:latin typeface="+mn-ea"/>
                <a:ea typeface="微软雅黑 Light"/>
              </a:rPr>
              <a:t>题目：使用过滤器实现权限验证，只有角色是</a:t>
            </a:r>
            <a:r>
              <a:rPr lang="en-US" altLang="zh-CN" sz="2000" dirty="0" smtClean="0">
                <a:latin typeface="+mn-ea"/>
                <a:ea typeface="微软雅黑 Light"/>
              </a:rPr>
              <a:t>admin</a:t>
            </a:r>
            <a:r>
              <a:rPr lang="zh-CN" altLang="en-US" sz="2000" dirty="0" smtClean="0">
                <a:latin typeface="+mn-ea"/>
                <a:ea typeface="微软雅黑 Light"/>
              </a:rPr>
              <a:t>的用户才能访问</a:t>
            </a:r>
            <a:r>
              <a:rPr lang="en-US" altLang="zh-CN" sz="2000" dirty="0" smtClean="0">
                <a:latin typeface="+mn-ea"/>
                <a:ea typeface="微软雅黑 Light"/>
              </a:rPr>
              <a:t>admin</a:t>
            </a:r>
            <a:r>
              <a:rPr lang="zh-CN" altLang="en-US" sz="2000" dirty="0" smtClean="0">
                <a:latin typeface="+mn-ea"/>
                <a:ea typeface="微软雅黑 Light"/>
              </a:rPr>
              <a:t>目录下的</a:t>
            </a:r>
            <a:r>
              <a:rPr lang="en-US" altLang="zh-CN" sz="2000" dirty="0" smtClean="0">
                <a:latin typeface="+mn-ea"/>
                <a:ea typeface="微软雅黑 Light"/>
              </a:rPr>
              <a:t>JSP</a:t>
            </a:r>
            <a:r>
              <a:rPr lang="zh-CN" altLang="en-US" sz="2000" dirty="0" smtClean="0">
                <a:latin typeface="+mn-ea"/>
                <a:ea typeface="微软雅黑 Light"/>
              </a:rPr>
              <a:t>页面；其他角色的用户不能访问。</a:t>
            </a:r>
            <a:endParaRPr lang="en-US" altLang="zh-CN" sz="2000" dirty="0" smtClean="0">
              <a:latin typeface="+mn-ea"/>
              <a:ea typeface="微软雅黑 Light"/>
            </a:endParaRPr>
          </a:p>
          <a:p>
            <a:r>
              <a:rPr lang="zh-CN" altLang="en-US" sz="2000" dirty="0" smtClean="0">
                <a:latin typeface="+mn-ea"/>
                <a:ea typeface="微软雅黑 Light"/>
              </a:rPr>
              <a:t>难度：中</a:t>
            </a:r>
            <a:endParaRPr lang="en-US" altLang="zh-CN" sz="2000" dirty="0" smtClean="0">
              <a:latin typeface="+mn-ea"/>
              <a:ea typeface="微软雅黑 Light"/>
            </a:endParaRPr>
          </a:p>
          <a:p>
            <a:pPr>
              <a:buNone/>
            </a:pPr>
            <a:endParaRPr lang="zh-CN" altLang="en-US" sz="2000" dirty="0" smtClean="0">
              <a:latin typeface="+mn-ea"/>
              <a:ea typeface="微软雅黑 Light"/>
            </a:endParaRPr>
          </a:p>
        </p:txBody>
      </p:sp>
    </p:spTree>
  </p:cSld>
  <p:clrMapOvr>
    <a:masterClrMapping/>
  </p:clrMapOvr>
  <p:transition spd="slow">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1</a:t>
            </a:r>
            <a:r>
              <a:rPr lang="zh-CN" altLang="en-US" dirty="0" smtClean="0"/>
              <a:t>节</a:t>
            </a:r>
            <a:r>
              <a:rPr lang="en-US" altLang="zh-CN" dirty="0" smtClean="0"/>
              <a:t>【</a:t>
            </a:r>
            <a:r>
              <a:rPr lang="zh-CN" altLang="en-US" dirty="0" smtClean="0"/>
              <a:t>监听器</a:t>
            </a:r>
            <a:r>
              <a:rPr lang="en-US" altLang="zh-CN" dirty="0" smtClean="0"/>
              <a:t>】</a:t>
            </a:r>
            <a:endParaRPr lang="zh-CN" altLang="en-US" dirty="0"/>
          </a:p>
        </p:txBody>
      </p:sp>
      <p:sp>
        <p:nvSpPr>
          <p:cNvPr id="3" name="内容占位符 2"/>
          <p:cNvSpPr>
            <a:spLocks noGrp="1"/>
          </p:cNvSpPr>
          <p:nvPr>
            <p:ph idx="1"/>
          </p:nvPr>
        </p:nvSpPr>
        <p:spPr/>
        <p:txBody>
          <a:bodyPr vert="horz" lIns="91440" tIns="45720" rIns="91440" bIns="45720" rtlCol="0">
            <a:normAutofit/>
          </a:bodyPr>
          <a:lstStyle/>
          <a:p>
            <a:r>
              <a:rPr lang="zh-CN" altLang="en-US" dirty="0" smtClean="0"/>
              <a:t>知识点</a:t>
            </a:r>
            <a:r>
              <a:rPr lang="en-US" altLang="zh-CN" dirty="0" smtClean="0"/>
              <a:t>1</a:t>
            </a:r>
            <a:r>
              <a:rPr lang="zh-CN" altLang="en-US" dirty="0" smtClean="0"/>
              <a:t>：监听器的作用</a:t>
            </a:r>
          </a:p>
          <a:p>
            <a:r>
              <a:rPr lang="zh-CN" altLang="en-US" dirty="0" smtClean="0"/>
              <a:t>知识点</a:t>
            </a:r>
            <a:r>
              <a:rPr lang="en-US" altLang="zh-CN" dirty="0" smtClean="0"/>
              <a:t>2</a:t>
            </a:r>
            <a:r>
              <a:rPr lang="zh-CN" altLang="en-US" dirty="0" smtClean="0"/>
              <a:t>：监听器相关</a:t>
            </a:r>
            <a:r>
              <a:rPr lang="en-US" altLang="zh-CN" dirty="0" smtClean="0"/>
              <a:t>API</a:t>
            </a:r>
            <a:endParaRPr lang="zh-CN" altLang="en-US" dirty="0" smtClean="0"/>
          </a:p>
          <a:p>
            <a:r>
              <a:rPr lang="zh-CN" altLang="en-US" dirty="0" smtClean="0"/>
              <a:t>知识点</a:t>
            </a:r>
            <a:r>
              <a:rPr lang="en-US" altLang="zh-CN" dirty="0" smtClean="0"/>
              <a:t>3</a:t>
            </a:r>
            <a:r>
              <a:rPr lang="zh-CN" altLang="en-US" dirty="0" smtClean="0"/>
              <a:t>：监听器的开发与配置</a:t>
            </a:r>
          </a:p>
          <a:p>
            <a:r>
              <a:rPr lang="zh-CN" altLang="en-US" dirty="0" smtClean="0"/>
              <a:t>知识点</a:t>
            </a:r>
            <a:r>
              <a:rPr lang="en-US" altLang="zh-CN" dirty="0" smtClean="0"/>
              <a:t>4</a:t>
            </a:r>
            <a:r>
              <a:rPr lang="zh-CN" altLang="en-US" dirty="0" smtClean="0"/>
              <a:t>：上下文相关监听器</a:t>
            </a:r>
          </a:p>
          <a:p>
            <a:r>
              <a:rPr lang="zh-CN" altLang="en-US" dirty="0" smtClean="0"/>
              <a:t>知识点</a:t>
            </a:r>
            <a:r>
              <a:rPr lang="en-US" altLang="zh-CN" dirty="0" smtClean="0"/>
              <a:t>5</a:t>
            </a:r>
            <a:r>
              <a:rPr lang="zh-CN" altLang="en-US" dirty="0" smtClean="0"/>
              <a:t>：会话相关监听器</a:t>
            </a:r>
            <a:endParaRPr lang="zh-CN" altLang="en-US" dirty="0"/>
          </a:p>
        </p:txBody>
      </p:sp>
    </p:spTree>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a:t>
            </a:r>
            <a:r>
              <a:rPr lang="zh-CN" altLang="en-US" dirty="0" smtClean="0"/>
              <a:t>：监听器的作用</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事件发生的时间往往是不确定的，当事件发生的时候需要进行一些处理时，就可以使用监听器；</a:t>
            </a:r>
            <a:endParaRPr lang="en-US" altLang="zh-CN" sz="2400" dirty="0" smtClean="0"/>
          </a:p>
          <a:p>
            <a:r>
              <a:rPr lang="zh-CN" altLang="en-US" sz="2400" dirty="0" smtClean="0"/>
              <a:t>例如，上下文对象被创建或者被销毁就是一个事件，但是何时被创建或销毁是不确定的，如果需要只要上下文对象被创建或销毁就进行相应处理，就可以使用监听器；</a:t>
            </a:r>
            <a:endParaRPr lang="en-US" altLang="zh-CN" sz="2400" dirty="0" smtClean="0"/>
          </a:p>
        </p:txBody>
      </p:sp>
      <p:sp>
        <p:nvSpPr>
          <p:cNvPr id="38" name="Rounded Rectangle 37"/>
          <p:cNvSpPr/>
          <p:nvPr/>
        </p:nvSpPr>
        <p:spPr>
          <a:xfrm>
            <a:off x="6258910" y="4099034"/>
            <a:ext cx="2695904" cy="10878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事件对象</a:t>
            </a:r>
            <a:endParaRPr lang="en-US" dirty="0"/>
          </a:p>
        </p:txBody>
      </p:sp>
      <p:sp>
        <p:nvSpPr>
          <p:cNvPr id="39" name="Oval 38"/>
          <p:cNvSpPr/>
          <p:nvPr/>
        </p:nvSpPr>
        <p:spPr>
          <a:xfrm>
            <a:off x="2774731" y="3610303"/>
            <a:ext cx="1639614" cy="7409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监听器</a:t>
            </a:r>
            <a:endParaRPr lang="en-US" dirty="0"/>
          </a:p>
        </p:txBody>
      </p:sp>
      <p:sp>
        <p:nvSpPr>
          <p:cNvPr id="40" name="Oval 39"/>
          <p:cNvSpPr/>
          <p:nvPr/>
        </p:nvSpPr>
        <p:spPr>
          <a:xfrm>
            <a:off x="2816772" y="4550980"/>
            <a:ext cx="1639614" cy="7409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监听器</a:t>
            </a:r>
            <a:endParaRPr lang="en-US" dirty="0"/>
          </a:p>
        </p:txBody>
      </p:sp>
      <p:sp>
        <p:nvSpPr>
          <p:cNvPr id="41" name="Oval 40"/>
          <p:cNvSpPr/>
          <p:nvPr/>
        </p:nvSpPr>
        <p:spPr>
          <a:xfrm>
            <a:off x="2984938" y="5507422"/>
            <a:ext cx="1639614" cy="7409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监听器</a:t>
            </a:r>
            <a:endParaRPr lang="en-US" dirty="0"/>
          </a:p>
        </p:txBody>
      </p:sp>
      <p:cxnSp>
        <p:nvCxnSpPr>
          <p:cNvPr id="43" name="Curved Connector 42"/>
          <p:cNvCxnSpPr>
            <a:stCxn id="39" idx="6"/>
            <a:endCxn id="38" idx="1"/>
          </p:cNvCxnSpPr>
          <p:nvPr/>
        </p:nvCxnSpPr>
        <p:spPr>
          <a:xfrm>
            <a:off x="4414345" y="3980793"/>
            <a:ext cx="1844565" cy="662152"/>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Curved Connector 46"/>
          <p:cNvCxnSpPr>
            <a:stCxn id="41" idx="6"/>
            <a:endCxn id="38" idx="1"/>
          </p:cNvCxnSpPr>
          <p:nvPr/>
        </p:nvCxnSpPr>
        <p:spPr>
          <a:xfrm flipV="1">
            <a:off x="4624552" y="4642945"/>
            <a:ext cx="1634358" cy="1234967"/>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Curved Connector 48"/>
          <p:cNvCxnSpPr>
            <a:stCxn id="40" idx="6"/>
            <a:endCxn id="38" idx="1"/>
          </p:cNvCxnSpPr>
          <p:nvPr/>
        </p:nvCxnSpPr>
        <p:spPr>
          <a:xfrm flipV="1">
            <a:off x="4456386" y="4642945"/>
            <a:ext cx="1802524" cy="278525"/>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4666593" y="3957145"/>
            <a:ext cx="725214" cy="369332"/>
          </a:xfrm>
          <a:prstGeom prst="rect">
            <a:avLst/>
          </a:prstGeom>
          <a:solidFill>
            <a:schemeClr val="accent5">
              <a:lumMod val="40000"/>
              <a:lumOff val="60000"/>
            </a:schemeClr>
          </a:solidFill>
        </p:spPr>
        <p:txBody>
          <a:bodyPr wrap="square" rtlCol="0">
            <a:spAutoFit/>
          </a:bodyPr>
          <a:lstStyle/>
          <a:p>
            <a:r>
              <a:rPr lang="zh-CN" altLang="en-US" dirty="0" smtClean="0"/>
              <a:t>监听</a:t>
            </a:r>
            <a:endParaRPr lang="en-US" dirty="0"/>
          </a:p>
        </p:txBody>
      </p:sp>
      <p:sp>
        <p:nvSpPr>
          <p:cNvPr id="51" name="TextBox 50"/>
          <p:cNvSpPr txBox="1"/>
          <p:nvPr/>
        </p:nvSpPr>
        <p:spPr>
          <a:xfrm>
            <a:off x="4677103" y="4724401"/>
            <a:ext cx="725214" cy="369332"/>
          </a:xfrm>
          <a:prstGeom prst="rect">
            <a:avLst/>
          </a:prstGeom>
          <a:solidFill>
            <a:schemeClr val="accent5">
              <a:lumMod val="40000"/>
              <a:lumOff val="60000"/>
            </a:schemeClr>
          </a:solidFill>
        </p:spPr>
        <p:txBody>
          <a:bodyPr wrap="square" rtlCol="0">
            <a:spAutoFit/>
          </a:bodyPr>
          <a:lstStyle/>
          <a:p>
            <a:r>
              <a:rPr lang="zh-CN" altLang="en-US" dirty="0" smtClean="0"/>
              <a:t>监听</a:t>
            </a:r>
            <a:endParaRPr lang="en-US" dirty="0"/>
          </a:p>
        </p:txBody>
      </p:sp>
      <p:sp>
        <p:nvSpPr>
          <p:cNvPr id="52" name="TextBox 51"/>
          <p:cNvSpPr txBox="1"/>
          <p:nvPr/>
        </p:nvSpPr>
        <p:spPr>
          <a:xfrm>
            <a:off x="4803228" y="5670331"/>
            <a:ext cx="725214" cy="369332"/>
          </a:xfrm>
          <a:prstGeom prst="rect">
            <a:avLst/>
          </a:prstGeom>
          <a:solidFill>
            <a:schemeClr val="accent5">
              <a:lumMod val="40000"/>
              <a:lumOff val="60000"/>
            </a:schemeClr>
          </a:solidFill>
        </p:spPr>
        <p:txBody>
          <a:bodyPr wrap="square" rtlCol="0">
            <a:spAutoFit/>
          </a:bodyPr>
          <a:lstStyle/>
          <a:p>
            <a:r>
              <a:rPr lang="zh-CN" altLang="en-US" dirty="0" smtClean="0"/>
              <a:t>监听</a:t>
            </a:r>
            <a:endParaRPr lang="en-US" dirty="0"/>
          </a:p>
        </p:txBody>
      </p:sp>
    </p:spTree>
    <p:extLst>
      <p:ext uri="{BB962C8B-B14F-4D97-AF65-F5344CB8AC3E}">
        <p14:creationId xmlns:p14="http://schemas.microsoft.com/office/powerpoint/2010/main" xmlns="" val="2623408944"/>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6570" y="725214"/>
            <a:ext cx="11792070" cy="5927834"/>
          </a:xfrm>
        </p:spPr>
        <p:txBody>
          <a:bodyPr>
            <a:normAutofit fontScale="85000" lnSpcReduction="20000"/>
          </a:bodyPr>
          <a:lstStyle/>
          <a:p>
            <a:r>
              <a:rPr lang="zh-CN" altLang="en-US" sz="2400" dirty="0" smtClean="0"/>
              <a:t>监听器相关的</a:t>
            </a:r>
            <a:r>
              <a:rPr lang="en-US" altLang="zh-CN" sz="2400" dirty="0" smtClean="0"/>
              <a:t>API</a:t>
            </a:r>
            <a:r>
              <a:rPr lang="zh-CN" altLang="en-US" sz="2400" dirty="0" smtClean="0"/>
              <a:t>包括</a:t>
            </a:r>
            <a:r>
              <a:rPr lang="zh-CN" altLang="en-US" sz="2400" b="1" dirty="0" smtClean="0">
                <a:solidFill>
                  <a:srgbClr val="FF0000"/>
                </a:solidFill>
              </a:rPr>
              <a:t>事件类</a:t>
            </a:r>
            <a:r>
              <a:rPr lang="zh-CN" altLang="en-US" sz="2400" dirty="0" smtClean="0"/>
              <a:t>以及</a:t>
            </a:r>
            <a:r>
              <a:rPr lang="zh-CN" altLang="en-US" sz="2400" b="1" dirty="0" smtClean="0">
                <a:solidFill>
                  <a:srgbClr val="FF0000"/>
                </a:solidFill>
              </a:rPr>
              <a:t>监听器接口</a:t>
            </a:r>
            <a:r>
              <a:rPr lang="zh-CN" altLang="en-US" sz="2400" dirty="0" smtClean="0"/>
              <a:t>；</a:t>
            </a:r>
            <a:endParaRPr lang="en-US" altLang="zh-CN" sz="2400" dirty="0" smtClean="0"/>
          </a:p>
          <a:p>
            <a:r>
              <a:rPr lang="zh-CN" altLang="en-US" sz="2400" dirty="0" smtClean="0"/>
              <a:t>事件类定义了事件类型，监听器接口定义了监听事件的方法；</a:t>
            </a:r>
            <a:endParaRPr lang="en-US" altLang="zh-CN" sz="2400" dirty="0" smtClean="0"/>
          </a:p>
          <a:p>
            <a:pPr lvl="0"/>
            <a:r>
              <a:rPr lang="en-US" altLang="zh-CN" sz="2400" dirty="0" err="1" smtClean="0"/>
              <a:t>Servlet</a:t>
            </a:r>
            <a:r>
              <a:rPr lang="en-US" altLang="zh-CN" sz="2400" dirty="0" smtClean="0"/>
              <a:t> API</a:t>
            </a:r>
            <a:r>
              <a:rPr lang="zh-CN" altLang="en-US" sz="2400" dirty="0" smtClean="0"/>
              <a:t>中定义了</a:t>
            </a:r>
            <a:r>
              <a:rPr lang="en-US" altLang="zh-CN" sz="2400" dirty="0" smtClean="0"/>
              <a:t>6</a:t>
            </a:r>
            <a:r>
              <a:rPr lang="zh-CN" altLang="en-US" sz="2400" dirty="0" smtClean="0"/>
              <a:t>种事件类型</a:t>
            </a:r>
            <a:endParaRPr lang="en-US" altLang="zh-CN" sz="2400" dirty="0" smtClean="0"/>
          </a:p>
          <a:p>
            <a:pPr lvl="1"/>
            <a:r>
              <a:rPr lang="zh-CN" altLang="en-US" sz="2000" dirty="0" smtClean="0"/>
              <a:t>上下文相关的事件</a:t>
            </a:r>
            <a:endParaRPr lang="en-US" altLang="zh-CN" sz="2000" dirty="0" smtClean="0"/>
          </a:p>
          <a:p>
            <a:pPr lvl="2"/>
            <a:r>
              <a:rPr lang="en-US" altLang="zh-CN" sz="1600" dirty="0" err="1" smtClean="0"/>
              <a:t>ServletContextEvent</a:t>
            </a:r>
            <a:r>
              <a:rPr lang="zh-CN" altLang="zh-CN" sz="1600" dirty="0" smtClean="0"/>
              <a:t>：该类表示上下文事件，当应用上下文对象发生改变，如创建或销毁上下文对象时，将触发上下文事件。</a:t>
            </a:r>
          </a:p>
          <a:p>
            <a:pPr lvl="2"/>
            <a:r>
              <a:rPr lang="en-US" altLang="zh-CN" sz="1600" dirty="0" err="1" smtClean="0"/>
              <a:t>ServletContextAttributeEvent</a:t>
            </a:r>
            <a:r>
              <a:rPr lang="zh-CN" altLang="zh-CN" sz="1600" dirty="0" smtClean="0"/>
              <a:t>：该类表示上下文属性事件，当应用上下文的属性改变，如增加、删除、覆盖上下文中的属性时，将触发上下文属性事件</a:t>
            </a:r>
            <a:r>
              <a:rPr lang="zh-CN" altLang="en-US" sz="1600" dirty="0" smtClean="0"/>
              <a:t>。</a:t>
            </a:r>
            <a:endParaRPr lang="en-US" altLang="zh-CN" sz="1600" dirty="0" smtClean="0"/>
          </a:p>
          <a:p>
            <a:pPr lvl="1"/>
            <a:r>
              <a:rPr lang="zh-CN" altLang="en-US" sz="2000" dirty="0" smtClean="0"/>
              <a:t>请求相关的事件</a:t>
            </a:r>
            <a:endParaRPr lang="zh-CN" altLang="zh-CN" sz="2000" dirty="0" smtClean="0"/>
          </a:p>
          <a:p>
            <a:pPr lvl="2"/>
            <a:r>
              <a:rPr lang="en-US" altLang="zh-CN" sz="1600" dirty="0" err="1" smtClean="0"/>
              <a:t>ServletRequestEvent</a:t>
            </a:r>
            <a:r>
              <a:rPr lang="zh-CN" altLang="zh-CN" sz="1600" dirty="0" smtClean="0"/>
              <a:t>：该类表示请求事件，当请求对象发生改变，如创建或销毁请求对象时，触发请求事件。</a:t>
            </a:r>
          </a:p>
          <a:p>
            <a:pPr lvl="2"/>
            <a:r>
              <a:rPr lang="en-US" altLang="zh-CN" sz="1600" dirty="0" err="1" smtClean="0"/>
              <a:t>ServletRequestAttributeEvent</a:t>
            </a:r>
            <a:r>
              <a:rPr lang="zh-CN" altLang="zh-CN" sz="1600" dirty="0" smtClean="0"/>
              <a:t>：该类表示请求属性事件，当请求中的属性改变，如增加、删除、覆盖请求中的属性时，触发请求属性事件。</a:t>
            </a:r>
            <a:endParaRPr lang="en-US" altLang="zh-CN" sz="1600" dirty="0" smtClean="0"/>
          </a:p>
          <a:p>
            <a:pPr lvl="1"/>
            <a:r>
              <a:rPr lang="zh-CN" altLang="en-US" dirty="0" smtClean="0"/>
              <a:t>会话相关的事件</a:t>
            </a:r>
            <a:endParaRPr lang="zh-CN" altLang="zh-CN" sz="1600" dirty="0" smtClean="0"/>
          </a:p>
          <a:p>
            <a:pPr lvl="2"/>
            <a:r>
              <a:rPr lang="en-US" altLang="zh-CN" sz="1600" dirty="0" err="1" smtClean="0"/>
              <a:t>HttpSessionEvent</a:t>
            </a:r>
            <a:r>
              <a:rPr lang="zh-CN" altLang="zh-CN" sz="1600" dirty="0" smtClean="0"/>
              <a:t>：该类表示会话事件，当会话对象发生改变，如创建或销毁会话对象，活化或钝化会话对象时，将触发会话事件。</a:t>
            </a:r>
          </a:p>
          <a:p>
            <a:pPr lvl="2"/>
            <a:r>
              <a:rPr lang="en-US" altLang="zh-CN" sz="1600" dirty="0" err="1" smtClean="0"/>
              <a:t>HttpSessionBindingEvent</a:t>
            </a:r>
            <a:r>
              <a:rPr lang="zh-CN" altLang="zh-CN" sz="1600" dirty="0" smtClean="0"/>
              <a:t>：该类表示会话绑定事件，当会话中的属性发生变化时，如增加、删除、覆盖会话中的属性时，将触发会话绑定事件。</a:t>
            </a:r>
          </a:p>
          <a:p>
            <a:endParaRPr lang="zh-CN" altLang="en-US" sz="2000" dirty="0" smtClean="0"/>
          </a:p>
          <a:p>
            <a:endParaRPr lang="zh-CN" altLang="en-US" sz="2400" dirty="0"/>
          </a:p>
        </p:txBody>
      </p:sp>
      <p:sp>
        <p:nvSpPr>
          <p:cNvPr id="2" name="标题 1"/>
          <p:cNvSpPr>
            <a:spLocks noGrp="1"/>
          </p:cNvSpPr>
          <p:nvPr>
            <p:ph type="title"/>
          </p:nvPr>
        </p:nvSpPr>
        <p:spPr/>
        <p:txBody>
          <a:bodyPr/>
          <a:lstStyle/>
          <a:p>
            <a:r>
              <a:rPr lang="zh-CN" altLang="en-US" dirty="0" smtClean="0"/>
              <a:t>知识点</a:t>
            </a:r>
            <a:r>
              <a:rPr lang="en-US" altLang="zh-CN" dirty="0" smtClean="0"/>
              <a:t>2</a:t>
            </a:r>
            <a:r>
              <a:rPr lang="zh-CN" altLang="en-US" dirty="0" smtClean="0"/>
              <a:t>：监听器相关的</a:t>
            </a:r>
            <a:r>
              <a:rPr lang="en-US" altLang="zh-CN" dirty="0" smtClean="0"/>
              <a:t>API-1</a:t>
            </a:r>
            <a:endParaRPr lang="zh-CN" altLang="en-US" dirty="0"/>
          </a:p>
        </p:txBody>
      </p:sp>
    </p:spTree>
    <p:extLst>
      <p:ext uri="{BB962C8B-B14F-4D97-AF65-F5344CB8AC3E}">
        <p14:creationId xmlns:p14="http://schemas.microsoft.com/office/powerpoint/2010/main" xmlns="" val="4051366075"/>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725214"/>
            <a:ext cx="11978640" cy="5927834"/>
          </a:xfrm>
        </p:spPr>
        <p:txBody>
          <a:bodyPr>
            <a:normAutofit fontScale="92500" lnSpcReduction="20000"/>
          </a:bodyPr>
          <a:lstStyle/>
          <a:p>
            <a:r>
              <a:rPr lang="en-US" altLang="zh-CN" sz="2400" dirty="0" err="1" smtClean="0"/>
              <a:t>Servlet</a:t>
            </a:r>
            <a:r>
              <a:rPr lang="en-US" altLang="zh-CN" sz="2400" dirty="0" smtClean="0"/>
              <a:t> API</a:t>
            </a:r>
            <a:r>
              <a:rPr lang="zh-CN" altLang="en-US" sz="2400" dirty="0" smtClean="0"/>
              <a:t>中定义了</a:t>
            </a:r>
            <a:r>
              <a:rPr lang="en-US" altLang="zh-CN" sz="2400" dirty="0" smtClean="0"/>
              <a:t>8</a:t>
            </a:r>
            <a:r>
              <a:rPr lang="zh-CN" altLang="en-US" sz="2400" dirty="0" smtClean="0"/>
              <a:t>种监听器接口，用来监听不同的事件类型</a:t>
            </a:r>
            <a:endParaRPr lang="en-US" altLang="zh-CN" sz="2400" dirty="0" smtClean="0"/>
          </a:p>
          <a:p>
            <a:r>
              <a:rPr lang="zh-CN" altLang="en-US" sz="2400" dirty="0" smtClean="0"/>
              <a:t>上下文相关的监听器</a:t>
            </a:r>
            <a:endParaRPr lang="en-US" altLang="zh-CN" sz="2400" dirty="0" smtClean="0"/>
          </a:p>
          <a:p>
            <a:pPr lvl="1"/>
            <a:r>
              <a:rPr lang="en-US" altLang="zh-CN" sz="2100" dirty="0" err="1" smtClean="0"/>
              <a:t>ServletContextListener</a:t>
            </a:r>
            <a:r>
              <a:rPr lang="zh-CN" altLang="zh-CN" sz="2100" dirty="0" smtClean="0"/>
              <a:t>：上下文监听器，监听</a:t>
            </a:r>
            <a:r>
              <a:rPr lang="en-US" altLang="zh-CN" sz="2100" dirty="0" err="1" smtClean="0"/>
              <a:t>ServletContextEvent</a:t>
            </a:r>
            <a:r>
              <a:rPr lang="zh-CN" altLang="zh-CN" sz="2100" dirty="0" smtClean="0"/>
              <a:t>事件。</a:t>
            </a:r>
          </a:p>
          <a:p>
            <a:pPr lvl="1"/>
            <a:r>
              <a:rPr lang="en-US" altLang="zh-CN" sz="2100" dirty="0" err="1" smtClean="0"/>
              <a:t>ServletContextAttributeListener</a:t>
            </a:r>
            <a:r>
              <a:rPr lang="zh-CN" altLang="zh-CN" sz="2100" dirty="0" smtClean="0"/>
              <a:t>：上下文属性监听器，用来监听</a:t>
            </a:r>
            <a:r>
              <a:rPr lang="en-US" altLang="zh-CN" sz="2100" dirty="0" err="1" smtClean="0"/>
              <a:t>ServletContextAttribute</a:t>
            </a:r>
            <a:r>
              <a:rPr lang="zh-CN" altLang="zh-CN" sz="2100" dirty="0" smtClean="0"/>
              <a:t>事件。</a:t>
            </a:r>
            <a:endParaRPr lang="en-US" altLang="zh-CN" sz="2100" dirty="0" smtClean="0"/>
          </a:p>
          <a:p>
            <a:r>
              <a:rPr lang="zh-CN" altLang="en-US" sz="2400" dirty="0" smtClean="0"/>
              <a:t>请求相关的监听器</a:t>
            </a:r>
            <a:endParaRPr lang="zh-CN" altLang="zh-CN" sz="2400" dirty="0" smtClean="0"/>
          </a:p>
          <a:p>
            <a:pPr lvl="1"/>
            <a:r>
              <a:rPr lang="en-US" altLang="zh-CN" sz="2100" dirty="0" err="1" smtClean="0"/>
              <a:t>ServletRequestListener</a:t>
            </a:r>
            <a:r>
              <a:rPr lang="zh-CN" altLang="zh-CN" sz="2100" dirty="0" smtClean="0"/>
              <a:t>：请求监听器，监听</a:t>
            </a:r>
            <a:r>
              <a:rPr lang="en-US" altLang="zh-CN" sz="2100" dirty="0" err="1" smtClean="0"/>
              <a:t>ServletRequestEvent</a:t>
            </a:r>
            <a:r>
              <a:rPr lang="zh-CN" altLang="zh-CN" sz="2100" dirty="0" smtClean="0"/>
              <a:t>事件。</a:t>
            </a:r>
          </a:p>
          <a:p>
            <a:pPr lvl="1"/>
            <a:r>
              <a:rPr lang="en-US" altLang="zh-CN" sz="2100" dirty="0" err="1" smtClean="0"/>
              <a:t>ServletRequestAttributeListener</a:t>
            </a:r>
            <a:r>
              <a:rPr lang="zh-CN" altLang="zh-CN" sz="2100" dirty="0" smtClean="0"/>
              <a:t>：请求属性监听器，用来监听</a:t>
            </a:r>
            <a:r>
              <a:rPr lang="en-US" altLang="zh-CN" sz="2100" dirty="0" err="1" smtClean="0"/>
              <a:t>ServletRequestAttributeEvent</a:t>
            </a:r>
            <a:r>
              <a:rPr lang="zh-CN" altLang="zh-CN" sz="2100" dirty="0" smtClean="0"/>
              <a:t>事件。</a:t>
            </a:r>
            <a:endParaRPr lang="en-US" altLang="zh-CN" sz="2100" dirty="0" smtClean="0"/>
          </a:p>
          <a:p>
            <a:r>
              <a:rPr lang="zh-CN" altLang="en-US" sz="2400" dirty="0" smtClean="0"/>
              <a:t>会话相关的监听器</a:t>
            </a:r>
            <a:endParaRPr lang="zh-CN" altLang="zh-CN" sz="2400" dirty="0" smtClean="0"/>
          </a:p>
          <a:p>
            <a:pPr lvl="1"/>
            <a:r>
              <a:rPr lang="en-US" altLang="zh-CN" sz="2000" dirty="0" err="1" smtClean="0"/>
              <a:t>HttpSessionListener</a:t>
            </a:r>
            <a:r>
              <a:rPr lang="zh-CN" altLang="zh-CN" sz="2000" dirty="0" smtClean="0"/>
              <a:t>：会话监听器，监听</a:t>
            </a:r>
            <a:r>
              <a:rPr lang="en-US" altLang="zh-CN" sz="2000" dirty="0" err="1" smtClean="0"/>
              <a:t>HttpSessionEvent</a:t>
            </a:r>
            <a:r>
              <a:rPr lang="zh-CN" altLang="zh-CN" sz="2000" dirty="0" smtClean="0"/>
              <a:t>。</a:t>
            </a:r>
          </a:p>
          <a:p>
            <a:pPr lvl="1"/>
            <a:r>
              <a:rPr lang="en-US" altLang="zh-CN" sz="2000" dirty="0" err="1" smtClean="0"/>
              <a:t>HttpSessionActivationListener</a:t>
            </a:r>
            <a:r>
              <a:rPr lang="zh-CN" altLang="zh-CN" sz="2000" dirty="0" smtClean="0"/>
              <a:t>：会话活化监听器，监听</a:t>
            </a:r>
            <a:r>
              <a:rPr lang="en-US" altLang="zh-CN" sz="2000" dirty="0" err="1" smtClean="0"/>
              <a:t>HttpSessionEvent</a:t>
            </a:r>
            <a:r>
              <a:rPr lang="zh-CN" altLang="zh-CN" sz="2000" dirty="0" smtClean="0"/>
              <a:t>事件。</a:t>
            </a:r>
          </a:p>
          <a:p>
            <a:pPr lvl="1"/>
            <a:r>
              <a:rPr lang="en-US" altLang="zh-CN" sz="2000" dirty="0" err="1" smtClean="0"/>
              <a:t>HttpSessionAttributeListener</a:t>
            </a:r>
            <a:r>
              <a:rPr lang="zh-CN" altLang="zh-CN" sz="2000" dirty="0" smtClean="0"/>
              <a:t>：会话属性监听器，监听</a:t>
            </a:r>
            <a:r>
              <a:rPr lang="en-US" altLang="zh-CN" sz="2000" dirty="0" err="1" smtClean="0"/>
              <a:t>HttpSessionAttributeEvent</a:t>
            </a:r>
            <a:r>
              <a:rPr lang="zh-CN" altLang="zh-CN" sz="2000" dirty="0" smtClean="0"/>
              <a:t>事件。</a:t>
            </a:r>
          </a:p>
          <a:p>
            <a:pPr lvl="1"/>
            <a:r>
              <a:rPr lang="en-US" altLang="zh-CN" sz="2000" dirty="0" err="1" smtClean="0"/>
              <a:t>HttpSessionBindingListener</a:t>
            </a:r>
            <a:r>
              <a:rPr lang="zh-CN" altLang="zh-CN" sz="2000" dirty="0" smtClean="0"/>
              <a:t>：会话绑定监听器，监听</a:t>
            </a:r>
            <a:r>
              <a:rPr lang="en-US" altLang="zh-CN" sz="2000" dirty="0" err="1" smtClean="0"/>
              <a:t>HttpSessionAttributeEvent</a:t>
            </a:r>
            <a:r>
              <a:rPr lang="zh-CN" altLang="zh-CN" sz="2000" dirty="0" smtClean="0"/>
              <a:t>事件。</a:t>
            </a:r>
          </a:p>
          <a:p>
            <a:endParaRPr lang="zh-CN" altLang="en-US" sz="2000" dirty="0" smtClean="0"/>
          </a:p>
          <a:p>
            <a:endParaRPr lang="zh-CN" altLang="en-US" sz="2000" dirty="0"/>
          </a:p>
        </p:txBody>
      </p:sp>
      <p:sp>
        <p:nvSpPr>
          <p:cNvPr id="2" name="标题 1"/>
          <p:cNvSpPr>
            <a:spLocks noGrp="1"/>
          </p:cNvSpPr>
          <p:nvPr>
            <p:ph type="title"/>
          </p:nvPr>
        </p:nvSpPr>
        <p:spPr/>
        <p:txBody>
          <a:bodyPr/>
          <a:lstStyle/>
          <a:p>
            <a:r>
              <a:rPr lang="zh-CN" altLang="en-US" dirty="0" smtClean="0"/>
              <a:t>知识点</a:t>
            </a:r>
            <a:r>
              <a:rPr lang="en-US" altLang="zh-CN" dirty="0" smtClean="0"/>
              <a:t>2</a:t>
            </a:r>
            <a:r>
              <a:rPr lang="zh-CN" altLang="en-US" dirty="0" smtClean="0"/>
              <a:t>：监听器相关的</a:t>
            </a:r>
            <a:r>
              <a:rPr lang="en-US" altLang="zh-CN" dirty="0" smtClean="0"/>
              <a:t>API-2</a:t>
            </a:r>
            <a:endParaRPr lang="zh-CN" altLang="en-US" dirty="0"/>
          </a:p>
        </p:txBody>
      </p:sp>
    </p:spTree>
    <p:extLst>
      <p:ext uri="{BB962C8B-B14F-4D97-AF65-F5344CB8AC3E}">
        <p14:creationId xmlns:p14="http://schemas.microsoft.com/office/powerpoint/2010/main" xmlns="" val="4051366075"/>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a:t>
            </a:r>
            <a:r>
              <a:rPr lang="zh-CN" altLang="en-US" dirty="0" smtClean="0"/>
              <a:t>点</a:t>
            </a:r>
            <a:r>
              <a:rPr lang="en-US" altLang="zh-CN" dirty="0" smtClean="0"/>
              <a:t>3</a:t>
            </a:r>
            <a:r>
              <a:rPr lang="zh-CN" altLang="en-US" dirty="0" smtClean="0"/>
              <a:t>：监听器的开发及配置</a:t>
            </a:r>
            <a:endParaRPr lang="zh-CN" altLang="en-US" dirty="0"/>
          </a:p>
        </p:txBody>
      </p:sp>
      <p:sp>
        <p:nvSpPr>
          <p:cNvPr id="3" name="内容占位符 2"/>
          <p:cNvSpPr>
            <a:spLocks noGrp="1"/>
          </p:cNvSpPr>
          <p:nvPr>
            <p:ph idx="1"/>
          </p:nvPr>
        </p:nvSpPr>
        <p:spPr/>
        <p:txBody>
          <a:bodyPr/>
          <a:lstStyle/>
          <a:p>
            <a:r>
              <a:rPr lang="zh-CN" altLang="en-US" sz="2400" dirty="0" smtClean="0"/>
              <a:t>编写监听器非常简单，只需要：</a:t>
            </a:r>
            <a:endParaRPr lang="en-US" altLang="zh-CN" sz="2400" dirty="0" smtClean="0"/>
          </a:p>
          <a:p>
            <a:pPr lvl="1"/>
            <a:r>
              <a:rPr lang="zh-CN" altLang="en-US" dirty="0" smtClean="0"/>
              <a:t>写一个类实现相应的</a:t>
            </a:r>
            <a:r>
              <a:rPr lang="en-US" altLang="zh-CN" dirty="0" err="1" smtClean="0"/>
              <a:t>XXXLisntener</a:t>
            </a:r>
            <a:r>
              <a:rPr lang="zh-CN" altLang="en-US" dirty="0" smtClean="0"/>
              <a:t>接口；</a:t>
            </a:r>
            <a:endParaRPr lang="en-US" altLang="zh-CN" dirty="0" smtClean="0"/>
          </a:p>
          <a:p>
            <a:pPr lvl="1"/>
            <a:r>
              <a:rPr lang="zh-CN" altLang="en-US" dirty="0" smtClean="0"/>
              <a:t>重写接口中的方法，实现监听的功能；</a:t>
            </a:r>
            <a:endParaRPr lang="en-US" altLang="zh-CN" dirty="0" smtClean="0"/>
          </a:p>
          <a:p>
            <a:r>
              <a:rPr lang="zh-CN" altLang="en-US" sz="2400" dirty="0" smtClean="0"/>
              <a:t>要想监听器生效，需要在</a:t>
            </a:r>
            <a:r>
              <a:rPr lang="en-US" altLang="zh-CN" sz="2400" dirty="0" smtClean="0"/>
              <a:t>web.xml</a:t>
            </a:r>
            <a:r>
              <a:rPr lang="zh-CN" altLang="en-US" sz="2400" dirty="0" smtClean="0"/>
              <a:t>中进行配置，例如：</a:t>
            </a:r>
            <a:endParaRPr lang="zh-CN" altLang="en-US" sz="2400" dirty="0"/>
          </a:p>
        </p:txBody>
      </p:sp>
      <p:sp>
        <p:nvSpPr>
          <p:cNvPr id="5" name="TextBox 4"/>
          <p:cNvSpPr txBox="1"/>
          <p:nvPr/>
        </p:nvSpPr>
        <p:spPr>
          <a:xfrm>
            <a:off x="543930" y="3625905"/>
            <a:ext cx="10653600" cy="923330"/>
          </a:xfrm>
          <a:prstGeom prst="rect">
            <a:avLst/>
          </a:prstGeom>
          <a:solidFill>
            <a:schemeClr val="bg1">
              <a:lumMod val="95000"/>
            </a:schemeClr>
          </a:solidFill>
        </p:spPr>
        <p:txBody>
          <a:bodyPr wrap="square" rtlCol="0">
            <a:spAutoFit/>
          </a:bodyPr>
          <a:lstStyle/>
          <a:p>
            <a:r>
              <a:rPr lang="en-US" altLang="zh-CN" dirty="0" smtClean="0">
                <a:ea typeface="微软雅黑 Light"/>
              </a:rPr>
              <a:t>	&lt;listener&gt;</a:t>
            </a:r>
          </a:p>
          <a:p>
            <a:r>
              <a:rPr lang="en-US" altLang="zh-CN" dirty="0" smtClean="0">
                <a:ea typeface="微软雅黑 Light"/>
              </a:rPr>
              <a:t>	&lt;listener-class&gt;</a:t>
            </a:r>
            <a:r>
              <a:rPr lang="en-US" altLang="zh-CN" dirty="0" err="1" smtClean="0">
                <a:ea typeface="微软雅黑 Light"/>
              </a:rPr>
              <a:t>com.chinasofti.demo.listener.VisitCountsListener</a:t>
            </a:r>
            <a:r>
              <a:rPr lang="en-US" altLang="zh-CN" dirty="0" smtClean="0">
                <a:ea typeface="微软雅黑 Light"/>
              </a:rPr>
              <a:t>&lt;/listener-class&gt;</a:t>
            </a:r>
          </a:p>
          <a:p>
            <a:r>
              <a:rPr lang="en-US" altLang="zh-CN" dirty="0" smtClean="0">
                <a:ea typeface="微软雅黑 Light"/>
              </a:rPr>
              <a:t>	&lt;/listener&gt;</a:t>
            </a:r>
          </a:p>
        </p:txBody>
      </p:sp>
      <p:sp>
        <p:nvSpPr>
          <p:cNvPr id="6" name="Cloud Callout 5"/>
          <p:cNvSpPr/>
          <p:nvPr/>
        </p:nvSpPr>
        <p:spPr>
          <a:xfrm>
            <a:off x="8828689" y="3894083"/>
            <a:ext cx="2207173" cy="2159876"/>
          </a:xfrm>
          <a:prstGeom prst="cloudCallout">
            <a:avLst>
              <a:gd name="adj1" fmla="val 61095"/>
              <a:gd name="adj2" fmla="val 580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接下来做具体的实例。</a:t>
            </a:r>
            <a:endParaRPr lang="en-US" dirty="0"/>
          </a:p>
        </p:txBody>
      </p:sp>
    </p:spTree>
    <p:extLst>
      <p:ext uri="{BB962C8B-B14F-4D97-AF65-F5344CB8AC3E}">
        <p14:creationId xmlns:p14="http://schemas.microsoft.com/office/powerpoint/2010/main" xmlns="" val="903966275"/>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内容占位符 17"/>
          <p:cNvSpPr>
            <a:spLocks noGrp="1"/>
          </p:cNvSpPr>
          <p:nvPr>
            <p:ph idx="1"/>
          </p:nvPr>
        </p:nvSpPr>
        <p:spPr/>
        <p:txBody>
          <a:bodyPr>
            <a:normAutofit/>
          </a:bodyPr>
          <a:lstStyle/>
          <a:p>
            <a:r>
              <a:rPr lang="zh-CN" altLang="en-US" sz="2400" dirty="0" smtClean="0"/>
              <a:t>通过上面学习，发现和上下文有关的监听器有两个</a:t>
            </a:r>
            <a:endParaRPr lang="en-US" altLang="zh-CN" sz="2400" dirty="0" smtClean="0"/>
          </a:p>
          <a:p>
            <a:pPr lvl="1"/>
            <a:r>
              <a:rPr lang="zh-CN" altLang="en-US" sz="2000" dirty="0" smtClean="0"/>
              <a:t>一个是上下文对象相关的</a:t>
            </a:r>
            <a:r>
              <a:rPr lang="en-US" altLang="zh-CN" sz="2000" dirty="0" smtClean="0"/>
              <a:t>【 </a:t>
            </a:r>
            <a:r>
              <a:rPr lang="en-US" altLang="zh-CN" sz="2000" dirty="0" err="1" smtClean="0"/>
              <a:t>ServletContextListener</a:t>
            </a:r>
            <a:r>
              <a:rPr lang="en-US" altLang="zh-CN" sz="2000" dirty="0" smtClean="0"/>
              <a:t> 】</a:t>
            </a:r>
            <a:r>
              <a:rPr lang="zh-CN" altLang="en-US" sz="2000" dirty="0" smtClean="0"/>
              <a:t>；</a:t>
            </a:r>
            <a:endParaRPr lang="en-US" altLang="zh-CN" sz="2000" dirty="0" smtClean="0"/>
          </a:p>
          <a:p>
            <a:pPr lvl="1"/>
            <a:r>
              <a:rPr lang="zh-CN" altLang="en-US" sz="2000" dirty="0" smtClean="0"/>
              <a:t>一个是上下文属性相关的</a:t>
            </a:r>
            <a:r>
              <a:rPr lang="en-US" altLang="zh-CN" sz="2000" dirty="0" smtClean="0"/>
              <a:t>【 </a:t>
            </a:r>
            <a:r>
              <a:rPr lang="en-US" altLang="zh-CN" sz="2000" dirty="0" err="1" smtClean="0"/>
              <a:t>ServletContextAttributeListener</a:t>
            </a:r>
            <a:r>
              <a:rPr lang="en-US" altLang="zh-CN" sz="2000" dirty="0" smtClean="0"/>
              <a:t> 】</a:t>
            </a:r>
            <a:r>
              <a:rPr lang="zh-CN" altLang="en-US" sz="2000" dirty="0" smtClean="0"/>
              <a:t>；</a:t>
            </a:r>
            <a:endParaRPr lang="en-US" altLang="zh-CN" sz="2000" dirty="0" smtClean="0"/>
          </a:p>
          <a:p>
            <a:r>
              <a:rPr lang="zh-CN" altLang="en-US" sz="2400" dirty="0" smtClean="0"/>
              <a:t>练习：在一个文本文件中保存网站的登录人次信息，服务器重启时计数器不会清空，会继续累加；</a:t>
            </a:r>
            <a:endParaRPr lang="en-US" altLang="zh-CN" sz="2400" dirty="0" smtClean="0"/>
          </a:p>
          <a:p>
            <a:pPr lvl="1"/>
            <a:r>
              <a:rPr lang="zh-CN" altLang="en-US" sz="2000" dirty="0" smtClean="0"/>
              <a:t>定义类</a:t>
            </a:r>
            <a:r>
              <a:rPr lang="en-US" sz="2000" dirty="0" err="1" smtClean="0"/>
              <a:t>VisitCountsListener</a:t>
            </a:r>
            <a:r>
              <a:rPr lang="zh-CN" altLang="en-US" sz="2000" dirty="0" smtClean="0"/>
              <a:t>实现</a:t>
            </a:r>
            <a:r>
              <a:rPr lang="en-US" altLang="zh-CN" sz="2000" dirty="0" err="1" smtClean="0"/>
              <a:t>ServletContextListener</a:t>
            </a:r>
            <a:r>
              <a:rPr lang="zh-CN" altLang="en-US" sz="2000" dirty="0" smtClean="0"/>
              <a:t>接口；</a:t>
            </a:r>
            <a:endParaRPr lang="en-US" altLang="zh-CN" sz="2000" dirty="0" smtClean="0"/>
          </a:p>
          <a:p>
            <a:pPr lvl="1"/>
            <a:r>
              <a:rPr lang="zh-CN" altLang="en-US" sz="2000" dirty="0" smtClean="0"/>
              <a:t>重写接口中的</a:t>
            </a:r>
            <a:r>
              <a:rPr lang="en-US" sz="2000" dirty="0" err="1" smtClean="0"/>
              <a:t>contextDestroyed</a:t>
            </a:r>
            <a:r>
              <a:rPr lang="zh-CN" altLang="en-US" sz="2000" dirty="0" smtClean="0"/>
              <a:t>以及</a:t>
            </a:r>
            <a:r>
              <a:rPr lang="en-US" sz="2000" dirty="0" err="1" smtClean="0"/>
              <a:t>contextInitialized</a:t>
            </a:r>
            <a:r>
              <a:rPr lang="zh-CN" altLang="en-US" sz="2000" dirty="0" smtClean="0"/>
              <a:t>方法；</a:t>
            </a:r>
            <a:endParaRPr lang="en-US" altLang="zh-CN" sz="2000" dirty="0" smtClean="0"/>
          </a:p>
          <a:p>
            <a:pPr lvl="1"/>
            <a:r>
              <a:rPr lang="zh-CN" altLang="en-US" sz="2000" dirty="0" smtClean="0"/>
              <a:t>在</a:t>
            </a:r>
            <a:r>
              <a:rPr lang="en-US" altLang="zh-CN" sz="2000" dirty="0" smtClean="0"/>
              <a:t> </a:t>
            </a:r>
            <a:r>
              <a:rPr lang="en-US" sz="2000" dirty="0" err="1" smtClean="0"/>
              <a:t>contextDestroyed</a:t>
            </a:r>
            <a:r>
              <a:rPr lang="zh-CN" altLang="en-US" sz="2000" dirty="0" smtClean="0"/>
              <a:t>中，把当前计数器的值保存到文本文件中；</a:t>
            </a:r>
            <a:endParaRPr lang="en-US" altLang="zh-CN" sz="2000" dirty="0" smtClean="0"/>
          </a:p>
          <a:p>
            <a:pPr lvl="1"/>
            <a:r>
              <a:rPr lang="zh-CN" altLang="en-US" sz="2000" dirty="0" smtClean="0"/>
              <a:t>在</a:t>
            </a:r>
            <a:r>
              <a:rPr lang="en-US" sz="2000" dirty="0" err="1" smtClean="0"/>
              <a:t>contextInitialized</a:t>
            </a:r>
            <a:r>
              <a:rPr lang="zh-CN" altLang="en-US" sz="2000" dirty="0" smtClean="0"/>
              <a:t>中，从文本文件中读取计数器的值，保存到当前的上下文对象中；</a:t>
            </a:r>
            <a:endParaRPr lang="en-US" altLang="zh-CN" sz="2000" dirty="0"/>
          </a:p>
          <a:p>
            <a:endParaRPr lang="en-US" altLang="zh-CN" sz="2400" dirty="0" smtClean="0"/>
          </a:p>
          <a:p>
            <a:endParaRPr lang="en-US" altLang="zh-CN" sz="2400" dirty="0"/>
          </a:p>
          <a:p>
            <a:endParaRPr lang="en-US" altLang="zh-CN" sz="2400" dirty="0" smtClean="0"/>
          </a:p>
        </p:txBody>
      </p:sp>
      <p:sp>
        <p:nvSpPr>
          <p:cNvPr id="2" name="标题 1"/>
          <p:cNvSpPr>
            <a:spLocks noGrp="1"/>
          </p:cNvSpPr>
          <p:nvPr>
            <p:ph type="title"/>
          </p:nvPr>
        </p:nvSpPr>
        <p:spPr/>
        <p:txBody>
          <a:bodyPr/>
          <a:lstStyle/>
          <a:p>
            <a:r>
              <a:rPr lang="zh-CN" altLang="en-US" dirty="0"/>
              <a:t>知识</a:t>
            </a:r>
            <a:r>
              <a:rPr lang="zh-CN" altLang="en-US" dirty="0" smtClean="0"/>
              <a:t>点</a:t>
            </a:r>
            <a:r>
              <a:rPr lang="en-US" altLang="zh-CN" dirty="0" smtClean="0"/>
              <a:t>4</a:t>
            </a:r>
            <a:r>
              <a:rPr lang="zh-CN" altLang="en-US" dirty="0" smtClean="0"/>
              <a:t>：上下文相关监听器</a:t>
            </a:r>
            <a:r>
              <a:rPr lang="en-US" altLang="zh-CN" dirty="0" smtClean="0"/>
              <a:t>-1</a:t>
            </a:r>
            <a:endParaRPr lang="zh-CN" altLang="en-US" dirty="0"/>
          </a:p>
        </p:txBody>
      </p:sp>
      <p:sp>
        <p:nvSpPr>
          <p:cNvPr id="21" name="TextBox 20">
            <a:hlinkClick r:id="rId3" action="ppaction://hlinkfile"/>
          </p:cNvPr>
          <p:cNvSpPr txBox="1"/>
          <p:nvPr/>
        </p:nvSpPr>
        <p:spPr>
          <a:xfrm>
            <a:off x="9616966" y="116632"/>
            <a:ext cx="2379091" cy="923330"/>
          </a:xfrm>
          <a:prstGeom prst="rect">
            <a:avLst/>
          </a:prstGeom>
          <a:noFill/>
        </p:spPr>
        <p:txBody>
          <a:bodyPr wrap="square" rtlCol="0">
            <a:spAutoFit/>
          </a:bodyPr>
          <a:lstStyle/>
          <a:p>
            <a:r>
              <a:rPr lang="zh-CN" altLang="en-US" dirty="0" smtClean="0"/>
              <a:t>课堂案例：</a:t>
            </a:r>
            <a:r>
              <a:rPr lang="en-US" dirty="0" smtClean="0"/>
              <a:t> </a:t>
            </a:r>
            <a:r>
              <a:rPr lang="en-US" dirty="0" smtClean="0">
                <a:hlinkClick r:id="rId4" action="ppaction://hlinkfile"/>
              </a:rPr>
              <a:t>VisitCountsListener</a:t>
            </a:r>
            <a:r>
              <a:rPr lang="en-US" altLang="zh-CN" dirty="0" smtClean="0">
                <a:hlinkClick r:id="rId4" action="ppaction://hlinkfile"/>
              </a:rPr>
              <a:t>.java</a:t>
            </a:r>
            <a:endParaRPr lang="en-US" altLang="zh-CN" dirty="0" smtClean="0"/>
          </a:p>
          <a:p>
            <a:r>
              <a:rPr lang="en-US" dirty="0" smtClean="0">
                <a:hlinkClick r:id="rId5" action="ppaction://hlinkfile"/>
              </a:rPr>
              <a:t>visitcountes.txt</a:t>
            </a:r>
            <a:endParaRPr lang="en-US" dirty="0"/>
          </a:p>
        </p:txBody>
      </p:sp>
    </p:spTree>
    <p:extLst>
      <p:ext uri="{BB962C8B-B14F-4D97-AF65-F5344CB8AC3E}">
        <p14:creationId xmlns:p14="http://schemas.microsoft.com/office/powerpoint/2010/main" xmlns="" val="183252330"/>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16513</TotalTime>
  <Words>2831</Words>
  <Application>Microsoft Office PowerPoint</Application>
  <PresentationFormat>自定义</PresentationFormat>
  <Paragraphs>356</Paragraphs>
  <Slides>33</Slides>
  <Notes>17</Notes>
  <HiddenSlides>0</HiddenSlides>
  <MMClips>0</MMClips>
  <ScaleCrop>false</ScaleCrop>
  <HeadingPairs>
    <vt:vector size="4" baseType="variant">
      <vt:variant>
        <vt:lpstr>主题</vt:lpstr>
      </vt:variant>
      <vt:variant>
        <vt:i4>1</vt:i4>
      </vt:variant>
      <vt:variant>
        <vt:lpstr>幻灯片标题</vt:lpstr>
      </vt:variant>
      <vt:variant>
        <vt:i4>33</vt:i4>
      </vt:variant>
    </vt:vector>
  </HeadingPairs>
  <TitlesOfParts>
    <vt:vector size="34" baseType="lpstr">
      <vt:lpstr>Office 主题</vt:lpstr>
      <vt:lpstr>监听器与过滤器</vt:lpstr>
      <vt:lpstr>本章内容：共2小节，10个知识点</vt:lpstr>
      <vt:lpstr>本章目标</vt:lpstr>
      <vt:lpstr>第1节【监听器】</vt:lpstr>
      <vt:lpstr>知识点1：监听器的作用</vt:lpstr>
      <vt:lpstr>知识点2：监听器相关的API-1</vt:lpstr>
      <vt:lpstr>知识点2：监听器相关的API-2</vt:lpstr>
      <vt:lpstr>知识点3：监听器的开发及配置</vt:lpstr>
      <vt:lpstr>知识点4：上下文相关监听器-1</vt:lpstr>
      <vt:lpstr>知识点4：上下文相关监听器-2</vt:lpstr>
      <vt:lpstr>知识点5：会话相关监听器</vt:lpstr>
      <vt:lpstr>思考</vt:lpstr>
      <vt:lpstr>本节总结提问【监听器】</vt:lpstr>
      <vt:lpstr>本节总结【监听器】</vt:lpstr>
      <vt:lpstr>第2节【过滤器】</vt:lpstr>
      <vt:lpstr>知识点1：过滤器的作用</vt:lpstr>
      <vt:lpstr>知识点2：过滤器的开发方法-1</vt:lpstr>
      <vt:lpstr>知识点2：过滤器的开发方法-2</vt:lpstr>
      <vt:lpstr>知识点2：过滤器的开发方法-3</vt:lpstr>
      <vt:lpstr>知识点2：过滤器的开发方法-4</vt:lpstr>
      <vt:lpstr>知识点3：过滤器的配置-1</vt:lpstr>
      <vt:lpstr>知识点3：过滤器的配置</vt:lpstr>
      <vt:lpstr>知识点4：利用过滤器实现访问控制-1</vt:lpstr>
      <vt:lpstr>知识点4：利用过滤器实现访问控制-2</vt:lpstr>
      <vt:lpstr>知识点5：防盗链等其他过滤器应用场景</vt:lpstr>
      <vt:lpstr>知识点5：防盗链等其他过滤器应用场景</vt:lpstr>
      <vt:lpstr>知识点5：防盗链等其他过滤器应用场景</vt:lpstr>
      <vt:lpstr>知识点5：防盗链等其他过滤器应用场景</vt:lpstr>
      <vt:lpstr>本节总结提问【过滤器】</vt:lpstr>
      <vt:lpstr>本节总结【过滤器】</vt:lpstr>
      <vt:lpstr>本章总结</vt:lpstr>
      <vt:lpstr>本章作业</vt:lpstr>
      <vt:lpstr>幻灯片 33</vt:lpstr>
    </vt:vector>
  </TitlesOfParts>
  <Company>Baidu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Lv,Jiaoyan</dc:creator>
  <cp:lastModifiedBy>微软用户</cp:lastModifiedBy>
  <cp:revision>1647</cp:revision>
  <dcterms:created xsi:type="dcterms:W3CDTF">2014-03-19T14:07:00Z</dcterms:created>
  <dcterms:modified xsi:type="dcterms:W3CDTF">2018-06-29T08:46:08Z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2052-10.1.0.5843</vt:lpwstr>
  </property>
</Properties>
</file>