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8" r:id="rId2"/>
    <p:sldId id="481" r:id="rId3"/>
    <p:sldId id="493" r:id="rId4"/>
    <p:sldId id="483" r:id="rId5"/>
    <p:sldId id="589" r:id="rId6"/>
    <p:sldId id="725" r:id="rId7"/>
    <p:sldId id="630" r:id="rId8"/>
    <p:sldId id="730" r:id="rId9"/>
    <p:sldId id="726" r:id="rId10"/>
    <p:sldId id="731" r:id="rId11"/>
    <p:sldId id="727" r:id="rId12"/>
    <p:sldId id="728" r:id="rId13"/>
    <p:sldId id="732" r:id="rId14"/>
    <p:sldId id="729" r:id="rId15"/>
    <p:sldId id="734" r:id="rId16"/>
    <p:sldId id="631" r:id="rId17"/>
    <p:sldId id="735" r:id="rId18"/>
    <p:sldId id="736" r:id="rId19"/>
    <p:sldId id="737" r:id="rId20"/>
    <p:sldId id="738" r:id="rId21"/>
    <p:sldId id="720" r:id="rId22"/>
    <p:sldId id="721" r:id="rId23"/>
    <p:sldId id="723" r:id="rId24"/>
    <p:sldId id="4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199" autoAdjust="0"/>
  </p:normalViewPr>
  <p:slideViewPr>
    <p:cSldViewPr snapToGrid="0">
      <p:cViewPr>
        <p:scale>
          <a:sx n="60" d="100"/>
          <a:sy n="60" d="100"/>
        </p:scale>
        <p:origin x="-1086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en-US" altLang="zh-CN" baseline="0" dirty="0" smtClean="0"/>
              <a:t>         </a:t>
            </a:r>
            <a:r>
              <a:rPr lang="zh-CN" altLang="en-US" baseline="0" dirty="0" smtClean="0"/>
              <a:t>目前通常使用的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版本是</a:t>
            </a:r>
            <a:r>
              <a:rPr lang="en-US" altLang="zh-CN" baseline="0" dirty="0" smtClean="0"/>
              <a:t>2.5</a:t>
            </a:r>
            <a:r>
              <a:rPr lang="zh-CN" altLang="en-US" baseline="0" dirty="0" smtClean="0"/>
              <a:t>，但是</a:t>
            </a:r>
            <a:r>
              <a:rPr lang="en-US" altLang="zh-CN" baseline="0" dirty="0" smtClean="0"/>
              <a:t>3.0</a:t>
            </a:r>
            <a:r>
              <a:rPr lang="zh-CN" altLang="en-US" baseline="0" dirty="0" smtClean="0"/>
              <a:t>版本也已经比较稳定，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也支持该版本。本章学习</a:t>
            </a:r>
            <a:r>
              <a:rPr lang="en-US" altLang="zh-CN" baseline="0" dirty="0" smtClean="0"/>
              <a:t>3.0</a:t>
            </a:r>
            <a:r>
              <a:rPr lang="zh-CN" altLang="en-US" baseline="0" dirty="0" smtClean="0"/>
              <a:t>版本的新特性。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3.0&#26032;&#29305;&#24615;/upload.j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3.0&#26032;&#29305;&#24615;/UploadServlet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3.0&#26032;&#29305;&#24615;/UploadServlet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3.0&#26032;&#29305;&#24615;/MyFilter.ja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&#35838;&#22530;&#26696;&#20363;/&#31532;1&#33410;-Servlet3.0&#26032;&#29305;&#24615;/PrintServlet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1&#33410;-Servlet3.0&#26032;&#29305;&#24615;/PrintServlet.java" TargetMode="External"/><Relationship Id="rId5" Type="http://schemas.openxmlformats.org/officeDocument/2006/relationships/hyperlink" Target="&#35838;&#22530;&#26696;&#20363;/&#31532;3&#33410;-&#24341;&#29992;&#31867;&#22411;&#27010;&#36848;/Item0302.java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Servlet3.0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新特性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WebInitParam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初始化参数，常用属性有三个，这三个属性当中只有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为可选属性：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-name&gt;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-value&gt;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&lt;description&gt;</a:t>
            </a: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WebInitParam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初始化参数示例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352" y="1702676"/>
            <a:ext cx="559313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initParams = {</a:t>
            </a:r>
          </a:p>
          <a:p>
            <a:r>
              <a:rPr lang="pt-BR" dirty="0" smtClean="0"/>
              <a:t>@WebInitParam(name = "username", value = "etc") </a:t>
            </a:r>
          </a:p>
          <a:p>
            <a:r>
              <a:rPr lang="pt-BR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98861" y="1779687"/>
            <a:ext cx="5593139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&lt;init-param&gt;</a:t>
            </a:r>
          </a:p>
          <a:p>
            <a:r>
              <a:rPr lang="pt-BR" dirty="0" smtClean="0"/>
              <a:t>      &lt;param-name&gt;username&lt;/param-name&gt;</a:t>
            </a:r>
          </a:p>
          <a:p>
            <a:r>
              <a:rPr lang="pt-BR" dirty="0" smtClean="0"/>
              <a:t>      &lt;param-value&gt;etc&lt;/param-value&gt;</a:t>
            </a:r>
          </a:p>
          <a:p>
            <a:r>
              <a:rPr lang="pt-BR" dirty="0" smtClean="0"/>
              <a:t> &lt;/init-param&gt;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421" y="1702674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注解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2544" y="1772816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web.xml</a:t>
            </a:r>
            <a:endParaRPr lang="en-US" dirty="0"/>
          </a:p>
        </p:txBody>
      </p:sp>
      <p:sp>
        <p:nvSpPr>
          <p:cNvPr id="10" name="Equal 9"/>
          <p:cNvSpPr/>
          <p:nvPr/>
        </p:nvSpPr>
        <p:spPr>
          <a:xfrm>
            <a:off x="5896304" y="3358056"/>
            <a:ext cx="709448" cy="630620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952" y="882868"/>
            <a:ext cx="11650717" cy="59751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WebFilter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：配置过滤器此注解为声明一个过滤器，主要属性有以下几个。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在这些属性当中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servletNames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三个属性至少要包含其中的一个，并且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属性只能有一个，如果两个同时配置，一般情况下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取值将会被忽略。其他的都是可选属性。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filterName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&lt;filter-name&gt;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：该属性等价于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servletNames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：指定该过滤器将应用的 范围。如果是注解的话取值是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WebServlet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属性的取值，如果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中配置的话，取值是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-name&gt;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的取值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dispatcherTypes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：过滤器的转发模式。取值包括：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（异步）、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（错误）、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FORWARD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（请求转发）、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（包含）、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（请求）。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initParams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&lt;init-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asyncSupported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-supported&gt;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&lt;description&gt;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displayName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&lt;display-name&gt;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WebFilter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：配置过滤器示例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】-7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352" y="1702676"/>
            <a:ext cx="559313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@WebFilter(servletNames = {"LoginServlet"},filterName="LoginFilter")</a:t>
            </a:r>
          </a:p>
          <a:p>
            <a:r>
              <a:rPr lang="pt-BR" dirty="0" smtClean="0"/>
              <a:t>public class LoginFilter implements Filter{</a:t>
            </a:r>
          </a:p>
          <a:p>
            <a:r>
              <a:rPr lang="pt-BR" dirty="0" smtClean="0"/>
              <a:t>........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98861" y="1779687"/>
            <a:ext cx="559313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&lt;filter&gt; </a:t>
            </a:r>
          </a:p>
          <a:p>
            <a:r>
              <a:rPr lang="pt-BR" dirty="0" smtClean="0"/>
              <a:t>    &lt;filter-name&gt; LoginFilter &lt;/filter-name&gt; </a:t>
            </a:r>
          </a:p>
          <a:p>
            <a:r>
              <a:rPr lang="pt-BR" dirty="0" smtClean="0"/>
              <a:t>    &lt;filter-class&gt; com.chinasofti.filter.LoginFilter &lt;/filter-class&gt; </a:t>
            </a:r>
          </a:p>
          <a:p>
            <a:r>
              <a:rPr lang="pt-BR" dirty="0" smtClean="0"/>
              <a:t>&lt;/filter&gt; </a:t>
            </a:r>
          </a:p>
          <a:p>
            <a:r>
              <a:rPr lang="pt-BR" dirty="0" smtClean="0"/>
              <a:t>&lt;filter-mapping&gt; </a:t>
            </a:r>
          </a:p>
          <a:p>
            <a:r>
              <a:rPr lang="pt-BR" dirty="0" smtClean="0"/>
              <a:t>    &lt;filter-name&gt; LoginFilter &lt;/filter-name&gt; </a:t>
            </a:r>
          </a:p>
          <a:p>
            <a:r>
              <a:rPr lang="pt-BR" dirty="0" smtClean="0"/>
              <a:t>    &lt;servlet-name&gt; LoginServlet &lt;/servlet-name&gt; </a:t>
            </a:r>
          </a:p>
          <a:p>
            <a:r>
              <a:rPr lang="pt-BR" dirty="0" smtClean="0"/>
              <a:t>&lt;/filter-mapping&gt;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421" y="1702674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注解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2544" y="1772816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web.xml</a:t>
            </a:r>
            <a:endParaRPr lang="en-US" dirty="0"/>
          </a:p>
        </p:txBody>
      </p:sp>
      <p:sp>
        <p:nvSpPr>
          <p:cNvPr id="10" name="Equal 9"/>
          <p:cNvSpPr/>
          <p:nvPr/>
        </p:nvSpPr>
        <p:spPr>
          <a:xfrm>
            <a:off x="5896304" y="3358056"/>
            <a:ext cx="709448" cy="630620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WebListener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：配置监听器，此注解是用来声明监听器，它主要的属性只有一个：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：这个属性表示的是监听器的描述信息，整个配置可以简写成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WebListener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("XXX")</a:t>
            </a: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】-8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WebListener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：配置监听器示例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】-9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586" y="1639614"/>
            <a:ext cx="559313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WebListener</a:t>
            </a:r>
            <a:r>
              <a:rPr lang="en-US" dirty="0" smtClean="0"/>
              <a:t>("this is a listener")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CounterListener</a:t>
            </a:r>
            <a:r>
              <a:rPr lang="en-US" dirty="0" smtClean="0"/>
              <a:t> implements </a:t>
            </a:r>
            <a:r>
              <a:rPr lang="en-US" dirty="0" err="1" smtClean="0"/>
              <a:t>ServletContextListener</a:t>
            </a:r>
            <a:r>
              <a:rPr lang="en-US" dirty="0" smtClean="0"/>
              <a:t>{</a:t>
            </a:r>
          </a:p>
          <a:p>
            <a:r>
              <a:rPr lang="en-US" dirty="0" smtClean="0"/>
              <a:t>……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98861" y="1779687"/>
            <a:ext cx="559313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&lt;filter&gt; </a:t>
            </a:r>
          </a:p>
          <a:p>
            <a:r>
              <a:rPr lang="pt-BR" dirty="0" smtClean="0"/>
              <a:t>    &lt;filter-name&gt; LoginFilter &lt;/filter-name&gt; </a:t>
            </a:r>
          </a:p>
          <a:p>
            <a:r>
              <a:rPr lang="pt-BR" dirty="0" smtClean="0"/>
              <a:t>    &lt;filter-class&gt; com.chinasofti.filter.LoginFilter &lt;/filter-class&gt; </a:t>
            </a:r>
          </a:p>
          <a:p>
            <a:r>
              <a:rPr lang="pt-BR" dirty="0" smtClean="0"/>
              <a:t>&lt;/filter&gt; </a:t>
            </a:r>
          </a:p>
          <a:p>
            <a:r>
              <a:rPr lang="pt-BR" dirty="0" smtClean="0"/>
              <a:t>&lt;filter-mapping&gt; </a:t>
            </a:r>
          </a:p>
          <a:p>
            <a:r>
              <a:rPr lang="pt-BR" dirty="0" smtClean="0"/>
              <a:t>    &lt;filter-name&gt; LoginFilter &lt;/filter-name&gt; </a:t>
            </a:r>
          </a:p>
          <a:p>
            <a:r>
              <a:rPr lang="pt-BR" dirty="0" smtClean="0"/>
              <a:t>    &lt;servlet-name&gt; LoginServlet &lt;/servlet-name&gt; </a:t>
            </a:r>
          </a:p>
          <a:p>
            <a:r>
              <a:rPr lang="pt-BR" dirty="0" smtClean="0"/>
              <a:t>&lt;/filter-mapping&gt;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421" y="1702674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注解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2544" y="1772816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web.xml</a:t>
            </a:r>
            <a:endParaRPr lang="en-US" dirty="0"/>
          </a:p>
        </p:txBody>
      </p:sp>
      <p:sp>
        <p:nvSpPr>
          <p:cNvPr id="10" name="Equal 9"/>
          <p:cNvSpPr/>
          <p:nvPr/>
        </p:nvSpPr>
        <p:spPr>
          <a:xfrm>
            <a:off x="5896304" y="3358056"/>
            <a:ext cx="709448" cy="630620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35572"/>
            <a:ext cx="11015870" cy="36891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以前版本没有对文件上传进行支持，只能用第三方组件实现；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中对文件上传进行了支持，核心接口是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接口，该接口中的核心方法如下：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文件上传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1384" y="2204864"/>
          <a:ext cx="1105162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570"/>
                <a:gridCol w="6385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delete()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smtClean="0"/>
                        <a:t>part</a:t>
                      </a:r>
                      <a:r>
                        <a:rPr lang="zh-CN" altLang="en-US" dirty="0" smtClean="0"/>
                        <a:t>对象对应文件项的基本存储，包括删除任何相关的临时磁盘文件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getContentType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请求上传文件的类型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getHeader</a:t>
                      </a:r>
                      <a:r>
                        <a:rPr lang="en-US" dirty="0" smtClean="0"/>
                        <a:t>(String name):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获取上传文件内容的指定名字的请求头信息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Collection&lt;String&gt; </a:t>
                      </a:r>
                      <a:r>
                        <a:rPr lang="en-US" dirty="0" err="1" smtClean="0"/>
                        <a:t>getHeaderNames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获取上传文件请求的全部请求头名称，返回的是一个包含请求头名称的集合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Collection&lt;String&gt; </a:t>
                      </a:r>
                      <a:r>
                        <a:rPr lang="en-US" dirty="0" err="1" smtClean="0"/>
                        <a:t>getHeaders</a:t>
                      </a:r>
                      <a:r>
                        <a:rPr lang="en-US" dirty="0" smtClean="0"/>
                        <a:t>(String 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通过请求头名称，获取全部对应的请求信息，返回的是一个集合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getInputStream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获取输入流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获取控件的名字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getSize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获取上传文件的大小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write(String </a:t>
                      </a:r>
                      <a:r>
                        <a:rPr lang="en-US" dirty="0" err="1" smtClean="0"/>
                        <a:t>fileName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将文件写入到物理磁盘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35572"/>
            <a:ext cx="11015870" cy="36891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Servlet3.0</a:t>
            </a:r>
            <a:r>
              <a:rPr lang="zh-CN" altLang="en-US" sz="2400" dirty="0" smtClean="0"/>
              <a:t>版本中，请求接口提供了获取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实例的方法；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upload.jsp</a:t>
            </a:r>
            <a:r>
              <a:rPr lang="zh-CN" altLang="en-US" sz="2400" dirty="0" smtClean="0"/>
              <a:t>中定义上传表单；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文件上传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9852" y="1511181"/>
          <a:ext cx="110516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570"/>
                <a:gridCol w="6385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</a:t>
                      </a:r>
                      <a:r>
                        <a:rPr lang="en-US" dirty="0" err="1" smtClean="0"/>
                        <a:t>getPart</a:t>
                      </a:r>
                      <a:r>
                        <a:rPr lang="en-US" dirty="0" smtClean="0"/>
                        <a:t>(String 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根据上传控件名称获取上传文件对应的</a:t>
                      </a:r>
                      <a:r>
                        <a:rPr lang="en-US" altLang="zh-CN" dirty="0" smtClean="0"/>
                        <a:t>Part</a:t>
                      </a:r>
                      <a:r>
                        <a:rPr lang="zh-CN" altLang="en-US" dirty="0" smtClean="0"/>
                        <a:t>对象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Collection&lt;Part&gt; </a:t>
                      </a:r>
                      <a:r>
                        <a:rPr lang="en-US" dirty="0" err="1" smtClean="0"/>
                        <a:t>getParts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获取所有上传文件对应的</a:t>
                      </a:r>
                      <a:r>
                        <a:rPr lang="en-US" altLang="zh-CN" dirty="0" smtClean="0"/>
                        <a:t>Part</a:t>
                      </a:r>
                      <a:r>
                        <a:rPr lang="zh-CN" altLang="en-US" dirty="0" smtClean="0"/>
                        <a:t>对象。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u</a:t>
            </a:r>
            <a:r>
              <a:rPr lang="en-US" dirty="0" smtClean="0">
                <a:hlinkClick r:id="rId4" action="ppaction://hlinkfile"/>
              </a:rPr>
              <a:t>pload.jsp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3356992"/>
            <a:ext cx="1105203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&lt;form action="</a:t>
            </a:r>
            <a:r>
              <a:rPr lang="en-US" dirty="0" err="1" smtClean="0"/>
              <a:t>uploadServelt</a:t>
            </a:r>
            <a:r>
              <a:rPr lang="en-US" dirty="0" smtClean="0"/>
              <a:t>" method="post" </a:t>
            </a:r>
            <a:r>
              <a:rPr lang="en-US" b="1" dirty="0" err="1" smtClean="0">
                <a:solidFill>
                  <a:srgbClr val="C00000"/>
                </a:solidFill>
              </a:rPr>
              <a:t>enctype</a:t>
            </a:r>
            <a:r>
              <a:rPr lang="en-US" b="1" dirty="0" smtClean="0">
                <a:solidFill>
                  <a:srgbClr val="C00000"/>
                </a:solidFill>
              </a:rPr>
              <a:t>="multipart/form-data“ 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en-US" dirty="0" smtClean="0"/>
              <a:t>input type="file" name="myfile1"/&gt;&lt;</a:t>
            </a:r>
            <a:r>
              <a:rPr lang="en-US" dirty="0" err="1" smtClean="0"/>
              <a:t>br</a:t>
            </a:r>
            <a:r>
              <a:rPr lang="en-US" dirty="0" smtClean="0"/>
              <a:t>/&gt;  </a:t>
            </a:r>
          </a:p>
          <a:p>
            <a:r>
              <a:rPr lang="en-US" dirty="0" smtClean="0"/>
              <a:t>    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en-US" dirty="0" smtClean="0"/>
              <a:t>input type="file" name="myfile2"/&gt;&lt;</a:t>
            </a:r>
            <a:r>
              <a:rPr lang="en-US" dirty="0" err="1" smtClean="0"/>
              <a:t>br</a:t>
            </a:r>
            <a:r>
              <a:rPr lang="en-US" dirty="0" smtClean="0"/>
              <a:t>/&gt;  </a:t>
            </a:r>
          </a:p>
          <a:p>
            <a:r>
              <a:rPr lang="en-US" dirty="0" smtClean="0"/>
              <a:t>  &lt;input type="submit" name="submit" value="upload"/&gt;  </a:t>
            </a:r>
          </a:p>
          <a:p>
            <a:r>
              <a:rPr lang="en-US" dirty="0" smtClean="0"/>
              <a:t>&lt;/form&gt;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35572"/>
            <a:ext cx="11015870" cy="36891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：定义</a:t>
            </a:r>
            <a:r>
              <a:rPr lang="en-US" altLang="zh-CN" sz="2400" dirty="0" err="1" smtClean="0"/>
              <a:t>UploadServlet</a:t>
            </a:r>
            <a:r>
              <a:rPr lang="zh-CN" altLang="en-US" sz="2400" dirty="0" smtClean="0"/>
              <a:t>，实现上传功能；注解内容如下：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文件上传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UploadServlet.java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842" y="1496661"/>
            <a:ext cx="1163495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("/</a:t>
            </a:r>
            <a:r>
              <a:rPr lang="en-US" dirty="0" err="1" smtClean="0"/>
              <a:t>uploadServelt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MultipartConfig</a:t>
            </a:r>
            <a:r>
              <a:rPr lang="en-US" dirty="0" smtClean="0"/>
              <a:t>(  </a:t>
            </a:r>
          </a:p>
          <a:p>
            <a:r>
              <a:rPr lang="en-US" dirty="0" smtClean="0"/>
              <a:t>        location = "E:\\upload",//</a:t>
            </a:r>
            <a:r>
              <a:rPr lang="zh-CN" altLang="en-US" dirty="0" smtClean="0"/>
              <a:t>文件存放路径</a:t>
            </a:r>
          </a:p>
          <a:p>
            <a:r>
              <a:rPr lang="zh-CN" altLang="en-US" dirty="0" smtClean="0"/>
              <a:t>        </a:t>
            </a:r>
            <a:r>
              <a:rPr lang="en-US" dirty="0" err="1" smtClean="0"/>
              <a:t>maxFileSize</a:t>
            </a:r>
            <a:r>
              <a:rPr lang="en-US" dirty="0" smtClean="0"/>
              <a:t> = 8388608,//</a:t>
            </a:r>
            <a:r>
              <a:rPr lang="zh-CN" altLang="en-US" dirty="0" smtClean="0"/>
              <a:t>最大上传文件大小 </a:t>
            </a:r>
          </a:p>
          <a:p>
            <a:r>
              <a:rPr lang="zh-CN" altLang="en-US" dirty="0" smtClean="0"/>
              <a:t>        </a:t>
            </a:r>
            <a:r>
              <a:rPr lang="en-US" dirty="0" err="1" smtClean="0"/>
              <a:t>fileSizeThreshold</a:t>
            </a:r>
            <a:r>
              <a:rPr lang="en-US" dirty="0" smtClean="0"/>
              <a:t> = 819200,//</a:t>
            </a:r>
            <a:r>
              <a:rPr lang="zh-CN" altLang="en-US" dirty="0" smtClean="0"/>
              <a:t>当数据量大于该值时，内容将被写入文件。</a:t>
            </a:r>
          </a:p>
          <a:p>
            <a:r>
              <a:rPr lang="zh-CN" altLang="en-US" dirty="0" smtClean="0"/>
              <a:t>        </a:t>
            </a:r>
            <a:r>
              <a:rPr lang="en-US" dirty="0" err="1" smtClean="0"/>
              <a:t>maxRequestSize</a:t>
            </a:r>
            <a:r>
              <a:rPr lang="en-US" dirty="0" smtClean="0"/>
              <a:t> =  -1 //</a:t>
            </a:r>
            <a:r>
              <a:rPr lang="zh-CN" altLang="en-US" dirty="0" smtClean="0"/>
              <a:t>针对该 </a:t>
            </a:r>
            <a:r>
              <a:rPr lang="en-US" dirty="0" smtClean="0"/>
              <a:t>multipart/form-data </a:t>
            </a:r>
            <a:r>
              <a:rPr lang="zh-CN" altLang="en-US" dirty="0" smtClean="0"/>
              <a:t>请求最大数量，默认值为 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，表示没有限制。以字节为单位。  </a:t>
            </a:r>
          </a:p>
          <a:p>
            <a:r>
              <a:rPr lang="en-US" altLang="zh-CN" dirty="0" smtClean="0"/>
              <a:t>) </a:t>
            </a:r>
            <a:endParaRPr 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35572"/>
            <a:ext cx="11015870" cy="36891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：定义</a:t>
            </a:r>
            <a:r>
              <a:rPr lang="en-US" altLang="zh-CN" sz="2400" dirty="0" err="1" smtClean="0"/>
              <a:t>UploadServlet</a:t>
            </a:r>
            <a:r>
              <a:rPr lang="zh-CN" altLang="en-US" sz="2400" dirty="0" smtClean="0"/>
              <a:t>，实现上传功能；核心代码如下：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文件上传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65" y="1459874"/>
            <a:ext cx="11634952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获取所有上传文件对应的</a:t>
            </a:r>
            <a:r>
              <a:rPr lang="en-US" sz="1600" dirty="0" smtClean="0"/>
              <a:t>Part</a:t>
            </a:r>
            <a:r>
              <a:rPr lang="zh-CN" altLang="en-US" sz="1600" dirty="0" smtClean="0"/>
              <a:t>对象</a:t>
            </a:r>
          </a:p>
          <a:p>
            <a:r>
              <a:rPr lang="zh-CN" altLang="en-US" sz="1600" dirty="0" smtClean="0"/>
              <a:t>       </a:t>
            </a:r>
            <a:r>
              <a:rPr lang="en-US" sz="1600" dirty="0" smtClean="0"/>
              <a:t>Collection&lt;Part&gt; parts = </a:t>
            </a:r>
            <a:r>
              <a:rPr lang="en-US" sz="1600" dirty="0" err="1" smtClean="0"/>
              <a:t>request.getParts</a:t>
            </a:r>
            <a:r>
              <a:rPr lang="en-US" sz="1600" dirty="0" smtClean="0"/>
              <a:t>();  </a:t>
            </a:r>
          </a:p>
          <a:p>
            <a:r>
              <a:rPr lang="en-US" sz="1600" dirty="0" smtClean="0"/>
              <a:t>        //</a:t>
            </a:r>
            <a:r>
              <a:rPr lang="zh-CN" altLang="en-US" sz="1600" dirty="0" smtClean="0"/>
              <a:t>遍历上传文件对应的</a:t>
            </a:r>
            <a:r>
              <a:rPr lang="en-US" sz="1600" dirty="0" smtClean="0"/>
              <a:t>part</a:t>
            </a:r>
            <a:r>
              <a:rPr lang="zh-CN" altLang="en-US" sz="1600" dirty="0" smtClean="0"/>
              <a:t>对象，将文件写入上传文件目录  </a:t>
            </a:r>
          </a:p>
          <a:p>
            <a:r>
              <a:rPr lang="zh-CN" altLang="en-US" sz="1600" dirty="0" smtClean="0"/>
              <a:t>        </a:t>
            </a:r>
            <a:r>
              <a:rPr lang="en-US" sz="1600" dirty="0" smtClean="0"/>
              <a:t>for (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&lt;Part&gt; 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= </a:t>
            </a:r>
            <a:r>
              <a:rPr lang="en-US" sz="1600" dirty="0" err="1" smtClean="0"/>
              <a:t>parts.iterator</a:t>
            </a:r>
            <a:r>
              <a:rPr lang="en-US" sz="1600" dirty="0" smtClean="0"/>
              <a:t>(); </a:t>
            </a:r>
            <a:r>
              <a:rPr lang="en-US" sz="1600" dirty="0" err="1" smtClean="0"/>
              <a:t>iterator.hasNext</a:t>
            </a:r>
            <a:r>
              <a:rPr lang="en-US" sz="1600" dirty="0" smtClean="0"/>
              <a:t>();) {  </a:t>
            </a:r>
          </a:p>
          <a:p>
            <a:r>
              <a:rPr lang="en-US" sz="1600" dirty="0" smtClean="0"/>
              <a:t>            Part </a:t>
            </a:r>
            <a:r>
              <a:rPr lang="en-US" sz="1600" dirty="0" err="1" smtClean="0"/>
              <a:t>part</a:t>
            </a:r>
            <a:r>
              <a:rPr lang="en-US" sz="1600" dirty="0" smtClean="0"/>
              <a:t> = </a:t>
            </a:r>
            <a:r>
              <a:rPr lang="en-US" sz="1600" dirty="0" err="1" smtClean="0"/>
              <a:t>iterator.next</a:t>
            </a:r>
            <a:r>
              <a:rPr lang="en-US" sz="1600" dirty="0" smtClean="0"/>
              <a:t>();  </a:t>
            </a:r>
          </a:p>
          <a:p>
            <a:r>
              <a:rPr lang="en-US" sz="1600" dirty="0" smtClean="0"/>
              <a:t>          //</a:t>
            </a:r>
            <a:r>
              <a:rPr lang="zh-CN" altLang="en-US" sz="1600" dirty="0" smtClean="0"/>
              <a:t>获取</a:t>
            </a:r>
            <a:r>
              <a:rPr lang="en-US" sz="1600" dirty="0" smtClean="0"/>
              <a:t>content-disposition</a:t>
            </a:r>
            <a:r>
              <a:rPr lang="zh-CN" altLang="en-US" sz="1600" dirty="0" smtClean="0"/>
              <a:t>请求头，提取文件名称  </a:t>
            </a:r>
          </a:p>
          <a:p>
            <a:r>
              <a:rPr lang="zh-CN" altLang="en-US" sz="1600" dirty="0" smtClean="0"/>
              <a:t>            </a:t>
            </a:r>
            <a:r>
              <a:rPr lang="en-US" sz="1600" dirty="0" smtClean="0"/>
              <a:t>String </a:t>
            </a:r>
            <a:r>
              <a:rPr lang="en-US" sz="1600" dirty="0" err="1" smtClean="0"/>
              <a:t>cotentDisposition</a:t>
            </a:r>
            <a:r>
              <a:rPr lang="en-US" sz="1600" dirty="0" smtClean="0"/>
              <a:t> = </a:t>
            </a:r>
            <a:r>
              <a:rPr lang="en-US" sz="1600" dirty="0" err="1" smtClean="0"/>
              <a:t>part.getHeader</a:t>
            </a:r>
            <a:r>
              <a:rPr lang="en-US" sz="1600" dirty="0" smtClean="0"/>
              <a:t>("content-disposition");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cotent</a:t>
            </a:r>
            <a:r>
              <a:rPr lang="en-US" sz="1600" dirty="0" smtClean="0"/>
              <a:t>-disposition="+</a:t>
            </a:r>
            <a:r>
              <a:rPr lang="en-US" sz="1600" dirty="0" err="1" smtClean="0"/>
              <a:t>cotentDisposition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 = null;  </a:t>
            </a:r>
          </a:p>
          <a:p>
            <a:r>
              <a:rPr lang="en-US" sz="1600" dirty="0" smtClean="0"/>
              <a:t>            //</a:t>
            </a:r>
            <a:r>
              <a:rPr lang="zh-CN" altLang="en-US" sz="1600" dirty="0" smtClean="0"/>
              <a:t>使用正则表达是部分匹配，获取上传文件名称</a:t>
            </a:r>
          </a:p>
          <a:p>
            <a:r>
              <a:rPr lang="zh-CN" altLang="en-US" sz="1600" dirty="0" smtClean="0"/>
              <a:t>            </a:t>
            </a:r>
            <a:r>
              <a:rPr lang="en-US" sz="1600" dirty="0" smtClean="0"/>
              <a:t>Pattern </a:t>
            </a:r>
            <a:r>
              <a:rPr lang="en-US" sz="1600" dirty="0" err="1" smtClean="0"/>
              <a:t>pattern</a:t>
            </a:r>
            <a:r>
              <a:rPr lang="en-US" sz="1600" dirty="0" smtClean="0"/>
              <a:t> = </a:t>
            </a:r>
            <a:r>
              <a:rPr lang="en-US" sz="1600" dirty="0" err="1" smtClean="0"/>
              <a:t>Pattern.compile</a:t>
            </a:r>
            <a:r>
              <a:rPr lang="en-US" sz="1600" dirty="0" smtClean="0"/>
              <a:t>("filename=\".+\"");  </a:t>
            </a:r>
          </a:p>
          <a:p>
            <a:r>
              <a:rPr lang="en-US" sz="1600" dirty="0" smtClean="0"/>
              <a:t>            Matcher </a:t>
            </a:r>
            <a:r>
              <a:rPr lang="en-US" sz="1600" dirty="0" err="1" smtClean="0"/>
              <a:t>matcher</a:t>
            </a:r>
            <a:r>
              <a:rPr lang="en-US" sz="1600" dirty="0" smtClean="0"/>
              <a:t> = </a:t>
            </a:r>
            <a:r>
              <a:rPr lang="en-US" sz="1600" dirty="0" err="1" smtClean="0"/>
              <a:t>pattern.matcher</a:t>
            </a:r>
            <a:r>
              <a:rPr lang="en-US" sz="1600" dirty="0" smtClean="0"/>
              <a:t>(</a:t>
            </a:r>
            <a:r>
              <a:rPr lang="en-US" sz="1600" dirty="0" err="1" smtClean="0"/>
              <a:t>cotentDisposition</a:t>
            </a:r>
            <a:r>
              <a:rPr lang="en-US" sz="1600" dirty="0" smtClean="0"/>
              <a:t>);  </a:t>
            </a:r>
          </a:p>
          <a:p>
            <a:r>
              <a:rPr lang="en-US" sz="1600" dirty="0" smtClean="0"/>
              <a:t>            if(</a:t>
            </a:r>
            <a:r>
              <a:rPr lang="en-US" sz="1600" dirty="0" err="1" smtClean="0"/>
              <a:t>matcher.find</a:t>
            </a:r>
            <a:r>
              <a:rPr lang="en-US" sz="1600" dirty="0" smtClean="0"/>
              <a:t>()){  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 = </a:t>
            </a:r>
            <a:r>
              <a:rPr lang="en-US" sz="1600" dirty="0" err="1" smtClean="0"/>
              <a:t>matcher.group</a:t>
            </a:r>
            <a:r>
              <a:rPr lang="en-US" sz="1600" dirty="0" smtClean="0"/>
              <a:t>(); 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="+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 = </a:t>
            </a:r>
            <a:r>
              <a:rPr lang="en-US" sz="1600" dirty="0" err="1" smtClean="0"/>
              <a:t>fileName.substring</a:t>
            </a:r>
            <a:r>
              <a:rPr lang="en-US" sz="1600" dirty="0" smtClean="0"/>
              <a:t>(10, </a:t>
            </a:r>
            <a:r>
              <a:rPr lang="en-US" sz="1600" dirty="0" err="1" smtClean="0"/>
              <a:t>fileName.length</a:t>
            </a:r>
            <a:r>
              <a:rPr lang="en-US" sz="1600" dirty="0" smtClean="0"/>
              <a:t>()-1); 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subFileName</a:t>
            </a:r>
            <a:r>
              <a:rPr lang="en-US" sz="1600" dirty="0" smtClean="0"/>
              <a:t>="+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}   </a:t>
            </a:r>
          </a:p>
          <a:p>
            <a:r>
              <a:rPr lang="en-US" sz="1600" dirty="0" smtClean="0"/>
              <a:t>            if(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!=null){ 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part.write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);  </a:t>
            </a:r>
          </a:p>
          <a:p>
            <a:r>
              <a:rPr lang="en-US" sz="1600" dirty="0" smtClean="0"/>
              <a:t>            } 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UploadServlet.java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232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新特性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35572"/>
            <a:ext cx="11015870" cy="36891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：定义过滤器，解决文件名统一编码问题；核心代码如下：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文件上传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MyFilter.java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565" y="1459874"/>
            <a:ext cx="11634952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         public void init(</a:t>
            </a:r>
            <a:r>
              <a:rPr lang="en-US" altLang="zh-CN" sz="1600" dirty="0" err="1" smtClean="0"/>
              <a:t>FilterConfig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filterConfig</a:t>
            </a:r>
            <a:r>
              <a:rPr lang="en-US" altLang="zh-CN" sz="1600" dirty="0" smtClean="0"/>
              <a:t>) throws </a:t>
            </a:r>
            <a:r>
              <a:rPr lang="en-US" altLang="zh-CN" sz="1600" dirty="0" err="1" smtClean="0"/>
              <a:t>ServletException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 smtClean="0"/>
              <a:t>		//</a:t>
            </a:r>
            <a:r>
              <a:rPr lang="zh-CN" altLang="en-US" sz="1600" dirty="0" smtClean="0"/>
              <a:t>初始化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glEncoding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filterConfig.getInitParameter</a:t>
            </a:r>
            <a:r>
              <a:rPr lang="en-US" altLang="zh-CN" sz="1600" dirty="0" smtClean="0"/>
              <a:t>("encoding");</a:t>
            </a:r>
          </a:p>
          <a:p>
            <a:r>
              <a:rPr lang="en-US" altLang="zh-CN" sz="1600" dirty="0" smtClean="0"/>
              <a:t>	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public void </a:t>
            </a:r>
            <a:r>
              <a:rPr lang="en-US" altLang="zh-CN" sz="1600" dirty="0" err="1" smtClean="0"/>
              <a:t>doFilter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ServletRequest</a:t>
            </a:r>
            <a:r>
              <a:rPr lang="en-US" altLang="zh-CN" sz="1600" dirty="0" smtClean="0"/>
              <a:t> request, </a:t>
            </a:r>
            <a:r>
              <a:rPr lang="en-US" altLang="zh-CN" sz="1600" dirty="0" err="1" smtClean="0"/>
              <a:t>ServletResponse</a:t>
            </a:r>
            <a:r>
              <a:rPr lang="en-US" altLang="zh-CN" sz="1600" dirty="0" smtClean="0"/>
              <a:t> response, </a:t>
            </a:r>
            <a:r>
              <a:rPr lang="en-US" altLang="zh-CN" sz="1600" dirty="0" err="1" smtClean="0"/>
              <a:t>FilterChain</a:t>
            </a:r>
            <a:r>
              <a:rPr lang="en-US" altLang="zh-CN" sz="1600" dirty="0" smtClean="0"/>
              <a:t> chain)</a:t>
            </a:r>
          </a:p>
          <a:p>
            <a:r>
              <a:rPr lang="en-US" altLang="zh-CN" sz="1600" dirty="0" smtClean="0"/>
              <a:t>			throws </a:t>
            </a:r>
            <a:r>
              <a:rPr lang="en-US" altLang="zh-CN" sz="1600" dirty="0" err="1" smtClean="0"/>
              <a:t>IOException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ServletException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 smtClean="0"/>
              <a:t>		if (</a:t>
            </a:r>
            <a:r>
              <a:rPr lang="en-US" altLang="zh-CN" sz="1600" dirty="0" err="1" smtClean="0"/>
              <a:t>glEncoding</a:t>
            </a:r>
            <a:r>
              <a:rPr lang="en-US" altLang="zh-CN" sz="1600" dirty="0" smtClean="0"/>
              <a:t> != null) {</a:t>
            </a:r>
          </a:p>
          <a:p>
            <a:r>
              <a:rPr lang="en-US" altLang="zh-CN" sz="1600" dirty="0" smtClean="0"/>
              <a:t>			// request</a:t>
            </a:r>
            <a:r>
              <a:rPr lang="zh-CN" altLang="en-US" sz="1600" dirty="0" smtClean="0"/>
              <a:t>编码</a:t>
            </a:r>
          </a:p>
          <a:p>
            <a:r>
              <a:rPr lang="zh-CN" altLang="en-US" sz="1600" dirty="0" smtClean="0"/>
              <a:t>			</a:t>
            </a:r>
            <a:r>
              <a:rPr lang="en-US" altLang="zh-CN" sz="1600" dirty="0" err="1" smtClean="0"/>
              <a:t>request.setCharacterEncoding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glEncoding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			// response</a:t>
            </a:r>
            <a:r>
              <a:rPr lang="zh-CN" altLang="en-US" sz="1600" dirty="0" smtClean="0"/>
              <a:t>编码</a:t>
            </a:r>
          </a:p>
          <a:p>
            <a:r>
              <a:rPr lang="zh-CN" altLang="en-US" sz="1600" dirty="0" smtClean="0"/>
              <a:t>			</a:t>
            </a:r>
            <a:r>
              <a:rPr lang="en-US" altLang="zh-CN" sz="1600" dirty="0" err="1" smtClean="0"/>
              <a:t>response.setContentType</a:t>
            </a:r>
            <a:r>
              <a:rPr lang="en-US" altLang="zh-CN" sz="1600" dirty="0" smtClean="0"/>
              <a:t>("text/</a:t>
            </a:r>
            <a:r>
              <a:rPr lang="en-US" altLang="zh-CN" sz="1600" dirty="0" err="1" smtClean="0"/>
              <a:t>html;charset</a:t>
            </a:r>
            <a:r>
              <a:rPr lang="en-US" altLang="zh-CN" sz="1600" dirty="0" smtClean="0"/>
              <a:t>=" + </a:t>
            </a:r>
            <a:r>
              <a:rPr lang="en-US" altLang="zh-CN" sz="1600" dirty="0" err="1" smtClean="0"/>
              <a:t>glEncoding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	// </a:t>
            </a:r>
            <a:r>
              <a:rPr lang="zh-CN" altLang="en-US" sz="1600" dirty="0" smtClean="0"/>
              <a:t>传给下一个过滤器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chain.doFilter</a:t>
            </a:r>
            <a:r>
              <a:rPr lang="en-US" altLang="zh-CN" sz="1600" dirty="0" smtClean="0"/>
              <a:t>(request, response);</a:t>
            </a:r>
          </a:p>
          <a:p>
            <a:r>
              <a:rPr lang="en-US" altLang="zh-CN" sz="1600" dirty="0" smtClean="0"/>
              <a:t>	}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【Servlet3.0</a:t>
            </a:r>
            <a:r>
              <a:rPr lang="zh-CN" altLang="en-US" dirty="0" smtClean="0"/>
              <a:t>新特性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434" y="1320800"/>
            <a:ext cx="10912366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Servlet3.0</a:t>
            </a:r>
            <a:r>
              <a:rPr lang="zh-CN" altLang="en-US" dirty="0" smtClean="0"/>
              <a:t>的非阻塞特性是什么意思？如何实现？</a:t>
            </a:r>
            <a:endParaRPr lang="en-US" altLang="zh-CN" dirty="0" smtClean="0"/>
          </a:p>
          <a:p>
            <a:r>
              <a:rPr lang="en-US" altLang="zh-CN" dirty="0" smtClean="0"/>
              <a:t>Servlet3.0</a:t>
            </a:r>
            <a:r>
              <a:rPr lang="zh-CN" altLang="en-US" dirty="0" smtClean="0"/>
              <a:t>中有哪几个常用的注解类型？</a:t>
            </a:r>
            <a:endParaRPr lang="en-US" altLang="zh-CN" dirty="0" smtClean="0"/>
          </a:p>
          <a:p>
            <a:r>
              <a:rPr lang="en-US" altLang="zh-CN" dirty="0" smtClean="0"/>
              <a:t>Servlet3.0</a:t>
            </a:r>
            <a:r>
              <a:rPr lang="zh-CN" altLang="en-US" dirty="0" smtClean="0"/>
              <a:t>对文件上传进行了哪些支持？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 Servlet3.0</a:t>
            </a:r>
            <a:r>
              <a:rPr lang="zh-CN" altLang="en-US" dirty="0" smtClean="0"/>
              <a:t>新特性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966" y="1320800"/>
            <a:ext cx="10880834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Servlet3.0</a:t>
            </a:r>
            <a:r>
              <a:rPr lang="zh-CN" altLang="en-US" sz="2400" dirty="0" smtClean="0"/>
              <a:t>中增加了非阻塞特性支持，可以在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中或者使用注解进行配置，使得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可以异步处理请求；</a:t>
            </a:r>
            <a:endParaRPr lang="en-US" altLang="zh-CN" sz="2400" dirty="0" smtClean="0"/>
          </a:p>
          <a:p>
            <a:r>
              <a:rPr lang="en-US" altLang="zh-CN" sz="2400" dirty="0" smtClean="0"/>
              <a:t>Servlet3.0</a:t>
            </a:r>
            <a:r>
              <a:rPr lang="zh-CN" altLang="en-US" sz="2400" dirty="0" smtClean="0"/>
              <a:t>可以使用注解替代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的部分内容，常用的注解类型有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WebServlet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WebFilter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WebListener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WebInitParam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Servlet3.0</a:t>
            </a:r>
            <a:r>
              <a:rPr lang="zh-CN" altLang="en-US" sz="2400" dirty="0" smtClean="0"/>
              <a:t>中对文件上传进行了支持，提供了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接口以及</a:t>
            </a:r>
            <a:r>
              <a:rPr lang="en-US" altLang="zh-CN" sz="2400" dirty="0" smtClean="0">
                <a:solidFill>
                  <a:srgbClr val="404040"/>
                </a:solidFill>
                <a:ea typeface="微软雅黑 Light"/>
              </a:rPr>
              <a:t>@</a:t>
            </a:r>
            <a:r>
              <a:rPr lang="en-US" altLang="zh-CN" sz="2400" dirty="0" err="1" smtClean="0">
                <a:solidFill>
                  <a:srgbClr val="404040"/>
                </a:solidFill>
                <a:ea typeface="微软雅黑 Light"/>
              </a:rPr>
              <a:t>MultipartConfig</a:t>
            </a:r>
            <a:r>
              <a:rPr lang="zh-CN" altLang="en-US" sz="2400" dirty="0" smtClean="0">
                <a:solidFill>
                  <a:srgbClr val="404040"/>
                </a:solidFill>
                <a:ea typeface="微软雅黑 Light"/>
              </a:rPr>
              <a:t>注解，可以方便地实现文件上传；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题目：在注册功能中，增加上传头像功能。使用</a:t>
            </a:r>
            <a:r>
              <a:rPr lang="en-US" altLang="zh-CN" sz="2000" dirty="0" smtClean="0">
                <a:latin typeface="+mn-ea"/>
                <a:ea typeface="微软雅黑 Light"/>
              </a:rPr>
              <a:t>Servlet3.0</a:t>
            </a:r>
            <a:r>
              <a:rPr lang="zh-CN" altLang="en-US" sz="2000" dirty="0" smtClean="0">
                <a:latin typeface="+mn-ea"/>
                <a:ea typeface="微软雅黑 Light"/>
              </a:rPr>
              <a:t>的非阻塞特性、注解、文件上传相关</a:t>
            </a:r>
            <a:r>
              <a:rPr lang="en-US" altLang="zh-CN" sz="2000" dirty="0" smtClean="0">
                <a:latin typeface="+mn-ea"/>
                <a:ea typeface="微软雅黑 Light"/>
              </a:rPr>
              <a:t>API</a:t>
            </a:r>
            <a:r>
              <a:rPr lang="zh-CN" altLang="en-US" sz="2000" dirty="0" smtClean="0">
                <a:latin typeface="+mn-ea"/>
                <a:ea typeface="微软雅黑 Light"/>
              </a:rPr>
              <a:t>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版本的主要新特性；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中的注解；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的非阻塞特征；</a:t>
            </a:r>
            <a:endParaRPr lang="en-US" altLang="zh-CN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版本实现文件上传；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【Servlet3.0</a:t>
            </a:r>
            <a:r>
              <a:rPr lang="zh-CN" altLang="en-US" dirty="0" smtClean="0"/>
              <a:t>新特性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知识点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 非阻塞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知识点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：注解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知识点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：文件上传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3610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我们编写一个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，在一个死循环中打印输出：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在之前版本的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中，访问该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后，再次访问就不再有响应，因为当前线程阻塞，在处理死循环；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非阻塞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PrintServlet.java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376" y="1556792"/>
            <a:ext cx="1111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Thread.currentThread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()+": Hello，</a:t>
            </a:r>
            <a:r>
              <a:rPr lang="zh-CN" altLang="en-US" dirty="0" smtClean="0"/>
              <a:t>我是</a:t>
            </a:r>
            <a:r>
              <a:rPr lang="en-US" dirty="0" err="1" smtClean="0"/>
              <a:t>PrintServlet</a:t>
            </a:r>
            <a:r>
              <a:rPr lang="en-US" dirty="0" smtClean="0"/>
              <a:t>,</a:t>
            </a:r>
            <a:r>
              <a:rPr lang="zh-CN" altLang="en-US" dirty="0" smtClean="0"/>
              <a:t>马上要进入死循环打印了！</a:t>
            </a:r>
            <a:r>
              <a:rPr lang="en-US" altLang="zh-CN" dirty="0" smtClean="0"/>
              <a:t>");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while(true){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正在打印，请稍后</a:t>
            </a:r>
            <a:r>
              <a:rPr lang="en-US" altLang="zh-CN" dirty="0" smtClean="0"/>
              <a:t>......");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pic>
        <p:nvPicPr>
          <p:cNvPr id="20481" name="Picture 1" descr="C:\Users\wxh\AppData\Roaming\Tencent\Users\29097443\QQ\WinTemp\RichOle\XQCRIWJNFJ6]24HBD5W~Y@U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4130565"/>
            <a:ext cx="4600575" cy="9144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20482" name="Picture 2" descr="C:\Users\wxh\AppData\Roaming\Tencent\Users\29097443\QQ\WinTemp\RichOle\5[(5DCE}ZHO$LC1W}NTD54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7283" y="3957145"/>
            <a:ext cx="3895725" cy="10953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4" name="Oval Callout 13"/>
          <p:cNvSpPr/>
          <p:nvPr/>
        </p:nvSpPr>
        <p:spPr>
          <a:xfrm>
            <a:off x="3184634" y="5029200"/>
            <a:ext cx="1876098" cy="1828801"/>
          </a:xfrm>
          <a:prstGeom prst="wedgeEllipseCallout">
            <a:avLst>
              <a:gd name="adj1" fmla="val 48935"/>
              <a:gd name="adj2" fmla="val -55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r>
              <a:rPr lang="en-US" altLang="zh-CN" dirty="0" err="1" smtClean="0">
                <a:solidFill>
                  <a:schemeClr val="tx1"/>
                </a:solidFill>
              </a:rPr>
              <a:t>PrintServlet</a:t>
            </a:r>
            <a:r>
              <a:rPr lang="zh-CN" altLang="en-US" dirty="0" smtClean="0">
                <a:solidFill>
                  <a:schemeClr val="tx1"/>
                </a:solidFill>
              </a:rPr>
              <a:t>，在后台死循环打印。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505902" y="4729655"/>
            <a:ext cx="1876098" cy="1828801"/>
          </a:xfrm>
          <a:prstGeom prst="wedgeEllipseCallout">
            <a:avLst>
              <a:gd name="adj1" fmla="val 48935"/>
              <a:gd name="adj2" fmla="val -55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r>
              <a:rPr lang="en-US" altLang="zh-CN" dirty="0" err="1" smtClean="0">
                <a:solidFill>
                  <a:schemeClr val="tx1"/>
                </a:solidFill>
              </a:rPr>
              <a:t>PrintServlet</a:t>
            </a:r>
            <a:r>
              <a:rPr lang="zh-CN" altLang="en-US" dirty="0" smtClean="0">
                <a:solidFill>
                  <a:schemeClr val="tx1"/>
                </a:solidFill>
              </a:rPr>
              <a:t>，处于阻塞状态，一直在加载状态。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9"/>
            <a:ext cx="11015870" cy="506073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版本，增加了非阻塞特性：接收请求后，启动一个异步线程处理请求，客户端可以继续请求这个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，而不必等待上一次请求返回；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默认情况下，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并没有这个特性，需要在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中进行配置：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非阻塞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079" y="3354062"/>
            <a:ext cx="1111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PrintServlet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-class&gt;com.chiansofti.chapter10.section01.PrintServlet&lt;/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async</a:t>
            </a:r>
            <a:r>
              <a:rPr lang="en-US" b="1" dirty="0" smtClean="0">
                <a:solidFill>
                  <a:srgbClr val="FF0000"/>
                </a:solidFill>
              </a:rPr>
              <a:t>-supported&gt;true&lt;/</a:t>
            </a:r>
            <a:r>
              <a:rPr lang="en-US" b="1" dirty="0" err="1" smtClean="0">
                <a:solidFill>
                  <a:srgbClr val="FF0000"/>
                </a:solidFill>
              </a:rPr>
              <a:t>async</a:t>
            </a:r>
            <a:r>
              <a:rPr lang="en-US" b="1" dirty="0" smtClean="0">
                <a:solidFill>
                  <a:srgbClr val="FF0000"/>
                </a:solidFill>
              </a:rPr>
              <a:t>-supported&gt;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2049" name="Picture 1" descr="C:\Users\wxh\AppData\Roaming\Tencent\Users\29097443\QQ\WinTemp\RichOle\G)5I4){1]FW37}CEX[%TV}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097" y="5328745"/>
            <a:ext cx="4714875" cy="876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7" name="Picture 1" descr="C:\Users\wxh\AppData\Roaming\Tencent\Users\29097443\QQ\WinTemp\RichOle\XQCRIWJNFJ6]24HBD5W~Y@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919" y="5281448"/>
            <a:ext cx="4600575" cy="9144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8" name="Oval Callout 7"/>
          <p:cNvSpPr/>
          <p:nvPr/>
        </p:nvSpPr>
        <p:spPr>
          <a:xfrm>
            <a:off x="9249102" y="4035972"/>
            <a:ext cx="1876098" cy="1828801"/>
          </a:xfrm>
          <a:prstGeom prst="wedgeEllipseCallout">
            <a:avLst>
              <a:gd name="adj1" fmla="val -87199"/>
              <a:gd name="adj2" fmla="val 2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r>
              <a:rPr lang="en-US" altLang="zh-CN" dirty="0" err="1" smtClean="0">
                <a:solidFill>
                  <a:schemeClr val="tx1"/>
                </a:solidFill>
              </a:rPr>
              <a:t>PrintServlet</a:t>
            </a:r>
            <a:r>
              <a:rPr lang="zh-CN" altLang="en-US" dirty="0" smtClean="0">
                <a:solidFill>
                  <a:schemeClr val="tx1"/>
                </a:solidFill>
              </a:rPr>
              <a:t>，处于非阻塞状态，依然可以响应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5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6" action="ppaction://hlinkfile"/>
              </a:rPr>
              <a:t>PrintServlet.java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中可以使用注解（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）替代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通常用的注解有五种类型：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WebInitParam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WebFilter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：配置过滤器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WebListener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：配置监听器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MultipartConfig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：对文件上传的支持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8" y="882868"/>
            <a:ext cx="11312787" cy="59751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进行配置示例，包括的属性如下，这些属性除了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vlaue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是必选的，其他的都是可选的：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-name&gt;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。如果没有指定，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-name&gt;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取值为类的全限定名，比如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XXX.XXX.XXX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属性。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loadOnStartup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&lt;load-on-startup&gt;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initParams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&lt;init-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标签，他的参数是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WebInitParam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注解的集合（此注解之后介绍）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asyncSupported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-supported&gt;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&lt;description&gt;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displayName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：等价于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配置文件中的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&lt;display-name&gt;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</a:p>
          <a:p>
            <a:pPr lvl="1"/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882868"/>
            <a:ext cx="11015870" cy="4114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352" y="1702676"/>
            <a:ext cx="5593139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(</a:t>
            </a:r>
            <a:r>
              <a:rPr lang="en-US" dirty="0" err="1" smtClean="0"/>
              <a:t>urlPatterns</a:t>
            </a:r>
            <a:r>
              <a:rPr lang="en-US" dirty="0" smtClean="0"/>
              <a:t> = {"/demo"}, </a:t>
            </a:r>
          </a:p>
          <a:p>
            <a:r>
              <a:rPr lang="en-US" dirty="0" err="1" smtClean="0"/>
              <a:t>asyncSupported</a:t>
            </a:r>
            <a:r>
              <a:rPr lang="en-US" dirty="0" smtClean="0"/>
              <a:t> = true, </a:t>
            </a:r>
          </a:p>
          <a:p>
            <a:r>
              <a:rPr lang="en-US" dirty="0" err="1" smtClean="0"/>
              <a:t>loadOnStartup</a:t>
            </a:r>
            <a:r>
              <a:rPr lang="en-US" dirty="0" smtClean="0"/>
              <a:t> = -1, </a:t>
            </a:r>
          </a:p>
          <a:p>
            <a:r>
              <a:rPr lang="en-US" dirty="0" smtClean="0"/>
              <a:t>name = "</a:t>
            </a:r>
            <a:r>
              <a:rPr lang="en-US" dirty="0" err="1" smtClean="0"/>
              <a:t>DemoServlet</a:t>
            </a:r>
            <a:r>
              <a:rPr lang="en-US" dirty="0" smtClean="0"/>
              <a:t>", </a:t>
            </a:r>
          </a:p>
          <a:p>
            <a:r>
              <a:rPr lang="en-US" dirty="0" err="1" smtClean="0"/>
              <a:t>displayName</a:t>
            </a:r>
            <a:r>
              <a:rPr lang="en-US" dirty="0" smtClean="0"/>
              <a:t> = "</a:t>
            </a:r>
            <a:r>
              <a:rPr lang="en-US" dirty="0" err="1" smtClean="0"/>
              <a:t>chinasofti</a:t>
            </a:r>
            <a:r>
              <a:rPr lang="en-US" dirty="0" smtClean="0"/>
              <a:t>", </a:t>
            </a:r>
          </a:p>
          <a:p>
            <a:r>
              <a:rPr lang="en-US" dirty="0" err="1" smtClean="0"/>
              <a:t>initParams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WebInitParam</a:t>
            </a:r>
            <a:r>
              <a:rPr lang="en-US" dirty="0" smtClean="0"/>
              <a:t>(name = "username", value = "etc")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98861" y="1779687"/>
            <a:ext cx="5593139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&lt;display-name&gt; </a:t>
            </a:r>
            <a:r>
              <a:rPr lang="en-US" dirty="0" err="1" smtClean="0"/>
              <a:t>DemoServlet</a:t>
            </a:r>
            <a:r>
              <a:rPr lang="en-US" dirty="0" smtClean="0"/>
              <a:t> &lt;/display-name&gt;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com.chinasofti.servlet.DemoServlet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footmark.servlet.SimpleServlet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r>
              <a:rPr lang="en-US" dirty="0" smtClean="0"/>
              <a:t>    &lt;load-on-startup&gt;-1&lt;/load-on-startup&gt;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async</a:t>
            </a:r>
            <a:r>
              <a:rPr lang="en-US" dirty="0" smtClean="0"/>
              <a:t>-supported&gt;true&lt;/</a:t>
            </a:r>
            <a:r>
              <a:rPr lang="en-US" dirty="0" err="1" smtClean="0"/>
              <a:t>async</a:t>
            </a:r>
            <a:r>
              <a:rPr lang="en-US" dirty="0" smtClean="0"/>
              <a:t>-supported&gt;</a:t>
            </a:r>
          </a:p>
          <a:p>
            <a:r>
              <a:rPr lang="en-US" dirty="0" smtClean="0"/>
              <a:t>    &lt;init-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param</a:t>
            </a:r>
            <a:r>
              <a:rPr lang="en-US" dirty="0" smtClean="0"/>
              <a:t>-name&gt;username&lt;/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param</a:t>
            </a:r>
            <a:r>
              <a:rPr lang="en-US" dirty="0" smtClean="0"/>
              <a:t>-value&gt;etc&lt;/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</a:p>
          <a:p>
            <a:r>
              <a:rPr lang="en-US" dirty="0" smtClean="0"/>
              <a:t>    &lt;/init-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 </a:t>
            </a:r>
            <a:r>
              <a:rPr lang="en-US" dirty="0" err="1" smtClean="0"/>
              <a:t>DemoServlet</a:t>
            </a:r>
            <a:r>
              <a:rPr lang="en-US" dirty="0" smtClean="0"/>
              <a:t> 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-pattern&gt;/demo&lt;/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6593" y="1765737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注解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92544" y="1772816"/>
            <a:ext cx="9774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web.xml</a:t>
            </a:r>
            <a:endParaRPr lang="en-US" dirty="0"/>
          </a:p>
        </p:txBody>
      </p:sp>
      <p:sp>
        <p:nvSpPr>
          <p:cNvPr id="10" name="Equal 9"/>
          <p:cNvSpPr/>
          <p:nvPr/>
        </p:nvSpPr>
        <p:spPr>
          <a:xfrm>
            <a:off x="5896304" y="3358056"/>
            <a:ext cx="709448" cy="630620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9355</TotalTime>
  <Words>2062</Words>
  <Application>Microsoft Office PowerPoint</Application>
  <PresentationFormat>Custom</PresentationFormat>
  <Paragraphs>323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主题</vt:lpstr>
      <vt:lpstr>Servlet3.0新特性</vt:lpstr>
      <vt:lpstr>本章内容：共1小节，3个知识点</vt:lpstr>
      <vt:lpstr>本章目标</vt:lpstr>
      <vt:lpstr>第1节【Servlet3.0新特性】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本节总结提问【Servlet3.0新特性】</vt:lpstr>
      <vt:lpstr>本节总结【 Servlet3.0新特性】</vt:lpstr>
      <vt:lpstr>本章作业</vt:lpstr>
      <vt:lpstr>Slide 24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1545</cp:revision>
  <dcterms:created xsi:type="dcterms:W3CDTF">2014-03-19T14:07:00Z</dcterms:created>
  <dcterms:modified xsi:type="dcterms:W3CDTF">2017-06-09T10:18:32Z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