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78" r:id="rId2"/>
    <p:sldId id="481" r:id="rId3"/>
    <p:sldId id="493" r:id="rId4"/>
    <p:sldId id="483" r:id="rId5"/>
    <p:sldId id="588" r:id="rId6"/>
    <p:sldId id="589" r:id="rId7"/>
    <p:sldId id="590" r:id="rId8"/>
    <p:sldId id="591" r:id="rId9"/>
    <p:sldId id="592" r:id="rId10"/>
    <p:sldId id="596" r:id="rId11"/>
    <p:sldId id="593" r:id="rId12"/>
    <p:sldId id="594" r:id="rId13"/>
    <p:sldId id="595" r:id="rId14"/>
    <p:sldId id="587" r:id="rId15"/>
    <p:sldId id="608" r:id="rId16"/>
    <p:sldId id="599" r:id="rId17"/>
    <p:sldId id="600" r:id="rId18"/>
    <p:sldId id="606" r:id="rId19"/>
    <p:sldId id="607" r:id="rId20"/>
    <p:sldId id="601" r:id="rId21"/>
    <p:sldId id="602" r:id="rId22"/>
    <p:sldId id="604" r:id="rId23"/>
    <p:sldId id="598" r:id="rId24"/>
    <p:sldId id="610" r:id="rId25"/>
    <p:sldId id="613" r:id="rId26"/>
    <p:sldId id="614" r:id="rId27"/>
    <p:sldId id="616" r:id="rId28"/>
    <p:sldId id="617" r:id="rId29"/>
    <p:sldId id="612" r:id="rId30"/>
    <p:sldId id="620" r:id="rId31"/>
    <p:sldId id="611" r:id="rId32"/>
    <p:sldId id="618" r:id="rId33"/>
    <p:sldId id="621" r:id="rId34"/>
    <p:sldId id="622" r:id="rId35"/>
    <p:sldId id="623" r:id="rId36"/>
    <p:sldId id="619" r:id="rId37"/>
    <p:sldId id="625" r:id="rId38"/>
    <p:sldId id="626" r:id="rId39"/>
    <p:sldId id="627" r:id="rId40"/>
    <p:sldId id="628" r:id="rId41"/>
    <p:sldId id="629" r:id="rId42"/>
    <p:sldId id="630" r:id="rId43"/>
    <p:sldId id="631" r:id="rId44"/>
    <p:sldId id="632" r:id="rId45"/>
    <p:sldId id="638" r:id="rId46"/>
    <p:sldId id="637" r:id="rId47"/>
    <p:sldId id="633" r:id="rId48"/>
    <p:sldId id="634" r:id="rId49"/>
    <p:sldId id="635" r:id="rId50"/>
    <p:sldId id="639" r:id="rId51"/>
    <p:sldId id="640" r:id="rId52"/>
    <p:sldId id="641" r:id="rId53"/>
    <p:sldId id="624" r:id="rId54"/>
    <p:sldId id="586" r:id="rId55"/>
    <p:sldId id="476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 autoAdjust="0"/>
    <p:restoredTop sz="81669" autoAdjust="0"/>
  </p:normalViewPr>
  <p:slideViewPr>
    <p:cSldViewPr snapToGrid="0">
      <p:cViewPr varScale="1">
        <p:scale>
          <a:sx n="92" d="100"/>
          <a:sy n="92" d="100"/>
        </p:scale>
        <p:origin x="-1350" y="-102"/>
      </p:cViewPr>
      <p:guideLst>
        <p:guide orient="horz" pos="217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2493540-E541-4B15-B1B7-BCBBD0FA7EF9}" type="slidenum">
              <a:rPr lang="en-US" altLang="zh-CN" sz="1200" b="0"/>
              <a:pPr algn="r"/>
              <a:t>16</a:t>
            </a:fld>
            <a:endParaRPr lang="en-US" altLang="zh-CN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2AA016-A153-43C5-84D5-18070E8D529C}" type="slidenum">
              <a:rPr lang="en-US" altLang="zh-CN" sz="1200" b="0"/>
              <a:pPr algn="r"/>
              <a:t>17</a:t>
            </a:fld>
            <a:endParaRPr lang="en-US" altLang="zh-CN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9D53ED-FDC8-4DDB-84B5-E02FFB8BDCF4}" type="slidenum">
              <a:rPr lang="en-US" altLang="zh-CN" sz="1200" b="0"/>
              <a:pPr algn="r"/>
              <a:t>18</a:t>
            </a:fld>
            <a:endParaRPr lang="en-US" altLang="zh-CN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8B4E01-73E0-4722-BD83-7A23F9BAF20F}" type="slidenum">
              <a:rPr lang="en-US" altLang="zh-CN" sz="1200" b="0"/>
              <a:pPr algn="r"/>
              <a:t>19</a:t>
            </a:fld>
            <a:endParaRPr lang="en-US" altLang="zh-CN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09E45AE-499C-4A34-B339-40FBA4363AB3}" type="slidenum">
              <a:rPr lang="en-US" altLang="zh-CN" sz="1200" b="0"/>
              <a:pPr algn="r"/>
              <a:t>20</a:t>
            </a:fld>
            <a:endParaRPr lang="en-US" altLang="zh-CN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EB9D59-7582-4A0F-82E6-72ABC0B81C5C}" type="slidenum">
              <a:rPr lang="en-US" altLang="zh-CN" sz="1200" b="0"/>
              <a:pPr algn="r"/>
              <a:t>21</a:t>
            </a:fld>
            <a:endParaRPr lang="en-US" altLang="zh-CN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FFB2241-EF4E-41D8-A667-CC2F38DAB6C6}" type="slidenum">
              <a:rPr lang="en-US" altLang="zh-CN" sz="1200" b="0"/>
              <a:pPr algn="r"/>
              <a:t>22</a:t>
            </a:fld>
            <a:endParaRPr lang="en-US" altLang="zh-CN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C5F053-E718-43CF-A7F3-BB02759393E7}" type="slidenum">
              <a:rPr lang="en-US" altLang="zh-CN" sz="1200" b="0"/>
              <a:pPr algn="r"/>
              <a:t>25</a:t>
            </a:fld>
            <a:endParaRPr lang="en-US" altLang="zh-CN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4D658C-BB8C-4AFE-BCF6-84AFC6EFE2A7}" type="slidenum">
              <a:rPr lang="en-US" altLang="zh-CN" sz="1200" b="0"/>
              <a:pPr algn="r"/>
              <a:t>26</a:t>
            </a:fld>
            <a:endParaRPr lang="en-US" altLang="zh-CN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</a:t>
            </a:r>
            <a:r>
              <a:rPr lang="zh-CN" altLang="en-US" dirty="0" smtClean="0"/>
              <a:t>这门课程的主要目标就是学习使用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，本章主要是概述部分，会涉及到一些概念，也会编写一些很简单的代码，以入门为主要目标。有些术语可能暂时不大容易理解不要紧，后续都会详细学习。学习完本章后，应该可以在自己的电脑上安装好编译运行环境，能够编写并运行简单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程序，掌握简单的语法元素。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24CCF-E7C4-4C37-BC9C-134754F782E0}" type="slidenum">
              <a:rPr lang="zh-CN" altLang="en-US" smtClean="0">
                <a:latin typeface="Arial" pitchFamily="34" charset="0"/>
              </a:rPr>
              <a:pPr/>
              <a:t>38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00911-4719-4584-98EE-12ACA6D00F14}" type="slidenum">
              <a:rPr lang="zh-CN" altLang="en-US" smtClean="0">
                <a:latin typeface="Arial" pitchFamily="34" charset="0"/>
              </a:rPr>
              <a:pPr/>
              <a:t>39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97668E-BE69-4A1F-AEED-BEBD8A513080}" type="slidenum">
              <a:rPr lang="en-US" altLang="zh-CN" sz="1200" b="0"/>
              <a:pPr algn="r"/>
              <a:t>40</a:t>
            </a:fld>
            <a:endParaRPr lang="en-US" altLang="zh-CN" sz="1200" b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AE7851-6529-48E1-B54C-2E367763808E}" type="slidenum">
              <a:rPr lang="en-US" altLang="zh-CN" sz="1200" b="0"/>
              <a:pPr algn="r"/>
              <a:t>41</a:t>
            </a:fld>
            <a:endParaRPr lang="en-US" altLang="zh-CN" sz="1200" b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C811057-4BA1-40C5-B3FD-F793EB43ED11}" type="slidenum">
              <a:rPr lang="en-US" altLang="zh-CN" sz="1200" b="0"/>
              <a:pPr algn="r"/>
              <a:t>42</a:t>
            </a:fld>
            <a:endParaRPr lang="en-US" altLang="zh-CN" sz="1200" b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EBD491-0ED1-4C9B-8965-5114075E5335}" type="slidenum">
              <a:rPr lang="en-US" altLang="zh-CN" sz="1200" b="0"/>
              <a:pPr algn="r"/>
              <a:t>43</a:t>
            </a:fld>
            <a:endParaRPr lang="en-US" altLang="zh-CN" sz="1200" b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86579A-9A8C-4622-8294-4F8C00BE36B9}" type="slidenum">
              <a:rPr lang="en-US" altLang="zh-CN" sz="1200" b="0"/>
              <a:pPr algn="r"/>
              <a:t>44</a:t>
            </a:fld>
            <a:endParaRPr lang="en-US" altLang="zh-CN" sz="1200" b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7FC30C-122D-4465-9CEE-2C098F129EDE}" type="slidenum">
              <a:rPr lang="en-US" altLang="zh-CN" sz="1200" b="0"/>
              <a:pPr algn="r"/>
              <a:t>47</a:t>
            </a:fld>
            <a:endParaRPr lang="en-US" altLang="zh-CN" sz="1200" b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C607B1-0D06-4C2A-8DD3-F14715390D14}" type="slidenum">
              <a:rPr lang="en-US" altLang="zh-CN" sz="1200" b="0"/>
              <a:pPr algn="r"/>
              <a:t>48</a:t>
            </a:fld>
            <a:endParaRPr lang="en-US" altLang="zh-CN" sz="1200" b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1C5774-7FC3-4C2F-9EB2-8C1D3A6F70B6}" type="slidenum">
              <a:rPr lang="en-US" altLang="zh-CN" sz="1200" b="0"/>
              <a:pPr algn="r"/>
              <a:t>49</a:t>
            </a:fld>
            <a:endParaRPr lang="en-US" altLang="zh-CN" sz="1200" b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7A9C82-76FA-46B3-961F-C1E012E4F83D}" type="slidenum">
              <a:rPr lang="en-US" altLang="zh-CN" sz="1200" b="0"/>
              <a:pPr algn="r"/>
              <a:t>50</a:t>
            </a:fld>
            <a:endParaRPr lang="en-US" altLang="zh-CN" sz="1200" b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A8769C-86B1-4B07-BB94-0AFB0E887113}" type="slidenum">
              <a:rPr lang="en-US" altLang="zh-CN" sz="1200" b="0"/>
              <a:pPr algn="r"/>
              <a:t>51</a:t>
            </a:fld>
            <a:endParaRPr lang="en-US" altLang="zh-CN" sz="1200" b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B71826-E476-4850-BC1D-70DF3C44A34F}" type="slidenum">
              <a:rPr lang="en-US" altLang="zh-CN" sz="1200" b="0"/>
              <a:pPr algn="r"/>
              <a:t>52</a:t>
            </a:fld>
            <a:endParaRPr lang="en-US" altLang="zh-CN" sz="1200" b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务必要求学员认真写至少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字的自我评价，简要的求职</a:t>
            </a:r>
            <a:r>
              <a:rPr lang="zh-CN" altLang="en-US" smtClean="0"/>
              <a:t>目标，学习经历，然后仔细查看，这</a:t>
            </a:r>
            <a:r>
              <a:rPr lang="zh-CN" altLang="en-US" dirty="0" smtClean="0"/>
              <a:t>是了解学员的途径之一；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C1366-D834-4F69-8708-8968EB3F6C46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9F1800-3389-4C54-AFD9-3B556824D966}" type="slidenum">
              <a:rPr lang="en-US" altLang="zh-CN" sz="1200" b="0"/>
              <a:pPr algn="r"/>
              <a:t>12</a:t>
            </a:fld>
            <a:endParaRPr lang="en-US" altLang="zh-CN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E9A0DA-63F2-4E6E-80D6-AA89AD19A62C}" type="slidenum">
              <a:rPr lang="en-US" altLang="zh-CN" sz="1200" b="0"/>
              <a:pPr algn="r"/>
              <a:t>13</a:t>
            </a:fld>
            <a:endParaRPr lang="en-US" altLang="zh-CN" sz="12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pitchFamily="34" charset="0"/>
              </a:rPr>
              <a:t>topic</a:t>
            </a:r>
            <a:r>
              <a:rPr lang="zh-CN" altLang="en-US" smtClean="0">
                <a:latin typeface="Arial" pitchFamily="34" charset="0"/>
              </a:rPr>
              <a:t>：我们在开发打印机时，使用了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接口。但并不关心其实现。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讲解：体现了两个原则：</a:t>
            </a:r>
            <a:r>
              <a:rPr lang="en-US" altLang="zh-CN" smtClean="0">
                <a:latin typeface="Arial" pitchFamily="34" charset="0"/>
              </a:rPr>
              <a:t>1. </a:t>
            </a:r>
            <a:r>
              <a:rPr lang="zh-CN" altLang="en-US" smtClean="0">
                <a:latin typeface="Arial" pitchFamily="34" charset="0"/>
              </a:rPr>
              <a:t>面向接口编程；</a:t>
            </a:r>
            <a:r>
              <a:rPr lang="en-US" altLang="zh-CN" smtClean="0">
                <a:latin typeface="Arial" pitchFamily="34" charset="0"/>
              </a:rPr>
              <a:t>2.</a:t>
            </a:r>
            <a:r>
              <a:rPr lang="zh-CN" altLang="en-US" smtClean="0">
                <a:latin typeface="Arial" pitchFamily="34" charset="0"/>
              </a:rPr>
              <a:t>组件的实现隔离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问：</a:t>
            </a:r>
            <a:r>
              <a:rPr lang="en-US" altLang="zh-CN" smtClean="0">
                <a:latin typeface="Arial" pitchFamily="34" charset="0"/>
              </a:rPr>
              <a:t>ink</a:t>
            </a:r>
            <a:r>
              <a:rPr lang="zh-CN" altLang="en-US" smtClean="0">
                <a:latin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</a:rPr>
              <a:t>paper</a:t>
            </a:r>
            <a:r>
              <a:rPr lang="zh-CN" altLang="en-US" smtClean="0">
                <a:latin typeface="Arial" pitchFamily="34" charset="0"/>
              </a:rPr>
              <a:t>何时被实例化呢？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答：别忘了我们还有组装阶段。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本节引言</a:t>
            </a:r>
            <a:r>
              <a:rPr lang="en-US" altLang="zh-CN" dirty="0" smtClean="0"/>
              <a:t>】</a:t>
            </a:r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在使用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语言编写程序前，先了解一些和程序开发的基本概念，有助于后续学习。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FBFE-44C4-4F16-8D5A-057D1093BC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程序开发概述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mvc</a:t>
            </a:r>
            <a:r>
              <a:rPr lang="zh-CN" altLang="en-US" smtClean="0"/>
              <a:t>设计模式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990AE19-A14C-4E5C-942A-76C88DBA307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en-US" altLang="zh-CN" sz="4000" dirty="0" err="1" smtClean="0">
                <a:ea typeface="黑体" pitchFamily="49" charset="-122"/>
              </a:rPr>
              <a:t>springMVC</a:t>
            </a:r>
            <a:r>
              <a:rPr lang="zh-CN" altLang="en-US" sz="4000" dirty="0" smtClean="0">
                <a:ea typeface="黑体" pitchFamily="49" charset="-122"/>
              </a:rPr>
              <a:t>简介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43000" y="1214438"/>
            <a:ext cx="10574867" cy="486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0" dirty="0"/>
              <a:t>Spring MVC</a:t>
            </a:r>
            <a:r>
              <a:rPr lang="zh-CN" altLang="en-US" sz="2400" b="0" dirty="0"/>
              <a:t>属于</a:t>
            </a:r>
            <a:r>
              <a:rPr lang="en-US" sz="2400" b="0" dirty="0" err="1"/>
              <a:t>SpringFrameWork</a:t>
            </a:r>
            <a:r>
              <a:rPr lang="zh-CN" altLang="en-US" sz="2400" b="0" dirty="0"/>
              <a:t>的后续产品，已经融合在</a:t>
            </a:r>
            <a:r>
              <a:rPr lang="en-US" sz="2400" b="0" dirty="0"/>
              <a:t>Spring Web Flow</a:t>
            </a:r>
            <a:r>
              <a:rPr lang="zh-CN" altLang="en-US" sz="2400" b="0" dirty="0"/>
              <a:t>里面。</a:t>
            </a:r>
            <a:endParaRPr lang="en-US" altLang="zh-CN" sz="2400" b="0" dirty="0"/>
          </a:p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0" dirty="0"/>
              <a:t>Spring </a:t>
            </a:r>
            <a:r>
              <a:rPr lang="zh-CN" altLang="en-US" sz="2400" b="0" dirty="0"/>
              <a:t>框架提供了构建 </a:t>
            </a:r>
            <a:r>
              <a:rPr lang="en-US" sz="2400" b="0" dirty="0"/>
              <a:t>Web </a:t>
            </a:r>
            <a:r>
              <a:rPr lang="zh-CN" altLang="en-US" sz="2400" b="0" dirty="0"/>
              <a:t>应用程序的全功能 </a:t>
            </a:r>
            <a:r>
              <a:rPr lang="en-US" sz="2400" b="0" dirty="0"/>
              <a:t>MVC </a:t>
            </a:r>
            <a:r>
              <a:rPr lang="zh-CN" altLang="en-US" sz="2400" b="0" dirty="0"/>
              <a:t>模块。使用 </a:t>
            </a:r>
            <a:r>
              <a:rPr lang="en-US" sz="2400" b="0" dirty="0"/>
              <a:t>Spring </a:t>
            </a:r>
            <a:r>
              <a:rPr lang="zh-CN" altLang="en-US" sz="2400" b="0" dirty="0"/>
              <a:t>可插入的 </a:t>
            </a:r>
            <a:r>
              <a:rPr lang="en-US" sz="2400" b="0" dirty="0"/>
              <a:t>MVC </a:t>
            </a:r>
            <a:r>
              <a:rPr lang="zh-CN" altLang="en-US" sz="2400" b="0" dirty="0"/>
              <a:t>架构，从而在使用</a:t>
            </a:r>
            <a:r>
              <a:rPr lang="en-US" sz="2400" b="0" dirty="0"/>
              <a:t>Spring</a:t>
            </a:r>
            <a:r>
              <a:rPr lang="zh-CN" altLang="en-US" sz="2400" b="0" dirty="0"/>
              <a:t>进行</a:t>
            </a:r>
            <a:r>
              <a:rPr lang="en-US" sz="2400" b="0" dirty="0"/>
              <a:t>WEB</a:t>
            </a:r>
            <a:r>
              <a:rPr lang="zh-CN" altLang="en-US" sz="2400" b="0" dirty="0"/>
              <a:t>开发时，可以选择使用</a:t>
            </a:r>
            <a:r>
              <a:rPr lang="en-US" sz="2400" b="0" dirty="0"/>
              <a:t>Spring</a:t>
            </a:r>
            <a:r>
              <a:rPr lang="zh-CN" altLang="en-US" sz="2400" b="0" dirty="0"/>
              <a:t>的</a:t>
            </a:r>
            <a:r>
              <a:rPr lang="en-US" sz="2400" b="0" dirty="0" err="1"/>
              <a:t>SpringMVC</a:t>
            </a:r>
            <a:r>
              <a:rPr lang="zh-CN" altLang="en-US" sz="2400" b="0" dirty="0"/>
              <a:t>框架或集成其他</a:t>
            </a:r>
            <a:r>
              <a:rPr lang="en-US" sz="2400" b="0" dirty="0"/>
              <a:t>MVC</a:t>
            </a:r>
            <a:r>
              <a:rPr lang="zh-CN" altLang="en-US" sz="2400" b="0" dirty="0"/>
              <a:t>开发框架，如</a:t>
            </a:r>
            <a:r>
              <a:rPr lang="en-US" sz="2400" b="0" dirty="0"/>
              <a:t>Struts1，Struts2</a:t>
            </a:r>
            <a:r>
              <a:rPr lang="zh-CN" altLang="en-US" sz="2400" b="0" dirty="0"/>
              <a:t>等。</a:t>
            </a:r>
            <a:endParaRPr lang="en-US" altLang="zh-CN" sz="2400" b="0" kern="0" dirty="0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b="0" dirty="0" err="1"/>
              <a:t>springmvc</a:t>
            </a:r>
            <a:r>
              <a:rPr lang="zh-CN" altLang="en-US" sz="2400" b="0" dirty="0"/>
              <a:t>不强制开发者使用哪种视图技术。</a:t>
            </a:r>
            <a:endParaRPr lang="zh-CN" alt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E1F63FF-0398-4280-8BF2-D364E68967FE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en-US" altLang="zh-CN" sz="4000" dirty="0" err="1" smtClean="0">
                <a:solidFill>
                  <a:schemeClr val="tx1"/>
                </a:solidFill>
                <a:ea typeface="黑体" pitchFamily="49" charset="-122"/>
              </a:rPr>
              <a:t>springMVC</a:t>
            </a:r>
            <a:r>
              <a:rPr lang="zh-CN" altLang="en-US" sz="4000" b="1" dirty="0" smtClean="0">
                <a:solidFill>
                  <a:schemeClr val="tx1"/>
                </a:solidFill>
                <a:latin typeface="Arial" pitchFamily="34" charset="0"/>
              </a:rPr>
              <a:t>核心架构</a:t>
            </a:r>
            <a:r>
              <a:rPr lang="zh-CN" altLang="en-US" sz="4000" dirty="0" smtClean="0">
                <a:solidFill>
                  <a:schemeClr val="tx1"/>
                </a:solidFill>
                <a:ea typeface="黑体" pitchFamily="49" charset="-122"/>
              </a:rPr>
              <a:t>流程</a:t>
            </a:r>
            <a:endParaRPr lang="en-US" altLang="zh-CN" sz="40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pic>
        <p:nvPicPr>
          <p:cNvPr id="24580" name="Picture 7" descr="itfish_42709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84" y="1125538"/>
            <a:ext cx="11952816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DCCA5CC-C1A2-4C25-9BD4-AC522643C7F7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en-US" altLang="zh-CN" sz="4000" dirty="0" err="1" smtClean="0">
                <a:solidFill>
                  <a:schemeClr val="tx1"/>
                </a:solidFill>
                <a:ea typeface="黑体" pitchFamily="49" charset="-122"/>
              </a:rPr>
              <a:t>springMVC</a:t>
            </a:r>
            <a:r>
              <a:rPr lang="zh-CN" altLang="en-US" sz="4000" b="1" dirty="0" smtClean="0">
                <a:solidFill>
                  <a:schemeClr val="tx1"/>
                </a:solidFill>
                <a:latin typeface="Arial" pitchFamily="34" charset="0"/>
              </a:rPr>
              <a:t>核心架构</a:t>
            </a:r>
            <a:r>
              <a:rPr lang="zh-CN" altLang="en-US" sz="4000" dirty="0" smtClean="0">
                <a:solidFill>
                  <a:schemeClr val="tx1"/>
                </a:solidFill>
                <a:ea typeface="黑体" pitchFamily="49" charset="-122"/>
              </a:rPr>
              <a:t>流程</a:t>
            </a:r>
            <a:endParaRPr lang="en-US" altLang="zh-CN" sz="4000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908050"/>
            <a:ext cx="10972800" cy="4525963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000" b="1" dirty="0" err="1" smtClean="0">
                <a:latin typeface="Arial" pitchFamily="34" charset="0"/>
              </a:rPr>
              <a:t>springMVC</a:t>
            </a:r>
            <a:r>
              <a:rPr lang="zh-CN" altLang="en-US" sz="2000" b="1" dirty="0" smtClean="0">
                <a:latin typeface="Arial" pitchFamily="34" charset="0"/>
              </a:rPr>
              <a:t>核心架构的具体流程步骤如下：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1800" dirty="0" smtClean="0">
                <a:latin typeface="Arial" pitchFamily="34" charset="0"/>
              </a:rPr>
              <a:t>1</a:t>
            </a:r>
            <a:r>
              <a:rPr lang="zh-CN" altLang="en-US" sz="1800" dirty="0" smtClean="0">
                <a:latin typeface="Arial" pitchFamily="34" charset="0"/>
              </a:rPr>
              <a:t>、  首先用户发送请求</a:t>
            </a:r>
            <a:r>
              <a:rPr lang="en-US" altLang="zh-CN" sz="1800" dirty="0" smtClean="0">
                <a:latin typeface="Arial" pitchFamily="34" charset="0"/>
              </a:rPr>
              <a:t>——&gt;</a:t>
            </a:r>
            <a:r>
              <a:rPr lang="en-US" altLang="zh-CN" sz="1800" dirty="0" err="1" smtClean="0">
                <a:latin typeface="Arial" pitchFamily="34" charset="0"/>
              </a:rPr>
              <a:t>DispatcherServlet</a:t>
            </a:r>
            <a:r>
              <a:rPr lang="zh-CN" altLang="en-US" sz="1800" dirty="0" smtClean="0">
                <a:latin typeface="Arial" pitchFamily="34" charset="0"/>
              </a:rPr>
              <a:t>（前端控制器），前端控制器收到请求后自己不进行处理，而是委托给其他的解析器进行处理，作为统一访问点，进行全局的流程控制；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1800" dirty="0" smtClean="0">
                <a:latin typeface="Arial" pitchFamily="34" charset="0"/>
              </a:rPr>
              <a:t>2</a:t>
            </a:r>
            <a:r>
              <a:rPr lang="zh-CN" altLang="en-US" sz="1800" dirty="0" smtClean="0">
                <a:latin typeface="Arial" pitchFamily="34" charset="0"/>
              </a:rPr>
              <a:t>、  </a:t>
            </a:r>
            <a:r>
              <a:rPr lang="en-US" altLang="zh-CN" sz="1800" dirty="0" err="1" smtClean="0">
                <a:latin typeface="Arial" pitchFamily="34" charset="0"/>
              </a:rPr>
              <a:t>DispatcherServlet</a:t>
            </a:r>
            <a:r>
              <a:rPr lang="en-US" altLang="zh-CN" sz="1800" dirty="0" smtClean="0">
                <a:latin typeface="Arial" pitchFamily="34" charset="0"/>
              </a:rPr>
              <a:t>——&gt;</a:t>
            </a:r>
            <a:r>
              <a:rPr lang="en-US" altLang="zh-CN" sz="1800" dirty="0" err="1" smtClean="0">
                <a:latin typeface="Arial" pitchFamily="34" charset="0"/>
              </a:rPr>
              <a:t>HandlerMapping</a:t>
            </a:r>
            <a:r>
              <a:rPr lang="zh-CN" altLang="en-US" sz="1800" dirty="0" smtClean="0">
                <a:latin typeface="Arial" pitchFamily="34" charset="0"/>
              </a:rPr>
              <a:t>， </a:t>
            </a:r>
            <a:r>
              <a:rPr lang="en-US" altLang="zh-CN" sz="1800" dirty="0" err="1" smtClean="0">
                <a:latin typeface="Arial" pitchFamily="34" charset="0"/>
              </a:rPr>
              <a:t>HandlerMapping</a:t>
            </a:r>
            <a:r>
              <a:rPr lang="zh-CN" altLang="en-US" sz="1800" dirty="0" smtClean="0">
                <a:latin typeface="Arial" pitchFamily="34" charset="0"/>
              </a:rPr>
              <a:t>将会把请求映射为</a:t>
            </a:r>
            <a:r>
              <a:rPr lang="en-US" altLang="zh-CN" sz="1800" dirty="0" err="1" smtClean="0">
                <a:latin typeface="Arial" pitchFamily="34" charset="0"/>
              </a:rPr>
              <a:t>HandlerExecutionChain</a:t>
            </a:r>
            <a:r>
              <a:rPr lang="zh-CN" altLang="en-US" sz="1800" dirty="0" smtClean="0">
                <a:latin typeface="Arial" pitchFamily="34" charset="0"/>
              </a:rPr>
              <a:t>对象（包含一个</a:t>
            </a:r>
            <a:r>
              <a:rPr lang="en-US" altLang="zh-CN" sz="1800" dirty="0" smtClean="0">
                <a:latin typeface="Arial" pitchFamily="34" charset="0"/>
              </a:rPr>
              <a:t>Handler</a:t>
            </a:r>
            <a:r>
              <a:rPr lang="zh-CN" altLang="en-US" sz="1800" dirty="0" smtClean="0">
                <a:latin typeface="Arial" pitchFamily="34" charset="0"/>
              </a:rPr>
              <a:t>处理器（页面控制器）对象、多个</a:t>
            </a:r>
            <a:r>
              <a:rPr lang="en-US" altLang="zh-CN" sz="1800" dirty="0" err="1" smtClean="0">
                <a:latin typeface="Arial" pitchFamily="34" charset="0"/>
              </a:rPr>
              <a:t>HandlerInterceptor</a:t>
            </a:r>
            <a:r>
              <a:rPr lang="zh-CN" altLang="en-US" sz="1800" dirty="0" smtClean="0">
                <a:latin typeface="Arial" pitchFamily="34" charset="0"/>
              </a:rPr>
              <a:t>拦截器）对象，通过这种策略模式，很容易添加新的映射策略；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1800" dirty="0" smtClean="0">
                <a:latin typeface="Arial" pitchFamily="34" charset="0"/>
              </a:rPr>
              <a:t>3</a:t>
            </a:r>
            <a:r>
              <a:rPr lang="zh-CN" altLang="en-US" sz="1800" dirty="0" smtClean="0">
                <a:latin typeface="Arial" pitchFamily="34" charset="0"/>
              </a:rPr>
              <a:t>、  </a:t>
            </a:r>
            <a:r>
              <a:rPr lang="en-US" altLang="zh-CN" sz="1800" dirty="0" err="1" smtClean="0">
                <a:latin typeface="Arial" pitchFamily="34" charset="0"/>
              </a:rPr>
              <a:t>DispatcherServlet</a:t>
            </a:r>
            <a:r>
              <a:rPr lang="en-US" altLang="zh-CN" sz="1800" dirty="0" smtClean="0">
                <a:latin typeface="Arial" pitchFamily="34" charset="0"/>
              </a:rPr>
              <a:t>——&gt;</a:t>
            </a:r>
            <a:r>
              <a:rPr lang="en-US" altLang="zh-CN" sz="1800" dirty="0" err="1" smtClean="0">
                <a:latin typeface="Arial" pitchFamily="34" charset="0"/>
              </a:rPr>
              <a:t>HandlerAdapter</a:t>
            </a:r>
            <a:r>
              <a:rPr lang="zh-CN" altLang="en-US" sz="1800" dirty="0" smtClean="0">
                <a:latin typeface="Arial" pitchFamily="34" charset="0"/>
              </a:rPr>
              <a:t>，</a:t>
            </a:r>
            <a:r>
              <a:rPr lang="en-US" altLang="zh-CN" sz="1800" dirty="0" err="1" smtClean="0">
                <a:latin typeface="Arial" pitchFamily="34" charset="0"/>
              </a:rPr>
              <a:t>HandlerAdapter</a:t>
            </a:r>
            <a:r>
              <a:rPr lang="zh-CN" altLang="en-US" sz="1800" dirty="0" smtClean="0">
                <a:latin typeface="Arial" pitchFamily="34" charset="0"/>
              </a:rPr>
              <a:t>将会把处理器包装为适配器，从而支持多种类型的处理器，即适配器设计模式的应用，从而很容易支持很多类型的处理器；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1800" dirty="0" smtClean="0">
                <a:latin typeface="Arial" pitchFamily="34" charset="0"/>
              </a:rPr>
              <a:t>4</a:t>
            </a:r>
            <a:r>
              <a:rPr lang="zh-CN" altLang="en-US" sz="1800" dirty="0" smtClean="0">
                <a:latin typeface="Arial" pitchFamily="34" charset="0"/>
              </a:rPr>
              <a:t>、  </a:t>
            </a:r>
            <a:r>
              <a:rPr lang="en-US" altLang="zh-CN" sz="1800" dirty="0" err="1" smtClean="0">
                <a:latin typeface="Arial" pitchFamily="34" charset="0"/>
              </a:rPr>
              <a:t>HandlerAdapter</a:t>
            </a:r>
            <a:r>
              <a:rPr lang="en-US" altLang="zh-CN" sz="1800" dirty="0" smtClean="0">
                <a:latin typeface="Arial" pitchFamily="34" charset="0"/>
              </a:rPr>
              <a:t>——&gt;</a:t>
            </a:r>
            <a:r>
              <a:rPr lang="zh-CN" altLang="en-US" sz="1800" dirty="0" smtClean="0">
                <a:latin typeface="Arial" pitchFamily="34" charset="0"/>
              </a:rPr>
              <a:t>处理器功能处理方法的调用，</a:t>
            </a:r>
            <a:r>
              <a:rPr lang="en-US" altLang="zh-CN" sz="1800" dirty="0" err="1" smtClean="0">
                <a:latin typeface="Arial" pitchFamily="34" charset="0"/>
              </a:rPr>
              <a:t>HandlerAdapter</a:t>
            </a:r>
            <a:r>
              <a:rPr lang="zh-CN" altLang="en-US" sz="1800" dirty="0" smtClean="0">
                <a:latin typeface="Arial" pitchFamily="34" charset="0"/>
              </a:rPr>
              <a:t>将会根据适配的结果调用真正的处理器的功能处理方法，完成功能处理；并返回一个</a:t>
            </a:r>
            <a:r>
              <a:rPr lang="en-US" altLang="zh-CN" sz="1800" dirty="0" err="1" smtClean="0">
                <a:latin typeface="Arial" pitchFamily="34" charset="0"/>
              </a:rPr>
              <a:t>ModelAndView</a:t>
            </a:r>
            <a:r>
              <a:rPr lang="zh-CN" altLang="en-US" sz="1800" dirty="0" smtClean="0">
                <a:latin typeface="Arial" pitchFamily="34" charset="0"/>
              </a:rPr>
              <a:t>对象（包含模型数据、逻辑视图名）；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1800" dirty="0" smtClean="0">
                <a:latin typeface="Arial" pitchFamily="34" charset="0"/>
              </a:rPr>
              <a:t>5</a:t>
            </a:r>
            <a:r>
              <a:rPr lang="zh-CN" altLang="en-US" sz="1800" dirty="0" smtClean="0">
                <a:latin typeface="Arial" pitchFamily="34" charset="0"/>
              </a:rPr>
              <a:t>、  </a:t>
            </a:r>
            <a:r>
              <a:rPr lang="en-US" altLang="zh-CN" sz="1800" dirty="0" err="1" smtClean="0">
                <a:latin typeface="Arial" pitchFamily="34" charset="0"/>
              </a:rPr>
              <a:t>ModelAndView</a:t>
            </a:r>
            <a:r>
              <a:rPr lang="zh-CN" altLang="en-US" sz="1800" dirty="0" smtClean="0">
                <a:latin typeface="Arial" pitchFamily="34" charset="0"/>
              </a:rPr>
              <a:t>的逻辑视图名</a:t>
            </a:r>
            <a:r>
              <a:rPr lang="en-US" altLang="zh-CN" sz="1800" dirty="0" smtClean="0">
                <a:latin typeface="Arial" pitchFamily="34" charset="0"/>
              </a:rPr>
              <a:t>——&gt; </a:t>
            </a:r>
            <a:r>
              <a:rPr lang="en-US" altLang="zh-CN" sz="1800" dirty="0" err="1" smtClean="0">
                <a:latin typeface="Arial" pitchFamily="34" charset="0"/>
              </a:rPr>
              <a:t>ViewResolver</a:t>
            </a:r>
            <a:r>
              <a:rPr lang="zh-CN" altLang="en-US" sz="1800" dirty="0" smtClean="0">
                <a:latin typeface="Arial" pitchFamily="34" charset="0"/>
              </a:rPr>
              <a:t>， </a:t>
            </a:r>
            <a:r>
              <a:rPr lang="en-US" altLang="zh-CN" sz="1800" dirty="0" err="1" smtClean="0">
                <a:latin typeface="Arial" pitchFamily="34" charset="0"/>
              </a:rPr>
              <a:t>ViewResolver</a:t>
            </a:r>
            <a:r>
              <a:rPr lang="zh-CN" altLang="en-US" sz="1800" dirty="0" smtClean="0">
                <a:latin typeface="Arial" pitchFamily="34" charset="0"/>
              </a:rPr>
              <a:t>将把逻辑视图名解析为具体的</a:t>
            </a:r>
            <a:r>
              <a:rPr lang="en-US" altLang="zh-CN" sz="1800" dirty="0" smtClean="0">
                <a:latin typeface="Arial" pitchFamily="34" charset="0"/>
              </a:rPr>
              <a:t>View</a:t>
            </a:r>
            <a:r>
              <a:rPr lang="zh-CN" altLang="en-US" sz="1800" dirty="0" smtClean="0">
                <a:latin typeface="Arial" pitchFamily="34" charset="0"/>
              </a:rPr>
              <a:t>，通过这种策略模式，很容易更换其他视图技术；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1800" dirty="0" smtClean="0">
                <a:latin typeface="Arial" pitchFamily="34" charset="0"/>
              </a:rPr>
              <a:t>6</a:t>
            </a:r>
            <a:r>
              <a:rPr lang="zh-CN" altLang="en-US" sz="1800" dirty="0" smtClean="0">
                <a:latin typeface="Arial" pitchFamily="34" charset="0"/>
              </a:rPr>
              <a:t>、  </a:t>
            </a:r>
            <a:r>
              <a:rPr lang="en-US" altLang="zh-CN" sz="1800" dirty="0" smtClean="0">
                <a:latin typeface="Arial" pitchFamily="34" charset="0"/>
              </a:rPr>
              <a:t>View——&gt;</a:t>
            </a:r>
            <a:r>
              <a:rPr lang="zh-CN" altLang="en-US" sz="1800" dirty="0" smtClean="0">
                <a:latin typeface="Arial" pitchFamily="34" charset="0"/>
              </a:rPr>
              <a:t>渲染，</a:t>
            </a:r>
            <a:r>
              <a:rPr lang="en-US" altLang="zh-CN" sz="1800" dirty="0" smtClean="0">
                <a:latin typeface="Arial" pitchFamily="34" charset="0"/>
              </a:rPr>
              <a:t>View</a:t>
            </a:r>
            <a:r>
              <a:rPr lang="zh-CN" altLang="en-US" sz="1800" dirty="0" smtClean="0">
                <a:latin typeface="Arial" pitchFamily="34" charset="0"/>
              </a:rPr>
              <a:t>会根据传进来的</a:t>
            </a:r>
            <a:r>
              <a:rPr lang="en-US" altLang="zh-CN" sz="1800" dirty="0" smtClean="0">
                <a:latin typeface="Arial" pitchFamily="34" charset="0"/>
              </a:rPr>
              <a:t>Model</a:t>
            </a:r>
            <a:r>
              <a:rPr lang="zh-CN" altLang="en-US" sz="1800" dirty="0" smtClean="0">
                <a:latin typeface="Arial" pitchFamily="34" charset="0"/>
              </a:rPr>
              <a:t>模型数据进行渲染，此处的</a:t>
            </a:r>
            <a:r>
              <a:rPr lang="en-US" altLang="zh-CN" sz="1800" dirty="0" smtClean="0">
                <a:latin typeface="Arial" pitchFamily="34" charset="0"/>
              </a:rPr>
              <a:t>Model</a:t>
            </a:r>
            <a:r>
              <a:rPr lang="zh-CN" altLang="en-US" sz="1800" dirty="0" smtClean="0">
                <a:latin typeface="Arial" pitchFamily="34" charset="0"/>
              </a:rPr>
              <a:t>实际是一个</a:t>
            </a:r>
            <a:r>
              <a:rPr lang="en-US" altLang="zh-CN" sz="1800" dirty="0" smtClean="0">
                <a:latin typeface="Arial" pitchFamily="34" charset="0"/>
              </a:rPr>
              <a:t>Map</a:t>
            </a:r>
            <a:r>
              <a:rPr lang="zh-CN" altLang="en-US" sz="1800" dirty="0" smtClean="0">
                <a:latin typeface="Arial" pitchFamily="34" charset="0"/>
              </a:rPr>
              <a:t>数据结构，因此很容易支持其他视图技术；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sz="1800" dirty="0" smtClean="0">
                <a:latin typeface="Arial" pitchFamily="34" charset="0"/>
              </a:rPr>
              <a:t>7</a:t>
            </a:r>
            <a:r>
              <a:rPr lang="zh-CN" altLang="en-US" sz="1800" dirty="0" smtClean="0">
                <a:latin typeface="Arial" pitchFamily="34" charset="0"/>
              </a:rPr>
              <a:t>、返回控制权给</a:t>
            </a:r>
            <a:r>
              <a:rPr lang="en-US" altLang="zh-CN" sz="1800" dirty="0" err="1" smtClean="0">
                <a:latin typeface="Arial" pitchFamily="34" charset="0"/>
              </a:rPr>
              <a:t>DispatcherServlet</a:t>
            </a:r>
            <a:r>
              <a:rPr lang="zh-CN" altLang="en-US" sz="1800" dirty="0" smtClean="0">
                <a:latin typeface="Arial" pitchFamily="34" charset="0"/>
              </a:rPr>
              <a:t>，由</a:t>
            </a:r>
            <a:r>
              <a:rPr lang="en-US" altLang="zh-CN" sz="1800" dirty="0" err="1" smtClean="0">
                <a:latin typeface="Arial" pitchFamily="34" charset="0"/>
              </a:rPr>
              <a:t>DispatcherServlet</a:t>
            </a:r>
            <a:r>
              <a:rPr lang="zh-CN" altLang="en-US" sz="1800" dirty="0" smtClean="0">
                <a:latin typeface="Arial" pitchFamily="34" charset="0"/>
              </a:rPr>
              <a:t>返回响应给用户，到此一个流程结束。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spring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开发基础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：掌握基于注解的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开发流程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：了解基于配置的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开发流程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16BACBF-30F2-47E1-9B29-60E97300B3CF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掌握基于注解的</a:t>
            </a:r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开发流程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ea typeface="黑体" pitchFamily="49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214439"/>
            <a:ext cx="10972800" cy="421957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endParaRPr lang="zh-CN" altLang="en-US" sz="2000" dirty="0" smtClean="0"/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创建登陆的</a:t>
            </a:r>
            <a:r>
              <a:rPr lang="en-US" altLang="zh-CN" sz="2000" b="1" dirty="0" err="1" smtClean="0"/>
              <a:t>springMVC</a:t>
            </a:r>
            <a:r>
              <a:rPr lang="zh-CN" altLang="en-US" sz="2000" b="1" dirty="0" smtClean="0"/>
              <a:t>工程，导入</a:t>
            </a:r>
            <a:r>
              <a:rPr lang="en-US" altLang="zh-CN" sz="2000" b="1" dirty="0" err="1" smtClean="0"/>
              <a:t>springMVC</a:t>
            </a:r>
            <a:r>
              <a:rPr lang="zh-CN" altLang="en-US" sz="2000" b="1" dirty="0" smtClean="0"/>
              <a:t>相关</a:t>
            </a:r>
            <a:r>
              <a:rPr lang="en-US" altLang="zh-CN" sz="2000" b="1" dirty="0" smtClean="0"/>
              <a:t>jar</a:t>
            </a:r>
            <a:r>
              <a:rPr lang="zh-CN" altLang="en-US" sz="2000" b="1" dirty="0" smtClean="0"/>
              <a:t>包</a:t>
            </a:r>
          </a:p>
          <a:p>
            <a:pPr marL="609600" indent="-609600">
              <a:lnSpc>
                <a:spcPct val="80000"/>
              </a:lnSpc>
            </a:pPr>
            <a:endParaRPr lang="zh-CN" altLang="en-US" sz="2000" b="1" dirty="0" smtClean="0"/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endParaRPr lang="zh-CN" altLang="en-US" sz="1800" dirty="0" smtClean="0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0" y="2143125"/>
            <a:ext cx="4953000" cy="20002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207DD46-BD39-441B-9E33-6B038CD8BC19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掌握基于注解的</a:t>
            </a:r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mvc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开发流程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ea typeface="黑体" pitchFamily="49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908050"/>
            <a:ext cx="10972800" cy="452596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b="1" dirty="0" smtClean="0"/>
              <a:t>2. </a:t>
            </a:r>
            <a:r>
              <a:rPr lang="zh-CN" altLang="en-US" sz="1800" b="1" dirty="0" smtClean="0"/>
              <a:t>在</a:t>
            </a:r>
            <a:r>
              <a:rPr lang="en-US" altLang="zh-CN" sz="1800" b="1" dirty="0" err="1" smtClean="0"/>
              <a:t>web.xml</a:t>
            </a:r>
            <a:r>
              <a:rPr lang="zh-CN" altLang="en-US" sz="1800" b="1" dirty="0" smtClean="0"/>
              <a:t>文件中配置前端控制器（</a:t>
            </a:r>
            <a:r>
              <a:rPr lang="en-US" altLang="zh-CN" sz="1800" dirty="0" smtClean="0">
                <a:latin typeface="Arial" pitchFamily="34" charset="0"/>
              </a:rPr>
              <a:t> </a:t>
            </a:r>
            <a:r>
              <a:rPr lang="en-US" altLang="zh-CN" sz="1800" dirty="0" err="1" smtClean="0">
                <a:latin typeface="Arial" pitchFamily="34" charset="0"/>
              </a:rPr>
              <a:t>DispatcherServlet</a:t>
            </a:r>
            <a:r>
              <a:rPr lang="en-US" altLang="zh-CN" sz="1800" dirty="0" smtClean="0">
                <a:latin typeface="Arial" pitchFamily="34" charset="0"/>
              </a:rPr>
              <a:t> </a:t>
            </a:r>
            <a:r>
              <a:rPr lang="zh-CN" altLang="en-US" sz="1800" b="1" dirty="0" smtClean="0"/>
              <a:t>）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666751" y="1285876"/>
            <a:ext cx="10858500" cy="3432175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-name&gt;</a:t>
            </a:r>
            <a:r>
              <a:rPr lang="en-US" altLang="zh-CN" sz="1600" dirty="0" err="1"/>
              <a:t>springmvc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-name&gt;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-class&gt;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org.springframework.web.servlet.DispatcherServlet</a:t>
            </a:r>
            <a:endParaRPr lang="en-US" altLang="zh-CN" sz="1600" dirty="0"/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&lt;/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-class&gt;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&lt;init-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-name&gt;</a:t>
            </a:r>
            <a:r>
              <a:rPr lang="en-US" altLang="zh-CN" sz="1600" dirty="0" err="1"/>
              <a:t>contextConfigLocation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-name&gt;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-value&gt;</a:t>
            </a:r>
            <a:r>
              <a:rPr lang="en-US" altLang="zh-CN" sz="1600" dirty="0" err="1"/>
              <a:t>classpath:springmvc-servlet.xml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-value&gt;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&lt;/init-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endParaRPr lang="en-US" altLang="zh-CN" sz="1600" dirty="0"/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-mapping&gt;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-name&gt;</a:t>
            </a:r>
            <a:r>
              <a:rPr lang="en-US" altLang="zh-CN" sz="1600" dirty="0" err="1"/>
              <a:t>springmvc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-name&gt;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-pattern&gt;*.do&lt;/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-pattern&gt;</a:t>
            </a:r>
          </a:p>
          <a:p>
            <a:pPr marL="609600" indent="-6096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servlet</a:t>
            </a:r>
            <a:r>
              <a:rPr lang="en-US" altLang="zh-CN" sz="1600" dirty="0"/>
              <a:t>-mapping&gt;</a:t>
            </a:r>
            <a:endParaRPr lang="zh-CN" altLang="en-US" sz="16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905251" y="3286125"/>
            <a:ext cx="7334249" cy="579438"/>
          </a:xfrm>
          <a:prstGeom prst="wedgeRoundRectCallout">
            <a:avLst>
              <a:gd name="adj1" fmla="val -34585"/>
              <a:gd name="adj2" fmla="val -1061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400" dirty="0">
                <a:ea typeface="+mj-ea"/>
                <a:cs typeface="Arial" pitchFamily="34" charset="0"/>
              </a:rPr>
              <a:t>也可不配置</a:t>
            </a:r>
            <a:r>
              <a:rPr lang="zh-CN" altLang="en-US" sz="1400" dirty="0"/>
              <a:t>参数，</a:t>
            </a:r>
            <a:endParaRPr lang="en-US" altLang="zh-CN" sz="1400" dirty="0"/>
          </a:p>
          <a:p>
            <a:pPr algn="l">
              <a:defRPr/>
            </a:pPr>
            <a:r>
              <a:rPr lang="zh-CN" altLang="en-US" sz="1400" dirty="0">
                <a:ea typeface="+mj-ea"/>
                <a:cs typeface="Arial" pitchFamily="34" charset="0"/>
              </a:rPr>
              <a:t>默认加载 </a:t>
            </a:r>
            <a:r>
              <a:rPr lang="en-US" altLang="zh-CN" sz="1400" dirty="0">
                <a:ea typeface="+mj-ea"/>
                <a:cs typeface="Arial" pitchFamily="34" charset="0"/>
              </a:rPr>
              <a:t>/WEB-INF/springmvc-servlet.xml</a:t>
            </a:r>
            <a:endParaRPr lang="zh-CN" altLang="en-US" sz="1400" dirty="0">
              <a:ea typeface="+mj-ea"/>
              <a:cs typeface="Aria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2501" y="4714876"/>
            <a:ext cx="11239500" cy="2009775"/>
          </a:xfrm>
          <a:prstGeom prst="wedgeRoundRectCallout">
            <a:avLst>
              <a:gd name="adj1" fmla="val -26765"/>
              <a:gd name="adj2" fmla="val -686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en-US" altLang="zh-CN" sz="1400" dirty="0">
                <a:ea typeface="+mn-ea"/>
                <a:cs typeface="Arial" pitchFamily="34" charset="0"/>
              </a:rPr>
              <a:t>1</a:t>
            </a:r>
            <a:r>
              <a:rPr lang="zh-CN" altLang="en-US" sz="1400" dirty="0">
                <a:ea typeface="+mn-ea"/>
                <a:cs typeface="Arial" pitchFamily="34" charset="0"/>
              </a:rPr>
              <a:t>、*</a:t>
            </a:r>
            <a:r>
              <a:rPr lang="en-US" altLang="zh-CN" sz="1400" dirty="0">
                <a:ea typeface="+mn-ea"/>
                <a:cs typeface="Arial" pitchFamily="34" charset="0"/>
              </a:rPr>
              <a:t>.do</a:t>
            </a:r>
            <a:r>
              <a:rPr lang="zh-CN" altLang="en-US" sz="1400" dirty="0">
                <a:ea typeface="+mn-ea"/>
                <a:cs typeface="Arial" pitchFamily="34" charset="0"/>
              </a:rPr>
              <a:t>、*</a:t>
            </a:r>
            <a:r>
              <a:rPr lang="en-US" altLang="zh-CN" sz="1400" dirty="0">
                <a:ea typeface="+mn-ea"/>
                <a:cs typeface="Arial" pitchFamily="34" charset="0"/>
              </a:rPr>
              <a:t>.action</a:t>
            </a:r>
          </a:p>
          <a:p>
            <a:pPr algn="l">
              <a:defRPr/>
            </a:pPr>
            <a:r>
              <a:rPr lang="zh-CN" altLang="en-US" sz="1400" dirty="0">
                <a:ea typeface="+mn-ea"/>
                <a:cs typeface="Arial" pitchFamily="34" charset="0"/>
              </a:rPr>
              <a:t>　　这是最传统的方式，最简单也最实用。不会导致静态文件（</a:t>
            </a:r>
            <a:r>
              <a:rPr lang="en-US" altLang="zh-CN" sz="1400" dirty="0" err="1">
                <a:ea typeface="+mn-ea"/>
                <a:cs typeface="Arial" pitchFamily="34" charset="0"/>
              </a:rPr>
              <a:t>jpg,js,css</a:t>
            </a:r>
            <a:r>
              <a:rPr lang="zh-CN" altLang="en-US" sz="1400" dirty="0">
                <a:ea typeface="+mn-ea"/>
                <a:cs typeface="Arial" pitchFamily="34" charset="0"/>
              </a:rPr>
              <a:t>）被拦截。</a:t>
            </a:r>
          </a:p>
          <a:p>
            <a:pPr algn="l">
              <a:defRPr/>
            </a:pPr>
            <a:r>
              <a:rPr lang="en-US" altLang="zh-CN" sz="1400" dirty="0">
                <a:ea typeface="+mn-ea"/>
                <a:cs typeface="Arial" pitchFamily="34" charset="0"/>
              </a:rPr>
              <a:t>2</a:t>
            </a:r>
            <a:r>
              <a:rPr lang="zh-CN" altLang="en-US" sz="1400" dirty="0">
                <a:ea typeface="+mn-ea"/>
                <a:cs typeface="Arial" pitchFamily="34" charset="0"/>
              </a:rPr>
              <a:t>、</a:t>
            </a:r>
            <a:r>
              <a:rPr lang="en-US" altLang="zh-CN" sz="1400" dirty="0">
                <a:ea typeface="+mn-ea"/>
                <a:cs typeface="Arial" pitchFamily="34" charset="0"/>
              </a:rPr>
              <a:t>/</a:t>
            </a:r>
            <a:r>
              <a:rPr lang="zh-CN" altLang="en-US" sz="1400" dirty="0">
                <a:ea typeface="+mn-ea"/>
                <a:cs typeface="Arial" pitchFamily="34" charset="0"/>
              </a:rPr>
              <a:t>   拦截所有（包括静态资源）</a:t>
            </a:r>
            <a:endParaRPr lang="en-US" altLang="zh-CN" sz="1400" dirty="0">
              <a:ea typeface="+mn-ea"/>
              <a:cs typeface="Arial" pitchFamily="34" charset="0"/>
            </a:endParaRPr>
          </a:p>
          <a:p>
            <a:pPr algn="l">
              <a:defRPr/>
            </a:pPr>
            <a:r>
              <a:rPr lang="zh-CN" altLang="en-US" sz="1400" dirty="0">
                <a:ea typeface="+mn-ea"/>
                <a:cs typeface="Arial" pitchFamily="34" charset="0"/>
              </a:rPr>
              <a:t>　　可以实现现在很流行的</a:t>
            </a:r>
            <a:r>
              <a:rPr lang="en-US" altLang="zh-CN" sz="1400" dirty="0">
                <a:ea typeface="+mn-ea"/>
                <a:cs typeface="Arial" pitchFamily="34" charset="0"/>
              </a:rPr>
              <a:t>REST</a:t>
            </a:r>
            <a:r>
              <a:rPr lang="zh-CN" altLang="en-US" sz="1400" dirty="0">
                <a:ea typeface="+mn-ea"/>
                <a:cs typeface="Arial" pitchFamily="34" charset="0"/>
              </a:rPr>
              <a:t>风格。很多互联网类型的应用很喜欢这种风格的</a:t>
            </a:r>
            <a:r>
              <a:rPr lang="en-US" altLang="zh-CN" sz="1400" dirty="0">
                <a:ea typeface="+mn-ea"/>
                <a:cs typeface="Arial" pitchFamily="34" charset="0"/>
              </a:rPr>
              <a:t>URL</a:t>
            </a:r>
            <a:r>
              <a:rPr lang="zh-CN" altLang="en-US" sz="1400" dirty="0">
                <a:ea typeface="+mn-ea"/>
                <a:cs typeface="Arial" pitchFamily="34" charset="0"/>
              </a:rPr>
              <a:t>。</a:t>
            </a:r>
          </a:p>
          <a:p>
            <a:pPr algn="l">
              <a:defRPr/>
            </a:pPr>
            <a:r>
              <a:rPr lang="zh-CN" altLang="en-US" sz="1400" dirty="0">
                <a:ea typeface="+mn-ea"/>
                <a:cs typeface="Arial" pitchFamily="34" charset="0"/>
              </a:rPr>
              <a:t>　　弊端：会导致静态资源（</a:t>
            </a:r>
            <a:r>
              <a:rPr lang="en-US" altLang="zh-CN" sz="1400" dirty="0" err="1">
                <a:ea typeface="+mn-ea"/>
                <a:cs typeface="Arial" pitchFamily="34" charset="0"/>
              </a:rPr>
              <a:t>jpg,js,css</a:t>
            </a:r>
            <a:r>
              <a:rPr lang="zh-CN" altLang="en-US" sz="1400" dirty="0">
                <a:ea typeface="+mn-ea"/>
                <a:cs typeface="Arial" pitchFamily="34" charset="0"/>
              </a:rPr>
              <a:t>）被拦截后，没有控制器处理，所以不能正常显示。</a:t>
            </a:r>
          </a:p>
          <a:p>
            <a:pPr algn="l">
              <a:defRPr/>
            </a:pPr>
            <a:r>
              <a:rPr lang="en-US" altLang="zh-CN" sz="1400" dirty="0">
                <a:ea typeface="+mn-ea"/>
                <a:cs typeface="Arial" pitchFamily="34" charset="0"/>
              </a:rPr>
              <a:t>3</a:t>
            </a:r>
            <a:r>
              <a:rPr lang="zh-CN" altLang="en-US" sz="1400" dirty="0">
                <a:ea typeface="+mn-ea"/>
                <a:cs typeface="Arial" pitchFamily="34" charset="0"/>
              </a:rPr>
              <a:t>、</a:t>
            </a:r>
            <a:r>
              <a:rPr lang="en-US" altLang="zh-CN" sz="1400" dirty="0">
                <a:ea typeface="+mn-ea"/>
                <a:cs typeface="Arial" pitchFamily="34" charset="0"/>
              </a:rPr>
              <a:t>/*</a:t>
            </a:r>
            <a:r>
              <a:rPr lang="zh-CN" altLang="en-US" sz="1400" dirty="0">
                <a:ea typeface="+mn-ea"/>
                <a:cs typeface="Arial" pitchFamily="34" charset="0"/>
              </a:rPr>
              <a:t>  这是一个错误的方式，请求时可以通过</a:t>
            </a:r>
            <a:r>
              <a:rPr lang="en-US" altLang="zh-CN" sz="1400" dirty="0" err="1">
                <a:ea typeface="+mn-ea"/>
                <a:cs typeface="Arial" pitchFamily="34" charset="0"/>
              </a:rPr>
              <a:t>DispatcherServlet</a:t>
            </a:r>
            <a:r>
              <a:rPr lang="zh-CN" altLang="en-US" sz="1400" dirty="0">
                <a:ea typeface="+mn-ea"/>
                <a:cs typeface="Arial" pitchFamily="34" charset="0"/>
              </a:rPr>
              <a:t>转发到相应的</a:t>
            </a:r>
            <a:r>
              <a:rPr lang="en-US" altLang="zh-CN" sz="1400" dirty="0">
                <a:ea typeface="+mn-ea"/>
                <a:cs typeface="Arial" pitchFamily="34" charset="0"/>
              </a:rPr>
              <a:t>Action</a:t>
            </a:r>
          </a:p>
          <a:p>
            <a:pPr algn="l">
              <a:defRPr/>
            </a:pPr>
            <a:r>
              <a:rPr lang="en-US" altLang="zh-CN" sz="1400" dirty="0">
                <a:ea typeface="+mn-ea"/>
                <a:cs typeface="Arial" pitchFamily="34" charset="0"/>
              </a:rPr>
              <a:t>       </a:t>
            </a:r>
            <a:r>
              <a:rPr lang="zh-CN" altLang="en-US" sz="1400" dirty="0">
                <a:ea typeface="+mn-ea"/>
                <a:cs typeface="Arial" pitchFamily="34" charset="0"/>
              </a:rPr>
              <a:t>或者</a:t>
            </a:r>
            <a:r>
              <a:rPr lang="en-US" altLang="zh-CN" sz="1400" dirty="0">
                <a:ea typeface="+mn-ea"/>
                <a:cs typeface="Arial" pitchFamily="34" charset="0"/>
              </a:rPr>
              <a:t>Controller</a:t>
            </a:r>
            <a:r>
              <a:rPr lang="zh-CN" altLang="en-US" sz="1400" dirty="0">
                <a:ea typeface="+mn-ea"/>
                <a:cs typeface="Arial" pitchFamily="34" charset="0"/>
              </a:rPr>
              <a:t>中的，但是返回的内容，如返回的</a:t>
            </a:r>
            <a:r>
              <a:rPr lang="en-US" altLang="zh-CN" sz="1400" dirty="0" err="1">
                <a:ea typeface="+mn-ea"/>
                <a:cs typeface="Arial" pitchFamily="34" charset="0"/>
              </a:rPr>
              <a:t>jsp</a:t>
            </a:r>
            <a:r>
              <a:rPr lang="zh-CN" altLang="en-US" sz="1400" dirty="0">
                <a:ea typeface="+mn-ea"/>
                <a:cs typeface="Arial" pitchFamily="34" charset="0"/>
              </a:rPr>
              <a:t>还会再次被拦截，这样导致</a:t>
            </a:r>
            <a:endParaRPr lang="en-US" altLang="zh-CN" sz="1400" dirty="0">
              <a:ea typeface="+mn-ea"/>
              <a:cs typeface="Arial" pitchFamily="34" charset="0"/>
            </a:endParaRPr>
          </a:p>
          <a:p>
            <a:pPr algn="l">
              <a:defRPr/>
            </a:pPr>
            <a:r>
              <a:rPr lang="en-US" altLang="zh-CN" sz="1400" dirty="0">
                <a:ea typeface="+mn-ea"/>
                <a:cs typeface="Arial" pitchFamily="34" charset="0"/>
              </a:rPr>
              <a:t>       404</a:t>
            </a:r>
            <a:r>
              <a:rPr lang="zh-CN" altLang="en-US" sz="1400" dirty="0">
                <a:ea typeface="+mn-ea"/>
                <a:cs typeface="Arial" pitchFamily="34" charset="0"/>
              </a:rPr>
              <a:t>错误，即访问不到</a:t>
            </a:r>
            <a:r>
              <a:rPr lang="en-US" altLang="zh-CN" sz="1400" dirty="0" err="1">
                <a:ea typeface="+mn-ea"/>
                <a:cs typeface="Arial" pitchFamily="34" charset="0"/>
              </a:rPr>
              <a:t>jsp</a:t>
            </a:r>
            <a:r>
              <a:rPr lang="zh-CN" altLang="en-US" sz="1400" dirty="0">
                <a:ea typeface="+mn-ea"/>
                <a:cs typeface="Arial" pitchFamily="34" charset="0"/>
              </a:rPr>
              <a:t>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25C2A4-C51A-4D9A-A3F0-FE4BDF532170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476251" y="188914"/>
            <a:ext cx="11715749" cy="73342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掌握基于注解的</a:t>
            </a:r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mvc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开发流程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ea typeface="黑体" pitchFamily="49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000125"/>
            <a:ext cx="11472333" cy="443388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endParaRPr lang="zh-CN" altLang="en-US" sz="1600" dirty="0" smtClean="0">
              <a:latin typeface="Arial" pitchFamily="34" charset="0"/>
            </a:endParaRPr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Arial" pitchFamily="34" charset="0"/>
              </a:rPr>
              <a:t>3. </a:t>
            </a:r>
            <a:r>
              <a:rPr lang="zh-CN" altLang="en-US" sz="2000" b="1" dirty="0" smtClean="0">
                <a:latin typeface="Arial" pitchFamily="34" charset="0"/>
              </a:rPr>
              <a:t>修改</a:t>
            </a:r>
            <a:r>
              <a:rPr lang="en-US" altLang="zh-CN" sz="2000" b="1" dirty="0" err="1" smtClean="0">
                <a:latin typeface="Arial" pitchFamily="34" charset="0"/>
              </a:rPr>
              <a:t>springMVC</a:t>
            </a:r>
            <a:r>
              <a:rPr lang="en-US" altLang="zh-CN" sz="2000" b="1" dirty="0" smtClean="0">
                <a:latin typeface="Arial" pitchFamily="34" charset="0"/>
              </a:rPr>
              <a:t> </a:t>
            </a:r>
            <a:r>
              <a:rPr lang="zh-CN" altLang="en-US" sz="2000" b="1" dirty="0" smtClean="0">
                <a:latin typeface="Arial" pitchFamily="34" charset="0"/>
              </a:rPr>
              <a:t>配置文件（</a:t>
            </a:r>
            <a:r>
              <a:rPr lang="en-US" altLang="zh-CN" sz="2000" dirty="0" err="1" smtClean="0">
                <a:latin typeface="Arial" pitchFamily="34" charset="0"/>
              </a:rPr>
              <a:t>springmvc-servlet.xml</a:t>
            </a:r>
            <a:r>
              <a:rPr lang="zh-CN" altLang="en-US" sz="2000" b="1" dirty="0" smtClean="0">
                <a:latin typeface="Arial" pitchFamily="34" charset="0"/>
              </a:rPr>
              <a:t>）</a:t>
            </a:r>
          </a:p>
          <a:p>
            <a:pPr marL="609600" indent="-609600">
              <a:lnSpc>
                <a:spcPct val="80000"/>
              </a:lnSpc>
            </a:pPr>
            <a:endParaRPr lang="zh-CN" altLang="zh-CN" sz="1600" dirty="0" smtClean="0">
              <a:latin typeface="Arial" pitchFamily="34" charset="0"/>
            </a:endParaRP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0" y="2571751"/>
            <a:ext cx="12192000" cy="2181761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 dirty="0"/>
              <a:t>&lt;beans&gt;</a:t>
            </a:r>
          </a:p>
          <a:p>
            <a:pPr algn="l"/>
            <a:r>
              <a:rPr lang="zh-CN" altLang="en-US" sz="1600" dirty="0"/>
              <a:t>  </a:t>
            </a:r>
          </a:p>
          <a:p>
            <a:pPr algn="l"/>
            <a:r>
              <a:rPr lang="en-US" altLang="zh-CN" sz="1600" dirty="0"/>
              <a:t>    &lt;</a:t>
            </a:r>
            <a:r>
              <a:rPr lang="en-US" altLang="zh-CN" sz="1600" dirty="0" err="1"/>
              <a:t>mvc:annotation</a:t>
            </a:r>
            <a:r>
              <a:rPr lang="en-US" altLang="zh-CN" sz="1600" dirty="0"/>
              <a:t>-driven/&gt;</a:t>
            </a:r>
          </a:p>
          <a:p>
            <a:pPr algn="l"/>
            <a:r>
              <a:rPr lang="zh-CN" altLang="en-US" sz="1600" dirty="0"/>
              <a:t>  </a:t>
            </a:r>
            <a:endParaRPr lang="en-US" altLang="zh-CN" sz="1600" dirty="0"/>
          </a:p>
          <a:p>
            <a:pPr algn="l"/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&lt;!-- </a:t>
            </a:r>
            <a:r>
              <a:rPr lang="zh-CN" altLang="en-US" sz="1600" dirty="0">
                <a:solidFill>
                  <a:srgbClr val="006600"/>
                </a:solidFill>
              </a:rPr>
              <a:t>开启注解扫描并注册注解处理器</a:t>
            </a:r>
            <a:r>
              <a:rPr lang="en-US" altLang="zh-CN" sz="1600" dirty="0">
                <a:solidFill>
                  <a:srgbClr val="006600"/>
                </a:solidFill>
              </a:rPr>
              <a:t>--&gt;</a:t>
            </a:r>
            <a:endParaRPr lang="zh-CN" altLang="en-US" sz="1600" dirty="0">
              <a:solidFill>
                <a:srgbClr val="006600"/>
              </a:solidFill>
            </a:endParaRPr>
          </a:p>
          <a:p>
            <a:pPr algn="l"/>
            <a:r>
              <a:rPr lang="en-US" altLang="zh-CN" sz="1600" dirty="0"/>
              <a:t>    &lt;</a:t>
            </a:r>
            <a:r>
              <a:rPr lang="en-US" altLang="zh-CN" sz="1600" dirty="0" err="1"/>
              <a:t>context:component</a:t>
            </a:r>
            <a:r>
              <a:rPr lang="en-US" altLang="zh-CN" sz="1600" dirty="0"/>
              <a:t>-scan base-package="controller"/&gt;</a:t>
            </a:r>
          </a:p>
          <a:p>
            <a:pPr algn="l"/>
            <a:r>
              <a:rPr lang="zh-CN" altLang="en-US" sz="1600" dirty="0" smtClean="0"/>
              <a:t>      </a:t>
            </a:r>
            <a:endParaRPr lang="zh-CN" altLang="en-US" sz="1600" dirty="0"/>
          </a:p>
          <a:p>
            <a:pPr algn="l"/>
            <a:r>
              <a:rPr lang="en-US" altLang="zh-CN" sz="1600" dirty="0"/>
              <a:t>&lt;/beans&gt;</a:t>
            </a:r>
            <a:endParaRPr lang="zh-CN" altLang="en-US" sz="16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190751" y="1714500"/>
            <a:ext cx="8667749" cy="919163"/>
          </a:xfrm>
          <a:prstGeom prst="wedgeRoundRectCallout">
            <a:avLst>
              <a:gd name="adj1" fmla="val -42133"/>
              <a:gd name="adj2" fmla="val 10382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/>
              <a:t>使用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mvc:annotation</a:t>
            </a:r>
            <a:r>
              <a:rPr lang="en-US" altLang="zh-CN" sz="1600" dirty="0"/>
              <a:t>-driven/&gt;</a:t>
            </a:r>
            <a:r>
              <a:rPr lang="zh-CN" altLang="en-US" sz="1600" dirty="0"/>
              <a:t>能够自动加载注解的处理器映射和 注解的处理器适配，而且还默认加载了很多参数绑定的方法。</a:t>
            </a:r>
            <a:endParaRPr lang="en-US" altLang="zh-CN" sz="1600" dirty="0"/>
          </a:p>
          <a:p>
            <a:pPr algn="l">
              <a:defRPr/>
            </a:pPr>
            <a:r>
              <a:rPr lang="zh-CN" altLang="en-US" sz="1600" dirty="0"/>
              <a:t>比如：参数绑定到控制器参数、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转换解析器</a:t>
            </a:r>
            <a:endParaRPr lang="zh-CN" altLang="en-US" sz="1600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FCBE1D8-6CFF-4BBF-8A94-A6768158CCF7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>
          <a:xfrm>
            <a:off x="476251" y="188914"/>
            <a:ext cx="11715749" cy="73342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掌握基于注解的</a:t>
            </a:r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mvc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开发流程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ea typeface="黑体" pitchFamily="49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000125"/>
            <a:ext cx="11472333" cy="443388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000" b="1" dirty="0" smtClean="0">
                <a:latin typeface="Arial" pitchFamily="34" charset="0"/>
              </a:rPr>
              <a:t>4. </a:t>
            </a:r>
            <a:r>
              <a:rPr lang="zh-CN" altLang="en-US" sz="2000" b="1" dirty="0" smtClean="0">
                <a:latin typeface="Arial" pitchFamily="34" charset="0"/>
              </a:rPr>
              <a:t>修改控制器后，就可以测试运行了</a:t>
            </a:r>
          </a:p>
          <a:p>
            <a:pPr marL="609600" indent="-609600">
              <a:lnSpc>
                <a:spcPct val="80000"/>
              </a:lnSpc>
            </a:pPr>
            <a:endParaRPr lang="zh-CN" altLang="zh-CN" sz="1600" dirty="0" smtClean="0">
              <a:latin typeface="Arial" pitchFamily="34" charset="0"/>
            </a:endParaRPr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>
            <a:off x="0" y="1500188"/>
            <a:ext cx="12192000" cy="4525962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 dirty="0"/>
              <a:t>@Controller</a:t>
            </a:r>
          </a:p>
          <a:p>
            <a:pPr algn="l"/>
            <a:r>
              <a:rPr lang="en-US" altLang="zh-CN" sz="1600" dirty="0"/>
              <a:t>public class </a:t>
            </a:r>
            <a:r>
              <a:rPr lang="en-US" altLang="zh-CN" sz="1600" dirty="0" err="1"/>
              <a:t>LoginController</a:t>
            </a:r>
            <a:r>
              <a:rPr lang="en-US" altLang="zh-CN" sz="1600" dirty="0"/>
              <a:t>{</a:t>
            </a:r>
          </a:p>
          <a:p>
            <a:pPr algn="l"/>
            <a:endParaRPr lang="zh-CN" altLang="en-US" sz="1600" dirty="0"/>
          </a:p>
          <a:p>
            <a:pPr algn="l"/>
            <a:r>
              <a:rPr lang="en-US" altLang="zh-CN" sz="1600" dirty="0"/>
              <a:t>    @</a:t>
            </a:r>
            <a:r>
              <a:rPr lang="en-US" altLang="zh-CN" sz="1600" dirty="0" err="1"/>
              <a:t>RequestMapping</a:t>
            </a:r>
            <a:r>
              <a:rPr lang="en-US" altLang="zh-CN" sz="1600" dirty="0"/>
              <a:t>("/</a:t>
            </a:r>
            <a:r>
              <a:rPr lang="en-US" altLang="zh-CN" sz="1600" dirty="0" err="1"/>
              <a:t>login.do</a:t>
            </a:r>
            <a:r>
              <a:rPr lang="en-US" altLang="zh-CN" sz="1600" dirty="0"/>
              <a:t>")</a:t>
            </a:r>
          </a:p>
          <a:p>
            <a:pPr algn="l"/>
            <a:r>
              <a:rPr lang="en-US" altLang="zh-CN" sz="1600" dirty="0"/>
              <a:t>    public 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 login(String </a:t>
            </a:r>
            <a:r>
              <a:rPr lang="en-US" altLang="zh-CN" sz="1600" dirty="0" err="1"/>
              <a:t>username,String</a:t>
            </a:r>
            <a:r>
              <a:rPr lang="en-US" altLang="zh-CN" sz="1600" dirty="0"/>
              <a:t> password) throws Exception {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mav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();</a:t>
            </a:r>
          </a:p>
          <a:p>
            <a:pPr algn="l"/>
            <a:r>
              <a:rPr lang="en-US" altLang="zh-CN" sz="1600" dirty="0"/>
              <a:t>        if(</a:t>
            </a:r>
            <a:r>
              <a:rPr lang="en-US" altLang="zh-CN" sz="1600" dirty="0" err="1"/>
              <a:t>username.equals</a:t>
            </a:r>
            <a:r>
              <a:rPr lang="en-US" altLang="zh-CN" sz="1600" dirty="0"/>
              <a:t>("test")&amp;&amp;</a:t>
            </a:r>
            <a:r>
              <a:rPr lang="en-US" altLang="zh-CN" sz="1600" dirty="0" err="1"/>
              <a:t>password.equals</a:t>
            </a:r>
            <a:r>
              <a:rPr lang="en-US" altLang="zh-CN" sz="1600" dirty="0"/>
              <a:t>("111")){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相当于</a:t>
            </a:r>
            <a:r>
              <a:rPr lang="en-US" altLang="zh-CN" sz="1600" dirty="0" err="1">
                <a:solidFill>
                  <a:srgbClr val="006600"/>
                </a:solidFill>
              </a:rPr>
              <a:t>request.setAttribute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("username", username);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指定视图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mav.setViewName</a:t>
            </a:r>
            <a:r>
              <a:rPr lang="en-US" altLang="zh-CN" sz="1600" dirty="0"/>
              <a:t>("/</a:t>
            </a:r>
            <a:r>
              <a:rPr lang="en-US" altLang="zh-CN" sz="1600" dirty="0" err="1"/>
              <a:t>success.jsp</a:t>
            </a:r>
            <a:r>
              <a:rPr lang="en-US" altLang="zh-CN" sz="1600" dirty="0"/>
              <a:t>");</a:t>
            </a:r>
          </a:p>
          <a:p>
            <a:pPr algn="l"/>
            <a:r>
              <a:rPr lang="en-US" altLang="zh-CN" sz="1600" dirty="0"/>
              <a:t>        }else{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mav.setViewName</a:t>
            </a:r>
            <a:r>
              <a:rPr lang="en-US" altLang="zh-CN" sz="1600" dirty="0"/>
              <a:t>("/</a:t>
            </a:r>
            <a:r>
              <a:rPr lang="en-US" altLang="zh-CN" sz="1600" dirty="0" err="1"/>
              <a:t>error.jsp</a:t>
            </a:r>
            <a:r>
              <a:rPr lang="en-US" altLang="zh-CN" sz="1600" dirty="0"/>
              <a:t>");</a:t>
            </a:r>
          </a:p>
          <a:p>
            <a:pPr algn="l"/>
            <a:r>
              <a:rPr lang="en-US" altLang="zh-CN" sz="1600" dirty="0"/>
              <a:t>        }</a:t>
            </a:r>
          </a:p>
          <a:p>
            <a:pPr algn="l"/>
            <a:r>
              <a:rPr lang="en-US" altLang="zh-CN" sz="1600" dirty="0"/>
              <a:t>        return </a:t>
            </a:r>
            <a:r>
              <a:rPr lang="en-US" altLang="zh-CN" sz="1600" dirty="0" err="1"/>
              <a:t>mav</a:t>
            </a:r>
            <a:r>
              <a:rPr lang="en-US" altLang="zh-CN" sz="1600" dirty="0"/>
              <a:t>;</a:t>
            </a:r>
          </a:p>
          <a:p>
            <a:pPr algn="l"/>
            <a:r>
              <a:rPr lang="en-US" altLang="zh-CN" sz="1600" dirty="0"/>
              <a:t>    }</a:t>
            </a:r>
            <a:endParaRPr lang="zh-CN" altLang="en-US" sz="1600" dirty="0"/>
          </a:p>
          <a:p>
            <a:pPr algn="l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05751" y="928689"/>
            <a:ext cx="3333749" cy="1293971"/>
          </a:xfrm>
          <a:prstGeom prst="wedgeRoundRectCallout">
            <a:avLst>
              <a:gd name="adj1" fmla="val -123059"/>
              <a:gd name="adj2" fmla="val 620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400" dirty="0">
                <a:ea typeface="+mj-ea"/>
                <a:cs typeface="Arial" pitchFamily="34" charset="0"/>
              </a:rPr>
              <a:t>由于使用了注解，所</a:t>
            </a:r>
            <a:r>
              <a:rPr lang="zh-CN" altLang="en-US" sz="1400" dirty="0" smtClean="0">
                <a:ea typeface="+mj-ea"/>
                <a:cs typeface="Arial" pitchFamily="34" charset="0"/>
              </a:rPr>
              <a:t>以类名、方</a:t>
            </a:r>
            <a:r>
              <a:rPr lang="zh-CN" altLang="en-US" sz="1400" dirty="0">
                <a:ea typeface="+mj-ea"/>
                <a:cs typeface="Arial" pitchFamily="34" charset="0"/>
              </a:rPr>
              <a:t>法名可以任意。</a:t>
            </a:r>
            <a:endParaRPr lang="en-US" altLang="zh-CN" sz="1400" dirty="0">
              <a:ea typeface="+mj-ea"/>
              <a:cs typeface="Arial" pitchFamily="34" charset="0"/>
            </a:endParaRPr>
          </a:p>
          <a:p>
            <a:pPr algn="l">
              <a:defRPr/>
            </a:pPr>
            <a:r>
              <a:rPr lang="zh-CN" altLang="en-US" sz="1400" dirty="0">
                <a:ea typeface="+mj-ea"/>
                <a:cs typeface="Arial" pitchFamily="34" charset="0"/>
              </a:rPr>
              <a:t>客户端提交参数，会自动注入到方法参数中。</a:t>
            </a:r>
            <a:endParaRPr lang="en-US" altLang="zh-CN" sz="1400" dirty="0">
              <a:ea typeface="+mj-ea"/>
              <a:cs typeface="Arial" pitchFamily="34" charset="0"/>
            </a:endParaRPr>
          </a:p>
          <a:p>
            <a:pPr algn="l">
              <a:defRPr/>
            </a:pPr>
            <a:r>
              <a:rPr lang="zh-CN" altLang="en-US" sz="1400" dirty="0">
                <a:ea typeface="+mj-ea"/>
                <a:cs typeface="Arial" pitchFamily="34" charset="0"/>
              </a:rPr>
              <a:t>因此</a:t>
            </a:r>
            <a:r>
              <a:rPr lang="zh-CN" altLang="en-US" sz="1400" dirty="0">
                <a:solidFill>
                  <a:srgbClr val="FF0000"/>
                </a:solidFill>
                <a:ea typeface="+mj-ea"/>
                <a:cs typeface="Arial" pitchFamily="34" charset="0"/>
              </a:rPr>
              <a:t>参数名必须要与提交参数名相同。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节：框架概述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开发基础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开发详解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开发进阶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E2B71-C461-4D13-A879-7668F3790D7A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springMVC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开发流程</a:t>
            </a:r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-3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000126"/>
            <a:ext cx="11472333" cy="42910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dirty="0" smtClean="0">
                <a:latin typeface="Arial" pitchFamily="34" charset="0"/>
              </a:rPr>
              <a:t>1. </a:t>
            </a:r>
            <a:r>
              <a:rPr lang="zh-CN" altLang="en-US" sz="1600" b="1" dirty="0" smtClean="0">
                <a:latin typeface="Arial" pitchFamily="34" charset="0"/>
              </a:rPr>
              <a:t>在</a:t>
            </a:r>
            <a:r>
              <a:rPr lang="en-US" altLang="zh-CN" sz="1600" b="1" dirty="0" err="1" smtClean="0">
                <a:latin typeface="Arial" pitchFamily="34" charset="0"/>
              </a:rPr>
              <a:t>src</a:t>
            </a:r>
            <a:r>
              <a:rPr lang="zh-CN" altLang="en-US" sz="1600" b="1" dirty="0" smtClean="0">
                <a:latin typeface="Arial" pitchFamily="34" charset="0"/>
              </a:rPr>
              <a:t>下创建</a:t>
            </a:r>
            <a:r>
              <a:rPr lang="en-US" altLang="zh-CN" sz="1600" b="1" dirty="0" err="1" smtClean="0">
                <a:latin typeface="Arial" pitchFamily="34" charset="0"/>
              </a:rPr>
              <a:t>springMVC</a:t>
            </a:r>
            <a:r>
              <a:rPr lang="en-US" altLang="zh-CN" sz="1600" b="1" dirty="0" smtClean="0">
                <a:latin typeface="Arial" pitchFamily="34" charset="0"/>
              </a:rPr>
              <a:t> </a:t>
            </a:r>
            <a:r>
              <a:rPr lang="zh-CN" altLang="en-US" sz="1600" b="1" dirty="0" smtClean="0">
                <a:latin typeface="Arial" pitchFamily="34" charset="0"/>
              </a:rPr>
              <a:t>配置文件（</a:t>
            </a:r>
            <a:r>
              <a:rPr lang="en-US" altLang="zh-CN" sz="1600" dirty="0" err="1" smtClean="0">
                <a:latin typeface="Arial" pitchFamily="34" charset="0"/>
              </a:rPr>
              <a:t>springmvc-servlet.xml</a:t>
            </a:r>
            <a:r>
              <a:rPr lang="zh-CN" altLang="en-US" sz="1600" b="1" dirty="0" smtClean="0">
                <a:latin typeface="Arial" pitchFamily="34" charset="0"/>
              </a:rPr>
              <a:t>）</a:t>
            </a:r>
          </a:p>
          <a:p>
            <a:pPr marL="609600" indent="-609600">
              <a:lnSpc>
                <a:spcPct val="80000"/>
              </a:lnSpc>
            </a:pPr>
            <a:endParaRPr lang="zh-CN" altLang="zh-CN" sz="1600" dirty="0" smtClean="0">
              <a:latin typeface="Arial" pitchFamily="34" charset="0"/>
            </a:endParaRP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0" y="1643063"/>
            <a:ext cx="12192000" cy="4786312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 dirty="0"/>
              <a:t>&lt;beans&gt;</a:t>
            </a:r>
          </a:p>
          <a:p>
            <a:pPr algn="l"/>
            <a:r>
              <a:rPr lang="en-US" altLang="zh-CN" sz="1600" dirty="0"/>
              <a:t>    &lt;bean </a:t>
            </a:r>
          </a:p>
          <a:p>
            <a:pPr algn="l"/>
            <a:r>
              <a:rPr lang="en-US" altLang="zh-CN" sz="1600" dirty="0"/>
              <a:t>       class="org.springframework.web.servlet.handler.BeanNameUrlHandlerMapping"/&gt;</a:t>
            </a:r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r>
              <a:rPr lang="en-US" altLang="zh-CN" sz="1600" dirty="0"/>
              <a:t>    &lt;bean </a:t>
            </a:r>
          </a:p>
          <a:p>
            <a:pPr algn="l"/>
            <a:r>
              <a:rPr lang="en-US" altLang="zh-CN" sz="1600" dirty="0"/>
              <a:t>       class="org.springframework.web.servlet.mvc.SimpleControllerHandlerAdapter"/&gt;</a:t>
            </a:r>
          </a:p>
          <a:p>
            <a:pPr algn="l"/>
            <a:r>
              <a:rPr lang="zh-CN" altLang="en-US" sz="1600" dirty="0"/>
              <a:t>  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zh-CN" altLang="en-US" sz="1600" dirty="0"/>
          </a:p>
          <a:p>
            <a:pPr algn="l"/>
            <a:r>
              <a:rPr lang="en-US" altLang="zh-CN" sz="1600" dirty="0"/>
              <a:t>    &lt;bean class="org.springframework.web.servlet.view.InternalResourceViewResolver"/&gt;</a:t>
            </a:r>
          </a:p>
          <a:p>
            <a:pPr algn="l"/>
            <a:r>
              <a:rPr lang="zh-CN" altLang="en-US" sz="1600" dirty="0"/>
              <a:t>  </a:t>
            </a:r>
            <a:endParaRPr lang="en-US" altLang="zh-CN" sz="1600" dirty="0"/>
          </a:p>
          <a:p>
            <a:pPr algn="l"/>
            <a:endParaRPr lang="en-US" altLang="zh-CN" sz="1600" dirty="0"/>
          </a:p>
          <a:p>
            <a:pPr algn="l"/>
            <a:endParaRPr lang="zh-CN" altLang="en-US" sz="1600" dirty="0"/>
          </a:p>
          <a:p>
            <a:pPr algn="l"/>
            <a:r>
              <a:rPr lang="en-US" altLang="zh-CN" sz="1600" dirty="0"/>
              <a:t>    &lt;bean name="/</a:t>
            </a:r>
            <a:r>
              <a:rPr lang="en-US" altLang="zh-CN" sz="1600" dirty="0" err="1"/>
              <a:t>login.do</a:t>
            </a:r>
            <a:r>
              <a:rPr lang="en-US" altLang="zh-CN" sz="1600" dirty="0"/>
              <a:t>" class="</a:t>
            </a:r>
            <a:r>
              <a:rPr lang="en-US" altLang="zh-CN" sz="1600" dirty="0" err="1"/>
              <a:t>controller.LoginController</a:t>
            </a:r>
            <a:r>
              <a:rPr lang="en-US" altLang="zh-CN" sz="1600" dirty="0"/>
              <a:t>"/&gt;</a:t>
            </a:r>
            <a:endParaRPr lang="zh-CN" altLang="en-US" sz="1600" dirty="0"/>
          </a:p>
          <a:p>
            <a:pPr algn="l"/>
            <a:r>
              <a:rPr lang="en-US" altLang="zh-CN" sz="1600" dirty="0"/>
              <a:t>&lt;/beans&gt;</a:t>
            </a:r>
            <a:endParaRPr lang="zh-CN" altLang="en-US" sz="16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762251" y="1357314"/>
            <a:ext cx="8667749" cy="579437"/>
          </a:xfrm>
          <a:prstGeom prst="wedgeRoundRectCallout">
            <a:avLst>
              <a:gd name="adj1" fmla="val 5218"/>
              <a:gd name="adj2" fmla="val 1012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400" dirty="0"/>
              <a:t>配置处理器映射 </a:t>
            </a:r>
            <a:r>
              <a:rPr lang="en-US" altLang="zh-CN" sz="1400" dirty="0" err="1"/>
              <a:t>HandlerMapping</a:t>
            </a:r>
            <a:r>
              <a:rPr lang="en-US" altLang="zh-CN" sz="1400" dirty="0"/>
              <a:t>; </a:t>
            </a:r>
          </a:p>
          <a:p>
            <a:pPr algn="l">
              <a:defRPr/>
            </a:pPr>
            <a:r>
              <a:rPr lang="zh-CN" altLang="en-US" sz="1400" dirty="0"/>
              <a:t>根据下面的</a:t>
            </a:r>
            <a:r>
              <a:rPr lang="en-US" altLang="zh-CN" sz="1400" dirty="0"/>
              <a:t>"</a:t>
            </a:r>
            <a:r>
              <a:rPr lang="zh-CN" altLang="en-US" sz="1400" dirty="0"/>
              <a:t>配置</a:t>
            </a:r>
            <a:r>
              <a:rPr lang="en-US" altLang="zh-CN" sz="1400" dirty="0"/>
              <a:t>Handler"</a:t>
            </a:r>
            <a:r>
              <a:rPr lang="zh-CN" altLang="en-US" sz="1400" dirty="0"/>
              <a:t>中</a:t>
            </a:r>
            <a:r>
              <a:rPr lang="en-US" altLang="zh-CN" sz="1400" dirty="0"/>
              <a:t>bean</a:t>
            </a:r>
            <a:r>
              <a:rPr lang="zh-CN" altLang="en-US" sz="1400" dirty="0"/>
              <a:t>标签中</a:t>
            </a:r>
            <a:r>
              <a:rPr lang="en-US" altLang="zh-CN" sz="1400" dirty="0"/>
              <a:t>name</a:t>
            </a:r>
            <a:r>
              <a:rPr lang="zh-CN" altLang="en-US" sz="1400" dirty="0"/>
              <a:t>属性的值查找</a:t>
            </a:r>
            <a:r>
              <a:rPr lang="en-US" altLang="zh-CN" sz="1400" dirty="0"/>
              <a:t>Controller</a:t>
            </a:r>
            <a:endParaRPr lang="zh-CN" altLang="en-US" sz="1400" dirty="0">
              <a:ea typeface="+mj-ea"/>
              <a:cs typeface="Aria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24251" y="2571751"/>
            <a:ext cx="8001000" cy="817563"/>
          </a:xfrm>
          <a:prstGeom prst="wedgeRoundRectCallout">
            <a:avLst>
              <a:gd name="adj1" fmla="val 6355"/>
              <a:gd name="adj2" fmla="val 92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400" dirty="0"/>
              <a:t>配置处理器适配 </a:t>
            </a:r>
            <a:r>
              <a:rPr lang="en-US" altLang="zh-CN" sz="1400" dirty="0" err="1"/>
              <a:t>HandlerAdapter</a:t>
            </a:r>
            <a:r>
              <a:rPr lang="en-US" altLang="zh-CN" sz="1400" dirty="0"/>
              <a:t>; </a:t>
            </a:r>
          </a:p>
          <a:p>
            <a:pPr algn="l">
              <a:defRPr/>
            </a:pPr>
            <a:r>
              <a:rPr lang="en-US" altLang="zh-CN" sz="1400" dirty="0" err="1"/>
              <a:t>SimpleControllerHandlerAdapter</a:t>
            </a:r>
            <a:r>
              <a:rPr lang="zh-CN" altLang="en-US" sz="1400" dirty="0"/>
              <a:t>实现了</a:t>
            </a:r>
            <a:r>
              <a:rPr lang="en-US" altLang="zh-CN" sz="1400" dirty="0" err="1"/>
              <a:t>HandlerAdapter</a:t>
            </a:r>
            <a:r>
              <a:rPr lang="zh-CN" altLang="en-US" sz="1400" dirty="0"/>
              <a:t>接口 。</a:t>
            </a:r>
          </a:p>
          <a:p>
            <a:pPr algn="l">
              <a:defRPr/>
            </a:pPr>
            <a:r>
              <a:rPr lang="zh-CN" altLang="en-US" sz="1400" dirty="0"/>
              <a:t> 此适配器能执行实现了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接口的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  <a:endParaRPr lang="zh-CN" altLang="en-US" sz="1400" dirty="0">
              <a:ea typeface="+mj-ea"/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9000" y="4143376"/>
            <a:ext cx="8001000" cy="341313"/>
          </a:xfrm>
          <a:prstGeom prst="wedgeRoundRectCallout">
            <a:avLst>
              <a:gd name="adj1" fmla="val 4308"/>
              <a:gd name="adj2" fmla="val 1289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400" dirty="0"/>
              <a:t> 配置视图解析器 </a:t>
            </a:r>
            <a:r>
              <a:rPr lang="en-US" altLang="zh-CN" sz="1400" dirty="0" err="1"/>
              <a:t>ViewResolver</a:t>
            </a:r>
            <a:r>
              <a:rPr lang="en-US" altLang="zh-CN" sz="1400" dirty="0"/>
              <a:t>; </a:t>
            </a:r>
            <a:r>
              <a:rPr lang="zh-CN" altLang="en-US" sz="1400" dirty="0"/>
              <a:t>解析</a:t>
            </a:r>
            <a:r>
              <a:rPr lang="en-US" altLang="zh-CN" sz="1400" dirty="0" err="1"/>
              <a:t>jsp</a:t>
            </a:r>
            <a:endParaRPr lang="zh-CN" altLang="en-US" sz="1400" dirty="0">
              <a:ea typeface="+mj-ea"/>
              <a:cs typeface="Arial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6251" y="5143501"/>
            <a:ext cx="10953749" cy="341313"/>
          </a:xfrm>
          <a:prstGeom prst="wedgeRoundRectCallout">
            <a:avLst>
              <a:gd name="adj1" fmla="val 4308"/>
              <a:gd name="adj2" fmla="val 1289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400" dirty="0"/>
              <a:t>配置</a:t>
            </a:r>
            <a:r>
              <a:rPr lang="en-US" altLang="zh-CN" sz="1400" dirty="0"/>
              <a:t>Handler; </a:t>
            </a:r>
            <a:r>
              <a:rPr lang="zh-CN" altLang="en-US" sz="1400" dirty="0"/>
              <a:t>这里的后缀可以不写，也可以写成其他后缀，只要请求路径与这里匹配就可以了</a:t>
            </a:r>
            <a:endParaRPr lang="zh-CN" altLang="en-US" sz="1400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3AF5C5-744D-43DF-A3B6-B271388583F5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了解基于配置的</a:t>
            </a:r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mvc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开发流程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ea typeface="黑体" pitchFamily="49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143001"/>
            <a:ext cx="10972800" cy="42910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b="1" dirty="0" smtClean="0">
                <a:latin typeface="Arial" pitchFamily="34" charset="0"/>
              </a:rPr>
              <a:t>2. </a:t>
            </a:r>
            <a:r>
              <a:rPr lang="zh-CN" altLang="en-US" sz="1800" b="1" dirty="0" smtClean="0">
                <a:latin typeface="Arial" pitchFamily="34" charset="0"/>
              </a:rPr>
              <a:t>在</a:t>
            </a:r>
            <a:r>
              <a:rPr lang="en-US" altLang="zh-CN" sz="1800" b="1" dirty="0" err="1" smtClean="0">
                <a:latin typeface="Arial" pitchFamily="34" charset="0"/>
              </a:rPr>
              <a:t>src</a:t>
            </a:r>
            <a:r>
              <a:rPr lang="zh-CN" altLang="en-US" sz="1800" b="1" dirty="0" smtClean="0">
                <a:latin typeface="Arial" pitchFamily="34" charset="0"/>
              </a:rPr>
              <a:t>下创建控制器</a:t>
            </a:r>
          </a:p>
          <a:p>
            <a:pPr marL="609600" indent="-609600">
              <a:lnSpc>
                <a:spcPct val="80000"/>
              </a:lnSpc>
            </a:pPr>
            <a:endParaRPr lang="zh-CN" altLang="zh-CN" sz="1800" dirty="0" smtClean="0">
              <a:latin typeface="Arial" pitchFamily="34" charset="0"/>
            </a:endParaRP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666751" y="1571626"/>
            <a:ext cx="10858500" cy="4786313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 dirty="0"/>
              <a:t>public class </a:t>
            </a:r>
            <a:r>
              <a:rPr lang="en-US" altLang="zh-CN" sz="1600" dirty="0" err="1"/>
              <a:t>LoginController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implements Controller</a:t>
            </a:r>
            <a:r>
              <a:rPr lang="en-US" altLang="zh-CN" sz="1600" dirty="0"/>
              <a:t>{</a:t>
            </a:r>
          </a:p>
          <a:p>
            <a:pPr algn="l"/>
            <a:endParaRPr lang="zh-CN" altLang="en-US" sz="1600" dirty="0"/>
          </a:p>
          <a:p>
            <a:pPr algn="l"/>
            <a:r>
              <a:rPr lang="en-US" altLang="zh-CN" sz="1600" dirty="0"/>
              <a:t>    public 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handleRequest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HttpServletRequest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        </a:t>
            </a:r>
            <a:r>
              <a:rPr lang="en-US" altLang="zh-CN" sz="1600" dirty="0" err="1"/>
              <a:t>request,HttpServletResponse</a:t>
            </a:r>
            <a:r>
              <a:rPr lang="en-US" altLang="zh-CN" sz="1600" dirty="0"/>
              <a:t> response) throws Exception {</a:t>
            </a:r>
          </a:p>
          <a:p>
            <a:pPr algn="l"/>
            <a:r>
              <a:rPr lang="en-US" altLang="zh-CN" sz="1600" dirty="0"/>
              <a:t>        String username = 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("username");</a:t>
            </a:r>
          </a:p>
          <a:p>
            <a:pPr algn="l"/>
            <a:r>
              <a:rPr lang="en-US" altLang="zh-CN" sz="1600" dirty="0"/>
              <a:t>        String password = 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("password");</a:t>
            </a:r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mav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();</a:t>
            </a:r>
          </a:p>
          <a:p>
            <a:pPr algn="l"/>
            <a:r>
              <a:rPr lang="en-US" altLang="zh-CN" sz="1600" dirty="0"/>
              <a:t>        if(</a:t>
            </a:r>
            <a:r>
              <a:rPr lang="en-US" altLang="zh-CN" sz="1600" dirty="0" err="1"/>
              <a:t>username.equals</a:t>
            </a:r>
            <a:r>
              <a:rPr lang="en-US" altLang="zh-CN" sz="1600" dirty="0"/>
              <a:t>("test")&amp;&amp;</a:t>
            </a:r>
            <a:r>
              <a:rPr lang="en-US" altLang="zh-CN" sz="1600" dirty="0" err="1"/>
              <a:t>password.equals</a:t>
            </a:r>
            <a:r>
              <a:rPr lang="en-US" altLang="zh-CN" sz="1600" dirty="0"/>
              <a:t>("111")){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相当于</a:t>
            </a:r>
            <a:r>
              <a:rPr lang="en-US" altLang="zh-CN" sz="1600" dirty="0" err="1">
                <a:solidFill>
                  <a:srgbClr val="006600"/>
                </a:solidFill>
              </a:rPr>
              <a:t>request.setAttribute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mav.addObject</a:t>
            </a:r>
            <a:r>
              <a:rPr lang="en-US" altLang="zh-CN" sz="1600" dirty="0"/>
              <a:t>("username", username);</a:t>
            </a:r>
          </a:p>
          <a:p>
            <a:pPr algn="l"/>
            <a:r>
              <a:rPr lang="en-US" altLang="zh-CN" sz="1600" dirty="0">
                <a:solidFill>
                  <a:srgbClr val="006600"/>
                </a:solidFill>
              </a:rPr>
              <a:t>            //</a:t>
            </a:r>
            <a:r>
              <a:rPr lang="zh-CN" altLang="en-US" sz="1600" dirty="0">
                <a:solidFill>
                  <a:srgbClr val="006600"/>
                </a:solidFill>
              </a:rPr>
              <a:t>指定视图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mav.setViewName</a:t>
            </a:r>
            <a:r>
              <a:rPr lang="en-US" altLang="zh-CN" sz="1600" dirty="0"/>
              <a:t>("/</a:t>
            </a:r>
            <a:r>
              <a:rPr lang="en-US" altLang="zh-CN" sz="1600" dirty="0" err="1"/>
              <a:t>success.jsp</a:t>
            </a:r>
            <a:r>
              <a:rPr lang="en-US" altLang="zh-CN" sz="1600" dirty="0"/>
              <a:t>");</a:t>
            </a:r>
          </a:p>
          <a:p>
            <a:pPr algn="l"/>
            <a:r>
              <a:rPr lang="en-US" altLang="zh-CN" sz="1600" dirty="0"/>
              <a:t>        }else{</a:t>
            </a:r>
          </a:p>
          <a:p>
            <a:pPr algn="l"/>
            <a:r>
              <a:rPr lang="en-US" altLang="zh-CN" sz="1600" dirty="0"/>
              <a:t>            </a:t>
            </a:r>
            <a:r>
              <a:rPr lang="en-US" altLang="zh-CN" sz="1600" dirty="0" err="1"/>
              <a:t>mav.setViewName</a:t>
            </a:r>
            <a:r>
              <a:rPr lang="en-US" altLang="zh-CN" sz="1600" dirty="0"/>
              <a:t>("/</a:t>
            </a:r>
            <a:r>
              <a:rPr lang="en-US" altLang="zh-CN" sz="1600" dirty="0" err="1"/>
              <a:t>error.jsp</a:t>
            </a:r>
            <a:r>
              <a:rPr lang="en-US" altLang="zh-CN" sz="1600" dirty="0"/>
              <a:t>");</a:t>
            </a:r>
          </a:p>
          <a:p>
            <a:pPr algn="l"/>
            <a:r>
              <a:rPr lang="en-US" altLang="zh-CN" sz="1600" dirty="0"/>
              <a:t>        }</a:t>
            </a:r>
          </a:p>
          <a:p>
            <a:pPr algn="l"/>
            <a:r>
              <a:rPr lang="en-US" altLang="zh-CN" sz="1600" dirty="0"/>
              <a:t>        return </a:t>
            </a:r>
            <a:r>
              <a:rPr lang="en-US" altLang="zh-CN" sz="1600" dirty="0" err="1"/>
              <a:t>mav</a:t>
            </a:r>
            <a:r>
              <a:rPr lang="en-US" altLang="zh-CN" sz="1600" dirty="0"/>
              <a:t>;</a:t>
            </a:r>
          </a:p>
          <a:p>
            <a:pPr algn="l"/>
            <a:r>
              <a:rPr lang="en-US" altLang="zh-CN" sz="1600" dirty="0"/>
              <a:t>    }</a:t>
            </a:r>
            <a:endParaRPr lang="zh-CN" altLang="en-US" sz="1600" dirty="0"/>
          </a:p>
          <a:p>
            <a:pPr algn="l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95751" y="928688"/>
            <a:ext cx="8096249" cy="374650"/>
          </a:xfrm>
          <a:prstGeom prst="wedgeRoundRectCallout">
            <a:avLst>
              <a:gd name="adj1" fmla="val -29374"/>
              <a:gd name="adj2" fmla="val 1814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>
                <a:ea typeface="+mj-ea"/>
                <a:cs typeface="Arial" pitchFamily="34" charset="0"/>
              </a:rPr>
              <a:t>实现</a:t>
            </a:r>
            <a:r>
              <a:rPr lang="en-US" altLang="zh-CN" sz="1600" dirty="0">
                <a:ea typeface="+mj-ea"/>
                <a:cs typeface="Arial" pitchFamily="34" charset="0"/>
              </a:rPr>
              <a:t>Controller</a:t>
            </a:r>
            <a:r>
              <a:rPr lang="zh-CN" altLang="en-US" sz="1600" dirty="0">
                <a:ea typeface="+mj-ea"/>
                <a:cs typeface="Arial" pitchFamily="34" charset="0"/>
              </a:rPr>
              <a:t>接口，并实现接口中的</a:t>
            </a:r>
            <a:r>
              <a:rPr lang="en-US" altLang="zh-CN" sz="1600" dirty="0" err="1">
                <a:ea typeface="+mj-ea"/>
                <a:cs typeface="Arial" pitchFamily="34" charset="0"/>
              </a:rPr>
              <a:t>handleRequest</a:t>
            </a:r>
            <a:r>
              <a:rPr lang="zh-CN" altLang="en-US" sz="1600" dirty="0">
                <a:ea typeface="+mj-ea"/>
                <a:cs typeface="Arial" pitchFamily="34" charset="0"/>
              </a:rPr>
              <a:t>方法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31B502A-7B29-4D12-8E8B-8DE9A57F7BDA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xfrm>
            <a:off x="666751" y="188914"/>
            <a:ext cx="11525249" cy="73342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了解基于配置的</a:t>
            </a:r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mvc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itchFamily="49" charset="-122"/>
              </a:rPr>
              <a:t>开发流程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ea typeface="黑体" pitchFamily="49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 idx="4294967295"/>
          </p:nvPr>
        </p:nvSpPr>
        <p:spPr>
          <a:xfrm>
            <a:off x="952500" y="928689"/>
            <a:ext cx="10972800" cy="45053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上面实例是使用配置文件形式搭建</a:t>
            </a:r>
            <a:r>
              <a:rPr lang="en-US" altLang="zh-CN" sz="1600" b="1" smtClean="0">
                <a:latin typeface="Arial" pitchFamily="34" charset="0"/>
              </a:rPr>
              <a:t>springMVC</a:t>
            </a:r>
            <a:r>
              <a:rPr lang="zh-CN" altLang="en-US" sz="1600" b="1" smtClean="0">
                <a:latin typeface="Arial" pitchFamily="34" charset="0"/>
              </a:rPr>
              <a:t>项目。</a:t>
            </a:r>
            <a:endParaRPr lang="en-US" altLang="zh-CN" sz="1600" b="1" smtClean="0">
              <a:latin typeface="Arial" pitchFamily="34" charset="0"/>
            </a:endParaRPr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我们使用配置文件配置了：</a:t>
            </a:r>
            <a:r>
              <a:rPr lang="zh-CN" altLang="en-US" sz="1600" b="1" smtClean="0"/>
              <a:t>处理器映射器、处理器适配器、视图解析器。</a:t>
            </a:r>
            <a:endParaRPr lang="en-US" altLang="zh-CN" sz="1600" b="1" smtClean="0"/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/>
              <a:t>但实际上，也可以不配置这些信息，那么</a:t>
            </a:r>
            <a:r>
              <a:rPr lang="en-US" altLang="zh-CN" sz="1600" b="1" smtClean="0"/>
              <a:t>springMVC</a:t>
            </a:r>
            <a:r>
              <a:rPr lang="zh-CN" altLang="en-US" sz="1600" b="1" smtClean="0"/>
              <a:t>将使用默认配置。</a:t>
            </a:r>
            <a:endParaRPr lang="en-US" altLang="zh-CN" sz="1600" b="1" smtClean="0"/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endParaRPr lang="en-US" altLang="zh-CN" sz="1600" b="1" smtClean="0">
              <a:latin typeface="Arial" pitchFamily="34" charset="0"/>
            </a:endParaRPr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在</a:t>
            </a:r>
            <a:r>
              <a:rPr lang="en-US" altLang="zh-CN" sz="1600" b="1" smtClean="0">
                <a:latin typeface="Arial" pitchFamily="34" charset="0"/>
              </a:rPr>
              <a:t>spring-mvc.jar</a:t>
            </a:r>
            <a:r>
              <a:rPr lang="zh-CN" altLang="en-US" sz="1600" b="1" smtClean="0">
                <a:latin typeface="Arial" pitchFamily="34" charset="0"/>
              </a:rPr>
              <a:t>包下，</a:t>
            </a:r>
            <a:r>
              <a:rPr lang="en-US" altLang="zh-CN" sz="1600" b="1" smtClean="0">
                <a:latin typeface="Arial" pitchFamily="34" charset="0"/>
              </a:rPr>
              <a:t>org/springframework/web/servlet</a:t>
            </a:r>
            <a:r>
              <a:rPr lang="zh-CN" altLang="en-US" sz="1600" b="1" smtClean="0">
                <a:latin typeface="Arial" pitchFamily="34" charset="0"/>
              </a:rPr>
              <a:t>下面有一个</a:t>
            </a:r>
            <a:endParaRPr lang="en-US" altLang="zh-CN" sz="1600" b="1" smtClean="0">
              <a:latin typeface="Arial" pitchFamily="34" charset="0"/>
            </a:endParaRPr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默认配置文件：</a:t>
            </a:r>
            <a:r>
              <a:rPr lang="en-US" altLang="zh-CN" sz="1600" b="1" smtClean="0">
                <a:latin typeface="Arial" pitchFamily="34" charset="0"/>
              </a:rPr>
              <a:t>DispatcherServlet.properties</a:t>
            </a:r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这里就是配置默认</a:t>
            </a:r>
            <a:r>
              <a:rPr lang="zh-CN" altLang="en-US" sz="1600" b="1" smtClean="0"/>
              <a:t>处理器映射器、处理器适配器、视图解析器等。</a:t>
            </a:r>
            <a:endParaRPr lang="zh-CN" altLang="en-US" sz="1600" b="1" smtClean="0">
              <a:latin typeface="Arial" pitchFamily="34" charset="0"/>
            </a:endParaRPr>
          </a:p>
          <a:p>
            <a:pPr marL="609600" indent="-609600">
              <a:lnSpc>
                <a:spcPct val="80000"/>
              </a:lnSpc>
            </a:pPr>
            <a:endParaRPr lang="zh-CN" altLang="zh-CN" sz="1600" smtClean="0">
              <a:latin typeface="Arial" pitchFamily="34" charset="0"/>
            </a:endParaRP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607757" y="3265233"/>
            <a:ext cx="11049000" cy="2605088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400" dirty="0" err="1"/>
              <a:t>org.springframework.web.servlet.LocaleResolver</a:t>
            </a:r>
            <a:r>
              <a:rPr lang="en-US" altLang="zh-CN" sz="1400" dirty="0"/>
              <a:t>=org.springframework.web.servlet.i18n.AcceptHeaderLocaleResolver</a:t>
            </a:r>
            <a:endParaRPr lang="zh-CN" altLang="en-US" sz="1400" dirty="0"/>
          </a:p>
          <a:p>
            <a:pPr algn="l"/>
            <a:r>
              <a:rPr lang="en-US" altLang="zh-CN" sz="1400" dirty="0" err="1"/>
              <a:t>org.springframework.web.servlet.ThemeResolver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org.springframework.web.servlet.theme.FixedThemeResolver</a:t>
            </a:r>
            <a:endParaRPr lang="zh-CN" altLang="en-US" sz="1400" dirty="0"/>
          </a:p>
          <a:p>
            <a:pPr algn="l"/>
            <a:r>
              <a:rPr lang="en-US" altLang="zh-CN" sz="1400" dirty="0" err="1"/>
              <a:t>org.springframework.web.servlet.HandlerMapping</a:t>
            </a:r>
            <a:r>
              <a:rPr lang="en-US" altLang="zh-CN" sz="1400" dirty="0"/>
              <a:t>=org.springframework.web.servlet.handler.BeanNameUrlHandlerMapping,\</a:t>
            </a:r>
          </a:p>
          <a:p>
            <a:pPr algn="l"/>
            <a:r>
              <a:rPr lang="en-US" altLang="zh-CN" sz="1400" dirty="0"/>
              <a:t>org.springframework.web.servlet.mvc.annotation.DefaultAnnotationHandlerMapping</a:t>
            </a:r>
            <a:endParaRPr lang="zh-CN" altLang="en-US" sz="1400" dirty="0"/>
          </a:p>
          <a:p>
            <a:pPr algn="l"/>
            <a:r>
              <a:rPr lang="en-US" altLang="zh-CN" sz="1400" dirty="0" err="1"/>
              <a:t>org.springframework.web.servlet.HandlerAdapter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org.springframework.web.servlet.mvc.HttpRequestHandlerAdapter</a:t>
            </a:r>
            <a:r>
              <a:rPr lang="en-US" altLang="zh-CN" sz="1400" dirty="0"/>
              <a:t>,\</a:t>
            </a:r>
          </a:p>
          <a:p>
            <a:pPr algn="l"/>
            <a:r>
              <a:rPr lang="en-US" altLang="zh-CN" sz="1400" dirty="0"/>
              <a:t>org.springframework.web.servlet.mvc.SimpleControllerHandlerAdapter,\</a:t>
            </a:r>
          </a:p>
          <a:p>
            <a:pPr algn="l"/>
            <a:r>
              <a:rPr lang="en-US" altLang="zh-CN" sz="1400" dirty="0"/>
              <a:t>org.springframework.web.servlet.mvc.annotation.AnnotationMethodHandlerAdapter</a:t>
            </a:r>
            <a:endParaRPr lang="zh-CN" altLang="en-US" sz="1400" dirty="0"/>
          </a:p>
          <a:p>
            <a:pPr algn="l"/>
            <a:r>
              <a:rPr lang="en-US" altLang="zh-CN" sz="1400" dirty="0" err="1"/>
              <a:t>org.springframework.web.servlet.HandlerExceptionResolver</a:t>
            </a:r>
            <a:r>
              <a:rPr lang="en-US" altLang="zh-CN" sz="1400" dirty="0"/>
              <a:t>=org.springframework.web.servlet.mvc.annotation.AnnotationMethodHandlerExceptionResolver,\</a:t>
            </a:r>
          </a:p>
          <a:p>
            <a:pPr algn="l"/>
            <a:r>
              <a:rPr lang="en-US" altLang="zh-CN" sz="1400" dirty="0"/>
              <a:t>org.springframework.web.servlet.mvc.annotation.ResponseStatusExceptionResolver,\</a:t>
            </a:r>
          </a:p>
          <a:p>
            <a:pPr algn="l"/>
            <a:r>
              <a:rPr lang="en-US" altLang="zh-CN" sz="1400" dirty="0"/>
              <a:t>org.springframework.web.servlet.mvc.support.DefaultHandlerExceptionResolver</a:t>
            </a:r>
            <a:endParaRPr lang="zh-CN" altLang="en-US" sz="1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spring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开发详解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注解实现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映射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的返回值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：了解基于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开发模式的数据回显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：字符集设定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A336E4-AD3A-4CD4-9F25-4C953B482254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>
          <a:xfrm>
            <a:off x="476251" y="188914"/>
            <a:ext cx="11715749" cy="73342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RequestMapping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注解实现</a:t>
            </a:r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映射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000125"/>
            <a:ext cx="11472333" cy="443388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2000" b="1" smtClean="0">
                <a:latin typeface="Arial" pitchFamily="34" charset="0"/>
              </a:rPr>
              <a:t>通过为控制器定义根路径，来实现对</a:t>
            </a:r>
            <a:r>
              <a:rPr lang="en-US" altLang="zh-CN" sz="2000" b="1" smtClean="0">
                <a:latin typeface="Arial" pitchFamily="34" charset="0"/>
              </a:rPr>
              <a:t>url</a:t>
            </a:r>
            <a:r>
              <a:rPr lang="zh-CN" altLang="en-US" sz="2000" b="1" smtClean="0">
                <a:latin typeface="Arial" pitchFamily="34" charset="0"/>
              </a:rPr>
              <a:t>的分类管理。</a:t>
            </a:r>
            <a:endParaRPr lang="zh-CN" altLang="zh-CN" sz="2000" b="1" smtClean="0">
              <a:latin typeface="Arial" pitchFamily="34" charset="0"/>
            </a:endParaRP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0" y="1500188"/>
            <a:ext cx="12192000" cy="4786312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/>
              <a:t>@Controller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</a:rPr>
              <a:t>@RequestMapping("/ssm")</a:t>
            </a:r>
          </a:p>
          <a:p>
            <a:pPr algn="l"/>
            <a:r>
              <a:rPr lang="en-US" altLang="zh-CN" sz="1600"/>
              <a:t>public class LoginController{</a:t>
            </a:r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    @RequestMapping("/login.do")</a:t>
            </a:r>
          </a:p>
          <a:p>
            <a:pPr algn="l"/>
            <a:r>
              <a:rPr lang="en-US" altLang="zh-CN" sz="1600"/>
              <a:t>    public ModelAndView login(String username,String password) throws Exception {</a:t>
            </a:r>
          </a:p>
          <a:p>
            <a:pPr algn="l"/>
            <a:r>
              <a:rPr lang="en-US" altLang="zh-CN" sz="1600"/>
              <a:t>        ModelAndView mav = new ModelAndView();</a:t>
            </a:r>
          </a:p>
          <a:p>
            <a:pPr algn="l"/>
            <a:r>
              <a:rPr lang="en-US" altLang="zh-CN" sz="1600"/>
              <a:t>        if(username.equals("test")&amp;&amp;password.equals("111")){</a:t>
            </a:r>
          </a:p>
          <a:p>
            <a:pPr algn="l"/>
            <a:r>
              <a:rPr lang="en-US" altLang="zh-CN" sz="1600"/>
              <a:t>            </a:t>
            </a:r>
            <a:r>
              <a:rPr lang="en-US" altLang="zh-CN" sz="1600">
                <a:solidFill>
                  <a:srgbClr val="006600"/>
                </a:solidFill>
              </a:rPr>
              <a:t>//</a:t>
            </a:r>
            <a:r>
              <a:rPr lang="zh-CN" altLang="en-US" sz="1600">
                <a:solidFill>
                  <a:srgbClr val="006600"/>
                </a:solidFill>
              </a:rPr>
              <a:t>相当于</a:t>
            </a:r>
            <a:r>
              <a:rPr lang="en-US" altLang="zh-CN" sz="1600">
                <a:solidFill>
                  <a:srgbClr val="006600"/>
                </a:solidFill>
              </a:rPr>
              <a:t>request.setAttribute();</a:t>
            </a:r>
          </a:p>
          <a:p>
            <a:pPr algn="l"/>
            <a:r>
              <a:rPr lang="en-US" altLang="zh-CN" sz="1600"/>
              <a:t>            mav.addObject("username", username);</a:t>
            </a:r>
          </a:p>
          <a:p>
            <a:pPr algn="l"/>
            <a:r>
              <a:rPr lang="en-US" altLang="zh-CN" sz="1600"/>
              <a:t>            </a:t>
            </a:r>
            <a:r>
              <a:rPr lang="en-US" altLang="zh-CN" sz="1600">
                <a:solidFill>
                  <a:srgbClr val="006600"/>
                </a:solidFill>
              </a:rPr>
              <a:t>//</a:t>
            </a:r>
            <a:r>
              <a:rPr lang="zh-CN" altLang="en-US" sz="1600">
                <a:solidFill>
                  <a:srgbClr val="006600"/>
                </a:solidFill>
              </a:rPr>
              <a:t>指定视图</a:t>
            </a:r>
          </a:p>
          <a:p>
            <a:pPr algn="l"/>
            <a:r>
              <a:rPr lang="en-US" altLang="zh-CN" sz="1600"/>
              <a:t>            mav.setViewName("success");</a:t>
            </a:r>
          </a:p>
          <a:p>
            <a:pPr algn="l"/>
            <a:r>
              <a:rPr lang="en-US" altLang="zh-CN" sz="1600"/>
              <a:t>        }else{</a:t>
            </a:r>
          </a:p>
          <a:p>
            <a:pPr algn="l"/>
            <a:r>
              <a:rPr lang="en-US" altLang="zh-CN" sz="1600"/>
              <a:t>            mav.setViewName("error");</a:t>
            </a:r>
          </a:p>
          <a:p>
            <a:pPr algn="l"/>
            <a:r>
              <a:rPr lang="en-US" altLang="zh-CN" sz="1600"/>
              <a:t>        }</a:t>
            </a:r>
          </a:p>
          <a:p>
            <a:pPr algn="l"/>
            <a:r>
              <a:rPr lang="en-US" altLang="zh-CN" sz="1600"/>
              <a:t>        return mav;</a:t>
            </a:r>
          </a:p>
          <a:p>
            <a:pPr algn="l"/>
            <a:r>
              <a:rPr lang="en-US" altLang="zh-CN" sz="1600"/>
              <a:t>    }</a:t>
            </a:r>
            <a:endParaRPr lang="zh-CN" altLang="en-US" sz="1600"/>
          </a:p>
          <a:p>
            <a:pPr algn="l"/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67251" y="1714500"/>
            <a:ext cx="7239000" cy="714375"/>
          </a:xfrm>
          <a:prstGeom prst="wedgeRoundRectCallout">
            <a:avLst>
              <a:gd name="adj1" fmla="val -60766"/>
              <a:gd name="adj2" fmla="val -119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dirty="0">
                <a:ea typeface="+mj-ea"/>
                <a:cs typeface="Arial" pitchFamily="34" charset="0"/>
              </a:rPr>
              <a:t>为控制器定义根路径。</a:t>
            </a:r>
            <a:endParaRPr lang="en-US" altLang="zh-CN" dirty="0">
              <a:ea typeface="+mj-ea"/>
              <a:cs typeface="Arial" pitchFamily="34" charset="0"/>
            </a:endParaRPr>
          </a:p>
          <a:p>
            <a:pPr algn="l">
              <a:defRPr/>
            </a:pPr>
            <a:r>
              <a:rPr lang="zh-CN" altLang="en-US" dirty="0">
                <a:ea typeface="+mj-ea"/>
                <a:cs typeface="Arial" pitchFamily="34" charset="0"/>
              </a:rPr>
              <a:t>页面调用时：</a:t>
            </a:r>
            <a:r>
              <a:rPr lang="en-US" altLang="zh-CN" dirty="0">
                <a:cs typeface="Arial" pitchFamily="34" charset="0"/>
              </a:rPr>
              <a:t>&lt;form action="</a:t>
            </a:r>
            <a:r>
              <a:rPr lang="en-US" altLang="zh-CN" dirty="0" err="1">
                <a:cs typeface="Arial" pitchFamily="34" charset="0"/>
              </a:rPr>
              <a:t>ssm</a:t>
            </a:r>
            <a:r>
              <a:rPr lang="en-US" altLang="zh-CN" dirty="0">
                <a:cs typeface="Arial" pitchFamily="34" charset="0"/>
              </a:rPr>
              <a:t>/</a:t>
            </a:r>
            <a:r>
              <a:rPr lang="en-US" altLang="zh-CN" dirty="0" err="1">
                <a:cs typeface="Arial" pitchFamily="34" charset="0"/>
              </a:rPr>
              <a:t>login.do</a:t>
            </a:r>
            <a:r>
              <a:rPr lang="en-US" altLang="zh-CN" dirty="0">
                <a:cs typeface="Arial" pitchFamily="34" charset="0"/>
              </a:rPr>
              <a:t>" &gt;</a:t>
            </a:r>
            <a:endParaRPr lang="zh-CN" altLang="en-US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33CE39A-6AB0-4B15-9730-34F9E5764A99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>
          <a:xfrm>
            <a:off x="0" y="188914"/>
            <a:ext cx="12192000" cy="733425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altLang="zh-CN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RequestMapping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注解实现</a:t>
            </a:r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映射</a:t>
            </a:r>
            <a:endParaRPr lang="en-US" altLang="zh-CN" sz="4000" dirty="0" smtClean="0">
              <a:solidFill>
                <a:schemeClr val="tx1">
                  <a:lumMod val="50000"/>
                  <a:lumOff val="50000"/>
                </a:schemeClr>
              </a:solidFill>
              <a:ea typeface="黑体" pitchFamily="49" charset="-122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81000" y="1196975"/>
            <a:ext cx="115252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l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800" b="0" kern="0" dirty="0">
                <a:ea typeface="+mn-ea"/>
              </a:rPr>
              <a:t>在</a:t>
            </a:r>
            <a:r>
              <a:rPr lang="en-US" altLang="zh-CN" sz="2800" b="0" kern="0" dirty="0">
                <a:ea typeface="+mn-ea"/>
              </a:rPr>
              <a:t>@</a:t>
            </a:r>
            <a:r>
              <a:rPr lang="en-US" altLang="zh-CN" sz="2800" b="0" kern="0" dirty="0" err="1">
                <a:ea typeface="+mn-ea"/>
              </a:rPr>
              <a:t>RequestMapping</a:t>
            </a:r>
            <a:r>
              <a:rPr lang="zh-CN" altLang="en-US" sz="2800" b="0" kern="0" dirty="0">
                <a:ea typeface="+mn-ea"/>
              </a:rPr>
              <a:t>中添加</a:t>
            </a:r>
            <a:r>
              <a:rPr lang="en-US" altLang="zh-CN" sz="2800" b="0" kern="0" dirty="0">
                <a:ea typeface="+mn-ea"/>
              </a:rPr>
              <a:t>method</a:t>
            </a:r>
            <a:r>
              <a:rPr lang="zh-CN" altLang="en-US" sz="2800" b="0" kern="0" dirty="0">
                <a:ea typeface="+mn-ea"/>
              </a:rPr>
              <a:t>属性可以判断处理</a:t>
            </a:r>
            <a:r>
              <a:rPr lang="en-US" altLang="zh-CN" sz="2800" b="0" kern="0" dirty="0">
                <a:ea typeface="+mn-ea"/>
              </a:rPr>
              <a:t>get</a:t>
            </a:r>
            <a:r>
              <a:rPr lang="zh-CN" altLang="en-US" sz="2800" b="0" kern="0" dirty="0">
                <a:ea typeface="+mn-ea"/>
              </a:rPr>
              <a:t>方式请求和</a:t>
            </a:r>
            <a:r>
              <a:rPr lang="en-US" altLang="zh-CN" sz="2800" b="0" kern="0" dirty="0">
                <a:ea typeface="+mn-ea"/>
              </a:rPr>
              <a:t>post</a:t>
            </a:r>
            <a:r>
              <a:rPr lang="zh-CN" altLang="en-US" sz="2800" b="0" kern="0" dirty="0">
                <a:ea typeface="+mn-ea"/>
              </a:rPr>
              <a:t>方式请求。</a:t>
            </a:r>
          </a:p>
          <a:p>
            <a:pPr marL="533400" indent="-533400" algn="l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2800" b="0" kern="0" dirty="0">
              <a:ea typeface="+mn-ea"/>
            </a:endParaRPr>
          </a:p>
          <a:p>
            <a:pPr marL="533400" indent="-533400" algn="l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000" b="0" kern="0" dirty="0">
                <a:solidFill>
                  <a:srgbClr val="0000FF"/>
                </a:solidFill>
                <a:ea typeface="+mn-ea"/>
              </a:rPr>
              <a:t>@</a:t>
            </a:r>
            <a:r>
              <a:rPr lang="en-US" altLang="zh-CN" sz="2000" b="0" kern="0" dirty="0" err="1">
                <a:solidFill>
                  <a:srgbClr val="0000FF"/>
                </a:solidFill>
                <a:ea typeface="+mn-ea"/>
              </a:rPr>
              <a:t>RequestMapping</a:t>
            </a:r>
            <a:r>
              <a:rPr lang="en-US" altLang="zh-CN" sz="2000" b="0" kern="0" dirty="0">
                <a:solidFill>
                  <a:srgbClr val="0000FF"/>
                </a:solidFill>
                <a:ea typeface="+mn-ea"/>
              </a:rPr>
              <a:t>(value = “/</a:t>
            </a:r>
            <a:r>
              <a:rPr lang="en-US" altLang="zh-CN" sz="2000" b="0" kern="0" dirty="0" err="1">
                <a:solidFill>
                  <a:srgbClr val="0000FF"/>
                </a:solidFill>
                <a:ea typeface="+mn-ea"/>
              </a:rPr>
              <a:t>login.do</a:t>
            </a:r>
            <a:r>
              <a:rPr lang="en-US" altLang="zh-CN" sz="2000" b="0" kern="0" dirty="0">
                <a:solidFill>
                  <a:srgbClr val="0000FF"/>
                </a:solidFill>
                <a:ea typeface="+mn-ea"/>
              </a:rPr>
              <a:t>",method = </a:t>
            </a:r>
            <a:r>
              <a:rPr lang="en-US" altLang="zh-CN" sz="2000" b="0" kern="0" dirty="0" err="1">
                <a:solidFill>
                  <a:srgbClr val="0000FF"/>
                </a:solidFill>
                <a:ea typeface="+mn-ea"/>
              </a:rPr>
              <a:t>RequestMethod.GET</a:t>
            </a:r>
            <a:r>
              <a:rPr lang="en-US" altLang="zh-CN" sz="2000" b="0" kern="0" dirty="0">
                <a:solidFill>
                  <a:srgbClr val="0000FF"/>
                </a:solidFill>
                <a:ea typeface="+mn-ea"/>
              </a:rPr>
              <a:t>) </a:t>
            </a:r>
          </a:p>
          <a:p>
            <a:pPr marL="533400" indent="-533400" algn="l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sz="2000" b="0" kern="0" dirty="0">
              <a:solidFill>
                <a:srgbClr val="0000FF"/>
              </a:solidFill>
              <a:ea typeface="+mn-ea"/>
            </a:endParaRPr>
          </a:p>
          <a:p>
            <a:pPr marL="533400" indent="-533400" algn="l" eaLnBrk="0" hangingPunct="0">
              <a:spcBef>
                <a:spcPct val="20000"/>
              </a:spcBef>
              <a:defRPr/>
            </a:pPr>
            <a:r>
              <a:rPr lang="en-US" altLang="zh-CN" sz="2000" b="0" kern="0" dirty="0">
                <a:solidFill>
                  <a:srgbClr val="0000FF"/>
                </a:solidFill>
                <a:ea typeface="+mn-ea"/>
              </a:rPr>
              <a:t>@</a:t>
            </a:r>
            <a:r>
              <a:rPr lang="en-US" altLang="zh-CN" sz="2000" b="0" kern="0" dirty="0" err="1">
                <a:solidFill>
                  <a:srgbClr val="0000FF"/>
                </a:solidFill>
                <a:ea typeface="+mn-ea"/>
              </a:rPr>
              <a:t>RequestMapping</a:t>
            </a:r>
            <a:r>
              <a:rPr lang="en-US" altLang="zh-CN" sz="2000" b="0" kern="0" dirty="0">
                <a:solidFill>
                  <a:srgbClr val="0000FF"/>
                </a:solidFill>
                <a:ea typeface="+mn-ea"/>
              </a:rPr>
              <a:t>(value = "/</a:t>
            </a:r>
            <a:r>
              <a:rPr lang="en-US" altLang="zh-CN" sz="2000" b="0" kern="0" dirty="0" err="1">
                <a:solidFill>
                  <a:srgbClr val="0000FF"/>
                </a:solidFill>
              </a:rPr>
              <a:t>login.do</a:t>
            </a:r>
            <a:r>
              <a:rPr lang="en-US" altLang="zh-CN" sz="2000" b="0" kern="0" dirty="0">
                <a:solidFill>
                  <a:srgbClr val="0000FF"/>
                </a:solidFill>
              </a:rPr>
              <a:t> </a:t>
            </a:r>
            <a:r>
              <a:rPr lang="en-US" altLang="zh-CN" sz="2000" b="0" kern="0" dirty="0">
                <a:solidFill>
                  <a:srgbClr val="0000FF"/>
                </a:solidFill>
                <a:ea typeface="+mn-ea"/>
              </a:rPr>
              <a:t>",method = RequestMethod.POST)</a:t>
            </a:r>
          </a:p>
          <a:p>
            <a:pPr marL="533400" indent="-533400" algn="l" eaLnBrk="0" hangingPunct="0">
              <a:spcBef>
                <a:spcPct val="20000"/>
              </a:spcBef>
              <a:defRPr/>
            </a:pPr>
            <a:endParaRPr lang="en-US" altLang="zh-CN" sz="2000" b="0" kern="0" dirty="0">
              <a:solidFill>
                <a:srgbClr val="0000FF"/>
              </a:solidFill>
              <a:ea typeface="+mn-ea"/>
            </a:endParaRPr>
          </a:p>
          <a:p>
            <a:pPr marL="533400" indent="-533400" algn="l" eaLnBrk="0" hangingPunct="0">
              <a:spcBef>
                <a:spcPct val="20000"/>
              </a:spcBef>
              <a:defRPr/>
            </a:pPr>
            <a:r>
              <a:rPr lang="en-US" altLang="zh-CN" sz="2000" b="0" dirty="0">
                <a:solidFill>
                  <a:srgbClr val="0000FF"/>
                </a:solidFill>
              </a:rPr>
              <a:t>@</a:t>
            </a:r>
            <a:r>
              <a:rPr lang="en-US" altLang="zh-CN" sz="2000" b="0" dirty="0" err="1">
                <a:solidFill>
                  <a:srgbClr val="0000FF"/>
                </a:solidFill>
              </a:rPr>
              <a:t>RequestMapping</a:t>
            </a:r>
            <a:r>
              <a:rPr lang="en-US" altLang="zh-CN" sz="2000" b="0" dirty="0">
                <a:solidFill>
                  <a:srgbClr val="0000FF"/>
                </a:solidFill>
              </a:rPr>
              <a:t>(value="/</a:t>
            </a:r>
            <a:r>
              <a:rPr lang="en-US" altLang="zh-CN" sz="2000" b="0" dirty="0" err="1">
                <a:solidFill>
                  <a:srgbClr val="0000FF"/>
                </a:solidFill>
              </a:rPr>
              <a:t>login.do",method</a:t>
            </a:r>
            <a:r>
              <a:rPr lang="en-US" altLang="zh-CN" sz="2000" b="0" dirty="0">
                <a:solidFill>
                  <a:srgbClr val="0000FF"/>
                </a:solidFill>
              </a:rPr>
              <a:t>=</a:t>
            </a:r>
          </a:p>
          <a:p>
            <a:pPr marL="533400" indent="-533400" algn="l" eaLnBrk="0" hangingPunct="0">
              <a:spcBef>
                <a:spcPct val="20000"/>
              </a:spcBef>
              <a:defRPr/>
            </a:pPr>
            <a:r>
              <a:rPr lang="en-US" altLang="zh-CN" sz="2000" b="0" dirty="0">
                <a:solidFill>
                  <a:srgbClr val="0000FF"/>
                </a:solidFill>
              </a:rPr>
              <a:t>                                     {</a:t>
            </a:r>
            <a:r>
              <a:rPr lang="en-US" altLang="zh-CN" sz="2000" b="0" dirty="0" err="1">
                <a:solidFill>
                  <a:srgbClr val="0000FF"/>
                </a:solidFill>
              </a:rPr>
              <a:t>RequestMethod.GET,RequestMethod.POST</a:t>
            </a:r>
            <a:r>
              <a:rPr lang="en-US" altLang="zh-CN" sz="2000" b="0" dirty="0">
                <a:solidFill>
                  <a:srgbClr val="0000FF"/>
                </a:solidFill>
              </a:rPr>
              <a:t>}) </a:t>
            </a:r>
            <a:endParaRPr lang="en-US" altLang="zh-CN" sz="2000" b="0" kern="0" dirty="0">
              <a:solidFill>
                <a:srgbClr val="0000FF"/>
              </a:solidFill>
              <a:ea typeface="+mn-ea"/>
            </a:endParaRPr>
          </a:p>
          <a:p>
            <a:pPr marL="533400" indent="-533400" algn="l" eaLnBrk="0" hangingPunct="0">
              <a:spcBef>
                <a:spcPct val="20000"/>
              </a:spcBef>
              <a:defRPr/>
            </a:pPr>
            <a:endParaRPr lang="en-US" altLang="zh-CN" sz="2000" b="0" kern="0" dirty="0">
              <a:solidFill>
                <a:srgbClr val="0000FF"/>
              </a:solidFill>
              <a:ea typeface="+mn-ea"/>
            </a:endParaRPr>
          </a:p>
          <a:p>
            <a:pPr marL="533400" indent="-533400" algn="l" eaLnBrk="0" hangingPunct="0">
              <a:spcBef>
                <a:spcPct val="20000"/>
              </a:spcBef>
              <a:defRPr/>
            </a:pPr>
            <a:r>
              <a:rPr lang="zh-CN" altLang="en-US" sz="2400" kern="0" dirty="0">
                <a:ea typeface="+mn-ea"/>
              </a:rPr>
              <a:t>在某些需要验证安全的场合下使用，限制</a:t>
            </a:r>
            <a:r>
              <a:rPr lang="en-US" altLang="zh-CN" sz="2400" kern="0" dirty="0">
                <a:ea typeface="+mn-ea"/>
              </a:rPr>
              <a:t>http</a:t>
            </a:r>
            <a:r>
              <a:rPr lang="zh-CN" altLang="en-US" sz="2400" kern="0" dirty="0">
                <a:ea typeface="+mn-ea"/>
              </a:rPr>
              <a:t>请求方式。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altLang="zh-CN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RequestMapping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注解实现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06193"/>
            <a:ext cx="12339484" cy="359195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的成员：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value</a:t>
            </a:r>
            <a:r>
              <a:rPr lang="zh-CN" altLang="en-US" dirty="0" smtClean="0"/>
              <a:t>： 指定请求的实际地址，指定的地址可以是</a:t>
            </a:r>
            <a:r>
              <a:rPr lang="en-US" altLang="zh-CN" dirty="0" smtClean="0"/>
              <a:t>URI Template </a:t>
            </a:r>
            <a:r>
              <a:rPr lang="zh-CN" altLang="en-US" dirty="0" smtClean="0"/>
              <a:t>模式（后面将会说明）；</a:t>
            </a:r>
          </a:p>
          <a:p>
            <a:pPr lvl="1"/>
            <a:r>
              <a:rPr lang="en-US" altLang="zh-CN" dirty="0" smtClean="0"/>
              <a:t>method</a:t>
            </a:r>
            <a:r>
              <a:rPr lang="zh-CN" altLang="en-US" dirty="0" smtClean="0"/>
              <a:t>：  指定请求的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类型，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consumes</a:t>
            </a:r>
            <a:r>
              <a:rPr lang="zh-CN" altLang="en-US" dirty="0" smtClean="0"/>
              <a:t>： 指定处理请求的提交内容类型（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），例如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 text/html;</a:t>
            </a:r>
          </a:p>
          <a:p>
            <a:pPr lvl="1"/>
            <a:r>
              <a:rPr lang="en-US" altLang="zh-CN" dirty="0" smtClean="0"/>
              <a:t>produces:    </a:t>
            </a:r>
            <a:r>
              <a:rPr lang="zh-CN" altLang="en-US" dirty="0" smtClean="0"/>
              <a:t>指定返回的内容类型，仅当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请求头中的</a:t>
            </a:r>
            <a:r>
              <a:rPr lang="en-US" altLang="zh-CN" dirty="0" smtClean="0"/>
              <a:t>(Accept)</a:t>
            </a:r>
            <a:r>
              <a:rPr lang="zh-CN" altLang="en-US" dirty="0" smtClean="0"/>
              <a:t>类型中包含该指定类型才返回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params</a:t>
            </a:r>
            <a:r>
              <a:rPr lang="zh-CN" altLang="en-US" dirty="0" smtClean="0"/>
              <a:t>： 指定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中必须包含某些参数值是，才让该方法处理。</a:t>
            </a:r>
          </a:p>
          <a:p>
            <a:pPr lvl="1"/>
            <a:r>
              <a:rPr lang="en-US" altLang="zh-CN" dirty="0" smtClean="0"/>
              <a:t>headers</a:t>
            </a:r>
            <a:r>
              <a:rPr lang="zh-CN" altLang="en-US" dirty="0" smtClean="0"/>
              <a:t>： 指定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中必须包含某些指定的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值，才能让该方法处理请求。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29" y="1002890"/>
            <a:ext cx="11009671" cy="5288373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altLang="zh-CN" sz="3200" dirty="0" err="1" smtClean="0"/>
              <a:t>springmvc</a:t>
            </a:r>
            <a:r>
              <a:rPr lang="zh-CN" altLang="en-US" sz="3200" dirty="0" smtClean="0"/>
              <a:t>中，可以直接在</a:t>
            </a:r>
            <a:r>
              <a:rPr lang="en-US" altLang="zh-CN" sz="3200" dirty="0" smtClean="0"/>
              <a:t>controller</a:t>
            </a:r>
            <a:r>
              <a:rPr lang="zh-CN" altLang="en-US" sz="3200" dirty="0" smtClean="0"/>
              <a:t>方法形参上，自动绑定</a:t>
            </a:r>
            <a:endParaRPr lang="en-US" altLang="zh-CN" sz="3200" dirty="0" smtClean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zh-CN" altLang="en-US" sz="3200" dirty="0" smtClean="0"/>
              <a:t>默认支持的各种数据类型。这些默认支持的数据类型有：</a:t>
            </a:r>
            <a:endParaRPr lang="en-US" altLang="zh-CN" sz="3200" dirty="0" smtClean="0">
              <a:latin typeface="Arial" pitchFamily="34" charset="0"/>
            </a:endParaRPr>
          </a:p>
          <a:p>
            <a:pPr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HttpServletRequest</a:t>
            </a:r>
            <a:r>
              <a:rPr lang="zh-CN" altLang="en-US" dirty="0" smtClean="0"/>
              <a:t>对象</a:t>
            </a:r>
            <a:r>
              <a:rPr lang="zh-CN" altLang="en-US" dirty="0" smtClean="0">
                <a:solidFill>
                  <a:srgbClr val="0000FF"/>
                </a:solidFill>
              </a:rPr>
              <a:t>：使</a:t>
            </a:r>
            <a:r>
              <a:rPr lang="en-US" altLang="zh-CN" dirty="0" smtClean="0">
                <a:solidFill>
                  <a:srgbClr val="0000FF"/>
                </a:solidFill>
              </a:rPr>
              <a:t>controller</a:t>
            </a:r>
            <a:r>
              <a:rPr lang="zh-CN" altLang="en-US" dirty="0" smtClean="0">
                <a:solidFill>
                  <a:srgbClr val="0000FF"/>
                </a:solidFill>
              </a:rPr>
              <a:t>获得</a:t>
            </a:r>
            <a:r>
              <a:rPr lang="en-US" altLang="zh-CN" dirty="0" err="1" smtClean="0">
                <a:solidFill>
                  <a:srgbClr val="0000FF"/>
                </a:solidFill>
              </a:rPr>
              <a:t>servletAPI</a:t>
            </a:r>
            <a:r>
              <a:rPr lang="zh-CN" altLang="en-US" dirty="0" smtClean="0">
                <a:solidFill>
                  <a:srgbClr val="0000FF"/>
                </a:solidFill>
              </a:rPr>
              <a:t>对象。</a:t>
            </a:r>
          </a:p>
          <a:p>
            <a:pPr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HttpServletResponse</a:t>
            </a:r>
            <a:r>
              <a:rPr lang="zh-CN" altLang="en-US" dirty="0" smtClean="0"/>
              <a:t>对象</a:t>
            </a:r>
            <a:r>
              <a:rPr lang="zh-CN" altLang="en-US" dirty="0" smtClean="0">
                <a:solidFill>
                  <a:srgbClr val="0000FF"/>
                </a:solidFill>
              </a:rPr>
              <a:t>：使</a:t>
            </a:r>
            <a:r>
              <a:rPr lang="en-US" altLang="zh-CN" dirty="0" smtClean="0">
                <a:solidFill>
                  <a:srgbClr val="0000FF"/>
                </a:solidFill>
              </a:rPr>
              <a:t>controller</a:t>
            </a:r>
            <a:r>
              <a:rPr lang="zh-CN" altLang="en-US" dirty="0" smtClean="0">
                <a:solidFill>
                  <a:srgbClr val="0000FF"/>
                </a:solidFill>
              </a:rPr>
              <a:t>获得</a:t>
            </a:r>
            <a:r>
              <a:rPr lang="en-US" altLang="zh-CN" dirty="0" err="1" smtClean="0">
                <a:solidFill>
                  <a:srgbClr val="0000FF"/>
                </a:solidFill>
              </a:rPr>
              <a:t>servletAPI</a:t>
            </a:r>
            <a:r>
              <a:rPr lang="zh-CN" altLang="en-US" dirty="0" smtClean="0">
                <a:solidFill>
                  <a:srgbClr val="0000FF"/>
                </a:solidFill>
              </a:rPr>
              <a:t>对象。</a:t>
            </a:r>
            <a:endParaRPr lang="zh-CN" altLang="en-US" dirty="0" smtClean="0"/>
          </a:p>
          <a:p>
            <a:pPr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HttpSession</a:t>
            </a:r>
            <a:r>
              <a:rPr lang="zh-CN" altLang="en-US" dirty="0" smtClean="0"/>
              <a:t>对象</a:t>
            </a:r>
            <a:r>
              <a:rPr lang="zh-CN" altLang="en-US" dirty="0" smtClean="0">
                <a:solidFill>
                  <a:srgbClr val="0000FF"/>
                </a:solidFill>
              </a:rPr>
              <a:t>：使</a:t>
            </a:r>
            <a:r>
              <a:rPr lang="en-US" altLang="zh-CN" dirty="0" smtClean="0">
                <a:solidFill>
                  <a:srgbClr val="0000FF"/>
                </a:solidFill>
              </a:rPr>
              <a:t>controller</a:t>
            </a:r>
            <a:r>
              <a:rPr lang="zh-CN" altLang="en-US" dirty="0" smtClean="0">
                <a:solidFill>
                  <a:srgbClr val="0000FF"/>
                </a:solidFill>
              </a:rPr>
              <a:t>获得</a:t>
            </a:r>
            <a:r>
              <a:rPr lang="en-US" altLang="zh-CN" dirty="0" err="1" smtClean="0">
                <a:solidFill>
                  <a:srgbClr val="0000FF"/>
                </a:solidFill>
              </a:rPr>
              <a:t>servletAPI</a:t>
            </a:r>
            <a:r>
              <a:rPr lang="zh-CN" altLang="en-US" dirty="0" smtClean="0">
                <a:solidFill>
                  <a:srgbClr val="0000FF"/>
                </a:solidFill>
              </a:rPr>
              <a:t>对象。</a:t>
            </a:r>
            <a:endParaRPr lang="zh-CN" altLang="en-US" dirty="0" smtClean="0"/>
          </a:p>
          <a:p>
            <a:pPr>
              <a:buNone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、简单数据类型</a:t>
            </a:r>
            <a:r>
              <a:rPr lang="zh-CN" altLang="en-US" dirty="0" smtClean="0">
                <a:solidFill>
                  <a:srgbClr val="0000FF"/>
                </a:solidFill>
              </a:rPr>
              <a:t>：获取客户端提交参数。</a:t>
            </a:r>
            <a:endParaRPr lang="en-US" altLang="zh-CN" dirty="0" smtClean="0"/>
          </a:p>
          <a:p>
            <a:pPr>
              <a:buNone/>
              <a:defRPr/>
            </a:pPr>
            <a:r>
              <a:rPr lang="zh-CN" altLang="en-US" dirty="0" smtClean="0"/>
              <a:t>       示例：</a:t>
            </a:r>
            <a:r>
              <a:rPr lang="en-US" altLang="zh-CN" dirty="0" smtClean="0">
                <a:solidFill>
                  <a:srgbClr val="0000FF"/>
                </a:solidFill>
              </a:rPr>
              <a:t>public void login(String </a:t>
            </a:r>
            <a:r>
              <a:rPr lang="en-US" altLang="zh-CN" dirty="0" err="1" smtClean="0">
                <a:solidFill>
                  <a:srgbClr val="0000FF"/>
                </a:solidFill>
              </a:rPr>
              <a:t>username,String</a:t>
            </a:r>
            <a:r>
              <a:rPr lang="en-US" altLang="zh-CN" dirty="0" smtClean="0">
                <a:solidFill>
                  <a:srgbClr val="0000FF"/>
                </a:solidFill>
              </a:rPr>
              <a:t> password) throws Exception {}</a:t>
            </a:r>
          </a:p>
          <a:p>
            <a:pPr>
              <a:buNone/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、数组类型</a:t>
            </a:r>
            <a:r>
              <a:rPr lang="zh-CN" altLang="en-US" dirty="0" smtClean="0">
                <a:solidFill>
                  <a:srgbClr val="0000FF"/>
                </a:solidFill>
              </a:rPr>
              <a:t>：获取客户端提交的多值参数（比如：</a:t>
            </a:r>
            <a:r>
              <a:rPr lang="en-US" altLang="zh-CN" dirty="0" smtClean="0">
                <a:solidFill>
                  <a:srgbClr val="0000FF"/>
                </a:solidFill>
              </a:rPr>
              <a:t>checkbox</a:t>
            </a:r>
            <a:r>
              <a:rPr lang="zh-CN" altLang="en-US" dirty="0" smtClean="0">
                <a:solidFill>
                  <a:srgbClr val="0000FF"/>
                </a:solidFill>
              </a:rPr>
              <a:t>控件提交数据）。</a:t>
            </a:r>
            <a:endParaRPr lang="en-US" altLang="zh-CN" dirty="0" smtClean="0"/>
          </a:p>
          <a:p>
            <a:pPr>
              <a:buNone/>
              <a:defRPr/>
            </a:pPr>
            <a:r>
              <a:rPr lang="en-US" altLang="zh-CN" dirty="0" smtClean="0"/>
              <a:t>6</a:t>
            </a:r>
            <a:r>
              <a:rPr lang="zh-CN" altLang="en-US" dirty="0" smtClean="0"/>
              <a:t>、对象类型</a:t>
            </a:r>
            <a:r>
              <a:rPr lang="zh-CN" altLang="en-US" dirty="0" smtClean="0">
                <a:solidFill>
                  <a:srgbClr val="0000FF"/>
                </a:solidFill>
              </a:rPr>
              <a:t>：获取客户端提交参数。</a:t>
            </a:r>
            <a:endParaRPr lang="en-US" altLang="zh-CN" dirty="0" smtClean="0"/>
          </a:p>
          <a:p>
            <a:pPr>
              <a:buNone/>
              <a:defRPr/>
            </a:pPr>
            <a:r>
              <a:rPr lang="zh-CN" altLang="en-US" dirty="0" smtClean="0"/>
              <a:t>       示例：</a:t>
            </a:r>
            <a:r>
              <a:rPr lang="en-US" altLang="zh-CN" dirty="0" smtClean="0">
                <a:solidFill>
                  <a:srgbClr val="0000FF"/>
                </a:solidFill>
              </a:rPr>
              <a:t>public void login(Users users) throws Exception {}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PathVariable</a:t>
            </a:r>
            <a:endParaRPr lang="en-US" altLang="zh-CN" sz="2000" dirty="0" smtClean="0"/>
          </a:p>
          <a:p>
            <a:r>
              <a:rPr lang="zh-CN" altLang="en-US" sz="2000" dirty="0" smtClean="0"/>
              <a:t>用于将请求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中的模板变量映射到功能处理方法的参数上，即取出</a:t>
            </a:r>
            <a:r>
              <a:rPr lang="en-US" altLang="zh-CN" sz="2000" dirty="0" err="1" smtClean="0"/>
              <a:t>uri</a:t>
            </a:r>
            <a:r>
              <a:rPr lang="zh-CN" altLang="en-US" sz="2000" dirty="0" smtClean="0"/>
              <a:t>模板中的变量作为参数。如：</a:t>
            </a:r>
            <a:endParaRPr lang="en-US" altLang="zh-CN" sz="2000" dirty="0" smtClean="0"/>
          </a:p>
          <a:p>
            <a:r>
              <a:rPr lang="en-US" altLang="zh-CN" sz="2000" dirty="0" smtClean="0"/>
              <a:t> @</a:t>
            </a:r>
            <a:r>
              <a:rPr lang="en-US" altLang="zh-CN" sz="2000" dirty="0" err="1" smtClean="0"/>
              <a:t>RequestMapping</a:t>
            </a:r>
            <a:r>
              <a:rPr lang="en-US" altLang="zh-CN" sz="2000" dirty="0" smtClean="0"/>
              <a:t>(value="/product/{</a:t>
            </a:r>
            <a:r>
              <a:rPr lang="en-US" altLang="zh-CN" sz="2000" dirty="0" err="1" smtClean="0"/>
              <a:t>productId</a:t>
            </a:r>
            <a:r>
              <a:rPr lang="en-US" altLang="zh-CN" sz="2000" dirty="0" smtClean="0"/>
              <a:t>}",method = </a:t>
            </a:r>
            <a:r>
              <a:rPr lang="en-US" altLang="zh-CN" sz="2000" dirty="0" err="1" smtClean="0"/>
              <a:t>RequestMethod.GET</a:t>
            </a:r>
            <a:r>
              <a:rPr lang="en-US" altLang="zh-CN" sz="2000" dirty="0" smtClean="0"/>
              <a:t>)  </a:t>
            </a:r>
          </a:p>
          <a:p>
            <a:r>
              <a:rPr lang="en-US" altLang="zh-CN" sz="2000" dirty="0" smtClean="0"/>
              <a:t>     public String </a:t>
            </a:r>
            <a:r>
              <a:rPr lang="en-US" altLang="zh-CN" sz="2000" dirty="0" err="1" smtClean="0"/>
              <a:t>getProduct</a:t>
            </a:r>
            <a:r>
              <a:rPr lang="en-US" altLang="zh-CN" sz="2000" dirty="0" smtClean="0"/>
              <a:t>(@</a:t>
            </a:r>
            <a:r>
              <a:rPr lang="en-US" altLang="zh-CN" sz="2000" dirty="0" err="1" smtClean="0"/>
              <a:t>PathVariable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productId</a:t>
            </a:r>
            <a:r>
              <a:rPr lang="en-US" altLang="zh-CN" sz="2000" dirty="0" smtClean="0"/>
              <a:t>") String </a:t>
            </a:r>
            <a:r>
              <a:rPr lang="en-US" altLang="zh-CN" sz="2000" dirty="0" err="1" smtClean="0"/>
              <a:t>productId</a:t>
            </a:r>
            <a:r>
              <a:rPr lang="en-US" altLang="zh-CN" sz="2000" dirty="0" smtClean="0"/>
              <a:t>){ 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5406"/>
            <a:ext cx="10515600" cy="5435857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requestParam</a:t>
            </a:r>
            <a:endParaRPr lang="en-US" altLang="zh-CN" sz="2000" dirty="0" smtClean="0"/>
          </a:p>
          <a:p>
            <a:r>
              <a:rPr lang="zh-CN" altLang="en-US" sz="2000" dirty="0" smtClean="0"/>
              <a:t>主要用于在</a:t>
            </a:r>
            <a:r>
              <a:rPr lang="en-US" altLang="zh-CN" sz="2000" dirty="0" err="1" smtClean="0"/>
              <a:t>SpringMVC</a:t>
            </a:r>
            <a:r>
              <a:rPr lang="zh-CN" altLang="en-US" sz="2000" dirty="0" smtClean="0"/>
              <a:t>后台控制层获取参数，同</a:t>
            </a:r>
            <a:r>
              <a:rPr lang="en-US" altLang="zh-CN" sz="2000" dirty="0" err="1" smtClean="0"/>
              <a:t>request.getParameter</a:t>
            </a:r>
            <a:r>
              <a:rPr lang="en-US" altLang="zh-CN" sz="2000" dirty="0" smtClean="0"/>
              <a:t>("…")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r>
              <a:rPr lang="zh-CN" altLang="en-US" sz="2000" dirty="0" smtClean="0"/>
              <a:t>用来处理</a:t>
            </a:r>
            <a:r>
              <a:rPr lang="en-US" altLang="zh-CN" sz="2000" dirty="0" smtClean="0"/>
              <a:t>Content-Type: </a:t>
            </a:r>
            <a:r>
              <a:rPr lang="zh-CN" altLang="en-US" sz="2000" dirty="0" smtClean="0"/>
              <a:t>为 </a:t>
            </a:r>
            <a:r>
              <a:rPr lang="en-US" altLang="zh-CN" sz="2000" dirty="0" smtClean="0"/>
              <a:t>application/x-www-form-</a:t>
            </a:r>
            <a:r>
              <a:rPr lang="en-US" altLang="zh-CN" sz="2000" dirty="0" err="1" smtClean="0"/>
              <a:t>urlencoded</a:t>
            </a:r>
            <a:r>
              <a:rPr lang="zh-CN" altLang="en-US" sz="2000" dirty="0" smtClean="0"/>
              <a:t>编码的内容。提交方式为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post</a:t>
            </a:r>
            <a:r>
              <a:rPr lang="zh-CN" altLang="en-US" sz="2000" dirty="0" smtClean="0"/>
              <a:t>。（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协议中，如果不指定</a:t>
            </a:r>
            <a:r>
              <a:rPr lang="en-US" altLang="zh-CN" sz="2000" dirty="0" smtClean="0"/>
              <a:t>Content-Type</a:t>
            </a:r>
            <a:r>
              <a:rPr lang="zh-CN" altLang="en-US" sz="2000" dirty="0" smtClean="0"/>
              <a:t>，则默认传递的参数就是</a:t>
            </a:r>
            <a:r>
              <a:rPr lang="en-US" altLang="zh-CN" sz="2000" dirty="0" smtClean="0"/>
              <a:t>application/x-www-form-</a:t>
            </a:r>
            <a:r>
              <a:rPr lang="en-US" altLang="zh-CN" sz="2000" dirty="0" err="1" smtClean="0"/>
              <a:t>urlencoded</a:t>
            </a:r>
            <a:r>
              <a:rPr lang="zh-CN" altLang="en-US" sz="2000" dirty="0" smtClean="0"/>
              <a:t>类型）</a:t>
            </a:r>
            <a:endParaRPr lang="en-US" altLang="zh-CN" sz="2000" dirty="0" smtClean="0"/>
          </a:p>
          <a:p>
            <a:r>
              <a:rPr lang="zh-CN" altLang="en-US" sz="2000" dirty="0" smtClean="0"/>
              <a:t>它有三个常用参数：</a:t>
            </a:r>
            <a:endParaRPr lang="en-US" altLang="zh-CN" sz="2000" dirty="0" smtClean="0"/>
          </a:p>
          <a:p>
            <a:pPr lvl="1"/>
            <a:r>
              <a:rPr lang="en-US" altLang="zh-CN" sz="1600" dirty="0" err="1" smtClean="0"/>
              <a:t>defaultValue</a:t>
            </a:r>
            <a:r>
              <a:rPr lang="en-US" altLang="zh-CN" sz="1600" dirty="0" smtClean="0"/>
              <a:t> :</a:t>
            </a:r>
            <a:r>
              <a:rPr lang="zh-CN" altLang="en-US" sz="1600" dirty="0" smtClean="0"/>
              <a:t>表示设置默认值，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required :</a:t>
            </a:r>
            <a:r>
              <a:rPr lang="en-US" altLang="zh-CN" sz="1600" dirty="0" err="1" smtClean="0"/>
              <a:t>boolean</a:t>
            </a:r>
            <a:r>
              <a:rPr lang="zh-CN" altLang="en-US" sz="1600" dirty="0" smtClean="0"/>
              <a:t>设置是否是必须要传入的参数，当为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时，无对应请求参数则响应的状态码为</a:t>
            </a:r>
            <a:r>
              <a:rPr lang="en-US" altLang="zh-CN" sz="1600" dirty="0" smtClean="0"/>
              <a:t>400</a:t>
            </a:r>
          </a:p>
          <a:p>
            <a:pPr lvl="1"/>
            <a:r>
              <a:rPr lang="en-US" altLang="zh-CN" sz="1600" dirty="0" smtClean="0"/>
              <a:t>Value:</a:t>
            </a:r>
            <a:r>
              <a:rPr lang="zh-CN" altLang="en-US" sz="1600" dirty="0" smtClean="0"/>
              <a:t>值表示接受的传入的参数名。</a:t>
            </a:r>
            <a:endParaRPr lang="en-US" altLang="zh-CN" sz="1600" dirty="0" smtClean="0"/>
          </a:p>
          <a:p>
            <a:r>
              <a:rPr lang="en-US" altLang="zh-CN" sz="1800" dirty="0" smtClean="0"/>
              <a:t>…(@</a:t>
            </a:r>
            <a:r>
              <a:rPr lang="en-US" altLang="zh-CN" sz="1800" dirty="0" err="1" smtClean="0"/>
              <a:t>RequestParam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defaultValue</a:t>
            </a:r>
            <a:r>
              <a:rPr lang="en-US" altLang="zh-CN" sz="1800" dirty="0" smtClean="0"/>
              <a:t>="10",required=false, value="age")Integer age, …)</a:t>
            </a:r>
            <a:endParaRPr lang="zh-CN" altLang="en-US" sz="1800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6748"/>
            <a:ext cx="105156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endParaRPr lang="en-US" altLang="zh-CN" dirty="0" smtClean="0"/>
          </a:p>
          <a:p>
            <a:r>
              <a:rPr lang="zh-CN" altLang="en-US" dirty="0" smtClean="0"/>
              <a:t>作用： </a:t>
            </a:r>
          </a:p>
          <a:p>
            <a:pPr lvl="1"/>
            <a:r>
              <a:rPr lang="zh-CN" altLang="en-US" dirty="0" smtClean="0"/>
              <a:t>该注解用于读取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请求的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部分数据，使用系统默认配置的</a:t>
            </a:r>
            <a:r>
              <a:rPr lang="en-US" altLang="zh-CN" dirty="0" err="1" smtClean="0"/>
              <a:t>HttpMessageConverter</a:t>
            </a:r>
            <a:r>
              <a:rPr lang="zh-CN" altLang="en-US" dirty="0" smtClean="0"/>
              <a:t>进行解析，然后把相应的数据绑定到要返回的对象上；</a:t>
            </a:r>
          </a:p>
          <a:p>
            <a:pPr lvl="1"/>
            <a:r>
              <a:rPr lang="zh-CN" altLang="en-US" dirty="0" smtClean="0"/>
              <a:t>再把</a:t>
            </a:r>
            <a:r>
              <a:rPr lang="en-US" altLang="zh-CN" dirty="0" err="1" smtClean="0"/>
              <a:t>HttpMessageConverter</a:t>
            </a:r>
            <a:r>
              <a:rPr lang="zh-CN" altLang="en-US" dirty="0" smtClean="0"/>
              <a:t>返回的对象数据绑定到 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中方法的参数上。</a:t>
            </a:r>
          </a:p>
          <a:p>
            <a:r>
              <a:rPr lang="zh-CN" altLang="en-US" dirty="0" smtClean="0"/>
              <a:t>使用时机：</a:t>
            </a:r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方式提时， 根据</a:t>
            </a:r>
            <a:r>
              <a:rPr lang="en-US" altLang="zh-CN" dirty="0" smtClean="0"/>
              <a:t>request header Content-Type</a:t>
            </a:r>
            <a:r>
              <a:rPr lang="zh-CN" altLang="en-US" dirty="0" smtClean="0"/>
              <a:t>的值来判断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application/x-www-form-</a:t>
            </a:r>
            <a:r>
              <a:rPr lang="en-US" altLang="zh-CN" dirty="0" err="1" smtClean="0"/>
              <a:t>urlencoded</a:t>
            </a:r>
            <a:r>
              <a:rPr lang="zh-CN" altLang="en-US" dirty="0" smtClean="0"/>
              <a:t>， 可选（即非必须，因为这种情况的数据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ModelAttribute</a:t>
            </a:r>
            <a:r>
              <a:rPr lang="zh-CN" altLang="en-US" dirty="0" smtClean="0"/>
              <a:t>也可以处理，当然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zh-CN" altLang="en-US" dirty="0" smtClean="0"/>
              <a:t>也能处理）；</a:t>
            </a:r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multipart/form-data, </a:t>
            </a:r>
            <a:r>
              <a:rPr lang="zh-CN" altLang="en-US" dirty="0" smtClean="0"/>
              <a:t>不能处理（即使用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zh-CN" altLang="en-US" dirty="0" smtClean="0"/>
              <a:t>不能处理这种格式的数据）；</a:t>
            </a:r>
          </a:p>
          <a:p>
            <a:pPr lvl="1"/>
            <a:r>
              <a:rPr lang="zh-CN" altLang="en-US" dirty="0" smtClean="0"/>
              <a:t>    其他格式， 必须（其他格式包括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, application/xml</a:t>
            </a:r>
            <a:r>
              <a:rPr lang="zh-CN" altLang="en-US" dirty="0" smtClean="0"/>
              <a:t>等。这些格式的数据，必须使用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zh-CN" altLang="en-US" dirty="0" smtClean="0"/>
              <a:t>来处理）；</a:t>
            </a:r>
          </a:p>
          <a:p>
            <a:r>
              <a:rPr lang="en-US" altLang="zh-CN" dirty="0" smtClean="0"/>
              <a:t>PUT</a:t>
            </a:r>
            <a:r>
              <a:rPr lang="zh-CN" altLang="en-US" dirty="0" smtClean="0"/>
              <a:t>方式提交时， 根据</a:t>
            </a:r>
            <a:r>
              <a:rPr lang="en-US" altLang="zh-CN" dirty="0" smtClean="0"/>
              <a:t>request header Content-Type</a:t>
            </a:r>
            <a:r>
              <a:rPr lang="zh-CN" altLang="en-US" dirty="0" smtClean="0"/>
              <a:t>的值来判断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application/x-www-form-</a:t>
            </a:r>
            <a:r>
              <a:rPr lang="en-US" altLang="zh-CN" dirty="0" err="1" smtClean="0"/>
              <a:t>urlencoded</a:t>
            </a:r>
            <a:r>
              <a:rPr lang="zh-CN" altLang="en-US" dirty="0" smtClean="0"/>
              <a:t>， 必须；</a:t>
            </a:r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multipart/form-data, </a:t>
            </a:r>
            <a:r>
              <a:rPr lang="zh-CN" altLang="en-US" dirty="0" smtClean="0"/>
              <a:t>不能处理；</a:t>
            </a:r>
          </a:p>
          <a:p>
            <a:pPr lvl="1"/>
            <a:r>
              <a:rPr lang="zh-CN" altLang="en-US" dirty="0" smtClean="0"/>
              <a:t>    其他格式， 必须；</a:t>
            </a:r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部分的数据编码格式由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部分的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指定；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的返回类型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645" y="1022554"/>
            <a:ext cx="11779045" cy="5692877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控制器方法的返回值类型可以是一下任何一种类型：</a:t>
            </a:r>
            <a:r>
              <a:rPr lang="en-US" altLang="zh-CN" sz="2000" dirty="0" err="1" smtClean="0"/>
              <a:t>ModelAndView,Model,View,String,void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无返回值时：需要通过代码实现视图的跳转，</a:t>
            </a:r>
            <a:endParaRPr lang="en-US" altLang="zh-CN" sz="2000" dirty="0" smtClean="0"/>
          </a:p>
          <a:p>
            <a:r>
              <a:rPr lang="zh-CN" altLang="en-US" sz="2000" dirty="0" smtClean="0"/>
              <a:t>返回</a:t>
            </a:r>
            <a:r>
              <a:rPr lang="en-US" altLang="zh-CN" sz="2000" dirty="0" smtClean="0"/>
              <a:t>String</a:t>
            </a:r>
            <a:r>
              <a:rPr lang="zh-CN" altLang="en-US" sz="2000" dirty="0" smtClean="0"/>
              <a:t>时：返回跳转目标的逻辑名和跳转方式：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forward </a:t>
            </a:r>
            <a:r>
              <a:rPr lang="zh-CN" altLang="en-US" sz="1600" dirty="0" smtClean="0"/>
              <a:t>请求转发到逻辑名：  </a:t>
            </a:r>
            <a:r>
              <a:rPr lang="en-US" altLang="zh-CN" sz="1600" dirty="0" smtClean="0"/>
              <a:t>return  "success"; 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默认就是请求转发，框架会找到该逻辑视图名对应的 </a:t>
            </a:r>
            <a:r>
              <a:rPr lang="en-US" altLang="zh-CN" sz="1600" dirty="0" smtClean="0"/>
              <a:t>View </a:t>
            </a:r>
            <a:r>
              <a:rPr lang="zh-CN" altLang="en-US" sz="1600" dirty="0" smtClean="0"/>
              <a:t>并渲染 。（逻辑名在配置文件中定义，注解形式没有） </a:t>
            </a:r>
          </a:p>
          <a:p>
            <a:pPr lvl="1"/>
            <a:r>
              <a:rPr lang="en-US" altLang="zh-CN" sz="1600" dirty="0" smtClean="0"/>
              <a:t>forward</a:t>
            </a:r>
            <a:r>
              <a:rPr lang="zh-CN" altLang="en-US" sz="1600" dirty="0" smtClean="0"/>
              <a:t>转发到某个 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   return "forward:/</a:t>
            </a:r>
            <a:r>
              <a:rPr lang="en-US" altLang="zh-CN" sz="1600" dirty="0" err="1" smtClean="0"/>
              <a:t>hello.do</a:t>
            </a:r>
            <a:r>
              <a:rPr lang="en-US" altLang="zh-CN" sz="1600" dirty="0" smtClean="0"/>
              <a:t>"; 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转发到能够匹配 </a:t>
            </a:r>
            <a:r>
              <a:rPr lang="en-US" altLang="zh-CN" sz="1600" dirty="0" smtClean="0"/>
              <a:t>/hello </a:t>
            </a:r>
            <a:r>
              <a:rPr lang="zh-CN" altLang="en-US" sz="1600" dirty="0" smtClean="0"/>
              <a:t>的 </a:t>
            </a:r>
            <a:r>
              <a:rPr lang="en-US" altLang="zh-CN" sz="1600" dirty="0" smtClean="0"/>
              <a:t>controller </a:t>
            </a:r>
            <a:r>
              <a:rPr lang="zh-CN" altLang="en-US" sz="1600" dirty="0" smtClean="0"/>
              <a:t>上，将不再使用视图解析器。   并且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可以传递给下一个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。</a:t>
            </a:r>
          </a:p>
          <a:p>
            <a:pPr lvl="1"/>
            <a:r>
              <a:rPr lang="en-US" altLang="zh-CN" sz="1600" dirty="0" smtClean="0"/>
              <a:t>redirect </a:t>
            </a:r>
            <a:r>
              <a:rPr lang="zh-CN" altLang="en-US" sz="1600" dirty="0" smtClean="0"/>
              <a:t>重定向：   </a:t>
            </a:r>
            <a:r>
              <a:rPr lang="en-US" altLang="zh-CN" sz="1600" dirty="0" smtClean="0"/>
              <a:t>return "redirect:/</a:t>
            </a:r>
            <a:r>
              <a:rPr lang="en-US" altLang="zh-CN" sz="1600" dirty="0" err="1" smtClean="0"/>
              <a:t>login.jsp</a:t>
            </a:r>
            <a:r>
              <a:rPr lang="en-US" altLang="zh-CN" sz="1600" dirty="0" smtClean="0"/>
              <a:t>";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redirect</a:t>
            </a:r>
            <a:r>
              <a:rPr lang="zh-CN" altLang="en-US" sz="1600" dirty="0" smtClean="0"/>
              <a:t>时，与</a:t>
            </a:r>
            <a:r>
              <a:rPr lang="en-US" altLang="zh-CN" sz="1600" dirty="0" smtClean="0"/>
              <a:t>forward</a:t>
            </a:r>
            <a:r>
              <a:rPr lang="zh-CN" altLang="en-US" sz="1600" dirty="0" smtClean="0"/>
              <a:t>一样，将不再使用视图解析器，所以重定向的路径要注意写法（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代表根路径）。</a:t>
            </a:r>
          </a:p>
          <a:p>
            <a:pPr lvl="1"/>
            <a:r>
              <a:rPr lang="en-US" altLang="zh-CN" sz="1600" dirty="0" smtClean="0"/>
              <a:t>redirect </a:t>
            </a:r>
            <a:r>
              <a:rPr lang="zh-CN" altLang="en-US" sz="1600" dirty="0" smtClean="0"/>
              <a:t>重定向到某个 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  return "redirect:/</a:t>
            </a:r>
            <a:r>
              <a:rPr lang="en-US" altLang="zh-CN" sz="1600" dirty="0" err="1" smtClean="0"/>
              <a:t>hello.do</a:t>
            </a:r>
            <a:r>
              <a:rPr lang="en-US" altLang="zh-CN" sz="1600" dirty="0" smtClean="0"/>
              <a:t>";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redirect</a:t>
            </a:r>
            <a:r>
              <a:rPr lang="zh-CN" altLang="en-US" sz="1600" dirty="0" smtClean="0"/>
              <a:t>时，与</a:t>
            </a:r>
            <a:r>
              <a:rPr lang="en-US" altLang="zh-CN" sz="1600" dirty="0" smtClean="0"/>
              <a:t>forward</a:t>
            </a:r>
            <a:r>
              <a:rPr lang="zh-CN" altLang="en-US" sz="1600" dirty="0" smtClean="0"/>
              <a:t>一样，将不再使用视图解析器。   并且</a:t>
            </a:r>
            <a:r>
              <a:rPr lang="en-US" altLang="zh-CN" sz="1600" dirty="0" smtClean="0"/>
              <a:t>request</a:t>
            </a:r>
            <a:r>
              <a:rPr lang="zh-CN" altLang="en-US" sz="1600" dirty="0" smtClean="0"/>
              <a:t>不能传递给下一个</a:t>
            </a:r>
            <a:r>
              <a:rPr lang="en-US" altLang="zh-CN" sz="1600" dirty="0" smtClean="0"/>
              <a:t>controller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的返回类型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ResponseBody</a:t>
            </a:r>
            <a:endParaRPr lang="en-US" altLang="zh-CN" sz="2000" dirty="0" smtClean="0"/>
          </a:p>
          <a:p>
            <a:r>
              <a:rPr lang="zh-CN" altLang="en-US" sz="2000" dirty="0" smtClean="0"/>
              <a:t>作用：该注解用于将</a:t>
            </a:r>
            <a:r>
              <a:rPr lang="en-US" altLang="zh-CN" sz="2000" dirty="0" smtClean="0"/>
              <a:t>Controller</a:t>
            </a:r>
            <a:r>
              <a:rPr lang="zh-CN" altLang="en-US" sz="2000" dirty="0" smtClean="0"/>
              <a:t>的方法返回的对象，根据</a:t>
            </a:r>
            <a:r>
              <a:rPr lang="en-US" altLang="zh-CN" sz="2000" dirty="0" smtClean="0"/>
              <a:t>HTTP Request Header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Accept</a:t>
            </a:r>
            <a:r>
              <a:rPr lang="zh-CN" altLang="en-US" sz="2000" dirty="0" smtClean="0"/>
              <a:t>的内容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通过适当的</a:t>
            </a:r>
            <a:r>
              <a:rPr lang="en-US" altLang="zh-CN" sz="2000" dirty="0" err="1" smtClean="0"/>
              <a:t>HttpMessageConverter</a:t>
            </a:r>
            <a:r>
              <a:rPr lang="zh-CN" altLang="en-US" sz="2000" dirty="0" smtClean="0"/>
              <a:t>转换为指定格式后，写入到</a:t>
            </a:r>
            <a:r>
              <a:rPr lang="en-US" altLang="zh-CN" sz="2000" dirty="0" smtClean="0"/>
              <a:t>Response</a:t>
            </a:r>
            <a:r>
              <a:rPr lang="zh-CN" altLang="en-US" sz="2000" dirty="0" smtClean="0"/>
              <a:t>对象的</a:t>
            </a:r>
            <a:r>
              <a:rPr lang="en-US" altLang="zh-CN" sz="2000" dirty="0" smtClean="0"/>
              <a:t>body</a:t>
            </a:r>
            <a:r>
              <a:rPr lang="zh-CN" altLang="en-US" sz="2000" dirty="0" smtClean="0"/>
              <a:t>数据区。</a:t>
            </a:r>
          </a:p>
          <a:p>
            <a:r>
              <a:rPr lang="zh-CN" altLang="en-US" sz="2000" dirty="0" smtClean="0"/>
              <a:t>使用时机：返回的数据不是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标签的页面，而是其他某种格式的数据时（如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等）使用；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数据回显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数据回显，讲数据绑定到制定的作用域中，当跳转到对应的视图页面时，由页面中的</a:t>
            </a:r>
            <a:r>
              <a:rPr lang="en-US" altLang="zh-CN" sz="2000" dirty="0" smtClean="0"/>
              <a:t>EL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JSTL</a:t>
            </a:r>
            <a:r>
              <a:rPr lang="zh-CN" altLang="en-US" sz="2000" dirty="0" smtClean="0"/>
              <a:t>等标记显示。</a:t>
            </a:r>
            <a:endParaRPr lang="en-US" altLang="zh-CN" sz="2000" dirty="0" smtClean="0"/>
          </a:p>
          <a:p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ModelAttribute</a:t>
            </a:r>
            <a:r>
              <a:rPr lang="zh-CN" altLang="en-US" sz="2000" dirty="0" smtClean="0"/>
              <a:t>可以把页面接收的值放入到</a:t>
            </a:r>
            <a:r>
              <a:rPr lang="en-US" altLang="zh-CN" sz="2000" dirty="0" smtClean="0"/>
              <a:t>request</a:t>
            </a:r>
            <a:r>
              <a:rPr lang="zh-CN" altLang="en-US" sz="2000" dirty="0" smtClean="0"/>
              <a:t>作用域，该注解为参数注解</a:t>
            </a:r>
            <a:endParaRPr lang="en-US" altLang="zh-CN" sz="2000" dirty="0" smtClean="0"/>
          </a:p>
          <a:p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SessionAttributes</a:t>
            </a:r>
            <a:r>
              <a:rPr lang="zh-CN" altLang="en-US" sz="2000" dirty="0" smtClean="0"/>
              <a:t>：会自动把</a:t>
            </a:r>
            <a:r>
              <a:rPr lang="en-US" altLang="zh-CN" sz="2000" dirty="0" smtClean="0"/>
              <a:t>model</a:t>
            </a:r>
            <a:r>
              <a:rPr lang="zh-CN" altLang="en-US" sz="2000" dirty="0" smtClean="0"/>
              <a:t>中的数据放到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作用域，该注解为类注解。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字符集设定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可以使用过滤器解决</a:t>
            </a:r>
            <a:r>
              <a:rPr lang="en-US" altLang="zh-CN" sz="2000" dirty="0" err="1" smtClean="0"/>
              <a:t>SpringMVC</a:t>
            </a:r>
            <a:r>
              <a:rPr lang="zh-CN" altLang="en-US" sz="2000" dirty="0" smtClean="0"/>
              <a:t>的中文提交问题。这里使用</a:t>
            </a:r>
            <a:r>
              <a:rPr lang="en-US" altLang="zh-CN" sz="2000" dirty="0" err="1" smtClean="0"/>
              <a:t>springframework</a:t>
            </a:r>
            <a:r>
              <a:rPr lang="zh-CN" altLang="en-US" sz="2000" dirty="0" smtClean="0"/>
              <a:t>封装好的</a:t>
            </a:r>
            <a:r>
              <a:rPr lang="en-US" altLang="zh-CN" sz="2000" dirty="0" err="1" smtClean="0"/>
              <a:t>CharacterEncodingFilter</a:t>
            </a:r>
            <a:r>
              <a:rPr lang="zh-CN" altLang="en-US" sz="2000" dirty="0" smtClean="0"/>
              <a:t>过滤器</a:t>
            </a:r>
            <a:endParaRPr lang="zh-CN" altLang="en-US" sz="2000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209368" y="2573133"/>
            <a:ext cx="9144000" cy="3484562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 dirty="0"/>
              <a:t>&lt;filter&gt;  </a:t>
            </a:r>
          </a:p>
          <a:p>
            <a:pPr algn="l"/>
            <a:r>
              <a:rPr lang="en-US" altLang="zh-CN" sz="1600" dirty="0"/>
              <a:t>    &lt;filter-name&gt;</a:t>
            </a:r>
            <a:r>
              <a:rPr lang="en-US" altLang="zh-CN" sz="1600" dirty="0" err="1"/>
              <a:t>characterEncodingFilter</a:t>
            </a:r>
            <a:r>
              <a:rPr lang="en-US" altLang="zh-CN" sz="1600" dirty="0"/>
              <a:t>&lt;/filter-name&gt;  </a:t>
            </a:r>
          </a:p>
          <a:p>
            <a:pPr algn="l"/>
            <a:r>
              <a:rPr lang="en-US" altLang="zh-CN" sz="1600" dirty="0"/>
              <a:t>    &lt;filter-class&gt;</a:t>
            </a:r>
            <a:r>
              <a:rPr lang="en-US" altLang="zh-CN" sz="1600" dirty="0" err="1"/>
              <a:t>org.springframework.web.filter.CharacterEncodingFilter</a:t>
            </a:r>
            <a:r>
              <a:rPr lang="en-US" altLang="zh-CN" sz="1600" dirty="0"/>
              <a:t>&lt;/filter-class&gt;  </a:t>
            </a:r>
          </a:p>
          <a:p>
            <a:pPr algn="l"/>
            <a:r>
              <a:rPr lang="en-US" altLang="zh-CN" sz="1600" dirty="0"/>
              <a:t>    &lt;init-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&gt;  </a:t>
            </a:r>
          </a:p>
          <a:p>
            <a:pPr algn="l"/>
            <a:r>
              <a:rPr lang="en-US" altLang="zh-CN" sz="1600" dirty="0"/>
              <a:t>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-name&gt;encoding&lt;/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-name&gt;  </a:t>
            </a:r>
          </a:p>
          <a:p>
            <a:pPr algn="l"/>
            <a:r>
              <a:rPr lang="en-US" altLang="zh-CN" sz="1600" dirty="0"/>
              <a:t>      &lt;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-value&gt;UTF-8&lt;/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-value&gt;  </a:t>
            </a:r>
          </a:p>
          <a:p>
            <a:pPr algn="l"/>
            <a:r>
              <a:rPr lang="en-US" altLang="zh-CN" sz="1600" dirty="0"/>
              <a:t>    &lt;/init-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&gt;  </a:t>
            </a:r>
          </a:p>
          <a:p>
            <a:pPr algn="l"/>
            <a:r>
              <a:rPr lang="en-US" altLang="zh-CN" sz="1600" dirty="0"/>
              <a:t>  &lt;/filter&gt;  </a:t>
            </a:r>
          </a:p>
          <a:p>
            <a:pPr algn="l"/>
            <a:r>
              <a:rPr lang="zh-CN" altLang="en-US" sz="1600" dirty="0"/>
              <a:t>  </a:t>
            </a:r>
          </a:p>
          <a:p>
            <a:pPr algn="l"/>
            <a:r>
              <a:rPr lang="en-US" altLang="zh-CN" sz="1600" dirty="0"/>
              <a:t>  &lt;filter-mapping&gt;  </a:t>
            </a:r>
          </a:p>
          <a:p>
            <a:pPr algn="l"/>
            <a:r>
              <a:rPr lang="en-US" altLang="zh-CN" sz="1600" dirty="0"/>
              <a:t>    &lt;filter-name&gt;</a:t>
            </a:r>
            <a:r>
              <a:rPr lang="en-US" altLang="zh-CN" sz="1600" dirty="0" err="1"/>
              <a:t>characterEncodingFilter</a:t>
            </a:r>
            <a:r>
              <a:rPr lang="en-US" altLang="zh-CN" sz="1600" dirty="0"/>
              <a:t>&lt;/filter-name&gt;  </a:t>
            </a:r>
          </a:p>
          <a:p>
            <a:pPr algn="l"/>
            <a:r>
              <a:rPr lang="en-US" altLang="zh-CN" sz="1600" dirty="0"/>
              <a:t>    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-pattern&gt;/*&lt;/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-pattern&gt;  </a:t>
            </a:r>
          </a:p>
          <a:p>
            <a:pPr algn="l"/>
            <a:r>
              <a:rPr lang="en-US" altLang="zh-CN" sz="1600" dirty="0"/>
              <a:t>  &lt;/filter-mapping&gt;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开发进阶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自定</a:t>
            </a:r>
            <a:r>
              <a:rPr lang="zh-CN" altLang="en-US" dirty="0" smtClean="0"/>
              <a:t>义拦截器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：自定义类型转换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：统一异常处理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4</a:t>
            </a:r>
            <a:r>
              <a:rPr lang="zh-CN" altLang="en-US" smtClean="0"/>
              <a:t>：文件上传</a:t>
            </a:r>
            <a:endParaRPr lang="en-US" altLang="zh-CN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修</a:t>
            </a:r>
            <a:r>
              <a:rPr lang="zh-CN" altLang="en-US" dirty="0" smtClean="0"/>
              <a:t>改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4417" y="188913"/>
            <a:ext cx="1097280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/>
              <a:t>为什么需要拦截器</a:t>
            </a:r>
            <a:r>
              <a:rPr lang="zh-CN" altLang="en-US" sz="4800" b="1" smtClean="0"/>
              <a:t> </a:t>
            </a:r>
            <a:endParaRPr lang="en-US" altLang="zh-CN" sz="48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917" y="1412876"/>
            <a:ext cx="10972800" cy="482441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早期</a:t>
            </a:r>
            <a:r>
              <a:rPr lang="en-US" altLang="zh-CN" b="1" smtClean="0"/>
              <a:t>MVC</a:t>
            </a:r>
            <a:r>
              <a:rPr lang="zh-CN" altLang="en-US" b="1" smtClean="0"/>
              <a:t>框架将一些通用操作写死在核心控制器中，致使框架灵活性不足、可扩展性降低 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r>
              <a:rPr lang="en-US" altLang="zh-CN" b="1" smtClean="0"/>
              <a:t>Spring</a:t>
            </a:r>
            <a:r>
              <a:rPr lang="zh-CN" altLang="en-US" b="1" smtClean="0"/>
              <a:t>将预处理与后处理功能放到多个拦截器中实现，拦截器可自由选择和组合，增强了灵活性，有利于系统的解耦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4417" y="188913"/>
            <a:ext cx="10972800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/>
              <a:t>什么是</a:t>
            </a:r>
            <a:r>
              <a:rPr lang="en-US" altLang="zh-CN" b="1" smtClean="0"/>
              <a:t>SpringMVC</a:t>
            </a:r>
            <a:r>
              <a:rPr lang="zh-CN" altLang="en-US" b="1" smtClean="0"/>
              <a:t>拦截器</a:t>
            </a:r>
            <a:r>
              <a:rPr lang="zh-CN" altLang="en-US" sz="4800" b="1" smtClean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917" y="1125538"/>
            <a:ext cx="10972800" cy="452596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SpringMVC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的拦截器类似于</a:t>
            </a:r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Servlet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开发中的过滤器</a:t>
            </a: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Filter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，用于对处理器进行预处理和后处理。</a:t>
            </a:r>
            <a:endParaRPr lang="en-US" altLang="zh-CN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defRPr/>
            </a:pPr>
            <a:endParaRPr lang="en-US" altLang="zh-CN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Servlet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过滤器和拦截器的区别：</a:t>
            </a:r>
          </a:p>
          <a:p>
            <a:pPr>
              <a:buFont typeface="Arial" pitchFamily="34" charset="0"/>
              <a:buNone/>
              <a:defRPr/>
            </a:pP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     </a:t>
            </a: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1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、拦截器是基于</a:t>
            </a: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java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的反射机制的，而过滤器是基于函数回调。</a:t>
            </a:r>
            <a:b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2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、拦截器不依赖</a:t>
            </a:r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servlet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容器，是基于某些框架的。过滤器依赖</a:t>
            </a:r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servlet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容器。</a:t>
            </a:r>
            <a:b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3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、拦截器只能对框架中的控制器请求起作用，而过滤器则可以对几乎所有的请求起作用。</a:t>
            </a:r>
            <a:r>
              <a:rPr lang="zh-CN" altLang="en-US" sz="2000" b="1" dirty="0" smtClean="0"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zh-CN" altLang="en-US" sz="2000" b="1" dirty="0" smtClean="0">
                <a:latin typeface="Arial" pitchFamily="34" charset="0"/>
                <a:ea typeface="+mj-ea"/>
                <a:cs typeface="Arial" pitchFamily="34" charset="0"/>
              </a:rPr>
            </a:b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框架概述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：为什么要使用框架</a:t>
            </a:r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：框架的作用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A193F0F-3A7A-46ED-907F-58D05A5B975A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en-US" altLang="zh-CN" sz="4000" smtClean="0">
                <a:ea typeface="黑体" pitchFamily="49" charset="-122"/>
              </a:rPr>
              <a:t>SpringMVC</a:t>
            </a:r>
            <a:r>
              <a:rPr lang="zh-CN" altLang="en-US" sz="4000" smtClean="0">
                <a:ea typeface="黑体" pitchFamily="49" charset="-122"/>
              </a:rPr>
              <a:t>自定义拦截器</a:t>
            </a:r>
            <a:r>
              <a:rPr lang="en-US" altLang="zh-CN" sz="4000" smtClean="0">
                <a:ea typeface="黑体" pitchFamily="49" charset="-122"/>
              </a:rPr>
              <a:t>-1</a:t>
            </a:r>
          </a:p>
        </p:txBody>
      </p:sp>
      <p:sp>
        <p:nvSpPr>
          <p:cNvPr id="21508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000124"/>
            <a:ext cx="11233151" cy="5431155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2000" b="1" smtClean="0">
                <a:latin typeface="Arial" pitchFamily="34" charset="0"/>
              </a:rPr>
              <a:t>定义拦截器有两种方式，如下：</a:t>
            </a:r>
            <a:endParaRPr lang="en-US" altLang="zh-CN" sz="2000" b="1" smtClean="0">
              <a:latin typeface="Arial" pitchFamily="34" charset="0"/>
            </a:endParaRP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endParaRPr lang="zh-CN" altLang="en-US" sz="2000" b="1" smtClean="0">
              <a:latin typeface="Arial" pitchFamily="34" charset="0"/>
            </a:endParaRP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smtClean="0">
                <a:latin typeface="Arial" pitchFamily="34" charset="0"/>
              </a:rPr>
              <a:t>1. </a:t>
            </a:r>
            <a:r>
              <a:rPr lang="zh-CN" altLang="en-US" sz="1600" b="1" smtClean="0">
                <a:latin typeface="Arial" pitchFamily="34" charset="0"/>
              </a:rPr>
              <a:t>实现接口：</a:t>
            </a:r>
            <a:r>
              <a:rPr lang="en-US" altLang="zh-CN" sz="1600" b="1" smtClean="0">
                <a:latin typeface="Arial" pitchFamily="34" charset="0"/>
              </a:rPr>
              <a:t>org.springframework.web.servlet.HandlerInterceptor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接口中有三个方法需要重写：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smtClean="0">
                <a:latin typeface="Arial" pitchFamily="34" charset="0"/>
              </a:rPr>
              <a:t>    1)  public   boolean  preHandle </a:t>
            </a:r>
            <a:br>
              <a:rPr lang="en-US" altLang="zh-CN" sz="1600" b="1" smtClean="0">
                <a:latin typeface="Arial" pitchFamily="34" charset="0"/>
              </a:rPr>
            </a:br>
            <a:r>
              <a:rPr lang="en-US" altLang="zh-CN" sz="1600" b="1" smtClean="0">
                <a:latin typeface="Arial" pitchFamily="34" charset="0"/>
              </a:rPr>
              <a:t>      (HttpServletRequest request,HttpServletResponse response,  </a:t>
            </a:r>
            <a:br>
              <a:rPr lang="en-US" altLang="zh-CN" sz="1600" b="1" smtClean="0">
                <a:latin typeface="Arial" pitchFamily="34" charset="0"/>
              </a:rPr>
            </a:br>
            <a:r>
              <a:rPr lang="en-US" altLang="zh-CN" sz="1600" b="1" smtClean="0">
                <a:latin typeface="Arial" pitchFamily="34" charset="0"/>
              </a:rPr>
              <a:t>      Object handler)  throws  Exception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       注意：参数中的 </a:t>
            </a:r>
            <a:r>
              <a:rPr lang="en-US" altLang="zh-CN" sz="1600" b="1" smtClean="0">
                <a:latin typeface="Arial" pitchFamily="34" charset="0"/>
              </a:rPr>
              <a:t>Object handler </a:t>
            </a:r>
            <a:r>
              <a:rPr lang="zh-CN" altLang="en-US" sz="1600" b="1" smtClean="0">
                <a:latin typeface="Arial" pitchFamily="34" charset="0"/>
              </a:rPr>
              <a:t>是下一个拦截器。</a:t>
            </a:r>
            <a:endParaRPr lang="en-US" altLang="zh-CN" sz="1600" b="1" smtClean="0">
              <a:latin typeface="Arial" pitchFamily="34" charset="0"/>
            </a:endParaRP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       该方法在 </a:t>
            </a:r>
            <a:r>
              <a:rPr lang="en-US" altLang="zh-CN" sz="1600" b="1" smtClean="0">
                <a:latin typeface="Arial" pitchFamily="34" charset="0"/>
              </a:rPr>
              <a:t>controller </a:t>
            </a:r>
            <a:r>
              <a:rPr lang="zh-CN" altLang="en-US" sz="1600" b="1" smtClean="0">
                <a:latin typeface="Arial" pitchFamily="34" charset="0"/>
              </a:rPr>
              <a:t>执行前执行，可以实现对数据的预处理。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       如果方法返回 </a:t>
            </a:r>
            <a:r>
              <a:rPr lang="en-US" altLang="zh-CN" sz="1600" b="1" smtClean="0">
                <a:latin typeface="Arial" pitchFamily="34" charset="0"/>
              </a:rPr>
              <a:t>true </a:t>
            </a:r>
            <a:r>
              <a:rPr lang="zh-CN" altLang="en-US" sz="1600" b="1" smtClean="0">
                <a:latin typeface="Arial" pitchFamily="34" charset="0"/>
              </a:rPr>
              <a:t>，则继续执行  </a:t>
            </a:r>
            <a:r>
              <a:rPr lang="en-US" altLang="zh-CN" sz="1600" b="1" smtClean="0">
                <a:latin typeface="Arial" pitchFamily="34" charset="0"/>
              </a:rPr>
              <a:t>controller  </a:t>
            </a:r>
            <a:r>
              <a:rPr lang="zh-CN" altLang="en-US" sz="1600" b="1" smtClean="0">
                <a:latin typeface="Arial" pitchFamily="34" charset="0"/>
              </a:rPr>
              <a:t>。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smtClean="0">
                <a:latin typeface="Arial" pitchFamily="34" charset="0"/>
              </a:rPr>
              <a:t>    2)  public   void  postHandle </a:t>
            </a:r>
            <a:br>
              <a:rPr lang="en-US" altLang="zh-CN" sz="1600" b="1" smtClean="0">
                <a:latin typeface="Arial" pitchFamily="34" charset="0"/>
              </a:rPr>
            </a:br>
            <a:r>
              <a:rPr lang="en-US" altLang="zh-CN" sz="1600" b="1" smtClean="0">
                <a:latin typeface="Arial" pitchFamily="34" charset="0"/>
              </a:rPr>
              <a:t>      (HttpServletRequest request,HttpServletResponse response,  </a:t>
            </a:r>
            <a:br>
              <a:rPr lang="en-US" altLang="zh-CN" sz="1600" b="1" smtClean="0">
                <a:latin typeface="Arial" pitchFamily="34" charset="0"/>
              </a:rPr>
            </a:br>
            <a:r>
              <a:rPr lang="en-US" altLang="zh-CN" sz="1600" b="1" smtClean="0">
                <a:latin typeface="Arial" pitchFamily="34" charset="0"/>
              </a:rPr>
              <a:t>      Object handler, ModelAndView modelAndView)  throws  Exception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      该方法在  </a:t>
            </a:r>
            <a:r>
              <a:rPr lang="en-US" altLang="zh-CN" sz="1600" b="1" smtClean="0">
                <a:latin typeface="Arial" pitchFamily="34" charset="0"/>
              </a:rPr>
              <a:t>controller  </a:t>
            </a:r>
            <a:r>
              <a:rPr lang="zh-CN" altLang="en-US" sz="1600" b="1" smtClean="0">
                <a:latin typeface="Arial" pitchFamily="34" charset="0"/>
              </a:rPr>
              <a:t>执行后，生成视图前执行。在这里，我们有机会修改视图层数据。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smtClean="0">
                <a:latin typeface="Arial" pitchFamily="34" charset="0"/>
              </a:rPr>
              <a:t>    3)  public   void  afterCompletion(HttpServletRequest request,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smtClean="0">
                <a:latin typeface="Arial" pitchFamily="34" charset="0"/>
              </a:rPr>
              <a:t>    HttpServletResponse response, Object handler, Exception ex) throws  Exception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      最后执行，通常用于记录日志，释放资源，处理异常。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endParaRPr lang="en-US" altLang="zh-CN" sz="1600" b="1" smtClean="0">
              <a:latin typeface="Arial" pitchFamily="34" charset="0"/>
            </a:endParaRP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smtClean="0">
                <a:latin typeface="Arial" pitchFamily="34" charset="0"/>
              </a:rPr>
              <a:t>2. </a:t>
            </a:r>
            <a:r>
              <a:rPr lang="zh-CN" altLang="en-US" sz="1600" b="1" smtClean="0">
                <a:latin typeface="Arial" pitchFamily="34" charset="0"/>
              </a:rPr>
              <a:t>继承适配器类：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b="1" smtClean="0">
                <a:latin typeface="Arial" pitchFamily="34" charset="0"/>
              </a:rPr>
              <a:t>org.springframework.web.servlet.handler.HandlerInterceptorAdapter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600" b="1" smtClean="0">
                <a:latin typeface="Arial" pitchFamily="34" charset="0"/>
              </a:rPr>
              <a:t>这个适配器实现了</a:t>
            </a:r>
            <a:r>
              <a:rPr lang="en-US" altLang="zh-CN" sz="1600" b="1" smtClean="0">
                <a:latin typeface="Arial" pitchFamily="34" charset="0"/>
              </a:rPr>
              <a:t>HandlerInterceptor</a:t>
            </a:r>
            <a:r>
              <a:rPr lang="zh-CN" altLang="en-US" sz="1600" b="1" smtClean="0">
                <a:latin typeface="Arial" pitchFamily="34" charset="0"/>
              </a:rPr>
              <a:t>接口。提供了这个接口中所有方法的空实现。</a:t>
            </a:r>
            <a:endParaRPr lang="en-US" altLang="zh-CN" sz="1600" b="1" smtClean="0">
              <a:latin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0CEE25F-DB4D-410E-8F7B-5058E490FCAA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en-US" altLang="zh-CN" sz="4000" smtClean="0">
                <a:ea typeface="黑体" pitchFamily="49" charset="-122"/>
              </a:rPr>
              <a:t>SpringMVC</a:t>
            </a:r>
            <a:r>
              <a:rPr lang="zh-CN" altLang="en-US" sz="4000" smtClean="0">
                <a:ea typeface="黑体" pitchFamily="49" charset="-122"/>
              </a:rPr>
              <a:t>自定义拦截器</a:t>
            </a:r>
            <a:r>
              <a:rPr lang="en-US" altLang="zh-CN" sz="4000" smtClean="0">
                <a:ea typeface="黑体" pitchFamily="49" charset="-122"/>
              </a:rPr>
              <a:t>-2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000125"/>
            <a:ext cx="11233151" cy="4433888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000" b="1" smtClean="0">
                <a:latin typeface="Arial" pitchFamily="34" charset="0"/>
              </a:rPr>
              <a:t>1.  </a:t>
            </a:r>
            <a:r>
              <a:rPr lang="zh-CN" altLang="en-US" sz="2000" b="1" smtClean="0">
                <a:latin typeface="Arial" pitchFamily="34" charset="0"/>
              </a:rPr>
              <a:t>创建权限管理的自定义拦截器类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381001" y="1428751"/>
            <a:ext cx="11334751" cy="4265831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public class </a:t>
            </a:r>
            <a:r>
              <a:rPr lang="en-US" altLang="zh-CN" sz="1600" dirty="0" err="1"/>
              <a:t>LoginInterceptor</a:t>
            </a:r>
            <a:r>
              <a:rPr lang="en-US" altLang="zh-CN" sz="1600" dirty="0"/>
              <a:t> extends </a:t>
            </a:r>
            <a:r>
              <a:rPr lang="en-US" altLang="zh-CN" sz="1600" dirty="0" err="1"/>
              <a:t>HandlerInterceptorAdapter</a:t>
            </a:r>
            <a:r>
              <a:rPr lang="en-US" altLang="zh-CN" sz="1600" dirty="0"/>
              <a:t>{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//</a:t>
            </a:r>
            <a:r>
              <a:rPr lang="zh-CN" altLang="en-US" sz="1600" dirty="0">
                <a:solidFill>
                  <a:srgbClr val="006600"/>
                </a:solidFill>
              </a:rPr>
              <a:t>在业务处理器处理请求之前被调用</a:t>
            </a:r>
            <a:r>
              <a:rPr lang="zh-CN" altLang="en-US" sz="1600" dirty="0"/>
              <a:t>  </a:t>
            </a:r>
            <a:endParaRPr lang="en-US" altLang="zh-CN" sz="1600" dirty="0"/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public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preHandle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HttpServletRequest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request,HttpServletResponse</a:t>
            </a:r>
            <a:r>
              <a:rPr lang="en-US" altLang="zh-CN" sz="1600" dirty="0"/>
              <a:t>   </a:t>
            </a:r>
            <a:r>
              <a:rPr lang="en-US" altLang="zh-CN" sz="1600" dirty="0" err="1"/>
              <a:t>response,Object</a:t>
            </a:r>
            <a:r>
              <a:rPr lang="en-US" altLang="zh-CN" sz="1600" dirty="0"/>
              <a:t> handler) throws Exception {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Users </a:t>
            </a:r>
            <a:r>
              <a:rPr lang="en-US" altLang="zh-CN" sz="1600" dirty="0" err="1"/>
              <a:t>users</a:t>
            </a:r>
            <a:r>
              <a:rPr lang="en-US" altLang="zh-CN" sz="1600" dirty="0"/>
              <a:t> =  (Users)</a:t>
            </a:r>
            <a:r>
              <a:rPr lang="en-US" altLang="zh-CN" sz="1600" dirty="0" err="1"/>
              <a:t>request.getSession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getAttribute</a:t>
            </a:r>
            <a:r>
              <a:rPr lang="en-US" altLang="zh-CN" sz="1600" dirty="0"/>
              <a:t>("users");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if(users == null){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request.getRequestDispatcher</a:t>
            </a:r>
            <a:r>
              <a:rPr lang="en-US" altLang="zh-CN" sz="1600" dirty="0"/>
              <a:t>("/</a:t>
            </a:r>
            <a:r>
              <a:rPr lang="en-US" altLang="zh-CN" sz="1600" dirty="0" err="1"/>
              <a:t>jsp/login.jsp</a:t>
            </a:r>
            <a:r>
              <a:rPr lang="en-US" altLang="zh-CN" sz="1600" dirty="0"/>
              <a:t>").forward(request, response);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    return false;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}else{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    return true; 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    }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}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在业务处理器处理请求执行完成后</a:t>
            </a:r>
            <a:r>
              <a:rPr lang="en-US" altLang="zh-CN" sz="1600" dirty="0">
                <a:solidFill>
                  <a:srgbClr val="006600"/>
                </a:solidFill>
              </a:rPr>
              <a:t>,</a:t>
            </a:r>
            <a:r>
              <a:rPr lang="zh-CN" altLang="en-US" sz="1600" dirty="0">
                <a:solidFill>
                  <a:srgbClr val="006600"/>
                </a:solidFill>
              </a:rPr>
              <a:t>生成视图之前执行的动作    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public void </a:t>
            </a:r>
            <a:r>
              <a:rPr lang="en-US" altLang="zh-CN" sz="1600" dirty="0" err="1"/>
              <a:t>postHandle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HttpServletRequest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request,HttpServletResponse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response,Object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handler,ModelAndView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modelAndView</a:t>
            </a:r>
            <a:r>
              <a:rPr lang="en-US" altLang="zh-CN" sz="1600" dirty="0"/>
              <a:t>)throws Exception{}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//</a:t>
            </a:r>
            <a:r>
              <a:rPr lang="zh-CN" altLang="en-US" sz="1600" dirty="0">
                <a:solidFill>
                  <a:srgbClr val="006600"/>
                </a:solidFill>
              </a:rPr>
              <a:t>在</a:t>
            </a:r>
            <a:r>
              <a:rPr lang="en-US" altLang="zh-CN" sz="1600" dirty="0" err="1">
                <a:solidFill>
                  <a:srgbClr val="006600"/>
                </a:solidFill>
              </a:rPr>
              <a:t>DispatcherServlet</a:t>
            </a:r>
            <a:r>
              <a:rPr lang="zh-CN" altLang="en-US" sz="1600" dirty="0">
                <a:solidFill>
                  <a:srgbClr val="006600"/>
                </a:solidFill>
              </a:rPr>
              <a:t>完全处理完请求后被调用</a:t>
            </a:r>
            <a:r>
              <a:rPr lang="en-US" altLang="zh-CN" sz="1600" dirty="0">
                <a:solidFill>
                  <a:srgbClr val="006600"/>
                </a:solidFill>
              </a:rPr>
              <a:t>,</a:t>
            </a:r>
            <a:r>
              <a:rPr lang="zh-CN" altLang="en-US" sz="1600" dirty="0">
                <a:solidFill>
                  <a:srgbClr val="006600"/>
                </a:solidFill>
              </a:rPr>
              <a:t>可用于清理资源等      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    public void </a:t>
            </a:r>
            <a:r>
              <a:rPr lang="en-US" altLang="zh-CN" sz="1600" dirty="0" err="1"/>
              <a:t>afterCompletion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HttpServletRequest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request,HttpServletResponse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response,Object</a:t>
            </a:r>
            <a:r>
              <a:rPr lang="en-US" altLang="zh-CN" sz="1600" dirty="0"/>
              <a:t> handler, Exception ex)throws Exception{}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000500" y="3357563"/>
            <a:ext cx="4953000" cy="374650"/>
          </a:xfrm>
          <a:prstGeom prst="wedgeRoundRectCallout">
            <a:avLst>
              <a:gd name="adj1" fmla="val -65381"/>
              <a:gd name="adj2" fmla="val -1333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>
                <a:ea typeface="+mj-ea"/>
                <a:cs typeface="Arial" pitchFamily="34" charset="0"/>
              </a:rPr>
              <a:t>返回值为</a:t>
            </a:r>
            <a:r>
              <a:rPr lang="en-US" altLang="zh-CN" sz="1600" dirty="0">
                <a:ea typeface="+mj-ea"/>
                <a:cs typeface="Arial" pitchFamily="34" charset="0"/>
              </a:rPr>
              <a:t>false</a:t>
            </a:r>
            <a:r>
              <a:rPr lang="zh-CN" altLang="en-US" sz="1600" dirty="0">
                <a:ea typeface="+mj-ea"/>
                <a:cs typeface="Arial" pitchFamily="34" charset="0"/>
              </a:rPr>
              <a:t>，不执行下一个资源</a:t>
            </a:r>
            <a:endParaRPr lang="en-US" altLang="zh-CN" sz="1600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5D9D31C-7882-41C5-810D-D35C616AA196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en-US" altLang="zh-CN" sz="4000" smtClean="0">
                <a:ea typeface="黑体" pitchFamily="49" charset="-122"/>
              </a:rPr>
              <a:t>SpringMVC</a:t>
            </a:r>
            <a:r>
              <a:rPr lang="zh-CN" altLang="en-US" sz="4000" smtClean="0">
                <a:ea typeface="黑体" pitchFamily="49" charset="-122"/>
              </a:rPr>
              <a:t>自定义拦截器</a:t>
            </a:r>
            <a:r>
              <a:rPr lang="en-US" altLang="zh-CN" sz="4000" smtClean="0">
                <a:ea typeface="黑体" pitchFamily="49" charset="-122"/>
              </a:rPr>
              <a:t>-3</a:t>
            </a:r>
          </a:p>
        </p:txBody>
      </p:sp>
      <p:sp>
        <p:nvSpPr>
          <p:cNvPr id="23556" name="Rectangle 3"/>
          <p:cNvSpPr>
            <a:spLocks noGrp="1"/>
          </p:cNvSpPr>
          <p:nvPr>
            <p:ph type="body" idx="4294967295"/>
          </p:nvPr>
        </p:nvSpPr>
        <p:spPr>
          <a:xfrm>
            <a:off x="762000" y="1357314"/>
            <a:ext cx="11233151" cy="36544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800" smtClean="0">
                <a:latin typeface="Arial" pitchFamily="34" charset="0"/>
              </a:rPr>
              <a:t>2.  </a:t>
            </a:r>
            <a:r>
              <a:rPr lang="zh-CN" altLang="en-US" sz="2800" smtClean="0">
                <a:latin typeface="Arial" pitchFamily="34" charset="0"/>
              </a:rPr>
              <a:t>在</a:t>
            </a:r>
            <a:r>
              <a:rPr lang="en-US" altLang="zh-CN" sz="2800" smtClean="0">
                <a:latin typeface="Arial" pitchFamily="34" charset="0"/>
              </a:rPr>
              <a:t>springmvc-servlet.xml</a:t>
            </a:r>
            <a:r>
              <a:rPr lang="zh-CN" altLang="en-US" sz="2800" smtClean="0">
                <a:latin typeface="Arial" pitchFamily="34" charset="0"/>
              </a:rPr>
              <a:t>文件中配置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None/>
            </a:pPr>
            <a:endParaRPr lang="zh-CN" altLang="en-US" sz="2800" smtClean="0">
              <a:latin typeface="Arial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1001" y="2714626"/>
            <a:ext cx="11239500" cy="1895475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altLang="zh-CN" sz="1600" dirty="0">
                <a:solidFill>
                  <a:srgbClr val="006600"/>
                </a:solidFill>
              </a:rPr>
              <a:t>&lt;!--</a:t>
            </a:r>
            <a:r>
              <a:rPr lang="zh-CN" altLang="en-US" sz="1600" dirty="0">
                <a:solidFill>
                  <a:srgbClr val="006600"/>
                </a:solidFill>
              </a:rPr>
              <a:t>配置拦截器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zh-CN" altLang="en-US" sz="1600" dirty="0">
                <a:solidFill>
                  <a:srgbClr val="006600"/>
                </a:solidFill>
              </a:rPr>
              <a:t>多个拦截器</a:t>
            </a:r>
            <a:r>
              <a:rPr lang="en-US" altLang="zh-CN" sz="1600" dirty="0">
                <a:solidFill>
                  <a:srgbClr val="006600"/>
                </a:solidFill>
              </a:rPr>
              <a:t>,</a:t>
            </a:r>
            <a:r>
              <a:rPr lang="zh-CN" altLang="en-US" sz="1600" dirty="0">
                <a:solidFill>
                  <a:srgbClr val="006600"/>
                </a:solidFill>
              </a:rPr>
              <a:t>顺序执行 </a:t>
            </a:r>
            <a:r>
              <a:rPr lang="en-US" altLang="zh-CN" sz="1600" dirty="0">
                <a:solidFill>
                  <a:srgbClr val="006600"/>
                </a:solidFill>
              </a:rPr>
              <a:t>--&gt;</a:t>
            </a:r>
            <a:r>
              <a:rPr lang="en-US" altLang="zh-CN" sz="1600" dirty="0"/>
              <a:t>  </a:t>
            </a:r>
          </a:p>
          <a:p>
            <a:pPr algn="l">
              <a:defRPr/>
            </a:pPr>
            <a:r>
              <a:rPr lang="en-US" altLang="zh-CN" sz="1600" dirty="0"/>
              <a:t> &lt;</a:t>
            </a:r>
            <a:r>
              <a:rPr lang="en-US" altLang="zh-CN" sz="1600" dirty="0" err="1"/>
              <a:t>mvc:interceptors</a:t>
            </a:r>
            <a:r>
              <a:rPr lang="en-US" altLang="zh-CN" sz="1600" dirty="0"/>
              <a:t>&gt;    </a:t>
            </a:r>
          </a:p>
          <a:p>
            <a:pPr algn="l">
              <a:defRPr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mvc:interceptor</a:t>
            </a:r>
            <a:r>
              <a:rPr lang="en-US" altLang="zh-CN" sz="1600" dirty="0"/>
              <a:t>&gt;   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algn="l">
              <a:defRPr/>
            </a:pPr>
            <a:r>
              <a:rPr lang="en-US" altLang="zh-CN" sz="1600" dirty="0"/>
              <a:t>      &lt;</a:t>
            </a:r>
            <a:r>
              <a:rPr lang="en-US" altLang="zh-CN" sz="1600" dirty="0" err="1"/>
              <a:t>mvc:mapping</a:t>
            </a:r>
            <a:r>
              <a:rPr lang="en-US" altLang="zh-CN" sz="1600" dirty="0"/>
              <a:t> path="/manager/*.do" /&gt;  </a:t>
            </a:r>
          </a:p>
          <a:p>
            <a:pPr algn="l">
              <a:defRPr/>
            </a:pPr>
            <a:r>
              <a:rPr lang="en-US" altLang="zh-CN" sz="1600" dirty="0"/>
              <a:t>      &lt;bean class="</a:t>
            </a:r>
            <a:r>
              <a:rPr lang="en-US" altLang="zh-CN" sz="1600" dirty="0" err="1"/>
              <a:t>interceptor.LoginInterceptor</a:t>
            </a:r>
            <a:r>
              <a:rPr lang="en-US" altLang="zh-CN" sz="1600" dirty="0"/>
              <a:t>"&gt;&lt;/bean&gt;    </a:t>
            </a:r>
          </a:p>
          <a:p>
            <a:pPr algn="l">
              <a:defRPr/>
            </a:pPr>
            <a:r>
              <a:rPr lang="en-US" altLang="zh-CN" sz="1600" dirty="0"/>
              <a:t>    &lt;/</a:t>
            </a:r>
            <a:r>
              <a:rPr lang="en-US" altLang="zh-CN" sz="1600" dirty="0" err="1"/>
              <a:t>mvc:interceptor</a:t>
            </a:r>
            <a:r>
              <a:rPr lang="en-US" altLang="zh-CN" sz="1600" dirty="0"/>
              <a:t>&gt;  </a:t>
            </a:r>
          </a:p>
          <a:p>
            <a:pPr algn="l">
              <a:defRPr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mvc:interceptors</a:t>
            </a:r>
            <a:r>
              <a:rPr lang="en-US" altLang="zh-CN" sz="1600" dirty="0"/>
              <a:t>&gt;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15000" y="1857376"/>
            <a:ext cx="6096000" cy="919163"/>
          </a:xfrm>
          <a:prstGeom prst="wedgeRoundRectCallout">
            <a:avLst>
              <a:gd name="adj1" fmla="val -55254"/>
              <a:gd name="adj2" fmla="val 12444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en-US" altLang="zh-CN" sz="1600" dirty="0">
                <a:ea typeface="+mj-ea"/>
                <a:cs typeface="Arial" pitchFamily="34" charset="0"/>
              </a:rPr>
              <a:t>/**  </a:t>
            </a:r>
            <a:r>
              <a:rPr lang="zh-CN" altLang="en-US" sz="1600" dirty="0">
                <a:ea typeface="+mj-ea"/>
                <a:cs typeface="Arial" pitchFamily="34" charset="0"/>
              </a:rPr>
              <a:t>拦截所有，包括子</a:t>
            </a:r>
            <a:r>
              <a:rPr lang="en-US" altLang="zh-CN" sz="1600" dirty="0" err="1">
                <a:ea typeface="+mj-ea"/>
                <a:cs typeface="Arial" pitchFamily="34" charset="0"/>
              </a:rPr>
              <a:t>url</a:t>
            </a:r>
            <a:endParaRPr lang="en-US" altLang="zh-CN" sz="1600" dirty="0">
              <a:ea typeface="+mj-ea"/>
              <a:cs typeface="Arial" pitchFamily="34" charset="0"/>
            </a:endParaRPr>
          </a:p>
          <a:p>
            <a:pPr algn="l">
              <a:defRPr/>
            </a:pPr>
            <a:r>
              <a:rPr lang="en-US" altLang="zh-CN" sz="1600" dirty="0">
                <a:ea typeface="+mj-ea"/>
                <a:cs typeface="Arial" pitchFamily="34" charset="0"/>
              </a:rPr>
              <a:t>/*   </a:t>
            </a:r>
            <a:r>
              <a:rPr lang="zh-CN" altLang="en-US" sz="1600" dirty="0">
                <a:ea typeface="+mj-ea"/>
                <a:cs typeface="Arial" pitchFamily="34" charset="0"/>
              </a:rPr>
              <a:t>拦截</a:t>
            </a:r>
            <a:r>
              <a:rPr lang="zh-CN" altLang="en-US" sz="1600" dirty="0">
                <a:cs typeface="Arial" pitchFamily="34" charset="0"/>
              </a:rPr>
              <a:t>所有</a:t>
            </a:r>
            <a:r>
              <a:rPr lang="en-US" altLang="zh-CN" sz="1600" dirty="0" err="1">
                <a:cs typeface="Arial" pitchFamily="34" charset="0"/>
              </a:rPr>
              <a:t>url</a:t>
            </a:r>
            <a:r>
              <a:rPr lang="zh-CN" altLang="en-US" sz="1600" dirty="0">
                <a:cs typeface="Arial" pitchFamily="34" charset="0"/>
              </a:rPr>
              <a:t>，但不包括子</a:t>
            </a:r>
            <a:r>
              <a:rPr lang="en-US" altLang="zh-CN" sz="1600" dirty="0" err="1">
                <a:cs typeface="Arial" pitchFamily="34" charset="0"/>
              </a:rPr>
              <a:t>url</a:t>
            </a:r>
            <a:endParaRPr lang="en-US" altLang="zh-CN" sz="1600" dirty="0">
              <a:cs typeface="Arial" pitchFamily="34" charset="0"/>
            </a:endParaRPr>
          </a:p>
          <a:p>
            <a:pPr algn="l">
              <a:defRPr/>
            </a:pPr>
            <a:r>
              <a:rPr lang="en-US" altLang="zh-CN" sz="1600" dirty="0"/>
              <a:t>/manager/*.do  </a:t>
            </a:r>
            <a:r>
              <a:rPr lang="zh-CN" altLang="en-US" sz="1600" dirty="0"/>
              <a:t>拦截</a:t>
            </a:r>
            <a:r>
              <a:rPr lang="en-US" altLang="zh-CN" sz="1600" dirty="0"/>
              <a:t>manager</a:t>
            </a:r>
            <a:r>
              <a:rPr lang="zh-CN" altLang="en-US" sz="1600" dirty="0"/>
              <a:t>下的所有</a:t>
            </a:r>
            <a:r>
              <a:rPr lang="en-US" altLang="zh-CN" sz="1600" dirty="0"/>
              <a:t>*.do</a:t>
            </a:r>
            <a:endParaRPr lang="en-US" altLang="zh-CN" sz="1600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C86DC39-92E3-4CBA-B914-EBBE01CDBCC3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zh-CN" altLang="en-US" sz="4000" smtClean="0">
                <a:ea typeface="黑体" pitchFamily="49" charset="-122"/>
              </a:rPr>
              <a:t>多个拦截器的执行顺序</a:t>
            </a:r>
            <a:r>
              <a:rPr lang="en-US" altLang="zh-CN" sz="4000" smtClean="0">
                <a:ea typeface="黑体" pitchFamily="49" charset="-122"/>
              </a:rPr>
              <a:t>-1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214439"/>
            <a:ext cx="11233151" cy="4219575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800" b="1" smtClean="0">
                <a:latin typeface="Arial" pitchFamily="34" charset="0"/>
              </a:rPr>
              <a:t>创建多个拦截器，在拦截器的三个方法中输入日志，并在配置文件中进行配置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476251" y="1785938"/>
            <a:ext cx="11239500" cy="4318000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mvc:interceptors</a:t>
            </a:r>
            <a:r>
              <a:rPr lang="en-US" altLang="zh-CN" dirty="0"/>
              <a:t>&gt;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&lt;</a:t>
            </a:r>
            <a:r>
              <a:rPr lang="en-US" altLang="zh-CN" dirty="0" err="1"/>
              <a:t>mvc:interceptor</a:t>
            </a:r>
            <a:r>
              <a:rPr lang="en-US" altLang="zh-CN" dirty="0"/>
              <a:t>&gt;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    &lt;</a:t>
            </a:r>
            <a:r>
              <a:rPr lang="en-US" altLang="zh-CN" dirty="0" err="1"/>
              <a:t>mvc:mapping</a:t>
            </a:r>
            <a:r>
              <a:rPr lang="en-US" altLang="zh-CN" dirty="0"/>
              <a:t> path="/**" /&gt;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    &lt;bean class="interceptor.Test1Interceptor"&gt;&lt;/bean&gt;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&lt;/</a:t>
            </a:r>
            <a:r>
              <a:rPr lang="en-US" altLang="zh-CN" dirty="0" err="1"/>
              <a:t>mvc:interceptor</a:t>
            </a:r>
            <a:r>
              <a:rPr lang="en-US" altLang="zh-CN" dirty="0"/>
              <a:t>&gt;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&lt;</a:t>
            </a:r>
            <a:r>
              <a:rPr lang="en-US" altLang="zh-CN" dirty="0" err="1"/>
              <a:t>mvc:interceptor</a:t>
            </a:r>
            <a:r>
              <a:rPr lang="en-US" altLang="zh-CN" dirty="0"/>
              <a:t>&gt;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    &lt;</a:t>
            </a:r>
            <a:r>
              <a:rPr lang="en-US" altLang="zh-CN" dirty="0" err="1"/>
              <a:t>mvc:mapping</a:t>
            </a:r>
            <a:r>
              <a:rPr lang="en-US" altLang="zh-CN" dirty="0"/>
              <a:t> path="/**" /&gt;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    &lt;bean class="interceptor.Test2Interceptor"&gt;&lt;/bean&gt;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&lt;/</a:t>
            </a:r>
            <a:r>
              <a:rPr lang="en-US" altLang="zh-CN" dirty="0" err="1"/>
              <a:t>mvc:interceptor</a:t>
            </a:r>
            <a:r>
              <a:rPr lang="en-US" altLang="zh-CN" dirty="0"/>
              <a:t>&gt;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&lt;</a:t>
            </a:r>
            <a:r>
              <a:rPr lang="en-US" altLang="zh-CN" dirty="0" err="1"/>
              <a:t>mvc:interceptor</a:t>
            </a:r>
            <a:r>
              <a:rPr lang="en-US" altLang="zh-CN" dirty="0"/>
              <a:t>&gt;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    &lt;</a:t>
            </a:r>
            <a:r>
              <a:rPr lang="en-US" altLang="zh-CN" dirty="0" err="1"/>
              <a:t>mvc:mapping</a:t>
            </a:r>
            <a:r>
              <a:rPr lang="en-US" altLang="zh-CN" dirty="0"/>
              <a:t> path="/**" /&gt;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    &lt;bean class="interceptor.Test3Interceptor"&gt;&lt;/bean&gt;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  &lt;/</a:t>
            </a:r>
            <a:r>
              <a:rPr lang="en-US" altLang="zh-CN" dirty="0" err="1"/>
              <a:t>mvc:interceptor</a:t>
            </a:r>
            <a:r>
              <a:rPr lang="en-US" altLang="zh-CN" dirty="0"/>
              <a:t>&gt;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    </a:t>
            </a:r>
          </a:p>
          <a:p>
            <a:pPr marL="533400" indent="-533400" algn="l">
              <a:lnSpc>
                <a:spcPct val="80000"/>
              </a:lnSpc>
              <a:buFont typeface="Arial" pitchFamily="34" charset="0"/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mvc:interceptors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08144E-D303-438F-BB6F-AACA493B0C8D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zh-CN" altLang="en-US" sz="4000" smtClean="0">
                <a:ea typeface="黑体" pitchFamily="49" charset="-122"/>
              </a:rPr>
              <a:t>多个拦截器的执行顺序</a:t>
            </a:r>
            <a:r>
              <a:rPr lang="en-US" altLang="zh-CN" sz="4000" smtClean="0">
                <a:ea typeface="黑体" pitchFamily="49" charset="-122"/>
              </a:rPr>
              <a:t>-2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143001"/>
            <a:ext cx="11233151" cy="4291013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1800" b="1" smtClean="0">
                <a:latin typeface="Arial" pitchFamily="34" charset="0"/>
              </a:rPr>
              <a:t>执行结果为：</a:t>
            </a:r>
            <a:endParaRPr lang="en-US" altLang="zh-CN" sz="1800" smtClean="0"/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Test1 preHandle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Test2 preHandle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Test3 preHandle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Test3 postHandle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Test2 postHandle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Test1 postHandle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Test3 afterCompletion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Test2 afterCompletion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800" smtClean="0"/>
              <a:t>====&gt; Test1 afterCompletion</a:t>
            </a:r>
          </a:p>
          <a:p>
            <a:pPr marL="533400" indent="-533400">
              <a:lnSpc>
                <a:spcPct val="80000"/>
              </a:lnSpc>
              <a:buFont typeface="Arial" pitchFamily="34" charset="0"/>
              <a:buNone/>
            </a:pPr>
            <a:endParaRPr lang="zh-CN" altLang="en-US" sz="1800" smtClean="0">
              <a:latin typeface="Arial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83267" y="4221163"/>
            <a:ext cx="2305051" cy="1871662"/>
            <a:chOff x="748" y="2659"/>
            <a:chExt cx="1089" cy="1179"/>
          </a:xfrm>
        </p:grpSpPr>
        <p:sp>
          <p:nvSpPr>
            <p:cNvPr id="25625" name="Rectangle 5"/>
            <p:cNvSpPr>
              <a:spLocks noChangeArrowheads="1"/>
            </p:cNvSpPr>
            <p:nvPr/>
          </p:nvSpPr>
          <p:spPr bwMode="auto">
            <a:xfrm>
              <a:off x="748" y="2659"/>
              <a:ext cx="1089" cy="1179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Rectangle 6"/>
            <p:cNvSpPr>
              <a:spLocks noChangeArrowheads="1"/>
            </p:cNvSpPr>
            <p:nvPr/>
          </p:nvSpPr>
          <p:spPr bwMode="auto">
            <a:xfrm>
              <a:off x="793" y="2750"/>
              <a:ext cx="998" cy="181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/>
                <a:t>preHandle</a:t>
              </a:r>
              <a:endParaRPr lang="zh-CN" altLang="en-US" sz="1600" b="0"/>
            </a:p>
          </p:txBody>
        </p:sp>
        <p:sp>
          <p:nvSpPr>
            <p:cNvPr id="25627" name="Rectangle 7"/>
            <p:cNvSpPr>
              <a:spLocks noChangeArrowheads="1"/>
            </p:cNvSpPr>
            <p:nvPr/>
          </p:nvSpPr>
          <p:spPr bwMode="auto">
            <a:xfrm>
              <a:off x="793" y="3113"/>
              <a:ext cx="998" cy="181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/>
                <a:t>postHandle</a:t>
              </a:r>
              <a:endParaRPr lang="zh-CN" altLang="en-US" sz="1600" b="0"/>
            </a:p>
          </p:txBody>
        </p:sp>
        <p:sp>
          <p:nvSpPr>
            <p:cNvPr id="25628" name="Rectangle 8"/>
            <p:cNvSpPr>
              <a:spLocks noChangeArrowheads="1"/>
            </p:cNvSpPr>
            <p:nvPr/>
          </p:nvSpPr>
          <p:spPr bwMode="auto">
            <a:xfrm>
              <a:off x="793" y="3475"/>
              <a:ext cx="998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/>
                <a:t>afterCompletion</a:t>
              </a:r>
              <a:endParaRPr lang="zh-CN" altLang="en-US" sz="1600" b="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44533" y="4221163"/>
            <a:ext cx="2305051" cy="1871662"/>
            <a:chOff x="748" y="2659"/>
            <a:chExt cx="1089" cy="1179"/>
          </a:xfrm>
        </p:grpSpPr>
        <p:sp>
          <p:nvSpPr>
            <p:cNvPr id="25621" name="Rectangle 12"/>
            <p:cNvSpPr>
              <a:spLocks noChangeArrowheads="1"/>
            </p:cNvSpPr>
            <p:nvPr/>
          </p:nvSpPr>
          <p:spPr bwMode="auto">
            <a:xfrm>
              <a:off x="748" y="2659"/>
              <a:ext cx="1089" cy="1179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Rectangle 13"/>
            <p:cNvSpPr>
              <a:spLocks noChangeArrowheads="1"/>
            </p:cNvSpPr>
            <p:nvPr/>
          </p:nvSpPr>
          <p:spPr bwMode="auto">
            <a:xfrm>
              <a:off x="793" y="2750"/>
              <a:ext cx="998" cy="181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/>
                <a:t>preHandle</a:t>
              </a:r>
              <a:endParaRPr lang="zh-CN" altLang="en-US" sz="1600" b="0"/>
            </a:p>
          </p:txBody>
        </p:sp>
        <p:sp>
          <p:nvSpPr>
            <p:cNvPr id="25623" name="Rectangle 14"/>
            <p:cNvSpPr>
              <a:spLocks noChangeArrowheads="1"/>
            </p:cNvSpPr>
            <p:nvPr/>
          </p:nvSpPr>
          <p:spPr bwMode="auto">
            <a:xfrm>
              <a:off x="793" y="3113"/>
              <a:ext cx="998" cy="181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/>
                <a:t>postHandle</a:t>
              </a:r>
              <a:endParaRPr lang="zh-CN" altLang="en-US" sz="1600" b="0"/>
            </a:p>
          </p:txBody>
        </p:sp>
        <p:sp>
          <p:nvSpPr>
            <p:cNvPr id="25624" name="Rectangle 15"/>
            <p:cNvSpPr>
              <a:spLocks noChangeArrowheads="1"/>
            </p:cNvSpPr>
            <p:nvPr/>
          </p:nvSpPr>
          <p:spPr bwMode="auto">
            <a:xfrm>
              <a:off x="793" y="3475"/>
              <a:ext cx="998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/>
                <a:t>afterCompletion</a:t>
              </a:r>
              <a:endParaRPr lang="zh-CN" altLang="en-US" sz="1600" b="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8303685" y="4221163"/>
            <a:ext cx="2305049" cy="1871662"/>
            <a:chOff x="748" y="2659"/>
            <a:chExt cx="1089" cy="1179"/>
          </a:xfrm>
        </p:grpSpPr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748" y="2659"/>
              <a:ext cx="1089" cy="1179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793" y="2750"/>
              <a:ext cx="998" cy="181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/>
                <a:t>preHandle</a:t>
              </a:r>
              <a:endParaRPr lang="zh-CN" altLang="en-US" sz="1600" b="0"/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793" y="3113"/>
              <a:ext cx="998" cy="181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/>
                <a:t>postHandle</a:t>
              </a:r>
              <a:endParaRPr lang="zh-CN" altLang="en-US" sz="1600" b="0"/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793" y="3475"/>
              <a:ext cx="998" cy="18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zh-CN" sz="1600" b="0" dirty="0" err="1"/>
                <a:t>afterCompletion</a:t>
              </a:r>
              <a:endParaRPr lang="zh-CN" altLang="en-US" sz="1600" b="0" dirty="0"/>
            </a:p>
          </p:txBody>
        </p:sp>
      </p:grpSp>
      <p:sp>
        <p:nvSpPr>
          <p:cNvPr id="25608" name="Line 21"/>
          <p:cNvSpPr>
            <a:spLocks noChangeShapeType="1"/>
          </p:cNvSpPr>
          <p:nvPr/>
        </p:nvSpPr>
        <p:spPr bwMode="auto">
          <a:xfrm>
            <a:off x="719667" y="4508500"/>
            <a:ext cx="95885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22"/>
          <p:cNvSpPr>
            <a:spLocks noChangeShapeType="1"/>
          </p:cNvSpPr>
          <p:nvPr/>
        </p:nvSpPr>
        <p:spPr bwMode="auto">
          <a:xfrm>
            <a:off x="3790952" y="4508500"/>
            <a:ext cx="124883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23"/>
          <p:cNvSpPr>
            <a:spLocks noChangeShapeType="1"/>
          </p:cNvSpPr>
          <p:nvPr/>
        </p:nvSpPr>
        <p:spPr bwMode="auto">
          <a:xfrm>
            <a:off x="7152218" y="4508500"/>
            <a:ext cx="124883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24"/>
          <p:cNvSpPr>
            <a:spLocks noChangeShapeType="1"/>
          </p:cNvSpPr>
          <p:nvPr/>
        </p:nvSpPr>
        <p:spPr bwMode="auto">
          <a:xfrm>
            <a:off x="9264651" y="4652964"/>
            <a:ext cx="0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25"/>
          <p:cNvSpPr>
            <a:spLocks noChangeShapeType="1"/>
          </p:cNvSpPr>
          <p:nvPr/>
        </p:nvSpPr>
        <p:spPr bwMode="auto">
          <a:xfrm flipH="1">
            <a:off x="7152218" y="5084763"/>
            <a:ext cx="124671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26"/>
          <p:cNvSpPr>
            <a:spLocks noChangeShapeType="1"/>
          </p:cNvSpPr>
          <p:nvPr/>
        </p:nvSpPr>
        <p:spPr bwMode="auto">
          <a:xfrm flipH="1">
            <a:off x="3790952" y="5084763"/>
            <a:ext cx="124883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27"/>
          <p:cNvSpPr>
            <a:spLocks noChangeShapeType="1"/>
          </p:cNvSpPr>
          <p:nvPr/>
        </p:nvSpPr>
        <p:spPr bwMode="auto">
          <a:xfrm flipH="1">
            <a:off x="7152218" y="5661025"/>
            <a:ext cx="1246716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28"/>
          <p:cNvSpPr>
            <a:spLocks noChangeShapeType="1"/>
          </p:cNvSpPr>
          <p:nvPr/>
        </p:nvSpPr>
        <p:spPr bwMode="auto">
          <a:xfrm flipH="1">
            <a:off x="3790952" y="5661025"/>
            <a:ext cx="124883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29"/>
          <p:cNvSpPr>
            <a:spLocks noChangeShapeType="1"/>
          </p:cNvSpPr>
          <p:nvPr/>
        </p:nvSpPr>
        <p:spPr bwMode="auto">
          <a:xfrm>
            <a:off x="3695701" y="5157788"/>
            <a:ext cx="4705351" cy="4318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org.springframework.core.convert.converter.Converter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convert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12734" y="2984117"/>
            <a:ext cx="11239500" cy="3385935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DateConvert</a:t>
            </a:r>
            <a:r>
              <a:rPr lang="en-US" altLang="zh-CN" dirty="0" smtClean="0"/>
              <a:t> implements Converter&lt;String, Date&gt; {</a:t>
            </a:r>
          </a:p>
          <a:p>
            <a:pPr marL="533400" indent="-533400">
              <a:lnSpc>
                <a:spcPct val="80000"/>
              </a:lnSpc>
            </a:pPr>
            <a:endParaRPr lang="en-US" altLang="zh-CN" dirty="0" smtClean="0"/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@Override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public Date convert(String </a:t>
            </a:r>
            <a:r>
              <a:rPr lang="en-US" altLang="zh-CN" dirty="0" err="1" smtClean="0"/>
              <a:t>stringDate</a:t>
            </a:r>
            <a:r>
              <a:rPr lang="en-US" altLang="zh-CN" dirty="0" smtClean="0"/>
              <a:t>) {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SimpleDateFormat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simpleDateFormat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SimpleDateFormat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yyyy-MM-dd</a:t>
            </a:r>
            <a:r>
              <a:rPr lang="en-US" altLang="zh-CN" dirty="0" smtClean="0"/>
              <a:t>");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try {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    return </a:t>
            </a:r>
            <a:r>
              <a:rPr lang="en-US" altLang="zh-CN" dirty="0" err="1" smtClean="0"/>
              <a:t>simpleDateFormat.parse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stringDate</a:t>
            </a:r>
            <a:r>
              <a:rPr lang="en-US" altLang="zh-CN" dirty="0" smtClean="0"/>
              <a:t>);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} catch (</a:t>
            </a:r>
            <a:r>
              <a:rPr lang="en-US" altLang="zh-CN" dirty="0" err="1" smtClean="0"/>
              <a:t>ParseException</a:t>
            </a:r>
            <a:r>
              <a:rPr lang="en-US" altLang="zh-CN" dirty="0" smtClean="0"/>
              <a:t> e) {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}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return null;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}</a:t>
            </a:r>
          </a:p>
          <a:p>
            <a:pPr marL="533400" indent="-533400">
              <a:lnSpc>
                <a:spcPct val="80000"/>
              </a:lnSpc>
            </a:pPr>
            <a:endParaRPr lang="en-US" altLang="zh-CN" dirty="0" smtClean="0"/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配置文件中增加以下节点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18596" y="3078710"/>
            <a:ext cx="11239500" cy="2917020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&lt;</a:t>
            </a:r>
            <a:r>
              <a:rPr lang="en-US" altLang="zh-CN" dirty="0" err="1" smtClean="0"/>
              <a:t>mvc:annotation</a:t>
            </a:r>
            <a:r>
              <a:rPr lang="en-US" altLang="zh-CN" dirty="0" smtClean="0"/>
              <a:t>-driven conversion-service="</a:t>
            </a:r>
            <a:r>
              <a:rPr lang="en-US" altLang="zh-CN" dirty="0" err="1" smtClean="0"/>
              <a:t>conversionService</a:t>
            </a:r>
            <a:r>
              <a:rPr lang="en-US" altLang="zh-CN" dirty="0" smtClean="0"/>
              <a:t>"/&gt;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&lt;bean id="</a:t>
            </a:r>
            <a:r>
              <a:rPr lang="en-US" altLang="zh-CN" dirty="0" err="1" smtClean="0"/>
              <a:t>conversionService</a:t>
            </a:r>
            <a:r>
              <a:rPr lang="en-US" altLang="zh-CN" dirty="0" smtClean="0"/>
              <a:t>" class="org.springframework.format.support.FormattingConversionServiceFactoryBean"&gt;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&lt;property name="converters"&gt;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    &lt;set&gt;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        &lt;ref bean="</a:t>
            </a:r>
            <a:r>
              <a:rPr lang="en-US" altLang="zh-CN" dirty="0" err="1" smtClean="0"/>
              <a:t>dateConvert</a:t>
            </a:r>
            <a:r>
              <a:rPr lang="en-US" altLang="zh-CN" dirty="0" smtClean="0"/>
              <a:t>"/&gt;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    &lt;/set&gt;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    &lt;/property&gt;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&lt;/bean&gt;</a:t>
            </a:r>
          </a:p>
          <a:p>
            <a:pPr marL="533400" indent="-533400">
              <a:lnSpc>
                <a:spcPct val="80000"/>
              </a:lnSpc>
            </a:pPr>
            <a:endParaRPr lang="en-US" altLang="zh-CN" dirty="0" smtClean="0"/>
          </a:p>
          <a:p>
            <a:pPr marL="533400" indent="-533400">
              <a:lnSpc>
                <a:spcPct val="80000"/>
              </a:lnSpc>
            </a:pPr>
            <a:r>
              <a:rPr lang="en-US" altLang="zh-CN" dirty="0" smtClean="0"/>
              <a:t>    &lt;bean id="</a:t>
            </a:r>
            <a:r>
              <a:rPr lang="en-US" altLang="zh-CN" dirty="0" err="1" smtClean="0"/>
              <a:t>dateConvert</a:t>
            </a:r>
            <a:r>
              <a:rPr lang="en-US" altLang="zh-CN" dirty="0" smtClean="0"/>
              <a:t>" class="</a:t>
            </a:r>
            <a:r>
              <a:rPr lang="en-US" altLang="zh-CN" dirty="0" err="1" smtClean="0"/>
              <a:t>com.convert.DateConvert</a:t>
            </a:r>
            <a:r>
              <a:rPr lang="en-US" altLang="zh-CN" dirty="0" smtClean="0"/>
              <a:t>"/&gt;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39F3AED-B6DF-48EA-97AA-2E7025BE8BBA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>
          <a:xfrm>
            <a:off x="476251" y="188914"/>
            <a:ext cx="11715749" cy="733425"/>
          </a:xfrm>
        </p:spPr>
        <p:txBody>
          <a:bodyPr/>
          <a:lstStyle/>
          <a:p>
            <a:r>
              <a:rPr lang="en-US" altLang="zh-CN" sz="4000" smtClean="0">
                <a:ea typeface="黑体" pitchFamily="49" charset="-122"/>
              </a:rPr>
              <a:t>SpringMVC</a:t>
            </a:r>
            <a:r>
              <a:rPr lang="zh-CN" altLang="en-US" sz="4000" smtClean="0">
                <a:ea typeface="黑体" pitchFamily="49" charset="-122"/>
              </a:rPr>
              <a:t>的统一异常处理</a:t>
            </a:r>
            <a:endParaRPr lang="en-US" altLang="zh-CN" sz="4000" smtClean="0">
              <a:ea typeface="黑体" pitchFamily="49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body" idx="4294967295"/>
          </p:nvPr>
        </p:nvSpPr>
        <p:spPr>
          <a:xfrm>
            <a:off x="719668" y="1071563"/>
            <a:ext cx="10900833" cy="436245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000" b="1" smtClean="0"/>
              <a:t>Spring MVC</a:t>
            </a:r>
            <a:r>
              <a:rPr lang="zh-CN" altLang="en-US" sz="2000" b="1" smtClean="0"/>
              <a:t>具有统一处理异常的解决方案，这样既保证了相关处理</a:t>
            </a:r>
            <a:endParaRPr lang="en-US" altLang="zh-CN" sz="2000" b="1" smtClean="0"/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2000" b="1" smtClean="0"/>
              <a:t>过程的功能较单一，也实现了异常信息的统一处理和维护。</a:t>
            </a:r>
            <a:endParaRPr lang="en-US" altLang="zh-CN" sz="2000" b="1" smtClean="0"/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endParaRPr lang="en-US" altLang="zh-CN" sz="2000" b="1" smtClean="0"/>
          </a:p>
          <a:p>
            <a:pPr marL="609600" indent="-609600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000" b="1" smtClean="0"/>
              <a:t>1</a:t>
            </a:r>
            <a:r>
              <a:rPr lang="zh-CN" altLang="en-US" sz="2000" b="1" smtClean="0"/>
              <a:t>、自定义异常类 </a:t>
            </a:r>
            <a:r>
              <a:rPr lang="zh-CN" altLang="en-US" sz="1600" smtClean="0"/>
              <a:t/>
            </a:r>
            <a:br>
              <a:rPr lang="zh-CN" altLang="en-US" sz="1600" smtClean="0"/>
            </a:br>
            <a:endParaRPr lang="zh-CN" altLang="zh-CN" sz="1600" smtClean="0">
              <a:latin typeface="Arial" pitchFamily="34" charset="0"/>
            </a:endParaRP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666751" y="2571750"/>
            <a:ext cx="10572749" cy="3614738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/>
              <a:t>public class MyException extends Exception{</a:t>
            </a:r>
          </a:p>
          <a:p>
            <a:pPr algn="l"/>
            <a:endParaRPr lang="zh-CN" altLang="en-US"/>
          </a:p>
          <a:p>
            <a:pPr algn="l"/>
            <a:r>
              <a:rPr lang="en-US" altLang="zh-CN"/>
              <a:t>    private String message;</a:t>
            </a:r>
          </a:p>
          <a:p>
            <a:pPr algn="l"/>
            <a:endParaRPr lang="zh-CN" altLang="en-US"/>
          </a:p>
          <a:p>
            <a:pPr algn="l"/>
            <a:r>
              <a:rPr lang="en-US" altLang="zh-CN"/>
              <a:t>    public MyException(String message){</a:t>
            </a:r>
          </a:p>
          <a:p>
            <a:pPr algn="l"/>
            <a:r>
              <a:rPr lang="en-US" altLang="zh-CN"/>
              <a:t>        super(message);</a:t>
            </a:r>
          </a:p>
          <a:p>
            <a:pPr algn="l"/>
            <a:r>
              <a:rPr lang="en-US" altLang="zh-CN"/>
              <a:t>        this.message = message;</a:t>
            </a:r>
          </a:p>
          <a:p>
            <a:pPr algn="l"/>
            <a:r>
              <a:rPr lang="en-US" altLang="zh-CN"/>
              <a:t>    }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    </a:t>
            </a:r>
            <a:r>
              <a:rPr lang="en-US" altLang="zh-CN">
                <a:solidFill>
                  <a:srgbClr val="006600"/>
                </a:solidFill>
              </a:rPr>
              <a:t>//set/get</a:t>
            </a:r>
            <a:endParaRPr lang="zh-CN" altLang="en-US">
              <a:solidFill>
                <a:srgbClr val="006600"/>
              </a:solidFill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57645EC-612D-4F3D-9771-31C453A4CF9D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xfrm>
            <a:off x="476251" y="188914"/>
            <a:ext cx="11715749" cy="733425"/>
          </a:xfrm>
        </p:spPr>
        <p:txBody>
          <a:bodyPr/>
          <a:lstStyle/>
          <a:p>
            <a:r>
              <a:rPr lang="en-US" altLang="zh-CN" sz="4000" smtClean="0">
                <a:ea typeface="黑体" pitchFamily="49" charset="-122"/>
              </a:rPr>
              <a:t>SpringMVC</a:t>
            </a:r>
            <a:r>
              <a:rPr lang="zh-CN" altLang="en-US" sz="4000" smtClean="0">
                <a:ea typeface="黑体" pitchFamily="49" charset="-122"/>
              </a:rPr>
              <a:t>的统一异常处理</a:t>
            </a:r>
            <a:endParaRPr lang="en-US" altLang="zh-CN" sz="4000" smtClean="0">
              <a:ea typeface="黑体" pitchFamily="49" charset="-122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719668" y="928689"/>
            <a:ext cx="1090083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2000" kern="0" dirty="0">
                <a:latin typeface="+mn-lt"/>
                <a:ea typeface="+mn-ea"/>
              </a:rPr>
              <a:t>2</a:t>
            </a:r>
            <a:r>
              <a:rPr lang="zh-CN" altLang="en-US" sz="2000" kern="0" dirty="0">
                <a:latin typeface="+mn-lt"/>
                <a:ea typeface="+mn-ea"/>
              </a:rPr>
              <a:t>、自定义全局异常处理器 </a:t>
            </a:r>
            <a:r>
              <a:rPr lang="zh-CN" altLang="en-US" sz="1600" b="0" kern="0" dirty="0">
                <a:latin typeface="+mn-lt"/>
                <a:ea typeface="+mn-ea"/>
              </a:rPr>
              <a:t/>
            </a:r>
            <a:br>
              <a:rPr lang="zh-CN" altLang="en-US" sz="1600" b="0" kern="0" dirty="0">
                <a:latin typeface="+mn-lt"/>
                <a:ea typeface="+mn-ea"/>
              </a:rPr>
            </a:br>
            <a:endParaRPr lang="zh-CN" altLang="zh-CN" sz="1600" b="0" kern="0" dirty="0">
              <a:ea typeface="+mn-ea"/>
            </a:endParaRP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381001" y="1285875"/>
            <a:ext cx="11620500" cy="4786313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/>
              <a:t>public class MyExceptionResolver implements HandlerExceptionResolver{</a:t>
            </a:r>
          </a:p>
          <a:p>
            <a:pPr algn="l"/>
            <a:endParaRPr lang="en-US" altLang="zh-CN" sz="1600"/>
          </a:p>
          <a:p>
            <a:pPr algn="l"/>
            <a:endParaRPr lang="zh-CN" altLang="en-US" sz="1600"/>
          </a:p>
          <a:p>
            <a:pPr algn="l"/>
            <a:r>
              <a:rPr lang="en-US" altLang="zh-CN" sz="1600"/>
              <a:t>    @Override</a:t>
            </a:r>
          </a:p>
          <a:p>
            <a:pPr algn="l"/>
            <a:r>
              <a:rPr lang="en-US" altLang="zh-CN" sz="1600"/>
              <a:t>    public ModelAndView resolveException(HttpServletRequest request,</a:t>
            </a:r>
          </a:p>
          <a:p>
            <a:pPr algn="l"/>
            <a:r>
              <a:rPr lang="en-US" altLang="zh-CN" sz="1600"/>
              <a:t>              HttpServletResponse response,Object handler,Exception ex) {</a:t>
            </a:r>
          </a:p>
          <a:p>
            <a:pPr algn="l"/>
            <a:r>
              <a:rPr lang="en-US" altLang="zh-CN" sz="1600"/>
              <a:t>        MyException me = null;</a:t>
            </a:r>
          </a:p>
          <a:p>
            <a:pPr algn="l"/>
            <a:r>
              <a:rPr lang="en-US" altLang="zh-CN" sz="1600"/>
              <a:t>        if(ex instanceof MyException){</a:t>
            </a:r>
          </a:p>
          <a:p>
            <a:pPr algn="l"/>
            <a:r>
              <a:rPr lang="en-US" altLang="zh-CN" sz="1600"/>
              <a:t>            me = (MyException)ex;</a:t>
            </a:r>
          </a:p>
          <a:p>
            <a:pPr algn="l"/>
            <a:r>
              <a:rPr lang="en-US" altLang="zh-CN" sz="1600"/>
              <a:t>        }else{</a:t>
            </a:r>
          </a:p>
          <a:p>
            <a:pPr algn="l"/>
            <a:r>
              <a:rPr lang="en-US" altLang="zh-CN" sz="1600"/>
              <a:t>            me = new MyException("</a:t>
            </a:r>
            <a:r>
              <a:rPr lang="zh-CN" altLang="en-US" sz="1600"/>
              <a:t>未知异常！</a:t>
            </a:r>
            <a:r>
              <a:rPr lang="en-US" altLang="zh-CN" sz="1600"/>
              <a:t>");</a:t>
            </a:r>
          </a:p>
          <a:p>
            <a:pPr algn="l"/>
            <a:r>
              <a:rPr lang="en-US" altLang="zh-CN" sz="1600"/>
              <a:t>        }</a:t>
            </a:r>
          </a:p>
          <a:p>
            <a:pPr algn="l"/>
            <a:r>
              <a:rPr lang="en-US" altLang="zh-CN" sz="1600"/>
              <a:t>        ModelAndView mav = new ModelAndView();</a:t>
            </a:r>
          </a:p>
          <a:p>
            <a:pPr algn="l"/>
            <a:r>
              <a:rPr lang="en-US" altLang="zh-CN" sz="1600"/>
              <a:t>        mav.addObject("message", me.getMessage());</a:t>
            </a:r>
          </a:p>
          <a:p>
            <a:pPr algn="l"/>
            <a:r>
              <a:rPr lang="en-US" altLang="zh-CN" sz="1600"/>
              <a:t>        mav.setViewName("error");</a:t>
            </a:r>
          </a:p>
          <a:p>
            <a:pPr algn="l"/>
            <a:r>
              <a:rPr lang="en-US" altLang="zh-CN" sz="1600"/>
              <a:t>        return mav;</a:t>
            </a:r>
          </a:p>
          <a:p>
            <a:pPr algn="l"/>
            <a:r>
              <a:rPr lang="en-US" altLang="zh-CN" sz="1600"/>
              <a:t>    }</a:t>
            </a:r>
          </a:p>
          <a:p>
            <a:pPr algn="l"/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53001" y="1785939"/>
            <a:ext cx="5905500" cy="579437"/>
          </a:xfrm>
          <a:prstGeom prst="wedgeRoundRectCallout">
            <a:avLst>
              <a:gd name="adj1" fmla="val 2856"/>
              <a:gd name="adj2" fmla="val 706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400" dirty="0">
                <a:ea typeface="+mj-ea"/>
                <a:cs typeface="Arial" pitchFamily="34" charset="0"/>
              </a:rPr>
              <a:t>参数</a:t>
            </a:r>
            <a:r>
              <a:rPr lang="en-US" altLang="zh-CN" sz="1400" dirty="0">
                <a:ea typeface="+mj-ea"/>
                <a:cs typeface="Arial" pitchFamily="34" charset="0"/>
              </a:rPr>
              <a:t>handler</a:t>
            </a:r>
            <a:r>
              <a:rPr lang="zh-CN" altLang="en-US" sz="1400" dirty="0">
                <a:ea typeface="+mj-ea"/>
                <a:cs typeface="Arial" pitchFamily="34" charset="0"/>
              </a:rPr>
              <a:t>：执行的</a:t>
            </a:r>
            <a:r>
              <a:rPr lang="en-US" altLang="zh-CN" sz="1400" dirty="0">
                <a:ea typeface="+mj-ea"/>
                <a:cs typeface="Arial" pitchFamily="34" charset="0"/>
              </a:rPr>
              <a:t>controller</a:t>
            </a:r>
            <a:r>
              <a:rPr lang="zh-CN" altLang="en-US" sz="1400" dirty="0">
                <a:ea typeface="+mj-ea"/>
                <a:cs typeface="Arial" pitchFamily="34" charset="0"/>
              </a:rPr>
              <a:t>对象</a:t>
            </a:r>
            <a:endParaRPr lang="en-US" altLang="zh-CN" sz="1400" dirty="0">
              <a:ea typeface="+mj-ea"/>
              <a:cs typeface="Arial" pitchFamily="34" charset="0"/>
            </a:endParaRPr>
          </a:p>
          <a:p>
            <a:pPr algn="l">
              <a:defRPr/>
            </a:pPr>
            <a:r>
              <a:rPr lang="zh-CN" altLang="en-US" sz="1400" dirty="0">
                <a:ea typeface="+mj-ea"/>
                <a:cs typeface="Arial" pitchFamily="34" charset="0"/>
              </a:rPr>
              <a:t>参数</a:t>
            </a:r>
            <a:r>
              <a:rPr lang="en-US" altLang="zh-CN" sz="1400" dirty="0">
                <a:ea typeface="+mj-ea"/>
                <a:cs typeface="Arial" pitchFamily="34" charset="0"/>
              </a:rPr>
              <a:t>ex</a:t>
            </a:r>
            <a:r>
              <a:rPr lang="zh-CN" altLang="en-US" sz="1400" dirty="0">
                <a:ea typeface="+mj-ea"/>
                <a:cs typeface="Arial" pitchFamily="34" charset="0"/>
              </a:rPr>
              <a:t>：抛出的异常对象</a:t>
            </a:r>
            <a:endParaRPr lang="en-US" altLang="zh-CN" sz="1400" dirty="0">
              <a:ea typeface="+mj-ea"/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0" y="3429000"/>
            <a:ext cx="4953000" cy="374650"/>
          </a:xfrm>
          <a:prstGeom prst="wedgeRoundRectCallout">
            <a:avLst>
              <a:gd name="adj1" fmla="val -68185"/>
              <a:gd name="adj2" fmla="val -653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>
                <a:ea typeface="+mj-ea"/>
                <a:cs typeface="Arial" pitchFamily="34" charset="0"/>
              </a:rPr>
              <a:t>判断是否为自定义异常</a:t>
            </a:r>
            <a:endParaRPr lang="en-US" altLang="zh-CN" sz="1600" dirty="0">
              <a:ea typeface="+mj-ea"/>
              <a:cs typeface="Arial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10251" y="5143500"/>
            <a:ext cx="4953000" cy="374650"/>
          </a:xfrm>
          <a:prstGeom prst="wedgeRoundRectCallout">
            <a:avLst>
              <a:gd name="adj1" fmla="val -68185"/>
              <a:gd name="adj2" fmla="val -653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>
                <a:ea typeface="+mj-ea"/>
                <a:cs typeface="Arial" pitchFamily="34" charset="0"/>
              </a:rPr>
              <a:t>出现异常后，一律跳转到错误页面</a:t>
            </a:r>
            <a:endParaRPr lang="en-US" altLang="zh-CN" sz="1600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F9842D5-597F-43F7-A143-EE08294DE36D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>
          <a:xfrm>
            <a:off x="476251" y="188914"/>
            <a:ext cx="11715749" cy="733425"/>
          </a:xfrm>
        </p:spPr>
        <p:txBody>
          <a:bodyPr/>
          <a:lstStyle/>
          <a:p>
            <a:r>
              <a:rPr lang="en-US" altLang="zh-CN" sz="4000" smtClean="0">
                <a:ea typeface="黑体" pitchFamily="49" charset="-122"/>
              </a:rPr>
              <a:t>SpringMVC</a:t>
            </a:r>
            <a:r>
              <a:rPr lang="zh-CN" altLang="en-US" sz="4000" smtClean="0">
                <a:ea typeface="黑体" pitchFamily="49" charset="-122"/>
              </a:rPr>
              <a:t>的统一异常处理</a:t>
            </a:r>
            <a:endParaRPr lang="en-US" altLang="zh-CN" sz="4000" smtClean="0">
              <a:ea typeface="黑体" pitchFamily="49" charset="-122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719668" y="1143001"/>
            <a:ext cx="10900833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kern="0" dirty="0">
                <a:latin typeface="+mn-lt"/>
                <a:ea typeface="+mn-ea"/>
              </a:rPr>
              <a:t>3</a:t>
            </a:r>
            <a:r>
              <a:rPr lang="zh-CN" altLang="en-US" kern="0" dirty="0">
                <a:latin typeface="+mn-lt"/>
                <a:ea typeface="+mn-ea"/>
              </a:rPr>
              <a:t>、在配置文件中配置自定义异常处理器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kern="0" dirty="0">
              <a:latin typeface="+mn-lt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kern="0" dirty="0">
              <a:latin typeface="+mn-lt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kern="0" dirty="0">
              <a:latin typeface="+mn-lt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/>
              <a:t>4</a:t>
            </a:r>
            <a:r>
              <a:rPr lang="zh-CN" altLang="en-US" kern="0" dirty="0"/>
              <a:t>、测试</a:t>
            </a: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kern="0" dirty="0"/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注意：与业务相关异常，要放在</a:t>
            </a:r>
            <a:r>
              <a:rPr lang="en-US" altLang="zh-CN" kern="0" dirty="0">
                <a:solidFill>
                  <a:srgbClr val="FF0000"/>
                </a:solidFill>
              </a:rPr>
              <a:t>service</a:t>
            </a:r>
            <a:r>
              <a:rPr lang="zh-CN" altLang="en-US" kern="0" dirty="0">
                <a:solidFill>
                  <a:srgbClr val="FF0000"/>
                </a:solidFill>
              </a:rPr>
              <a:t>中抛出。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FF0000"/>
                </a:solidFill>
              </a:rPr>
              <a:t>            </a:t>
            </a:r>
            <a:r>
              <a:rPr lang="zh-CN" altLang="en-US" kern="0" dirty="0">
                <a:solidFill>
                  <a:srgbClr val="FF0000"/>
                </a:solidFill>
              </a:rPr>
              <a:t>其他异常要放在</a:t>
            </a:r>
            <a:r>
              <a:rPr lang="en-US" altLang="zh-CN" kern="0" dirty="0">
                <a:solidFill>
                  <a:srgbClr val="FF0000"/>
                </a:solidFill>
              </a:rPr>
              <a:t>controller</a:t>
            </a:r>
            <a:r>
              <a:rPr lang="zh-CN" altLang="en-US" kern="0" dirty="0">
                <a:solidFill>
                  <a:srgbClr val="FF0000"/>
                </a:solidFill>
              </a:rPr>
              <a:t>中抛出。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2000" b="0" kern="0" dirty="0">
              <a:latin typeface="+mn-lt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2000" b="0" kern="0" dirty="0">
              <a:latin typeface="+mn-lt"/>
              <a:ea typeface="+mn-ea"/>
            </a:endParaRPr>
          </a:p>
          <a:p>
            <a:pPr marL="609600" indent="-609600" algn="l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zh-CN" sz="1600" b="0" kern="0" dirty="0">
              <a:ea typeface="+mn-ea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666751" y="1643064"/>
            <a:ext cx="11144249" cy="358775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/>
              <a:t>&lt;bean class="exception.MyExceptionResolver"/&gt;</a:t>
            </a:r>
            <a:endParaRPr lang="zh-CN" altLang="en-US" sz="1600"/>
          </a:p>
        </p:txBody>
      </p:sp>
      <p:sp>
        <p:nvSpPr>
          <p:cNvPr id="32774" name="AutoShape 4"/>
          <p:cNvSpPr>
            <a:spLocks noChangeArrowheads="1"/>
          </p:cNvSpPr>
          <p:nvPr/>
        </p:nvSpPr>
        <p:spPr bwMode="auto">
          <a:xfrm>
            <a:off x="476251" y="2643188"/>
            <a:ext cx="11334749" cy="2441575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/>
              <a:t>@RequestMapping(value="/login.do"</a:t>
            </a:r>
            <a:r>
              <a:rPr lang="en-US" altLang="zh-CN" sz="1600" i="1"/>
              <a:t>) </a:t>
            </a:r>
          </a:p>
          <a:p>
            <a:pPr algn="l"/>
            <a:r>
              <a:rPr lang="en-US" altLang="zh-CN" sz="1600"/>
              <a:t>public String login(Model model,Users users) throws Exception {</a:t>
            </a:r>
          </a:p>
          <a:p>
            <a:pPr algn="l"/>
            <a:r>
              <a:rPr lang="en-US" altLang="zh-CN" sz="1600"/>
              <a:t>        if(users.getUsername().equals("test")&amp;&amp;users.getPassword().equals("111")){</a:t>
            </a:r>
          </a:p>
          <a:p>
            <a:pPr algn="l"/>
            <a:r>
              <a:rPr lang="en-US" altLang="zh-CN" sz="1600"/>
              <a:t>            model.addAttribute("users", users);</a:t>
            </a:r>
          </a:p>
          <a:p>
            <a:pPr algn="l"/>
            <a:r>
              <a:rPr lang="en-US" altLang="zh-CN" sz="1600"/>
              <a:t>            return "success";</a:t>
            </a:r>
          </a:p>
          <a:p>
            <a:pPr algn="l"/>
            <a:r>
              <a:rPr lang="en-US" altLang="zh-CN" sz="1600"/>
              <a:t>        }else{</a:t>
            </a:r>
          </a:p>
          <a:p>
            <a:pPr algn="l"/>
            <a:r>
              <a:rPr lang="en-US" altLang="zh-CN" sz="1600"/>
              <a:t>            </a:t>
            </a:r>
            <a:r>
              <a:rPr lang="en-US" altLang="zh-CN" sz="1600">
                <a:solidFill>
                  <a:srgbClr val="0000FF"/>
                </a:solidFill>
              </a:rPr>
              <a:t>throw new MyException("</a:t>
            </a:r>
            <a:r>
              <a:rPr lang="zh-CN" altLang="en-US" sz="1600">
                <a:solidFill>
                  <a:srgbClr val="0000FF"/>
                </a:solidFill>
              </a:rPr>
              <a:t>用户名或密码错误</a:t>
            </a:r>
            <a:r>
              <a:rPr lang="en-US" altLang="zh-CN" sz="1600">
                <a:solidFill>
                  <a:srgbClr val="0000FF"/>
                </a:solidFill>
              </a:rPr>
              <a:t>");</a:t>
            </a:r>
          </a:p>
          <a:p>
            <a:pPr algn="l"/>
            <a:r>
              <a:rPr lang="zh-CN" altLang="en-US" sz="1600"/>
              <a:t>        </a:t>
            </a:r>
            <a:r>
              <a:rPr lang="en-US" altLang="zh-CN" sz="1600"/>
              <a:t>}</a:t>
            </a:r>
          </a:p>
          <a:p>
            <a:pPr algn="l"/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34000" y="4786313"/>
            <a:ext cx="4953000" cy="374650"/>
          </a:xfrm>
          <a:prstGeom prst="wedgeRoundRectCallout">
            <a:avLst>
              <a:gd name="adj1" fmla="val -63200"/>
              <a:gd name="adj2" fmla="val -1209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>
                <a:ea typeface="+mj-ea"/>
                <a:cs typeface="Arial" pitchFamily="34" charset="0"/>
              </a:rPr>
              <a:t>主动抛出自定义异常。</a:t>
            </a:r>
            <a:endParaRPr lang="en-US" altLang="zh-CN" sz="1600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05EAD75-65C0-4E30-8701-74EE2829F9A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284" y="1450975"/>
            <a:ext cx="7871883" cy="2338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1" dirty="0" smtClean="0"/>
              <a:t>如何更快更好地写简历？</a:t>
            </a:r>
          </a:p>
          <a:p>
            <a:pPr lvl="1"/>
            <a:r>
              <a:rPr lang="zh-CN" altLang="en-US" sz="2400" b="1" dirty="0" smtClean="0"/>
              <a:t>使用</a:t>
            </a:r>
            <a:r>
              <a:rPr lang="en-US" altLang="zh-CN" sz="2400" b="1" dirty="0" smtClean="0"/>
              <a:t>Word</a:t>
            </a:r>
            <a:r>
              <a:rPr lang="zh-CN" altLang="en-US" sz="2400" b="1" dirty="0" smtClean="0"/>
              <a:t>简历模板</a:t>
            </a:r>
          </a:p>
          <a:p>
            <a:r>
              <a:rPr lang="zh-CN" altLang="en-US" sz="2400" b="1" dirty="0" smtClean="0"/>
              <a:t>思考：</a:t>
            </a:r>
          </a:p>
          <a:p>
            <a:pPr lvl="1"/>
            <a:r>
              <a:rPr lang="zh-CN" altLang="en-US" sz="2400" b="1" dirty="0" smtClean="0"/>
              <a:t>使用模板有什么好处呢？</a:t>
            </a:r>
          </a:p>
          <a:p>
            <a:pPr>
              <a:buFont typeface="Arial" pitchFamily="34" charset="0"/>
              <a:buNone/>
            </a:pPr>
            <a:endParaRPr lang="zh-CN" altLang="en-US" sz="2800" dirty="0" smtClean="0"/>
          </a:p>
        </p:txBody>
      </p:sp>
      <p:pic>
        <p:nvPicPr>
          <p:cNvPr id="15363" name="Picture 3" descr="Sna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9100" y="1485900"/>
            <a:ext cx="5088467" cy="4535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081618" y="4981575"/>
            <a:ext cx="5226049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a typeface="黑体" pitchFamily="49" charset="-122"/>
              </a:rPr>
              <a:t>结构统一，便于人事阅读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081618" y="3629025"/>
            <a:ext cx="5226049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a typeface="黑体" pitchFamily="49" charset="-122"/>
              </a:rPr>
              <a:t>不用考虑布局、排版等，提高效率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081618" y="4332288"/>
            <a:ext cx="5226049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a typeface="黑体" pitchFamily="49" charset="-122"/>
              </a:rPr>
              <a:t>可专心在简历内容上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1081618" y="5573713"/>
            <a:ext cx="5226049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a typeface="黑体" pitchFamily="49" charset="-122"/>
              </a:rPr>
              <a:t>新手也可以作出专业的简历</a:t>
            </a:r>
          </a:p>
        </p:txBody>
      </p:sp>
      <p:sp>
        <p:nvSpPr>
          <p:cNvPr id="19465" name="Rectangle 8"/>
          <p:cNvSpPr>
            <a:spLocks noGrp="1" noChangeArrowheads="1"/>
          </p:cNvSpPr>
          <p:nvPr>
            <p:ph type="title"/>
          </p:nvPr>
        </p:nvSpPr>
        <p:spPr>
          <a:xfrm>
            <a:off x="719667" y="0"/>
            <a:ext cx="10972800" cy="1143000"/>
          </a:xfrm>
          <a:noFill/>
        </p:spPr>
        <p:txBody>
          <a:bodyPr/>
          <a:lstStyle/>
          <a:p>
            <a:r>
              <a:rPr lang="zh-CN" altLang="en-US" b="1" smtClean="0"/>
              <a:t>为什么需要框架技术</a:t>
            </a:r>
            <a:r>
              <a:rPr lang="en-US" altLang="zh-CN" b="1" smtClean="0"/>
              <a:t>2-1</a:t>
            </a:r>
          </a:p>
        </p:txBody>
      </p:sp>
      <p:pic>
        <p:nvPicPr>
          <p:cNvPr id="19466" name="Picture 9" descr="问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85" y="908051"/>
            <a:ext cx="122343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  <p:bldP spid="15365" grpId="0" animBg="1" autoUpdateAnimBg="0"/>
      <p:bldP spid="15366" grpId="0" animBg="1" autoUpdateAnimBg="0"/>
      <p:bldP spid="15367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EACF5B5-0E0A-4562-9D64-0F497A8EE062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zh-CN" altLang="en-US" sz="4000" smtClean="0">
                <a:ea typeface="黑体" pitchFamily="49" charset="-122"/>
              </a:rPr>
              <a:t>使用</a:t>
            </a:r>
            <a:r>
              <a:rPr lang="en-US" altLang="zh-CN" smtClean="0"/>
              <a:t>MultipartFile</a:t>
            </a:r>
            <a:r>
              <a:rPr lang="zh-CN" altLang="en-US" smtClean="0"/>
              <a:t>上传文件</a:t>
            </a:r>
          </a:p>
        </p:txBody>
      </p:sp>
      <p:sp>
        <p:nvSpPr>
          <p:cNvPr id="26628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125538"/>
            <a:ext cx="10972800" cy="467995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400" b="1" smtClean="0"/>
              <a:t>SpringMVC</a:t>
            </a:r>
            <a:r>
              <a:rPr lang="zh-CN" altLang="en-US" sz="2400" b="1" smtClean="0"/>
              <a:t>对于上传文件进行了封装，使上传文件的实现</a:t>
            </a:r>
            <a:endParaRPr lang="en-US" altLang="zh-CN" sz="2400" b="1" smtClean="0"/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 b="1" smtClean="0"/>
              <a:t>更为简单。</a:t>
            </a:r>
            <a:endParaRPr lang="en-US" altLang="zh-CN" sz="2400" b="1" smtClean="0"/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400" b="1" smtClean="0"/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b="1" smtClean="0">
                <a:latin typeface="Arial" pitchFamily="34" charset="0"/>
              </a:rPr>
              <a:t>1</a:t>
            </a:r>
            <a:r>
              <a:rPr lang="zh-CN" altLang="en-US" sz="2000" b="1" smtClean="0">
                <a:latin typeface="Arial" pitchFamily="34" charset="0"/>
              </a:rPr>
              <a:t>、导入</a:t>
            </a:r>
            <a:r>
              <a:rPr lang="en-US" altLang="zh-CN" sz="2000" b="1" smtClean="0">
                <a:latin typeface="Arial" pitchFamily="34" charset="0"/>
              </a:rPr>
              <a:t>jar</a:t>
            </a:r>
            <a:r>
              <a:rPr lang="zh-CN" altLang="en-US" sz="2000" b="1" smtClean="0">
                <a:latin typeface="Arial" pitchFamily="34" charset="0"/>
              </a:rPr>
              <a:t>包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0" y="3000375"/>
            <a:ext cx="4191000" cy="5715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8CCB09-F094-4713-B0B5-EB3468C42BB8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zh-CN" altLang="en-US" sz="4000" smtClean="0">
                <a:ea typeface="黑体" pitchFamily="49" charset="-122"/>
              </a:rPr>
              <a:t>使用</a:t>
            </a:r>
            <a:r>
              <a:rPr lang="en-US" altLang="zh-CN" smtClean="0"/>
              <a:t>MultipartFile</a:t>
            </a:r>
            <a:r>
              <a:rPr lang="zh-CN" altLang="en-US" smtClean="0"/>
              <a:t>上传文件</a:t>
            </a:r>
          </a:p>
        </p:txBody>
      </p:sp>
      <p:sp>
        <p:nvSpPr>
          <p:cNvPr id="27652" name="Rectangle 3"/>
          <p:cNvSpPr>
            <a:spLocks noGrp="1"/>
          </p:cNvSpPr>
          <p:nvPr>
            <p:ph type="body" idx="4294967295"/>
          </p:nvPr>
        </p:nvSpPr>
        <p:spPr>
          <a:xfrm>
            <a:off x="666751" y="1000126"/>
            <a:ext cx="10972800" cy="48228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b="1" smtClean="0">
                <a:latin typeface="Arial" pitchFamily="34" charset="0"/>
              </a:rPr>
              <a:t>2</a:t>
            </a:r>
            <a:r>
              <a:rPr lang="zh-CN" altLang="en-US" sz="2000" b="1" smtClean="0">
                <a:latin typeface="Arial" pitchFamily="34" charset="0"/>
              </a:rPr>
              <a:t>、在</a:t>
            </a:r>
            <a:r>
              <a:rPr lang="en-US" altLang="zh-CN" sz="2000" b="1" smtClean="0">
                <a:latin typeface="Arial" pitchFamily="34" charset="0"/>
              </a:rPr>
              <a:t>SpringMVC</a:t>
            </a:r>
            <a:r>
              <a:rPr lang="zh-CN" altLang="en-US" sz="2000" b="1" smtClean="0">
                <a:latin typeface="Arial" pitchFamily="34" charset="0"/>
              </a:rPr>
              <a:t>配置文件中配置文件上传的</a:t>
            </a:r>
            <a:r>
              <a:rPr lang="zh-CN" altLang="en-US" sz="2000" b="1" smtClean="0">
                <a:solidFill>
                  <a:srgbClr val="0000FF"/>
                </a:solidFill>
                <a:latin typeface="Arial" pitchFamily="34" charset="0"/>
              </a:rPr>
              <a:t>视图解析器</a:t>
            </a:r>
            <a:r>
              <a:rPr lang="zh-CN" altLang="en-US" sz="2000" b="1" smtClean="0">
                <a:latin typeface="Arial" pitchFamily="34" charset="0"/>
              </a:rPr>
              <a:t>：</a:t>
            </a: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b="1" smtClean="0">
                <a:latin typeface="Arial" pitchFamily="34" charset="0"/>
              </a:rPr>
              <a:t>3</a:t>
            </a:r>
            <a:r>
              <a:rPr lang="zh-CN" altLang="en-US" sz="2000" b="1" smtClean="0">
                <a:latin typeface="Arial" pitchFamily="34" charset="0"/>
              </a:rPr>
              <a:t>、表单中加入</a:t>
            </a:r>
            <a:r>
              <a:rPr lang="en-US" altLang="zh-CN" sz="2000" b="1" smtClean="0">
                <a:latin typeface="Arial" pitchFamily="34" charset="0"/>
              </a:rPr>
              <a:t>enctype=“multipart/form-data“ </a:t>
            </a:r>
            <a:r>
              <a:rPr lang="zh-CN" altLang="en-US" sz="2000" b="1" smtClean="0">
                <a:latin typeface="Arial" pitchFamily="34" charset="0"/>
              </a:rPr>
              <a:t>属性</a:t>
            </a: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zh-CN" altLang="en-US" sz="2000" b="1" smtClean="0">
              <a:latin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76251" y="1714501"/>
            <a:ext cx="11239500" cy="1635125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533400" indent="-533400" algn="l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altLang="zh-CN" sz="1600" dirty="0"/>
              <a:t>&lt;beans&gt;    </a:t>
            </a:r>
          </a:p>
          <a:p>
            <a:pPr algn="l">
              <a:defRPr/>
            </a:pPr>
            <a:r>
              <a:rPr lang="en-US" altLang="zh-CN" sz="1600" dirty="0"/>
              <a:t>     &lt;bean id="</a:t>
            </a:r>
            <a:r>
              <a:rPr lang="en-US" altLang="zh-CN" sz="1600" dirty="0" err="1"/>
              <a:t>multipartResolver</a:t>
            </a:r>
            <a:r>
              <a:rPr lang="en-US" altLang="zh-CN" sz="1600" dirty="0"/>
              <a:t>“ class=</a:t>
            </a:r>
          </a:p>
          <a:p>
            <a:pPr algn="l">
              <a:defRPr/>
            </a:pPr>
            <a:r>
              <a:rPr lang="en-US" altLang="zh-CN" sz="1600" dirty="0"/>
              <a:t>     "org.springframework.web.multipart.commons.CommonsMultipartResolver"&gt;</a:t>
            </a:r>
          </a:p>
          <a:p>
            <a:pPr algn="l">
              <a:defRPr/>
            </a:pPr>
            <a:r>
              <a:rPr lang="en-US" altLang="zh-CN" sz="1600" dirty="0"/>
              <a:t>         &lt;property name="</a:t>
            </a:r>
            <a:r>
              <a:rPr lang="en-US" altLang="zh-CN" sz="1600" dirty="0" err="1"/>
              <a:t>maxUploadSize</a:t>
            </a:r>
            <a:r>
              <a:rPr lang="en-US" altLang="zh-CN" sz="1600" dirty="0"/>
              <a:t>" value="5000000"&gt;&lt;/property&gt;</a:t>
            </a:r>
          </a:p>
          <a:p>
            <a:pPr algn="l">
              <a:defRPr/>
            </a:pPr>
            <a:r>
              <a:rPr lang="en-US" altLang="zh-CN" sz="1600" dirty="0"/>
              <a:t>    &lt;/bean&gt;</a:t>
            </a:r>
          </a:p>
          <a:p>
            <a:pPr algn="l">
              <a:defRPr/>
            </a:pPr>
            <a:r>
              <a:rPr lang="en-US" altLang="zh-CN" sz="1600" dirty="0"/>
              <a:t>&lt;/beans&gt;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048251" y="3214688"/>
            <a:ext cx="4953000" cy="374650"/>
          </a:xfrm>
          <a:prstGeom prst="wedgeRoundRectCallout">
            <a:avLst>
              <a:gd name="adj1" fmla="val -6477"/>
              <a:gd name="adj2" fmla="val -1509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>
                <a:ea typeface="+mj-ea"/>
                <a:cs typeface="Arial" pitchFamily="34" charset="0"/>
              </a:rPr>
              <a:t>上传文件大小限制，单位：字节</a:t>
            </a:r>
            <a:endParaRPr lang="en-US" altLang="zh-CN" sz="1600" dirty="0">
              <a:ea typeface="+mj-ea"/>
              <a:cs typeface="Arial" pitchFamily="34" charset="0"/>
            </a:endParaRPr>
          </a:p>
        </p:txBody>
      </p:sp>
      <p:sp>
        <p:nvSpPr>
          <p:cNvPr id="27655" name="AutoShape 4"/>
          <p:cNvSpPr>
            <a:spLocks noChangeArrowheads="1"/>
          </p:cNvSpPr>
          <p:nvPr/>
        </p:nvSpPr>
        <p:spPr bwMode="auto">
          <a:xfrm>
            <a:off x="476251" y="4071938"/>
            <a:ext cx="11239500" cy="1139825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600"/>
              <a:t>&lt;form action="" </a:t>
            </a:r>
            <a:r>
              <a:rPr lang="en-US" altLang="zh-CN" sz="1600">
                <a:solidFill>
                  <a:srgbClr val="0000FF"/>
                </a:solidFill>
              </a:rPr>
              <a:t>enctype="multipart/form-data" method="post"</a:t>
            </a:r>
            <a:r>
              <a:rPr lang="en-US" altLang="zh-CN" sz="1600"/>
              <a:t>&gt;</a:t>
            </a:r>
          </a:p>
          <a:p>
            <a:pPr algn="l"/>
            <a:r>
              <a:rPr lang="en-US" altLang="zh-CN" sz="1600"/>
              <a:t>    &lt;input type="file" name="</a:t>
            </a:r>
            <a:r>
              <a:rPr lang="en-US" altLang="zh-CN" sz="1600">
                <a:solidFill>
                  <a:srgbClr val="0000FF"/>
                </a:solidFill>
              </a:rPr>
              <a:t>myFile</a:t>
            </a:r>
            <a:r>
              <a:rPr lang="en-US" altLang="zh-CN" sz="1600"/>
              <a:t>"&gt;&lt;br&gt;</a:t>
            </a:r>
          </a:p>
          <a:p>
            <a:pPr algn="l"/>
            <a:r>
              <a:rPr lang="en-US" altLang="zh-CN" sz="1600"/>
              <a:t>    &lt;input type="submit" value="</a:t>
            </a:r>
            <a:r>
              <a:rPr lang="zh-CN" altLang="en-US" sz="1600"/>
              <a:t>上传</a:t>
            </a:r>
            <a:r>
              <a:rPr lang="en-US" altLang="zh-CN" sz="1600"/>
              <a:t>"&gt;</a:t>
            </a:r>
          </a:p>
          <a:p>
            <a:pPr algn="l"/>
            <a:r>
              <a:rPr lang="en-US" altLang="zh-CN" sz="1600"/>
              <a:t>&lt;/form&gt;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57751" y="5143501"/>
            <a:ext cx="6858000" cy="1055608"/>
          </a:xfrm>
          <a:prstGeom prst="wedgeRoundRectCallout">
            <a:avLst>
              <a:gd name="adj1" fmla="val -28979"/>
              <a:gd name="adj2" fmla="val -1074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en-US" altLang="zh-CN" sz="1400" dirty="0" err="1">
                <a:solidFill>
                  <a:srgbClr val="0000FF"/>
                </a:solidFill>
              </a:rPr>
              <a:t>enctype</a:t>
            </a:r>
            <a:r>
              <a:rPr lang="zh-CN" altLang="en-US" sz="1400" dirty="0"/>
              <a:t>：设置表单的</a:t>
            </a:r>
            <a:r>
              <a:rPr lang="en-US" altLang="zh-CN" sz="1400" dirty="0"/>
              <a:t>MIME</a:t>
            </a:r>
            <a:r>
              <a:rPr lang="zh-CN" altLang="en-US" sz="1400" dirty="0"/>
              <a:t>编码。</a:t>
            </a:r>
            <a:endParaRPr lang="en-US" altLang="zh-CN" sz="1400" dirty="0"/>
          </a:p>
          <a:p>
            <a:pPr algn="l">
              <a:defRPr/>
            </a:pPr>
            <a:r>
              <a:rPr lang="zh-CN" altLang="en-US" sz="1400" dirty="0"/>
              <a:t>默认情况，这个编码格式是</a:t>
            </a:r>
            <a:r>
              <a:rPr lang="en-US" altLang="zh-CN" sz="1400" dirty="0"/>
              <a:t>application/x-www-form-</a:t>
            </a:r>
            <a:r>
              <a:rPr lang="en-US" altLang="zh-CN" sz="1400" dirty="0" err="1"/>
              <a:t>urlencoded</a:t>
            </a:r>
            <a:r>
              <a:rPr lang="zh-CN" altLang="en-US" sz="1400" dirty="0"/>
              <a:t>，不能用于文件上传；只有使用了</a:t>
            </a:r>
            <a:r>
              <a:rPr lang="en-US" altLang="zh-CN" sz="1400" dirty="0"/>
              <a:t>multipart/form-data</a:t>
            </a:r>
            <a:r>
              <a:rPr lang="zh-CN" altLang="en-US" sz="1400" dirty="0"/>
              <a:t>，才能上传二进制数据</a:t>
            </a:r>
            <a:r>
              <a:rPr lang="en-US" altLang="zh-CN" sz="1400" dirty="0"/>
              <a:t>; </a:t>
            </a:r>
          </a:p>
          <a:p>
            <a:pPr algn="l">
              <a:defRPr/>
            </a:pPr>
            <a:r>
              <a:rPr lang="en-US" altLang="zh-CN" sz="1400" dirty="0">
                <a:solidFill>
                  <a:srgbClr val="0000FF"/>
                </a:solidFill>
                <a:ea typeface="+mj-ea"/>
                <a:cs typeface="Arial" pitchFamily="34" charset="0"/>
              </a:rPr>
              <a:t>method</a:t>
            </a:r>
            <a:r>
              <a:rPr lang="zh-CN" altLang="en-US" sz="1400" dirty="0">
                <a:ea typeface="+mj-ea"/>
                <a:cs typeface="Arial" pitchFamily="34" charset="0"/>
              </a:rPr>
              <a:t>：必须为</a:t>
            </a:r>
            <a:r>
              <a:rPr lang="en-US" altLang="zh-CN" sz="1400" dirty="0">
                <a:ea typeface="+mj-ea"/>
                <a:cs typeface="Arial" pitchFamily="34" charset="0"/>
              </a:rPr>
              <a:t>post</a:t>
            </a:r>
            <a:r>
              <a:rPr lang="zh-CN" altLang="en-US" sz="1400" dirty="0">
                <a:ea typeface="+mj-ea"/>
                <a:cs typeface="Arial" pitchFamily="34" charset="0"/>
              </a:rPr>
              <a:t>方式提交。</a:t>
            </a:r>
            <a:endParaRPr lang="en-US" altLang="zh-CN" sz="1400" dirty="0">
              <a:ea typeface="+mj-ea"/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57500" y="1428750"/>
            <a:ext cx="4953000" cy="374650"/>
          </a:xfrm>
          <a:prstGeom prst="wedgeRoundRectCallout">
            <a:avLst>
              <a:gd name="adj1" fmla="val -38259"/>
              <a:gd name="adj2" fmla="val 1086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>
                <a:ea typeface="+mj-ea"/>
                <a:cs typeface="Arial" pitchFamily="34" charset="0"/>
              </a:rPr>
              <a:t>必须要有此</a:t>
            </a:r>
            <a:r>
              <a:rPr lang="en-US" altLang="zh-CN" sz="1600" dirty="0">
                <a:ea typeface="+mj-ea"/>
                <a:cs typeface="Arial" pitchFamily="34" charset="0"/>
              </a:rPr>
              <a:t>id</a:t>
            </a:r>
            <a:r>
              <a:rPr lang="zh-CN" altLang="en-US" sz="1600" dirty="0">
                <a:ea typeface="+mj-ea"/>
                <a:cs typeface="Arial" pitchFamily="34" charset="0"/>
              </a:rPr>
              <a:t>名</a:t>
            </a:r>
            <a:endParaRPr lang="en-US" altLang="zh-CN" sz="1600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 txBox="1">
            <a:spLocks noGrp="1"/>
          </p:cNvSpPr>
          <p:nvPr/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0218677-ED4B-4C3A-AD5A-192663F2FBDB}" type="slidenum">
              <a:rPr lang="en-US" altLang="zh-CN"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en-US" altLang="zh-CN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188914"/>
            <a:ext cx="10972800" cy="733425"/>
          </a:xfrm>
        </p:spPr>
        <p:txBody>
          <a:bodyPr/>
          <a:lstStyle/>
          <a:p>
            <a:r>
              <a:rPr lang="zh-CN" altLang="en-US" sz="4000" smtClean="0">
                <a:ea typeface="黑体" pitchFamily="49" charset="-122"/>
              </a:rPr>
              <a:t>使用</a:t>
            </a:r>
            <a:r>
              <a:rPr lang="en-US" altLang="zh-CN" smtClean="0"/>
              <a:t>MultipartFile</a:t>
            </a:r>
            <a:r>
              <a:rPr lang="zh-CN" altLang="en-US" smtClean="0"/>
              <a:t>上传文件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idx="4294967295"/>
          </p:nvPr>
        </p:nvSpPr>
        <p:spPr>
          <a:xfrm>
            <a:off x="666751" y="857250"/>
            <a:ext cx="10972800" cy="49657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b="1" smtClean="0">
                <a:latin typeface="Arial" pitchFamily="34" charset="0"/>
              </a:rPr>
              <a:t>4</a:t>
            </a:r>
            <a:r>
              <a:rPr lang="zh-CN" altLang="en-US" sz="2000" b="1" smtClean="0">
                <a:latin typeface="Arial" pitchFamily="34" charset="0"/>
              </a:rPr>
              <a:t>、控制器中书写方法：</a:t>
            </a: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en-US" altLang="zh-CN" sz="2000" b="1" smtClean="0">
              <a:latin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None/>
            </a:pPr>
            <a:endParaRPr lang="zh-CN" altLang="en-US" sz="2000" b="1" smtClean="0">
              <a:latin typeface="Arial" pitchFamily="34" charset="0"/>
            </a:endParaRPr>
          </a:p>
        </p:txBody>
      </p:sp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445771" y="1304290"/>
            <a:ext cx="11239500" cy="5340350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400"/>
              <a:t>@RequestMapping("/upload.do")</a:t>
            </a:r>
          </a:p>
          <a:p>
            <a:pPr algn="l"/>
            <a:r>
              <a:rPr lang="en-US" altLang="zh-CN" sz="1400"/>
              <a:t>public String upload(Model model,MultipartFile myFile,HttpServletRequest request)  {</a:t>
            </a:r>
          </a:p>
          <a:p>
            <a:pPr algn="l"/>
            <a:r>
              <a:rPr lang="en-US" altLang="zh-CN" sz="1400">
                <a:solidFill>
                  <a:srgbClr val="006600"/>
                </a:solidFill>
              </a:rPr>
              <a:t>    //</a:t>
            </a:r>
            <a:r>
              <a:rPr lang="zh-CN" altLang="en-US" sz="1400">
                <a:solidFill>
                  <a:srgbClr val="006600"/>
                </a:solidFill>
              </a:rPr>
              <a:t>获取上传图片存储目录</a:t>
            </a:r>
          </a:p>
          <a:p>
            <a:pPr algn="l"/>
            <a:r>
              <a:rPr lang="en-US" altLang="zh-CN" sz="1400"/>
              <a:t>    String path = request.getSession().getServletContext().getRealPath("upload");  </a:t>
            </a:r>
          </a:p>
          <a:p>
            <a:pPr algn="l"/>
            <a:r>
              <a:rPr lang="zh-CN" altLang="en-US" sz="1400">
                <a:solidFill>
                  <a:srgbClr val="006600"/>
                </a:solidFill>
              </a:rPr>
              <a:t>    </a:t>
            </a:r>
            <a:r>
              <a:rPr lang="en-US" altLang="zh-CN" sz="1400">
                <a:solidFill>
                  <a:srgbClr val="006600"/>
                </a:solidFill>
              </a:rPr>
              <a:t>//</a:t>
            </a:r>
            <a:r>
              <a:rPr lang="zh-CN" altLang="en-US" sz="1400">
                <a:solidFill>
                  <a:srgbClr val="006600"/>
                </a:solidFill>
              </a:rPr>
              <a:t>获取文件名并使用</a:t>
            </a:r>
            <a:r>
              <a:rPr lang="en-US" altLang="zh-CN" sz="1400">
                <a:solidFill>
                  <a:srgbClr val="006600"/>
                </a:solidFill>
              </a:rPr>
              <a:t>UUID</a:t>
            </a:r>
            <a:r>
              <a:rPr lang="zh-CN" altLang="en-US" sz="1400">
                <a:solidFill>
                  <a:srgbClr val="006600"/>
                </a:solidFill>
              </a:rPr>
              <a:t>生成新文件名</a:t>
            </a:r>
            <a:endParaRPr lang="en-US" altLang="zh-CN" sz="1400">
              <a:solidFill>
                <a:srgbClr val="006600"/>
              </a:solidFill>
            </a:endParaRPr>
          </a:p>
          <a:p>
            <a:pPr algn="l"/>
            <a:r>
              <a:rPr lang="en-US" altLang="zh-CN" sz="1400"/>
              <a:t>    String fileName = myFile.getOriginalFilename();  </a:t>
            </a:r>
          </a:p>
          <a:p>
            <a:pPr algn="l"/>
            <a:r>
              <a:rPr lang="en-US" altLang="zh-CN" sz="1400"/>
              <a:t>    String newFileName = UUID.randomUUID() + fileName.substring(fileName.lastIndexOf("."));  </a:t>
            </a:r>
          </a:p>
          <a:p>
            <a:pPr algn="l"/>
            <a:r>
              <a:rPr lang="zh-CN" altLang="en-US" sz="1400">
                <a:solidFill>
                  <a:srgbClr val="006600"/>
                </a:solidFill>
              </a:rPr>
              <a:t>    </a:t>
            </a:r>
            <a:r>
              <a:rPr lang="en-US" altLang="zh-CN" sz="1400">
                <a:solidFill>
                  <a:srgbClr val="006600"/>
                </a:solidFill>
              </a:rPr>
              <a:t>//</a:t>
            </a:r>
            <a:r>
              <a:rPr lang="zh-CN" altLang="en-US" sz="1400">
                <a:solidFill>
                  <a:srgbClr val="006600"/>
                </a:solidFill>
              </a:rPr>
              <a:t>在指定上传图片存储目录中创建新文件</a:t>
            </a:r>
          </a:p>
          <a:p>
            <a:pPr algn="l"/>
            <a:r>
              <a:rPr lang="en-US" altLang="zh-CN" sz="1400"/>
              <a:t>    File targetFile = new File(path, newFileName);  </a:t>
            </a:r>
          </a:p>
          <a:p>
            <a:pPr algn="l"/>
            <a:r>
              <a:rPr lang="zh-CN" altLang="en-US" sz="1400">
                <a:solidFill>
                  <a:srgbClr val="006600"/>
                </a:solidFill>
              </a:rPr>
              <a:t>    </a:t>
            </a:r>
            <a:r>
              <a:rPr lang="en-US" altLang="zh-CN" sz="1400">
                <a:solidFill>
                  <a:srgbClr val="006600"/>
                </a:solidFill>
              </a:rPr>
              <a:t>//</a:t>
            </a:r>
            <a:r>
              <a:rPr lang="zh-CN" altLang="en-US" sz="1400">
                <a:solidFill>
                  <a:srgbClr val="006600"/>
                </a:solidFill>
              </a:rPr>
              <a:t>如果找不到指定上传图片存储目录，就新创建此目录</a:t>
            </a:r>
          </a:p>
          <a:p>
            <a:pPr algn="l"/>
            <a:r>
              <a:rPr lang="en-US" altLang="zh-CN" sz="1400"/>
              <a:t>    if(!targetFile.exists()){  </a:t>
            </a:r>
          </a:p>
          <a:p>
            <a:pPr algn="l"/>
            <a:r>
              <a:rPr lang="en-US" altLang="zh-CN" sz="1400"/>
              <a:t>        targetFile.mkdirs();  </a:t>
            </a:r>
          </a:p>
          <a:p>
            <a:pPr algn="l"/>
            <a:r>
              <a:rPr lang="zh-CN" altLang="en-US" sz="1400"/>
              <a:t>    </a:t>
            </a:r>
            <a:r>
              <a:rPr lang="en-US" altLang="zh-CN" sz="1400"/>
              <a:t>}  </a:t>
            </a:r>
          </a:p>
          <a:p>
            <a:pPr algn="l"/>
            <a:r>
              <a:rPr lang="zh-CN" altLang="en-US" sz="1400">
                <a:solidFill>
                  <a:srgbClr val="006600"/>
                </a:solidFill>
              </a:rPr>
              <a:t>    </a:t>
            </a:r>
            <a:r>
              <a:rPr lang="en-US" altLang="zh-CN" sz="1400">
                <a:solidFill>
                  <a:srgbClr val="006600"/>
                </a:solidFill>
              </a:rPr>
              <a:t>//</a:t>
            </a:r>
            <a:r>
              <a:rPr lang="zh-CN" altLang="en-US" sz="1400">
                <a:solidFill>
                  <a:srgbClr val="006600"/>
                </a:solidFill>
              </a:rPr>
              <a:t>将文件写入硬盘（</a:t>
            </a:r>
            <a:r>
              <a:rPr lang="en-US" altLang="zh-CN" sz="1400">
                <a:solidFill>
                  <a:srgbClr val="006600"/>
                </a:solidFill>
              </a:rPr>
              <a:t>myFile</a:t>
            </a:r>
            <a:r>
              <a:rPr lang="zh-CN" altLang="en-US" sz="1400">
                <a:solidFill>
                  <a:srgbClr val="006600"/>
                </a:solidFill>
              </a:rPr>
              <a:t>在内存中）</a:t>
            </a:r>
          </a:p>
          <a:p>
            <a:pPr algn="l"/>
            <a:r>
              <a:rPr lang="en-US" altLang="zh-CN" sz="1400"/>
              <a:t>    try {  </a:t>
            </a:r>
          </a:p>
          <a:p>
            <a:pPr algn="l"/>
            <a:r>
              <a:rPr lang="en-US" altLang="zh-CN" sz="1400"/>
              <a:t>        myFile.transferTo(targetFile);  </a:t>
            </a:r>
          </a:p>
          <a:p>
            <a:pPr algn="l"/>
            <a:r>
              <a:rPr lang="en-US" altLang="zh-CN" sz="1400"/>
              <a:t>    } catch (Exception e) {  </a:t>
            </a:r>
          </a:p>
          <a:p>
            <a:pPr algn="l"/>
            <a:r>
              <a:rPr lang="en-US" altLang="zh-CN" sz="1400"/>
              <a:t>        e.printStackTrace();  </a:t>
            </a:r>
          </a:p>
          <a:p>
            <a:pPr algn="l"/>
            <a:r>
              <a:rPr lang="zh-CN" altLang="en-US" sz="1400"/>
              <a:t>    </a:t>
            </a:r>
            <a:r>
              <a:rPr lang="en-US" altLang="zh-CN" sz="1400"/>
              <a:t>}  </a:t>
            </a:r>
          </a:p>
          <a:p>
            <a:pPr algn="l"/>
            <a:r>
              <a:rPr lang="zh-CN" altLang="en-US" sz="1400">
                <a:solidFill>
                  <a:srgbClr val="006600"/>
                </a:solidFill>
              </a:rPr>
              <a:t>    </a:t>
            </a:r>
            <a:r>
              <a:rPr lang="en-US" altLang="zh-CN" sz="1400">
                <a:solidFill>
                  <a:srgbClr val="006600"/>
                </a:solidFill>
              </a:rPr>
              <a:t>//</a:t>
            </a:r>
            <a:r>
              <a:rPr lang="zh-CN" altLang="en-US" sz="1400">
                <a:solidFill>
                  <a:srgbClr val="006600"/>
                </a:solidFill>
              </a:rPr>
              <a:t>将上传后的文件路径传递到</a:t>
            </a:r>
            <a:r>
              <a:rPr lang="en-US" altLang="zh-CN" sz="1400">
                <a:solidFill>
                  <a:srgbClr val="006600"/>
                </a:solidFill>
              </a:rPr>
              <a:t>view</a:t>
            </a:r>
          </a:p>
          <a:p>
            <a:pPr algn="l"/>
            <a:r>
              <a:rPr lang="en-US" altLang="zh-CN" sz="1400"/>
              <a:t>    model.addAttribute("fileUrl", request.getContextPath()+"/upload/"+newFileName);  </a:t>
            </a:r>
          </a:p>
          <a:p>
            <a:pPr algn="l"/>
            <a:r>
              <a:rPr lang="en-US" altLang="zh-CN" sz="1400"/>
              <a:t>    return "upload";  </a:t>
            </a:r>
          </a:p>
          <a:p>
            <a:pPr algn="l"/>
            <a:r>
              <a:rPr lang="en-US" altLang="zh-CN" sz="140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53000" y="1000125"/>
            <a:ext cx="4953000" cy="374650"/>
          </a:xfrm>
          <a:prstGeom prst="wedgeRoundRectCallout">
            <a:avLst>
              <a:gd name="adj1" fmla="val -18317"/>
              <a:gd name="adj2" fmla="val 12405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sz="1600" dirty="0">
                <a:ea typeface="+mj-ea"/>
                <a:cs typeface="Arial" pitchFamily="34" charset="0"/>
              </a:rPr>
              <a:t>必须与表单</a:t>
            </a:r>
            <a:r>
              <a:rPr lang="en-US" altLang="zh-CN" sz="1600" dirty="0">
                <a:ea typeface="+mj-ea"/>
                <a:cs typeface="Arial" pitchFamily="34" charset="0"/>
              </a:rPr>
              <a:t>file</a:t>
            </a:r>
            <a:r>
              <a:rPr lang="zh-CN" altLang="en-US" sz="1600" dirty="0">
                <a:ea typeface="+mj-ea"/>
                <a:cs typeface="Arial" pitchFamily="34" charset="0"/>
              </a:rPr>
              <a:t>控件名一致</a:t>
            </a:r>
            <a:endParaRPr lang="en-US" altLang="zh-CN" sz="1600" dirty="0"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更改为</a:t>
            </a:r>
            <a:r>
              <a:rPr lang="en-US" altLang="zh-CN" dirty="0" err="1" smtClean="0"/>
              <a:t>Gson</a:t>
            </a:r>
            <a:r>
              <a:rPr lang="zh-CN" altLang="en-US" dirty="0" smtClean="0"/>
              <a:t>解析器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JsonAdapter</a:t>
            </a:r>
            <a:r>
              <a:rPr lang="zh-CN" altLang="en-US" dirty="0" smtClean="0"/>
              <a:t>注解配置</a:t>
            </a:r>
            <a:r>
              <a:rPr lang="en-US" altLang="zh-CN" dirty="0" err="1" smtClean="0"/>
              <a:t>TypeAdapter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27711" y="2217421"/>
            <a:ext cx="11239500" cy="1432798"/>
          </a:xfrm>
          <a:prstGeom prst="roundRect">
            <a:avLst>
              <a:gd name="adj" fmla="val 9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mvc:annotation</a:t>
            </a:r>
            <a:r>
              <a:rPr lang="en-US" altLang="zh-CN" sz="1600" dirty="0" smtClean="0"/>
              <a:t>-driven&gt;</a:t>
            </a:r>
          </a:p>
          <a:p>
            <a:r>
              <a:rPr lang="en-US" altLang="zh-CN" sz="1600" dirty="0" smtClean="0"/>
              <a:t>    &lt;</a:t>
            </a:r>
            <a:r>
              <a:rPr lang="en-US" altLang="zh-CN" sz="1600" dirty="0" err="1" smtClean="0"/>
              <a:t>mvc:message</a:t>
            </a:r>
            <a:r>
              <a:rPr lang="en-US" altLang="zh-CN" sz="1600" dirty="0" smtClean="0"/>
              <a:t>-converters&gt;</a:t>
            </a:r>
          </a:p>
          <a:p>
            <a:r>
              <a:rPr lang="en-US" altLang="zh-CN" sz="1600" dirty="0" smtClean="0"/>
              <a:t>        &lt;bean class=</a:t>
            </a:r>
            <a:r>
              <a:rPr lang="en-US" altLang="zh-CN" sz="1600" i="1" dirty="0" smtClean="0"/>
              <a:t>"org.springframework.http.converter.json.GsonHttpMessageConverter"/&gt;</a:t>
            </a:r>
          </a:p>
          <a:p>
            <a:r>
              <a:rPr lang="en-US" altLang="zh-CN" sz="1600" dirty="0" smtClean="0"/>
              <a:t>    &lt;/</a:t>
            </a:r>
            <a:r>
              <a:rPr lang="en-US" altLang="zh-CN" sz="1600" dirty="0" err="1" smtClean="0"/>
              <a:t>mvc:message</a:t>
            </a:r>
            <a:r>
              <a:rPr lang="en-US" altLang="zh-CN" sz="1600" dirty="0" smtClean="0"/>
              <a:t>-converters&gt;</a:t>
            </a:r>
          </a:p>
          <a:p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mvc:annotation</a:t>
            </a:r>
            <a:r>
              <a:rPr lang="en-US" altLang="zh-CN" sz="1600" dirty="0" smtClean="0"/>
              <a:t>-driven&gt;</a:t>
            </a:r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题目：打印自己的一份简历，包括姓名、年龄、性别、电话、</a:t>
            </a:r>
            <a:r>
              <a:rPr lang="en-US" altLang="zh-CN" sz="2000" dirty="0" smtClean="0">
                <a:latin typeface="+mn-ea"/>
                <a:ea typeface="微软雅黑 Light"/>
              </a:rPr>
              <a:t>QQ</a:t>
            </a:r>
            <a:r>
              <a:rPr lang="zh-CN" altLang="en-US" sz="2000" dirty="0" smtClean="0">
                <a:latin typeface="+mn-ea"/>
                <a:ea typeface="微软雅黑 Light"/>
              </a:rPr>
              <a:t>、邮箱、微信、自我评价、学习经历、求职目标等。</a:t>
            </a:r>
            <a:endParaRPr lang="en-US" altLang="zh-CN" sz="2000" dirty="0" smtClean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  <a:ea typeface="微软雅黑 Light"/>
              </a:rPr>
              <a:t>  </a:t>
            </a:r>
            <a:r>
              <a:rPr lang="zh-CN" altLang="en-US" sz="2000" dirty="0" smtClean="0">
                <a:latin typeface="+mn-ea"/>
                <a:ea typeface="微软雅黑 Light"/>
              </a:rPr>
              <a:t>难度：低</a:t>
            </a:r>
            <a:endParaRPr lang="en-US" altLang="zh-CN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EB49FA3-EBB8-423E-B1D3-97292714CFA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9001" y="1125539"/>
            <a:ext cx="8320617" cy="6762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如何更快更好地盖房子？</a:t>
            </a:r>
          </a:p>
        </p:txBody>
      </p:sp>
      <p:pic>
        <p:nvPicPr>
          <p:cNvPr id="20484" name="Picture 3" descr="framea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2832101" y="1916113"/>
            <a:ext cx="7296151" cy="3343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1775885" y="4816476"/>
            <a:ext cx="2976033" cy="408623"/>
          </a:xfrm>
          <a:prstGeom prst="wedgeRoundRectCallout">
            <a:avLst>
              <a:gd name="adj1" fmla="val 46019"/>
              <a:gd name="adj2" fmla="val -1098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>
                <a:ea typeface="黑体" pitchFamily="49" charset="-122"/>
              </a:rPr>
              <a:t>使用预制的架构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678518" y="5516564"/>
            <a:ext cx="9120716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>
                <a:ea typeface="黑体" pitchFamily="49" charset="-122"/>
              </a:rPr>
              <a:t>如何更快更好地做软件呢？</a:t>
            </a:r>
          </a:p>
        </p:txBody>
      </p:sp>
      <p:sp>
        <p:nvSpPr>
          <p:cNvPr id="20487" name="Rectangle 6"/>
          <p:cNvSpPr>
            <a:spLocks noGrp="1" noChangeArrowheads="1"/>
          </p:cNvSpPr>
          <p:nvPr>
            <p:ph type="title"/>
          </p:nvPr>
        </p:nvSpPr>
        <p:spPr>
          <a:xfrm>
            <a:off x="814917" y="0"/>
            <a:ext cx="10972800" cy="1143000"/>
          </a:xfrm>
          <a:noFill/>
        </p:spPr>
        <p:txBody>
          <a:bodyPr/>
          <a:lstStyle/>
          <a:p>
            <a:r>
              <a:rPr lang="zh-CN" altLang="en-US" smtClean="0"/>
              <a:t>为什么需要框架技术</a:t>
            </a:r>
            <a:r>
              <a:rPr lang="en-US" altLang="zh-CN" smtClean="0"/>
              <a:t>2-2</a:t>
            </a:r>
          </a:p>
        </p:txBody>
      </p:sp>
      <p:pic>
        <p:nvPicPr>
          <p:cNvPr id="20488" name="Picture 7" descr="问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2" y="836613"/>
            <a:ext cx="122343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8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562FE4B-E7EC-401A-BDC3-022A40D5E50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7533" y="1225550"/>
            <a:ext cx="10574867" cy="40052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b="1" dirty="0" smtClean="0"/>
              <a:t>“框架技术”帮我们更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快</a:t>
            </a:r>
            <a:r>
              <a:rPr lang="zh-CN" altLang="en-US" sz="2400" b="1" dirty="0" smtClean="0"/>
              <a:t>更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好</a:t>
            </a:r>
            <a:r>
              <a:rPr lang="zh-CN" altLang="en-US" sz="2400" b="1" dirty="0" smtClean="0"/>
              <a:t>地构建程序：</a:t>
            </a:r>
          </a:p>
          <a:p>
            <a:pPr lvl="1"/>
            <a:r>
              <a:rPr lang="zh-CN" altLang="en-US" sz="2400" b="1" dirty="0" smtClean="0"/>
              <a:t>是一个应用程序的半成品</a:t>
            </a:r>
          </a:p>
          <a:p>
            <a:pPr lvl="1"/>
            <a:r>
              <a:rPr lang="zh-CN" altLang="en-US" sz="2400" b="1" dirty="0" smtClean="0"/>
              <a:t>提供可重用的公共结构</a:t>
            </a:r>
          </a:p>
          <a:p>
            <a:pPr lvl="1"/>
            <a:r>
              <a:rPr lang="zh-CN" altLang="en-US" sz="2400" b="1" dirty="0" smtClean="0"/>
              <a:t>按一定规则组织的一组组件</a:t>
            </a:r>
          </a:p>
          <a:p>
            <a:r>
              <a:rPr lang="zh-CN" altLang="en-US" sz="2400" b="1" dirty="0" smtClean="0"/>
              <a:t>优势：</a:t>
            </a:r>
          </a:p>
          <a:p>
            <a:pPr lvl="1"/>
            <a:r>
              <a:rPr lang="zh-CN" altLang="en-US" sz="2400" b="1" dirty="0" smtClean="0"/>
              <a:t>不用再考虑公共问题</a:t>
            </a:r>
          </a:p>
          <a:p>
            <a:pPr lvl="1"/>
            <a:r>
              <a:rPr lang="zh-CN" altLang="en-US" sz="2400" b="1" dirty="0" smtClean="0"/>
              <a:t>专心在业务实现上</a:t>
            </a:r>
          </a:p>
          <a:p>
            <a:pPr lvl="1"/>
            <a:r>
              <a:rPr lang="zh-CN" altLang="en-US" sz="2400" b="1" dirty="0" smtClean="0"/>
              <a:t>结构统一，易于学习、维护</a:t>
            </a:r>
          </a:p>
          <a:p>
            <a:pPr lvl="1"/>
            <a:r>
              <a:rPr lang="zh-CN" altLang="en-US" sz="2400" b="1" dirty="0" smtClean="0"/>
              <a:t>新手也可写出好程序 </a:t>
            </a:r>
          </a:p>
        </p:txBody>
      </p:sp>
      <p:pic>
        <p:nvPicPr>
          <p:cNvPr id="21508" name="Picture 3" descr="framea"/>
          <p:cNvPicPr>
            <a:picLocks noChangeAspect="1" noChangeArrowheads="1"/>
          </p:cNvPicPr>
          <p:nvPr/>
        </p:nvPicPr>
        <p:blipFill>
          <a:blip r:embed="rId2" cstate="print">
            <a:lum bright="24000" contrast="24000"/>
          </a:blip>
          <a:srcRect/>
          <a:stretch>
            <a:fillRect/>
          </a:stretch>
        </p:blipFill>
        <p:spPr bwMode="auto">
          <a:xfrm>
            <a:off x="7440085" y="2349500"/>
            <a:ext cx="4032249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583267" y="5300663"/>
            <a:ext cx="9929284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a typeface="黑体" pitchFamily="49" charset="-122"/>
              </a:rPr>
              <a:t>直接组装汽车，不用自己造轮子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1583267" y="5876925"/>
            <a:ext cx="9929284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mpd="sng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a typeface="黑体" pitchFamily="49" charset="-122"/>
              </a:rPr>
              <a:t>站在巨人的肩膀上，享用前人经验和智慧</a:t>
            </a:r>
          </a:p>
        </p:txBody>
      </p:sp>
      <p:sp>
        <p:nvSpPr>
          <p:cNvPr id="21511" name="Rectangle 6"/>
          <p:cNvSpPr>
            <a:spLocks noGrp="1" noChangeArrowheads="1"/>
          </p:cNvSpPr>
          <p:nvPr>
            <p:ph type="title"/>
          </p:nvPr>
        </p:nvSpPr>
        <p:spPr>
          <a:xfrm>
            <a:off x="719667" y="0"/>
            <a:ext cx="10972800" cy="1143000"/>
          </a:xfrm>
          <a:noFill/>
        </p:spPr>
        <p:txBody>
          <a:bodyPr/>
          <a:lstStyle/>
          <a:p>
            <a:r>
              <a:rPr lang="zh-CN" altLang="en-US" dirty="0" smtClean="0"/>
              <a:t>什么是框架技术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 autoUpdateAnimBg="0"/>
      <p:bldP spid="1741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658F25-103C-4C6A-BFBD-9249D1FF31A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719667" y="0"/>
            <a:ext cx="10972800" cy="1160206"/>
          </a:xfrm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主流的</a:t>
            </a:r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</a:rPr>
              <a:t>框架介绍</a:t>
            </a:r>
            <a:r>
              <a:rPr lang="en-US" altLang="zh-CN" dirty="0" smtClean="0">
                <a:solidFill>
                  <a:schemeClr val="tx1"/>
                </a:solidFill>
              </a:rPr>
              <a:t>2-1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bright="43000" contrast="-29000"/>
          </a:blip>
          <a:srcRect/>
          <a:stretch>
            <a:fillRect/>
          </a:stretch>
        </p:blipFill>
        <p:spPr bwMode="auto">
          <a:xfrm>
            <a:off x="1070486" y="5144422"/>
            <a:ext cx="3765551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177" y="1104747"/>
            <a:ext cx="5029200" cy="15811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</p:spPr>
      </p:pic>
      <p:pic>
        <p:nvPicPr>
          <p:cNvPr id="22534" name="Picture 4" descr="spri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9781" y="2230542"/>
            <a:ext cx="4800600" cy="239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3" descr="01_oben_logo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lum bright="28000" contrast="-52000"/>
          </a:blip>
          <a:srcRect/>
          <a:stretch>
            <a:fillRect/>
          </a:stretch>
        </p:blipFill>
        <p:spPr bwMode="auto">
          <a:xfrm>
            <a:off x="5292829" y="4764038"/>
            <a:ext cx="638386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96052" y="1221658"/>
            <a:ext cx="5334000" cy="14287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spring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原理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：什么是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lang="zh-CN" altLang="en-US" dirty="0" smtClean="0"/>
              <a:t>知识点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7305</Words>
  <Application>Microsoft Office PowerPoint</Application>
  <PresentationFormat>自定义</PresentationFormat>
  <Paragraphs>784</Paragraphs>
  <Slides>55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Java程序开发概述</vt:lpstr>
      <vt:lpstr>本章内容：共5小节，25个知识点</vt:lpstr>
      <vt:lpstr>本章目标</vt:lpstr>
      <vt:lpstr>第1节【框架概述】</vt:lpstr>
      <vt:lpstr>为什么需要框架技术2-1</vt:lpstr>
      <vt:lpstr>为什么需要框架技术2-2</vt:lpstr>
      <vt:lpstr>什么是框架技术</vt:lpstr>
      <vt:lpstr>主流的Java框架介绍2-1</vt:lpstr>
      <vt:lpstr>第2节【 spring mvc 原理】</vt:lpstr>
      <vt:lpstr>什么是mvc设计模式</vt:lpstr>
      <vt:lpstr>springMVC简介</vt:lpstr>
      <vt:lpstr>springMVC核心架构流程</vt:lpstr>
      <vt:lpstr>springMVC核心架构流程</vt:lpstr>
      <vt:lpstr>幻灯片 14</vt:lpstr>
      <vt:lpstr>第3节【 spring mvc 开发基础】</vt:lpstr>
      <vt:lpstr>掌握基于注解的mvc开发流程</vt:lpstr>
      <vt:lpstr>掌握基于注解的mvc开发流程</vt:lpstr>
      <vt:lpstr>掌握基于注解的mvc开发流程</vt:lpstr>
      <vt:lpstr>掌握基于注解的mvc开发流程</vt:lpstr>
      <vt:lpstr>springMVC开发流程-3</vt:lpstr>
      <vt:lpstr>了解基于配置的mvc开发流程</vt:lpstr>
      <vt:lpstr>了解基于配置的mvc开发流程</vt:lpstr>
      <vt:lpstr>幻灯片 23</vt:lpstr>
      <vt:lpstr>第4节【 spring mvc 开发详解】</vt:lpstr>
      <vt:lpstr>使用@RequestMapping注解实现URL映射</vt:lpstr>
      <vt:lpstr>使用@RequestMapping注解实现URL映射</vt:lpstr>
      <vt:lpstr>使用@RequestMapping注解实现URL映射</vt:lpstr>
      <vt:lpstr>Controller的参数</vt:lpstr>
      <vt:lpstr>Controller的参数</vt:lpstr>
      <vt:lpstr>Controller的参数</vt:lpstr>
      <vt:lpstr>Controller的参数</vt:lpstr>
      <vt:lpstr>Controller的返回类型</vt:lpstr>
      <vt:lpstr>Controller的返回类型</vt:lpstr>
      <vt:lpstr>数据回显</vt:lpstr>
      <vt:lpstr>字符集设定</vt:lpstr>
      <vt:lpstr>幻灯片 36</vt:lpstr>
      <vt:lpstr>第4节【 spring mvc 开发进阶】</vt:lpstr>
      <vt:lpstr>为什么需要拦截器 </vt:lpstr>
      <vt:lpstr>什么是SpringMVC拦截器 </vt:lpstr>
      <vt:lpstr>SpringMVC自定义拦截器-1</vt:lpstr>
      <vt:lpstr>SpringMVC自定义拦截器-2</vt:lpstr>
      <vt:lpstr>SpringMVC自定义拦截器-3</vt:lpstr>
      <vt:lpstr>多个拦截器的执行顺序-1</vt:lpstr>
      <vt:lpstr>多个拦截器的执行顺序-2</vt:lpstr>
      <vt:lpstr>幻灯片 45</vt:lpstr>
      <vt:lpstr>幻灯片 46</vt:lpstr>
      <vt:lpstr>SpringMVC的统一异常处理</vt:lpstr>
      <vt:lpstr>SpringMVC的统一异常处理</vt:lpstr>
      <vt:lpstr>SpringMVC的统一异常处理</vt:lpstr>
      <vt:lpstr>使用MultipartFile上传文件</vt:lpstr>
      <vt:lpstr>使用MultipartFile上传文件</vt:lpstr>
      <vt:lpstr>使用MultipartFile上传文件</vt:lpstr>
      <vt:lpstr>幻灯片 53</vt:lpstr>
      <vt:lpstr>本章作业</vt:lpstr>
      <vt:lpstr>幻灯片 55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1532</cp:revision>
  <dcterms:created xsi:type="dcterms:W3CDTF">2014-03-19T14:07:00Z</dcterms:created>
  <dcterms:modified xsi:type="dcterms:W3CDTF">2018-12-18T02:33:41Z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