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78" r:id="rId2"/>
    <p:sldId id="481" r:id="rId3"/>
    <p:sldId id="493" r:id="rId4"/>
    <p:sldId id="483" r:id="rId5"/>
    <p:sldId id="592" r:id="rId6"/>
    <p:sldId id="593" r:id="rId7"/>
    <p:sldId id="594" r:id="rId8"/>
    <p:sldId id="587" r:id="rId9"/>
    <p:sldId id="595" r:id="rId10"/>
    <p:sldId id="596" r:id="rId11"/>
    <p:sldId id="597" r:id="rId12"/>
    <p:sldId id="598" r:id="rId13"/>
    <p:sldId id="599" r:id="rId14"/>
    <p:sldId id="600" r:id="rId15"/>
    <p:sldId id="606" r:id="rId16"/>
    <p:sldId id="605" r:id="rId17"/>
    <p:sldId id="601" r:id="rId18"/>
    <p:sldId id="602" r:id="rId19"/>
    <p:sldId id="609" r:id="rId20"/>
    <p:sldId id="615" r:id="rId21"/>
    <p:sldId id="603" r:id="rId22"/>
    <p:sldId id="607" r:id="rId23"/>
    <p:sldId id="608" r:id="rId24"/>
    <p:sldId id="604" r:id="rId25"/>
    <p:sldId id="628" r:id="rId26"/>
    <p:sldId id="614" r:id="rId27"/>
    <p:sldId id="626" r:id="rId28"/>
    <p:sldId id="627" r:id="rId29"/>
    <p:sldId id="610" r:id="rId30"/>
    <p:sldId id="611" r:id="rId31"/>
    <p:sldId id="612" r:id="rId32"/>
    <p:sldId id="613" r:id="rId33"/>
    <p:sldId id="625" r:id="rId34"/>
    <p:sldId id="586" r:id="rId35"/>
    <p:sldId id="476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990000"/>
    <a:srgbClr val="000066"/>
    <a:srgbClr val="CC6600"/>
    <a:srgbClr val="CC3300"/>
    <a:srgbClr val="AE0B0B"/>
    <a:srgbClr val="3D3D3D"/>
    <a:srgbClr val="393939"/>
    <a:srgbClr val="CC000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2907" autoAdjust="0"/>
  </p:normalViewPr>
  <p:slideViewPr>
    <p:cSldViewPr snapToGrid="0">
      <p:cViewPr varScale="1">
        <p:scale>
          <a:sx n="65" d="100"/>
          <a:sy n="65" d="100"/>
        </p:scale>
        <p:origin x="-918" y="-108"/>
      </p:cViewPr>
      <p:guideLst>
        <p:guide orient="horz" pos="217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在使用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语言编写程序前，先了解一些和程序开发的基本概念，有助于后续学习。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务必要求学员认真写至少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字的自我评价，简要的求职</a:t>
            </a:r>
            <a:r>
              <a:rPr lang="zh-CN" altLang="en-US" smtClean="0"/>
              <a:t>目标，学习经历，然后仔细查看，这</a:t>
            </a:r>
            <a:r>
              <a:rPr lang="zh-CN" altLang="en-US" dirty="0" smtClean="0"/>
              <a:t>是了解学员的途径之一；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843" y="988541"/>
            <a:ext cx="11294076" cy="5302722"/>
          </a:xfrm>
        </p:spPr>
        <p:txBody>
          <a:bodyPr/>
          <a:lstStyle>
            <a:lvl1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1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基础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4-</a:t>
            </a:r>
            <a:r>
              <a:rPr lang="zh-CN" altLang="en-US" sz="3200" dirty="0" smtClean="0"/>
              <a:t>在网页中引用</a:t>
            </a:r>
            <a:r>
              <a:rPr lang="en-US" altLang="zh-CN" sz="3200" dirty="0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SzPct val="80000"/>
              <a:buNone/>
            </a:pPr>
            <a:r>
              <a:rPr lang="zh-CN" altLang="en-US" dirty="0" smtClean="0"/>
              <a:t>可以把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文件和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代码分开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并单独创建一个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简称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),</a:t>
            </a:r>
            <a:r>
              <a:rPr lang="zh-CN" altLang="en-US" dirty="0" smtClean="0"/>
              <a:t>其文件后缀通常为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，然后将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代码直接写在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文件中。</a:t>
            </a:r>
          </a:p>
          <a:p>
            <a:pPr marL="0" indent="0" latinLnBrk="1">
              <a:buFont typeface="Wingdings" pitchFamily="2" charset="2"/>
              <a:buNone/>
            </a:pPr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文件中，不需要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直接编写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代码就可以了。</a:t>
            </a:r>
          </a:p>
          <a:p>
            <a:pPr marL="0" indent="0" latinLnBrk="1">
              <a:buFont typeface="Wingdings" pitchFamily="2" charset="2"/>
              <a:buNone/>
            </a:pPr>
            <a:endParaRPr lang="zh-CN" altLang="en-US" dirty="0" smtClean="0"/>
          </a:p>
          <a:p>
            <a:pPr marL="0" indent="0" latinLnBrk="1">
              <a:buFont typeface="Wingdings" pitchFamily="2" charset="2"/>
              <a:buNone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hello.js</a:t>
            </a:r>
            <a:r>
              <a:rPr lang="zh-CN" altLang="en-US" dirty="0" smtClean="0"/>
              <a:t>文件，在文件中写入：</a:t>
            </a:r>
          </a:p>
          <a:p>
            <a:pPr marL="0" indent="0" latinLnBrk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6600"/>
                </a:solidFill>
                <a:sym typeface="Arial" pitchFamily="34" charset="0"/>
              </a:rPr>
              <a:t>document.write("Hello  World");</a:t>
            </a:r>
            <a:endParaRPr lang="en-US" altLang="zh-CN" dirty="0" smtClean="0"/>
          </a:p>
          <a:p>
            <a:pPr marL="0" indent="0" latinLnBrk="1">
              <a:buFont typeface="Wingdings" pitchFamily="2" charset="2"/>
              <a:buNone/>
            </a:pPr>
            <a:endParaRPr lang="zh-CN" altLang="en-US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/>
              <a:t>JS</a:t>
            </a:r>
            <a:r>
              <a:rPr lang="zh-CN" altLang="en-US" dirty="0" smtClean="0"/>
              <a:t>文件不能直接运行，需嵌入到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文件中执行，我们需在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中添加如下代码，就可将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文件嵌入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文件中。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6600"/>
                </a:solidFill>
                <a:sym typeface="Arial" pitchFamily="34" charset="0"/>
              </a:rPr>
              <a:t>&lt;script </a:t>
            </a:r>
            <a:r>
              <a:rPr lang="en-US" altLang="zh-CN" dirty="0" err="1" smtClean="0">
                <a:solidFill>
                  <a:srgbClr val="FF6600"/>
                </a:solidFill>
                <a:sym typeface="Arial" pitchFamily="34" charset="0"/>
              </a:rPr>
              <a:t>src</a:t>
            </a:r>
            <a:r>
              <a:rPr lang="en-US" altLang="zh-CN" dirty="0" smtClean="0">
                <a:solidFill>
                  <a:srgbClr val="FF6600"/>
                </a:solidFill>
                <a:sym typeface="Arial" pitchFamily="34" charset="0"/>
              </a:rPr>
              <a:t>="hello.js" </a:t>
            </a:r>
            <a:r>
              <a:rPr lang="zh-CN" altLang="en-US" dirty="0" smtClean="0">
                <a:solidFill>
                  <a:srgbClr val="FF6600"/>
                </a:solidFill>
                <a:sym typeface="Arial" pitchFamily="34" charset="0"/>
              </a:rPr>
              <a:t>type="text/javascript"</a:t>
            </a:r>
            <a:r>
              <a:rPr lang="en-US" altLang="zh-CN" dirty="0" smtClean="0">
                <a:solidFill>
                  <a:srgbClr val="FF6600"/>
                </a:solidFill>
                <a:sym typeface="Arial" pitchFamily="34" charset="0"/>
              </a:rPr>
              <a:t>&gt;&lt;/script&gt;</a:t>
            </a:r>
            <a:endParaRPr lang="zh-CN" altLang="en-US" dirty="0" smtClean="0">
              <a:solidFill>
                <a:srgbClr val="FF66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4-</a:t>
            </a:r>
            <a:r>
              <a:rPr lang="zh-CN" altLang="en-US" sz="3200" dirty="0" smtClean="0"/>
              <a:t>在网页中引用</a:t>
            </a:r>
            <a:r>
              <a:rPr lang="en-US" altLang="zh-CN" sz="3200" dirty="0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Font typeface="Wingdings" pitchFamily="2" charset="2"/>
              <a:buNone/>
            </a:pPr>
            <a:r>
              <a:rPr lang="zh-CN" altLang="en-US" dirty="0" smtClean="0"/>
              <a:t>可以将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代码放在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文件中任何位置，但是我们一般放在网页的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部分。</a:t>
            </a:r>
          </a:p>
          <a:p>
            <a:pPr marL="0" indent="0" latinLnBrk="1">
              <a:buFont typeface="Wingdings" pitchFamily="2" charset="2"/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>
                <a:solidFill>
                  <a:srgbClr val="FF6600"/>
                </a:solidFill>
              </a:rPr>
              <a:t>放在</a:t>
            </a:r>
            <a:r>
              <a:rPr lang="en-US" altLang="zh-CN" dirty="0" smtClean="0">
                <a:solidFill>
                  <a:srgbClr val="FF6600"/>
                </a:solidFill>
              </a:rPr>
              <a:t>&lt;head&gt;</a:t>
            </a:r>
            <a:r>
              <a:rPr lang="zh-CN" altLang="en-US" dirty="0" smtClean="0">
                <a:solidFill>
                  <a:srgbClr val="FF6600"/>
                </a:solidFill>
              </a:rPr>
              <a:t>部分</a:t>
            </a:r>
            <a:r>
              <a:rPr lang="en-US" altLang="zh-CN" dirty="0" smtClean="0">
                <a:solidFill>
                  <a:srgbClr val="FF6600"/>
                </a:solidFill>
              </a:rPr>
              <a:t>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最常用的方式是在页面中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部分放置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元素，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部分会先加载，浏览器解析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部分就会执行这个代码，然后才解析页面的其余部分。所以进行页面显示初始化的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必须放在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里面。</a:t>
            </a:r>
          </a:p>
          <a:p>
            <a:pPr marL="0" indent="0" latinLnBrk="1">
              <a:buFont typeface="Wingdings" pitchFamily="2" charset="2"/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>
                <a:solidFill>
                  <a:srgbClr val="FF6600"/>
                </a:solidFill>
              </a:rPr>
              <a:t>放在</a:t>
            </a:r>
            <a:r>
              <a:rPr lang="en-US" altLang="zh-CN" dirty="0" smtClean="0">
                <a:solidFill>
                  <a:srgbClr val="FF6600"/>
                </a:solidFill>
              </a:rPr>
              <a:t>&lt;body&gt;</a:t>
            </a:r>
            <a:r>
              <a:rPr lang="zh-CN" altLang="en-US" dirty="0" smtClean="0">
                <a:solidFill>
                  <a:srgbClr val="FF6600"/>
                </a:solidFill>
              </a:rPr>
              <a:t>部分</a:t>
            </a:r>
            <a:r>
              <a:rPr lang="en-US" altLang="zh-CN" dirty="0" smtClean="0">
                <a:solidFill>
                  <a:srgbClr val="FF6600"/>
                </a:solidFill>
              </a:rPr>
              <a:t>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JavaScript</a:t>
            </a:r>
            <a:r>
              <a:rPr lang="zh-CN" altLang="en-US" dirty="0" smtClean="0"/>
              <a:t>代码在网页读取到该语句的时候就会执行。也就是按照顺序执行。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4-</a:t>
            </a:r>
            <a:r>
              <a:rPr lang="zh-CN" altLang="en-US" sz="2800" dirty="0" smtClean="0"/>
              <a:t>在网页中引用</a:t>
            </a:r>
            <a:r>
              <a:rPr lang="en-US" altLang="zh-CN" sz="2800" dirty="0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843" y="930166"/>
            <a:ext cx="11294076" cy="5612524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6200" dirty="0" smtClean="0">
                <a:latin typeface="微软雅黑" pitchFamily="34" charset="-122"/>
                <a:ea typeface="微软雅黑" pitchFamily="34" charset="-122"/>
              </a:rPr>
              <a:t>无论当前javaScript代码是内嵌还是外链，都必须一个一个的加载，而页面的下载和渲染都必须停下来等待脚本执行完毕。那么如果javaScript很多，加载与执行过程耗时越久，用户等待时间就越久。从IE8、firefox3.5、chrome2开始允许浏览器并行下载javasScript文件，也就是多个js文件</a:t>
            </a:r>
            <a:r>
              <a:rPr lang="zh-CN" altLang="en-US" sz="62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并行下载</a:t>
            </a:r>
            <a:r>
              <a:rPr lang="zh-CN" altLang="en-US" sz="6200" dirty="0" smtClean="0">
                <a:latin typeface="微软雅黑" pitchFamily="34" charset="-122"/>
                <a:ea typeface="微软雅黑" pitchFamily="34" charset="-122"/>
              </a:rPr>
              <a:t>。尽管如此，它仍然会阻塞其他资源的下载。因此，其中的一个简单解决办法就是：</a:t>
            </a:r>
            <a:r>
              <a:rPr lang="zh-CN" altLang="en-US" sz="62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将代码放在body的最后</a:t>
            </a:r>
            <a:r>
              <a:rPr lang="zh-CN" altLang="en-US" sz="62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6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&lt;html&gt;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6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     &lt;head&gt;&lt;head&gt;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6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     &lt;body&gt;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6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     ... ... ...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6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6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&lt;script </a:t>
            </a:r>
            <a:r>
              <a:rPr lang="en-US" altLang="zh-CN" sz="62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src</a:t>
            </a:r>
            <a:r>
              <a:rPr lang="en-US" altLang="zh-CN" sz="6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="</a:t>
            </a:r>
            <a:r>
              <a:rPr lang="zh-CN" altLang="en-US" sz="6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script1</a:t>
            </a:r>
            <a:r>
              <a:rPr lang="en-US" altLang="zh-CN" sz="6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.</a:t>
            </a:r>
            <a:r>
              <a:rPr lang="en-US" altLang="zh-CN" sz="62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js</a:t>
            </a:r>
            <a:r>
              <a:rPr lang="en-US" altLang="zh-CN" sz="6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" </a:t>
            </a:r>
            <a:r>
              <a:rPr lang="zh-CN" altLang="en-US" sz="6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type="text/javascript"</a:t>
            </a:r>
            <a:r>
              <a:rPr lang="en-US" altLang="zh-CN" sz="6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&gt;&lt;/script&gt;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6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&lt;script </a:t>
            </a:r>
            <a:r>
              <a:rPr lang="en-US" altLang="zh-CN" sz="62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src</a:t>
            </a:r>
            <a:r>
              <a:rPr lang="en-US" altLang="zh-CN" sz="6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="script2.js" type="text/</a:t>
            </a:r>
            <a:r>
              <a:rPr lang="en-US" altLang="zh-CN" sz="62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javascript</a:t>
            </a:r>
            <a:r>
              <a:rPr lang="en-US" altLang="zh-CN" sz="6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6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&lt;script </a:t>
            </a:r>
            <a:r>
              <a:rPr lang="en-US" altLang="zh-CN" sz="62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src</a:t>
            </a:r>
            <a:r>
              <a:rPr lang="en-US" altLang="zh-CN" sz="620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="script3.js</a:t>
            </a:r>
            <a:r>
              <a:rPr lang="en-US" altLang="zh-CN" sz="6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" type="text/</a:t>
            </a:r>
            <a:r>
              <a:rPr lang="en-US" altLang="zh-CN" sz="62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javascript</a:t>
            </a:r>
            <a:r>
              <a:rPr lang="en-US" altLang="zh-CN" sz="6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6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&lt;body&gt;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6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&lt;/html&gt;</a:t>
            </a:r>
            <a:endParaRPr lang="en-US" altLang="zh-CN" sz="62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None/>
            </a:pPr>
            <a:r>
              <a:rPr lang="en-US" altLang="zh-CN" sz="2000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</a:rPr>
              <a:t>、一行</a:t>
            </a:r>
            <a:r>
              <a:rPr lang="en-US" altLang="zh-CN" sz="2000" dirty="0" err="1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</a:rPr>
              <a:t>代码在结束时，通常要在结尾加上一个分号“</a:t>
            </a:r>
            <a:r>
              <a:rPr lang="en-US" altLang="zh-CN" sz="2000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</a:rPr>
              <a:t>;”</a:t>
            </a:r>
            <a:r>
              <a:rPr lang="zh-CN" altLang="en-US" sz="2000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None/>
            </a:pPr>
            <a:r>
              <a:rPr lang="zh-CN" altLang="en-US" sz="2000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</a:rPr>
              <a:t>      来表示语句的结束。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None/>
            </a:pPr>
            <a:r>
              <a:rPr lang="en-US" altLang="zh-CN" sz="2000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分号“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;”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不是必须的</a:t>
            </a:r>
            <a:r>
              <a:rPr lang="zh-CN" altLang="en-US" sz="2000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</a:rPr>
              <a:t>，但是规范的书写习惯还是要在语句末尾写上分号。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None/>
            </a:pPr>
            <a:r>
              <a:rPr lang="en-US" altLang="zh-CN" sz="2000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</a:rPr>
              <a:t>、一段</a:t>
            </a:r>
            <a:r>
              <a:rPr lang="en-US" altLang="zh-CN" sz="2000" dirty="0" err="1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</a:rPr>
              <a:t>代码会按照书写顺序执行（从左到右，从上到下）。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6-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atinLnBrk="1">
              <a:buNone/>
            </a:pPr>
            <a:r>
              <a:rPr lang="zh-CN" altLang="en-US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</a:rPr>
              <a:t>注释的作用是提高代码的可读性，帮助自己和别人阅读和理解你所编写的</a:t>
            </a:r>
            <a:r>
              <a:rPr lang="en-US" altLang="zh-CN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</a:rPr>
              <a:t>代码，注释的内容不会在网页中显示。</a:t>
            </a:r>
          </a:p>
          <a:p>
            <a:pPr latinLnBrk="1">
              <a:buNone/>
            </a:pPr>
            <a:r>
              <a:rPr lang="zh-CN" altLang="en-US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</a:rPr>
              <a:t>注释可分为单行注释与多行注释两种。</a:t>
            </a:r>
          </a:p>
          <a:p>
            <a:pPr latinLnBrk="1">
              <a:buNone/>
            </a:pPr>
            <a:endParaRPr lang="zh-CN" altLang="en-US" dirty="0" smtClean="0">
              <a:solidFill>
                <a:srgbClr val="11275E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>
              <a:buNone/>
            </a:pPr>
            <a:r>
              <a:rPr lang="en-US" altLang="zh-CN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&lt;script type=“text/</a:t>
            </a:r>
            <a:r>
              <a:rPr lang="en-US" altLang="zh-CN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”&gt;  </a:t>
            </a:r>
          </a:p>
          <a:p>
            <a:pPr latinLnBrk="1">
              <a:buNone/>
            </a:pPr>
            <a:r>
              <a:rPr lang="en-US" altLang="zh-CN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smtClean="0">
                <a:solidFill>
                  <a:srgbClr val="2E7455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 smtClean="0">
                <a:solidFill>
                  <a:srgbClr val="2E7455"/>
                </a:solidFill>
                <a:latin typeface="微软雅黑" pitchFamily="34" charset="-122"/>
                <a:ea typeface="微软雅黑" pitchFamily="34" charset="-122"/>
              </a:rPr>
              <a:t>我是单行注释，该语句功能在网页中输出内容</a:t>
            </a:r>
          </a:p>
          <a:p>
            <a:pPr latinLnBrk="1">
              <a:buNone/>
            </a:pPr>
            <a:r>
              <a:rPr lang="zh-CN" altLang="en-US" dirty="0" smtClean="0">
                <a:solidFill>
                  <a:srgbClr val="2E7455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smtClean="0">
                <a:solidFill>
                  <a:srgbClr val="2E7455"/>
                </a:solidFill>
                <a:latin typeface="微软雅黑" pitchFamily="34" charset="-122"/>
                <a:ea typeface="微软雅黑" pitchFamily="34" charset="-122"/>
              </a:rPr>
              <a:t>/*    </a:t>
            </a:r>
          </a:p>
          <a:p>
            <a:pPr latinLnBrk="1">
              <a:buNone/>
            </a:pPr>
            <a:r>
              <a:rPr lang="en-US" altLang="zh-CN" dirty="0" smtClean="0">
                <a:solidFill>
                  <a:srgbClr val="2E7455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dirty="0" smtClean="0">
                <a:solidFill>
                  <a:srgbClr val="2E7455"/>
                </a:solidFill>
                <a:latin typeface="微软雅黑" pitchFamily="34" charset="-122"/>
                <a:ea typeface="微软雅黑" pitchFamily="34" charset="-122"/>
              </a:rPr>
              <a:t>多行注释    </a:t>
            </a:r>
          </a:p>
          <a:p>
            <a:pPr latinLnBrk="1">
              <a:buNone/>
            </a:pPr>
            <a:r>
              <a:rPr lang="zh-CN" altLang="en-US" dirty="0" smtClean="0">
                <a:solidFill>
                  <a:srgbClr val="2E7455"/>
                </a:solidFill>
                <a:latin typeface="微软雅黑" pitchFamily="34" charset="-122"/>
                <a:ea typeface="微软雅黑" pitchFamily="34" charset="-122"/>
              </a:rPr>
              <a:t>    养成书写注释的良好习惯</a:t>
            </a:r>
          </a:p>
          <a:p>
            <a:pPr latinLnBrk="1">
              <a:buNone/>
            </a:pPr>
            <a:r>
              <a:rPr lang="zh-CN" altLang="en-US" dirty="0" smtClean="0">
                <a:solidFill>
                  <a:srgbClr val="2E7455"/>
                </a:solidFill>
                <a:latin typeface="微软雅黑" pitchFamily="34" charset="-122"/>
                <a:ea typeface="微软雅黑" pitchFamily="34" charset="-122"/>
              </a:rPr>
              <a:t>    *</a:t>
            </a:r>
            <a:r>
              <a:rPr lang="en-US" altLang="zh-CN" dirty="0" smtClean="0">
                <a:solidFill>
                  <a:srgbClr val="2E7455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 latinLnBrk="1">
              <a:buNone/>
            </a:pPr>
            <a:r>
              <a:rPr lang="en-US" altLang="zh-CN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&lt;/script&gt;</a:t>
            </a:r>
            <a:endParaRPr lang="zh-CN" altLang="en-US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变量、数据类型和运算符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：变量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：数据类型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：运算符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声明变量：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变量名；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 a = 10;	</a:t>
            </a:r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不同，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为弱数据类型语言，声明变量时不指定变量的数据类型，变量的数据类型由值决定，所以不能认为变量的数据类型是固定不变的。当给变量重新赋另外数据类型的值时，这个变量的数据类型也会随之改变。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的变量在未经声明时也可以使用，但此时该变量为内置的</a:t>
            </a:r>
            <a:r>
              <a:rPr lang="en-US" altLang="zh-CN" dirty="0" smtClean="0">
                <a:solidFill>
                  <a:srgbClr val="FF0000"/>
                </a:solidFill>
              </a:rPr>
              <a:t>window</a:t>
            </a:r>
            <a:r>
              <a:rPr lang="zh-CN" altLang="en-US" dirty="0" smtClean="0">
                <a:solidFill>
                  <a:srgbClr val="FF0000"/>
                </a:solidFill>
              </a:rPr>
              <a:t>对象的属性</a:t>
            </a:r>
            <a:r>
              <a:rPr lang="zh-CN" altLang="en-US" dirty="0" smtClean="0"/>
              <a:t>（后面章节会进行详细的介绍），也可以称其为“</a:t>
            </a:r>
            <a:r>
              <a:rPr lang="zh-CN" altLang="en-US" dirty="0" smtClean="0">
                <a:solidFill>
                  <a:srgbClr val="FF0000"/>
                </a:solidFill>
              </a:rPr>
              <a:t>全局变量</a:t>
            </a:r>
            <a:r>
              <a:rPr lang="zh-CN" altLang="en-US" dirty="0" smtClean="0"/>
              <a:t>”，不过应该避免这种情况。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种数据类型：数字，布尔，字符串，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，对象。</a:t>
            </a:r>
            <a:endParaRPr lang="en-US" altLang="zh-CN" dirty="0" smtClean="0"/>
          </a:p>
        </p:txBody>
      </p:sp>
      <p:graphicFrame>
        <p:nvGraphicFramePr>
          <p:cNvPr id="5" name="Group 32"/>
          <p:cNvGraphicFramePr>
            <a:graphicFrameLocks noGrp="1"/>
          </p:cNvGraphicFramePr>
          <p:nvPr/>
        </p:nvGraphicFramePr>
        <p:xfrm>
          <a:off x="765302" y="1739496"/>
          <a:ext cx="10065626" cy="4109508"/>
        </p:xfrm>
        <a:graphic>
          <a:graphicData uri="http://schemas.openxmlformats.org/drawingml/2006/table">
            <a:tbl>
              <a:tblPr/>
              <a:tblGrid>
                <a:gridCol w="3468334"/>
                <a:gridCol w="6597292"/>
              </a:tblGrid>
              <a:tr h="471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0000" marR="90000" marT="46778" marB="4677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</a:p>
                  </a:txBody>
                  <a:tcPr marL="90000" marR="90000" marT="46778" marB="4677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275E"/>
                    </a:solidFill>
                  </a:tcPr>
                </a:tc>
              </a:tr>
              <a:tr h="58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var num = 10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var num = 10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.45；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数字类型（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number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）。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84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var bool = true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var bool = false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布尔型（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boolean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只有两个值：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（真）、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（假）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3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var name = “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张三”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var str=“hello”;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字符串（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string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字符串必须写在一对双引号、或单引号中。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9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var stu = null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null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： 空指针（空对象）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7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var name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alert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name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）；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undefined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：派生自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null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，是window对象的一个属性。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变量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name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没定义，或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没有赋初始值，将被赋予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undefined(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没定义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)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Arial" pitchFamily="34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834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var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ary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= [1,2,3];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var obj = new String();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对象类型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(object)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。包括：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function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Array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Date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Arial" pitchFamily="34" charset="0"/>
                        </a:rPr>
                        <a:t>等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中可以表示“假”的值包括：</a:t>
            </a:r>
            <a:r>
              <a:rPr lang="en-US" altLang="zh-CN" dirty="0" smtClean="0"/>
              <a:t>false, 0,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undefined,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null, “”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，其余为真值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虽然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undefined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都表示空，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表示变量的值为空，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undefined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表示变量未曾赋值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运算符获取变量数据类型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变量名；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instanceof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运算符判断对象的类型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字符串转换数字：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parseInt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parseFloat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 </a:t>
            </a: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parseInt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：将字符串转换成整数。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parseFloat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：将字符串转换成浮点数。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3</a:t>
            </a:r>
            <a:r>
              <a:rPr lang="zh-CN" altLang="en-US" dirty="0" smtClean="0"/>
              <a:t>小节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概述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节：变量、数据类型和运算符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节：程序结构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843" y="988540"/>
            <a:ext cx="11294076" cy="564874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字符串转换成数字类型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parseInt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：将字符串转换成整数。</a:t>
            </a:r>
          </a:p>
          <a:p>
            <a:pPr lvl="1"/>
            <a:r>
              <a:rPr lang="en-US" altLang="zh-CN" dirty="0" err="1" smtClean="0"/>
              <a:t>parseFloat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：将字符串转换成浮点数。</a:t>
            </a:r>
          </a:p>
          <a:p>
            <a:r>
              <a:rPr lang="zh-CN" altLang="en-US" dirty="0" smtClean="0"/>
              <a:t>注意：</a:t>
            </a:r>
            <a:r>
              <a:rPr lang="en-US" altLang="zh-CN" dirty="0" err="1" smtClean="0"/>
              <a:t>parseInt</a:t>
            </a:r>
            <a:r>
              <a:rPr lang="en-US" altLang="zh-CN" dirty="0" smtClean="0"/>
              <a:t>(),</a:t>
            </a:r>
            <a:r>
              <a:rPr lang="en-US" altLang="zh-CN" dirty="0" err="1" smtClean="0"/>
              <a:t>parseFloat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：并非是单纯的字符串转换成数字。是从字符串的开始提取数字，如果碰到字符，那么停止提取，返回前面提取的数字。</a:t>
            </a:r>
          </a:p>
          <a:p>
            <a:pPr lvl="1"/>
            <a:r>
              <a:rPr lang="en-US" altLang="zh-CN" dirty="0" err="1" smtClean="0"/>
              <a:t>parseInt</a:t>
            </a:r>
            <a:r>
              <a:rPr lang="en-US" altLang="zh-CN" dirty="0" smtClean="0"/>
              <a:t>(“10”);    </a:t>
            </a:r>
            <a:r>
              <a:rPr lang="zh-CN" altLang="en-US" dirty="0" smtClean="0"/>
              <a:t>结果：</a:t>
            </a:r>
            <a:r>
              <a:rPr lang="en-US" altLang="zh-CN" dirty="0" smtClean="0"/>
              <a:t>10</a:t>
            </a:r>
          </a:p>
          <a:p>
            <a:pPr lvl="1"/>
            <a:r>
              <a:rPr lang="en-US" altLang="zh-CN" dirty="0" err="1" smtClean="0"/>
              <a:t>parseInt</a:t>
            </a:r>
            <a:r>
              <a:rPr lang="en-US" altLang="zh-CN" dirty="0" smtClean="0"/>
              <a:t>(“10px”);    </a:t>
            </a:r>
            <a:r>
              <a:rPr lang="zh-CN" altLang="en-US" dirty="0" smtClean="0"/>
              <a:t>结果：</a:t>
            </a:r>
            <a:r>
              <a:rPr lang="en-US" altLang="zh-CN" dirty="0" smtClean="0"/>
              <a:t>10</a:t>
            </a:r>
          </a:p>
          <a:p>
            <a:pPr lvl="1"/>
            <a:r>
              <a:rPr lang="en-US" altLang="zh-CN" dirty="0" err="1" smtClean="0"/>
              <a:t>parseInt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”);    </a:t>
            </a:r>
            <a:r>
              <a:rPr lang="zh-CN" altLang="en-US" dirty="0" smtClean="0"/>
              <a:t>结果：</a:t>
            </a:r>
            <a:r>
              <a:rPr lang="en-US" altLang="zh-CN" dirty="0" err="1" smtClean="0"/>
              <a:t>NaN</a:t>
            </a:r>
            <a:endParaRPr lang="en-US" altLang="zh-CN" dirty="0" smtClean="0"/>
          </a:p>
          <a:p>
            <a:r>
              <a:rPr lang="zh-CN" altLang="en-US" dirty="0" smtClean="0"/>
              <a:t>注意：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：非数字的意思，是</a:t>
            </a:r>
            <a:r>
              <a:rPr lang="en-US" altLang="zh-CN" dirty="0" smtClean="0"/>
              <a:t>not a number</a:t>
            </a:r>
            <a:r>
              <a:rPr lang="zh-CN" altLang="en-US" dirty="0" smtClean="0"/>
              <a:t>的缩写。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和任何数据进行运算结果仍然是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。因此，想要判断一个变量是不是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时，不能使用这种形式：</a:t>
            </a:r>
            <a:r>
              <a:rPr lang="en-US" altLang="zh-CN" dirty="0" smtClean="0"/>
              <a:t>a==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，而要使用</a:t>
            </a:r>
            <a:r>
              <a:rPr lang="en-US" altLang="zh-CN" dirty="0" err="1" smtClean="0"/>
              <a:t>isNaN</a:t>
            </a:r>
            <a:r>
              <a:rPr lang="en-US" altLang="zh-CN" dirty="0" smtClean="0"/>
              <a:t>(a</a:t>
            </a:r>
            <a:r>
              <a:rPr lang="en-US" altLang="zh-CN" dirty="0" smtClean="0"/>
              <a:t>);   </a:t>
            </a:r>
            <a:r>
              <a:rPr lang="zh-CN" altLang="en-US" dirty="0" smtClean="0"/>
              <a:t>纯数字字符串也返回</a:t>
            </a:r>
            <a:r>
              <a:rPr lang="en-US" altLang="zh-CN" smtClean="0"/>
              <a:t>false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en-US" altLang="zh-CN" dirty="0" smtClean="0"/>
          </a:p>
          <a:p>
            <a:r>
              <a:rPr lang="zh-CN" altLang="en-US" dirty="0" smtClean="0"/>
              <a:t>给定 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dirty="0" smtClean="0"/>
              <a:t>y=5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72510" y="2542868"/>
          <a:ext cx="10342180" cy="3089910"/>
        </p:xfrm>
        <a:graphic>
          <a:graphicData uri="http://schemas.openxmlformats.org/drawingml/2006/table">
            <a:tbl>
              <a:tblPr/>
              <a:tblGrid>
                <a:gridCol w="2585545"/>
                <a:gridCol w="2585545"/>
                <a:gridCol w="2585545"/>
                <a:gridCol w="2585545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运算符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例子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结果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+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加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x=y+2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x=7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-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减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x=y-2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x=3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*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乘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x=y*2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x=10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/>
                        <a:t>/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除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x=y/2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x=2.5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%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求余数 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保留整数</a:t>
                      </a:r>
                      <a:r>
                        <a:rPr lang="en-US" altLang="zh-CN"/>
                        <a:t>)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x=y%2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x=1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++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累加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x=++y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x=6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/>
                        <a:t>--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递减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x=--y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x=4</a:t>
                      </a:r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赋值运算符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677919" y="1702674"/>
          <a:ext cx="9869214" cy="3150949"/>
        </p:xfrm>
        <a:graphic>
          <a:graphicData uri="http://schemas.openxmlformats.org/drawingml/2006/table">
            <a:tbl>
              <a:tblPr/>
              <a:tblGrid>
                <a:gridCol w="3289738"/>
                <a:gridCol w="3289738"/>
                <a:gridCol w="3289738"/>
              </a:tblGrid>
              <a:tr h="431089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运算符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例子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等价于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45331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/>
                        <a:t>=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x=y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 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310"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+=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x+=y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x=x+y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53310"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-=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x-=y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x=x-y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310"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*</a:t>
                      </a:r>
                      <a:r>
                        <a:rPr lang="en-US" altLang="zh-CN"/>
                        <a:t>=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x*=y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x=x*y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53310"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/=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x/=y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x=x/y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31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/>
                        <a:t>%=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x%=y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x=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关系运算符：给定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x=5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615319" y="1674243"/>
          <a:ext cx="9648030" cy="3089910"/>
        </p:xfrm>
        <a:graphic>
          <a:graphicData uri="http://schemas.openxmlformats.org/drawingml/2006/table">
            <a:tbl>
              <a:tblPr/>
              <a:tblGrid>
                <a:gridCol w="3216010"/>
                <a:gridCol w="2443345"/>
                <a:gridCol w="3988675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运算符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例子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==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等于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x==8 </a:t>
                      </a:r>
                      <a:r>
                        <a:rPr lang="zh-CN" altLang="en-US" dirty="0"/>
                        <a:t>为 </a:t>
                      </a:r>
                      <a:r>
                        <a:rPr lang="en-US" dirty="0" smtClean="0"/>
                        <a:t>false</a:t>
                      </a:r>
                      <a:r>
                        <a:rPr lang="zh-CN" altLang="en-US" dirty="0" smtClean="0"/>
                        <a:t>；</a:t>
                      </a:r>
                      <a:r>
                        <a:rPr lang="en-US" altLang="zh-CN" dirty="0" smtClean="0"/>
                        <a:t>x==“5”</a:t>
                      </a:r>
                      <a:r>
                        <a:rPr lang="zh-CN" altLang="en-US" dirty="0" smtClean="0"/>
                        <a:t>为</a:t>
                      </a:r>
                      <a:r>
                        <a:rPr lang="en-US" altLang="zh-CN" dirty="0" smtClean="0"/>
                        <a:t>true</a:t>
                      </a:r>
                      <a:endParaRPr lang="en-US" dirty="0"/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/>
                        <a:t>===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/>
                        <a:t>严格等于（</a:t>
                      </a:r>
                      <a:r>
                        <a:rPr lang="zh-CN" altLang="en-US" dirty="0"/>
                        <a:t>值和类型）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x===5 </a:t>
                      </a:r>
                      <a:r>
                        <a:rPr lang="zh-CN" altLang="en-US"/>
                        <a:t>为 </a:t>
                      </a:r>
                      <a:r>
                        <a:rPr lang="en-US"/>
                        <a:t>true；x==="5" </a:t>
                      </a:r>
                      <a:r>
                        <a:rPr lang="zh-CN" altLang="en-US"/>
                        <a:t>为 </a:t>
                      </a:r>
                      <a:r>
                        <a:rPr lang="en-US"/>
                        <a:t>false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!=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不等于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x!=8 </a:t>
                      </a:r>
                      <a:r>
                        <a:rPr lang="zh-CN" altLang="en-US" dirty="0"/>
                        <a:t>为 </a:t>
                      </a:r>
                      <a:r>
                        <a:rPr lang="en-US" dirty="0"/>
                        <a:t>true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&gt;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大于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x&gt;8 </a:t>
                      </a:r>
                      <a:r>
                        <a:rPr lang="zh-CN" altLang="en-US"/>
                        <a:t>为 </a:t>
                      </a:r>
                      <a:r>
                        <a:rPr lang="en-US"/>
                        <a:t>false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&lt;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小于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x&lt;8 </a:t>
                      </a:r>
                      <a:r>
                        <a:rPr lang="zh-CN" altLang="en-US"/>
                        <a:t>为 </a:t>
                      </a:r>
                      <a:r>
                        <a:rPr lang="en-US"/>
                        <a:t>true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&gt;=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大于或等于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x&gt;=8 </a:t>
                      </a:r>
                      <a:r>
                        <a:rPr lang="zh-CN" altLang="en-US"/>
                        <a:t>为 </a:t>
                      </a:r>
                      <a:r>
                        <a:rPr lang="en-US"/>
                        <a:t>false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/>
                        <a:t>&lt;=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小于或等于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x&lt;=8 </a:t>
                      </a:r>
                      <a:r>
                        <a:rPr lang="zh-CN" altLang="en-US" dirty="0"/>
                        <a:t>为 </a:t>
                      </a:r>
                      <a:r>
                        <a:rPr lang="en-US" dirty="0"/>
                        <a:t>true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r>
              <a:rPr lang="zh-CN" altLang="en-US" dirty="0" smtClean="0"/>
              <a:t>给定 </a:t>
            </a:r>
            <a:r>
              <a:rPr lang="en-US" altLang="zh-CN" dirty="0" smtClean="0"/>
              <a:t>x=6 </a:t>
            </a:r>
            <a:r>
              <a:rPr lang="zh-CN" altLang="en-US" dirty="0" smtClean="0"/>
              <a:t>以及 </a:t>
            </a:r>
            <a:r>
              <a:rPr lang="en-US" altLang="zh-CN" dirty="0" smtClean="0"/>
              <a:t>y=3</a:t>
            </a:r>
            <a:r>
              <a:rPr lang="zh-CN" altLang="en-US" dirty="0" smtClean="0"/>
              <a:t>，下表解释了逻辑运算符：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25216" y="2661284"/>
          <a:ext cx="10074162" cy="1535430"/>
        </p:xfrm>
        <a:graphic>
          <a:graphicData uri="http://schemas.openxmlformats.org/drawingml/2006/table">
            <a:tbl>
              <a:tblPr/>
              <a:tblGrid>
                <a:gridCol w="3358054"/>
                <a:gridCol w="3358054"/>
                <a:gridCol w="3358054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运算符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例子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&amp;&amp;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and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(x &lt; 10 &amp;&amp; y &gt; 1) </a:t>
                      </a:r>
                      <a:r>
                        <a:rPr lang="zh-CN" altLang="en-US"/>
                        <a:t>为 </a:t>
                      </a:r>
                      <a:r>
                        <a:rPr lang="en-US"/>
                        <a:t>true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/>
                        <a:t>||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or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(x==5 || y==5) </a:t>
                      </a:r>
                      <a:r>
                        <a:rPr lang="zh-CN" altLang="en-US"/>
                        <a:t>为 </a:t>
                      </a:r>
                      <a:r>
                        <a:rPr lang="en-US"/>
                        <a:t>false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!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not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!(x==y) </a:t>
                      </a:r>
                      <a:r>
                        <a:rPr lang="zh-CN" altLang="en-US" dirty="0"/>
                        <a:t>为 </a:t>
                      </a:r>
                      <a:r>
                        <a:rPr lang="en-US" dirty="0"/>
                        <a:t>true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程序结构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：分支结构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：循环结构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169" y="1825023"/>
            <a:ext cx="4754133" cy="1548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3789" y="3512097"/>
            <a:ext cx="6247447" cy="213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switch…case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6376" y="1754241"/>
            <a:ext cx="7815989" cy="434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SzPct val="80000"/>
              <a:buFont typeface="Wingdings" pitchFamily="2" charset="2"/>
              <a:buNone/>
            </a:pPr>
            <a:r>
              <a:rPr lang="zh-CN" altLang="en-US" dirty="0" smtClean="0">
                <a:sym typeface="Arial" charset="0"/>
              </a:rPr>
              <a:t>? : 三元运算符就相当于简化的if else 结构。</a:t>
            </a:r>
          </a:p>
          <a:p>
            <a:pPr marL="342900" lvl="1" indent="-342900">
              <a:buSzPct val="80000"/>
              <a:buFont typeface="Wingdings" pitchFamily="2" charset="2"/>
              <a:buNone/>
            </a:pPr>
            <a:r>
              <a:rPr lang="zh-CN" altLang="en-US" sz="1800" dirty="0" smtClean="0">
                <a:solidFill>
                  <a:srgbClr val="FF6600"/>
                </a:solidFill>
                <a:sym typeface="Arial" charset="0"/>
              </a:rPr>
              <a:t>（条件表达式）? 第一个值 : 第二个值</a:t>
            </a:r>
          </a:p>
          <a:p>
            <a:pPr marL="342900" lvl="1" indent="-342900">
              <a:buSzPct val="80000"/>
              <a:buFont typeface="Wingdings" pitchFamily="2" charset="2"/>
              <a:buNone/>
            </a:pPr>
            <a:r>
              <a:rPr lang="zh-CN" altLang="en-US" sz="1800" dirty="0" smtClean="0">
                <a:solidFill>
                  <a:srgbClr val="FF6600"/>
                </a:solidFill>
                <a:sym typeface="Arial" charset="0"/>
              </a:rPr>
              <a:t>var num = 1&lt;2?10:20;</a:t>
            </a:r>
          </a:p>
          <a:p>
            <a:pPr marL="342900" lvl="1" indent="-342900">
              <a:buSzPct val="80000"/>
              <a:buFont typeface="Wingdings" pitchFamily="2" charset="2"/>
              <a:buNone/>
            </a:pPr>
            <a:r>
              <a:rPr lang="zh-CN" altLang="en-US" sz="1800" dirty="0" smtClean="0">
                <a:solidFill>
                  <a:srgbClr val="FF6600"/>
                </a:solidFill>
                <a:sym typeface="Arial" charset="0"/>
              </a:rPr>
              <a:t>document.write(num + "&lt;br&gt;");</a:t>
            </a:r>
          </a:p>
          <a:p>
            <a:pPr marL="342900" lvl="1" indent="-342900">
              <a:buSzPct val="80000"/>
              <a:buFont typeface="Wingdings" pitchFamily="2" charset="2"/>
              <a:buNone/>
            </a:pPr>
            <a:r>
              <a:rPr lang="zh-CN" altLang="en-US" sz="1800" dirty="0" smtClean="0">
                <a:solidFill>
                  <a:srgbClr val="003399"/>
                </a:solidFill>
                <a:sym typeface="Arial" charset="0"/>
              </a:rPr>
              <a:t>运行结果：10</a:t>
            </a:r>
          </a:p>
          <a:p>
            <a:pPr marL="342900" lvl="1" indent="-342900">
              <a:buSzPct val="80000"/>
              <a:buFont typeface="Wingdings" pitchFamily="2" charset="2"/>
              <a:buNone/>
            </a:pPr>
            <a:endParaRPr lang="zh-CN" altLang="en-US" sz="1800" dirty="0" smtClean="0">
              <a:solidFill>
                <a:srgbClr val="003399"/>
              </a:solidFill>
              <a:sym typeface="Arial" charset="0"/>
            </a:endParaRPr>
          </a:p>
          <a:p>
            <a:pPr marL="342900" lvl="1" indent="-342900">
              <a:buSzPct val="80000"/>
              <a:buFont typeface="Wingdings" pitchFamily="2" charset="2"/>
              <a:buNone/>
            </a:pPr>
            <a:r>
              <a:rPr lang="zh-CN" altLang="en-US" sz="1800" dirty="0" smtClean="0">
                <a:solidFill>
                  <a:srgbClr val="FF6600"/>
                </a:solidFill>
                <a:sym typeface="Arial" charset="0"/>
              </a:rPr>
              <a:t>var sex = </a:t>
            </a:r>
            <a:r>
              <a:rPr lang="en-US" altLang="zh-CN" sz="1800" dirty="0" smtClean="0">
                <a:solidFill>
                  <a:srgbClr val="FF6600"/>
                </a:solidFill>
                <a:sym typeface="Arial" charset="0"/>
              </a:rPr>
              <a:t>“1”</a:t>
            </a:r>
            <a:r>
              <a:rPr lang="zh-CN" altLang="en-US" sz="1800" dirty="0" smtClean="0">
                <a:solidFill>
                  <a:srgbClr val="FF6600"/>
                </a:solidFill>
                <a:sym typeface="Arial" charset="0"/>
              </a:rPr>
              <a:t>;</a:t>
            </a:r>
          </a:p>
          <a:p>
            <a:pPr marL="342900" lvl="1" indent="-342900">
              <a:buSzPct val="80000"/>
              <a:buFont typeface="Wingdings" pitchFamily="2" charset="2"/>
              <a:buNone/>
            </a:pPr>
            <a:r>
              <a:rPr lang="zh-CN" altLang="en-US" sz="1800" dirty="0" smtClean="0">
                <a:solidFill>
                  <a:srgbClr val="FF6600"/>
                </a:solidFill>
                <a:sym typeface="Arial" charset="0"/>
              </a:rPr>
              <a:t>document.write(sex==1?"男":"女");</a:t>
            </a:r>
          </a:p>
          <a:p>
            <a:pPr marL="342900" lvl="1" indent="-342900">
              <a:buSzPct val="80000"/>
              <a:buFont typeface="Wingdings" pitchFamily="2" charset="2"/>
              <a:buNone/>
            </a:pPr>
            <a:r>
              <a:rPr lang="zh-CN" altLang="en-US" sz="1800" dirty="0" smtClean="0">
                <a:solidFill>
                  <a:srgbClr val="003399"/>
                </a:solidFill>
                <a:sym typeface="Arial" charset="0"/>
              </a:rPr>
              <a:t>运行</a:t>
            </a:r>
            <a:r>
              <a:rPr lang="zh-CN" altLang="en-US" sz="1800" smtClean="0">
                <a:solidFill>
                  <a:srgbClr val="003399"/>
                </a:solidFill>
                <a:sym typeface="Arial" charset="0"/>
              </a:rPr>
              <a:t>结果：男</a:t>
            </a:r>
            <a:endParaRPr lang="zh-CN" altLang="en-US" sz="1800" dirty="0" smtClean="0">
              <a:solidFill>
                <a:srgbClr val="003399"/>
              </a:solidFill>
              <a:sym typeface="Arial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了解程序开发中的常见概念，对编程不陌生；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语言的基本特征；</a:t>
            </a:r>
            <a:endParaRPr lang="en-US" altLang="zh-CN" dirty="0" smtClean="0"/>
          </a:p>
          <a:p>
            <a:r>
              <a:rPr lang="zh-CN" altLang="en-US" dirty="0" smtClean="0"/>
              <a:t>能够搭建开发运行环境；</a:t>
            </a:r>
            <a:endParaRPr lang="en-US" altLang="zh-CN" dirty="0" smtClean="0"/>
          </a:p>
          <a:p>
            <a:r>
              <a:rPr lang="zh-CN" altLang="en-US" dirty="0" smtClean="0"/>
              <a:t>能够编写并正确运行一个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语言的基本语法；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分支结构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altLang="zh-CN" dirty="0" smtClean="0">
                <a:sym typeface="Arial" charset="0"/>
              </a:rPr>
              <a:t>||</a:t>
            </a:r>
            <a:r>
              <a:rPr lang="zh-CN" altLang="en-US" dirty="0" smtClean="0">
                <a:sym typeface="Arial" charset="0"/>
              </a:rPr>
              <a:t>的另外一种用法</a:t>
            </a:r>
            <a:endParaRPr lang="en-US" altLang="zh-CN" dirty="0" smtClean="0">
              <a:sym typeface="Arial" charset="0"/>
            </a:endParaRPr>
          </a:p>
          <a:p>
            <a:pPr marL="342900" lvl="1" indent="-342900"/>
            <a:r>
              <a:rPr lang="zh-CN" altLang="en-US" dirty="0" smtClean="0">
                <a:sym typeface="Arial" charset="0"/>
              </a:rPr>
              <a:t>语法：</a:t>
            </a:r>
            <a:r>
              <a:rPr lang="zh-CN" altLang="en-US" dirty="0" smtClean="0">
                <a:solidFill>
                  <a:srgbClr val="FF6600"/>
                </a:solidFill>
                <a:sym typeface="Arial" charset="0"/>
              </a:rPr>
              <a:t>  值</a:t>
            </a:r>
            <a:r>
              <a:rPr lang="en-US" altLang="zh-CN" dirty="0" smtClean="0">
                <a:solidFill>
                  <a:srgbClr val="FF6600"/>
                </a:solidFill>
                <a:sym typeface="Arial" charset="0"/>
              </a:rPr>
              <a:t>1||</a:t>
            </a:r>
            <a:r>
              <a:rPr lang="zh-CN" altLang="en-US" dirty="0" smtClean="0">
                <a:solidFill>
                  <a:srgbClr val="FF6600"/>
                </a:solidFill>
                <a:sym typeface="Arial" charset="0"/>
              </a:rPr>
              <a:t>值</a:t>
            </a:r>
            <a:r>
              <a:rPr lang="en-US" altLang="zh-CN" dirty="0" smtClean="0">
                <a:solidFill>
                  <a:srgbClr val="FF6600"/>
                </a:solidFill>
                <a:sym typeface="Arial" charset="0"/>
              </a:rPr>
              <a:t>2</a:t>
            </a:r>
          </a:p>
          <a:p>
            <a:pPr marL="342900" lvl="1" indent="-342900"/>
            <a:r>
              <a:rPr lang="zh-CN" altLang="en-US" dirty="0" smtClean="0">
                <a:sym typeface="Arial" charset="0"/>
              </a:rPr>
              <a:t>如果值</a:t>
            </a:r>
            <a:r>
              <a:rPr lang="en-US" altLang="zh-CN" dirty="0" smtClean="0">
                <a:sym typeface="Arial" charset="0"/>
              </a:rPr>
              <a:t>1</a:t>
            </a:r>
            <a:r>
              <a:rPr lang="zh-CN" altLang="en-US" dirty="0" smtClean="0">
                <a:sym typeface="Arial" charset="0"/>
              </a:rPr>
              <a:t>为真，那么返回值</a:t>
            </a:r>
            <a:r>
              <a:rPr lang="en-US" altLang="zh-CN" dirty="0" smtClean="0">
                <a:sym typeface="Arial" charset="0"/>
              </a:rPr>
              <a:t>1</a:t>
            </a:r>
          </a:p>
          <a:p>
            <a:pPr marL="342900" lvl="1" indent="-342900"/>
            <a:r>
              <a:rPr lang="zh-CN" altLang="en-US" dirty="0" smtClean="0">
                <a:sym typeface="Arial" charset="0"/>
              </a:rPr>
              <a:t>如果值</a:t>
            </a:r>
            <a:r>
              <a:rPr lang="en-US" altLang="zh-CN" dirty="0" smtClean="0">
                <a:sym typeface="Arial" charset="0"/>
              </a:rPr>
              <a:t>1</a:t>
            </a:r>
            <a:r>
              <a:rPr lang="zh-CN" altLang="en-US" dirty="0" smtClean="0">
                <a:sym typeface="Arial" charset="0"/>
              </a:rPr>
              <a:t>为假，那么返回值</a:t>
            </a:r>
            <a:r>
              <a:rPr lang="en-US" altLang="zh-CN" dirty="0" smtClean="0">
                <a:sym typeface="Arial" charset="0"/>
              </a:rPr>
              <a:t>2</a:t>
            </a:r>
          </a:p>
          <a:p>
            <a:pPr marL="342900" lvl="1" indent="-342900"/>
            <a:r>
              <a:rPr lang="en-US" altLang="zh-CN" dirty="0" err="1" smtClean="0">
                <a:solidFill>
                  <a:srgbClr val="FF6600"/>
                </a:solidFill>
                <a:sym typeface="Arial" charset="0"/>
              </a:rPr>
              <a:t>var</a:t>
            </a:r>
            <a:r>
              <a:rPr lang="en-US" altLang="zh-CN" dirty="0" smtClean="0">
                <a:solidFill>
                  <a:srgbClr val="FF6600"/>
                </a:solidFill>
                <a:sym typeface="Arial" charset="0"/>
              </a:rPr>
              <a:t> a = 0||88;</a:t>
            </a:r>
          </a:p>
          <a:p>
            <a:pPr marL="342900" lvl="1" indent="-342900"/>
            <a:r>
              <a:rPr lang="en-US" altLang="zh-CN" dirty="0" err="1" smtClean="0">
                <a:solidFill>
                  <a:srgbClr val="FF6600"/>
                </a:solidFill>
                <a:sym typeface="Arial" charset="0"/>
              </a:rPr>
              <a:t>document.write</a:t>
            </a:r>
            <a:r>
              <a:rPr lang="en-US" altLang="zh-CN" dirty="0" smtClean="0">
                <a:solidFill>
                  <a:srgbClr val="FF6600"/>
                </a:solidFill>
                <a:sym typeface="Arial" charset="0"/>
              </a:rPr>
              <a:t>(a);</a:t>
            </a:r>
          </a:p>
          <a:p>
            <a:pPr marL="342900" lvl="1" indent="-342900">
              <a:buSzPct val="80000"/>
            </a:pPr>
            <a:r>
              <a:rPr lang="zh-CN" altLang="en-US" dirty="0" smtClean="0">
                <a:solidFill>
                  <a:srgbClr val="003399"/>
                </a:solidFill>
                <a:sym typeface="Arial" charset="0"/>
              </a:rPr>
              <a:t>运行结果：</a:t>
            </a:r>
            <a:r>
              <a:rPr lang="en-US" altLang="zh-CN" dirty="0" smtClean="0">
                <a:solidFill>
                  <a:srgbClr val="003399"/>
                </a:solidFill>
                <a:sym typeface="Arial" charset="0"/>
              </a:rPr>
              <a:t>88</a:t>
            </a:r>
          </a:p>
          <a:p>
            <a:pPr marL="342900" lvl="1" indent="-342900"/>
            <a:r>
              <a:rPr lang="en-US" altLang="zh-CN" dirty="0" err="1" smtClean="0">
                <a:solidFill>
                  <a:srgbClr val="FF6600"/>
                </a:solidFill>
                <a:sym typeface="Arial" charset="0"/>
              </a:rPr>
              <a:t>var</a:t>
            </a:r>
            <a:r>
              <a:rPr lang="en-US" altLang="zh-CN" dirty="0" smtClean="0">
                <a:solidFill>
                  <a:srgbClr val="FF6600"/>
                </a:solidFill>
                <a:sym typeface="Arial" charset="0"/>
              </a:rPr>
              <a:t> a = true||88;</a:t>
            </a:r>
          </a:p>
          <a:p>
            <a:pPr marL="342900" lvl="1" indent="-342900"/>
            <a:r>
              <a:rPr lang="en-US" altLang="zh-CN" dirty="0" err="1" smtClean="0">
                <a:solidFill>
                  <a:srgbClr val="FF6600"/>
                </a:solidFill>
                <a:sym typeface="Arial" charset="0"/>
              </a:rPr>
              <a:t>document.write</a:t>
            </a:r>
            <a:r>
              <a:rPr lang="en-US" altLang="zh-CN" dirty="0" smtClean="0">
                <a:solidFill>
                  <a:srgbClr val="FF6600"/>
                </a:solidFill>
                <a:sym typeface="Arial" charset="0"/>
              </a:rPr>
              <a:t>(a);</a:t>
            </a:r>
          </a:p>
          <a:p>
            <a:pPr marL="342900" lvl="1" indent="-342900">
              <a:buSzPct val="80000"/>
            </a:pPr>
            <a:r>
              <a:rPr lang="zh-CN" altLang="en-US" dirty="0" smtClean="0">
                <a:solidFill>
                  <a:srgbClr val="003399"/>
                </a:solidFill>
                <a:sym typeface="Arial" charset="0"/>
              </a:rPr>
              <a:t>运行结果：</a:t>
            </a:r>
            <a:r>
              <a:rPr lang="en-US" altLang="zh-CN" dirty="0" smtClean="0">
                <a:solidFill>
                  <a:srgbClr val="003399"/>
                </a:solidFill>
                <a:sym typeface="Arial" charset="0"/>
              </a:rPr>
              <a:t>true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do…while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1895" y="776286"/>
            <a:ext cx="2645574" cy="125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7911" y="2526261"/>
            <a:ext cx="2539563" cy="116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2545" y="4350646"/>
            <a:ext cx="4932309" cy="118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流程控制语句：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>
          <a:xfrm>
            <a:off x="2455370" y="1968556"/>
            <a:ext cx="2339975" cy="395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itchFamily="34" charset="0"/>
              </a:rPr>
              <a:t>for( ){</a:t>
            </a:r>
          </a:p>
          <a:p>
            <a:pPr marL="342900" marR="0" lvl="1" indent="-3429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itchFamily="34" charset="0"/>
              </a:rPr>
              <a:t>     ... ...</a:t>
            </a:r>
          </a:p>
          <a:p>
            <a:pPr marL="342900" marR="0" lvl="1" indent="-3429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itchFamily="34" charset="0"/>
              </a:rPr>
              <a:t>     ... ...</a:t>
            </a:r>
          </a:p>
          <a:p>
            <a:pPr marL="342900" marR="0" lvl="1" indent="-3429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itchFamily="34" charset="0"/>
              </a:rPr>
              <a:t>     break;</a:t>
            </a:r>
          </a:p>
          <a:p>
            <a:pPr marL="342900" marR="0" lvl="1" indent="-3429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itchFamily="34" charset="0"/>
              </a:rPr>
              <a:t>     ... ...</a:t>
            </a:r>
            <a:b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itchFamily="34" charset="0"/>
              </a:rPr>
            </a:b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itchFamily="34" charset="0"/>
              </a:rPr>
              <a:t>... ...</a:t>
            </a:r>
          </a:p>
          <a:p>
            <a:pPr marL="342900" marR="0" lvl="1" indent="-3429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itchFamily="34" charset="0"/>
              </a:rPr>
              <a:t>}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itchFamily="34" charset="0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itchFamily="34" charset="0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 Light" panose="020B0502040204020203" pitchFamily="34" charset="-122"/>
              <a:cs typeface="+mn-cs"/>
              <a:sym typeface="Arial" pitchFamily="34" charset="0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 Light" panose="020B0502040204020203" pitchFamily="34" charset="-122"/>
              <a:cs typeface="+mn-cs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itchFamily="34" charset="0"/>
                <a:ea typeface="微软雅黑 Light" panose="020B0502040204020203" pitchFamily="34" charset="-122"/>
                <a:cs typeface="+mn-cs"/>
              </a:rPr>
              <a:t>直接退出整个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itchFamily="34" charset="0"/>
                <a:ea typeface="微软雅黑 Light" panose="020B0502040204020203" pitchFamily="34" charset="-122"/>
                <a:cs typeface="+mn-cs"/>
              </a:rPr>
              <a:t>循环结构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itchFamily="34" charset="0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内容占位符 2"/>
          <p:cNvSpPr>
            <a:spLocks noGrp="1" noChangeArrowheads="1"/>
          </p:cNvSpPr>
          <p:nvPr/>
        </p:nvSpPr>
        <p:spPr bwMode="auto">
          <a:xfrm>
            <a:off x="6747970" y="1719318"/>
            <a:ext cx="2339975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20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for( ){</a:t>
            </a:r>
          </a:p>
          <a:p>
            <a:pPr marL="342900" lvl="1" indent="-342900"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20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... ...</a:t>
            </a:r>
          </a:p>
          <a:p>
            <a:pPr marL="342900" lvl="1" indent="-342900"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20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... ...</a:t>
            </a:r>
          </a:p>
          <a:p>
            <a:pPr marL="342900" lvl="1" indent="-342900"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20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... ...</a:t>
            </a:r>
          </a:p>
          <a:p>
            <a:pPr marL="342900" lvl="1" indent="-342900"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20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continue;</a:t>
            </a:r>
          </a:p>
          <a:p>
            <a:pPr marL="342900" lvl="1" indent="-342900"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20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... ...</a:t>
            </a:r>
            <a:br>
              <a:rPr lang="zh-CN" altLang="en-US" sz="20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zh-CN" altLang="en-US" sz="20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... ...</a:t>
            </a:r>
          </a:p>
          <a:p>
            <a:pPr marL="342900" lvl="1" indent="-342900"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20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</a:t>
            </a:r>
          </a:p>
          <a:p>
            <a:pPr marL="342900" lvl="1" indent="-342900"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342900" lvl="1" indent="-34290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2000" b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退出当前这次循环</a:t>
            </a:r>
          </a:p>
          <a:p>
            <a:pPr marL="342900" lvl="1" indent="-34290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2000" b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，进行下一次循环</a:t>
            </a:r>
          </a:p>
          <a:p>
            <a:pPr marL="342900" lvl="1" indent="-342900"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zh-CN" altLang="en-US" sz="2000">
              <a:solidFill>
                <a:schemeClr val="tx1"/>
              </a:solidFill>
              <a:ea typeface="微软雅黑" pitchFamily="34" charset="-122"/>
              <a:sym typeface="Arial" pitchFamily="34" charset="0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zh-CN" altLang="en-US" sz="280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455370" y="3049643"/>
            <a:ext cx="2136775" cy="1873250"/>
            <a:chOff x="0" y="0"/>
            <a:chExt cx="1724" cy="1497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1038" y="0"/>
              <a:ext cx="683" cy="1225"/>
              <a:chOff x="0" y="0"/>
              <a:chExt cx="683" cy="1225"/>
            </a:xfrm>
          </p:grpSpPr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81" cy="0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683" y="0"/>
                <a:ext cx="0" cy="1225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0" y="1219"/>
              <a:ext cx="1724" cy="0"/>
            </a:xfrm>
            <a:prstGeom prst="line">
              <a:avLst/>
            </a:prstGeom>
            <a:noFill/>
            <a:ln w="31750" cap="flat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0" y="1225"/>
              <a:ext cx="0" cy="272"/>
            </a:xfrm>
            <a:prstGeom prst="line">
              <a:avLst/>
            </a:prstGeom>
            <a:noFill/>
            <a:ln w="3175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7443295" y="1392293"/>
            <a:ext cx="1203192" cy="2019300"/>
            <a:chOff x="0" y="0"/>
            <a:chExt cx="893" cy="1455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609" y="1455"/>
              <a:ext cx="257" cy="0"/>
            </a:xfrm>
            <a:prstGeom prst="line">
              <a:avLst/>
            </a:prstGeom>
            <a:noFill/>
            <a:ln w="31750" cap="flat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0" y="0"/>
              <a:ext cx="893" cy="1439"/>
              <a:chOff x="0" y="0"/>
              <a:chExt cx="893" cy="1439"/>
            </a:xfrm>
          </p:grpSpPr>
          <p:grpSp>
            <p:nvGrpSpPr>
              <p:cNvPr id="16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893" cy="1439"/>
                <a:chOff x="0" y="0"/>
                <a:chExt cx="710" cy="1439"/>
              </a:xfrm>
            </p:grpSpPr>
            <p:sp>
              <p:nvSpPr>
                <p:cNvPr id="18" name="Line 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81" cy="0"/>
                </a:xfrm>
                <a:prstGeom prst="line">
                  <a:avLst/>
                </a:prstGeom>
                <a:noFill/>
                <a:ln w="31750" cap="flat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10"/>
                <p:cNvSpPr>
                  <a:spLocks noChangeShapeType="1"/>
                </p:cNvSpPr>
                <p:nvPr/>
              </p:nvSpPr>
              <p:spPr bwMode="auto">
                <a:xfrm>
                  <a:off x="683" y="0"/>
                  <a:ext cx="27" cy="1439"/>
                </a:xfrm>
                <a:prstGeom prst="line">
                  <a:avLst/>
                </a:prstGeom>
                <a:noFill/>
                <a:ln w="31750" cap="flat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6" y="0"/>
                <a:ext cx="0" cy="181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dirty="0" smtClean="0">
                <a:latin typeface="+mn-ea"/>
                <a:ea typeface="微软雅黑 Light"/>
              </a:rPr>
              <a:t>作业</a:t>
            </a:r>
            <a:r>
              <a:rPr lang="en-US" altLang="zh-CN" sz="2000" dirty="0" smtClean="0">
                <a:latin typeface="+mn-ea"/>
                <a:ea typeface="微软雅黑 Light"/>
              </a:rPr>
              <a:t>1</a:t>
            </a:r>
            <a:r>
              <a:rPr lang="zh-CN" altLang="en-US" sz="2000" dirty="0" smtClean="0">
                <a:latin typeface="+mn-ea"/>
                <a:ea typeface="微软雅黑 Light"/>
              </a:rPr>
              <a:t>：</a:t>
            </a:r>
            <a:endParaRPr lang="en-US" altLang="zh-CN" sz="2000" dirty="0" smtClean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  <a:ea typeface="微软雅黑 Light"/>
              </a:rPr>
              <a:t>  </a:t>
            </a:r>
            <a:r>
              <a:rPr lang="zh-CN" altLang="en-US" sz="2000" dirty="0" smtClean="0">
                <a:latin typeface="+mn-ea"/>
                <a:ea typeface="微软雅黑 Light"/>
              </a:rPr>
              <a:t>题目：打印自己的一份简历，包括姓名、年龄、性别、电话、</a:t>
            </a:r>
            <a:r>
              <a:rPr lang="en-US" altLang="zh-CN" sz="2000" dirty="0" smtClean="0">
                <a:latin typeface="+mn-ea"/>
                <a:ea typeface="微软雅黑 Light"/>
              </a:rPr>
              <a:t>QQ</a:t>
            </a:r>
            <a:r>
              <a:rPr lang="zh-CN" altLang="en-US" sz="2000" dirty="0" smtClean="0">
                <a:latin typeface="+mn-ea"/>
                <a:ea typeface="微软雅黑 Light"/>
              </a:rPr>
              <a:t>、邮箱、微信、自我评价、学习经历、求职目标等。</a:t>
            </a:r>
            <a:endParaRPr lang="en-US" altLang="zh-CN" sz="2000" dirty="0" smtClean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  <a:ea typeface="微软雅黑 Light"/>
              </a:rPr>
              <a:t>  </a:t>
            </a:r>
            <a:r>
              <a:rPr lang="zh-CN" altLang="en-US" sz="2000" dirty="0" smtClean="0">
                <a:latin typeface="+mn-ea"/>
                <a:ea typeface="微软雅黑 Light"/>
              </a:rPr>
              <a:t>难度：低</a:t>
            </a:r>
            <a:endParaRPr lang="en-US" altLang="zh-CN" sz="2000" dirty="0" smtClean="0">
              <a:latin typeface="+mn-ea"/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JavaScript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历史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的特点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的基本结构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：在网页中引用</a:t>
            </a:r>
            <a:r>
              <a:rPr lang="en-US" altLang="zh-CN" dirty="0" smtClean="0"/>
              <a:t>JavaScript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：语句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：注释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1-JavaScript</a:t>
            </a:r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452" y="781665"/>
            <a:ext cx="10911348" cy="5509598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1995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年，工作于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Netscape(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网景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公司的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Brendan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Eich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开发了一个叫做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LiveScript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的脚本语言，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Netscape Navigator 2.0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正式版一起发布之前，正式更名为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JavaScript1.0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取得成功后，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Netscape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公司随即在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Netscape Navigator3.0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中捆绑发布了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JavaScript1.1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版本，于此同时，微软也开始进军浏览器，在其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IE3.0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中发布了一个克隆版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，取名为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Jscript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1997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Netscape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Borland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等公司联名向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ECMA-TC39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委员会提交了将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JavaScript1.1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作为脚本语言规范的草案得到采纳，并正式将此规范命名为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标准编号为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ECMAScript-262.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经过几年的发展，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ISO/IEC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（国际标准化组织及国际电工委员会）也采纳了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标准。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1-JavaScript</a:t>
            </a:r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955" y="973394"/>
            <a:ext cx="11459497" cy="588460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多个版本的脚本导致这些脚本在不同的浏览器中不兼容，在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ECMA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（欧洲计算机制造商协会）的协调下，由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Netscape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Sun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、微软、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Borland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组成的工作组确定统一标准：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ECMA-262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，规范了脚本语言的定义及使用方式，并将遵循该规范的脚本语言称为</a:t>
            </a: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jsscript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的供应商都声称自己开发的脚本完全遵循了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ECMA-262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规范，而且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jsscript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都不同程度上对</a:t>
            </a: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进行了扩展。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早期广泛用于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网页上，用来给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网页增加动态功能，随着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技术的兴起，目前也应用于服务器端程序的编写，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的主要使用场景如下。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嵌入动态文本于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页面，对浏览器事件做出响应。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元素。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在数据被提交到服务器之前验证数据。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检测访客的浏览器信息。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cookies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，包括创建和修改等。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技术进行服务器端编程。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2-JavaScript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716" y="1017639"/>
            <a:ext cx="11044084" cy="5273624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85A3E0"/>
              </a:buCl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脚本语言：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是一种解释型的脚本语言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等语言先编译后执行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可以直接执行。</a:t>
            </a:r>
          </a:p>
          <a:p>
            <a:pPr marL="342900" indent="-342900">
              <a:buClr>
                <a:srgbClr val="85A3E0"/>
              </a:buCl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基于对象：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是一种基于对象的脚本语言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它不仅可以创建对象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也能使用现有的对象。（后面章节介绍）</a:t>
            </a:r>
          </a:p>
          <a:p>
            <a:pPr marL="342900" indent="-342900">
              <a:buClr>
                <a:srgbClr val="85A3E0"/>
              </a:buCl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语言中采用的是弱类型的变量类型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对使用的数据类型未做出严格的要求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基本语句和控制的脚本语言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其设计简单紧凑。</a:t>
            </a:r>
          </a:p>
          <a:p>
            <a:pPr marL="342900" indent="-342900">
              <a:buClr>
                <a:srgbClr val="85A3E0"/>
              </a:buCl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跨平台：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只依赖于浏览器而与操作系统无关，目前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已被大多数的浏览器所支持。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rgbClr val="85A3E0"/>
              </a:buCl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嵌入式：需要在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页面上操作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元素，因此需要调用浏览器提供的操作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元素的接口（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接口），因此开发时要同时兼备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html+css+javascript+dom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的技能。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</a:t>
            </a:r>
            <a:r>
              <a:rPr lang="en-US" altLang="zh-CN" sz="3200" dirty="0" smtClean="0"/>
              <a:t>JavaScript</a:t>
            </a:r>
            <a:r>
              <a:rPr lang="zh-CN" altLang="en-US" sz="3200" dirty="0" smtClean="0"/>
              <a:t>的基本结构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None/>
              <a:tabLst>
                <a:tab pos="444500" algn="l"/>
              </a:tabLst>
            </a:pPr>
            <a:r>
              <a:rPr lang="en-US" altLang="zh-CN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&lt;script  type="text/</a:t>
            </a:r>
            <a:r>
              <a:rPr lang="en-US" altLang="zh-CN" dirty="0" err="1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javascript</a:t>
            </a:r>
            <a:r>
              <a:rPr lang="en-US" altLang="zh-CN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"&gt;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None/>
              <a:tabLst>
                <a:tab pos="444500" algn="l"/>
              </a:tabLst>
            </a:pPr>
            <a:endParaRPr lang="en-US" altLang="zh-CN" dirty="0" smtClean="0">
              <a:solidFill>
                <a:srgbClr val="11275E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None/>
              <a:tabLst>
                <a:tab pos="444500" algn="l"/>
              </a:tabLst>
            </a:pPr>
            <a:r>
              <a:rPr lang="en-US" altLang="zh-CN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</a:t>
            </a:r>
            <a:r>
              <a:rPr lang="en-US" altLang="zh-CN" dirty="0" err="1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javascript</a:t>
            </a:r>
            <a:r>
              <a:rPr lang="zh-CN" altLang="en-US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代码写在这里。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None/>
              <a:tabLst>
                <a:tab pos="444500" algn="l"/>
              </a:tabLst>
            </a:pPr>
            <a:endParaRPr lang="zh-CN" altLang="en-US" dirty="0" smtClean="0">
              <a:solidFill>
                <a:srgbClr val="11275E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None/>
              <a:tabLst>
                <a:tab pos="444500" algn="l"/>
              </a:tabLst>
            </a:pPr>
            <a:r>
              <a:rPr lang="en-US" altLang="zh-CN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&lt;/script &gt;</a:t>
            </a:r>
            <a:endParaRPr lang="zh-CN" altLang="en-US" dirty="0" smtClean="0">
              <a:solidFill>
                <a:srgbClr val="11275E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</a:t>
            </a:r>
            <a:r>
              <a:rPr lang="en-US" altLang="zh-CN" sz="2800" dirty="0" smtClean="0"/>
              <a:t>JavaScript</a:t>
            </a:r>
            <a:r>
              <a:rPr lang="zh-CN" altLang="en-US" sz="2800" dirty="0" smtClean="0"/>
              <a:t>的基本结构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&lt;head&gt;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&lt;script  type="text/</a:t>
            </a:r>
            <a:r>
              <a:rPr lang="en-US" altLang="zh-CN" dirty="0" err="1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javascript</a:t>
            </a:r>
            <a:r>
              <a:rPr lang="en-US" altLang="zh-CN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"&gt;</a:t>
            </a:r>
            <a:endParaRPr lang="zh-CN" altLang="en-US" dirty="0" smtClean="0">
              <a:solidFill>
                <a:srgbClr val="11275E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</a:t>
            </a:r>
            <a:r>
              <a:rPr lang="zh-CN" altLang="en-US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document.write("Hello  World");</a:t>
            </a:r>
            <a:endParaRPr lang="en-US" altLang="zh-CN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console.log(</a:t>
            </a:r>
            <a:r>
              <a:rPr lang="zh-CN" altLang="en-US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"Hello  World"</a:t>
            </a:r>
            <a:r>
              <a:rPr lang="en-US" altLang="zh-CN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);</a:t>
            </a:r>
            <a:endParaRPr lang="zh-CN" altLang="en-US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&lt;/script&gt;</a:t>
            </a:r>
            <a:endParaRPr lang="zh-CN" altLang="en-US" dirty="0" smtClean="0">
              <a:solidFill>
                <a:srgbClr val="11275E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&lt;/head&gt;</a:t>
            </a:r>
            <a:endParaRPr lang="zh-CN" altLang="en-US" dirty="0" smtClean="0">
              <a:solidFill>
                <a:srgbClr val="11275E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&lt;body&gt;</a:t>
            </a:r>
            <a:r>
              <a:rPr lang="zh-CN" altLang="en-US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页面主体内容</a:t>
            </a:r>
            <a:r>
              <a:rPr lang="en-US" altLang="zh-CN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&lt;/body&gt;</a:t>
            </a:r>
          </a:p>
          <a:p>
            <a:pPr>
              <a:lnSpc>
                <a:spcPct val="120000"/>
              </a:lnSpc>
              <a:buNone/>
            </a:pPr>
            <a:endParaRPr lang="en-US" altLang="zh-CN" dirty="0" smtClean="0">
              <a:solidFill>
                <a:srgbClr val="11275E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err="1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document.write</a:t>
            </a:r>
            <a:r>
              <a:rPr lang="en-US" altLang="zh-CN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(),</a:t>
            </a:r>
            <a:r>
              <a:rPr lang="zh-CN" altLang="en-US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输出到页面上的字符。</a:t>
            </a:r>
            <a:endParaRPr lang="en-US" altLang="zh-CN" dirty="0" smtClean="0">
              <a:solidFill>
                <a:srgbClr val="11275E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console.log(),</a:t>
            </a:r>
            <a:r>
              <a:rPr lang="zh-CN" altLang="en-US" dirty="0" smtClean="0">
                <a:solidFill>
                  <a:srgbClr val="11275E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输出至控制台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3012</Words>
  <Application>Microsoft Office PowerPoint</Application>
  <PresentationFormat>自定义</PresentationFormat>
  <Paragraphs>320</Paragraphs>
  <Slides>35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JavaScript基础</vt:lpstr>
      <vt:lpstr>本章内容：共3小节</vt:lpstr>
      <vt:lpstr>本章目标</vt:lpstr>
      <vt:lpstr>第1节【 JavaScript概述】</vt:lpstr>
      <vt:lpstr>1-JavaScript历史</vt:lpstr>
      <vt:lpstr>1-JavaScript历史</vt:lpstr>
      <vt:lpstr>2-JavaScript的特点</vt:lpstr>
      <vt:lpstr>3-JavaScript的基本结构</vt:lpstr>
      <vt:lpstr>3-JavaScript的基本结构</vt:lpstr>
      <vt:lpstr>4-在网页中引用JavaScript</vt:lpstr>
      <vt:lpstr>4-在网页中引用JavaScript</vt:lpstr>
      <vt:lpstr>4-在网页中引用JavaScript</vt:lpstr>
      <vt:lpstr>5-语句</vt:lpstr>
      <vt:lpstr>6-注释</vt:lpstr>
      <vt:lpstr>幻灯片 15</vt:lpstr>
      <vt:lpstr>第2节【 变量、数据类型和运算符】</vt:lpstr>
      <vt:lpstr>1-变量</vt:lpstr>
      <vt:lpstr>2-数据类型</vt:lpstr>
      <vt:lpstr>2-数据类型</vt:lpstr>
      <vt:lpstr>2-数据类型</vt:lpstr>
      <vt:lpstr>3-运算符</vt:lpstr>
      <vt:lpstr>3-运算符</vt:lpstr>
      <vt:lpstr>3-运算符</vt:lpstr>
      <vt:lpstr>3-运算符</vt:lpstr>
      <vt:lpstr>幻灯片 25</vt:lpstr>
      <vt:lpstr>第2节【 程序结构】</vt:lpstr>
      <vt:lpstr>分支结构</vt:lpstr>
      <vt:lpstr>分支结构</vt:lpstr>
      <vt:lpstr>分支结构</vt:lpstr>
      <vt:lpstr>分支结构</vt:lpstr>
      <vt:lpstr>循环结构</vt:lpstr>
      <vt:lpstr>循环结构</vt:lpstr>
      <vt:lpstr>幻灯片 33</vt:lpstr>
      <vt:lpstr>本章作业</vt:lpstr>
      <vt:lpstr>幻灯片 35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Administrator</cp:lastModifiedBy>
  <cp:revision>1473</cp:revision>
  <dcterms:created xsi:type="dcterms:W3CDTF">2014-03-19T14:07:00Z</dcterms:created>
  <dcterms:modified xsi:type="dcterms:W3CDTF">2018-09-25T14:29:54Z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