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4"/>
  </p:handoutMasterIdLst>
  <p:sldIdLst>
    <p:sldId id="478" r:id="rId3"/>
    <p:sldId id="481" r:id="rId5"/>
    <p:sldId id="493" r:id="rId6"/>
    <p:sldId id="483" r:id="rId7"/>
    <p:sldId id="587" r:id="rId8"/>
    <p:sldId id="588" r:id="rId9"/>
    <p:sldId id="590" r:id="rId10"/>
    <p:sldId id="592" r:id="rId11"/>
    <p:sldId id="616" r:id="rId12"/>
    <p:sldId id="617" r:id="rId13"/>
    <p:sldId id="615" r:id="rId14"/>
    <p:sldId id="607" r:id="rId15"/>
    <p:sldId id="608" r:id="rId16"/>
    <p:sldId id="609" r:id="rId17"/>
    <p:sldId id="610" r:id="rId18"/>
    <p:sldId id="589" r:id="rId19"/>
    <p:sldId id="597" r:id="rId20"/>
    <p:sldId id="612" r:id="rId21"/>
    <p:sldId id="594" r:id="rId22"/>
    <p:sldId id="595" r:id="rId23"/>
    <p:sldId id="606" r:id="rId24"/>
    <p:sldId id="620" r:id="rId25"/>
    <p:sldId id="621" r:id="rId26"/>
    <p:sldId id="619" r:id="rId27"/>
    <p:sldId id="598" r:id="rId28"/>
    <p:sldId id="599" r:id="rId29"/>
    <p:sldId id="600" r:id="rId30"/>
    <p:sldId id="601" r:id="rId31"/>
    <p:sldId id="586" r:id="rId32"/>
    <p:sldId id="476" r:id="rId33"/>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000066"/>
    <a:srgbClr val="CC6600"/>
    <a:srgbClr val="CC3300"/>
    <a:srgbClr val="AE0B0B"/>
    <a:srgbClr val="3D3D3D"/>
    <a:srgbClr val="393939"/>
    <a:srgbClr val="CC0000"/>
    <a:srgbClr val="FF33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42" autoAdjust="0"/>
    <p:restoredTop sz="96540" autoAdjust="0"/>
  </p:normalViewPr>
  <p:slideViewPr>
    <p:cSldViewPr snapToGrid="0">
      <p:cViewPr varScale="1">
        <p:scale>
          <a:sx n="73" d="100"/>
          <a:sy n="73" d="100"/>
        </p:scale>
        <p:origin x="-600" y="-102"/>
      </p:cViewPr>
      <p:guideLst>
        <p:guide orient="horz" pos="217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notesViewPr>
    <p:cSldViewPr snapToGrid="0">
      <p:cViewPr varScale="1">
        <p:scale>
          <a:sx n="56" d="100"/>
          <a:sy n="56" d="100"/>
        </p:scale>
        <p:origin x="2856"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gs" Target="tags/tag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FDAFF6-F84F-4348-8062-22F68F2F883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8F3BBD-B065-4C1F-9D2D-1D16C98090FE}"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9AA82-4130-4734-8B4A-6884A501501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B019E-7D09-4A3E-A6A1-B4531B68838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t>
            </a:r>
            <a:r>
              <a:rPr lang="zh-CN" altLang="en-US" dirty="0" smtClean="0"/>
              <a:t>本章引言</a:t>
            </a:r>
            <a:r>
              <a:rPr lang="en-US" altLang="zh-CN" dirty="0" smtClean="0"/>
              <a:t>】</a:t>
            </a:r>
            <a:endParaRPr lang="en-US" altLang="zh-CN" dirty="0" smtClean="0"/>
          </a:p>
          <a:p>
            <a:r>
              <a:rPr lang="zh-CN" altLang="en-US" baseline="0" dirty="0" smtClean="0"/>
              <a:t>         </a:t>
            </a:r>
            <a:r>
              <a:rPr lang="zh-CN" altLang="en-US" dirty="0" smtClean="0"/>
              <a:t>这门课程的主要目标就是学习使用</a:t>
            </a:r>
            <a:r>
              <a:rPr lang="en-US" altLang="zh-CN" dirty="0" smtClean="0"/>
              <a:t>Java</a:t>
            </a:r>
            <a:r>
              <a:rPr lang="zh-CN" altLang="en-US" dirty="0" smtClean="0"/>
              <a:t>语言编写程序，本章主要是概述部分，会涉及到一些概念，也会编写一些很简单的代码，以入门为主要目标。有些术语可能暂时不大容易理解不要紧，后续都会详细学习。学习完本章后，应该可以在自己的电脑上安装好编译运行环境，能够编写并运行简单的</a:t>
            </a:r>
            <a:r>
              <a:rPr lang="en-US" altLang="zh-CN" dirty="0" smtClean="0"/>
              <a:t>Java</a:t>
            </a:r>
            <a:r>
              <a:rPr lang="zh-CN" altLang="en-US" dirty="0" smtClean="0"/>
              <a:t>程序，掌握简单的语法元素。</a:t>
            </a:r>
            <a:endParaRPr lang="en-US" altLang="zh-CN" dirty="0" smtClean="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a:t>
            </a:r>
            <a:r>
              <a:rPr lang="zh-CN" altLang="en-US" dirty="0" smtClean="0"/>
              <a:t>本节引言</a:t>
            </a:r>
            <a:r>
              <a:rPr lang="en-US" altLang="zh-CN" dirty="0" smtClean="0"/>
              <a:t>】</a:t>
            </a:r>
            <a:endParaRPr lang="en-US" altLang="zh-CN" dirty="0" smtClean="0"/>
          </a:p>
          <a:p>
            <a:r>
              <a:rPr lang="en-US" altLang="zh-CN" dirty="0" smtClean="0"/>
              <a:t>          </a:t>
            </a:r>
            <a:r>
              <a:rPr lang="zh-CN" altLang="en-US" dirty="0" smtClean="0"/>
              <a:t>在使用</a:t>
            </a:r>
            <a:r>
              <a:rPr lang="en-US" altLang="zh-CN" dirty="0" smtClean="0"/>
              <a:t>Java</a:t>
            </a:r>
            <a:r>
              <a:rPr lang="zh-CN" altLang="en-US" dirty="0" smtClean="0"/>
              <a:t>语言编写程序前，先了解一些和程序开发的基本概念，有助于后续学习。</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a:t>
            </a:r>
            <a:r>
              <a:rPr lang="zh-CN" altLang="en-US" dirty="0" smtClean="0"/>
              <a:t>本节引言</a:t>
            </a:r>
            <a:r>
              <a:rPr lang="en-US" altLang="zh-CN" dirty="0" smtClean="0"/>
              <a:t>】</a:t>
            </a:r>
            <a:endParaRPr lang="en-US" altLang="zh-CN" dirty="0" smtClean="0"/>
          </a:p>
          <a:p>
            <a:r>
              <a:rPr lang="en-US" altLang="zh-CN" dirty="0" smtClean="0"/>
              <a:t>          </a:t>
            </a:r>
            <a:r>
              <a:rPr lang="zh-CN" altLang="en-US" dirty="0" smtClean="0"/>
              <a:t>在使用</a:t>
            </a:r>
            <a:r>
              <a:rPr lang="en-US" altLang="zh-CN" dirty="0" smtClean="0"/>
              <a:t>Java</a:t>
            </a:r>
            <a:r>
              <a:rPr lang="zh-CN" altLang="en-US" dirty="0" smtClean="0"/>
              <a:t>语言编写程序前，先了解一些和程序开发的基本概念，有助于后续学习。</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a:t>
            </a:r>
            <a:r>
              <a:rPr lang="zh-CN" altLang="en-US" dirty="0" smtClean="0"/>
              <a:t>本节引言</a:t>
            </a:r>
            <a:r>
              <a:rPr lang="en-US" altLang="zh-CN" dirty="0" smtClean="0"/>
              <a:t>】</a:t>
            </a:r>
            <a:endParaRPr lang="en-US" altLang="zh-CN" dirty="0" smtClean="0"/>
          </a:p>
          <a:p>
            <a:r>
              <a:rPr lang="en-US" altLang="zh-CN" dirty="0" smtClean="0"/>
              <a:t>          </a:t>
            </a:r>
            <a:r>
              <a:rPr lang="zh-CN" altLang="en-US" dirty="0" smtClean="0"/>
              <a:t>在使用</a:t>
            </a:r>
            <a:r>
              <a:rPr lang="en-US" altLang="zh-CN" dirty="0" smtClean="0"/>
              <a:t>Java</a:t>
            </a:r>
            <a:r>
              <a:rPr lang="zh-CN" altLang="en-US" dirty="0" smtClean="0"/>
              <a:t>语言编写程序前，先了解一些和程序开发的基本概念，有助于后续学习。</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务必要求学员认真写至少</a:t>
            </a:r>
            <a:r>
              <a:rPr lang="en-US" altLang="zh-CN" dirty="0" smtClean="0"/>
              <a:t>100</a:t>
            </a:r>
            <a:r>
              <a:rPr lang="zh-CN" altLang="en-US" dirty="0" smtClean="0"/>
              <a:t>字的自我评价，简要的求职</a:t>
            </a:r>
            <a:r>
              <a:rPr lang="zh-CN" altLang="en-US" smtClean="0"/>
              <a:t>目标，学习经历，然后仔细查看，这</a:t>
            </a:r>
            <a:r>
              <a:rPr lang="zh-CN" altLang="en-US" dirty="0" smtClean="0"/>
              <a:t>是了解学员的途径之一；</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C9AB3F-D91E-4CD1-B0FE-A16B096DF36B}" type="slidenum">
              <a:rPr lang="zh-CN" altLang="en-US" smtClean="0">
                <a:solidFill>
                  <a:prstClr val="black"/>
                </a:solidFill>
              </a:rPr>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40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tx1">
                    <a:lumMod val="75000"/>
                    <a:lumOff val="25000"/>
                  </a:schemeClr>
                </a:solidFill>
                <a:latin typeface="微软雅黑 Light" panose="020B0502040204020203" pitchFamily="34" charset="-122"/>
                <a:ea typeface="微软雅黑 Light" panose="020B0502040204020203"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pic>
        <p:nvPicPr>
          <p:cNvPr id="8" name="Picture 7" descr="Picture1.png"/>
          <p:cNvPicPr>
            <a:picLocks noChangeAspect="1"/>
          </p:cNvPicPr>
          <p:nvPr userDrawn="1"/>
        </p:nvPicPr>
        <p:blipFill>
          <a:blip r:embed="rId3" cstate="print"/>
          <a:stretch>
            <a:fillRect/>
          </a:stretch>
        </p:blipFill>
        <p:spPr>
          <a:xfrm>
            <a:off x="9851569" y="179024"/>
            <a:ext cx="2153196" cy="720894"/>
          </a:xfrm>
          <a:prstGeom prst="rect">
            <a:avLst/>
          </a:prstGeom>
        </p:spPr>
      </p:pic>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Picture 3" descr="C:\Users\wangwengping\Desktop\logo1.png"/>
          <p:cNvPicPr>
            <a:picLocks noChangeAspect="1" noChangeArrowheads="1"/>
          </p:cNvPicPr>
          <p:nvPr userDrawn="1"/>
        </p:nvPicPr>
        <p:blipFill>
          <a:blip r:embed="rId2" cstate="print"/>
          <a:srcRect/>
          <a:stretch>
            <a:fillRect/>
          </a:stretch>
        </p:blipFill>
        <p:spPr bwMode="auto">
          <a:xfrm>
            <a:off x="10535631" y="161755"/>
            <a:ext cx="1224569" cy="1236832"/>
          </a:xfrm>
          <a:prstGeom prst="rect">
            <a:avLst/>
          </a:prstGeom>
          <a:noFill/>
          <a:ln w="9525">
            <a:noFill/>
            <a:miter lim="800000"/>
            <a:headEnd/>
            <a:tailEnd/>
          </a:ln>
        </p:spPr>
      </p:pic>
      <p:sp>
        <p:nvSpPr>
          <p:cNvPr id="2" name="标题 1"/>
          <p:cNvSpPr>
            <a:spLocks noGrp="1"/>
          </p:cNvSpPr>
          <p:nvPr>
            <p:ph type="title"/>
          </p:nvPr>
        </p:nvSpPr>
        <p:spPr>
          <a:xfrm>
            <a:off x="173508" y="881"/>
            <a:ext cx="11573813" cy="849126"/>
          </a:xfrm>
        </p:spPr>
        <p:txBody>
          <a:bodyPr>
            <a:normAutofit/>
          </a:bodyPr>
          <a:lstStyle>
            <a:lvl1pPr>
              <a:defRPr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232719" y="1014197"/>
            <a:ext cx="11543270" cy="5201251"/>
          </a:xfrm>
        </p:spPr>
        <p:txBody>
          <a:bodyPr/>
          <a:lstStyle>
            <a:lvl1pPr>
              <a:defRPr sz="2000">
                <a:latin typeface="微软雅黑 Light" panose="020B0502040204020203" pitchFamily="34" charset="-122"/>
                <a:ea typeface="微软雅黑 Light" panose="020B0502040204020203" pitchFamily="34" charset="-122"/>
              </a:defRPr>
            </a:lvl1pPr>
            <a:lvl2pPr>
              <a:defRPr sz="2000">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
        <p:nvSpPr>
          <p:cNvPr id="9" name="矩形 8"/>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pic>
        <p:nvPicPr>
          <p:cNvPr id="10" name="Picture 9" descr="Picture1.png"/>
          <p:cNvPicPr>
            <a:picLocks noChangeAspect="1"/>
          </p:cNvPicPr>
          <p:nvPr userDrawn="1"/>
        </p:nvPicPr>
        <p:blipFill>
          <a:blip r:embed="rId3" cstate="print"/>
          <a:stretch>
            <a:fillRect/>
          </a:stretch>
        </p:blipFill>
        <p:spPr>
          <a:xfrm>
            <a:off x="10178141" y="6062200"/>
            <a:ext cx="1787437" cy="598437"/>
          </a:xfrm>
          <a:prstGeom prst="rect">
            <a:avLst/>
          </a:prstGeom>
        </p:spPr>
      </p:pic>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73510" y="12302"/>
            <a:ext cx="11637135" cy="819731"/>
          </a:xfrm>
        </p:spPr>
        <p:txBody>
          <a:bodyPr vert="horz" lIns="91440" tIns="45720" rIns="91440" bIns="45720" rtlCol="0" anchor="ctr">
            <a:normAutofit/>
          </a:bodyPr>
          <a:lstStyle>
            <a:lvl1pPr>
              <a:defRPr lang="zh-CN" altLang="en-US"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endParaRPr lang="zh-CN" altLang="en-US" dirty="0"/>
          </a:p>
        </p:txBody>
      </p:sp>
      <p:sp>
        <p:nvSpPr>
          <p:cNvPr id="3" name="内容占位符 2"/>
          <p:cNvSpPr>
            <a:spLocks noGrp="1"/>
          </p:cNvSpPr>
          <p:nvPr>
            <p:ph sz="half" idx="1"/>
          </p:nvPr>
        </p:nvSpPr>
        <p:spPr>
          <a:xfrm>
            <a:off x="838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
        <p:nvSpPr>
          <p:cNvPr id="8" name="矩形 7"/>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505075"/>
            <a:ext cx="5157787"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atin typeface="微软雅黑 Light" panose="020B0502040204020203" pitchFamily="34" charset="-122"/>
                <a:ea typeface="微软雅黑 Light" panose="020B0502040204020203" pitchFamily="34" charset="-122"/>
              </a:defRPr>
            </a:lvl1pPr>
            <a:lvl2pPr>
              <a:defRPr sz="2800">
                <a:latin typeface="微软雅黑 Light" panose="020B0502040204020203" pitchFamily="34" charset="-122"/>
                <a:ea typeface="微软雅黑 Light" panose="020B0502040204020203" pitchFamily="34" charset="-122"/>
              </a:defRPr>
            </a:lvl2pPr>
            <a:lvl3pPr>
              <a:defRPr sz="2400">
                <a:latin typeface="微软雅黑 Light" panose="020B0502040204020203" pitchFamily="34" charset="-122"/>
                <a:ea typeface="微软雅黑 Light" panose="020B0502040204020203" pitchFamily="34" charset="-122"/>
              </a:defRPr>
            </a:lvl3pPr>
            <a:lvl4pPr>
              <a:defRPr sz="2000">
                <a:latin typeface="微软雅黑 Light" panose="020B0502040204020203" pitchFamily="34" charset="-122"/>
                <a:ea typeface="微软雅黑 Light" panose="020B0502040204020203" pitchFamily="34" charset="-122"/>
              </a:defRPr>
            </a:lvl4pPr>
            <a:lvl5pPr>
              <a:defRPr sz="2000">
                <a:latin typeface="微软雅黑 Light" panose="020B0502040204020203" pitchFamily="34" charset="-122"/>
                <a:ea typeface="微软雅黑 Light" panose="020B0502040204020203" pitchFamily="34" charset="-122"/>
              </a:defRPr>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atin typeface="微软雅黑 Light" panose="020B0502040204020203" pitchFamily="34" charset="-122"/>
                <a:ea typeface="微软雅黑 Light" panose="020B0502040204020203"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9B6DDD-08F0-436D-982C-F99374840B3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7.png"/><Relationship Id="rId7" Type="http://schemas.openxmlformats.org/officeDocument/2006/relationships/image" Target="../media/image26.png"/><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410230"/>
            <a:ext cx="9144000" cy="2387600"/>
          </a:xfrm>
        </p:spPr>
        <p:txBody>
          <a:bodyPr anchor="ctr">
            <a:normAutofit/>
          </a:bodyPr>
          <a:lstStyle/>
          <a:p>
            <a:r>
              <a:rPr lang="en-US" altLang="zh-CN" sz="6000" dirty="0" smtClean="0">
                <a:solidFill>
                  <a:schemeClr val="tx1">
                    <a:lumMod val="65000"/>
                    <a:lumOff val="35000"/>
                  </a:schemeClr>
                </a:solidFill>
              </a:rPr>
              <a:t>JavaScript</a:t>
            </a:r>
            <a:r>
              <a:rPr lang="zh-CN" altLang="en-US" sz="6000" dirty="0" smtClean="0">
                <a:solidFill>
                  <a:schemeClr val="tx1">
                    <a:lumMod val="65000"/>
                    <a:lumOff val="35000"/>
                  </a:schemeClr>
                </a:solidFill>
              </a:rPr>
              <a:t>基础</a:t>
            </a:r>
            <a:endParaRPr lang="zh-CN" altLang="en-US" sz="6000" dirty="0">
              <a:solidFill>
                <a:schemeClr val="tx1">
                  <a:lumMod val="65000"/>
                  <a:lumOff val="35000"/>
                </a:schemeClr>
              </a:solidFill>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函数的返回值</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3074" name="Picture 2"/>
          <p:cNvPicPr>
            <a:picLocks noChangeAspect="1" noChangeArrowheads="1"/>
          </p:cNvPicPr>
          <p:nvPr/>
        </p:nvPicPr>
        <p:blipFill>
          <a:blip r:embed="rId1"/>
          <a:srcRect/>
          <a:stretch>
            <a:fillRect/>
          </a:stretch>
        </p:blipFill>
        <p:spPr bwMode="auto">
          <a:xfrm>
            <a:off x="2439935" y="1066798"/>
            <a:ext cx="5907651" cy="4961121"/>
          </a:xfrm>
          <a:prstGeom prst="rect">
            <a:avLst/>
          </a:prstGeom>
          <a:noFill/>
          <a:ln w="9525">
            <a:solidFill>
              <a:schemeClr val="tx1"/>
            </a:solidFill>
            <a:miter lim="800000"/>
            <a:headEnd/>
            <a:tailEnd/>
          </a:ln>
          <a:effectLst/>
        </p:spPr>
      </p:pic>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2</a:t>
            </a:r>
            <a:r>
              <a:rPr lang="zh-CN" altLang="en-US" dirty="0" smtClean="0"/>
              <a:t>节</a:t>
            </a:r>
            <a:r>
              <a:rPr lang="en-US" altLang="zh-CN" dirty="0" smtClean="0"/>
              <a:t>【</a:t>
            </a:r>
            <a:r>
              <a:rPr lang="zh-CN" altLang="en-US" dirty="0" smtClean="0"/>
              <a:t>函数</a:t>
            </a:r>
            <a:r>
              <a:rPr lang="en-US" altLang="zh-CN" dirty="0" smtClean="0"/>
              <a:t>-</a:t>
            </a:r>
            <a:r>
              <a:rPr lang="zh-CN" altLang="en-US" dirty="0" smtClean="0"/>
              <a:t>高级</a:t>
            </a:r>
            <a:r>
              <a:rPr lang="en-US" altLang="zh-CN" dirty="0" smtClean="0"/>
              <a:t>】</a:t>
            </a:r>
            <a:endParaRPr lang="zh-CN" altLang="en-US" dirty="0"/>
          </a:p>
        </p:txBody>
      </p:sp>
      <p:sp>
        <p:nvSpPr>
          <p:cNvPr id="3" name="内容占位符 2"/>
          <p:cNvSpPr>
            <a:spLocks noGrp="1"/>
          </p:cNvSpPr>
          <p:nvPr>
            <p:ph idx="1"/>
          </p:nvPr>
        </p:nvSpPr>
        <p:spPr>
          <a:xfrm>
            <a:off x="232719" y="1014197"/>
            <a:ext cx="11543270" cy="5666822"/>
          </a:xfrm>
        </p:spPr>
        <p:txBody>
          <a:bodyPr vert="horz" lIns="91440" tIns="45720" rIns="91440" bIns="45720" rtlCol="0">
            <a:normAutofit/>
          </a:bodyPr>
          <a:lstStyle/>
          <a:p>
            <a:r>
              <a:rPr lang="zh-CN" altLang="en-US" dirty="0" smtClean="0"/>
              <a:t>知识点</a:t>
            </a:r>
            <a:r>
              <a:rPr lang="en-US" altLang="zh-CN" dirty="0" smtClean="0"/>
              <a:t>1</a:t>
            </a:r>
            <a:r>
              <a:rPr lang="zh-CN" altLang="en-US" dirty="0" smtClean="0"/>
              <a:t>：</a:t>
            </a:r>
            <a:r>
              <a:rPr lang="en-US" altLang="zh-CN" dirty="0" smtClean="0"/>
              <a:t>ES6</a:t>
            </a:r>
            <a:r>
              <a:rPr lang="zh-CN" altLang="en-US" dirty="0" smtClean="0"/>
              <a:t>函数的默认参数*</a:t>
            </a:r>
            <a:endParaRPr lang="en-US" altLang="zh-CN" dirty="0" smtClean="0"/>
          </a:p>
          <a:p>
            <a:r>
              <a:rPr lang="zh-CN" altLang="en-US" dirty="0" smtClean="0"/>
              <a:t>知识点</a:t>
            </a:r>
            <a:r>
              <a:rPr lang="en-US" altLang="zh-CN" dirty="0" smtClean="0"/>
              <a:t>2</a:t>
            </a:r>
            <a:r>
              <a:rPr lang="zh-CN" altLang="en-US" dirty="0" smtClean="0"/>
              <a:t>：</a:t>
            </a:r>
            <a:r>
              <a:rPr lang="en-US" altLang="zh-CN" dirty="0" smtClean="0"/>
              <a:t>ES6</a:t>
            </a:r>
            <a:r>
              <a:rPr lang="zh-CN" altLang="en-US" dirty="0" smtClean="0"/>
              <a:t>不具名参数*</a:t>
            </a:r>
            <a:endParaRPr lang="en-US" altLang="zh-CN" dirty="0" smtClean="0"/>
          </a:p>
          <a:p>
            <a:r>
              <a:rPr lang="zh-CN" altLang="en-US" dirty="0" smtClean="0"/>
              <a:t>知识点</a:t>
            </a:r>
            <a:r>
              <a:rPr lang="en-US" altLang="zh-CN" dirty="0" smtClean="0"/>
              <a:t>3</a:t>
            </a:r>
            <a:r>
              <a:rPr lang="zh-CN" altLang="en-US" dirty="0" smtClean="0"/>
              <a:t>：匿名函数</a:t>
            </a:r>
            <a:endParaRPr lang="en-US" altLang="zh-CN" dirty="0" smtClean="0"/>
          </a:p>
          <a:p>
            <a:r>
              <a:rPr lang="zh-CN" altLang="en-US" dirty="0" smtClean="0"/>
              <a:t>知识点</a:t>
            </a:r>
            <a:r>
              <a:rPr lang="en-US" altLang="zh-CN" dirty="0" smtClean="0"/>
              <a:t>4</a:t>
            </a:r>
            <a:r>
              <a:rPr lang="zh-CN" altLang="en-US" dirty="0" smtClean="0"/>
              <a:t>：函数嵌套*</a:t>
            </a:r>
            <a:endParaRPr lang="en-US" altLang="zh-CN" dirty="0" smtClean="0"/>
          </a:p>
          <a:p>
            <a:r>
              <a:rPr lang="zh-CN" altLang="en-US" dirty="0" smtClean="0"/>
              <a:t>知识点</a:t>
            </a:r>
            <a:r>
              <a:rPr lang="en-US" altLang="zh-CN" dirty="0" smtClean="0"/>
              <a:t>5</a:t>
            </a:r>
            <a:r>
              <a:rPr lang="zh-CN" altLang="en-US" dirty="0" smtClean="0"/>
              <a:t>：立即执行函数</a:t>
            </a:r>
            <a:endParaRPr lang="en-US" altLang="zh-CN" dirty="0" smtClean="0"/>
          </a:p>
          <a:p>
            <a:r>
              <a:rPr lang="zh-CN" altLang="en-US" dirty="0" smtClean="0"/>
              <a:t>知识点</a:t>
            </a:r>
            <a:r>
              <a:rPr lang="en-US" altLang="zh-CN" dirty="0" smtClean="0"/>
              <a:t>6</a:t>
            </a:r>
            <a:r>
              <a:rPr lang="zh-CN" altLang="en-US" dirty="0" smtClean="0"/>
              <a:t>：函数回调</a:t>
            </a:r>
            <a:endParaRPr lang="en-US" altLang="zh-CN" dirty="0" smtClean="0"/>
          </a:p>
          <a:p>
            <a:r>
              <a:rPr lang="zh-CN" altLang="en-US" dirty="0" smtClean="0"/>
              <a:t>知识点</a:t>
            </a:r>
            <a:r>
              <a:rPr lang="en-US" altLang="zh-CN" dirty="0" smtClean="0"/>
              <a:t>7</a:t>
            </a:r>
            <a:r>
              <a:rPr lang="zh-CN" altLang="en-US" dirty="0" smtClean="0"/>
              <a:t>：箭头函数*</a:t>
            </a:r>
            <a:endParaRPr lang="en-US" altLang="zh-CN" dirty="0" smtClean="0"/>
          </a:p>
          <a:p>
            <a:endParaRPr lang="en-US" altLang="zh-CN" dirty="0"/>
          </a:p>
          <a:p>
            <a:endParaRPr lang="zh-CN" altLang="en-US"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ES6</a:t>
            </a:r>
            <a:r>
              <a:rPr lang="zh-CN" altLang="en-US" dirty="0" smtClean="0"/>
              <a:t>函数的默认参数</a:t>
            </a:r>
            <a:endParaRPr lang="zh-CN" altLang="en-US" dirty="0"/>
          </a:p>
        </p:txBody>
      </p:sp>
      <p:sp>
        <p:nvSpPr>
          <p:cNvPr id="3" name="内容占位符 2"/>
          <p:cNvSpPr>
            <a:spLocks noGrp="1"/>
          </p:cNvSpPr>
          <p:nvPr>
            <p:ph idx="1"/>
          </p:nvPr>
        </p:nvSpPr>
        <p:spPr/>
        <p:txBody>
          <a:bodyPr/>
          <a:lstStyle/>
          <a:p>
            <a:r>
              <a:rPr lang="en-US" altLang="zh-CN" dirty="0" smtClean="0"/>
              <a:t>ES6</a:t>
            </a:r>
            <a:r>
              <a:rPr lang="zh-CN" altLang="en-US" dirty="0" smtClean="0"/>
              <a:t>之前一直是通过其他方法来模拟默认参数的，例如逻辑或</a:t>
            </a:r>
            <a:r>
              <a:rPr lang="en-US" altLang="zh-CN" dirty="0" smtClean="0"/>
              <a:t>||</a:t>
            </a:r>
            <a:r>
              <a:rPr lang="zh-CN" altLang="en-US" dirty="0" smtClean="0"/>
              <a:t>符号，但是当参数值为</a:t>
            </a:r>
            <a:r>
              <a:rPr lang="en-US" altLang="zh-CN" dirty="0" smtClean="0"/>
              <a:t>false</a:t>
            </a:r>
            <a:r>
              <a:rPr lang="zh-CN" altLang="en-US" dirty="0" smtClean="0"/>
              <a:t>值时会出现错误</a:t>
            </a:r>
            <a:endParaRPr lang="en-US" altLang="zh-CN" dirty="0" smtClean="0"/>
          </a:p>
          <a:p>
            <a:endParaRPr lang="en-US" altLang="zh-CN" dirty="0" smtClean="0"/>
          </a:p>
          <a:p>
            <a:pPr>
              <a:buNone/>
            </a:pPr>
            <a:endParaRPr lang="en-US" altLang="zh-CN" dirty="0" smtClean="0"/>
          </a:p>
          <a:p>
            <a:r>
              <a:rPr lang="zh-CN" altLang="en-US" dirty="0" smtClean="0"/>
              <a:t>各种</a:t>
            </a:r>
            <a:r>
              <a:rPr lang="en-US" altLang="zh-CN" dirty="0" smtClean="0"/>
              <a:t>JS</a:t>
            </a:r>
            <a:r>
              <a:rPr lang="zh-CN" altLang="en-US" dirty="0" smtClean="0"/>
              <a:t>库给出了另一种更安全的写法，但书写量巨大</a:t>
            </a:r>
            <a:endParaRPr lang="zh-CN" altLang="en-US" dirty="0" smtClean="0"/>
          </a:p>
          <a:p>
            <a:endParaRPr lang="en-US" altLang="zh-CN" dirty="0" smtClean="0"/>
          </a:p>
          <a:p>
            <a:pPr>
              <a:buNone/>
            </a:pPr>
            <a:endParaRPr lang="zh-CN" altLang="en-US" dirty="0"/>
          </a:p>
        </p:txBody>
      </p:sp>
      <p:pic>
        <p:nvPicPr>
          <p:cNvPr id="1028" name="Picture 4"/>
          <p:cNvPicPr>
            <a:picLocks noChangeAspect="1" noChangeArrowheads="1"/>
          </p:cNvPicPr>
          <p:nvPr/>
        </p:nvPicPr>
        <p:blipFill>
          <a:blip r:embed="rId1"/>
          <a:srcRect/>
          <a:stretch>
            <a:fillRect/>
          </a:stretch>
        </p:blipFill>
        <p:spPr bwMode="auto">
          <a:xfrm>
            <a:off x="3147398" y="1554730"/>
            <a:ext cx="5102789" cy="1704668"/>
          </a:xfrm>
          <a:prstGeom prst="rect">
            <a:avLst/>
          </a:prstGeom>
          <a:noFill/>
          <a:ln w="9525">
            <a:solidFill>
              <a:schemeClr val="tx1"/>
            </a:solid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600688" y="3815686"/>
            <a:ext cx="9570569" cy="2747347"/>
          </a:xfrm>
          <a:prstGeom prst="rect">
            <a:avLst/>
          </a:prstGeom>
          <a:noFill/>
          <a:ln w="9525">
            <a:solidFill>
              <a:schemeClr val="tx1"/>
            </a:solidFill>
            <a:miter lim="800000"/>
            <a:headEnd/>
            <a:tailEnd/>
          </a:ln>
          <a:effectLst/>
        </p:spPr>
      </p:pic>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ES6</a:t>
            </a:r>
            <a:r>
              <a:rPr lang="zh-CN" altLang="en-US" dirty="0" smtClean="0"/>
              <a:t>函数的默认参数</a:t>
            </a:r>
            <a:endParaRPr lang="zh-CN" altLang="en-US" dirty="0"/>
          </a:p>
        </p:txBody>
      </p:sp>
      <p:sp>
        <p:nvSpPr>
          <p:cNvPr id="3" name="内容占位符 2"/>
          <p:cNvSpPr>
            <a:spLocks noGrp="1"/>
          </p:cNvSpPr>
          <p:nvPr>
            <p:ph idx="1"/>
          </p:nvPr>
        </p:nvSpPr>
        <p:spPr/>
        <p:txBody>
          <a:bodyPr/>
          <a:lstStyle/>
          <a:p>
            <a:r>
              <a:rPr lang="en-US" dirty="0" smtClean="0"/>
              <a:t>ES6</a:t>
            </a:r>
            <a:r>
              <a:rPr lang="zh-CN" altLang="en-US" dirty="0" smtClean="0"/>
              <a:t>的函数默认参数使用初始化方式，以便在参数传未被传入时使用</a:t>
            </a:r>
            <a:endParaRPr lang="en-US" altLang="zh-CN" dirty="0" smtClean="0"/>
          </a:p>
          <a:p>
            <a:endParaRPr lang="en-US" altLang="zh-CN" dirty="0" smtClean="0"/>
          </a:p>
          <a:p>
            <a:endParaRPr lang="en-US" altLang="zh-CN" dirty="0" smtClean="0"/>
          </a:p>
          <a:p>
            <a:pPr>
              <a:buNone/>
            </a:pPr>
            <a:endParaRPr lang="en-US" altLang="zh-CN" dirty="0" smtClean="0"/>
          </a:p>
          <a:p>
            <a:r>
              <a:rPr lang="zh-CN" altLang="en-US" dirty="0" smtClean="0"/>
              <a:t>调用函数时，只在第二个参数未传递或传递为</a:t>
            </a:r>
            <a:r>
              <a:rPr lang="en-US" altLang="zh-CN" dirty="0" smtClean="0"/>
              <a:t>undefined</a:t>
            </a:r>
            <a:r>
              <a:rPr lang="zh-CN" altLang="en-US" dirty="0" smtClean="0"/>
              <a:t>时使用默认值</a:t>
            </a:r>
            <a:endParaRPr lang="zh-CN" altLang="en-US" dirty="0"/>
          </a:p>
        </p:txBody>
      </p:sp>
      <p:pic>
        <p:nvPicPr>
          <p:cNvPr id="2052" name="Picture 4"/>
          <p:cNvPicPr>
            <a:picLocks noChangeAspect="1" noChangeArrowheads="1"/>
          </p:cNvPicPr>
          <p:nvPr/>
        </p:nvPicPr>
        <p:blipFill>
          <a:blip r:embed="rId1"/>
          <a:srcRect/>
          <a:stretch>
            <a:fillRect/>
          </a:stretch>
        </p:blipFill>
        <p:spPr bwMode="auto">
          <a:xfrm>
            <a:off x="1129944" y="1669488"/>
            <a:ext cx="8955716" cy="1678396"/>
          </a:xfrm>
          <a:prstGeom prst="rect">
            <a:avLst/>
          </a:prstGeom>
          <a:noFill/>
          <a:ln w="9525">
            <a:solidFill>
              <a:schemeClr val="tx1"/>
            </a:solidFill>
            <a:miter lim="800000"/>
            <a:headEnd/>
            <a:tailEnd/>
          </a:ln>
          <a:effectLst/>
        </p:spPr>
      </p:pic>
      <p:pic>
        <p:nvPicPr>
          <p:cNvPr id="2053" name="Picture 5"/>
          <p:cNvPicPr>
            <a:picLocks noChangeAspect="1" noChangeArrowheads="1"/>
          </p:cNvPicPr>
          <p:nvPr/>
        </p:nvPicPr>
        <p:blipFill>
          <a:blip r:embed="rId2"/>
          <a:srcRect/>
          <a:stretch>
            <a:fillRect/>
          </a:stretch>
        </p:blipFill>
        <p:spPr bwMode="auto">
          <a:xfrm>
            <a:off x="2757028" y="3916312"/>
            <a:ext cx="4638816" cy="2941688"/>
          </a:xfrm>
          <a:prstGeom prst="rect">
            <a:avLst/>
          </a:prstGeom>
          <a:noFill/>
          <a:ln w="9525">
            <a:solidFill>
              <a:schemeClr val="tx1"/>
            </a:solidFill>
            <a:miter lim="800000"/>
            <a:headEnd/>
            <a:tailEnd/>
          </a:ln>
          <a:effectLst/>
        </p:spPr>
      </p:pic>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ES6</a:t>
            </a:r>
            <a:r>
              <a:rPr lang="zh-CN" altLang="en-US" dirty="0" smtClean="0"/>
              <a:t>函数的默认参数</a:t>
            </a:r>
            <a:endParaRPr lang="zh-CN" altLang="en-US" dirty="0"/>
          </a:p>
        </p:txBody>
      </p:sp>
      <p:sp>
        <p:nvSpPr>
          <p:cNvPr id="3" name="内容占位符 2"/>
          <p:cNvSpPr>
            <a:spLocks noGrp="1"/>
          </p:cNvSpPr>
          <p:nvPr>
            <p:ph idx="1"/>
          </p:nvPr>
        </p:nvSpPr>
        <p:spPr/>
        <p:txBody>
          <a:bodyPr/>
          <a:lstStyle/>
          <a:p>
            <a:r>
              <a:rPr lang="zh-CN" altLang="en-US" dirty="0" smtClean="0"/>
              <a:t>关于</a:t>
            </a:r>
            <a:r>
              <a:rPr lang="en-US" altLang="zh-CN" dirty="0" smtClean="0"/>
              <a:t>arguments</a:t>
            </a:r>
            <a:r>
              <a:rPr lang="zh-CN" altLang="en-US" dirty="0" smtClean="0"/>
              <a:t>对象在使用默认参数是有不同的表现。</a:t>
            </a:r>
            <a:r>
              <a:rPr lang="en-US" altLang="zh-CN" dirty="0" smtClean="0"/>
              <a:t>ES6</a:t>
            </a:r>
            <a:r>
              <a:rPr lang="zh-CN" altLang="en-US" dirty="0" smtClean="0"/>
              <a:t>中会和</a:t>
            </a:r>
            <a:r>
              <a:rPr lang="en-US" altLang="zh-CN" dirty="0" smtClean="0"/>
              <a:t>ES5</a:t>
            </a:r>
            <a:r>
              <a:rPr lang="zh-CN" altLang="en-US" dirty="0" smtClean="0"/>
              <a:t>的严格模式一致</a:t>
            </a:r>
            <a:endParaRPr lang="en-US" altLang="zh-CN" dirty="0" smtClean="0"/>
          </a:p>
          <a:p>
            <a:r>
              <a:rPr lang="en-US" altLang="zh-CN" dirty="0" smtClean="0"/>
              <a:t>ES5</a:t>
            </a:r>
            <a:r>
              <a:rPr lang="zh-CN" altLang="en-US" dirty="0" smtClean="0"/>
              <a:t>非严格模式和严格模式的执行结果</a:t>
            </a:r>
            <a:endParaRPr lang="zh-CN" altLang="en-US" dirty="0"/>
          </a:p>
        </p:txBody>
      </p:sp>
      <p:pic>
        <p:nvPicPr>
          <p:cNvPr id="3074" name="Picture 2"/>
          <p:cNvPicPr>
            <a:picLocks noChangeAspect="1" noChangeArrowheads="1"/>
          </p:cNvPicPr>
          <p:nvPr/>
        </p:nvPicPr>
        <p:blipFill>
          <a:blip r:embed="rId1"/>
          <a:srcRect/>
          <a:stretch>
            <a:fillRect/>
          </a:stretch>
        </p:blipFill>
        <p:spPr bwMode="auto">
          <a:xfrm>
            <a:off x="299731" y="2050025"/>
            <a:ext cx="5330099" cy="3480619"/>
          </a:xfrm>
          <a:prstGeom prst="rect">
            <a:avLst/>
          </a:prstGeom>
          <a:noFill/>
          <a:ln w="9525">
            <a:noFill/>
            <a:miter lim="800000"/>
            <a:headEnd/>
            <a:tailEnd/>
          </a:ln>
          <a:effectLst/>
        </p:spPr>
      </p:pic>
      <p:pic>
        <p:nvPicPr>
          <p:cNvPr id="3075" name="Picture 3"/>
          <p:cNvPicPr>
            <a:picLocks noChangeAspect="1" noChangeArrowheads="1"/>
          </p:cNvPicPr>
          <p:nvPr/>
        </p:nvPicPr>
        <p:blipFill>
          <a:blip r:embed="rId2"/>
          <a:srcRect/>
          <a:stretch>
            <a:fillRect/>
          </a:stretch>
        </p:blipFill>
        <p:spPr bwMode="auto">
          <a:xfrm>
            <a:off x="3733033" y="4671552"/>
            <a:ext cx="1126868" cy="1802989"/>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6140552" y="1828800"/>
            <a:ext cx="5315186" cy="3967316"/>
          </a:xfrm>
          <a:prstGeom prst="rect">
            <a:avLst/>
          </a:prstGeom>
          <a:noFill/>
          <a:ln w="9525">
            <a:noFill/>
            <a:miter lim="800000"/>
            <a:headEnd/>
            <a:tailEnd/>
          </a:ln>
          <a:effectLst/>
        </p:spPr>
      </p:pic>
      <p:pic>
        <p:nvPicPr>
          <p:cNvPr id="8" name="Picture 2"/>
          <p:cNvPicPr>
            <a:picLocks noChangeAspect="1" noChangeArrowheads="1"/>
          </p:cNvPicPr>
          <p:nvPr/>
        </p:nvPicPr>
        <p:blipFill>
          <a:blip r:embed="rId1"/>
          <a:srcRect/>
          <a:stretch>
            <a:fillRect/>
          </a:stretch>
        </p:blipFill>
        <p:spPr bwMode="auto">
          <a:xfrm>
            <a:off x="343976" y="2168009"/>
            <a:ext cx="5330099" cy="3480619"/>
          </a:xfrm>
          <a:prstGeom prst="rect">
            <a:avLst/>
          </a:prstGeom>
          <a:noFill/>
          <a:ln w="9525">
            <a:solidFill>
              <a:schemeClr val="tx1"/>
            </a:solidFill>
            <a:miter lim="800000"/>
            <a:headEnd/>
            <a:tailEnd/>
          </a:ln>
          <a:effectLst/>
        </p:spPr>
      </p:pic>
      <p:pic>
        <p:nvPicPr>
          <p:cNvPr id="9" name="Picture 3"/>
          <p:cNvPicPr>
            <a:picLocks noChangeAspect="1" noChangeArrowheads="1"/>
          </p:cNvPicPr>
          <p:nvPr/>
        </p:nvPicPr>
        <p:blipFill>
          <a:blip r:embed="rId2"/>
          <a:srcRect/>
          <a:stretch>
            <a:fillRect/>
          </a:stretch>
        </p:blipFill>
        <p:spPr bwMode="auto">
          <a:xfrm>
            <a:off x="3851020" y="4833784"/>
            <a:ext cx="1126868" cy="1802989"/>
          </a:xfrm>
          <a:prstGeom prst="rect">
            <a:avLst/>
          </a:prstGeom>
          <a:noFill/>
          <a:ln w="9525">
            <a:solidFill>
              <a:schemeClr val="tx1"/>
            </a:solidFill>
            <a:miter lim="800000"/>
            <a:headEnd/>
            <a:tailEnd/>
          </a:ln>
          <a:effectLst/>
        </p:spPr>
      </p:pic>
      <p:pic>
        <p:nvPicPr>
          <p:cNvPr id="10" name="Picture 2"/>
          <p:cNvPicPr>
            <a:picLocks noChangeAspect="1" noChangeArrowheads="1"/>
          </p:cNvPicPr>
          <p:nvPr/>
        </p:nvPicPr>
        <p:blipFill>
          <a:blip r:embed="rId3"/>
          <a:srcRect/>
          <a:stretch>
            <a:fillRect/>
          </a:stretch>
        </p:blipFill>
        <p:spPr bwMode="auto">
          <a:xfrm>
            <a:off x="6184797" y="1828800"/>
            <a:ext cx="5315186" cy="3967316"/>
          </a:xfrm>
          <a:prstGeom prst="rect">
            <a:avLst/>
          </a:prstGeom>
          <a:noFill/>
          <a:ln w="9525">
            <a:solidFill>
              <a:schemeClr val="tx1"/>
            </a:solidFill>
            <a:miter lim="800000"/>
            <a:headEnd/>
            <a:tailEnd/>
          </a:ln>
          <a:effectLst/>
        </p:spPr>
      </p:pic>
      <p:pic>
        <p:nvPicPr>
          <p:cNvPr id="7" name="Picture 3"/>
          <p:cNvPicPr>
            <a:picLocks noChangeAspect="1" noChangeArrowheads="1"/>
          </p:cNvPicPr>
          <p:nvPr/>
        </p:nvPicPr>
        <p:blipFill>
          <a:blip r:embed="rId4"/>
          <a:srcRect/>
          <a:stretch>
            <a:fillRect/>
          </a:stretch>
        </p:blipFill>
        <p:spPr bwMode="auto">
          <a:xfrm>
            <a:off x="9565711" y="4746835"/>
            <a:ext cx="1436586" cy="1904687"/>
          </a:xfrm>
          <a:prstGeom prst="rect">
            <a:avLst/>
          </a:prstGeom>
          <a:noFill/>
          <a:ln w="9525">
            <a:solidFill>
              <a:schemeClr val="tx1"/>
            </a:solidFill>
            <a:miter lim="800000"/>
            <a:headEnd/>
            <a:tailEnd/>
          </a:ln>
          <a:effectLst/>
        </p:spPr>
      </p:pic>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ES6</a:t>
            </a:r>
            <a:r>
              <a:rPr lang="zh-CN" altLang="en-US" dirty="0" smtClean="0"/>
              <a:t>不具名参数</a:t>
            </a:r>
            <a:endParaRPr lang="zh-CN" altLang="en-US" dirty="0"/>
          </a:p>
        </p:txBody>
      </p:sp>
      <p:sp>
        <p:nvSpPr>
          <p:cNvPr id="3" name="内容占位符 2"/>
          <p:cNvSpPr>
            <a:spLocks noGrp="1"/>
          </p:cNvSpPr>
          <p:nvPr>
            <p:ph idx="1"/>
          </p:nvPr>
        </p:nvSpPr>
        <p:spPr>
          <a:xfrm>
            <a:off x="634978" y="821923"/>
            <a:ext cx="10995455" cy="5092657"/>
          </a:xfrm>
        </p:spPr>
        <p:txBody>
          <a:bodyPr/>
          <a:lstStyle/>
          <a:p>
            <a:r>
              <a:rPr lang="zh-CN" altLang="en-US" dirty="0" smtClean="0"/>
              <a:t>剩余参数（</a:t>
            </a:r>
            <a:r>
              <a:rPr lang="en-US" altLang="zh-CN" dirty="0" smtClean="0"/>
              <a:t>rest parameter</a:t>
            </a:r>
            <a:r>
              <a:rPr lang="zh-CN" altLang="en-US" dirty="0" smtClean="0"/>
              <a:t>），格式为：</a:t>
            </a:r>
            <a:r>
              <a:rPr lang="en-US" altLang="zh-CN" dirty="0" smtClean="0"/>
              <a:t>…</a:t>
            </a:r>
            <a:r>
              <a:rPr lang="en-US" altLang="zh-CN" dirty="0" err="1" smtClean="0"/>
              <a:t>paramName</a:t>
            </a:r>
            <a:endParaRPr lang="en-US" altLang="zh-CN" dirty="0" smtClean="0"/>
          </a:p>
          <a:p>
            <a:pPr lvl="1"/>
            <a:r>
              <a:rPr lang="zh-CN" altLang="en-US" dirty="0" smtClean="0"/>
              <a:t>虽然</a:t>
            </a:r>
            <a:r>
              <a:rPr lang="en-US" altLang="zh-CN" dirty="0" smtClean="0"/>
              <a:t>arguments</a:t>
            </a:r>
            <a:r>
              <a:rPr lang="zh-CN" altLang="en-US" dirty="0" smtClean="0"/>
              <a:t>可以表示所有参数，但是处理起来麻烦</a:t>
            </a:r>
            <a:endParaRPr lang="en-US" altLang="zh-CN" dirty="0" smtClean="0"/>
          </a:p>
          <a:p>
            <a:pPr lvl="1"/>
            <a:r>
              <a:rPr lang="zh-CN" altLang="en-US" dirty="0" smtClean="0"/>
              <a:t>剩余参数不去处理固定的参数部分，专注于不确定的参数部分，减少处理代码量，而且可以不用顾虑固定参数部分，设计剩余参数目的在于替代</a:t>
            </a:r>
            <a:r>
              <a:rPr lang="en-US" altLang="zh-CN" dirty="0" smtClean="0"/>
              <a:t>arguments</a:t>
            </a:r>
            <a:r>
              <a:rPr lang="zh-CN" altLang="en-US" dirty="0" smtClean="0"/>
              <a:t>（</a:t>
            </a:r>
            <a:r>
              <a:rPr lang="en-US" altLang="zh-CN" dirty="0" smtClean="0"/>
              <a:t>ES4</a:t>
            </a:r>
            <a:r>
              <a:rPr lang="zh-CN" altLang="en-US" dirty="0" smtClean="0"/>
              <a:t>就曾计划实施）</a:t>
            </a:r>
            <a:endParaRPr lang="en-US" altLang="zh-CN" dirty="0" smtClean="0"/>
          </a:p>
          <a:p>
            <a:pPr lvl="1"/>
            <a:r>
              <a:rPr lang="zh-CN" altLang="en-US" dirty="0" smtClean="0"/>
              <a:t>剩余参数也会产生一个同参数名的集合，且必定是</a:t>
            </a:r>
            <a:r>
              <a:rPr lang="en-US" altLang="zh-CN" dirty="0" smtClean="0"/>
              <a:t>arguments</a:t>
            </a:r>
            <a:r>
              <a:rPr lang="zh-CN" altLang="en-US" dirty="0" smtClean="0"/>
              <a:t>的子集</a:t>
            </a:r>
            <a:endParaRPr lang="en-US" altLang="zh-CN" dirty="0" smtClean="0"/>
          </a:p>
          <a:p>
            <a:pPr lvl="1"/>
            <a:r>
              <a:rPr lang="zh-CN" altLang="en-US" dirty="0" smtClean="0"/>
              <a:t>剩余参数必定在参数列表的最后</a:t>
            </a:r>
            <a:endParaRPr lang="zh-CN" altLang="en-US" dirty="0"/>
          </a:p>
        </p:txBody>
      </p:sp>
      <p:pic>
        <p:nvPicPr>
          <p:cNvPr id="7171" name="Picture 3"/>
          <p:cNvPicPr>
            <a:picLocks noChangeAspect="1" noChangeArrowheads="1"/>
          </p:cNvPicPr>
          <p:nvPr/>
        </p:nvPicPr>
        <p:blipFill>
          <a:blip r:embed="rId1"/>
          <a:srcRect/>
          <a:stretch>
            <a:fillRect/>
          </a:stretch>
        </p:blipFill>
        <p:spPr bwMode="auto">
          <a:xfrm>
            <a:off x="1405553" y="3839036"/>
            <a:ext cx="5245970" cy="2822635"/>
          </a:xfrm>
          <a:prstGeom prst="rect">
            <a:avLst/>
          </a:prstGeom>
          <a:noFill/>
          <a:ln w="9525">
            <a:solidFill>
              <a:schemeClr val="tx1"/>
            </a:solidFill>
            <a:miter lim="800000"/>
            <a:headEnd/>
            <a:tailEnd/>
          </a:ln>
          <a:effectLst/>
        </p:spPr>
      </p:pic>
      <p:pic>
        <p:nvPicPr>
          <p:cNvPr id="7172" name="Picture 4"/>
          <p:cNvPicPr>
            <a:picLocks noChangeAspect="1" noChangeArrowheads="1"/>
          </p:cNvPicPr>
          <p:nvPr/>
        </p:nvPicPr>
        <p:blipFill>
          <a:blip r:embed="rId2"/>
          <a:srcRect/>
          <a:stretch>
            <a:fillRect/>
          </a:stretch>
        </p:blipFill>
        <p:spPr bwMode="auto">
          <a:xfrm>
            <a:off x="6887650" y="4134926"/>
            <a:ext cx="1600217" cy="1897164"/>
          </a:xfrm>
          <a:prstGeom prst="rect">
            <a:avLst/>
          </a:prstGeom>
          <a:noFill/>
          <a:ln w="9525">
            <a:solidFill>
              <a:schemeClr val="tx1"/>
            </a:solidFill>
            <a:miter lim="800000"/>
            <a:headEnd/>
            <a:tailEnd/>
          </a:ln>
          <a:effectLst/>
        </p:spPr>
      </p:pic>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匿名函数</a:t>
            </a:r>
            <a:endParaRPr lang="zh-CN" altLang="en-US" dirty="0"/>
          </a:p>
        </p:txBody>
      </p:sp>
      <p:sp>
        <p:nvSpPr>
          <p:cNvPr id="3" name="内容占位符 2"/>
          <p:cNvSpPr>
            <a:spLocks noGrp="1"/>
          </p:cNvSpPr>
          <p:nvPr>
            <p:ph idx="1"/>
          </p:nvPr>
        </p:nvSpPr>
        <p:spPr>
          <a:xfrm>
            <a:off x="232719" y="1014197"/>
            <a:ext cx="11543270" cy="5652074"/>
          </a:xfrm>
        </p:spPr>
        <p:txBody>
          <a:bodyPr>
            <a:normAutofit/>
          </a:bodyPr>
          <a:lstStyle/>
          <a:p>
            <a:r>
              <a:rPr lang="zh-CN" altLang="en-US" dirty="0" smtClean="0"/>
              <a:t>匿名函数：顾名思义就是没有函数名的函数，也可称作函数表达式</a:t>
            </a:r>
            <a:endParaRPr lang="en-US" altLang="zh-CN" dirty="0" smtClean="0"/>
          </a:p>
          <a:p>
            <a:r>
              <a:rPr lang="zh-CN" altLang="en-US" dirty="0" smtClean="0"/>
              <a:t>匿名函数的声明：</a:t>
            </a:r>
            <a:endParaRPr lang="en-US" altLang="zh-CN" dirty="0" smtClean="0"/>
          </a:p>
          <a:p>
            <a:pPr lvl="1"/>
            <a:r>
              <a:rPr lang="zh-CN" altLang="en-US" dirty="0" smtClean="0"/>
              <a:t>通常先声明匿名函数，再由一个变量指向这个匿名函数。</a:t>
            </a:r>
            <a:endParaRPr lang="en-US" altLang="zh-CN" dirty="0" smtClean="0"/>
          </a:p>
          <a:p>
            <a:pPr lvl="1"/>
            <a:r>
              <a:rPr lang="zh-CN" altLang="en-US" dirty="0" smtClean="0"/>
              <a:t>匿名函数可以作为调用另外一个函数时实参</a:t>
            </a:r>
            <a:endParaRPr lang="en-US" altLang="zh-CN" dirty="0" smtClean="0"/>
          </a:p>
          <a:p>
            <a:pPr lvl="1"/>
            <a:r>
              <a:rPr lang="zh-CN" altLang="en-US" dirty="0" smtClean="0"/>
              <a:t>匿名函数可以作为另一个函数的返回值</a:t>
            </a:r>
            <a:endParaRPr lang="en-US" altLang="zh-CN" dirty="0" smtClean="0"/>
          </a:p>
          <a:p>
            <a:r>
              <a:rPr lang="zh-CN" altLang="en-US" dirty="0" smtClean="0"/>
              <a:t>匿名函数的调用：调用时将指向函数的变量名当作函数名，且必须先声明后调用</a:t>
            </a:r>
            <a:endParaRPr lang="en-US" altLang="zh-CN" dirty="0" smtClean="0"/>
          </a:p>
          <a:p>
            <a:endParaRPr lang="en-US" altLang="zh-CN" dirty="0" smtClean="0"/>
          </a:p>
          <a:p>
            <a:endParaRPr lang="en-US" altLang="zh-CN" dirty="0" smtClean="0"/>
          </a:p>
          <a:p>
            <a:endParaRPr lang="en-US" altLang="zh-CN" dirty="0" smtClean="0"/>
          </a:p>
          <a:p>
            <a:r>
              <a:rPr lang="zh-CN" altLang="en-US" dirty="0" smtClean="0"/>
              <a:t>声明函数应尽量使用匿名函数，</a:t>
            </a:r>
            <a:endParaRPr lang="en-US" altLang="zh-CN" dirty="0" smtClean="0"/>
          </a:p>
        </p:txBody>
      </p:sp>
      <p:sp>
        <p:nvSpPr>
          <p:cNvPr id="4" name="圆角矩形 3"/>
          <p:cNvSpPr/>
          <p:nvPr/>
        </p:nvSpPr>
        <p:spPr>
          <a:xfrm>
            <a:off x="8421330" y="1061884"/>
            <a:ext cx="2728450" cy="1135627"/>
          </a:xfrm>
          <a:prstGeom prst="roundRect">
            <a:avLst>
              <a:gd name="adj" fmla="val 3680"/>
            </a:avLst>
          </a:prstGeom>
        </p:spPr>
        <p:style>
          <a:lnRef idx="1">
            <a:schemeClr val="accent4"/>
          </a:lnRef>
          <a:fillRef idx="2">
            <a:schemeClr val="accent4"/>
          </a:fillRef>
          <a:effectRef idx="1">
            <a:schemeClr val="accent4"/>
          </a:effectRef>
          <a:fontRef idx="minor">
            <a:schemeClr val="dk1"/>
          </a:fontRef>
        </p:style>
        <p:txBody>
          <a:bodyPr rtlCol="0" anchor="t"/>
          <a:lstStyle/>
          <a:p>
            <a:r>
              <a:rPr lang="en-US" altLang="zh-CN" sz="2000" dirty="0" err="1" smtClean="0"/>
              <a:t>var</a:t>
            </a:r>
            <a:r>
              <a:rPr lang="en-US" altLang="zh-CN" sz="2000" dirty="0" smtClean="0"/>
              <a:t> </a:t>
            </a:r>
            <a:r>
              <a:rPr lang="en-US" altLang="zh-CN" sz="2000" dirty="0" err="1" smtClean="0"/>
              <a:t>myFun</a:t>
            </a:r>
            <a:r>
              <a:rPr lang="en-US" altLang="zh-CN" sz="2000" dirty="0" smtClean="0"/>
              <a:t> = function(){</a:t>
            </a:r>
            <a:endParaRPr lang="en-US" altLang="zh-CN" sz="2000" dirty="0" smtClean="0"/>
          </a:p>
          <a:p>
            <a:r>
              <a:rPr lang="en-US" altLang="zh-CN" sz="2000" dirty="0" smtClean="0"/>
              <a:t>    //</a:t>
            </a:r>
            <a:r>
              <a:rPr lang="zh-CN" altLang="en-US" sz="2000" dirty="0" smtClean="0"/>
              <a:t>函数体</a:t>
            </a:r>
            <a:endParaRPr lang="en-US" altLang="zh-CN" sz="2000" dirty="0" smtClean="0"/>
          </a:p>
          <a:p>
            <a:r>
              <a:rPr lang="en-US" altLang="zh-CN" sz="2000" dirty="0" smtClean="0"/>
              <a:t>}</a:t>
            </a:r>
            <a:endParaRPr lang="zh-CN" altLang="en-US" sz="2000" dirty="0"/>
          </a:p>
        </p:txBody>
      </p:sp>
      <p:sp>
        <p:nvSpPr>
          <p:cNvPr id="5" name="圆角矩形 4"/>
          <p:cNvSpPr/>
          <p:nvPr/>
        </p:nvSpPr>
        <p:spPr>
          <a:xfrm>
            <a:off x="855406" y="4277032"/>
            <a:ext cx="10309123" cy="1873046"/>
          </a:xfrm>
          <a:prstGeom prst="roundRect">
            <a:avLst>
              <a:gd name="adj" fmla="val 2400"/>
            </a:avLst>
          </a:prstGeom>
        </p:spPr>
        <p:style>
          <a:lnRef idx="1">
            <a:schemeClr val="accent4"/>
          </a:lnRef>
          <a:fillRef idx="2">
            <a:schemeClr val="accent4"/>
          </a:fillRef>
          <a:effectRef idx="1">
            <a:schemeClr val="accent4"/>
          </a:effectRef>
          <a:fontRef idx="minor">
            <a:schemeClr val="dk1"/>
          </a:fontRef>
        </p:style>
        <p:txBody>
          <a:bodyPr rtlCol="0" anchor="t"/>
          <a:lstStyle/>
          <a:p>
            <a:r>
              <a:rPr lang="en-US" altLang="zh-CN" sz="2000" dirty="0" err="1" smtClean="0"/>
              <a:t>myFun</a:t>
            </a:r>
            <a:r>
              <a:rPr lang="en-US" altLang="zh-CN" sz="2000" dirty="0" smtClean="0"/>
              <a:t>();//</a:t>
            </a:r>
            <a:r>
              <a:rPr lang="zh-CN" altLang="en-US" sz="2000" dirty="0" smtClean="0"/>
              <a:t>会报</a:t>
            </a:r>
            <a:r>
              <a:rPr lang="en-US" altLang="zh-CN" sz="2000" dirty="0" err="1" smtClean="0"/>
              <a:t>myFun</a:t>
            </a:r>
            <a:r>
              <a:rPr lang="zh-CN" altLang="en-US" sz="2000" dirty="0" smtClean="0"/>
              <a:t>不是</a:t>
            </a:r>
            <a:r>
              <a:rPr lang="en-US" altLang="zh-CN" sz="2000" dirty="0" smtClean="0"/>
              <a:t>Function</a:t>
            </a:r>
            <a:r>
              <a:rPr lang="zh-CN" altLang="en-US" sz="2000" dirty="0" smtClean="0"/>
              <a:t>的错误，因为此时浏览器并不认为</a:t>
            </a:r>
            <a:r>
              <a:rPr lang="en-US" altLang="zh-CN" sz="2000" dirty="0" err="1" smtClean="0"/>
              <a:t>myFun</a:t>
            </a:r>
            <a:r>
              <a:rPr lang="zh-CN" altLang="en-US" sz="2000" dirty="0" smtClean="0"/>
              <a:t>是一个函数</a:t>
            </a:r>
            <a:endParaRPr lang="en-US" altLang="zh-CN" sz="2000" dirty="0" smtClean="0"/>
          </a:p>
          <a:p>
            <a:r>
              <a:rPr lang="en-US" altLang="zh-CN" sz="2000" dirty="0" err="1" smtClean="0"/>
              <a:t>var</a:t>
            </a:r>
            <a:r>
              <a:rPr lang="en-US" altLang="zh-CN" sz="2000" dirty="0" smtClean="0"/>
              <a:t> </a:t>
            </a:r>
            <a:r>
              <a:rPr lang="en-US" altLang="zh-CN" sz="2000" dirty="0" err="1" smtClean="0"/>
              <a:t>myFun</a:t>
            </a:r>
            <a:r>
              <a:rPr lang="en-US" altLang="zh-CN" sz="2000" dirty="0" smtClean="0"/>
              <a:t> = function(){</a:t>
            </a:r>
            <a:endParaRPr lang="en-US" altLang="zh-CN" sz="2000" dirty="0" smtClean="0"/>
          </a:p>
          <a:p>
            <a:r>
              <a:rPr lang="en-US" altLang="zh-CN" sz="2000" dirty="0" smtClean="0"/>
              <a:t>    //</a:t>
            </a:r>
            <a:r>
              <a:rPr lang="zh-CN" altLang="en-US" sz="2000" dirty="0" smtClean="0"/>
              <a:t>函数体</a:t>
            </a:r>
            <a:endParaRPr lang="en-US" altLang="zh-CN" sz="2000" dirty="0" smtClean="0"/>
          </a:p>
          <a:p>
            <a:r>
              <a:rPr lang="en-US" altLang="zh-CN" sz="2000" dirty="0" smtClean="0"/>
              <a:t>}</a:t>
            </a:r>
            <a:endParaRPr lang="en-US" altLang="zh-CN" sz="2000" dirty="0" smtClean="0"/>
          </a:p>
          <a:p>
            <a:r>
              <a:rPr lang="en-US" altLang="zh-CN" sz="2000" dirty="0" err="1" smtClean="0"/>
              <a:t>myFun</a:t>
            </a:r>
            <a:r>
              <a:rPr lang="en-US" altLang="zh-CN" sz="2000" dirty="0" smtClean="0"/>
              <a:t>();//</a:t>
            </a:r>
            <a:r>
              <a:rPr lang="zh-CN" altLang="en-US" sz="2000" dirty="0" smtClean="0"/>
              <a:t>可以调用</a:t>
            </a:r>
            <a:endParaRPr lang="en-US" altLang="zh-CN" sz="2000" dirty="0" smtClean="0"/>
          </a:p>
          <a:p>
            <a:endParaRPr lang="zh-CN" altLang="en-US" sz="2000" dirty="0"/>
          </a:p>
        </p:txBody>
      </p:sp>
      <p:sp>
        <p:nvSpPr>
          <p:cNvPr id="6" name="圆角矩形 5"/>
          <p:cNvSpPr/>
          <p:nvPr/>
        </p:nvSpPr>
        <p:spPr>
          <a:xfrm>
            <a:off x="8377086" y="2462980"/>
            <a:ext cx="2728450" cy="1135627"/>
          </a:xfrm>
          <a:prstGeom prst="roundRect">
            <a:avLst>
              <a:gd name="adj" fmla="val 3680"/>
            </a:avLst>
          </a:prstGeom>
        </p:spPr>
        <p:style>
          <a:lnRef idx="1">
            <a:schemeClr val="accent4"/>
          </a:lnRef>
          <a:fillRef idx="2">
            <a:schemeClr val="accent4"/>
          </a:fillRef>
          <a:effectRef idx="1">
            <a:schemeClr val="accent4"/>
          </a:effectRef>
          <a:fontRef idx="minor">
            <a:schemeClr val="dk1"/>
          </a:fontRef>
        </p:style>
        <p:txBody>
          <a:bodyPr rtlCol="0" anchor="t"/>
          <a:lstStyle/>
          <a:p>
            <a:r>
              <a:rPr lang="en-US" altLang="zh-CN" sz="2000" dirty="0" smtClean="0"/>
              <a:t>fun1(function(){</a:t>
            </a:r>
            <a:endParaRPr lang="en-US" altLang="zh-CN" sz="2000" dirty="0" smtClean="0"/>
          </a:p>
          <a:p>
            <a:r>
              <a:rPr lang="en-US" altLang="zh-CN" sz="2000" dirty="0" smtClean="0"/>
              <a:t>    //</a:t>
            </a:r>
            <a:r>
              <a:rPr lang="zh-CN" altLang="en-US" sz="2000" dirty="0" smtClean="0"/>
              <a:t>函数体</a:t>
            </a:r>
            <a:endParaRPr lang="en-US" altLang="zh-CN" sz="2000" dirty="0" smtClean="0"/>
          </a:p>
          <a:p>
            <a:r>
              <a:rPr lang="en-US" altLang="zh-CN" sz="2000" dirty="0" smtClean="0"/>
              <a:t>});</a:t>
            </a:r>
            <a:endParaRPr lang="zh-CN" altLang="en-US" sz="2000" dirty="0"/>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a:t>
            </a:r>
            <a:endParaRPr lang="zh-CN" altLang="en-US" dirty="0"/>
          </a:p>
        </p:txBody>
      </p:sp>
      <p:sp>
        <p:nvSpPr>
          <p:cNvPr id="3" name="内容占位符 2"/>
          <p:cNvSpPr>
            <a:spLocks noGrp="1"/>
          </p:cNvSpPr>
          <p:nvPr>
            <p:ph idx="1"/>
          </p:nvPr>
        </p:nvSpPr>
        <p:spPr/>
        <p:txBody>
          <a:bodyPr/>
          <a:lstStyle/>
          <a:p>
            <a:r>
              <a:rPr lang="zh-CN" altLang="en-US" dirty="0" smtClean="0"/>
              <a:t>函数的嵌套声明就是在函数内部声明的函数，也可以称为块级函数。</a:t>
            </a:r>
            <a:endParaRPr lang="en-US" altLang="zh-CN" dirty="0" smtClean="0"/>
          </a:p>
          <a:p>
            <a:endParaRPr lang="en-US" altLang="zh-CN" dirty="0" smtClean="0"/>
          </a:p>
          <a:p>
            <a:endParaRPr lang="en-US" altLang="zh-CN" dirty="0" smtClean="0"/>
          </a:p>
          <a:p>
            <a:pPr>
              <a:buNone/>
            </a:pPr>
            <a:endParaRPr lang="en-US" altLang="zh-CN" dirty="0" smtClean="0"/>
          </a:p>
          <a:p>
            <a:r>
              <a:rPr lang="zh-CN" altLang="en-US" dirty="0" smtClean="0"/>
              <a:t>块级</a:t>
            </a:r>
            <a:r>
              <a:rPr lang="en-US" altLang="zh-CN" dirty="0" smtClean="0"/>
              <a:t>JSES3</a:t>
            </a:r>
            <a:r>
              <a:rPr lang="zh-CN" altLang="en-US" dirty="0" smtClean="0"/>
              <a:t>中是被禁止的，但是几乎所有的浏览器都支持，且支持度略有差异。一般在</a:t>
            </a:r>
            <a:r>
              <a:rPr lang="en-US" altLang="zh-CN" dirty="0" smtClean="0"/>
              <a:t>ES5</a:t>
            </a:r>
            <a:r>
              <a:rPr lang="zh-CN" altLang="en-US" dirty="0" smtClean="0"/>
              <a:t>之前使用函数表达式解决</a:t>
            </a:r>
            <a:endParaRPr lang="en-US" altLang="zh-CN" dirty="0" smtClean="0"/>
          </a:p>
        </p:txBody>
      </p:sp>
      <p:sp>
        <p:nvSpPr>
          <p:cNvPr id="4" name="圆角矩形 3"/>
          <p:cNvSpPr/>
          <p:nvPr/>
        </p:nvSpPr>
        <p:spPr>
          <a:xfrm>
            <a:off x="3274144" y="1548581"/>
            <a:ext cx="4262283" cy="1681316"/>
          </a:xfrm>
          <a:prstGeom prst="roundRect">
            <a:avLst>
              <a:gd name="adj" fmla="val 3680"/>
            </a:avLst>
          </a:prstGeom>
        </p:spPr>
        <p:style>
          <a:lnRef idx="1">
            <a:schemeClr val="accent4"/>
          </a:lnRef>
          <a:fillRef idx="2">
            <a:schemeClr val="accent4"/>
          </a:fillRef>
          <a:effectRef idx="1">
            <a:schemeClr val="accent4"/>
          </a:effectRef>
          <a:fontRef idx="minor">
            <a:schemeClr val="dk1"/>
          </a:fontRef>
        </p:style>
        <p:txBody>
          <a:bodyPr rtlCol="0" anchor="t"/>
          <a:lstStyle/>
          <a:p>
            <a:r>
              <a:rPr lang="en-US" altLang="zh-CN" sz="2000" dirty="0" smtClean="0"/>
              <a:t>function outer(){</a:t>
            </a:r>
            <a:endParaRPr lang="en-US" altLang="zh-CN" sz="2000" dirty="0" smtClean="0"/>
          </a:p>
          <a:p>
            <a:r>
              <a:rPr lang="en-US" altLang="zh-CN" sz="2000" dirty="0" smtClean="0"/>
              <a:t>    function inner(){//</a:t>
            </a:r>
            <a:r>
              <a:rPr lang="zh-CN" altLang="en-US" sz="2000" dirty="0" smtClean="0"/>
              <a:t>块级函数声明</a:t>
            </a:r>
            <a:endParaRPr lang="en-US" altLang="zh-CN" sz="2000" dirty="0" smtClean="0"/>
          </a:p>
          <a:p>
            <a:r>
              <a:rPr lang="en-US" altLang="zh-CN" sz="2000" dirty="0" smtClean="0"/>
              <a:t>       …</a:t>
            </a:r>
            <a:endParaRPr lang="en-US" altLang="zh-CN" sz="2000" dirty="0" smtClean="0"/>
          </a:p>
          <a:p>
            <a:r>
              <a:rPr lang="en-US" altLang="zh-CN" sz="2000" dirty="0" smtClean="0"/>
              <a:t>    }</a:t>
            </a:r>
            <a:endParaRPr lang="en-US" altLang="zh-CN" sz="2000" dirty="0" smtClean="0"/>
          </a:p>
          <a:p>
            <a:r>
              <a:rPr lang="en-US" altLang="zh-CN" sz="2000" dirty="0" smtClean="0"/>
              <a:t>}</a:t>
            </a:r>
            <a:endParaRPr lang="zh-CN" altLang="en-US" sz="2000" dirty="0"/>
          </a:p>
        </p:txBody>
      </p:sp>
      <p:sp>
        <p:nvSpPr>
          <p:cNvPr id="5" name="圆角矩形 4"/>
          <p:cNvSpPr/>
          <p:nvPr/>
        </p:nvSpPr>
        <p:spPr>
          <a:xfrm>
            <a:off x="3023421" y="3893574"/>
            <a:ext cx="6091082" cy="1932039"/>
          </a:xfrm>
          <a:prstGeom prst="roundRect">
            <a:avLst>
              <a:gd name="adj" fmla="val 3680"/>
            </a:avLst>
          </a:prstGeom>
        </p:spPr>
        <p:style>
          <a:lnRef idx="1">
            <a:schemeClr val="accent4"/>
          </a:lnRef>
          <a:fillRef idx="2">
            <a:schemeClr val="accent4"/>
          </a:fillRef>
          <a:effectRef idx="1">
            <a:schemeClr val="accent4"/>
          </a:effectRef>
          <a:fontRef idx="minor">
            <a:schemeClr val="dk1"/>
          </a:fontRef>
        </p:style>
        <p:txBody>
          <a:bodyPr rtlCol="0" anchor="t"/>
          <a:lstStyle/>
          <a:p>
            <a:r>
              <a:rPr lang="en-US" altLang="zh-CN" sz="2000" dirty="0" smtClean="0"/>
              <a:t>function outer(){</a:t>
            </a:r>
            <a:endParaRPr lang="en-US" altLang="zh-CN" sz="2000" dirty="0" smtClean="0"/>
          </a:p>
          <a:p>
            <a:r>
              <a:rPr lang="en-US" altLang="zh-CN" sz="2000" dirty="0" smtClean="0"/>
              <a:t>    </a:t>
            </a:r>
            <a:r>
              <a:rPr lang="en-US" altLang="zh-CN" sz="2000" dirty="0" err="1" smtClean="0"/>
              <a:t>var</a:t>
            </a:r>
            <a:r>
              <a:rPr lang="en-US" altLang="zh-CN" sz="2000" dirty="0" smtClean="0"/>
              <a:t> inner = function(){//</a:t>
            </a:r>
            <a:r>
              <a:rPr lang="zh-CN" altLang="en-US" sz="2000" dirty="0" smtClean="0"/>
              <a:t>块级函数声明</a:t>
            </a:r>
            <a:endParaRPr lang="en-US" altLang="zh-CN" sz="2000" dirty="0" smtClean="0"/>
          </a:p>
          <a:p>
            <a:r>
              <a:rPr lang="en-US" altLang="zh-CN" sz="2000" dirty="0" smtClean="0"/>
              <a:t>       …</a:t>
            </a:r>
            <a:endParaRPr lang="en-US" altLang="zh-CN" sz="2000" dirty="0" smtClean="0"/>
          </a:p>
          <a:p>
            <a:r>
              <a:rPr lang="en-US" altLang="zh-CN" sz="2000" dirty="0" smtClean="0"/>
              <a:t>    }</a:t>
            </a:r>
            <a:endParaRPr lang="en-US" altLang="zh-CN" sz="2000" dirty="0" smtClean="0"/>
          </a:p>
          <a:p>
            <a:r>
              <a:rPr lang="en-US" altLang="zh-CN" sz="2000" dirty="0" smtClean="0"/>
              <a:t>    inner();</a:t>
            </a:r>
            <a:endParaRPr lang="en-US" altLang="zh-CN" sz="2000" dirty="0" smtClean="0"/>
          </a:p>
          <a:p>
            <a:r>
              <a:rPr lang="en-US" altLang="zh-CN" sz="2000" dirty="0" smtClean="0"/>
              <a:t>}</a:t>
            </a:r>
            <a:endParaRPr lang="zh-CN" altLang="en-US" sz="2000" dirty="0"/>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块级函数</a:t>
            </a:r>
            <a:endParaRPr lang="zh-CN" altLang="en-US" dirty="0"/>
          </a:p>
        </p:txBody>
      </p:sp>
      <p:sp>
        <p:nvSpPr>
          <p:cNvPr id="3" name="内容占位符 2"/>
          <p:cNvSpPr>
            <a:spLocks noGrp="1"/>
          </p:cNvSpPr>
          <p:nvPr>
            <p:ph idx="1"/>
          </p:nvPr>
        </p:nvSpPr>
        <p:spPr>
          <a:xfrm>
            <a:off x="605481" y="1087394"/>
            <a:ext cx="7166919" cy="5092657"/>
          </a:xfrm>
        </p:spPr>
        <p:txBody>
          <a:bodyPr>
            <a:normAutofit/>
          </a:bodyPr>
          <a:lstStyle/>
          <a:p>
            <a:r>
              <a:rPr lang="en-US" altLang="zh-CN" dirty="0" smtClean="0"/>
              <a:t>ES5</a:t>
            </a:r>
            <a:r>
              <a:rPr lang="zh-CN" altLang="en-US" dirty="0" smtClean="0"/>
              <a:t>中严格模式为定义块级函数引入了一个语法错误。</a:t>
            </a:r>
            <a:endParaRPr lang="en-US" altLang="zh-CN" dirty="0" smtClean="0"/>
          </a:p>
          <a:p>
            <a:r>
              <a:rPr lang="en-US" altLang="zh-CN" dirty="0" smtClean="0"/>
              <a:t>ES6</a:t>
            </a:r>
            <a:r>
              <a:rPr lang="zh-CN" altLang="en-US" dirty="0" smtClean="0"/>
              <a:t>中允许声明块级函数，但严格模式和非严格模式有异</a:t>
            </a:r>
            <a:endParaRPr lang="en-US" altLang="zh-CN" dirty="0" smtClean="0"/>
          </a:p>
          <a:p>
            <a:endParaRPr lang="en-US" altLang="zh-CN" dirty="0" smtClean="0"/>
          </a:p>
          <a:p>
            <a:r>
              <a:rPr lang="zh-CN" altLang="en-US" dirty="0" smtClean="0"/>
              <a:t>严格模式：</a:t>
            </a:r>
            <a:endParaRPr lang="en-US" altLang="zh-CN" dirty="0" smtClean="0"/>
          </a:p>
          <a:p>
            <a:r>
              <a:rPr lang="zh-CN" altLang="en-US" dirty="0" smtClean="0"/>
              <a:t>块级函数提升到所在块的顶部</a:t>
            </a:r>
            <a:endParaRPr lang="en-US" altLang="zh-CN" dirty="0" smtClean="0"/>
          </a:p>
          <a:p>
            <a:pPr>
              <a:buNone/>
            </a:pPr>
            <a:endParaRPr lang="en-US" altLang="zh-CN" dirty="0" smtClean="0"/>
          </a:p>
          <a:p>
            <a:r>
              <a:rPr lang="zh-CN" altLang="en-US" dirty="0" smtClean="0"/>
              <a:t>非严格模式：</a:t>
            </a:r>
            <a:endParaRPr lang="en-US" altLang="zh-CN" dirty="0" smtClean="0"/>
          </a:p>
          <a:p>
            <a:r>
              <a:rPr lang="zh-CN" altLang="en-US" dirty="0" smtClean="0"/>
              <a:t>块级函数提升到所在函数甚至全局的顶部</a:t>
            </a:r>
            <a:endParaRPr lang="zh-CN" altLang="en-US" dirty="0"/>
          </a:p>
        </p:txBody>
      </p:sp>
      <p:pic>
        <p:nvPicPr>
          <p:cNvPr id="4" name="Picture 3"/>
          <p:cNvPicPr>
            <a:picLocks noChangeAspect="1" noChangeArrowheads="1"/>
          </p:cNvPicPr>
          <p:nvPr/>
        </p:nvPicPr>
        <p:blipFill>
          <a:blip r:embed="rId1"/>
          <a:srcRect/>
          <a:stretch>
            <a:fillRect/>
          </a:stretch>
        </p:blipFill>
        <p:spPr bwMode="auto">
          <a:xfrm>
            <a:off x="5706663" y="2201193"/>
            <a:ext cx="5280885" cy="2056175"/>
          </a:xfrm>
          <a:prstGeom prst="rect">
            <a:avLst/>
          </a:prstGeom>
          <a:noFill/>
          <a:ln w="9525">
            <a:solidFill>
              <a:schemeClr val="tx1"/>
            </a:solidFill>
            <a:miter lim="800000"/>
            <a:headEnd/>
            <a:tailEnd/>
          </a:ln>
          <a:effectLst/>
        </p:spPr>
      </p:pic>
      <p:pic>
        <p:nvPicPr>
          <p:cNvPr id="5122" name="Picture 2"/>
          <p:cNvPicPr>
            <a:picLocks noChangeAspect="1" noChangeArrowheads="1"/>
          </p:cNvPicPr>
          <p:nvPr/>
        </p:nvPicPr>
        <p:blipFill>
          <a:blip r:embed="rId2"/>
          <a:srcRect/>
          <a:stretch>
            <a:fillRect/>
          </a:stretch>
        </p:blipFill>
        <p:spPr bwMode="auto">
          <a:xfrm>
            <a:off x="5736884" y="4465302"/>
            <a:ext cx="5191672" cy="1818739"/>
          </a:xfrm>
          <a:prstGeom prst="rect">
            <a:avLst/>
          </a:prstGeom>
          <a:noFill/>
          <a:ln w="9525">
            <a:solidFill>
              <a:schemeClr val="tx1"/>
            </a:solidFill>
            <a:miter lim="800000"/>
            <a:headEnd/>
            <a:tailEnd/>
          </a:ln>
          <a:effectLst/>
        </p:spPr>
      </p:pic>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立即执行函数</a:t>
            </a:r>
            <a:endParaRPr lang="zh-CN" altLang="en-US" dirty="0"/>
          </a:p>
        </p:txBody>
      </p:sp>
      <p:sp>
        <p:nvSpPr>
          <p:cNvPr id="3" name="内容占位符 2"/>
          <p:cNvSpPr>
            <a:spLocks noGrp="1"/>
          </p:cNvSpPr>
          <p:nvPr>
            <p:ph idx="1"/>
          </p:nvPr>
        </p:nvSpPr>
        <p:spPr/>
        <p:txBody>
          <a:bodyPr/>
          <a:lstStyle/>
          <a:p>
            <a:pPr marL="228600" lvl="1">
              <a:spcBef>
                <a:spcPts val="1000"/>
              </a:spcBef>
            </a:pPr>
            <a:r>
              <a:rPr lang="zh-CN" altLang="en-US" dirty="0" smtClean="0">
                <a:sym typeface="Arial" panose="020B0604020202020204" pitchFamily="34" charset="0"/>
              </a:rPr>
              <a:t>立即执行函数</a:t>
            </a:r>
            <a:r>
              <a:rPr lang="en-US" dirty="0" smtClean="0"/>
              <a:t> IIFE (Immediately Invoked Function Expression) </a:t>
            </a:r>
            <a:r>
              <a:rPr lang="zh-CN" altLang="en-US" dirty="0" smtClean="0"/>
              <a:t>：</a:t>
            </a:r>
            <a:endParaRPr lang="en-US" altLang="zh-CN" dirty="0" smtClean="0">
              <a:sym typeface="Arial" panose="020B0604020202020204" pitchFamily="34" charset="0"/>
            </a:endParaRPr>
          </a:p>
          <a:p>
            <a:pPr marL="228600" lvl="1">
              <a:spcBef>
                <a:spcPts val="1000"/>
              </a:spcBef>
            </a:pPr>
            <a:r>
              <a:rPr lang="zh-CN" altLang="en-US" dirty="0" smtClean="0">
                <a:sym typeface="Arial" panose="020B0604020202020204" pitchFamily="34" charset="0"/>
              </a:rPr>
              <a:t>在函数声明后面加上一对小括号，代表此函数声明成功后立即执行该函数。</a:t>
            </a:r>
            <a:endParaRPr lang="zh-CN" altLang="en-US" dirty="0" smtClean="0">
              <a:sym typeface="Arial" panose="020B0604020202020204" pitchFamily="34" charset="0"/>
            </a:endParaRPr>
          </a:p>
          <a:p>
            <a:endParaRPr lang="zh-CN" altLang="en-US" dirty="0"/>
          </a:p>
        </p:txBody>
      </p:sp>
      <p:sp>
        <p:nvSpPr>
          <p:cNvPr id="4" name="圆角矩形 3"/>
          <p:cNvSpPr/>
          <p:nvPr/>
        </p:nvSpPr>
        <p:spPr>
          <a:xfrm>
            <a:off x="2920182" y="2787446"/>
            <a:ext cx="4262283" cy="1061883"/>
          </a:xfrm>
          <a:prstGeom prst="roundRect">
            <a:avLst>
              <a:gd name="adj" fmla="val 3680"/>
            </a:avLst>
          </a:prstGeom>
        </p:spPr>
        <p:style>
          <a:lnRef idx="1">
            <a:schemeClr val="accent4"/>
          </a:lnRef>
          <a:fillRef idx="2">
            <a:schemeClr val="accent4"/>
          </a:fillRef>
          <a:effectRef idx="1">
            <a:schemeClr val="accent4"/>
          </a:effectRef>
          <a:fontRef idx="minor">
            <a:schemeClr val="dk1"/>
          </a:fontRef>
        </p:style>
        <p:txBody>
          <a:bodyPr rtlCol="0" anchor="t"/>
          <a:lstStyle/>
          <a:p>
            <a:pPr>
              <a:buFont typeface="Wingdings" panose="05000000000000000000" pitchFamily="2" charset="2"/>
              <a:buNone/>
            </a:pPr>
            <a:r>
              <a:rPr lang="en-US" altLang="zh-CN" sz="2000" dirty="0" smtClean="0">
                <a:solidFill>
                  <a:schemeClr val="tx1"/>
                </a:solidFill>
              </a:rPr>
              <a:t>(function(){</a:t>
            </a:r>
            <a:endParaRPr lang="en-US" altLang="zh-CN" sz="2000" dirty="0" smtClean="0">
              <a:solidFill>
                <a:schemeClr val="tx1"/>
              </a:solidFill>
            </a:endParaRPr>
          </a:p>
          <a:p>
            <a:pPr>
              <a:buFont typeface="Wingdings" panose="05000000000000000000" pitchFamily="2" charset="2"/>
              <a:buNone/>
            </a:pPr>
            <a:r>
              <a:rPr lang="en-US" altLang="zh-CN" sz="2000" dirty="0" smtClean="0">
                <a:solidFill>
                  <a:schemeClr val="tx1"/>
                </a:solidFill>
              </a:rPr>
              <a:t>    </a:t>
            </a:r>
            <a:r>
              <a:rPr lang="en-US" altLang="zh-CN" sz="2000" dirty="0" err="1" smtClean="0">
                <a:solidFill>
                  <a:schemeClr val="tx1"/>
                </a:solidFill>
              </a:rPr>
              <a:t>document.write</a:t>
            </a:r>
            <a:r>
              <a:rPr lang="en-US" altLang="zh-CN" sz="2000" dirty="0" smtClean="0">
                <a:solidFill>
                  <a:schemeClr val="tx1"/>
                </a:solidFill>
              </a:rPr>
              <a:t>("</a:t>
            </a:r>
            <a:r>
              <a:rPr lang="zh-CN" altLang="en-US" sz="2000" dirty="0" smtClean="0">
                <a:solidFill>
                  <a:schemeClr val="tx1"/>
                </a:solidFill>
              </a:rPr>
              <a:t>立即执行</a:t>
            </a:r>
            <a:r>
              <a:rPr lang="en-US" altLang="zh-CN" sz="2000" dirty="0" smtClean="0">
                <a:solidFill>
                  <a:schemeClr val="tx1"/>
                </a:solidFill>
              </a:rPr>
              <a:t>");</a:t>
            </a:r>
            <a:endParaRPr lang="en-US" altLang="zh-CN" sz="2000" dirty="0" smtClean="0">
              <a:solidFill>
                <a:schemeClr val="tx1"/>
              </a:solidFill>
            </a:endParaRPr>
          </a:p>
          <a:p>
            <a:pPr>
              <a:buFont typeface="Wingdings" panose="05000000000000000000" pitchFamily="2" charset="2"/>
              <a:buNone/>
            </a:pPr>
            <a:r>
              <a:rPr lang="en-US" altLang="zh-CN" sz="2000" dirty="0" smtClean="0">
                <a:solidFill>
                  <a:schemeClr val="tx1"/>
                </a:solidFill>
              </a:rPr>
              <a:t>})()</a:t>
            </a:r>
            <a:endParaRPr lang="zh-CN" altLang="en-US" sz="2000" dirty="0" smtClean="0">
              <a:solidFill>
                <a:schemeClr val="tx1"/>
              </a:solidFill>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t">
            <a:normAutofit/>
          </a:bodyPr>
          <a:lstStyle/>
          <a:p>
            <a:pPr>
              <a:lnSpc>
                <a:spcPct val="150000"/>
              </a:lnSpc>
            </a:pPr>
            <a:r>
              <a:rPr lang="zh-CN" altLang="en-US" dirty="0" smtClean="0"/>
              <a:t>本章内容：共</a:t>
            </a:r>
            <a:r>
              <a:rPr lang="en-US" altLang="zh-CN" dirty="0" smtClean="0"/>
              <a:t>3</a:t>
            </a:r>
            <a:r>
              <a:rPr lang="zh-CN" altLang="en-US" dirty="0" smtClean="0"/>
              <a:t>小节</a:t>
            </a:r>
            <a:endParaRPr lang="zh-CN" altLang="en-US" dirty="0"/>
          </a:p>
        </p:txBody>
      </p:sp>
      <p:sp>
        <p:nvSpPr>
          <p:cNvPr id="3" name="内容占位符 2"/>
          <p:cNvSpPr>
            <a:spLocks noGrp="1"/>
          </p:cNvSpPr>
          <p:nvPr>
            <p:ph idx="1"/>
          </p:nvPr>
        </p:nvSpPr>
        <p:spPr>
          <a:xfrm>
            <a:off x="838200" y="1168400"/>
            <a:ext cx="10515600" cy="4555067"/>
          </a:xfrm>
        </p:spPr>
        <p:txBody>
          <a:bodyPr>
            <a:normAutofit/>
          </a:bodyPr>
          <a:lstStyle/>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1</a:t>
            </a:r>
            <a:r>
              <a:rPr lang="zh-CN" altLang="en-US" dirty="0" smtClean="0">
                <a:solidFill>
                  <a:schemeClr val="tx1">
                    <a:lumMod val="75000"/>
                    <a:lumOff val="25000"/>
                  </a:schemeClr>
                </a:solidFill>
              </a:rPr>
              <a:t>节：函数</a:t>
            </a:r>
            <a:r>
              <a:rPr lang="en-US" altLang="zh-CN" dirty="0" smtClean="0">
                <a:solidFill>
                  <a:schemeClr val="tx1">
                    <a:lumMod val="75000"/>
                    <a:lumOff val="25000"/>
                  </a:schemeClr>
                </a:solidFill>
              </a:rPr>
              <a:t>-</a:t>
            </a:r>
            <a:r>
              <a:rPr lang="zh-CN" altLang="en-US" dirty="0" smtClean="0">
                <a:solidFill>
                  <a:schemeClr val="tx1">
                    <a:lumMod val="75000"/>
                    <a:lumOff val="25000"/>
                  </a:schemeClr>
                </a:solidFill>
              </a:rPr>
              <a:t>基础</a:t>
            </a:r>
            <a:endParaRPr lang="en-US" altLang="zh-CN" dirty="0" smtClean="0">
              <a:solidFill>
                <a:schemeClr val="tx1">
                  <a:lumMod val="75000"/>
                  <a:lumOff val="25000"/>
                </a:schemeClr>
              </a:solidFill>
            </a:endParaRPr>
          </a:p>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2</a:t>
            </a:r>
            <a:r>
              <a:rPr lang="zh-CN" altLang="en-US" dirty="0" smtClean="0">
                <a:solidFill>
                  <a:schemeClr val="tx1">
                    <a:lumMod val="75000"/>
                    <a:lumOff val="25000"/>
                  </a:schemeClr>
                </a:solidFill>
              </a:rPr>
              <a:t>节：函数</a:t>
            </a:r>
            <a:r>
              <a:rPr lang="en-US" altLang="zh-CN" dirty="0" smtClean="0">
                <a:solidFill>
                  <a:schemeClr val="tx1">
                    <a:lumMod val="75000"/>
                    <a:lumOff val="25000"/>
                  </a:schemeClr>
                </a:solidFill>
              </a:rPr>
              <a:t>-</a:t>
            </a:r>
            <a:r>
              <a:rPr lang="zh-CN" altLang="en-US" dirty="0" smtClean="0">
                <a:solidFill>
                  <a:schemeClr val="tx1">
                    <a:lumMod val="75000"/>
                    <a:lumOff val="25000"/>
                  </a:schemeClr>
                </a:solidFill>
              </a:rPr>
              <a:t>高级</a:t>
            </a:r>
            <a:endParaRPr lang="zh-CN" altLang="en-US" dirty="0" smtClean="0">
              <a:solidFill>
                <a:schemeClr val="tx1">
                  <a:lumMod val="75000"/>
                  <a:lumOff val="25000"/>
                </a:schemeClr>
              </a:solidFill>
            </a:endParaRPr>
          </a:p>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3</a:t>
            </a:r>
            <a:r>
              <a:rPr lang="zh-CN" altLang="en-US" dirty="0" smtClean="0">
                <a:solidFill>
                  <a:schemeClr val="tx1">
                    <a:lumMod val="75000"/>
                    <a:lumOff val="25000"/>
                  </a:schemeClr>
                </a:solidFill>
              </a:rPr>
              <a:t>节：变量的作用域</a:t>
            </a:r>
            <a:endParaRPr lang="zh-CN" altLang="en-US" dirty="0" smtClean="0">
              <a:solidFill>
                <a:schemeClr val="tx1">
                  <a:lumMod val="75000"/>
                  <a:lumOff val="25000"/>
                </a:schemeClr>
              </a:solidFill>
            </a:endParaRPr>
          </a:p>
          <a:p>
            <a:pPr marL="0" indent="0">
              <a:buNone/>
            </a:pPr>
            <a:endParaRPr lang="en-US" altLang="zh-CN" dirty="0" smtClean="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函数回调</a:t>
            </a:r>
            <a:endParaRPr lang="zh-CN" altLang="en-US" dirty="0"/>
          </a:p>
        </p:txBody>
      </p:sp>
      <p:sp>
        <p:nvSpPr>
          <p:cNvPr id="3" name="内容占位符 2"/>
          <p:cNvSpPr>
            <a:spLocks noGrp="1"/>
          </p:cNvSpPr>
          <p:nvPr>
            <p:ph idx="1"/>
          </p:nvPr>
        </p:nvSpPr>
        <p:spPr/>
        <p:txBody>
          <a:bodyPr/>
          <a:lstStyle/>
          <a:p>
            <a:r>
              <a:rPr lang="zh-CN" altLang="en-US" dirty="0" smtClean="0"/>
              <a:t>回调函数就是一个通过函数指针调用的函数。如果你把函数的指针（地址）作为参数传递给另一个函数，当这个指针被用为调用它所指向的函数时，我们就说这是回调函数。回调函数不是由该函数的实现方直接调用，而是在特定的事件或条件发生时由另外的一方调用的，用于对该事件或条件进行响应。</a:t>
            </a:r>
            <a:endParaRPr lang="zh-CN" altLang="en-US" dirty="0" smtClean="0"/>
          </a:p>
          <a:p>
            <a:r>
              <a:rPr lang="zh-CN" altLang="en-US" dirty="0" smtClean="0"/>
              <a:t>通俗的说：回调就是一个函数的调用过程。</a:t>
            </a:r>
            <a:r>
              <a:rPr lang="en-US" altLang="zh-CN" dirty="0" smtClean="0"/>
              <a:t>A</a:t>
            </a:r>
            <a:r>
              <a:rPr lang="zh-CN" altLang="en-US" dirty="0" smtClean="0"/>
              <a:t>函数有一个参数，这个参数是个</a:t>
            </a:r>
            <a:r>
              <a:rPr lang="en-US" altLang="zh-CN" dirty="0" smtClean="0"/>
              <a:t>B</a:t>
            </a:r>
            <a:r>
              <a:rPr lang="zh-CN" altLang="en-US" dirty="0" smtClean="0"/>
              <a:t>函数，当</a:t>
            </a:r>
            <a:r>
              <a:rPr lang="en-US" altLang="zh-CN" dirty="0" smtClean="0"/>
              <a:t>A</a:t>
            </a:r>
            <a:r>
              <a:rPr lang="zh-CN" altLang="en-US" dirty="0" smtClean="0"/>
              <a:t>函数执行完以后执行</a:t>
            </a:r>
            <a:r>
              <a:rPr lang="en-US" altLang="zh-CN" dirty="0" smtClean="0"/>
              <a:t>B</a:t>
            </a:r>
            <a:r>
              <a:rPr lang="zh-CN" altLang="en-US" dirty="0" smtClean="0"/>
              <a:t>函数。那么这个过程就叫回调。也就是说，当一个函数调用结束后，不是给一个返回值，而是调用另外一个函数作为回应。</a:t>
            </a:r>
            <a:endParaRPr lang="zh-CN" altLang="en-US" dirty="0"/>
          </a:p>
        </p:txBody>
      </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函数回调</a:t>
            </a:r>
            <a:endParaRPr lang="zh-CN" altLang="en-US" dirty="0"/>
          </a:p>
        </p:txBody>
      </p:sp>
      <p:sp>
        <p:nvSpPr>
          <p:cNvPr id="3" name="内容占位符 2"/>
          <p:cNvSpPr>
            <a:spLocks noGrp="1"/>
          </p:cNvSpPr>
          <p:nvPr>
            <p:ph idx="1"/>
          </p:nvPr>
        </p:nvSpPr>
        <p:spPr>
          <a:xfrm>
            <a:off x="232720" y="1014197"/>
            <a:ext cx="5976352" cy="5201251"/>
          </a:xfrm>
        </p:spPr>
        <p:txBody>
          <a:bodyPr/>
          <a:lstStyle/>
          <a:p>
            <a:r>
              <a:rPr lang="zh-CN" altLang="en-US" dirty="0" smtClean="0"/>
              <a:t>回调函数存在的意义是：</a:t>
            </a:r>
            <a:endParaRPr lang="en-US" altLang="zh-CN" dirty="0" smtClean="0"/>
          </a:p>
          <a:p>
            <a:pPr lvl="1"/>
            <a:r>
              <a:rPr lang="zh-CN" altLang="en-US" dirty="0" smtClean="0"/>
              <a:t>声明主调函数时并不确定回调函数的实现。</a:t>
            </a:r>
            <a:endParaRPr lang="en-US" altLang="zh-CN" dirty="0" smtClean="0"/>
          </a:p>
          <a:p>
            <a:pPr lvl="1"/>
            <a:r>
              <a:rPr lang="zh-CN" altLang="en-US" dirty="0" smtClean="0"/>
              <a:t>调用主调函数时，再确定回调函数的实现。</a:t>
            </a:r>
            <a:endParaRPr lang="en-US" altLang="zh-CN" dirty="0" smtClean="0"/>
          </a:p>
          <a:p>
            <a:pPr lvl="1"/>
            <a:r>
              <a:rPr lang="zh-CN" altLang="en-US" dirty="0" smtClean="0"/>
              <a:t>通常出现的场景：</a:t>
            </a:r>
            <a:endParaRPr lang="en-US" altLang="zh-CN" dirty="0" smtClean="0"/>
          </a:p>
          <a:p>
            <a:pPr lvl="2"/>
            <a:r>
              <a:rPr lang="zh-CN" altLang="en-US" dirty="0" smtClean="0"/>
              <a:t>定时器</a:t>
            </a:r>
            <a:endParaRPr lang="en-US" altLang="zh-CN" dirty="0" smtClean="0"/>
          </a:p>
          <a:p>
            <a:pPr lvl="2"/>
            <a:r>
              <a:rPr lang="zh-CN" altLang="en-US" dirty="0" smtClean="0"/>
              <a:t>事件委托</a:t>
            </a:r>
            <a:endParaRPr lang="en-US" altLang="zh-CN" dirty="0" smtClean="0"/>
          </a:p>
          <a:p>
            <a:pPr lvl="2"/>
            <a:r>
              <a:rPr lang="en-US" altLang="zh-CN" dirty="0" err="1" smtClean="0"/>
              <a:t>ajax</a:t>
            </a:r>
            <a:r>
              <a:rPr lang="zh-CN" altLang="en-US" dirty="0" smtClean="0"/>
              <a:t>请求提交</a:t>
            </a:r>
            <a:endParaRPr lang="zh-CN" altLang="en-US" dirty="0"/>
          </a:p>
        </p:txBody>
      </p:sp>
      <p:sp>
        <p:nvSpPr>
          <p:cNvPr id="4" name="圆角矩形 3"/>
          <p:cNvSpPr/>
          <p:nvPr/>
        </p:nvSpPr>
        <p:spPr>
          <a:xfrm>
            <a:off x="5914103" y="457198"/>
            <a:ext cx="6017342" cy="5471654"/>
          </a:xfrm>
          <a:prstGeom prst="roundRect">
            <a:avLst>
              <a:gd name="adj" fmla="val 1669"/>
            </a:avLst>
          </a:prstGeom>
        </p:spPr>
        <p:style>
          <a:lnRef idx="1">
            <a:schemeClr val="accent4"/>
          </a:lnRef>
          <a:fillRef idx="2">
            <a:schemeClr val="accent4"/>
          </a:fillRef>
          <a:effectRef idx="1">
            <a:schemeClr val="accent4"/>
          </a:effectRef>
          <a:fontRef idx="minor">
            <a:schemeClr val="dk1"/>
          </a:fontRef>
        </p:style>
        <p:txBody>
          <a:bodyPr rtlCol="0" anchor="t"/>
          <a:lstStyle/>
          <a:p>
            <a:r>
              <a:rPr lang="en-US" altLang="zh-CN" sz="1600" dirty="0" smtClean="0">
                <a:solidFill>
                  <a:schemeClr val="bg1">
                    <a:lumMod val="50000"/>
                  </a:schemeClr>
                </a:solidFill>
              </a:rPr>
              <a:t>//</a:t>
            </a:r>
            <a:r>
              <a:rPr lang="zh-CN" altLang="en-US" sz="1600" dirty="0" smtClean="0">
                <a:solidFill>
                  <a:schemeClr val="bg1">
                    <a:lumMod val="50000"/>
                  </a:schemeClr>
                </a:solidFill>
              </a:rPr>
              <a:t>定义主调函数</a:t>
            </a:r>
            <a:r>
              <a:rPr lang="en-US" altLang="zh-CN" sz="1600" dirty="0" smtClean="0">
                <a:solidFill>
                  <a:schemeClr val="bg1">
                    <a:lumMod val="50000"/>
                  </a:schemeClr>
                </a:solidFill>
              </a:rPr>
              <a:t>fun</a:t>
            </a:r>
            <a:endParaRPr lang="en-US" altLang="zh-CN" sz="1600" dirty="0" smtClean="0">
              <a:solidFill>
                <a:schemeClr val="bg1">
                  <a:lumMod val="50000"/>
                </a:schemeClr>
              </a:solidFill>
            </a:endParaRPr>
          </a:p>
          <a:p>
            <a:r>
              <a:rPr lang="en-US" altLang="zh-CN" sz="2000" dirty="0" smtClean="0"/>
              <a:t>function fun(callback, value){</a:t>
            </a:r>
            <a:endParaRPr lang="en-US" altLang="zh-CN" sz="2000" dirty="0" smtClean="0"/>
          </a:p>
          <a:p>
            <a:r>
              <a:rPr lang="en-US" altLang="zh-CN" sz="2000" dirty="0" smtClean="0"/>
              <a:t>	callback(value);</a:t>
            </a:r>
            <a:endParaRPr lang="en-US" altLang="zh-CN" sz="2000" dirty="0" smtClean="0"/>
          </a:p>
          <a:p>
            <a:r>
              <a:rPr lang="en-US" altLang="zh-CN" sz="2000" dirty="0" smtClean="0"/>
              <a:t>}</a:t>
            </a:r>
            <a:endParaRPr lang="en-US" altLang="zh-CN" sz="2000" dirty="0" smtClean="0"/>
          </a:p>
          <a:p>
            <a:r>
              <a:rPr lang="en-US" altLang="zh-CN" sz="1600" dirty="0" smtClean="0">
                <a:solidFill>
                  <a:schemeClr val="bg1">
                    <a:lumMod val="50000"/>
                  </a:schemeClr>
                </a:solidFill>
              </a:rPr>
              <a:t>//</a:t>
            </a:r>
            <a:r>
              <a:rPr lang="zh-CN" altLang="en-US" sz="1600" dirty="0" smtClean="0">
                <a:solidFill>
                  <a:schemeClr val="bg1">
                    <a:lumMod val="50000"/>
                  </a:schemeClr>
                </a:solidFill>
              </a:rPr>
              <a:t>方法</a:t>
            </a:r>
            <a:r>
              <a:rPr lang="en-US" altLang="zh-CN" sz="1600" dirty="0" smtClean="0">
                <a:solidFill>
                  <a:schemeClr val="bg1">
                    <a:lumMod val="50000"/>
                  </a:schemeClr>
                </a:solidFill>
              </a:rPr>
              <a:t>1</a:t>
            </a:r>
            <a:r>
              <a:rPr lang="zh-CN" altLang="en-US" sz="1600" dirty="0" smtClean="0">
                <a:solidFill>
                  <a:schemeClr val="bg1">
                    <a:lumMod val="50000"/>
                  </a:schemeClr>
                </a:solidFill>
              </a:rPr>
              <a:t>：</a:t>
            </a:r>
            <a:endParaRPr lang="zh-CN" altLang="en-US" sz="1600" dirty="0" smtClean="0">
              <a:solidFill>
                <a:schemeClr val="bg1">
                  <a:lumMod val="50000"/>
                </a:schemeClr>
              </a:solidFill>
            </a:endParaRPr>
          </a:p>
          <a:p>
            <a:r>
              <a:rPr lang="en-US" altLang="zh-CN" sz="1600" dirty="0" smtClean="0">
                <a:solidFill>
                  <a:schemeClr val="bg1">
                    <a:lumMod val="50000"/>
                  </a:schemeClr>
                </a:solidFill>
              </a:rPr>
              <a:t>//</a:t>
            </a:r>
            <a:r>
              <a:rPr lang="zh-CN" altLang="en-US" sz="1600" dirty="0" smtClean="0">
                <a:solidFill>
                  <a:schemeClr val="bg1">
                    <a:lumMod val="50000"/>
                  </a:schemeClr>
                </a:solidFill>
              </a:rPr>
              <a:t>定义函数回调函数</a:t>
            </a:r>
            <a:r>
              <a:rPr lang="en-US" altLang="zh-CN" sz="1600" dirty="0" err="1" smtClean="0">
                <a:solidFill>
                  <a:schemeClr val="bg1">
                    <a:lumMod val="50000"/>
                  </a:schemeClr>
                </a:solidFill>
              </a:rPr>
              <a:t>backFun</a:t>
            </a:r>
            <a:endParaRPr lang="en-US" altLang="zh-CN" sz="1600" dirty="0" smtClean="0">
              <a:solidFill>
                <a:schemeClr val="bg1">
                  <a:lumMod val="50000"/>
                </a:schemeClr>
              </a:solidFill>
            </a:endParaRPr>
          </a:p>
          <a:p>
            <a:r>
              <a:rPr lang="en-US" altLang="zh-CN" sz="2000" dirty="0" smtClean="0"/>
              <a:t>function </a:t>
            </a:r>
            <a:r>
              <a:rPr lang="en-US" altLang="zh-CN" sz="2000" dirty="0" err="1" smtClean="0"/>
              <a:t>backFun</a:t>
            </a:r>
            <a:r>
              <a:rPr lang="en-US" altLang="zh-CN" sz="2000" dirty="0" smtClean="0"/>
              <a:t>(info) {</a:t>
            </a:r>
            <a:endParaRPr lang="en-US" altLang="zh-CN" sz="2000" dirty="0" smtClean="0"/>
          </a:p>
          <a:p>
            <a:r>
              <a:rPr lang="en-US" altLang="zh-CN" sz="2000" dirty="0" smtClean="0"/>
              <a:t>	alert(info)</a:t>
            </a:r>
            <a:endParaRPr lang="en-US" altLang="zh-CN" sz="2000" dirty="0" smtClean="0"/>
          </a:p>
          <a:p>
            <a:r>
              <a:rPr lang="en-US" altLang="zh-CN" sz="2000" dirty="0" smtClean="0"/>
              <a:t>}</a:t>
            </a:r>
            <a:endParaRPr lang="en-US" altLang="zh-CN" sz="2000" dirty="0" smtClean="0"/>
          </a:p>
          <a:p>
            <a:r>
              <a:rPr lang="en-US" altLang="zh-CN" sz="1600" dirty="0" smtClean="0">
                <a:solidFill>
                  <a:schemeClr val="bg1">
                    <a:lumMod val="50000"/>
                  </a:schemeClr>
                </a:solidFill>
              </a:rPr>
              <a:t>//</a:t>
            </a:r>
            <a:r>
              <a:rPr lang="zh-CN" altLang="en-US" sz="1600" dirty="0" smtClean="0">
                <a:solidFill>
                  <a:schemeClr val="bg1">
                    <a:lumMod val="50000"/>
                  </a:schemeClr>
                </a:solidFill>
              </a:rPr>
              <a:t>调用主调函数</a:t>
            </a:r>
            <a:r>
              <a:rPr lang="en-US" altLang="zh-CN" sz="1600" dirty="0" smtClean="0">
                <a:solidFill>
                  <a:schemeClr val="bg1">
                    <a:lumMod val="50000"/>
                  </a:schemeClr>
                </a:solidFill>
              </a:rPr>
              <a:t>fun</a:t>
            </a:r>
            <a:r>
              <a:rPr lang="zh-CN" altLang="en-US" sz="1600" dirty="0" smtClean="0">
                <a:solidFill>
                  <a:schemeClr val="bg1">
                    <a:lumMod val="50000"/>
                  </a:schemeClr>
                </a:solidFill>
              </a:rPr>
              <a:t>时传递</a:t>
            </a:r>
            <a:r>
              <a:rPr lang="en-US" altLang="zh-CN" sz="1600" dirty="0" err="1" smtClean="0">
                <a:solidFill>
                  <a:schemeClr val="bg1">
                    <a:lumMod val="50000"/>
                  </a:schemeClr>
                </a:solidFill>
              </a:rPr>
              <a:t>backFun</a:t>
            </a:r>
            <a:r>
              <a:rPr lang="en-US" altLang="zh-CN" sz="1600" dirty="0" smtClean="0">
                <a:solidFill>
                  <a:schemeClr val="bg1">
                    <a:lumMod val="50000"/>
                  </a:schemeClr>
                </a:solidFill>
              </a:rPr>
              <a:t>,</a:t>
            </a:r>
            <a:r>
              <a:rPr lang="zh-CN" altLang="en-US" sz="1600" dirty="0" smtClean="0">
                <a:solidFill>
                  <a:schemeClr val="bg1">
                    <a:lumMod val="50000"/>
                  </a:schemeClr>
                </a:solidFill>
              </a:rPr>
              <a:t>在</a:t>
            </a:r>
            <a:r>
              <a:rPr lang="en-US" altLang="zh-CN" sz="1600" dirty="0" smtClean="0">
                <a:solidFill>
                  <a:schemeClr val="bg1">
                    <a:lumMod val="50000"/>
                  </a:schemeClr>
                </a:solidFill>
              </a:rPr>
              <a:t>fun</a:t>
            </a:r>
            <a:r>
              <a:rPr lang="zh-CN" altLang="en-US" sz="1600" dirty="0" smtClean="0">
                <a:solidFill>
                  <a:schemeClr val="bg1">
                    <a:lumMod val="50000"/>
                  </a:schemeClr>
                </a:solidFill>
              </a:rPr>
              <a:t>内部调用回调函数</a:t>
            </a:r>
            <a:endParaRPr lang="zh-CN" altLang="en-US" sz="1600" dirty="0" smtClean="0">
              <a:solidFill>
                <a:schemeClr val="bg1">
                  <a:lumMod val="50000"/>
                </a:schemeClr>
              </a:solidFill>
            </a:endParaRPr>
          </a:p>
          <a:p>
            <a:r>
              <a:rPr lang="en-US" altLang="zh-CN" sz="2000" dirty="0" smtClean="0"/>
              <a:t>fun(</a:t>
            </a:r>
            <a:r>
              <a:rPr lang="en-US" altLang="zh-CN" sz="2000" dirty="0" err="1" smtClean="0"/>
              <a:t>backFun,‘hello</a:t>
            </a:r>
            <a:r>
              <a:rPr lang="en-US" altLang="zh-CN" sz="2000" dirty="0" smtClean="0"/>
              <a:t>’);</a:t>
            </a:r>
            <a:r>
              <a:rPr lang="en-US" altLang="zh-CN" sz="2000" dirty="0" smtClean="0">
                <a:solidFill>
                  <a:schemeClr val="bg1">
                    <a:lumMod val="50000"/>
                  </a:schemeClr>
                </a:solidFill>
              </a:rPr>
              <a:t> </a:t>
            </a:r>
            <a:r>
              <a:rPr lang="en-US" altLang="zh-CN" sz="1600" dirty="0" smtClean="0">
                <a:solidFill>
                  <a:schemeClr val="bg1">
                    <a:lumMod val="50000"/>
                  </a:schemeClr>
                </a:solidFill>
              </a:rPr>
              <a:t>//</a:t>
            </a:r>
            <a:r>
              <a:rPr lang="zh-CN" altLang="en-US" sz="1600" dirty="0" smtClean="0">
                <a:solidFill>
                  <a:schemeClr val="bg1">
                    <a:lumMod val="50000"/>
                  </a:schemeClr>
                </a:solidFill>
              </a:rPr>
              <a:t>注意</a:t>
            </a:r>
            <a:r>
              <a:rPr lang="en-US" altLang="zh-CN" sz="1600" dirty="0" err="1" smtClean="0">
                <a:solidFill>
                  <a:schemeClr val="bg1">
                    <a:lumMod val="50000"/>
                  </a:schemeClr>
                </a:solidFill>
              </a:rPr>
              <a:t>backFun</a:t>
            </a:r>
            <a:r>
              <a:rPr lang="zh-CN" altLang="en-US" sz="1600" dirty="0" smtClean="0">
                <a:solidFill>
                  <a:schemeClr val="bg1">
                    <a:lumMod val="50000"/>
                  </a:schemeClr>
                </a:solidFill>
              </a:rPr>
              <a:t>后面没有括号</a:t>
            </a:r>
            <a:endParaRPr lang="en-US" altLang="zh-CN" sz="1600" dirty="0" smtClean="0"/>
          </a:p>
          <a:p>
            <a:r>
              <a:rPr lang="en-US" altLang="zh-CN" sz="1600" dirty="0" smtClean="0">
                <a:solidFill>
                  <a:schemeClr val="bg1">
                    <a:lumMod val="50000"/>
                  </a:schemeClr>
                </a:solidFill>
              </a:rPr>
              <a:t>//</a:t>
            </a:r>
            <a:r>
              <a:rPr lang="zh-CN" altLang="en-US" sz="1600" dirty="0" smtClean="0">
                <a:solidFill>
                  <a:schemeClr val="bg1">
                    <a:lumMod val="50000"/>
                  </a:schemeClr>
                </a:solidFill>
              </a:rPr>
              <a:t>方法</a:t>
            </a:r>
            <a:r>
              <a:rPr lang="en-US" altLang="zh-CN" sz="1600" dirty="0" smtClean="0">
                <a:solidFill>
                  <a:schemeClr val="bg1">
                    <a:lumMod val="50000"/>
                  </a:schemeClr>
                </a:solidFill>
              </a:rPr>
              <a:t>2</a:t>
            </a:r>
            <a:r>
              <a:rPr lang="zh-CN" altLang="en-US" sz="1600" dirty="0" smtClean="0">
                <a:solidFill>
                  <a:schemeClr val="bg1">
                    <a:lumMod val="50000"/>
                  </a:schemeClr>
                </a:solidFill>
              </a:rPr>
              <a:t>：</a:t>
            </a:r>
            <a:endParaRPr lang="zh-CN" altLang="en-US" sz="1600" dirty="0" smtClean="0">
              <a:solidFill>
                <a:schemeClr val="bg1">
                  <a:lumMod val="50000"/>
                </a:schemeClr>
              </a:solidFill>
            </a:endParaRPr>
          </a:p>
          <a:p>
            <a:r>
              <a:rPr lang="en-US" altLang="zh-CN" sz="1600" dirty="0" smtClean="0">
                <a:solidFill>
                  <a:schemeClr val="bg1">
                    <a:lumMod val="50000"/>
                  </a:schemeClr>
                </a:solidFill>
              </a:rPr>
              <a:t>//</a:t>
            </a:r>
            <a:r>
              <a:rPr lang="zh-CN" altLang="en-US" sz="1600" dirty="0" smtClean="0">
                <a:solidFill>
                  <a:schemeClr val="bg1">
                    <a:lumMod val="50000"/>
                  </a:schemeClr>
                </a:solidFill>
              </a:rPr>
              <a:t>在调用主调函数</a:t>
            </a:r>
            <a:r>
              <a:rPr lang="en-US" altLang="zh-CN" sz="1600" dirty="0" smtClean="0">
                <a:solidFill>
                  <a:schemeClr val="bg1">
                    <a:lumMod val="50000"/>
                  </a:schemeClr>
                </a:solidFill>
              </a:rPr>
              <a:t>fun</a:t>
            </a:r>
            <a:r>
              <a:rPr lang="zh-CN" altLang="en-US" sz="1600" dirty="0" smtClean="0">
                <a:solidFill>
                  <a:schemeClr val="bg1">
                    <a:lumMod val="50000"/>
                  </a:schemeClr>
                </a:solidFill>
              </a:rPr>
              <a:t>时，以匿名函数的形式声明回调函数并传参</a:t>
            </a:r>
            <a:endParaRPr lang="zh-CN" altLang="en-US" sz="1600" dirty="0" smtClean="0">
              <a:solidFill>
                <a:schemeClr val="bg1">
                  <a:lumMod val="50000"/>
                </a:schemeClr>
              </a:solidFill>
            </a:endParaRPr>
          </a:p>
          <a:p>
            <a:r>
              <a:rPr lang="en-US" altLang="zh-CN" sz="2000" dirty="0" smtClean="0"/>
              <a:t>fun(function(info){</a:t>
            </a:r>
            <a:endParaRPr lang="en-US" altLang="zh-CN" sz="2000" dirty="0" smtClean="0"/>
          </a:p>
          <a:p>
            <a:r>
              <a:rPr lang="en-US" altLang="zh-CN" sz="2000" dirty="0" smtClean="0"/>
              <a:t>	alert(info)</a:t>
            </a:r>
            <a:endParaRPr lang="en-US" altLang="zh-CN" sz="2000" dirty="0" smtClean="0"/>
          </a:p>
          <a:p>
            <a:r>
              <a:rPr lang="en-US" altLang="zh-CN" sz="2000" dirty="0" smtClean="0"/>
              <a:t>},'Hello');</a:t>
            </a:r>
            <a:endParaRPr lang="zh-CN" altLang="en-US" sz="2000" dirty="0"/>
          </a:p>
        </p:txBody>
      </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箭头函数</a:t>
            </a:r>
            <a:endParaRPr lang="zh-CN" altLang="en-US" dirty="0"/>
          </a:p>
        </p:txBody>
      </p:sp>
      <p:sp>
        <p:nvSpPr>
          <p:cNvPr id="3" name="内容占位符 2"/>
          <p:cNvSpPr>
            <a:spLocks noGrp="1"/>
          </p:cNvSpPr>
          <p:nvPr>
            <p:ph idx="1"/>
          </p:nvPr>
        </p:nvSpPr>
        <p:spPr/>
        <p:txBody>
          <a:bodyPr/>
          <a:lstStyle/>
          <a:p>
            <a:r>
              <a:rPr lang="en-US" altLang="zh-CN" dirty="0" smtClean="0"/>
              <a:t>ES6</a:t>
            </a:r>
            <a:r>
              <a:rPr lang="zh-CN" altLang="en-US" dirty="0" smtClean="0"/>
              <a:t>增加了箭头函数，类似于其他语言的</a:t>
            </a:r>
            <a:r>
              <a:rPr lang="en-US" altLang="zh-CN" dirty="0" smtClean="0"/>
              <a:t>lambda</a:t>
            </a:r>
            <a:endParaRPr lang="en-US" altLang="zh-CN" dirty="0" smtClean="0"/>
          </a:p>
          <a:p>
            <a:r>
              <a:rPr lang="zh-CN" altLang="en-US" dirty="0" smtClean="0"/>
              <a:t>箭头函数声明示例：</a:t>
            </a:r>
            <a:endParaRPr lang="zh-CN" altLang="en-US" dirty="0"/>
          </a:p>
        </p:txBody>
      </p:sp>
      <p:pic>
        <p:nvPicPr>
          <p:cNvPr id="1026" name="Picture 2"/>
          <p:cNvPicPr>
            <a:picLocks noChangeAspect="1" noChangeArrowheads="1"/>
          </p:cNvPicPr>
          <p:nvPr/>
        </p:nvPicPr>
        <p:blipFill>
          <a:blip r:embed="rId1"/>
          <a:srcRect/>
          <a:stretch>
            <a:fillRect/>
          </a:stretch>
        </p:blipFill>
        <p:spPr bwMode="auto">
          <a:xfrm>
            <a:off x="806552" y="2641497"/>
            <a:ext cx="4259899" cy="381922"/>
          </a:xfrm>
          <a:prstGeom prst="rect">
            <a:avLst/>
          </a:prstGeom>
          <a:noFill/>
          <a:ln w="9525">
            <a:solidFill>
              <a:schemeClr val="tx1"/>
            </a:solid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7194907" y="1311070"/>
            <a:ext cx="3926601" cy="901187"/>
          </a:xfrm>
          <a:prstGeom prst="rect">
            <a:avLst/>
          </a:prstGeom>
          <a:noFill/>
          <a:ln w="9525">
            <a:solidFill>
              <a:schemeClr val="tx1"/>
            </a:solid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205248" y="3399809"/>
            <a:ext cx="4868198" cy="440209"/>
          </a:xfrm>
          <a:prstGeom prst="rect">
            <a:avLst/>
          </a:prstGeom>
          <a:noFill/>
          <a:ln w="9525">
            <a:solidFill>
              <a:schemeClr val="tx1"/>
            </a:solid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7216725" y="2382941"/>
            <a:ext cx="4070395" cy="905950"/>
          </a:xfrm>
          <a:prstGeom prst="rect">
            <a:avLst/>
          </a:prstGeom>
          <a:noFill/>
          <a:ln w="9525">
            <a:solidFill>
              <a:schemeClr val="tx1"/>
            </a:solidFill>
            <a:miter lim="800000"/>
            <a:headEnd/>
            <a:tailEnd/>
          </a:ln>
          <a:effectLst/>
        </p:spPr>
      </p:pic>
      <p:pic>
        <p:nvPicPr>
          <p:cNvPr id="1030" name="Picture 6"/>
          <p:cNvPicPr>
            <a:picLocks noChangeAspect="1" noChangeArrowheads="1"/>
          </p:cNvPicPr>
          <p:nvPr/>
        </p:nvPicPr>
        <p:blipFill>
          <a:blip r:embed="rId5"/>
          <a:srcRect/>
          <a:stretch>
            <a:fillRect/>
          </a:stretch>
        </p:blipFill>
        <p:spPr bwMode="auto">
          <a:xfrm>
            <a:off x="1577925" y="4234323"/>
            <a:ext cx="3456476" cy="352425"/>
          </a:xfrm>
          <a:prstGeom prst="rect">
            <a:avLst/>
          </a:prstGeom>
          <a:noFill/>
          <a:ln w="9525">
            <a:solidFill>
              <a:schemeClr val="tx1"/>
            </a:solidFill>
            <a:miter lim="800000"/>
            <a:headEnd/>
            <a:tailEnd/>
          </a:ln>
          <a:effectLst/>
        </p:spPr>
      </p:pic>
      <p:pic>
        <p:nvPicPr>
          <p:cNvPr id="1031" name="Picture 7"/>
          <p:cNvPicPr>
            <a:picLocks noChangeAspect="1" noChangeArrowheads="1"/>
          </p:cNvPicPr>
          <p:nvPr/>
        </p:nvPicPr>
        <p:blipFill>
          <a:blip r:embed="rId6"/>
          <a:srcRect/>
          <a:stretch>
            <a:fillRect/>
          </a:stretch>
        </p:blipFill>
        <p:spPr bwMode="auto">
          <a:xfrm>
            <a:off x="7242534" y="3460187"/>
            <a:ext cx="4113724" cy="599628"/>
          </a:xfrm>
          <a:prstGeom prst="rect">
            <a:avLst/>
          </a:prstGeom>
          <a:noFill/>
          <a:ln w="9525">
            <a:solidFill>
              <a:schemeClr val="tx1"/>
            </a:solidFill>
            <a:miter lim="800000"/>
            <a:headEnd/>
            <a:tailEnd/>
          </a:ln>
          <a:effectLst/>
        </p:spPr>
      </p:pic>
      <p:pic>
        <p:nvPicPr>
          <p:cNvPr id="1032" name="Picture 8"/>
          <p:cNvPicPr>
            <a:picLocks noChangeAspect="1" noChangeArrowheads="1"/>
          </p:cNvPicPr>
          <p:nvPr/>
        </p:nvPicPr>
        <p:blipFill>
          <a:blip r:embed="rId7"/>
          <a:srcRect/>
          <a:stretch>
            <a:fillRect/>
          </a:stretch>
        </p:blipFill>
        <p:spPr bwMode="auto">
          <a:xfrm>
            <a:off x="0" y="4952232"/>
            <a:ext cx="6535199" cy="357187"/>
          </a:xfrm>
          <a:prstGeom prst="rect">
            <a:avLst/>
          </a:prstGeom>
          <a:noFill/>
          <a:ln w="9525">
            <a:solidFill>
              <a:schemeClr val="tx1"/>
            </a:solidFill>
            <a:miter lim="800000"/>
            <a:headEnd/>
            <a:tailEnd/>
          </a:ln>
          <a:effectLst/>
        </p:spPr>
      </p:pic>
      <p:pic>
        <p:nvPicPr>
          <p:cNvPr id="1033" name="Picture 9"/>
          <p:cNvPicPr>
            <a:picLocks noChangeAspect="1" noChangeArrowheads="1"/>
          </p:cNvPicPr>
          <p:nvPr/>
        </p:nvPicPr>
        <p:blipFill>
          <a:blip r:embed="rId8"/>
          <a:srcRect/>
          <a:stretch>
            <a:fillRect/>
          </a:stretch>
        </p:blipFill>
        <p:spPr bwMode="auto">
          <a:xfrm>
            <a:off x="7202434" y="4276415"/>
            <a:ext cx="4032268" cy="2153882"/>
          </a:xfrm>
          <a:prstGeom prst="rect">
            <a:avLst/>
          </a:prstGeom>
          <a:noFill/>
          <a:ln w="9525">
            <a:solidFill>
              <a:schemeClr val="tx1"/>
            </a:solidFill>
            <a:miter lim="800000"/>
            <a:headEnd/>
            <a:tailEnd/>
          </a:ln>
          <a:effectLst/>
        </p:spPr>
      </p:pic>
      <p:cxnSp>
        <p:nvCxnSpPr>
          <p:cNvPr id="13" name="直接箭头连接符 12"/>
          <p:cNvCxnSpPr/>
          <p:nvPr/>
        </p:nvCxnSpPr>
        <p:spPr>
          <a:xfrm flipV="1">
            <a:off x="5338916" y="1917290"/>
            <a:ext cx="1681316" cy="855407"/>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4" name="直接箭头连接符 13"/>
          <p:cNvCxnSpPr/>
          <p:nvPr/>
        </p:nvCxnSpPr>
        <p:spPr>
          <a:xfrm flipV="1">
            <a:off x="5196348" y="2890684"/>
            <a:ext cx="1882878" cy="683343"/>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6" name="直接箭头连接符 15"/>
          <p:cNvCxnSpPr/>
          <p:nvPr/>
        </p:nvCxnSpPr>
        <p:spPr>
          <a:xfrm flipV="1">
            <a:off x="5039032" y="3775587"/>
            <a:ext cx="2069691" cy="688261"/>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8" name="直接箭头连接符 17"/>
          <p:cNvCxnSpPr/>
          <p:nvPr/>
        </p:nvCxnSpPr>
        <p:spPr>
          <a:xfrm flipV="1">
            <a:off x="6548283" y="5147187"/>
            <a:ext cx="634182" cy="4"/>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箭头函数</a:t>
            </a:r>
            <a:endParaRPr lang="zh-CN" altLang="en-US" dirty="0"/>
          </a:p>
        </p:txBody>
      </p:sp>
      <p:sp>
        <p:nvSpPr>
          <p:cNvPr id="3" name="内容占位符 2"/>
          <p:cNvSpPr>
            <a:spLocks noGrp="1"/>
          </p:cNvSpPr>
          <p:nvPr>
            <p:ph idx="1"/>
          </p:nvPr>
        </p:nvSpPr>
        <p:spPr/>
        <p:txBody>
          <a:bodyPr/>
          <a:lstStyle/>
          <a:p>
            <a:r>
              <a:rPr lang="zh-CN" altLang="en-US" dirty="0" smtClean="0"/>
              <a:t>箭头函数的</a:t>
            </a:r>
            <a:r>
              <a:rPr lang="en-US" altLang="zh-CN" dirty="0" smtClean="0"/>
              <a:t>IIFE</a:t>
            </a:r>
            <a:endParaRPr lang="zh-CN" altLang="en-US" dirty="0"/>
          </a:p>
        </p:txBody>
      </p:sp>
      <p:pic>
        <p:nvPicPr>
          <p:cNvPr id="2050" name="Picture 2"/>
          <p:cNvPicPr>
            <a:picLocks noChangeAspect="1" noChangeArrowheads="1"/>
          </p:cNvPicPr>
          <p:nvPr/>
        </p:nvPicPr>
        <p:blipFill>
          <a:blip r:embed="rId1"/>
          <a:srcRect/>
          <a:stretch>
            <a:fillRect/>
          </a:stretch>
        </p:blipFill>
        <p:spPr bwMode="auto">
          <a:xfrm>
            <a:off x="910252" y="2380942"/>
            <a:ext cx="4619625" cy="2686050"/>
          </a:xfrm>
          <a:prstGeom prst="rect">
            <a:avLst/>
          </a:prstGeom>
          <a:noFill/>
          <a:ln w="9525">
            <a:solidFill>
              <a:schemeClr val="tx1"/>
            </a:solidFill>
            <a:miter lim="800000"/>
            <a:headEnd/>
            <a:tailEnd/>
          </a:ln>
          <a:effectLst/>
        </p:spPr>
      </p:pic>
      <p:pic>
        <p:nvPicPr>
          <p:cNvPr id="2051" name="Picture 3"/>
          <p:cNvPicPr>
            <a:picLocks noChangeAspect="1" noChangeArrowheads="1"/>
          </p:cNvPicPr>
          <p:nvPr/>
        </p:nvPicPr>
        <p:blipFill>
          <a:blip r:embed="rId2"/>
          <a:srcRect/>
          <a:stretch>
            <a:fillRect/>
          </a:stretch>
        </p:blipFill>
        <p:spPr bwMode="auto">
          <a:xfrm>
            <a:off x="6681173" y="2346222"/>
            <a:ext cx="4581525" cy="2667000"/>
          </a:xfrm>
          <a:prstGeom prst="rect">
            <a:avLst/>
          </a:prstGeom>
          <a:noFill/>
          <a:ln w="9525">
            <a:solidFill>
              <a:schemeClr val="tx1"/>
            </a:solidFill>
            <a:miter lim="800000"/>
            <a:headEnd/>
            <a:tailEnd/>
          </a:ln>
          <a:effectLst/>
        </p:spPr>
      </p:pic>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508" y="881"/>
            <a:ext cx="11573813" cy="849126"/>
          </a:xfrm>
        </p:spPr>
        <p:txBody>
          <a:bodyPr/>
          <a:lstStyle/>
          <a:p>
            <a:r>
              <a:rPr lang="zh-CN" altLang="en-US" dirty="0" smtClean="0"/>
              <a:t>第</a:t>
            </a:r>
            <a:r>
              <a:rPr lang="en-US" altLang="zh-CN" smtClean="0"/>
              <a:t>3</a:t>
            </a:r>
            <a:r>
              <a:rPr lang="zh-CN" altLang="en-US" smtClean="0"/>
              <a:t>节</a:t>
            </a:r>
            <a:r>
              <a:rPr lang="en-US" altLang="zh-CN" dirty="0" smtClean="0"/>
              <a:t>【</a:t>
            </a:r>
            <a:r>
              <a:rPr lang="zh-CN" altLang="en-US" dirty="0" smtClean="0"/>
              <a:t>变量的作用域</a:t>
            </a:r>
            <a:r>
              <a:rPr lang="en-US" altLang="zh-CN" dirty="0" smtClean="0"/>
              <a:t>】</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r>
              <a:rPr lang="zh-CN" altLang="en-US" dirty="0" smtClean="0"/>
              <a:t>知识点</a:t>
            </a:r>
            <a:r>
              <a:rPr lang="en-US" altLang="zh-CN" dirty="0" smtClean="0"/>
              <a:t>1</a:t>
            </a:r>
            <a:r>
              <a:rPr lang="zh-CN" altLang="en-US" dirty="0" smtClean="0"/>
              <a:t>：全局变量和局部变量</a:t>
            </a:r>
            <a:endParaRPr lang="en-US" altLang="zh-CN" dirty="0" smtClean="0"/>
          </a:p>
          <a:p>
            <a:r>
              <a:rPr lang="zh-CN" altLang="en-US" dirty="0" smtClean="0"/>
              <a:t>知识点</a:t>
            </a:r>
            <a:r>
              <a:rPr lang="en-US" altLang="zh-CN" dirty="0" smtClean="0"/>
              <a:t>2</a:t>
            </a:r>
            <a:r>
              <a:rPr lang="zh-CN" altLang="en-US" dirty="0" smtClean="0"/>
              <a:t>：</a:t>
            </a:r>
            <a:r>
              <a:rPr lang="en-US" altLang="zh-CN" dirty="0" err="1" smtClean="0"/>
              <a:t>var</a:t>
            </a:r>
            <a:r>
              <a:rPr lang="zh-CN" altLang="en-US" dirty="0" smtClean="0"/>
              <a:t>声明和变量的提升</a:t>
            </a:r>
            <a:endParaRPr lang="zh-CN" altLang="en-US" dirty="0" smtClean="0"/>
          </a:p>
          <a:p>
            <a:r>
              <a:rPr lang="zh-CN" altLang="en-US" dirty="0" smtClean="0"/>
              <a:t>知识点</a:t>
            </a:r>
            <a:r>
              <a:rPr lang="en-US" altLang="zh-CN" dirty="0" smtClean="0"/>
              <a:t>3</a:t>
            </a:r>
            <a:r>
              <a:rPr lang="zh-CN" altLang="en-US" dirty="0" smtClean="0"/>
              <a:t>：</a:t>
            </a:r>
            <a:r>
              <a:rPr lang="en-US" altLang="zh-CN" dirty="0" smtClean="0"/>
              <a:t>ES6</a:t>
            </a:r>
            <a:r>
              <a:rPr lang="zh-CN" altLang="en-US" dirty="0" smtClean="0"/>
              <a:t>中的块级声明*</a:t>
            </a:r>
            <a:endParaRPr lang="en-US" altLang="zh-CN" dirty="0"/>
          </a:p>
          <a:p>
            <a:endParaRPr lang="zh-CN" altLang="en-US"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全局变量和局部变量</a:t>
            </a:r>
            <a:endParaRPr lang="zh-CN" altLang="en-US" dirty="0"/>
          </a:p>
        </p:txBody>
      </p:sp>
      <p:sp>
        <p:nvSpPr>
          <p:cNvPr id="3" name="内容占位符 2"/>
          <p:cNvSpPr>
            <a:spLocks noGrp="1"/>
          </p:cNvSpPr>
          <p:nvPr>
            <p:ph idx="1"/>
          </p:nvPr>
        </p:nvSpPr>
        <p:spPr/>
        <p:txBody>
          <a:bodyPr/>
          <a:lstStyle/>
          <a:p>
            <a:r>
              <a:rPr lang="en-US" altLang="zh-CN" dirty="0" err="1" smtClean="0"/>
              <a:t>javascript</a:t>
            </a:r>
            <a:r>
              <a:rPr lang="en-US" altLang="zh-CN" dirty="0" smtClean="0"/>
              <a:t> </a:t>
            </a:r>
            <a:r>
              <a:rPr lang="zh-CN" altLang="en-US" dirty="0" smtClean="0"/>
              <a:t>有两种变量范围：全局变量和局部变量。</a:t>
            </a:r>
            <a:endParaRPr lang="zh-CN" altLang="en-US" dirty="0" smtClean="0"/>
          </a:p>
          <a:p>
            <a:r>
              <a:rPr lang="zh-CN" altLang="en-US" dirty="0" smtClean="0"/>
              <a:t>全局变量：如果在任何函数定义之外声明了一个变量，则该变量为全局变量。</a:t>
            </a:r>
            <a:endParaRPr lang="en-US" altLang="zh-CN" dirty="0" smtClean="0"/>
          </a:p>
          <a:p>
            <a:pPr lvl="1"/>
            <a:r>
              <a:rPr lang="zh-CN" altLang="en-US" dirty="0" smtClean="0"/>
              <a:t>全局变量在整个持续范围内都可以访问和修改。</a:t>
            </a:r>
            <a:endParaRPr lang="en-US" altLang="zh-CN" dirty="0" smtClean="0"/>
          </a:p>
          <a:p>
            <a:pPr lvl="1"/>
            <a:r>
              <a:rPr lang="zh-CN" altLang="en-US" dirty="0" smtClean="0"/>
              <a:t>准确的说浏览器执行</a:t>
            </a:r>
            <a:r>
              <a:rPr lang="en-US" altLang="zh-CN" dirty="0" smtClean="0"/>
              <a:t>JS</a:t>
            </a:r>
            <a:r>
              <a:rPr lang="zh-CN" altLang="en-US" dirty="0" smtClean="0"/>
              <a:t>代码时会提供一个名为</a:t>
            </a:r>
            <a:r>
              <a:rPr lang="en-US" altLang="zh-CN" dirty="0" smtClean="0"/>
              <a:t>window</a:t>
            </a:r>
            <a:r>
              <a:rPr lang="zh-CN" altLang="en-US" dirty="0" smtClean="0"/>
              <a:t>的对象，而所有的全局变量和函数都是</a:t>
            </a:r>
            <a:r>
              <a:rPr lang="en-US" altLang="zh-CN" dirty="0" smtClean="0"/>
              <a:t>window</a:t>
            </a:r>
            <a:r>
              <a:rPr lang="zh-CN" altLang="en-US" dirty="0" smtClean="0"/>
              <a:t>对象的属性和方法</a:t>
            </a:r>
            <a:endParaRPr lang="zh-CN" altLang="en-US" dirty="0" smtClean="0"/>
          </a:p>
          <a:p>
            <a:r>
              <a:rPr lang="zh-CN" altLang="en-US" dirty="0" smtClean="0"/>
              <a:t>局部变量：如果在函数定义内声明了一个变量，则该变量为局部变量。</a:t>
            </a:r>
            <a:endParaRPr lang="en-US" altLang="zh-CN" dirty="0" smtClean="0"/>
          </a:p>
          <a:p>
            <a:pPr lvl="1"/>
            <a:r>
              <a:rPr lang="zh-CN" altLang="en-US" dirty="0" smtClean="0"/>
              <a:t>每次执行该函数时创建此局部变量，函数调用结束后，该变量被卸载；</a:t>
            </a:r>
            <a:endParaRPr lang="en-US" altLang="zh-CN" dirty="0" smtClean="0"/>
          </a:p>
          <a:p>
            <a:pPr lvl="1"/>
            <a:r>
              <a:rPr lang="zh-CN" altLang="en-US" dirty="0" smtClean="0"/>
              <a:t>局部变量不能被该函数外的任何事物访问，值为匿名函数的局部变量也是如此</a:t>
            </a:r>
            <a:endParaRPr lang="zh-CN" altLang="en-US" dirty="0"/>
          </a:p>
        </p:txBody>
      </p:sp>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var</a:t>
            </a:r>
            <a:r>
              <a:rPr lang="zh-CN" altLang="en-US" dirty="0" smtClean="0"/>
              <a:t>声明和变量的提升</a:t>
            </a:r>
            <a:endParaRPr lang="zh-CN" altLang="en-US" dirty="0"/>
          </a:p>
        </p:txBody>
      </p:sp>
      <p:sp>
        <p:nvSpPr>
          <p:cNvPr id="3" name="内容占位符 2"/>
          <p:cNvSpPr>
            <a:spLocks noGrp="1"/>
          </p:cNvSpPr>
          <p:nvPr>
            <p:ph idx="1"/>
          </p:nvPr>
        </p:nvSpPr>
        <p:spPr/>
        <p:txBody>
          <a:bodyPr/>
          <a:lstStyle/>
          <a:p>
            <a:r>
              <a:rPr lang="en-US" altLang="zh-CN" dirty="0" smtClean="0"/>
              <a:t>ES6</a:t>
            </a:r>
            <a:r>
              <a:rPr lang="zh-CN" altLang="en-US" dirty="0" smtClean="0"/>
              <a:t>之前没有块级元素，即使在语句块中使用</a:t>
            </a:r>
            <a:r>
              <a:rPr lang="en-US" altLang="zh-CN" dirty="0" err="1" smtClean="0"/>
              <a:t>var</a:t>
            </a:r>
            <a:r>
              <a:rPr lang="zh-CN" altLang="en-US" dirty="0" smtClean="0"/>
              <a:t>声明的变量，其作用范围也不会被限定在语句块中</a:t>
            </a:r>
            <a:endParaRPr lang="en-US" altLang="zh-CN" dirty="0" smtClean="0"/>
          </a:p>
          <a:p>
            <a:r>
              <a:rPr lang="zh-CN" altLang="en-US" dirty="0" smtClean="0"/>
              <a:t>函数中使用</a:t>
            </a:r>
            <a:r>
              <a:rPr lang="en-US" altLang="zh-CN" dirty="0" err="1" smtClean="0"/>
              <a:t>var</a:t>
            </a:r>
            <a:r>
              <a:rPr lang="zh-CN" altLang="en-US" dirty="0" smtClean="0"/>
              <a:t>重复声明变量其实是同一个变量。</a:t>
            </a:r>
            <a:endParaRPr lang="en-US" altLang="zh-CN" dirty="0" smtClean="0"/>
          </a:p>
          <a:p>
            <a:r>
              <a:rPr lang="zh-CN" altLang="en-US" dirty="0" smtClean="0"/>
              <a:t>当</a:t>
            </a:r>
            <a:r>
              <a:rPr lang="en-US" altLang="zh-CN" dirty="0" smtClean="0"/>
              <a:t>JS</a:t>
            </a:r>
            <a:r>
              <a:rPr lang="zh-CN" altLang="en-US" dirty="0" smtClean="0"/>
              <a:t>执行之前，浏览器会对代码进行预解析，在这个过程中，浏览器对函数中的变量进行识别，并准备分派内存空间，但是并不会为其赋值，所以看上去，函数中的所有的变量的声明都被提前到了函数最开始的位置。</a:t>
            </a:r>
            <a:endParaRPr lang="en-US" altLang="zh-CN" dirty="0" smtClean="0"/>
          </a:p>
          <a:p>
            <a:r>
              <a:rPr lang="zh-CN" altLang="en-US" dirty="0" smtClean="0"/>
              <a:t>容易产生歧义的情况：</a:t>
            </a:r>
            <a:endParaRPr lang="en-US" altLang="zh-CN" dirty="0" smtClean="0"/>
          </a:p>
          <a:p>
            <a:pPr lvl="1"/>
            <a:r>
              <a:rPr lang="zh-CN" altLang="en-US" dirty="0" smtClean="0"/>
              <a:t>循环结束后，循环变量或循环体中声明的变量仍然存在</a:t>
            </a:r>
            <a:endParaRPr lang="en-US" altLang="zh-CN" dirty="0" smtClean="0"/>
          </a:p>
          <a:p>
            <a:pPr lvl="1"/>
            <a:r>
              <a:rPr lang="zh-CN" altLang="en-US" dirty="0" smtClean="0"/>
              <a:t>分支结构某一之路声明的变量在其他位置可以使用</a:t>
            </a:r>
            <a:endParaRPr lang="en-US" altLang="zh-CN" dirty="0" smtClean="0"/>
          </a:p>
          <a:p>
            <a:r>
              <a:rPr lang="zh-CN" altLang="en-US" dirty="0" smtClean="0"/>
              <a:t>函数内变量</a:t>
            </a:r>
            <a:endParaRPr lang="zh-CN" altLang="en-US" dirty="0"/>
          </a:p>
        </p:txBody>
      </p:sp>
    </p:spTree>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ES6</a:t>
            </a:r>
            <a:r>
              <a:rPr lang="zh-CN" altLang="en-US" dirty="0" smtClean="0"/>
              <a:t>中的块级声明</a:t>
            </a:r>
            <a:endParaRPr lang="zh-CN" altLang="en-US" dirty="0"/>
          </a:p>
        </p:txBody>
      </p:sp>
      <p:sp>
        <p:nvSpPr>
          <p:cNvPr id="3" name="内容占位符 2"/>
          <p:cNvSpPr>
            <a:spLocks noGrp="1"/>
          </p:cNvSpPr>
          <p:nvPr>
            <p:ph idx="1"/>
          </p:nvPr>
        </p:nvSpPr>
        <p:spPr>
          <a:xfrm>
            <a:off x="232719" y="1014196"/>
            <a:ext cx="11543270" cy="5843803"/>
          </a:xfrm>
        </p:spPr>
        <p:txBody>
          <a:bodyPr>
            <a:normAutofit/>
          </a:bodyPr>
          <a:lstStyle/>
          <a:p>
            <a:r>
              <a:rPr lang="en-US" altLang="zh-CN" dirty="0" smtClean="0"/>
              <a:t>ES6</a:t>
            </a:r>
            <a:r>
              <a:rPr lang="zh-CN" altLang="en-US" dirty="0" smtClean="0"/>
              <a:t>中使用</a:t>
            </a:r>
            <a:r>
              <a:rPr lang="en-US" altLang="zh-CN" dirty="0" smtClean="0"/>
              <a:t>”let”</a:t>
            </a:r>
            <a:r>
              <a:rPr lang="zh-CN" altLang="en-US" dirty="0" smtClean="0"/>
              <a:t>关键字声明变量：</a:t>
            </a:r>
            <a:endParaRPr lang="en-US" altLang="zh-CN" dirty="0" smtClean="0"/>
          </a:p>
          <a:p>
            <a:pPr lvl="1"/>
            <a:r>
              <a:rPr lang="en-US" altLang="zh-CN" dirty="0" smtClean="0"/>
              <a:t>let</a:t>
            </a:r>
            <a:r>
              <a:rPr lang="zh-CN" altLang="en-US" dirty="0" smtClean="0"/>
              <a:t>声明的变量不会被提升</a:t>
            </a:r>
            <a:endParaRPr lang="en-US" altLang="zh-CN" dirty="0" smtClean="0"/>
          </a:p>
          <a:p>
            <a:pPr lvl="1"/>
            <a:r>
              <a:rPr lang="zh-CN" altLang="en-US" dirty="0" smtClean="0"/>
              <a:t>在同一作用域下，</a:t>
            </a:r>
            <a:r>
              <a:rPr lang="en-US" altLang="zh-CN" dirty="0" smtClean="0"/>
              <a:t>let</a:t>
            </a:r>
            <a:r>
              <a:rPr lang="zh-CN" altLang="en-US" dirty="0" smtClean="0"/>
              <a:t>不能重复声明变量</a:t>
            </a:r>
            <a:endParaRPr lang="en-US" altLang="zh-CN" dirty="0" smtClean="0"/>
          </a:p>
          <a:p>
            <a:pPr lvl="1"/>
            <a:r>
              <a:rPr lang="zh-CN" altLang="en-US" dirty="0" smtClean="0"/>
              <a:t>在嵌套作用域下，</a:t>
            </a:r>
            <a:r>
              <a:rPr lang="en-US" altLang="zh-CN" dirty="0" smtClean="0"/>
              <a:t>let</a:t>
            </a:r>
            <a:r>
              <a:rPr lang="zh-CN" altLang="en-US" dirty="0" smtClean="0"/>
              <a:t>声明一个同名新变量，不会抛出错误</a:t>
            </a:r>
            <a:endParaRPr lang="en-US" altLang="zh-CN" dirty="0" smtClean="0"/>
          </a:p>
          <a:p>
            <a:r>
              <a:rPr lang="en-US" altLang="zh-CN" dirty="0" smtClean="0"/>
              <a:t>ES6</a:t>
            </a:r>
            <a:r>
              <a:rPr lang="zh-CN" altLang="en-US" dirty="0" smtClean="0"/>
              <a:t>中使用“</a:t>
            </a:r>
            <a:r>
              <a:rPr lang="en-US" altLang="zh-CN" dirty="0" smtClean="0"/>
              <a:t>const</a:t>
            </a:r>
            <a:r>
              <a:rPr lang="zh-CN" altLang="en-US" dirty="0" smtClean="0"/>
              <a:t>”关键字声明常量：</a:t>
            </a:r>
            <a:endParaRPr lang="en-US" altLang="zh-CN" dirty="0" smtClean="0"/>
          </a:p>
          <a:p>
            <a:pPr lvl="1"/>
            <a:r>
              <a:rPr lang="en-US" altLang="zh-CN" dirty="0" smtClean="0"/>
              <a:t>const</a:t>
            </a:r>
            <a:r>
              <a:rPr lang="zh-CN" altLang="en-US" dirty="0" smtClean="0"/>
              <a:t>声明在同一作用域中定义一个已有变量时会出错</a:t>
            </a:r>
            <a:endParaRPr lang="en-US" altLang="zh-CN" dirty="0" smtClean="0"/>
          </a:p>
          <a:p>
            <a:pPr lvl="1"/>
            <a:r>
              <a:rPr lang="zh-CN" altLang="en-US" dirty="0" smtClean="0"/>
              <a:t>在嵌套作用域下，</a:t>
            </a:r>
            <a:r>
              <a:rPr lang="en-US" altLang="zh-CN" dirty="0" smtClean="0"/>
              <a:t>const</a:t>
            </a:r>
            <a:r>
              <a:rPr lang="zh-CN" altLang="en-US" dirty="0" smtClean="0"/>
              <a:t>声明一个同名新变量，不会抛出错误</a:t>
            </a:r>
            <a:endParaRPr lang="en-US" altLang="zh-CN" dirty="0" smtClean="0"/>
          </a:p>
          <a:p>
            <a:pPr lvl="1"/>
            <a:r>
              <a:rPr lang="zh-CN" altLang="en-US" dirty="0" smtClean="0"/>
              <a:t>常量一旦被赋值，就不可以在改变（类似其他语言）无论是否采用严格模式</a:t>
            </a:r>
            <a:endParaRPr lang="en-US" altLang="zh-CN" dirty="0" smtClean="0"/>
          </a:p>
          <a:p>
            <a:pPr lvl="1"/>
            <a:r>
              <a:rPr lang="en-US" altLang="zh-CN" dirty="0" smtClean="0"/>
              <a:t>const</a:t>
            </a:r>
            <a:r>
              <a:rPr lang="zh-CN" altLang="en-US" dirty="0" smtClean="0"/>
              <a:t>声明一个对象时，但是其属性值可以被更改</a:t>
            </a:r>
            <a:endParaRPr lang="en-US" altLang="zh-CN" dirty="0" smtClean="0"/>
          </a:p>
          <a:p>
            <a:pPr lvl="1"/>
            <a:r>
              <a:rPr lang="zh-CN" altLang="en-US" dirty="0" smtClean="0"/>
              <a:t>常量是块级的，意味着在声明它的语句块之外无法访问</a:t>
            </a:r>
            <a:endParaRPr lang="en-US" altLang="zh-CN" dirty="0" smtClean="0"/>
          </a:p>
          <a:p>
            <a:pPr lvl="1"/>
            <a:endParaRPr lang="en-US" altLang="zh-CN" dirty="0" smtClean="0"/>
          </a:p>
        </p:txBody>
      </p:sp>
    </p:spTree>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本章作业</a:t>
            </a:r>
            <a:endParaRPr lang="zh-CN" altLang="en-US" dirty="0"/>
          </a:p>
        </p:txBody>
      </p:sp>
      <p:sp>
        <p:nvSpPr>
          <p:cNvPr id="3" name="内容占位符 2"/>
          <p:cNvSpPr>
            <a:spLocks noGrp="1"/>
          </p:cNvSpPr>
          <p:nvPr>
            <p:ph idx="1"/>
          </p:nvPr>
        </p:nvSpPr>
        <p:spPr>
          <a:xfrm>
            <a:off x="558800" y="914400"/>
            <a:ext cx="10780010" cy="5571067"/>
          </a:xfrm>
        </p:spPr>
        <p:txBody>
          <a:bodyPr vert="horz" lIns="91440" tIns="45720" rIns="91440" bIns="45720" rtlCol="0">
            <a:normAutofit/>
          </a:bodyPr>
          <a:lstStyle/>
          <a:p>
            <a:endParaRPr lang="en-US" altLang="zh-CN" sz="2000" dirty="0" smtClean="0">
              <a:latin typeface="+mn-ea"/>
              <a:ea typeface="微软雅黑 Light"/>
            </a:endParaRPr>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本章目标</a:t>
            </a:r>
            <a:endParaRPr lang="en-US" dirty="0"/>
          </a:p>
        </p:txBody>
      </p:sp>
      <p:sp>
        <p:nvSpPr>
          <p:cNvPr id="3" name="Content Placeholder 2"/>
          <p:cNvSpPr>
            <a:spLocks noGrp="1"/>
          </p:cNvSpPr>
          <p:nvPr>
            <p:ph idx="1"/>
          </p:nvPr>
        </p:nvSpPr>
        <p:spPr>
          <a:xfrm>
            <a:off x="838200" y="982133"/>
            <a:ext cx="10515600" cy="5309130"/>
          </a:xfrm>
        </p:spPr>
        <p:txBody>
          <a:bodyPr>
            <a:normAutofit/>
          </a:bodyPr>
          <a:lstStyle/>
          <a:p>
            <a:r>
              <a:rPr lang="zh-CN" altLang="en-US" dirty="0" smtClean="0"/>
              <a:t>了解函数的声明调用</a:t>
            </a:r>
            <a:endParaRPr lang="en-US" altLang="zh-CN" dirty="0" smtClean="0"/>
          </a:p>
          <a:p>
            <a:r>
              <a:rPr lang="zh-CN" altLang="en-US" dirty="0" smtClean="0"/>
              <a:t>了解函数参数包括复杂的参数形式和函数返回值</a:t>
            </a:r>
            <a:endParaRPr lang="en-US" altLang="zh-CN" dirty="0" smtClean="0"/>
          </a:p>
          <a:p>
            <a:r>
              <a:rPr lang="zh-CN" altLang="en-US" dirty="0" smtClean="0"/>
              <a:t>了解函数复杂的声明：匿名函数、嵌套定义等</a:t>
            </a:r>
            <a:endParaRPr lang="en-US" altLang="zh-CN" dirty="0" smtClean="0"/>
          </a:p>
          <a:p>
            <a:r>
              <a:rPr lang="zh-CN" altLang="en-US" dirty="0" smtClean="0"/>
              <a:t>了解函数高级调用形式：立即执行、回调</a:t>
            </a:r>
            <a:endParaRPr lang="en-US" altLang="zh-CN" dirty="0" smtClean="0"/>
          </a:p>
          <a:p>
            <a:r>
              <a:rPr lang="zh-CN" altLang="en-US" dirty="0" smtClean="0"/>
              <a:t>了解</a:t>
            </a:r>
            <a:r>
              <a:rPr lang="en-US" altLang="zh-CN" dirty="0" smtClean="0"/>
              <a:t>ES6</a:t>
            </a:r>
            <a:r>
              <a:rPr lang="zh-CN" altLang="en-US" dirty="0" smtClean="0"/>
              <a:t>的箭头函数</a:t>
            </a:r>
            <a:endParaRPr lang="en-US" altLang="zh-CN" dirty="0" smtClean="0"/>
          </a:p>
          <a:p>
            <a:r>
              <a:rPr lang="zh-CN" altLang="en-US" dirty="0" smtClean="0"/>
              <a:t>了解变量作用域和变量提升</a:t>
            </a:r>
            <a:endParaRPr lang="en-US" altLang="zh-CN" dirty="0" smtClean="0"/>
          </a:p>
          <a:p>
            <a:r>
              <a:rPr lang="zh-CN" altLang="en-US" dirty="0" smtClean="0"/>
              <a:t>了解</a:t>
            </a:r>
            <a:r>
              <a:rPr lang="en-US" altLang="zh-CN" dirty="0" smtClean="0"/>
              <a:t>SE6</a:t>
            </a:r>
            <a:r>
              <a:rPr lang="zh-CN" altLang="en-US" dirty="0" smtClean="0"/>
              <a:t>中对块级变量的新特性</a:t>
            </a:r>
            <a:endParaRPr lang="en-US" dirty="0"/>
          </a:p>
        </p:txBody>
      </p:sp>
    </p:spTree>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1</a:t>
            </a:r>
            <a:r>
              <a:rPr lang="zh-CN" altLang="en-US" dirty="0" smtClean="0"/>
              <a:t>节</a:t>
            </a:r>
            <a:r>
              <a:rPr lang="en-US" altLang="zh-CN" dirty="0" smtClean="0"/>
              <a:t>【</a:t>
            </a:r>
            <a:r>
              <a:rPr lang="zh-CN" altLang="en-US" dirty="0" smtClean="0"/>
              <a:t>函数</a:t>
            </a:r>
            <a:r>
              <a:rPr lang="en-US" altLang="zh-CN" dirty="0" smtClean="0"/>
              <a:t>-</a:t>
            </a:r>
            <a:r>
              <a:rPr lang="zh-CN" altLang="en-US" dirty="0" smtClean="0"/>
              <a:t>基础</a:t>
            </a:r>
            <a:r>
              <a:rPr lang="en-US" altLang="zh-CN" dirty="0" smtClean="0"/>
              <a:t>】</a:t>
            </a:r>
            <a:endParaRPr lang="zh-CN" altLang="en-US" dirty="0"/>
          </a:p>
        </p:txBody>
      </p:sp>
      <p:sp>
        <p:nvSpPr>
          <p:cNvPr id="3" name="内容占位符 2"/>
          <p:cNvSpPr>
            <a:spLocks noGrp="1"/>
          </p:cNvSpPr>
          <p:nvPr>
            <p:ph idx="1"/>
          </p:nvPr>
        </p:nvSpPr>
        <p:spPr>
          <a:xfrm>
            <a:off x="232719" y="1014197"/>
            <a:ext cx="11543270" cy="5666822"/>
          </a:xfrm>
        </p:spPr>
        <p:txBody>
          <a:bodyPr vert="horz" lIns="91440" tIns="45720" rIns="91440" bIns="45720" rtlCol="0">
            <a:normAutofit/>
          </a:bodyPr>
          <a:lstStyle/>
          <a:p>
            <a:r>
              <a:rPr lang="zh-CN" altLang="en-US" dirty="0" smtClean="0"/>
              <a:t>知识点</a:t>
            </a:r>
            <a:r>
              <a:rPr lang="en-US" altLang="zh-CN" dirty="0" smtClean="0"/>
              <a:t>1</a:t>
            </a:r>
            <a:r>
              <a:rPr lang="zh-CN" altLang="en-US" dirty="0" smtClean="0"/>
              <a:t>：函数声明</a:t>
            </a:r>
            <a:endParaRPr lang="en-US" altLang="zh-CN" dirty="0" smtClean="0"/>
          </a:p>
          <a:p>
            <a:r>
              <a:rPr lang="zh-CN" altLang="en-US" dirty="0" smtClean="0"/>
              <a:t>知识点</a:t>
            </a:r>
            <a:r>
              <a:rPr lang="en-US" altLang="zh-CN" dirty="0" smtClean="0"/>
              <a:t>2</a:t>
            </a:r>
            <a:r>
              <a:rPr lang="zh-CN" altLang="en-US" dirty="0" smtClean="0"/>
              <a:t>：函数调用</a:t>
            </a:r>
            <a:endParaRPr lang="zh-CN" altLang="en-US" dirty="0" smtClean="0"/>
          </a:p>
          <a:p>
            <a:r>
              <a:rPr lang="zh-CN" altLang="en-US" dirty="0" smtClean="0"/>
              <a:t>知识点</a:t>
            </a:r>
            <a:r>
              <a:rPr lang="en-US" altLang="zh-CN" dirty="0" smtClean="0"/>
              <a:t>3</a:t>
            </a:r>
            <a:r>
              <a:rPr lang="zh-CN" altLang="en-US" dirty="0" smtClean="0"/>
              <a:t>：函数参数</a:t>
            </a:r>
            <a:endParaRPr lang="en-US" altLang="zh-CN" dirty="0" smtClean="0"/>
          </a:p>
          <a:p>
            <a:r>
              <a:rPr lang="zh-CN" altLang="en-US" dirty="0" smtClean="0"/>
              <a:t>知识点</a:t>
            </a:r>
            <a:r>
              <a:rPr lang="en-US" altLang="zh-CN" dirty="0" smtClean="0"/>
              <a:t>4</a:t>
            </a:r>
            <a:r>
              <a:rPr lang="zh-CN" altLang="en-US" dirty="0" smtClean="0"/>
              <a:t>：函数返回值</a:t>
            </a:r>
            <a:endParaRPr lang="en-US" altLang="zh-CN" dirty="0" smtClean="0"/>
          </a:p>
          <a:p>
            <a:endParaRPr lang="en-US" altLang="zh-CN" dirty="0"/>
          </a:p>
          <a:p>
            <a:endParaRPr lang="zh-CN" altLang="en-US"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函数声明</a:t>
            </a:r>
            <a:endParaRPr lang="zh-CN" altLang="en-US" dirty="0"/>
          </a:p>
        </p:txBody>
      </p:sp>
      <p:sp>
        <p:nvSpPr>
          <p:cNvPr id="3" name="内容占位符 2"/>
          <p:cNvSpPr>
            <a:spLocks noGrp="1"/>
          </p:cNvSpPr>
          <p:nvPr>
            <p:ph idx="1"/>
          </p:nvPr>
        </p:nvSpPr>
        <p:spPr/>
        <p:txBody>
          <a:bodyPr>
            <a:normAutofit lnSpcReduction="10000"/>
          </a:bodyPr>
          <a:lstStyle/>
          <a:p>
            <a:pPr marL="342900" lvl="1" indent="-342900">
              <a:lnSpc>
                <a:spcPct val="100000"/>
              </a:lnSpc>
              <a:buSzPct val="80000"/>
            </a:pPr>
            <a:r>
              <a:rPr lang="en-US" altLang="zh-CN" dirty="0" smtClean="0">
                <a:sym typeface="Arial" panose="020B0604020202020204" pitchFamily="34" charset="0"/>
              </a:rPr>
              <a:t>JS</a:t>
            </a:r>
            <a:r>
              <a:rPr lang="zh-CN" altLang="en-US" dirty="0" smtClean="0">
                <a:sym typeface="Arial" panose="020B0604020202020204" pitchFamily="34" charset="0"/>
              </a:rPr>
              <a:t>中的函数类似</a:t>
            </a:r>
            <a:r>
              <a:rPr lang="en-US" altLang="zh-CN" dirty="0" smtClean="0">
                <a:sym typeface="Arial" panose="020B0604020202020204" pitchFamily="34" charset="0"/>
              </a:rPr>
              <a:t>Java</a:t>
            </a:r>
            <a:r>
              <a:rPr lang="zh-CN" altLang="en-US" dirty="0" smtClean="0">
                <a:sym typeface="Arial" panose="020B0604020202020204" pitchFamily="34" charset="0"/>
              </a:rPr>
              <a:t>中的方法。就是封装好的一段代码，然后反复地重用这个代码。</a:t>
            </a:r>
            <a:endParaRPr lang="en-US" altLang="zh-CN" dirty="0" smtClean="0">
              <a:sym typeface="Arial" panose="020B0604020202020204" pitchFamily="34" charset="0"/>
            </a:endParaRPr>
          </a:p>
          <a:p>
            <a:pPr marL="342900" lvl="1" indent="-342900">
              <a:lnSpc>
                <a:spcPct val="100000"/>
              </a:lnSpc>
              <a:buSzPct val="80000"/>
            </a:pPr>
            <a:r>
              <a:rPr lang="zh-CN" altLang="en-US" dirty="0" smtClean="0">
                <a:sym typeface="Arial" panose="020B0604020202020204" pitchFamily="34" charset="0"/>
              </a:rPr>
              <a:t>声明函数语法：</a:t>
            </a:r>
            <a:endParaRPr lang="zh-CN" altLang="en-US" dirty="0" smtClean="0">
              <a:sym typeface="Arial" panose="020B0604020202020204" pitchFamily="34" charset="0"/>
            </a:endParaRPr>
          </a:p>
          <a:p>
            <a:pPr marL="800100" lvl="2" indent="-342900">
              <a:lnSpc>
                <a:spcPct val="100000"/>
              </a:lnSpc>
              <a:buSzPct val="80000"/>
              <a:buFont typeface="Wingdings" panose="05000000000000000000" pitchFamily="2" charset="2"/>
              <a:buNone/>
            </a:pPr>
            <a:r>
              <a:rPr lang="zh-CN" altLang="en-US" dirty="0" smtClean="0">
                <a:solidFill>
                  <a:srgbClr val="FF6600"/>
                </a:solidFill>
                <a:sym typeface="Arial" panose="020B0604020202020204" pitchFamily="34" charset="0"/>
              </a:rPr>
              <a:t>function  函数名(参数){</a:t>
            </a:r>
            <a:endParaRPr lang="zh-CN" altLang="en-US" dirty="0" smtClean="0">
              <a:solidFill>
                <a:srgbClr val="FF6600"/>
              </a:solidFill>
              <a:sym typeface="Arial" panose="020B0604020202020204" pitchFamily="34" charset="0"/>
            </a:endParaRPr>
          </a:p>
          <a:p>
            <a:pPr marL="800100" lvl="2" indent="-342900">
              <a:lnSpc>
                <a:spcPct val="100000"/>
              </a:lnSpc>
              <a:buSzPct val="80000"/>
              <a:buFont typeface="Wingdings" panose="05000000000000000000" pitchFamily="2" charset="2"/>
              <a:buNone/>
            </a:pPr>
            <a:r>
              <a:rPr lang="zh-CN" altLang="en-US" dirty="0" smtClean="0">
                <a:sym typeface="Arial" panose="020B0604020202020204" pitchFamily="34" charset="0"/>
              </a:rPr>
              <a:t>     </a:t>
            </a:r>
            <a:r>
              <a:rPr lang="zh-CN" altLang="en-US" dirty="0" smtClean="0">
                <a:solidFill>
                  <a:srgbClr val="008000"/>
                </a:solidFill>
                <a:sym typeface="Arial" panose="020B0604020202020204" pitchFamily="34" charset="0"/>
              </a:rPr>
              <a:t>//函数体; </a:t>
            </a:r>
            <a:endParaRPr lang="zh-CN" altLang="en-US" dirty="0" smtClean="0">
              <a:solidFill>
                <a:srgbClr val="008000"/>
              </a:solidFill>
              <a:sym typeface="Arial" panose="020B0604020202020204" pitchFamily="34" charset="0"/>
            </a:endParaRPr>
          </a:p>
          <a:p>
            <a:pPr marL="800100" lvl="2" indent="-342900">
              <a:lnSpc>
                <a:spcPct val="100000"/>
              </a:lnSpc>
              <a:buSzPct val="80000"/>
              <a:buFont typeface="Wingdings" panose="05000000000000000000" pitchFamily="2" charset="2"/>
              <a:buNone/>
            </a:pPr>
            <a:r>
              <a:rPr lang="zh-CN" altLang="en-US" dirty="0" smtClean="0">
                <a:solidFill>
                  <a:srgbClr val="FF6600"/>
                </a:solidFill>
                <a:sym typeface="Arial" panose="020B0604020202020204" pitchFamily="34" charset="0"/>
              </a:rPr>
              <a:t>}</a:t>
            </a:r>
            <a:endParaRPr lang="zh-CN" altLang="en-US" dirty="0" smtClean="0">
              <a:solidFill>
                <a:srgbClr val="FF6600"/>
              </a:solidFill>
              <a:sym typeface="Arial" panose="020B0604020202020204" pitchFamily="34" charset="0"/>
            </a:endParaRPr>
          </a:p>
          <a:p>
            <a:pPr marL="342900" lvl="1" indent="-342900">
              <a:lnSpc>
                <a:spcPct val="100000"/>
              </a:lnSpc>
              <a:buSzPct val="80000"/>
              <a:buFont typeface="Wingdings" panose="05000000000000000000" pitchFamily="2" charset="2"/>
              <a:buNone/>
            </a:pPr>
            <a:endParaRPr lang="zh-CN" altLang="en-US" dirty="0" smtClean="0">
              <a:solidFill>
                <a:srgbClr val="FF6600"/>
              </a:solidFill>
              <a:sym typeface="Arial" panose="020B0604020202020204" pitchFamily="34" charset="0"/>
            </a:endParaRPr>
          </a:p>
          <a:p>
            <a:pPr marL="342900" lvl="1" indent="-342900">
              <a:lnSpc>
                <a:spcPct val="100000"/>
              </a:lnSpc>
              <a:buSzPct val="80000"/>
            </a:pPr>
            <a:r>
              <a:rPr lang="zh-CN" altLang="en-US" dirty="0" smtClean="0">
                <a:solidFill>
                  <a:srgbClr val="003399"/>
                </a:solidFill>
                <a:sym typeface="Arial" panose="020B0604020202020204" pitchFamily="34" charset="0"/>
              </a:rPr>
              <a:t>function：定义函数的关键字。</a:t>
            </a:r>
            <a:endParaRPr lang="zh-CN" altLang="en-US" dirty="0" smtClean="0">
              <a:solidFill>
                <a:srgbClr val="003399"/>
              </a:solidFill>
              <a:sym typeface="Arial" panose="020B0604020202020204" pitchFamily="34" charset="0"/>
            </a:endParaRPr>
          </a:p>
          <a:p>
            <a:pPr marL="800100" lvl="2" indent="-342900">
              <a:lnSpc>
                <a:spcPct val="100000"/>
              </a:lnSpc>
              <a:buSzPct val="80000"/>
            </a:pPr>
            <a:r>
              <a:rPr lang="zh-CN" altLang="en-US" dirty="0" smtClean="0">
                <a:solidFill>
                  <a:srgbClr val="003399"/>
                </a:solidFill>
                <a:sym typeface="Arial" panose="020B0604020202020204" pitchFamily="34" charset="0"/>
              </a:rPr>
              <a:t>“函数名”：自定义的一个名字。</a:t>
            </a:r>
            <a:endParaRPr lang="zh-CN" altLang="en-US" dirty="0" smtClean="0">
              <a:solidFill>
                <a:srgbClr val="003399"/>
              </a:solidFill>
              <a:sym typeface="Arial" panose="020B0604020202020204" pitchFamily="34" charset="0"/>
            </a:endParaRPr>
          </a:p>
          <a:p>
            <a:pPr marL="800100" lvl="2" indent="-342900">
              <a:lnSpc>
                <a:spcPct val="100000"/>
              </a:lnSpc>
              <a:buSzPct val="80000"/>
            </a:pPr>
            <a:r>
              <a:rPr lang="zh-CN" altLang="en-US" dirty="0" smtClean="0">
                <a:solidFill>
                  <a:srgbClr val="003399"/>
                </a:solidFill>
                <a:sym typeface="Arial" panose="020B0604020202020204" pitchFamily="34" charset="0"/>
              </a:rPr>
              <a:t>“函数体”：要封装的代码，它可以完成某个特定的功能。</a:t>
            </a:r>
            <a:endParaRPr lang="en-US" altLang="zh-CN" dirty="0" smtClean="0">
              <a:solidFill>
                <a:srgbClr val="003399"/>
              </a:solidFill>
              <a:sym typeface="Arial" panose="020B0604020202020204" pitchFamily="34" charset="0"/>
            </a:endParaRPr>
          </a:p>
          <a:p>
            <a:pPr marL="800100" lvl="2" indent="-342900">
              <a:lnSpc>
                <a:spcPct val="100000"/>
              </a:lnSpc>
              <a:buSzPct val="80000"/>
            </a:pPr>
            <a:endParaRPr lang="en-US" altLang="zh-CN" sz="1600" dirty="0" smtClean="0">
              <a:solidFill>
                <a:srgbClr val="003399"/>
              </a:solidFill>
              <a:sym typeface="Arial" panose="020B0604020202020204" pitchFamily="34" charset="0"/>
            </a:endParaRPr>
          </a:p>
          <a:p>
            <a:pPr marL="800100" lvl="2" indent="-342900">
              <a:buSzPct val="80000"/>
              <a:buFont typeface="Wingdings" panose="05000000000000000000" pitchFamily="2" charset="2"/>
              <a:buNone/>
            </a:pPr>
            <a:r>
              <a:rPr lang="zh-CN" altLang="en-US" dirty="0" smtClean="0">
                <a:solidFill>
                  <a:srgbClr val="FF6600"/>
                </a:solidFill>
                <a:sym typeface="Arial" panose="020B0604020202020204" pitchFamily="34" charset="0"/>
              </a:rPr>
              <a:t>function  </a:t>
            </a:r>
            <a:r>
              <a:rPr lang="en-US" altLang="zh-CN" dirty="0" err="1" smtClean="0">
                <a:solidFill>
                  <a:srgbClr val="FF6600"/>
                </a:solidFill>
                <a:sym typeface="Arial" panose="020B0604020202020204" pitchFamily="34" charset="0"/>
              </a:rPr>
              <a:t>sayHello</a:t>
            </a:r>
            <a:r>
              <a:rPr lang="zh-CN" altLang="en-US" dirty="0" smtClean="0">
                <a:solidFill>
                  <a:srgbClr val="FF6600"/>
                </a:solidFill>
                <a:sym typeface="Arial" panose="020B0604020202020204" pitchFamily="34" charset="0"/>
              </a:rPr>
              <a:t>( ){</a:t>
            </a:r>
            <a:endParaRPr lang="zh-CN" altLang="en-US" dirty="0" smtClean="0">
              <a:solidFill>
                <a:srgbClr val="FF6600"/>
              </a:solidFill>
              <a:sym typeface="Arial" panose="020B0604020202020204" pitchFamily="34" charset="0"/>
            </a:endParaRPr>
          </a:p>
          <a:p>
            <a:pPr marL="800100" lvl="2" indent="-342900">
              <a:buSzPct val="80000"/>
              <a:buFont typeface="Wingdings" panose="05000000000000000000" pitchFamily="2" charset="2"/>
              <a:buNone/>
            </a:pPr>
            <a:r>
              <a:rPr lang="en-US" altLang="zh-CN" dirty="0" smtClean="0">
                <a:solidFill>
                  <a:srgbClr val="FF6600"/>
                </a:solidFill>
                <a:sym typeface="Arial" panose="020B0604020202020204" pitchFamily="34" charset="0"/>
              </a:rPr>
              <a:t>	</a:t>
            </a:r>
            <a:r>
              <a:rPr lang="zh-CN" altLang="en-US" dirty="0" smtClean="0">
                <a:solidFill>
                  <a:srgbClr val="FF6600"/>
                </a:solidFill>
                <a:sym typeface="Arial" panose="020B0604020202020204" pitchFamily="34" charset="0"/>
              </a:rPr>
              <a:t>document.write(</a:t>
            </a:r>
            <a:r>
              <a:rPr lang="en-US" altLang="zh-CN" dirty="0" smtClean="0">
                <a:solidFill>
                  <a:srgbClr val="FF6600"/>
                </a:solidFill>
                <a:sym typeface="Arial" panose="020B0604020202020204" pitchFamily="34" charset="0"/>
              </a:rPr>
              <a:t>“hello”</a:t>
            </a:r>
            <a:r>
              <a:rPr lang="zh-CN" altLang="en-US" dirty="0" smtClean="0">
                <a:solidFill>
                  <a:srgbClr val="FF6600"/>
                </a:solidFill>
                <a:sym typeface="Arial" panose="020B0604020202020204" pitchFamily="34" charset="0"/>
              </a:rPr>
              <a:t>);</a:t>
            </a:r>
            <a:endParaRPr lang="zh-CN" altLang="en-US" dirty="0" smtClean="0">
              <a:solidFill>
                <a:srgbClr val="FF6600"/>
              </a:solidFill>
              <a:sym typeface="Arial" panose="020B0604020202020204" pitchFamily="34" charset="0"/>
            </a:endParaRPr>
          </a:p>
          <a:p>
            <a:pPr marL="800100" lvl="2" indent="-342900">
              <a:buSzPct val="80000"/>
              <a:buFont typeface="Wingdings" panose="05000000000000000000" pitchFamily="2" charset="2"/>
              <a:buNone/>
            </a:pPr>
            <a:r>
              <a:rPr lang="zh-CN" altLang="en-US" dirty="0" smtClean="0">
                <a:solidFill>
                  <a:srgbClr val="FF6600"/>
                </a:solidFill>
                <a:sym typeface="Arial" panose="020B0604020202020204" pitchFamily="34" charset="0"/>
              </a:rPr>
              <a:t>}</a:t>
            </a:r>
            <a:endParaRPr lang="zh-CN" altLang="en-US" dirty="0" smtClean="0">
              <a:solidFill>
                <a:srgbClr val="FF6600"/>
              </a:solidFill>
              <a:sym typeface="Arial" panose="020B0604020202020204" pitchFamily="34" charset="0"/>
            </a:endParaRPr>
          </a:p>
          <a:p>
            <a:pPr marL="342900" lvl="1" indent="-342900">
              <a:lnSpc>
                <a:spcPct val="100000"/>
              </a:lnSpc>
              <a:buSzPct val="80000"/>
            </a:pPr>
            <a:endParaRPr lang="zh-CN" altLang="en-US" sz="1600" dirty="0" smtClean="0">
              <a:solidFill>
                <a:srgbClr val="003399"/>
              </a:solidFill>
              <a:sym typeface="Arial" panose="020B0604020202020204" pitchFamily="34" charset="0"/>
            </a:endParaRPr>
          </a:p>
          <a:p>
            <a:endParaRPr lang="zh-CN" altLang="en-US" dirty="0"/>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函数的调用</a:t>
            </a:r>
            <a:endParaRPr lang="zh-CN" altLang="en-US" dirty="0"/>
          </a:p>
        </p:txBody>
      </p:sp>
      <p:sp>
        <p:nvSpPr>
          <p:cNvPr id="3" name="内容占位符 2"/>
          <p:cNvSpPr>
            <a:spLocks noGrp="1"/>
          </p:cNvSpPr>
          <p:nvPr>
            <p:ph idx="1"/>
          </p:nvPr>
        </p:nvSpPr>
        <p:spPr>
          <a:xfrm>
            <a:off x="232719" y="781665"/>
            <a:ext cx="11543270" cy="5433783"/>
          </a:xfrm>
        </p:spPr>
        <p:txBody>
          <a:bodyPr/>
          <a:lstStyle/>
          <a:p>
            <a:r>
              <a:rPr lang="zh-CN" altLang="en-US" dirty="0" smtClean="0"/>
              <a:t>函数调用通常有</a:t>
            </a:r>
            <a:r>
              <a:rPr lang="en-US" altLang="zh-CN" dirty="0" smtClean="0"/>
              <a:t>2</a:t>
            </a:r>
            <a:r>
              <a:rPr lang="zh-CN" altLang="en-US" dirty="0" smtClean="0"/>
              <a:t>种方式</a:t>
            </a:r>
            <a:endParaRPr lang="en-US" altLang="zh-CN" dirty="0" smtClean="0"/>
          </a:p>
          <a:p>
            <a:r>
              <a:rPr lang="zh-CN" altLang="en-US" dirty="0" smtClean="0"/>
              <a:t>在</a:t>
            </a:r>
            <a:r>
              <a:rPr lang="en-US" altLang="zh-CN" dirty="0" smtClean="0"/>
              <a:t>JS</a:t>
            </a:r>
            <a:r>
              <a:rPr lang="zh-CN" altLang="en-US" dirty="0" smtClean="0"/>
              <a:t>中调用：对已经声明的函数通过</a:t>
            </a:r>
            <a:r>
              <a:rPr lang="en-US" altLang="zh-CN" dirty="0" smtClean="0"/>
              <a:t>”</a:t>
            </a:r>
            <a:r>
              <a:rPr lang="zh-CN" altLang="en-US" dirty="0" smtClean="0"/>
              <a:t>函数名</a:t>
            </a:r>
            <a:r>
              <a:rPr lang="en-US" altLang="zh-CN" dirty="0" smtClean="0"/>
              <a:t>()”</a:t>
            </a:r>
            <a:r>
              <a:rPr lang="zh-CN" altLang="en-US" dirty="0" smtClean="0"/>
              <a:t>的方式调用</a:t>
            </a:r>
            <a:endParaRPr lang="en-US" altLang="zh-CN" dirty="0" smtClean="0"/>
          </a:p>
          <a:p>
            <a:endParaRPr lang="en-US" altLang="zh-CN" dirty="0" smtClean="0"/>
          </a:p>
          <a:p>
            <a:endParaRPr lang="en-US" altLang="zh-CN" dirty="0" smtClean="0"/>
          </a:p>
          <a:p>
            <a:pPr>
              <a:buNone/>
            </a:pPr>
            <a:endParaRPr lang="en-US" altLang="zh-CN" dirty="0" smtClean="0"/>
          </a:p>
          <a:p>
            <a:r>
              <a:rPr lang="zh-CN" altLang="en-US" dirty="0" smtClean="0"/>
              <a:t>在</a:t>
            </a:r>
            <a:r>
              <a:rPr lang="en-US" altLang="zh-CN" dirty="0" smtClean="0"/>
              <a:t>HTML</a:t>
            </a:r>
            <a:r>
              <a:rPr lang="zh-CN" altLang="en-US" dirty="0" smtClean="0"/>
              <a:t>中调用</a:t>
            </a:r>
            <a:r>
              <a:rPr lang="zh-CN" altLang="en-US" dirty="0" smtClean="0">
                <a:sym typeface="Wingdings" panose="05000000000000000000" pitchFamily="2" charset="2"/>
              </a:rPr>
              <a:t>（不建议使用可以通过代码方式将一个函数绑定到某个元素的指定事件）：</a:t>
            </a:r>
            <a:endParaRPr lang="en-US" altLang="zh-CN" dirty="0" smtClean="0"/>
          </a:p>
          <a:p>
            <a:pPr lvl="1"/>
            <a:r>
              <a:rPr lang="en-US" altLang="zh-CN" dirty="0" smtClean="0"/>
              <a:t>1-</a:t>
            </a:r>
            <a:r>
              <a:rPr lang="zh-CN" altLang="en-US" dirty="0" smtClean="0"/>
              <a:t>超链接调用函数</a:t>
            </a:r>
            <a:endParaRPr lang="en-US" altLang="zh-CN" dirty="0" smtClean="0"/>
          </a:p>
          <a:p>
            <a:pPr lvl="1"/>
            <a:r>
              <a:rPr lang="en-US" altLang="zh-CN" dirty="0" smtClean="0"/>
              <a:t>2-</a:t>
            </a:r>
            <a:r>
              <a:rPr lang="zh-CN" altLang="en-US" dirty="0" smtClean="0"/>
              <a:t>触发页面元素的</a:t>
            </a:r>
            <a:r>
              <a:rPr lang="en-US" altLang="zh-CN" dirty="0" smtClean="0"/>
              <a:t>click</a:t>
            </a:r>
            <a:r>
              <a:rPr lang="zh-CN" altLang="en-US" dirty="0" smtClean="0"/>
              <a:t>事件调用函数</a:t>
            </a:r>
            <a:endParaRPr lang="zh-CN" altLang="en-US" dirty="0"/>
          </a:p>
        </p:txBody>
      </p:sp>
      <p:pic>
        <p:nvPicPr>
          <p:cNvPr id="1026" name="Picture 2"/>
          <p:cNvPicPr>
            <a:picLocks noChangeAspect="1" noChangeArrowheads="1"/>
          </p:cNvPicPr>
          <p:nvPr/>
        </p:nvPicPr>
        <p:blipFill>
          <a:blip r:embed="rId1"/>
          <a:srcRect/>
          <a:stretch>
            <a:fillRect/>
          </a:stretch>
        </p:blipFill>
        <p:spPr bwMode="auto">
          <a:xfrm>
            <a:off x="1558411" y="2037735"/>
            <a:ext cx="4373512" cy="1590368"/>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1542592" y="5626202"/>
            <a:ext cx="7704648" cy="1009912"/>
          </a:xfrm>
          <a:prstGeom prst="rect">
            <a:avLst/>
          </a:prstGeom>
          <a:noFill/>
          <a:ln w="9525">
            <a:noFill/>
            <a:miter lim="800000"/>
            <a:headEnd/>
            <a:tailEnd/>
          </a:ln>
          <a:effectLst/>
        </p:spPr>
      </p:pic>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函数的参数</a:t>
            </a:r>
            <a:endParaRPr lang="zh-CN" altLang="en-US" dirty="0"/>
          </a:p>
        </p:txBody>
      </p:sp>
      <p:sp>
        <p:nvSpPr>
          <p:cNvPr id="3" name="内容占位符 2"/>
          <p:cNvSpPr>
            <a:spLocks noGrp="1"/>
          </p:cNvSpPr>
          <p:nvPr>
            <p:ph idx="1"/>
          </p:nvPr>
        </p:nvSpPr>
        <p:spPr/>
        <p:txBody>
          <a:bodyPr/>
          <a:lstStyle/>
          <a:p>
            <a:r>
              <a:rPr lang="zh-CN" altLang="en-US" dirty="0" smtClean="0"/>
              <a:t>和</a:t>
            </a:r>
            <a:r>
              <a:rPr lang="en-US" altLang="zh-CN" dirty="0" smtClean="0"/>
              <a:t>Java</a:t>
            </a:r>
            <a:r>
              <a:rPr lang="zh-CN" altLang="en-US" dirty="0" smtClean="0"/>
              <a:t>一样，</a:t>
            </a:r>
            <a:r>
              <a:rPr lang="en-US" altLang="zh-CN" dirty="0" smtClean="0"/>
              <a:t>JS</a:t>
            </a:r>
            <a:r>
              <a:rPr lang="zh-CN" altLang="en-US" dirty="0" smtClean="0"/>
              <a:t>的函数也可以带参数。在声明函数时可以定义形参列表，在调用函数时可以传递实参。</a:t>
            </a:r>
            <a:endParaRPr lang="en-US" altLang="zh-CN" dirty="0" smtClean="0"/>
          </a:p>
          <a:p>
            <a:r>
              <a:rPr lang="zh-CN" altLang="en-US" dirty="0" smtClean="0"/>
              <a:t>定义形参列表时不指定数据类型，参数间用“逗号”间隔</a:t>
            </a:r>
            <a:endParaRPr lang="en-US" altLang="zh-CN" dirty="0" smtClean="0"/>
          </a:p>
          <a:p>
            <a:r>
              <a:rPr lang="en-US" altLang="zh-CN" dirty="0" smtClean="0"/>
              <a:t>JS</a:t>
            </a:r>
            <a:r>
              <a:rPr lang="zh-CN" altLang="en-US" dirty="0" smtClean="0"/>
              <a:t>中不存在真正意义上的</a:t>
            </a:r>
            <a:r>
              <a:rPr lang="zh-CN" altLang="en-US" dirty="0" smtClean="0">
                <a:solidFill>
                  <a:srgbClr val="FF0000"/>
                </a:solidFill>
              </a:rPr>
              <a:t>函数重载</a:t>
            </a:r>
            <a:r>
              <a:rPr lang="zh-CN" altLang="en-US" dirty="0" smtClean="0"/>
              <a:t>，调用函数时不要求实参和形参数量上的匹配，重复声明函数时最后的声明为准。</a:t>
            </a:r>
            <a:endParaRPr lang="en-US" altLang="zh-CN" dirty="0" smtClean="0"/>
          </a:p>
          <a:p>
            <a:pPr lvl="1"/>
            <a:r>
              <a:rPr lang="zh-CN" altLang="en-US" dirty="0" smtClean="0"/>
              <a:t>未被传值的参数值为</a:t>
            </a:r>
            <a:r>
              <a:rPr lang="en-US" altLang="zh-CN" dirty="0" smtClean="0"/>
              <a:t>undefined</a:t>
            </a:r>
            <a:endParaRPr lang="en-US" altLang="zh-CN" dirty="0" smtClean="0"/>
          </a:p>
          <a:p>
            <a:pPr lvl="1"/>
            <a:r>
              <a:rPr lang="zh-CN" altLang="en-US" dirty="0" smtClean="0"/>
              <a:t>所有传递的参数都被存放到函数中一个名为</a:t>
            </a:r>
            <a:r>
              <a:rPr lang="en-US" altLang="zh-CN" dirty="0" smtClean="0"/>
              <a:t>arguments</a:t>
            </a:r>
            <a:r>
              <a:rPr lang="zh-CN" altLang="en-US" dirty="0" smtClean="0"/>
              <a:t>的数组中（这个数组是默认存在的不需要去声明），数组的长度为实际传参的个数，通过遍历这个数组可以得到所有的参数值</a:t>
            </a:r>
            <a:endParaRPr lang="en-US" altLang="zh-CN" dirty="0" smtClean="0"/>
          </a:p>
          <a:p>
            <a:pPr lvl="1"/>
            <a:r>
              <a:rPr lang="zh-CN" altLang="en-US" dirty="0" smtClean="0"/>
              <a:t>通过对</a:t>
            </a:r>
            <a:r>
              <a:rPr lang="en-US" altLang="zh-CN" dirty="0" smtClean="0"/>
              <a:t>arguments</a:t>
            </a:r>
            <a:r>
              <a:rPr lang="zh-CN" altLang="en-US" dirty="0" smtClean="0"/>
              <a:t>的处理可以得到近似于其他语言函数重载的语法效果</a:t>
            </a:r>
            <a:endParaRPr lang="en-US" altLang="zh-CN" dirty="0" smtClean="0"/>
          </a:p>
          <a:p>
            <a:pPr lvl="1"/>
            <a:endParaRPr lang="en-US" altLang="zh-CN" dirty="0" smtClean="0"/>
          </a:p>
          <a:p>
            <a:endParaRPr lang="zh-CN" altLang="en-US" dirty="0"/>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函数的参数</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2051" name="Picture 3"/>
          <p:cNvPicPr>
            <a:picLocks noChangeAspect="1" noChangeArrowheads="1"/>
          </p:cNvPicPr>
          <p:nvPr/>
        </p:nvPicPr>
        <p:blipFill>
          <a:blip r:embed="rId1"/>
          <a:srcRect/>
          <a:stretch>
            <a:fillRect/>
          </a:stretch>
        </p:blipFill>
        <p:spPr bwMode="auto">
          <a:xfrm>
            <a:off x="1813898" y="1208138"/>
            <a:ext cx="8079906" cy="4956687"/>
          </a:xfrm>
          <a:prstGeom prst="rect">
            <a:avLst/>
          </a:prstGeom>
          <a:noFill/>
          <a:ln w="9525">
            <a:solidFill>
              <a:schemeClr val="tx1"/>
            </a:solidFill>
            <a:miter lim="800000"/>
            <a:headEnd/>
            <a:tailEnd/>
          </a:ln>
          <a:effectLst/>
        </p:spPr>
      </p:pic>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函数的返回值</a:t>
            </a:r>
            <a:endParaRPr lang="zh-CN" altLang="en-US" dirty="0"/>
          </a:p>
        </p:txBody>
      </p:sp>
      <p:sp>
        <p:nvSpPr>
          <p:cNvPr id="3" name="内容占位符 2"/>
          <p:cNvSpPr>
            <a:spLocks noGrp="1"/>
          </p:cNvSpPr>
          <p:nvPr>
            <p:ph idx="1"/>
          </p:nvPr>
        </p:nvSpPr>
        <p:spPr/>
        <p:txBody>
          <a:bodyPr/>
          <a:lstStyle/>
          <a:p>
            <a:r>
              <a:rPr lang="en-US" altLang="zh-CN" dirty="0" smtClean="0"/>
              <a:t>JS</a:t>
            </a:r>
            <a:r>
              <a:rPr lang="zh-CN" altLang="en-US" dirty="0" smtClean="0"/>
              <a:t>中声明的函数也有返回值</a:t>
            </a:r>
            <a:endParaRPr lang="en-US" altLang="zh-CN" dirty="0" smtClean="0"/>
          </a:p>
          <a:p>
            <a:pPr lvl="1"/>
            <a:r>
              <a:rPr lang="zh-CN" altLang="en-US" dirty="0" smtClean="0"/>
              <a:t>函数的返回值可以是任何数据类型。 </a:t>
            </a:r>
            <a:endParaRPr lang="zh-CN" altLang="en-US" dirty="0" smtClean="0"/>
          </a:p>
          <a:p>
            <a:pPr lvl="1"/>
            <a:r>
              <a:rPr lang="zh-CN" altLang="en-US" dirty="0" smtClean="0"/>
              <a:t>函数体通过语句“</a:t>
            </a:r>
            <a:r>
              <a:rPr lang="en-US" altLang="zh-CN" dirty="0" smtClean="0"/>
              <a:t>return</a:t>
            </a:r>
            <a:r>
              <a:rPr lang="zh-CN" altLang="en-US" dirty="0" smtClean="0"/>
              <a:t> 返回值；”返回函数的返回值，且只能返回</a:t>
            </a:r>
            <a:r>
              <a:rPr lang="en-US" altLang="zh-CN" dirty="0" smtClean="0"/>
              <a:t>1</a:t>
            </a:r>
            <a:r>
              <a:rPr lang="zh-CN" altLang="en-US" dirty="0" smtClean="0"/>
              <a:t>个值。</a:t>
            </a:r>
            <a:endParaRPr lang="en-US" altLang="zh-CN" dirty="0" smtClean="0"/>
          </a:p>
          <a:p>
            <a:pPr lvl="1"/>
            <a:r>
              <a:rPr lang="zh-CN" altLang="en-US" dirty="0" smtClean="0"/>
              <a:t>“</a:t>
            </a:r>
            <a:r>
              <a:rPr lang="en-US" altLang="zh-CN" dirty="0" smtClean="0"/>
              <a:t>return</a:t>
            </a:r>
            <a:r>
              <a:rPr lang="zh-CN" altLang="en-US" dirty="0" smtClean="0"/>
              <a:t>；”表示函数执行结束，这时函数没有返回值。</a:t>
            </a:r>
            <a:endParaRPr lang="en-US" altLang="zh-CN" dirty="0" smtClean="0"/>
          </a:p>
          <a:p>
            <a:pPr lvl="1"/>
            <a:r>
              <a:rPr lang="zh-CN" altLang="en-US" dirty="0" smtClean="0"/>
              <a:t>调用函数时，可以接收返回值，也可以不接收返回值；</a:t>
            </a:r>
            <a:endParaRPr lang="en-US" altLang="zh-CN" dirty="0" smtClean="0"/>
          </a:p>
          <a:p>
            <a:pPr lvl="1"/>
            <a:r>
              <a:rPr lang="zh-CN" altLang="en-US" dirty="0" smtClean="0"/>
              <a:t>调用没有返回值的函数，其接收到的返回值为</a:t>
            </a:r>
            <a:r>
              <a:rPr lang="en-US" altLang="zh-CN" dirty="0" smtClean="0"/>
              <a:t>undefined</a:t>
            </a:r>
            <a:endParaRPr lang="en-US" altLang="zh-CN" dirty="0" smtClean="0"/>
          </a:p>
          <a:p>
            <a:endParaRPr lang="zh-CN" altLang="en-US" dirty="0"/>
          </a:p>
        </p:txBody>
      </p:sp>
    </p:spTree>
  </p:cSld>
  <p:clrMapOvr>
    <a:masterClrMapping/>
  </p:clrMapOvr>
  <p:transition spd="slow">
    <p:push dir="u"/>
  </p:transition>
</p:sld>
</file>

<file path=ppt/tags/tag1.xml><?xml version="1.0" encoding="utf-8"?>
<p:tagLst xmlns:p="http://schemas.openxmlformats.org/presentationml/2006/main">
  <p:tag name="KSO_WM_DOC_GUID" val="{65e9cfed-47c8-45d9-9ccd-b9501bad0f2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3665</Words>
  <Application>WPS 演示</Application>
  <PresentationFormat>自定义</PresentationFormat>
  <Paragraphs>278</Paragraphs>
  <Slides>30</Slides>
  <Notes>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30</vt:i4>
      </vt:variant>
    </vt:vector>
  </HeadingPairs>
  <TitlesOfParts>
    <vt:vector size="40" baseType="lpstr">
      <vt:lpstr>Arial</vt:lpstr>
      <vt:lpstr>宋体</vt:lpstr>
      <vt:lpstr>Wingdings</vt:lpstr>
      <vt:lpstr>微软雅黑</vt:lpstr>
      <vt:lpstr>微软雅黑 Light</vt:lpstr>
      <vt:lpstr>黑体</vt:lpstr>
      <vt:lpstr>Arial Unicode MS</vt:lpstr>
      <vt:lpstr>Calibri</vt:lpstr>
      <vt:lpstr>微软雅黑 Light</vt:lpstr>
      <vt:lpstr>Office 主题</vt:lpstr>
      <vt:lpstr>JavaScript基础</vt:lpstr>
      <vt:lpstr>本章内容：共3小节</vt:lpstr>
      <vt:lpstr>本章目标</vt:lpstr>
      <vt:lpstr>第1节【函数-基础】</vt:lpstr>
      <vt:lpstr>函数声明</vt:lpstr>
      <vt:lpstr>函数的调用</vt:lpstr>
      <vt:lpstr>函数的参数</vt:lpstr>
      <vt:lpstr>函数的参数</vt:lpstr>
      <vt:lpstr>函数的返回值</vt:lpstr>
      <vt:lpstr>函数的返回值</vt:lpstr>
      <vt:lpstr>第2节【函数-高级】</vt:lpstr>
      <vt:lpstr>ES6函数的默认参数</vt:lpstr>
      <vt:lpstr>ES6函数的默认参数</vt:lpstr>
      <vt:lpstr>ES6函数的默认参数</vt:lpstr>
      <vt:lpstr>ES6不具名参数</vt:lpstr>
      <vt:lpstr>匿名函数</vt:lpstr>
      <vt:lpstr>函数的嵌套</vt:lpstr>
      <vt:lpstr>块级函数</vt:lpstr>
      <vt:lpstr>立即执行函数</vt:lpstr>
      <vt:lpstr>函数回调</vt:lpstr>
      <vt:lpstr>函数回调</vt:lpstr>
      <vt:lpstr>箭头函数</vt:lpstr>
      <vt:lpstr>箭头函数</vt:lpstr>
      <vt:lpstr>PowerPoint 演示文稿</vt:lpstr>
      <vt:lpstr>第3节【变量的作用域】</vt:lpstr>
      <vt:lpstr>全局变量和局部变量</vt:lpstr>
      <vt:lpstr>var声明和变量的提升</vt:lpstr>
      <vt:lpstr>ES6中的块级声明</vt:lpstr>
      <vt:lpstr>本章作业</vt:lpstr>
      <vt:lpstr>PowerPoint 演示文稿</vt:lpstr>
    </vt:vector>
  </TitlesOfParts>
  <Company>Baidu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Lv,Jiaoyan</dc:creator>
  <cp:lastModifiedBy>Administrator</cp:lastModifiedBy>
  <cp:revision>1505</cp:revision>
  <dcterms:created xsi:type="dcterms:W3CDTF">2014-03-19T14:07:00Z</dcterms:created>
  <dcterms:modified xsi:type="dcterms:W3CDTF">2019-03-19T11:18:31Z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