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11764E5-D131-4AD4-A748-9C97FFE8D6DC}">
          <p14:sldIdLst>
            <p14:sldId id="256"/>
            <p14:sldId id="262"/>
            <p14:sldId id="263"/>
            <p14:sldId id="264"/>
            <p14:sldId id="265"/>
            <p14:sldId id="266"/>
            <p14:sldId id="26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gif"/><Relationship Id="rId4" Type="http://schemas.openxmlformats.org/officeDocument/2006/relationships/image" Target="../media/image4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gif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3CAFC-EC59-4368-8E8D-E15CED58AE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756D8B-C3AF-4FED-B742-C55F57C692EE}">
      <dgm:prSet/>
      <dgm:spPr/>
      <dgm:t>
        <a:bodyPr/>
        <a:lstStyle/>
        <a:p>
          <a:pPr algn="ctr" rtl="0"/>
          <a:r>
            <a:rPr lang="en-US" dirty="0" smtClean="0"/>
            <a:t>Readying Enterprise Architecture (EA) to support Digital Strategy</a:t>
          </a:r>
          <a:endParaRPr lang="en-US" dirty="0"/>
        </a:p>
      </dgm:t>
    </dgm:pt>
    <dgm:pt modelId="{638C49F4-B788-4DD8-BB9C-A2ABA45F6402}" type="parTrans" cxnId="{D80734FC-8F22-4E22-82E4-D4A66C1C8D8D}">
      <dgm:prSet/>
      <dgm:spPr/>
      <dgm:t>
        <a:bodyPr/>
        <a:lstStyle/>
        <a:p>
          <a:endParaRPr lang="en-US"/>
        </a:p>
      </dgm:t>
    </dgm:pt>
    <dgm:pt modelId="{B8F21891-4DB8-4337-B94D-1D8FEC1E3F6C}" type="sibTrans" cxnId="{D80734FC-8F22-4E22-82E4-D4A66C1C8D8D}">
      <dgm:prSet/>
      <dgm:spPr/>
      <dgm:t>
        <a:bodyPr/>
        <a:lstStyle/>
        <a:p>
          <a:endParaRPr lang="en-US"/>
        </a:p>
      </dgm:t>
    </dgm:pt>
    <dgm:pt modelId="{05875958-85A5-425B-B300-FAC86F354E9E}">
      <dgm:prSet/>
      <dgm:spPr/>
      <dgm:t>
        <a:bodyPr/>
        <a:lstStyle/>
        <a:p>
          <a:pPr algn="ctr" rtl="0"/>
          <a:r>
            <a:rPr lang="en-US" dirty="0" smtClean="0"/>
            <a:t>Sharing the key takeaways from a very informative, timely and collaborative discussion with peers throughout the industry</a:t>
          </a:r>
          <a:endParaRPr lang="en-US" dirty="0"/>
        </a:p>
      </dgm:t>
    </dgm:pt>
    <dgm:pt modelId="{BCE9B525-156B-4D8A-85F4-C39B76E13304}" type="parTrans" cxnId="{870CB9EE-2AF5-44F5-A8E8-3165FA347BE2}">
      <dgm:prSet/>
      <dgm:spPr/>
      <dgm:t>
        <a:bodyPr/>
        <a:lstStyle/>
        <a:p>
          <a:endParaRPr lang="en-US"/>
        </a:p>
      </dgm:t>
    </dgm:pt>
    <dgm:pt modelId="{4F0B0E3E-812A-45E5-BA93-822350FE29D0}" type="sibTrans" cxnId="{870CB9EE-2AF5-44F5-A8E8-3165FA347BE2}">
      <dgm:prSet/>
      <dgm:spPr/>
      <dgm:t>
        <a:bodyPr/>
        <a:lstStyle/>
        <a:p>
          <a:endParaRPr lang="en-US"/>
        </a:p>
      </dgm:t>
    </dgm:pt>
    <dgm:pt modelId="{388DD0B9-6A19-443E-B048-D25E9C161848}">
      <dgm:prSet/>
      <dgm:spPr/>
      <dgm:t>
        <a:bodyPr/>
        <a:lstStyle/>
        <a:p>
          <a:pPr rtl="0"/>
          <a:r>
            <a:rPr lang="en-US" dirty="0" smtClean="0"/>
            <a:t>1) Rebalancing EA</a:t>
          </a:r>
          <a:endParaRPr lang="en-US" dirty="0"/>
        </a:p>
      </dgm:t>
    </dgm:pt>
    <dgm:pt modelId="{0111884D-B7A2-4CFE-A3EA-625C5F8CD756}" type="parTrans" cxnId="{C99455CC-E1BA-4FB3-A26E-BD1C98FD6277}">
      <dgm:prSet/>
      <dgm:spPr/>
      <dgm:t>
        <a:bodyPr/>
        <a:lstStyle/>
        <a:p>
          <a:endParaRPr lang="en-US"/>
        </a:p>
      </dgm:t>
    </dgm:pt>
    <dgm:pt modelId="{2A4BD67D-5624-4830-B4CA-C4AD35FDE461}" type="sibTrans" cxnId="{C99455CC-E1BA-4FB3-A26E-BD1C98FD6277}">
      <dgm:prSet/>
      <dgm:spPr/>
      <dgm:t>
        <a:bodyPr/>
        <a:lstStyle/>
        <a:p>
          <a:endParaRPr lang="en-US"/>
        </a:p>
      </dgm:t>
    </dgm:pt>
    <dgm:pt modelId="{D1B091EB-72F4-45CC-A956-64D070841B47}">
      <dgm:prSet/>
      <dgm:spPr/>
      <dgm:t>
        <a:bodyPr/>
        <a:lstStyle/>
        <a:p>
          <a:pPr rtl="0"/>
          <a:r>
            <a:rPr lang="en-US" smtClean="0"/>
            <a:t>2) Enabling Interoperability through API’s</a:t>
          </a:r>
          <a:endParaRPr lang="en-US"/>
        </a:p>
      </dgm:t>
    </dgm:pt>
    <dgm:pt modelId="{4A12A97C-0BBF-49C0-BA04-8CCD54CB3885}" type="parTrans" cxnId="{0D189AF4-1A7A-4B30-AFA0-F7ACE84C3435}">
      <dgm:prSet/>
      <dgm:spPr/>
      <dgm:t>
        <a:bodyPr/>
        <a:lstStyle/>
        <a:p>
          <a:endParaRPr lang="en-US"/>
        </a:p>
      </dgm:t>
    </dgm:pt>
    <dgm:pt modelId="{86CF393D-B679-41E9-95B4-76CBB2277E21}" type="sibTrans" cxnId="{0D189AF4-1A7A-4B30-AFA0-F7ACE84C3435}">
      <dgm:prSet/>
      <dgm:spPr/>
      <dgm:t>
        <a:bodyPr/>
        <a:lstStyle/>
        <a:p>
          <a:endParaRPr lang="en-US"/>
        </a:p>
      </dgm:t>
    </dgm:pt>
    <dgm:pt modelId="{971C4423-CBEB-476E-A16E-A74F27934FC8}" type="pres">
      <dgm:prSet presAssocID="{CFE3CAFC-EC59-4368-8E8D-E15CED58AE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3C20A0-2BB6-40D1-98E8-6DA1868BBB8B}" type="pres">
      <dgm:prSet presAssocID="{DF756D8B-C3AF-4FED-B742-C55F57C692E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240C1B-7F56-4AB3-956A-CA336F75AB20}" type="pres">
      <dgm:prSet presAssocID="{B8F21891-4DB8-4337-B94D-1D8FEC1E3F6C}" presName="spacer" presStyleCnt="0"/>
      <dgm:spPr/>
    </dgm:pt>
    <dgm:pt modelId="{4534AB90-4DAB-4340-BD4D-44CBC321AD95}" type="pres">
      <dgm:prSet presAssocID="{05875958-85A5-425B-B300-FAC86F354E9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8CA9C-4666-485F-8505-BFBFA6AA878E}" type="pres">
      <dgm:prSet presAssocID="{4F0B0E3E-812A-45E5-BA93-822350FE29D0}" presName="spacer" presStyleCnt="0"/>
      <dgm:spPr/>
    </dgm:pt>
    <dgm:pt modelId="{765C02C9-3E09-49FA-89A4-C8B1A67A59B5}" type="pres">
      <dgm:prSet presAssocID="{388DD0B9-6A19-443E-B048-D25E9C161848}" presName="parentText" presStyleLbl="node1" presStyleIdx="2" presStyleCnt="4" custLinFactNeighborY="-37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58BAD-ACC2-4FCA-807B-5AB6CB1ECC24}" type="pres">
      <dgm:prSet presAssocID="{2A4BD67D-5624-4830-B4CA-C4AD35FDE461}" presName="spacer" presStyleCnt="0"/>
      <dgm:spPr/>
    </dgm:pt>
    <dgm:pt modelId="{33931FA4-8705-4D50-A302-CD5C53A07311}" type="pres">
      <dgm:prSet presAssocID="{D1B091EB-72F4-45CC-A956-64D070841B4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9455CC-E1BA-4FB3-A26E-BD1C98FD6277}" srcId="{CFE3CAFC-EC59-4368-8E8D-E15CED58AEC4}" destId="{388DD0B9-6A19-443E-B048-D25E9C161848}" srcOrd="2" destOrd="0" parTransId="{0111884D-B7A2-4CFE-A3EA-625C5F8CD756}" sibTransId="{2A4BD67D-5624-4830-B4CA-C4AD35FDE461}"/>
    <dgm:cxn modelId="{828647E4-3E4C-4B8F-B9D7-240A9F9B31D2}" type="presOf" srcId="{D1B091EB-72F4-45CC-A956-64D070841B47}" destId="{33931FA4-8705-4D50-A302-CD5C53A07311}" srcOrd="0" destOrd="0" presId="urn:microsoft.com/office/officeart/2005/8/layout/vList2"/>
    <dgm:cxn modelId="{0D189AF4-1A7A-4B30-AFA0-F7ACE84C3435}" srcId="{CFE3CAFC-EC59-4368-8E8D-E15CED58AEC4}" destId="{D1B091EB-72F4-45CC-A956-64D070841B47}" srcOrd="3" destOrd="0" parTransId="{4A12A97C-0BBF-49C0-BA04-8CCD54CB3885}" sibTransId="{86CF393D-B679-41E9-95B4-76CBB2277E21}"/>
    <dgm:cxn modelId="{AEB832D4-B589-4EC2-814F-BC50049F22DE}" type="presOf" srcId="{CFE3CAFC-EC59-4368-8E8D-E15CED58AEC4}" destId="{971C4423-CBEB-476E-A16E-A74F27934FC8}" srcOrd="0" destOrd="0" presId="urn:microsoft.com/office/officeart/2005/8/layout/vList2"/>
    <dgm:cxn modelId="{B0104303-1649-44B4-B5DC-296B9CD0D2ED}" type="presOf" srcId="{DF756D8B-C3AF-4FED-B742-C55F57C692EE}" destId="{633C20A0-2BB6-40D1-98E8-6DA1868BBB8B}" srcOrd="0" destOrd="0" presId="urn:microsoft.com/office/officeart/2005/8/layout/vList2"/>
    <dgm:cxn modelId="{A5A5F8CA-130E-4FDB-934A-0385BEC9EA22}" type="presOf" srcId="{05875958-85A5-425B-B300-FAC86F354E9E}" destId="{4534AB90-4DAB-4340-BD4D-44CBC321AD95}" srcOrd="0" destOrd="0" presId="urn:microsoft.com/office/officeart/2005/8/layout/vList2"/>
    <dgm:cxn modelId="{7715F4BF-7B7C-41EF-AAF1-5735A12A5763}" type="presOf" srcId="{388DD0B9-6A19-443E-B048-D25E9C161848}" destId="{765C02C9-3E09-49FA-89A4-C8B1A67A59B5}" srcOrd="0" destOrd="0" presId="urn:microsoft.com/office/officeart/2005/8/layout/vList2"/>
    <dgm:cxn modelId="{D80734FC-8F22-4E22-82E4-D4A66C1C8D8D}" srcId="{CFE3CAFC-EC59-4368-8E8D-E15CED58AEC4}" destId="{DF756D8B-C3AF-4FED-B742-C55F57C692EE}" srcOrd="0" destOrd="0" parTransId="{638C49F4-B788-4DD8-BB9C-A2ABA45F6402}" sibTransId="{B8F21891-4DB8-4337-B94D-1D8FEC1E3F6C}"/>
    <dgm:cxn modelId="{870CB9EE-2AF5-44F5-A8E8-3165FA347BE2}" srcId="{CFE3CAFC-EC59-4368-8E8D-E15CED58AEC4}" destId="{05875958-85A5-425B-B300-FAC86F354E9E}" srcOrd="1" destOrd="0" parTransId="{BCE9B525-156B-4D8A-85F4-C39B76E13304}" sibTransId="{4F0B0E3E-812A-45E5-BA93-822350FE29D0}"/>
    <dgm:cxn modelId="{89FC8827-0CD7-4D0E-A3D0-D7F3DF549775}" type="presParOf" srcId="{971C4423-CBEB-476E-A16E-A74F27934FC8}" destId="{633C20A0-2BB6-40D1-98E8-6DA1868BBB8B}" srcOrd="0" destOrd="0" presId="urn:microsoft.com/office/officeart/2005/8/layout/vList2"/>
    <dgm:cxn modelId="{07E581EE-7546-4E20-8C1E-47EF73067D99}" type="presParOf" srcId="{971C4423-CBEB-476E-A16E-A74F27934FC8}" destId="{42240C1B-7F56-4AB3-956A-CA336F75AB20}" srcOrd="1" destOrd="0" presId="urn:microsoft.com/office/officeart/2005/8/layout/vList2"/>
    <dgm:cxn modelId="{2AB14707-A31D-4917-AC9C-0C0ECFE50D0B}" type="presParOf" srcId="{971C4423-CBEB-476E-A16E-A74F27934FC8}" destId="{4534AB90-4DAB-4340-BD4D-44CBC321AD95}" srcOrd="2" destOrd="0" presId="urn:microsoft.com/office/officeart/2005/8/layout/vList2"/>
    <dgm:cxn modelId="{65A5B163-16D0-4176-9CD4-9D231A272787}" type="presParOf" srcId="{971C4423-CBEB-476E-A16E-A74F27934FC8}" destId="{A198CA9C-4666-485F-8505-BFBFA6AA878E}" srcOrd="3" destOrd="0" presId="urn:microsoft.com/office/officeart/2005/8/layout/vList2"/>
    <dgm:cxn modelId="{59E43FF6-8A2B-4E0E-A14D-6824621E1CED}" type="presParOf" srcId="{971C4423-CBEB-476E-A16E-A74F27934FC8}" destId="{765C02C9-3E09-49FA-89A4-C8B1A67A59B5}" srcOrd="4" destOrd="0" presId="urn:microsoft.com/office/officeart/2005/8/layout/vList2"/>
    <dgm:cxn modelId="{1C06CC63-D0A0-45A0-B7CF-95552F5D13C1}" type="presParOf" srcId="{971C4423-CBEB-476E-A16E-A74F27934FC8}" destId="{2AA58BAD-ACC2-4FCA-807B-5AB6CB1ECC24}" srcOrd="5" destOrd="0" presId="urn:microsoft.com/office/officeart/2005/8/layout/vList2"/>
    <dgm:cxn modelId="{0AA112E3-57D8-474B-B040-C4AE07B59B67}" type="presParOf" srcId="{971C4423-CBEB-476E-A16E-A74F27934FC8}" destId="{33931FA4-8705-4D50-A302-CD5C53A0731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94D01F-75A8-455C-89D4-D89A2E38DE56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322B2A-579D-487C-BD92-27AE0D470439}">
      <dgm:prSet/>
      <dgm:spPr/>
      <dgm:t>
        <a:bodyPr/>
        <a:lstStyle/>
        <a:p>
          <a:pPr rtl="0"/>
          <a:r>
            <a:rPr lang="en-US" b="1" smtClean="0"/>
            <a:t>Step 1: TRIAGE</a:t>
          </a:r>
          <a:endParaRPr lang="en-US"/>
        </a:p>
      </dgm:t>
    </dgm:pt>
    <dgm:pt modelId="{60AEBBA8-AE3C-4BB4-B023-9FE4506191F6}" type="parTrans" cxnId="{2149B7E3-3156-422E-88E4-5C151606B59A}">
      <dgm:prSet/>
      <dgm:spPr/>
      <dgm:t>
        <a:bodyPr/>
        <a:lstStyle/>
        <a:p>
          <a:endParaRPr lang="en-US"/>
        </a:p>
      </dgm:t>
    </dgm:pt>
    <dgm:pt modelId="{0DDA97E7-5BC5-4005-83D8-DF87C99E9C62}" type="sibTrans" cxnId="{2149B7E3-3156-422E-88E4-5C151606B59A}">
      <dgm:prSet/>
      <dgm:spPr/>
      <dgm:t>
        <a:bodyPr/>
        <a:lstStyle/>
        <a:p>
          <a:endParaRPr lang="en-US"/>
        </a:p>
      </dgm:t>
    </dgm:pt>
    <dgm:pt modelId="{DCA6ABAC-F067-46E0-8BF9-B9ABB3A5E378}">
      <dgm:prSet/>
      <dgm:spPr/>
      <dgm:t>
        <a:bodyPr/>
        <a:lstStyle/>
        <a:p>
          <a:pPr rtl="0"/>
          <a:r>
            <a:rPr lang="en-US" i="1" dirty="0" smtClean="0"/>
            <a:t>EA is involved in only the most critical projects. Other work is delegated, deferred, or stopped.</a:t>
          </a:r>
          <a:endParaRPr lang="en-US" dirty="0"/>
        </a:p>
      </dgm:t>
    </dgm:pt>
    <dgm:pt modelId="{C15E04D1-4F2A-42F2-A6C3-B070987A459E}" type="parTrans" cxnId="{C7CF2381-ADD6-459F-8B9F-55AF3CC9281F}">
      <dgm:prSet/>
      <dgm:spPr/>
      <dgm:t>
        <a:bodyPr/>
        <a:lstStyle/>
        <a:p>
          <a:endParaRPr lang="en-US"/>
        </a:p>
      </dgm:t>
    </dgm:pt>
    <dgm:pt modelId="{90D98920-0208-4DAD-9B89-438D6504A094}" type="sibTrans" cxnId="{C7CF2381-ADD6-459F-8B9F-55AF3CC9281F}">
      <dgm:prSet/>
      <dgm:spPr/>
      <dgm:t>
        <a:bodyPr/>
        <a:lstStyle/>
        <a:p>
          <a:endParaRPr lang="en-US"/>
        </a:p>
      </dgm:t>
    </dgm:pt>
    <dgm:pt modelId="{8294AAB9-6668-48B1-B219-376930D195B0}">
      <dgm:prSet/>
      <dgm:spPr/>
      <dgm:t>
        <a:bodyPr/>
        <a:lstStyle/>
        <a:p>
          <a:pPr rtl="0"/>
          <a:r>
            <a:rPr lang="en-US" b="1" dirty="0" smtClean="0"/>
            <a:t>Step 2: DEPUTIZE</a:t>
          </a:r>
          <a:endParaRPr lang="en-US" dirty="0"/>
        </a:p>
      </dgm:t>
    </dgm:pt>
    <dgm:pt modelId="{DA5B9188-E27C-494E-AB44-DE9B16F20654}" type="parTrans" cxnId="{1B241D6A-1CA5-4513-90C1-F4B3CC0C2978}">
      <dgm:prSet/>
      <dgm:spPr/>
      <dgm:t>
        <a:bodyPr/>
        <a:lstStyle/>
        <a:p>
          <a:endParaRPr lang="en-US"/>
        </a:p>
      </dgm:t>
    </dgm:pt>
    <dgm:pt modelId="{3AEEDEEF-BF82-469E-8361-5B41B7B02B5C}" type="sibTrans" cxnId="{1B241D6A-1CA5-4513-90C1-F4B3CC0C2978}">
      <dgm:prSet/>
      <dgm:spPr/>
      <dgm:t>
        <a:bodyPr/>
        <a:lstStyle/>
        <a:p>
          <a:endParaRPr lang="en-US"/>
        </a:p>
      </dgm:t>
    </dgm:pt>
    <dgm:pt modelId="{0AAC81CE-E1F7-49A4-93C3-CFB4730B01AC}">
      <dgm:prSet/>
      <dgm:spPr/>
      <dgm:t>
        <a:bodyPr/>
        <a:lstStyle/>
        <a:p>
          <a:pPr rtl="0"/>
          <a:r>
            <a:rPr lang="en-US" i="1" dirty="0" smtClean="0"/>
            <a:t>Embed accountability for good architecture outside of EA. </a:t>
          </a:r>
          <a:endParaRPr lang="en-US" dirty="0"/>
        </a:p>
      </dgm:t>
    </dgm:pt>
    <dgm:pt modelId="{FF9D772D-EEF2-4291-9DDB-EA9C1AB4EFD7}" type="parTrans" cxnId="{A34AC747-1743-43EE-85CE-B5ADB508AD7F}">
      <dgm:prSet/>
      <dgm:spPr/>
      <dgm:t>
        <a:bodyPr/>
        <a:lstStyle/>
        <a:p>
          <a:endParaRPr lang="en-US"/>
        </a:p>
      </dgm:t>
    </dgm:pt>
    <dgm:pt modelId="{F6F098DD-525A-47A4-82C2-376FEF2326EE}" type="sibTrans" cxnId="{A34AC747-1743-43EE-85CE-B5ADB508AD7F}">
      <dgm:prSet/>
      <dgm:spPr/>
      <dgm:t>
        <a:bodyPr/>
        <a:lstStyle/>
        <a:p>
          <a:endParaRPr lang="en-US"/>
        </a:p>
      </dgm:t>
    </dgm:pt>
    <dgm:pt modelId="{8FA53E86-844F-4C9A-83BC-45C71B474F02}">
      <dgm:prSet/>
      <dgm:spPr/>
      <dgm:t>
        <a:bodyPr/>
        <a:lstStyle/>
        <a:p>
          <a:pPr rtl="0"/>
          <a:r>
            <a:rPr lang="en-US" b="1" smtClean="0"/>
            <a:t>Step 3: AUTOMATE</a:t>
          </a:r>
          <a:endParaRPr lang="en-US"/>
        </a:p>
      </dgm:t>
    </dgm:pt>
    <dgm:pt modelId="{B0DD1A5A-2789-4C2C-B0E5-F03D5B9D7ED8}" type="parTrans" cxnId="{5D621ECA-F218-42BB-8F73-C91276A928FB}">
      <dgm:prSet/>
      <dgm:spPr/>
      <dgm:t>
        <a:bodyPr/>
        <a:lstStyle/>
        <a:p>
          <a:endParaRPr lang="en-US"/>
        </a:p>
      </dgm:t>
    </dgm:pt>
    <dgm:pt modelId="{E34CE619-EE1A-44E1-A91A-6EA6E8D9194D}" type="sibTrans" cxnId="{5D621ECA-F218-42BB-8F73-C91276A928FB}">
      <dgm:prSet/>
      <dgm:spPr/>
      <dgm:t>
        <a:bodyPr/>
        <a:lstStyle/>
        <a:p>
          <a:endParaRPr lang="en-US"/>
        </a:p>
      </dgm:t>
    </dgm:pt>
    <dgm:pt modelId="{1E16608A-F64F-43C9-A59B-716F71C978F2}">
      <dgm:prSet/>
      <dgm:spPr/>
      <dgm:t>
        <a:bodyPr/>
        <a:lstStyle/>
        <a:p>
          <a:pPr rtl="0"/>
          <a:r>
            <a:rPr lang="en-US" i="1" dirty="0" smtClean="0"/>
            <a:t>Make good architectural decisions the easiest and fastest path by embedding services and code into IT automation tools.</a:t>
          </a:r>
          <a:endParaRPr lang="en-US" dirty="0"/>
        </a:p>
      </dgm:t>
    </dgm:pt>
    <dgm:pt modelId="{0B439D01-FBB7-4AB3-B5AC-85FA88321D16}" type="parTrans" cxnId="{4D8469C4-1388-42A1-B01C-0152E030F33B}">
      <dgm:prSet/>
      <dgm:spPr/>
      <dgm:t>
        <a:bodyPr/>
        <a:lstStyle/>
        <a:p>
          <a:endParaRPr lang="en-US"/>
        </a:p>
      </dgm:t>
    </dgm:pt>
    <dgm:pt modelId="{7166E2C0-4506-4CE1-A4BE-70FC2C5B91A8}" type="sibTrans" cxnId="{4D8469C4-1388-42A1-B01C-0152E030F33B}">
      <dgm:prSet/>
      <dgm:spPr/>
      <dgm:t>
        <a:bodyPr/>
        <a:lstStyle/>
        <a:p>
          <a:endParaRPr lang="en-US"/>
        </a:p>
      </dgm:t>
    </dgm:pt>
    <dgm:pt modelId="{B06B6B3F-05DC-4935-9F0B-2AC955D8EE98}" type="pres">
      <dgm:prSet presAssocID="{3A94D01F-75A8-455C-89D4-D89A2E38DE56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46001FD4-122C-4636-9BD3-C5DF800900C0}" type="pres">
      <dgm:prSet presAssocID="{3A94D01F-75A8-455C-89D4-D89A2E38DE56}" presName="pyramid" presStyleLbl="node1" presStyleIdx="0" presStyleCnt="1"/>
      <dgm:spPr/>
    </dgm:pt>
    <dgm:pt modelId="{EB1B3FBC-D9F0-4509-98C4-3C827927743F}" type="pres">
      <dgm:prSet presAssocID="{3A94D01F-75A8-455C-89D4-D89A2E38DE56}" presName="theList" presStyleCnt="0"/>
      <dgm:spPr/>
    </dgm:pt>
    <dgm:pt modelId="{92BAAD4D-D048-4A0D-8E91-0206DF4D269B}" type="pres">
      <dgm:prSet presAssocID="{A3322B2A-579D-487C-BD92-27AE0D470439}" presName="aNode" presStyleLbl="fgAcc1" presStyleIdx="0" presStyleCnt="6" custScaleX="1129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CEB9F-D3B9-4EDA-904B-93B1D5ADE15B}" type="pres">
      <dgm:prSet presAssocID="{A3322B2A-579D-487C-BD92-27AE0D470439}" presName="aSpace" presStyleCnt="0"/>
      <dgm:spPr/>
    </dgm:pt>
    <dgm:pt modelId="{C2D12463-D33F-4687-9FAD-79A775BC7EC7}" type="pres">
      <dgm:prSet presAssocID="{DCA6ABAC-F067-46E0-8BF9-B9ABB3A5E378}" presName="aNode" presStyleLbl="fgAcc1" presStyleIdx="1" presStyleCnt="6" custScaleX="112945" custScaleY="1258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3BEF5-B95C-445A-83C5-1CE84265D96A}" type="pres">
      <dgm:prSet presAssocID="{DCA6ABAC-F067-46E0-8BF9-B9ABB3A5E378}" presName="aSpace" presStyleCnt="0"/>
      <dgm:spPr/>
    </dgm:pt>
    <dgm:pt modelId="{8BAB3151-F9B5-42A5-B40A-324761708A95}" type="pres">
      <dgm:prSet presAssocID="{8294AAB9-6668-48B1-B219-376930D195B0}" presName="aNode" presStyleLbl="fgAcc1" presStyleIdx="2" presStyleCnt="6" custScaleX="1129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AC594-F5F0-407B-AFFF-1DED7D736749}" type="pres">
      <dgm:prSet presAssocID="{8294AAB9-6668-48B1-B219-376930D195B0}" presName="aSpace" presStyleCnt="0"/>
      <dgm:spPr/>
    </dgm:pt>
    <dgm:pt modelId="{94104D13-13A3-408D-8242-3AFAD92CF878}" type="pres">
      <dgm:prSet presAssocID="{0AAC81CE-E1F7-49A4-93C3-CFB4730B01AC}" presName="aNode" presStyleLbl="fgAcc1" presStyleIdx="3" presStyleCnt="6" custScaleX="1140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1CEF4-413D-4AEA-B9FE-2C00AC4CB905}" type="pres">
      <dgm:prSet presAssocID="{0AAC81CE-E1F7-49A4-93C3-CFB4730B01AC}" presName="aSpace" presStyleCnt="0"/>
      <dgm:spPr/>
    </dgm:pt>
    <dgm:pt modelId="{124CA5ED-80C0-4FA9-A8BE-83A9C667F96B}" type="pres">
      <dgm:prSet presAssocID="{8FA53E86-844F-4C9A-83BC-45C71B474F02}" presName="aNode" presStyleLbl="fgAcc1" presStyleIdx="4" presStyleCnt="6" custScaleX="1126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6F5B8B-E5AA-48F2-9398-1E7CE2E8DF52}" type="pres">
      <dgm:prSet presAssocID="{8FA53E86-844F-4C9A-83BC-45C71B474F02}" presName="aSpace" presStyleCnt="0"/>
      <dgm:spPr/>
    </dgm:pt>
    <dgm:pt modelId="{42826B92-F2DA-4CBB-835A-AF195FA81FC2}" type="pres">
      <dgm:prSet presAssocID="{1E16608A-F64F-43C9-A59B-716F71C978F2}" presName="aNode" presStyleLbl="fgAcc1" presStyleIdx="5" presStyleCnt="6" custScaleX="115347" custScaleY="1658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224A3-1B5C-453A-A310-DB19A189A7EF}" type="pres">
      <dgm:prSet presAssocID="{1E16608A-F64F-43C9-A59B-716F71C978F2}" presName="aSpace" presStyleCnt="0"/>
      <dgm:spPr/>
    </dgm:pt>
  </dgm:ptLst>
  <dgm:cxnLst>
    <dgm:cxn modelId="{5D621ECA-F218-42BB-8F73-C91276A928FB}" srcId="{3A94D01F-75A8-455C-89D4-D89A2E38DE56}" destId="{8FA53E86-844F-4C9A-83BC-45C71B474F02}" srcOrd="4" destOrd="0" parTransId="{B0DD1A5A-2789-4C2C-B0E5-F03D5B9D7ED8}" sibTransId="{E34CE619-EE1A-44E1-A91A-6EA6E8D9194D}"/>
    <dgm:cxn modelId="{FDE6B433-1ADF-4199-93B4-FC71FE440ABC}" type="presOf" srcId="{8294AAB9-6668-48B1-B219-376930D195B0}" destId="{8BAB3151-F9B5-42A5-B40A-324761708A95}" srcOrd="0" destOrd="0" presId="urn:microsoft.com/office/officeart/2005/8/layout/pyramid2"/>
    <dgm:cxn modelId="{37AE55B4-9FC5-4DEC-BDC7-BBDB61CEAD17}" type="presOf" srcId="{DCA6ABAC-F067-46E0-8BF9-B9ABB3A5E378}" destId="{C2D12463-D33F-4687-9FAD-79A775BC7EC7}" srcOrd="0" destOrd="0" presId="urn:microsoft.com/office/officeart/2005/8/layout/pyramid2"/>
    <dgm:cxn modelId="{EB2BBB49-5D3B-4FBB-B55F-2AE89492D841}" type="presOf" srcId="{8FA53E86-844F-4C9A-83BC-45C71B474F02}" destId="{124CA5ED-80C0-4FA9-A8BE-83A9C667F96B}" srcOrd="0" destOrd="0" presId="urn:microsoft.com/office/officeart/2005/8/layout/pyramid2"/>
    <dgm:cxn modelId="{2149B7E3-3156-422E-88E4-5C151606B59A}" srcId="{3A94D01F-75A8-455C-89D4-D89A2E38DE56}" destId="{A3322B2A-579D-487C-BD92-27AE0D470439}" srcOrd="0" destOrd="0" parTransId="{60AEBBA8-AE3C-4BB4-B023-9FE4506191F6}" sibTransId="{0DDA97E7-5BC5-4005-83D8-DF87C99E9C62}"/>
    <dgm:cxn modelId="{1B241D6A-1CA5-4513-90C1-F4B3CC0C2978}" srcId="{3A94D01F-75A8-455C-89D4-D89A2E38DE56}" destId="{8294AAB9-6668-48B1-B219-376930D195B0}" srcOrd="2" destOrd="0" parTransId="{DA5B9188-E27C-494E-AB44-DE9B16F20654}" sibTransId="{3AEEDEEF-BF82-469E-8361-5B41B7B02B5C}"/>
    <dgm:cxn modelId="{97612005-28DE-4525-BD70-BE47203652B3}" type="presOf" srcId="{1E16608A-F64F-43C9-A59B-716F71C978F2}" destId="{42826B92-F2DA-4CBB-835A-AF195FA81FC2}" srcOrd="0" destOrd="0" presId="urn:microsoft.com/office/officeart/2005/8/layout/pyramid2"/>
    <dgm:cxn modelId="{15CA03A5-D5A2-4FCB-BCC4-07260D4D40DC}" type="presOf" srcId="{A3322B2A-579D-487C-BD92-27AE0D470439}" destId="{92BAAD4D-D048-4A0D-8E91-0206DF4D269B}" srcOrd="0" destOrd="0" presId="urn:microsoft.com/office/officeart/2005/8/layout/pyramid2"/>
    <dgm:cxn modelId="{C7CF2381-ADD6-459F-8B9F-55AF3CC9281F}" srcId="{3A94D01F-75A8-455C-89D4-D89A2E38DE56}" destId="{DCA6ABAC-F067-46E0-8BF9-B9ABB3A5E378}" srcOrd="1" destOrd="0" parTransId="{C15E04D1-4F2A-42F2-A6C3-B070987A459E}" sibTransId="{90D98920-0208-4DAD-9B89-438D6504A094}"/>
    <dgm:cxn modelId="{4D8469C4-1388-42A1-B01C-0152E030F33B}" srcId="{3A94D01F-75A8-455C-89D4-D89A2E38DE56}" destId="{1E16608A-F64F-43C9-A59B-716F71C978F2}" srcOrd="5" destOrd="0" parTransId="{0B439D01-FBB7-4AB3-B5AC-85FA88321D16}" sibTransId="{7166E2C0-4506-4CE1-A4BE-70FC2C5B91A8}"/>
    <dgm:cxn modelId="{7A0B61A9-7C3E-42AF-BCFA-6C8A49B51688}" type="presOf" srcId="{0AAC81CE-E1F7-49A4-93C3-CFB4730B01AC}" destId="{94104D13-13A3-408D-8242-3AFAD92CF878}" srcOrd="0" destOrd="0" presId="urn:microsoft.com/office/officeart/2005/8/layout/pyramid2"/>
    <dgm:cxn modelId="{955BB7F0-D014-49CD-820E-3A4070B6A89B}" type="presOf" srcId="{3A94D01F-75A8-455C-89D4-D89A2E38DE56}" destId="{B06B6B3F-05DC-4935-9F0B-2AC955D8EE98}" srcOrd="0" destOrd="0" presId="urn:microsoft.com/office/officeart/2005/8/layout/pyramid2"/>
    <dgm:cxn modelId="{A34AC747-1743-43EE-85CE-B5ADB508AD7F}" srcId="{3A94D01F-75A8-455C-89D4-D89A2E38DE56}" destId="{0AAC81CE-E1F7-49A4-93C3-CFB4730B01AC}" srcOrd="3" destOrd="0" parTransId="{FF9D772D-EEF2-4291-9DDB-EA9C1AB4EFD7}" sibTransId="{F6F098DD-525A-47A4-82C2-376FEF2326EE}"/>
    <dgm:cxn modelId="{6BC75422-81FB-4024-A46A-A14F288979CD}" type="presParOf" srcId="{B06B6B3F-05DC-4935-9F0B-2AC955D8EE98}" destId="{46001FD4-122C-4636-9BD3-C5DF800900C0}" srcOrd="0" destOrd="0" presId="urn:microsoft.com/office/officeart/2005/8/layout/pyramid2"/>
    <dgm:cxn modelId="{66B4D4DE-109F-4037-B51E-E15D21A569A6}" type="presParOf" srcId="{B06B6B3F-05DC-4935-9F0B-2AC955D8EE98}" destId="{EB1B3FBC-D9F0-4509-98C4-3C827927743F}" srcOrd="1" destOrd="0" presId="urn:microsoft.com/office/officeart/2005/8/layout/pyramid2"/>
    <dgm:cxn modelId="{9518368F-0EFB-441E-B550-D3454D02BAD7}" type="presParOf" srcId="{EB1B3FBC-D9F0-4509-98C4-3C827927743F}" destId="{92BAAD4D-D048-4A0D-8E91-0206DF4D269B}" srcOrd="0" destOrd="0" presId="urn:microsoft.com/office/officeart/2005/8/layout/pyramid2"/>
    <dgm:cxn modelId="{D84482D2-CAF2-41DA-8C5C-3EC4B891B90F}" type="presParOf" srcId="{EB1B3FBC-D9F0-4509-98C4-3C827927743F}" destId="{412CEB9F-D3B9-4EDA-904B-93B1D5ADE15B}" srcOrd="1" destOrd="0" presId="urn:microsoft.com/office/officeart/2005/8/layout/pyramid2"/>
    <dgm:cxn modelId="{BAFEE460-73BD-460C-8B2C-B4CBB3EAE701}" type="presParOf" srcId="{EB1B3FBC-D9F0-4509-98C4-3C827927743F}" destId="{C2D12463-D33F-4687-9FAD-79A775BC7EC7}" srcOrd="2" destOrd="0" presId="urn:microsoft.com/office/officeart/2005/8/layout/pyramid2"/>
    <dgm:cxn modelId="{BE5BF6E0-B3B6-4295-9EED-86A61C20D659}" type="presParOf" srcId="{EB1B3FBC-D9F0-4509-98C4-3C827927743F}" destId="{14C3BEF5-B95C-445A-83C5-1CE84265D96A}" srcOrd="3" destOrd="0" presId="urn:microsoft.com/office/officeart/2005/8/layout/pyramid2"/>
    <dgm:cxn modelId="{00A136ED-A2B9-4CFC-BE0A-3E81A0F3D096}" type="presParOf" srcId="{EB1B3FBC-D9F0-4509-98C4-3C827927743F}" destId="{8BAB3151-F9B5-42A5-B40A-324761708A95}" srcOrd="4" destOrd="0" presId="urn:microsoft.com/office/officeart/2005/8/layout/pyramid2"/>
    <dgm:cxn modelId="{ED8A8EA3-360E-4F7B-A97F-9C701B3DE3A9}" type="presParOf" srcId="{EB1B3FBC-D9F0-4509-98C4-3C827927743F}" destId="{6DCAC594-F5F0-407B-AFFF-1DED7D736749}" srcOrd="5" destOrd="0" presId="urn:microsoft.com/office/officeart/2005/8/layout/pyramid2"/>
    <dgm:cxn modelId="{5E040C4A-7E6A-439A-9946-A7933A7A743E}" type="presParOf" srcId="{EB1B3FBC-D9F0-4509-98C4-3C827927743F}" destId="{94104D13-13A3-408D-8242-3AFAD92CF878}" srcOrd="6" destOrd="0" presId="urn:microsoft.com/office/officeart/2005/8/layout/pyramid2"/>
    <dgm:cxn modelId="{6D3EAEC7-40F3-4F41-B5FD-25B0A0205CD9}" type="presParOf" srcId="{EB1B3FBC-D9F0-4509-98C4-3C827927743F}" destId="{D4A1CEF4-413D-4AEA-B9FE-2C00AC4CB905}" srcOrd="7" destOrd="0" presId="urn:microsoft.com/office/officeart/2005/8/layout/pyramid2"/>
    <dgm:cxn modelId="{01D780AE-C052-4177-9303-6AB9BC9E28B7}" type="presParOf" srcId="{EB1B3FBC-D9F0-4509-98C4-3C827927743F}" destId="{124CA5ED-80C0-4FA9-A8BE-83A9C667F96B}" srcOrd="8" destOrd="0" presId="urn:microsoft.com/office/officeart/2005/8/layout/pyramid2"/>
    <dgm:cxn modelId="{5B3E1C9C-6C57-4B6B-A026-5E8674716717}" type="presParOf" srcId="{EB1B3FBC-D9F0-4509-98C4-3C827927743F}" destId="{AC6F5B8B-E5AA-48F2-9398-1E7CE2E8DF52}" srcOrd="9" destOrd="0" presId="urn:microsoft.com/office/officeart/2005/8/layout/pyramid2"/>
    <dgm:cxn modelId="{2B2666E1-FD9A-46EA-82C9-56E1DA1397CE}" type="presParOf" srcId="{EB1B3FBC-D9F0-4509-98C4-3C827927743F}" destId="{42826B92-F2DA-4CBB-835A-AF195FA81FC2}" srcOrd="10" destOrd="0" presId="urn:microsoft.com/office/officeart/2005/8/layout/pyramid2"/>
    <dgm:cxn modelId="{A5E3CECC-679A-43BC-A4CC-4859B6A78D09}" type="presParOf" srcId="{EB1B3FBC-D9F0-4509-98C4-3C827927743F}" destId="{0EC224A3-1B5C-453A-A310-DB19A189A7EF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FDC7F2-FD95-474A-824E-843AFF4E7CB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5A8DA2-7850-4C51-98F4-43B09040D29C}">
      <dgm:prSet/>
      <dgm:spPr/>
      <dgm:t>
        <a:bodyPr/>
        <a:lstStyle/>
        <a:p>
          <a:pPr rtl="0"/>
          <a:r>
            <a:rPr lang="en-US" b="1" dirty="0" smtClean="0"/>
            <a:t>1) Enable Faster Integration via APIs: </a:t>
          </a:r>
        </a:p>
        <a:p>
          <a:pPr rtl="0"/>
          <a:r>
            <a:rPr lang="en-US" dirty="0" smtClean="0"/>
            <a:t>To facilitate scalable integration of internal and external data and manage multi-modal systems environments, leading companies are pursuing API strategies.</a:t>
          </a:r>
          <a:endParaRPr lang="en-US" dirty="0"/>
        </a:p>
      </dgm:t>
    </dgm:pt>
    <dgm:pt modelId="{1124E654-C767-47F1-A19E-5EFE66DC1EEE}" type="parTrans" cxnId="{030DC156-FC3F-488F-A0E7-2DAA3ADC18C8}">
      <dgm:prSet/>
      <dgm:spPr/>
      <dgm:t>
        <a:bodyPr/>
        <a:lstStyle/>
        <a:p>
          <a:endParaRPr lang="en-US"/>
        </a:p>
      </dgm:t>
    </dgm:pt>
    <dgm:pt modelId="{6B47C219-39ED-4FC8-A8DC-78A731EECAF8}" type="sibTrans" cxnId="{030DC156-FC3F-488F-A0E7-2DAA3ADC18C8}">
      <dgm:prSet/>
      <dgm:spPr/>
      <dgm:t>
        <a:bodyPr/>
        <a:lstStyle/>
        <a:p>
          <a:endParaRPr lang="en-US"/>
        </a:p>
      </dgm:t>
    </dgm:pt>
    <dgm:pt modelId="{61041BC6-592B-4066-95BE-9A810B12D116}">
      <dgm:prSet/>
      <dgm:spPr/>
      <dgm:t>
        <a:bodyPr/>
        <a:lstStyle/>
        <a:p>
          <a:pPr rtl="0"/>
          <a:r>
            <a:rPr lang="en-US" b="1" dirty="0" smtClean="0"/>
            <a:t>2) Structure and Prioritize APIs Using Business Capabilities: </a:t>
          </a:r>
        </a:p>
        <a:p>
          <a:pPr rtl="0"/>
          <a:r>
            <a:rPr lang="en-US" dirty="0" smtClean="0"/>
            <a:t>Align APIs with consumers’ natural workflows and focus resources on the most business-critical APIs using a business capability framework.</a:t>
          </a:r>
          <a:endParaRPr lang="en-US" dirty="0"/>
        </a:p>
      </dgm:t>
    </dgm:pt>
    <dgm:pt modelId="{D5634AF7-2CAF-451D-908E-F5CCFBDE4DF0}" type="parTrans" cxnId="{2CC090E1-3BD0-4528-9B18-BB013E4A1B6D}">
      <dgm:prSet/>
      <dgm:spPr/>
      <dgm:t>
        <a:bodyPr/>
        <a:lstStyle/>
        <a:p>
          <a:endParaRPr lang="en-US"/>
        </a:p>
      </dgm:t>
    </dgm:pt>
    <dgm:pt modelId="{4EE698A9-6585-43D1-8474-799117902FA3}" type="sibTrans" cxnId="{2CC090E1-3BD0-4528-9B18-BB013E4A1B6D}">
      <dgm:prSet/>
      <dgm:spPr/>
      <dgm:t>
        <a:bodyPr/>
        <a:lstStyle/>
        <a:p>
          <a:endParaRPr lang="en-US"/>
        </a:p>
      </dgm:t>
    </dgm:pt>
    <dgm:pt modelId="{846DEF89-7173-4231-BB4D-781A1128FB34}">
      <dgm:prSet/>
      <dgm:spPr/>
      <dgm:t>
        <a:bodyPr/>
        <a:lstStyle/>
        <a:p>
          <a:pPr rtl="0"/>
          <a:r>
            <a:rPr lang="en-US" b="1" dirty="0" smtClean="0"/>
            <a:t>3) Empower API Creation and Consumption Beyond IT: </a:t>
          </a:r>
        </a:p>
        <a:p>
          <a:pPr rtl="0"/>
          <a:r>
            <a:rPr lang="en-US" dirty="0" smtClean="0"/>
            <a:t>Categorize business capabilities by risk and complexity to eliminate extraneous IT involvement wherever possible.</a:t>
          </a:r>
          <a:endParaRPr lang="en-US" dirty="0"/>
        </a:p>
      </dgm:t>
    </dgm:pt>
    <dgm:pt modelId="{55469F8C-1CB2-4366-B34C-C55618E5BF19}" type="parTrans" cxnId="{C183C7CB-2ED7-4EF8-A6BB-0F08E0EF14EB}">
      <dgm:prSet/>
      <dgm:spPr/>
      <dgm:t>
        <a:bodyPr/>
        <a:lstStyle/>
        <a:p>
          <a:endParaRPr lang="en-US"/>
        </a:p>
      </dgm:t>
    </dgm:pt>
    <dgm:pt modelId="{FA224F25-D55E-4CFD-A002-F981C18573D2}" type="sibTrans" cxnId="{C183C7CB-2ED7-4EF8-A6BB-0F08E0EF14EB}">
      <dgm:prSet/>
      <dgm:spPr/>
      <dgm:t>
        <a:bodyPr/>
        <a:lstStyle/>
        <a:p>
          <a:endParaRPr lang="en-US"/>
        </a:p>
      </dgm:t>
    </dgm:pt>
    <dgm:pt modelId="{1D8E8DC2-7A23-4F01-8886-BD02C5C9AEDA}">
      <dgm:prSet/>
      <dgm:spPr/>
      <dgm:t>
        <a:bodyPr/>
        <a:lstStyle/>
        <a:p>
          <a:pPr rtl="0"/>
          <a:r>
            <a:rPr lang="en-US" b="1" dirty="0" smtClean="0"/>
            <a:t>4) Build and Manage an API Marketplace: </a:t>
          </a:r>
        </a:p>
        <a:p>
          <a:pPr rtl="0"/>
          <a:r>
            <a:rPr lang="en-US" dirty="0" smtClean="0"/>
            <a:t>Create a shared platform for business lines, enterprise partners, and vendors to find, create, test, and share APIs without additional IT support.</a:t>
          </a:r>
          <a:endParaRPr lang="en-US" dirty="0"/>
        </a:p>
      </dgm:t>
    </dgm:pt>
    <dgm:pt modelId="{4A5F08DE-980D-4469-9194-98FECC428292}" type="parTrans" cxnId="{95FE23A5-6935-47D7-BF56-7989CB0C280F}">
      <dgm:prSet/>
      <dgm:spPr/>
      <dgm:t>
        <a:bodyPr/>
        <a:lstStyle/>
        <a:p>
          <a:endParaRPr lang="en-US"/>
        </a:p>
      </dgm:t>
    </dgm:pt>
    <dgm:pt modelId="{18451A42-EDC1-4FD4-BF42-77D2BED8E320}" type="sibTrans" cxnId="{95FE23A5-6935-47D7-BF56-7989CB0C280F}">
      <dgm:prSet/>
      <dgm:spPr/>
      <dgm:t>
        <a:bodyPr/>
        <a:lstStyle/>
        <a:p>
          <a:endParaRPr lang="en-US"/>
        </a:p>
      </dgm:t>
    </dgm:pt>
    <dgm:pt modelId="{FBC45F46-355A-474B-AA4B-4C788369C073}" type="pres">
      <dgm:prSet presAssocID="{BDFDC7F2-FD95-474A-824E-843AFF4E7CB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E840BE-1380-46D1-80B4-BAD35EA8CC6D}" type="pres">
      <dgm:prSet presAssocID="{145A8DA2-7850-4C51-98F4-43B09040D29C}" presName="composite" presStyleCnt="0"/>
      <dgm:spPr/>
    </dgm:pt>
    <dgm:pt modelId="{EEE3BA2C-553A-4619-BA5B-B2B952904F46}" type="pres">
      <dgm:prSet presAssocID="{145A8DA2-7850-4C51-98F4-43B09040D29C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</dgm:spPr>
      <dgm:t>
        <a:bodyPr/>
        <a:lstStyle/>
        <a:p>
          <a:endParaRPr lang="en-US"/>
        </a:p>
      </dgm:t>
    </dgm:pt>
    <dgm:pt modelId="{16CA3913-DF32-43F3-BC74-1E3EBB885BB2}" type="pres">
      <dgm:prSet presAssocID="{145A8DA2-7850-4C51-98F4-43B09040D29C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72B44-E0FB-46F9-9B01-707E23B3E7BE}" type="pres">
      <dgm:prSet presAssocID="{6B47C219-39ED-4FC8-A8DC-78A731EECAF8}" presName="spacing" presStyleCnt="0"/>
      <dgm:spPr/>
    </dgm:pt>
    <dgm:pt modelId="{78DE4D18-791F-49C5-BBB4-F1657BC64D58}" type="pres">
      <dgm:prSet presAssocID="{61041BC6-592B-4066-95BE-9A810B12D116}" presName="composite" presStyleCnt="0"/>
      <dgm:spPr/>
    </dgm:pt>
    <dgm:pt modelId="{9CC8947D-1898-44E9-A826-5D87C5F4D3C0}" type="pres">
      <dgm:prSet presAssocID="{61041BC6-592B-4066-95BE-9A810B12D116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3CD79AD7-1477-43CB-8038-02436A2F98A0}" type="pres">
      <dgm:prSet presAssocID="{61041BC6-592B-4066-95BE-9A810B12D11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9B4FFC-763D-432C-ACC9-CB06C31A5311}" type="pres">
      <dgm:prSet presAssocID="{4EE698A9-6585-43D1-8474-799117902FA3}" presName="spacing" presStyleCnt="0"/>
      <dgm:spPr/>
    </dgm:pt>
    <dgm:pt modelId="{5340BA99-EE47-40FA-A884-B963FF43952D}" type="pres">
      <dgm:prSet presAssocID="{846DEF89-7173-4231-BB4D-781A1128FB34}" presName="composite" presStyleCnt="0"/>
      <dgm:spPr/>
    </dgm:pt>
    <dgm:pt modelId="{8CD23962-4D6E-403E-AB54-4B07BEB0AA4C}" type="pres">
      <dgm:prSet presAssocID="{846DEF89-7173-4231-BB4D-781A1128FB34}" presName="imgShp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8A7C98B1-11AD-46DE-A218-07048C777234}" type="pres">
      <dgm:prSet presAssocID="{846DEF89-7173-4231-BB4D-781A1128FB34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49B37-EC37-4BFD-B8A3-7316DD6F5CB8}" type="pres">
      <dgm:prSet presAssocID="{FA224F25-D55E-4CFD-A002-F981C18573D2}" presName="spacing" presStyleCnt="0"/>
      <dgm:spPr/>
    </dgm:pt>
    <dgm:pt modelId="{0DA09601-D7E4-4174-B36F-C74FDF52606F}" type="pres">
      <dgm:prSet presAssocID="{1D8E8DC2-7A23-4F01-8886-BD02C5C9AEDA}" presName="composite" presStyleCnt="0"/>
      <dgm:spPr/>
    </dgm:pt>
    <dgm:pt modelId="{541AFBFE-A26C-4A9C-8552-E15519CA757B}" type="pres">
      <dgm:prSet presAssocID="{1D8E8DC2-7A23-4F01-8886-BD02C5C9AEDA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2ABB7B2D-A7F3-40AC-ABD4-C6B04773C65F}" type="pres">
      <dgm:prSet presAssocID="{1D8E8DC2-7A23-4F01-8886-BD02C5C9AEDA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FE23A5-6935-47D7-BF56-7989CB0C280F}" srcId="{BDFDC7F2-FD95-474A-824E-843AFF4E7CB2}" destId="{1D8E8DC2-7A23-4F01-8886-BD02C5C9AEDA}" srcOrd="3" destOrd="0" parTransId="{4A5F08DE-980D-4469-9194-98FECC428292}" sibTransId="{18451A42-EDC1-4FD4-BF42-77D2BED8E320}"/>
    <dgm:cxn modelId="{2CC090E1-3BD0-4528-9B18-BB013E4A1B6D}" srcId="{BDFDC7F2-FD95-474A-824E-843AFF4E7CB2}" destId="{61041BC6-592B-4066-95BE-9A810B12D116}" srcOrd="1" destOrd="0" parTransId="{D5634AF7-2CAF-451D-908E-F5CCFBDE4DF0}" sibTransId="{4EE698A9-6585-43D1-8474-799117902FA3}"/>
    <dgm:cxn modelId="{C7360B4C-929D-4139-8F28-6D6587F2D135}" type="presOf" srcId="{1D8E8DC2-7A23-4F01-8886-BD02C5C9AEDA}" destId="{2ABB7B2D-A7F3-40AC-ABD4-C6B04773C65F}" srcOrd="0" destOrd="0" presId="urn:microsoft.com/office/officeart/2005/8/layout/vList3"/>
    <dgm:cxn modelId="{93BB24DD-7110-4E86-BA84-CA1582A6F054}" type="presOf" srcId="{145A8DA2-7850-4C51-98F4-43B09040D29C}" destId="{16CA3913-DF32-43F3-BC74-1E3EBB885BB2}" srcOrd="0" destOrd="0" presId="urn:microsoft.com/office/officeart/2005/8/layout/vList3"/>
    <dgm:cxn modelId="{9A6680F2-8906-45EA-A1FF-34A934D27AAA}" type="presOf" srcId="{61041BC6-592B-4066-95BE-9A810B12D116}" destId="{3CD79AD7-1477-43CB-8038-02436A2F98A0}" srcOrd="0" destOrd="0" presId="urn:microsoft.com/office/officeart/2005/8/layout/vList3"/>
    <dgm:cxn modelId="{030DC156-FC3F-488F-A0E7-2DAA3ADC18C8}" srcId="{BDFDC7F2-FD95-474A-824E-843AFF4E7CB2}" destId="{145A8DA2-7850-4C51-98F4-43B09040D29C}" srcOrd="0" destOrd="0" parTransId="{1124E654-C767-47F1-A19E-5EFE66DC1EEE}" sibTransId="{6B47C219-39ED-4FC8-A8DC-78A731EECAF8}"/>
    <dgm:cxn modelId="{C183C7CB-2ED7-4EF8-A6BB-0F08E0EF14EB}" srcId="{BDFDC7F2-FD95-474A-824E-843AFF4E7CB2}" destId="{846DEF89-7173-4231-BB4D-781A1128FB34}" srcOrd="2" destOrd="0" parTransId="{55469F8C-1CB2-4366-B34C-C55618E5BF19}" sibTransId="{FA224F25-D55E-4CFD-A002-F981C18573D2}"/>
    <dgm:cxn modelId="{8CEE4E40-6BA3-47E9-A22E-87E2DF855E59}" type="presOf" srcId="{BDFDC7F2-FD95-474A-824E-843AFF4E7CB2}" destId="{FBC45F46-355A-474B-AA4B-4C788369C073}" srcOrd="0" destOrd="0" presId="urn:microsoft.com/office/officeart/2005/8/layout/vList3"/>
    <dgm:cxn modelId="{D0E0C021-B731-4A77-B5C7-84BF61F396D5}" type="presOf" srcId="{846DEF89-7173-4231-BB4D-781A1128FB34}" destId="{8A7C98B1-11AD-46DE-A218-07048C777234}" srcOrd="0" destOrd="0" presId="urn:microsoft.com/office/officeart/2005/8/layout/vList3"/>
    <dgm:cxn modelId="{A9E31C50-AEDF-4332-86B4-BE36C5E8D483}" type="presParOf" srcId="{FBC45F46-355A-474B-AA4B-4C788369C073}" destId="{24E840BE-1380-46D1-80B4-BAD35EA8CC6D}" srcOrd="0" destOrd="0" presId="urn:microsoft.com/office/officeart/2005/8/layout/vList3"/>
    <dgm:cxn modelId="{C2ECFD36-24DB-40D9-8B4E-BA739B197D53}" type="presParOf" srcId="{24E840BE-1380-46D1-80B4-BAD35EA8CC6D}" destId="{EEE3BA2C-553A-4619-BA5B-B2B952904F46}" srcOrd="0" destOrd="0" presId="urn:microsoft.com/office/officeart/2005/8/layout/vList3"/>
    <dgm:cxn modelId="{E44E5269-B087-4290-8EA9-06CAE401F314}" type="presParOf" srcId="{24E840BE-1380-46D1-80B4-BAD35EA8CC6D}" destId="{16CA3913-DF32-43F3-BC74-1E3EBB885BB2}" srcOrd="1" destOrd="0" presId="urn:microsoft.com/office/officeart/2005/8/layout/vList3"/>
    <dgm:cxn modelId="{0B904355-C4D7-425E-8313-64A99D49B71E}" type="presParOf" srcId="{FBC45F46-355A-474B-AA4B-4C788369C073}" destId="{B7372B44-E0FB-46F9-9B01-707E23B3E7BE}" srcOrd="1" destOrd="0" presId="urn:microsoft.com/office/officeart/2005/8/layout/vList3"/>
    <dgm:cxn modelId="{2B1C1D81-AB0B-4530-8109-C8ACDBD6213D}" type="presParOf" srcId="{FBC45F46-355A-474B-AA4B-4C788369C073}" destId="{78DE4D18-791F-49C5-BBB4-F1657BC64D58}" srcOrd="2" destOrd="0" presId="urn:microsoft.com/office/officeart/2005/8/layout/vList3"/>
    <dgm:cxn modelId="{E9B5FFDC-F151-4441-8C93-59DC7BF9278F}" type="presParOf" srcId="{78DE4D18-791F-49C5-BBB4-F1657BC64D58}" destId="{9CC8947D-1898-44E9-A826-5D87C5F4D3C0}" srcOrd="0" destOrd="0" presId="urn:microsoft.com/office/officeart/2005/8/layout/vList3"/>
    <dgm:cxn modelId="{695E7CC4-760D-43C2-9562-F42EAD60E7F1}" type="presParOf" srcId="{78DE4D18-791F-49C5-BBB4-F1657BC64D58}" destId="{3CD79AD7-1477-43CB-8038-02436A2F98A0}" srcOrd="1" destOrd="0" presId="urn:microsoft.com/office/officeart/2005/8/layout/vList3"/>
    <dgm:cxn modelId="{2DA17B68-9EF9-4AE5-8329-5EDE78C534D7}" type="presParOf" srcId="{FBC45F46-355A-474B-AA4B-4C788369C073}" destId="{829B4FFC-763D-432C-ACC9-CB06C31A5311}" srcOrd="3" destOrd="0" presId="urn:microsoft.com/office/officeart/2005/8/layout/vList3"/>
    <dgm:cxn modelId="{63DB4232-A2C9-4499-AC07-92EA5AB2C705}" type="presParOf" srcId="{FBC45F46-355A-474B-AA4B-4C788369C073}" destId="{5340BA99-EE47-40FA-A884-B963FF43952D}" srcOrd="4" destOrd="0" presId="urn:microsoft.com/office/officeart/2005/8/layout/vList3"/>
    <dgm:cxn modelId="{DF3BB967-AEB6-498B-BBDA-CE4BD8EE4754}" type="presParOf" srcId="{5340BA99-EE47-40FA-A884-B963FF43952D}" destId="{8CD23962-4D6E-403E-AB54-4B07BEB0AA4C}" srcOrd="0" destOrd="0" presId="urn:microsoft.com/office/officeart/2005/8/layout/vList3"/>
    <dgm:cxn modelId="{3BF03A4B-F669-46EA-99A0-EA54C4A0C36A}" type="presParOf" srcId="{5340BA99-EE47-40FA-A884-B963FF43952D}" destId="{8A7C98B1-11AD-46DE-A218-07048C777234}" srcOrd="1" destOrd="0" presId="urn:microsoft.com/office/officeart/2005/8/layout/vList3"/>
    <dgm:cxn modelId="{9BCE072C-391A-4BAD-9191-9B12A9888454}" type="presParOf" srcId="{FBC45F46-355A-474B-AA4B-4C788369C073}" destId="{D7849B37-EC37-4BFD-B8A3-7316DD6F5CB8}" srcOrd="5" destOrd="0" presId="urn:microsoft.com/office/officeart/2005/8/layout/vList3"/>
    <dgm:cxn modelId="{00B983EF-C0D6-40A6-A248-C509D1BB7361}" type="presParOf" srcId="{FBC45F46-355A-474B-AA4B-4C788369C073}" destId="{0DA09601-D7E4-4174-B36F-C74FDF52606F}" srcOrd="6" destOrd="0" presId="urn:microsoft.com/office/officeart/2005/8/layout/vList3"/>
    <dgm:cxn modelId="{39CE8B9F-8CF1-430A-8EDC-375F684100F9}" type="presParOf" srcId="{0DA09601-D7E4-4174-B36F-C74FDF52606F}" destId="{541AFBFE-A26C-4A9C-8552-E15519CA757B}" srcOrd="0" destOrd="0" presId="urn:microsoft.com/office/officeart/2005/8/layout/vList3"/>
    <dgm:cxn modelId="{1BC44A66-13F2-4352-A6D2-84E4ADAA3C88}" type="presParOf" srcId="{0DA09601-D7E4-4174-B36F-C74FDF52606F}" destId="{2ABB7B2D-A7F3-40AC-ABD4-C6B04773C65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C20A0-2BB6-40D1-98E8-6DA1868BBB8B}">
      <dsp:nvSpPr>
        <dsp:cNvPr id="0" name=""/>
        <dsp:cNvSpPr/>
      </dsp:nvSpPr>
      <dsp:spPr>
        <a:xfrm>
          <a:off x="0" y="77096"/>
          <a:ext cx="1051560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Readying Enterprise Architecture (EA) to support Digital Strategy</a:t>
          </a:r>
          <a:endParaRPr lang="en-US" sz="2400" kern="1200" dirty="0"/>
        </a:p>
      </dsp:txBody>
      <dsp:txXfrm>
        <a:off x="46541" y="123637"/>
        <a:ext cx="10422518" cy="860321"/>
      </dsp:txXfrm>
    </dsp:sp>
    <dsp:sp modelId="{4534AB90-4DAB-4340-BD4D-44CBC321AD95}">
      <dsp:nvSpPr>
        <dsp:cNvPr id="0" name=""/>
        <dsp:cNvSpPr/>
      </dsp:nvSpPr>
      <dsp:spPr>
        <a:xfrm>
          <a:off x="0" y="1099619"/>
          <a:ext cx="1051560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Sharing the key takeaways from a very informative, timely and collaborative discussion with peers throughout the industry</a:t>
          </a:r>
          <a:endParaRPr lang="en-US" sz="2400" kern="1200" dirty="0"/>
        </a:p>
      </dsp:txBody>
      <dsp:txXfrm>
        <a:off x="46541" y="1146160"/>
        <a:ext cx="10422518" cy="860321"/>
      </dsp:txXfrm>
    </dsp:sp>
    <dsp:sp modelId="{765C02C9-3E09-49FA-89A4-C8B1A67A59B5}">
      <dsp:nvSpPr>
        <dsp:cNvPr id="0" name=""/>
        <dsp:cNvSpPr/>
      </dsp:nvSpPr>
      <dsp:spPr>
        <a:xfrm>
          <a:off x="0" y="2096356"/>
          <a:ext cx="1051560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1) Rebalancing EA</a:t>
          </a:r>
          <a:endParaRPr lang="en-US" sz="2400" kern="1200" dirty="0"/>
        </a:p>
      </dsp:txBody>
      <dsp:txXfrm>
        <a:off x="46541" y="2142897"/>
        <a:ext cx="10422518" cy="860321"/>
      </dsp:txXfrm>
    </dsp:sp>
    <dsp:sp modelId="{33931FA4-8705-4D50-A302-CD5C53A07311}">
      <dsp:nvSpPr>
        <dsp:cNvPr id="0" name=""/>
        <dsp:cNvSpPr/>
      </dsp:nvSpPr>
      <dsp:spPr>
        <a:xfrm>
          <a:off x="0" y="3144667"/>
          <a:ext cx="1051560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2) Enabling Interoperability through API’s</a:t>
          </a:r>
          <a:endParaRPr lang="en-US" sz="2400" kern="1200"/>
        </a:p>
      </dsp:txBody>
      <dsp:txXfrm>
        <a:off x="46541" y="3191208"/>
        <a:ext cx="10422518" cy="8603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01FD4-122C-4636-9BD3-C5DF800900C0}">
      <dsp:nvSpPr>
        <dsp:cNvPr id="0" name=""/>
        <dsp:cNvSpPr/>
      </dsp:nvSpPr>
      <dsp:spPr>
        <a:xfrm>
          <a:off x="1655685" y="0"/>
          <a:ext cx="4716843" cy="4716843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BAAD4D-D048-4A0D-8E91-0206DF4D269B}">
      <dsp:nvSpPr>
        <dsp:cNvPr id="0" name=""/>
        <dsp:cNvSpPr/>
      </dsp:nvSpPr>
      <dsp:spPr>
        <a:xfrm>
          <a:off x="3815663" y="472641"/>
          <a:ext cx="3462834" cy="4919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Step 1: TRIAGE</a:t>
          </a:r>
          <a:endParaRPr lang="en-US" sz="1200" kern="1200"/>
        </a:p>
      </dsp:txBody>
      <dsp:txXfrm>
        <a:off x="3839678" y="496656"/>
        <a:ext cx="3414804" cy="443921"/>
      </dsp:txXfrm>
    </dsp:sp>
    <dsp:sp modelId="{C2D12463-D33F-4687-9FAD-79A775BC7EC7}">
      <dsp:nvSpPr>
        <dsp:cNvPr id="0" name=""/>
        <dsp:cNvSpPr/>
      </dsp:nvSpPr>
      <dsp:spPr>
        <a:xfrm>
          <a:off x="3815663" y="1026087"/>
          <a:ext cx="3462834" cy="6188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1" kern="1200" dirty="0" smtClean="0"/>
            <a:t>EA is involved in only the most critical projects. Other work is delegated, deferred, or stopped.</a:t>
          </a:r>
          <a:endParaRPr lang="en-US" sz="1200" kern="1200" dirty="0"/>
        </a:p>
      </dsp:txBody>
      <dsp:txXfrm>
        <a:off x="3845875" y="1056299"/>
        <a:ext cx="3402410" cy="558471"/>
      </dsp:txXfrm>
    </dsp:sp>
    <dsp:sp modelId="{8BAB3151-F9B5-42A5-B40A-324761708A95}">
      <dsp:nvSpPr>
        <dsp:cNvPr id="0" name=""/>
        <dsp:cNvSpPr/>
      </dsp:nvSpPr>
      <dsp:spPr>
        <a:xfrm>
          <a:off x="3815663" y="1706476"/>
          <a:ext cx="3462834" cy="4919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Step 2: DEPUTIZE</a:t>
          </a:r>
          <a:endParaRPr lang="en-US" sz="1200" kern="1200" dirty="0"/>
        </a:p>
      </dsp:txBody>
      <dsp:txXfrm>
        <a:off x="3839678" y="1730491"/>
        <a:ext cx="3414804" cy="443921"/>
      </dsp:txXfrm>
    </dsp:sp>
    <dsp:sp modelId="{94104D13-13A3-408D-8242-3AFAD92CF878}">
      <dsp:nvSpPr>
        <dsp:cNvPr id="0" name=""/>
        <dsp:cNvSpPr/>
      </dsp:nvSpPr>
      <dsp:spPr>
        <a:xfrm>
          <a:off x="3799184" y="2259922"/>
          <a:ext cx="3495793" cy="4919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1" kern="1200" dirty="0" smtClean="0"/>
            <a:t>Embed accountability for good architecture outside of EA. </a:t>
          </a:r>
          <a:endParaRPr lang="en-US" sz="1200" kern="1200" dirty="0"/>
        </a:p>
      </dsp:txBody>
      <dsp:txXfrm>
        <a:off x="3823199" y="2283937"/>
        <a:ext cx="3447763" cy="443921"/>
      </dsp:txXfrm>
    </dsp:sp>
    <dsp:sp modelId="{124CA5ED-80C0-4FA9-A8BE-83A9C667F96B}">
      <dsp:nvSpPr>
        <dsp:cNvPr id="0" name=""/>
        <dsp:cNvSpPr/>
      </dsp:nvSpPr>
      <dsp:spPr>
        <a:xfrm>
          <a:off x="3820017" y="2813368"/>
          <a:ext cx="3454127" cy="4919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Step 3: AUTOMATE</a:t>
          </a:r>
          <a:endParaRPr lang="en-US" sz="1200" kern="1200"/>
        </a:p>
      </dsp:txBody>
      <dsp:txXfrm>
        <a:off x="3844032" y="2837383"/>
        <a:ext cx="3406097" cy="443921"/>
      </dsp:txXfrm>
    </dsp:sp>
    <dsp:sp modelId="{42826B92-F2DA-4CBB-835A-AF195FA81FC2}">
      <dsp:nvSpPr>
        <dsp:cNvPr id="0" name=""/>
        <dsp:cNvSpPr/>
      </dsp:nvSpPr>
      <dsp:spPr>
        <a:xfrm>
          <a:off x="3778841" y="3366814"/>
          <a:ext cx="3536478" cy="81589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1" kern="1200" dirty="0" smtClean="0"/>
            <a:t>Make good architectural decisions the easiest and fastest path by embedding services and code into IT automation tools.</a:t>
          </a:r>
          <a:endParaRPr lang="en-US" sz="1200" kern="1200" dirty="0"/>
        </a:p>
      </dsp:txBody>
      <dsp:txXfrm>
        <a:off x="3818670" y="3406643"/>
        <a:ext cx="3456820" cy="736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A3913-DF32-43F3-BC74-1E3EBB885BB2}">
      <dsp:nvSpPr>
        <dsp:cNvPr id="0" name=""/>
        <dsp:cNvSpPr/>
      </dsp:nvSpPr>
      <dsp:spPr>
        <a:xfrm rot="10800000">
          <a:off x="1983253" y="3129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1) Enable Faster Integration via APIs: 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To facilitate scalable integration of internal and external data and manage multi-modal systems environments, leading companies are pursuing API strategies.</a:t>
          </a:r>
          <a:endParaRPr lang="en-US" sz="1500" kern="1200" dirty="0"/>
        </a:p>
      </dsp:txBody>
      <dsp:txXfrm rot="10800000">
        <a:off x="2205143" y="3129"/>
        <a:ext cx="6770984" cy="887561"/>
      </dsp:txXfrm>
    </dsp:sp>
    <dsp:sp modelId="{EEE3BA2C-553A-4619-BA5B-B2B952904F46}">
      <dsp:nvSpPr>
        <dsp:cNvPr id="0" name=""/>
        <dsp:cNvSpPr/>
      </dsp:nvSpPr>
      <dsp:spPr>
        <a:xfrm>
          <a:off x="1539472" y="3129"/>
          <a:ext cx="887561" cy="88756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79AD7-1477-43CB-8038-02436A2F98A0}">
      <dsp:nvSpPr>
        <dsp:cNvPr id="0" name=""/>
        <dsp:cNvSpPr/>
      </dsp:nvSpPr>
      <dsp:spPr>
        <a:xfrm rot="10800000">
          <a:off x="1983253" y="1155635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2) Structure and Prioritize APIs Using Business Capabilities: 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Align APIs with consumers’ natural workflows and focus resources on the most business-critical APIs using a business capability framework.</a:t>
          </a:r>
          <a:endParaRPr lang="en-US" sz="1500" kern="1200" dirty="0"/>
        </a:p>
      </dsp:txBody>
      <dsp:txXfrm rot="10800000">
        <a:off x="2205143" y="1155635"/>
        <a:ext cx="6770984" cy="887561"/>
      </dsp:txXfrm>
    </dsp:sp>
    <dsp:sp modelId="{9CC8947D-1898-44E9-A826-5D87C5F4D3C0}">
      <dsp:nvSpPr>
        <dsp:cNvPr id="0" name=""/>
        <dsp:cNvSpPr/>
      </dsp:nvSpPr>
      <dsp:spPr>
        <a:xfrm>
          <a:off x="1539472" y="1155635"/>
          <a:ext cx="887561" cy="88756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C98B1-11AD-46DE-A218-07048C777234}">
      <dsp:nvSpPr>
        <dsp:cNvPr id="0" name=""/>
        <dsp:cNvSpPr/>
      </dsp:nvSpPr>
      <dsp:spPr>
        <a:xfrm rot="10800000">
          <a:off x="1983253" y="2308140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3) Empower API Creation and Consumption Beyond IT: 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Categorize business capabilities by risk and complexity to eliminate extraneous IT involvement wherever possible.</a:t>
          </a:r>
          <a:endParaRPr lang="en-US" sz="1500" kern="1200" dirty="0"/>
        </a:p>
      </dsp:txBody>
      <dsp:txXfrm rot="10800000">
        <a:off x="2205143" y="2308140"/>
        <a:ext cx="6770984" cy="887561"/>
      </dsp:txXfrm>
    </dsp:sp>
    <dsp:sp modelId="{8CD23962-4D6E-403E-AB54-4B07BEB0AA4C}">
      <dsp:nvSpPr>
        <dsp:cNvPr id="0" name=""/>
        <dsp:cNvSpPr/>
      </dsp:nvSpPr>
      <dsp:spPr>
        <a:xfrm>
          <a:off x="1539472" y="2308140"/>
          <a:ext cx="887561" cy="88756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B7B2D-A7F3-40AC-ABD4-C6B04773C65F}">
      <dsp:nvSpPr>
        <dsp:cNvPr id="0" name=""/>
        <dsp:cNvSpPr/>
      </dsp:nvSpPr>
      <dsp:spPr>
        <a:xfrm rot="10800000">
          <a:off x="1983253" y="3460646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4) Build and Manage an API Marketplace: 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Create a shared platform for business lines, enterprise partners, and vendors to find, create, test, and share APIs without additional IT support.</a:t>
          </a:r>
          <a:endParaRPr lang="en-US" sz="1500" kern="1200" dirty="0"/>
        </a:p>
      </dsp:txBody>
      <dsp:txXfrm rot="10800000">
        <a:off x="2205143" y="3460646"/>
        <a:ext cx="6770984" cy="887561"/>
      </dsp:txXfrm>
    </dsp:sp>
    <dsp:sp modelId="{541AFBFE-A26C-4A9C-8552-E15519CA757B}">
      <dsp:nvSpPr>
        <dsp:cNvPr id="0" name=""/>
        <dsp:cNvSpPr/>
      </dsp:nvSpPr>
      <dsp:spPr>
        <a:xfrm>
          <a:off x="1539472" y="3460646"/>
          <a:ext cx="887561" cy="887561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032C-E82C-4100-A7B3-84968B5F959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261D-48C3-4367-8BE8-7F1113630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6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032C-E82C-4100-A7B3-84968B5F959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261D-48C3-4367-8BE8-7F1113630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1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032C-E82C-4100-A7B3-84968B5F959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261D-48C3-4367-8BE8-7F1113630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3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032C-E82C-4100-A7B3-84968B5F959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261D-48C3-4367-8BE8-7F1113630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4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032C-E82C-4100-A7B3-84968B5F959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261D-48C3-4367-8BE8-7F1113630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032C-E82C-4100-A7B3-84968B5F959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261D-48C3-4367-8BE8-7F1113630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2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032C-E82C-4100-A7B3-84968B5F959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261D-48C3-4367-8BE8-7F1113630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6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032C-E82C-4100-A7B3-84968B5F959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261D-48C3-4367-8BE8-7F1113630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0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032C-E82C-4100-A7B3-84968B5F959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261D-48C3-4367-8BE8-7F1113630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0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032C-E82C-4100-A7B3-84968B5F959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261D-48C3-4367-8BE8-7F1113630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032C-E82C-4100-A7B3-84968B5F959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261D-48C3-4367-8BE8-7F1113630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9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1032C-E82C-4100-A7B3-84968B5F959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261D-48C3-4367-8BE8-7F1113630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1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 TAKEAWAYS </a:t>
            </a:r>
            <a:br>
              <a:rPr lang="en-US" dirty="0" smtClean="0"/>
            </a:br>
            <a:r>
              <a:rPr lang="en-US" sz="4000" dirty="0" smtClean="0"/>
              <a:t>CEB EA Leadership Council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Palo Alto, July 20-21, 2017</a:t>
            </a:r>
            <a:endParaRPr lang="en-US" sz="2200" b="1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817049"/>
              </p:ext>
            </p:extLst>
          </p:nvPr>
        </p:nvGraphicFramePr>
        <p:xfrm>
          <a:off x="838200" y="2001795"/>
          <a:ext cx="10515600" cy="4175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02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 TAKEAWAYS </a:t>
            </a:r>
            <a:br>
              <a:rPr lang="en-US" dirty="0" smtClean="0"/>
            </a:br>
            <a:r>
              <a:rPr lang="en-US" sz="4000" dirty="0" smtClean="0"/>
              <a:t>CEB EA Leadership Council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Palo Alto, July 20-21, 2017</a:t>
            </a:r>
            <a:endParaRPr lang="en-US" sz="2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5822" y="1937168"/>
            <a:ext cx="10515600" cy="4603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Enterprise Architecture Activities are refocusing: 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						</a:t>
            </a:r>
          </a:p>
          <a:p>
            <a:pPr marL="0" indent="0">
              <a:buNone/>
            </a:pPr>
            <a:r>
              <a:rPr lang="en-US" sz="3200" dirty="0" smtClean="0"/>
              <a:t>							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i="1" dirty="0"/>
          </a:p>
        </p:txBody>
      </p:sp>
      <p:sp>
        <p:nvSpPr>
          <p:cNvPr id="2" name="Right Arrow 1"/>
          <p:cNvSpPr/>
          <p:nvPr/>
        </p:nvSpPr>
        <p:spPr>
          <a:xfrm>
            <a:off x="4497860" y="3685045"/>
            <a:ext cx="3031524" cy="1367481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Rebalancing EA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3281" y="2833816"/>
            <a:ext cx="2640228" cy="1631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“Traditional”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EA Activities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3735" y="2833816"/>
            <a:ext cx="2611400" cy="1631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“Emerging”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EA Activities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50042" y="4280194"/>
            <a:ext cx="3099492" cy="158585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Planning &amp; Roadmapping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Governance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077710" y="4239004"/>
            <a:ext cx="3063450" cy="162704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Business Strategy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Information Technology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Strategy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16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44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REBALANCING EA</a:t>
            </a:r>
            <a:br>
              <a:rPr lang="en-US" sz="3200" dirty="0" smtClean="0"/>
            </a:br>
            <a:r>
              <a:rPr lang="en-US" sz="3200" dirty="0" smtClean="0"/>
              <a:t>“</a:t>
            </a:r>
            <a:r>
              <a:rPr lang="en-US" sz="3200" b="1" i="1" dirty="0" smtClean="0"/>
              <a:t>Emerging Focus Areas”</a:t>
            </a: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5822" y="1474574"/>
            <a:ext cx="10515600" cy="50662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						</a:t>
            </a:r>
          </a:p>
          <a:p>
            <a:pPr marL="0" indent="0">
              <a:buNone/>
            </a:pPr>
            <a:r>
              <a:rPr lang="en-US" sz="3200" dirty="0" smtClean="0"/>
              <a:t>							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i="1" dirty="0"/>
          </a:p>
        </p:txBody>
      </p:sp>
      <p:sp>
        <p:nvSpPr>
          <p:cNvPr id="3" name="Rectangle 2"/>
          <p:cNvSpPr/>
          <p:nvPr/>
        </p:nvSpPr>
        <p:spPr>
          <a:xfrm>
            <a:off x="2125362" y="1762897"/>
            <a:ext cx="7776519" cy="79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Business Strategy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25362" y="2907646"/>
            <a:ext cx="7776519" cy="327866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1. Coordinate Business Architecture</a:t>
            </a:r>
          </a:p>
          <a:p>
            <a:r>
              <a:rPr lang="en-US" sz="2400" dirty="0" smtClean="0"/>
              <a:t>2. Demonstrate Digital Opportunities  to Business Leaders</a:t>
            </a:r>
          </a:p>
          <a:p>
            <a:r>
              <a:rPr lang="en-US" sz="2400" dirty="0" smtClean="0"/>
              <a:t>3. Facilitate Digital Strategy Decisions</a:t>
            </a:r>
          </a:p>
          <a:p>
            <a:r>
              <a:rPr lang="en-US" sz="2400" dirty="0" smtClean="0"/>
              <a:t>4. Bring the Customer Experience Lens to IT</a:t>
            </a:r>
          </a:p>
          <a:p>
            <a:r>
              <a:rPr lang="en-US" sz="2400" dirty="0" smtClean="0"/>
              <a:t>5. Provide Digital Business Model Consulting</a:t>
            </a:r>
          </a:p>
          <a:p>
            <a:r>
              <a:rPr lang="en-US" sz="2400" dirty="0" smtClean="0"/>
              <a:t>6. Support Business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90141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44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REBALANCING EA</a:t>
            </a:r>
            <a:br>
              <a:rPr lang="en-US" sz="3200" dirty="0" smtClean="0"/>
            </a:br>
            <a:r>
              <a:rPr lang="en-US" sz="3200" dirty="0" smtClean="0"/>
              <a:t>“</a:t>
            </a:r>
            <a:r>
              <a:rPr lang="en-US" sz="3200" b="1" i="1" dirty="0" smtClean="0"/>
              <a:t>Emerging Focus Areas”</a:t>
            </a: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5822" y="1474574"/>
            <a:ext cx="10515600" cy="50662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						</a:t>
            </a:r>
          </a:p>
          <a:p>
            <a:pPr marL="0" indent="0">
              <a:buNone/>
            </a:pPr>
            <a:r>
              <a:rPr lang="en-US" sz="3200" dirty="0" smtClean="0"/>
              <a:t>							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i="1" dirty="0"/>
          </a:p>
        </p:txBody>
      </p:sp>
      <p:sp>
        <p:nvSpPr>
          <p:cNvPr id="3" name="Rectangle 2"/>
          <p:cNvSpPr/>
          <p:nvPr/>
        </p:nvSpPr>
        <p:spPr>
          <a:xfrm>
            <a:off x="2125362" y="1762897"/>
            <a:ext cx="7776519" cy="79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Information Technology Strategy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25362" y="2771877"/>
            <a:ext cx="7776519" cy="355019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7. Support IT Strategic Plan</a:t>
            </a:r>
          </a:p>
          <a:p>
            <a:r>
              <a:rPr lang="en-US" sz="2400" dirty="0" smtClean="0"/>
              <a:t>8. Assess Vendors</a:t>
            </a:r>
          </a:p>
          <a:p>
            <a:r>
              <a:rPr lang="en-US" sz="2400" dirty="0" smtClean="0"/>
              <a:t>9. Introduce New Technologies</a:t>
            </a:r>
          </a:p>
          <a:p>
            <a:r>
              <a:rPr lang="en-US" sz="2400" dirty="0" smtClean="0"/>
              <a:t>10. Enable the Strategic Management of Information</a:t>
            </a:r>
          </a:p>
          <a:p>
            <a:r>
              <a:rPr lang="en-US" sz="2400" dirty="0" smtClean="0"/>
              <a:t>11. Accelerate Integration of Digital Products and Services</a:t>
            </a:r>
          </a:p>
          <a:p>
            <a:r>
              <a:rPr lang="en-US" sz="2400" dirty="0" smtClean="0"/>
              <a:t>12. Accelerate Agile Adoption</a:t>
            </a:r>
          </a:p>
          <a:p>
            <a:r>
              <a:rPr lang="en-US" sz="2400" dirty="0" smtClean="0"/>
              <a:t>13. Design IT Workforce Plan</a:t>
            </a:r>
          </a:p>
          <a:p>
            <a:r>
              <a:rPr lang="en-US" sz="2400" dirty="0" smtClean="0"/>
              <a:t>14. Conduct IT Talent Assessments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390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44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REBALANCING EA</a:t>
            </a:r>
            <a:br>
              <a:rPr lang="en-US" sz="3200" dirty="0" smtClean="0"/>
            </a:br>
            <a:r>
              <a:rPr lang="en-US" sz="3200" dirty="0" smtClean="0"/>
              <a:t>“</a:t>
            </a:r>
            <a:r>
              <a:rPr lang="en-US" sz="3200" b="1" i="1" dirty="0" smtClean="0"/>
              <a:t>Traditional Focus Areas”</a:t>
            </a: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5822" y="1474574"/>
            <a:ext cx="10515600" cy="50662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						</a:t>
            </a:r>
          </a:p>
          <a:p>
            <a:pPr marL="0" indent="0">
              <a:buNone/>
            </a:pPr>
            <a:r>
              <a:rPr lang="en-US" sz="3200" dirty="0" smtClean="0"/>
              <a:t>							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i="1" dirty="0"/>
          </a:p>
        </p:txBody>
      </p:sp>
      <p:sp>
        <p:nvSpPr>
          <p:cNvPr id="3" name="Rectangle 2"/>
          <p:cNvSpPr/>
          <p:nvPr/>
        </p:nvSpPr>
        <p:spPr>
          <a:xfrm>
            <a:off x="2125362" y="1762897"/>
            <a:ext cx="7776519" cy="79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Planning and Roadmapping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25362" y="2771877"/>
            <a:ext cx="7776519" cy="29534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15. Assess Current State of IT Environment</a:t>
            </a:r>
          </a:p>
          <a:p>
            <a:r>
              <a:rPr lang="en-US" sz="2400" dirty="0" smtClean="0"/>
              <a:t>16. Develop Future State of IT Architecture</a:t>
            </a:r>
          </a:p>
          <a:p>
            <a:r>
              <a:rPr lang="en-US" sz="2400" dirty="0" smtClean="0"/>
              <a:t>17. Set Technology Standards</a:t>
            </a:r>
          </a:p>
          <a:p>
            <a:r>
              <a:rPr lang="en-US" sz="2400" dirty="0" smtClean="0"/>
              <a:t>18. Develop and Maintain Roadmaps</a:t>
            </a:r>
          </a:p>
          <a:p>
            <a:r>
              <a:rPr lang="en-US" sz="2400" dirty="0" smtClean="0"/>
              <a:t>19. Support IT Portfolio Modernization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144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44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REBALANCING EA</a:t>
            </a:r>
            <a:br>
              <a:rPr lang="en-US" sz="3200" dirty="0" smtClean="0"/>
            </a:br>
            <a:r>
              <a:rPr lang="en-US" sz="3200" dirty="0" smtClean="0"/>
              <a:t>“</a:t>
            </a:r>
            <a:r>
              <a:rPr lang="en-US" sz="3200" b="1" i="1" dirty="0" smtClean="0"/>
              <a:t>Traditional Focus Areas”</a:t>
            </a: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5822" y="1474574"/>
            <a:ext cx="10515600" cy="50662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						</a:t>
            </a:r>
          </a:p>
          <a:p>
            <a:pPr marL="0" indent="0">
              <a:buNone/>
            </a:pPr>
            <a:r>
              <a:rPr lang="en-US" sz="3200" dirty="0" smtClean="0"/>
              <a:t>							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i="1" dirty="0"/>
          </a:p>
        </p:txBody>
      </p:sp>
      <p:sp>
        <p:nvSpPr>
          <p:cNvPr id="3" name="Rectangle 2"/>
          <p:cNvSpPr/>
          <p:nvPr/>
        </p:nvSpPr>
        <p:spPr>
          <a:xfrm>
            <a:off x="2125362" y="1762897"/>
            <a:ext cx="7776519" cy="79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Governance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25362" y="2771877"/>
            <a:ext cx="7776519" cy="30110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20. Promote Standards Adherence</a:t>
            </a:r>
          </a:p>
          <a:p>
            <a:r>
              <a:rPr lang="en-US" sz="2400" dirty="0" smtClean="0"/>
              <a:t>21. Support Project Delivery</a:t>
            </a:r>
          </a:p>
          <a:p>
            <a:r>
              <a:rPr lang="en-US" sz="2400" dirty="0" smtClean="0"/>
              <a:t>22. Review Solution Designs</a:t>
            </a:r>
          </a:p>
          <a:p>
            <a:r>
              <a:rPr lang="en-US" sz="2400" dirty="0" smtClean="0"/>
              <a:t>23. Provide Solution Designs (Solutions Architecture)</a:t>
            </a:r>
          </a:p>
          <a:p>
            <a:r>
              <a:rPr lang="en-US" sz="2400" dirty="0" smtClean="0"/>
              <a:t>24. Manage Reference Architecture</a:t>
            </a:r>
          </a:p>
          <a:p>
            <a:r>
              <a:rPr lang="en-US" sz="2400" dirty="0" smtClean="0"/>
              <a:t>25. Facilitate Integration (SOA, API, etc.)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321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88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REBALANCING </a:t>
            </a:r>
            <a:r>
              <a:rPr lang="en-US" sz="3600" dirty="0" smtClean="0"/>
              <a:t>EA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How </a:t>
            </a:r>
            <a:r>
              <a:rPr lang="en-US" sz="3200" dirty="0"/>
              <a:t>To </a:t>
            </a:r>
            <a:r>
              <a:rPr lang="en-US" sz="3200" dirty="0" smtClean="0"/>
              <a:t>Rebalance the Traditional with the Strategic?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042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				</a:t>
            </a:r>
          </a:p>
        </p:txBody>
      </p:sp>
      <p:sp>
        <p:nvSpPr>
          <p:cNvPr id="3" name="Regular Pentagon 2"/>
          <p:cNvSpPr/>
          <p:nvPr/>
        </p:nvSpPr>
        <p:spPr>
          <a:xfrm>
            <a:off x="2677296" y="1721708"/>
            <a:ext cx="6928023" cy="428367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/>
              <a:t>94% of EA groups are spending more time on strategy. </a:t>
            </a:r>
          </a:p>
          <a:p>
            <a:endParaRPr lang="en-US" sz="2400" i="1" dirty="0"/>
          </a:p>
          <a:p>
            <a:r>
              <a:rPr lang="en-US" sz="2400" i="1" dirty="0" smtClean="0"/>
              <a:t>86% of EA groups are spending less time on traditional activities.</a:t>
            </a:r>
          </a:p>
          <a:p>
            <a:endParaRPr lang="en-US" sz="2400" i="1" dirty="0" smtClean="0"/>
          </a:p>
          <a:p>
            <a:r>
              <a:rPr lang="en-US" sz="2400" i="1" dirty="0" smtClean="0"/>
              <a:t>Source: CEB</a:t>
            </a:r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95812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77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REBALANCING EA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How To Rebalance the Traditional with the Strategic?</a:t>
            </a:r>
            <a:endParaRPr lang="en-US" sz="3600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04256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					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65381406"/>
              </p:ext>
            </p:extLst>
          </p:nvPr>
        </p:nvGraphicFramePr>
        <p:xfrm>
          <a:off x="1128585" y="1642872"/>
          <a:ext cx="8971006" cy="4716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336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/>
              <a:t>ENABLE INTEROPERABILITY THROUGH APIs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i="1" dirty="0" smtClean="0"/>
              <a:t>Source: CEB Analysis of Intuit Inc.’s API Strategy</a:t>
            </a:r>
            <a:endParaRPr lang="en-US" sz="3200" i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7943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3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4091</TotalTime>
  <Words>469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KEY TAKEAWAYS  CEB EA Leadership Council  Palo Alto, July 20-21, 2017</vt:lpstr>
      <vt:lpstr>KEY TAKEAWAYS  CEB EA Leadership Council  Palo Alto, July 20-21, 2017</vt:lpstr>
      <vt:lpstr>REBALANCING EA “Emerging Focus Areas”</vt:lpstr>
      <vt:lpstr>REBALANCING EA “Emerging Focus Areas”</vt:lpstr>
      <vt:lpstr>REBALANCING EA “Traditional Focus Areas”</vt:lpstr>
      <vt:lpstr>REBALANCING EA “Traditional Focus Areas”</vt:lpstr>
      <vt:lpstr>REBALANCING EA  How To Rebalance the Traditional with the Strategic?</vt:lpstr>
      <vt:lpstr>REBALANCING EA  How To Rebalance the Traditional with the Strategic?</vt:lpstr>
      <vt:lpstr>ENABLE INTEROPERABILITY THROUGH APIs Source: CEB Analysis of Intuit Inc.’s API Strategy</vt:lpstr>
    </vt:vector>
  </TitlesOfParts>
  <Company>OSI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Krautter, Keith@OSI</dc:creator>
  <cp:lastModifiedBy>Krautter, Keith@OSI</cp:lastModifiedBy>
  <cp:revision>23</cp:revision>
  <dcterms:created xsi:type="dcterms:W3CDTF">2017-07-28T20:53:22Z</dcterms:created>
  <dcterms:modified xsi:type="dcterms:W3CDTF">2017-10-04T20:14:51Z</dcterms:modified>
</cp:coreProperties>
</file>