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3"/>
  </p:notesMasterIdLst>
  <p:sldIdLst>
    <p:sldId id="5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93"/>
    <a:srgbClr val="006F8D"/>
    <a:srgbClr val="DBF9EE"/>
    <a:srgbClr val="B9F0FF"/>
    <a:srgbClr val="F0FFF0"/>
    <a:srgbClr val="FFFFCC"/>
    <a:srgbClr val="FF7C80"/>
    <a:srgbClr val="BCE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7" autoAdjust="0"/>
    <p:restoredTop sz="95577" autoAdjust="0"/>
  </p:normalViewPr>
  <p:slideViewPr>
    <p:cSldViewPr snapToGrid="0" snapToObjects="1">
      <p:cViewPr>
        <p:scale>
          <a:sx n="90" d="100"/>
          <a:sy n="90" d="100"/>
        </p:scale>
        <p:origin x="1878" y="4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07B98-E963-C74F-848A-16ED563603C7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8789E-1FC9-CE4B-B453-2AA144D75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1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789E-1FC9-CE4B-B453-2AA144D753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7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8" y="-9138"/>
            <a:ext cx="12218898" cy="6867137"/>
          </a:xfrm>
          <a:prstGeom prst="rect">
            <a:avLst/>
          </a:prstGeom>
        </p:spPr>
      </p:pic>
      <p:sp>
        <p:nvSpPr>
          <p:cNvPr id="12" name="Right Triangle 11"/>
          <p:cNvSpPr/>
          <p:nvPr userDrawn="1"/>
        </p:nvSpPr>
        <p:spPr>
          <a:xfrm rot="5400000">
            <a:off x="1184586" y="-1219951"/>
            <a:ext cx="3962399" cy="638536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6522" y="2823498"/>
            <a:ext cx="11332718" cy="151482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6522" y="4554181"/>
            <a:ext cx="4008788" cy="5341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2" y="499222"/>
            <a:ext cx="3748642" cy="7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1107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1"/>
            <a:ext cx="12192000" cy="9547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963" y="6489324"/>
            <a:ext cx="360157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8704" y="6504192"/>
            <a:ext cx="607358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C9CD605-947A-3C4E-98CB-B055F943FE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14961" y="197831"/>
            <a:ext cx="11506200" cy="538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14325" y="1138238"/>
            <a:ext cx="11506200" cy="5170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20625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20171" y="0"/>
            <a:ext cx="12192000" cy="96818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" y="6479195"/>
            <a:ext cx="12212170" cy="3962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72963" y="6489324"/>
            <a:ext cx="1638997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8704" y="6504192"/>
            <a:ext cx="607358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200" b="0" i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9CD605-947A-3C4E-98CB-B055F943FEB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522" y="6521843"/>
            <a:ext cx="1494864" cy="31131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961" y="197831"/>
            <a:ext cx="11506200" cy="538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61" y="1300480"/>
            <a:ext cx="11506200" cy="487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Shape 72"/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961" y="6604615"/>
            <a:ext cx="2595599" cy="1547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062480" y="6521843"/>
            <a:ext cx="734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>
    <p:wipe dir="r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sz="24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3A57119-EF5C-498B-8251-222F4C831087}"/>
              </a:ext>
            </a:extLst>
          </p:cNvPr>
          <p:cNvSpPr/>
          <p:nvPr/>
        </p:nvSpPr>
        <p:spPr>
          <a:xfrm>
            <a:off x="7806453" y="1129517"/>
            <a:ext cx="4106536" cy="2554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标题 1">
            <a:extLst>
              <a:ext uri="{FF2B5EF4-FFF2-40B4-BE49-F238E27FC236}">
                <a16:creationId xmlns:a16="http://schemas.microsoft.com/office/drawing/2014/main" id="{C962B66E-6BB6-4D9F-8B12-BEFA553CA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</a:rPr>
              <a:t>ONAP Dublin Architecture</a:t>
            </a:r>
            <a:br>
              <a:rPr lang="en-US" altLang="zh-CN" sz="3200" b="1" dirty="0">
                <a:solidFill>
                  <a:schemeClr val="bg1"/>
                </a:solidFill>
                <a:latin typeface="Arial" panose="020B0604020202020204"/>
              </a:rPr>
            </a:br>
            <a:endParaRPr lang="zh-CN" altLang="en-US" sz="1800" b="1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FDD295-1FEB-41D2-9A83-34C44376AC41}"/>
              </a:ext>
            </a:extLst>
          </p:cNvPr>
          <p:cNvSpPr txBox="1"/>
          <p:nvPr/>
        </p:nvSpPr>
        <p:spPr>
          <a:xfrm>
            <a:off x="10914362" y="6661086"/>
            <a:ext cx="15414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Last updated: </a:t>
            </a:r>
            <a:r>
              <a:rPr lang="en-US" sz="900" dirty="0">
                <a:solidFill>
                  <a:prstClr val="white"/>
                </a:solidFill>
                <a:latin typeface="Calibri"/>
              </a:rPr>
              <a:t> Jun, 202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89" name="L-Shape 88">
            <a:extLst>
              <a:ext uri="{FF2B5EF4-FFF2-40B4-BE49-F238E27FC236}">
                <a16:creationId xmlns:a16="http://schemas.microsoft.com/office/drawing/2014/main" id="{58413D31-C35A-467D-9C17-007B42C90702}"/>
              </a:ext>
            </a:extLst>
          </p:cNvPr>
          <p:cNvSpPr/>
          <p:nvPr/>
        </p:nvSpPr>
        <p:spPr>
          <a:xfrm>
            <a:off x="302413" y="1438200"/>
            <a:ext cx="11605050" cy="3339955"/>
          </a:xfrm>
          <a:prstGeom prst="corner">
            <a:avLst>
              <a:gd name="adj1" fmla="val 100000"/>
              <a:gd name="adj2" fmla="val 875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矩形 54">
            <a:extLst>
              <a:ext uri="{FF2B5EF4-FFF2-40B4-BE49-F238E27FC236}">
                <a16:creationId xmlns:a16="http://schemas.microsoft.com/office/drawing/2014/main" id="{B0CFEFFC-27B4-439C-AB5A-6A137C96B776}"/>
              </a:ext>
            </a:extLst>
          </p:cNvPr>
          <p:cNvSpPr/>
          <p:nvPr/>
        </p:nvSpPr>
        <p:spPr bwMode="auto">
          <a:xfrm>
            <a:off x="417403" y="1552144"/>
            <a:ext cx="2364006" cy="3147972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2000" b="1" i="1" u="none" strike="noStrike" kern="1200" cap="none" spc="0" normalizeH="0" baseline="0" noProof="0" dirty="0"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0" name="矩形 54">
            <a:extLst>
              <a:ext uri="{FF2B5EF4-FFF2-40B4-BE49-F238E27FC236}">
                <a16:creationId xmlns:a16="http://schemas.microsoft.com/office/drawing/2014/main" id="{B0CFEFFC-27B4-439C-AB5A-6A137C96B776}"/>
              </a:ext>
            </a:extLst>
          </p:cNvPr>
          <p:cNvSpPr/>
          <p:nvPr/>
        </p:nvSpPr>
        <p:spPr bwMode="auto">
          <a:xfrm>
            <a:off x="2855991" y="1558842"/>
            <a:ext cx="8967549" cy="3131438"/>
          </a:xfrm>
          <a:prstGeom prst="corner">
            <a:avLst>
              <a:gd name="adj1" fmla="val 81995"/>
              <a:gd name="adj2" fmla="val 90742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5B398B8-5B63-42BC-98FA-4A7FD2D3F2CB}"/>
              </a:ext>
            </a:extLst>
          </p:cNvPr>
          <p:cNvSpPr/>
          <p:nvPr/>
        </p:nvSpPr>
        <p:spPr>
          <a:xfrm>
            <a:off x="4711235" y="988969"/>
            <a:ext cx="1500931" cy="19235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9893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OSS / BSS / Other</a:t>
            </a:r>
          </a:p>
        </p:txBody>
      </p:sp>
      <p:sp>
        <p:nvSpPr>
          <p:cNvPr id="107" name="矩形 54">
            <a:extLst>
              <a:ext uri="{FF2B5EF4-FFF2-40B4-BE49-F238E27FC236}">
                <a16:creationId xmlns:a16="http://schemas.microsoft.com/office/drawing/2014/main" id="{B0CFEFFC-27B4-439C-AB5A-6A137C96B776}"/>
              </a:ext>
            </a:extLst>
          </p:cNvPr>
          <p:cNvSpPr/>
          <p:nvPr/>
        </p:nvSpPr>
        <p:spPr bwMode="auto">
          <a:xfrm>
            <a:off x="2500212" y="2161456"/>
            <a:ext cx="7117167" cy="343220"/>
          </a:xfrm>
          <a:prstGeom prst="rect">
            <a:avLst/>
          </a:prstGeom>
          <a:solidFill>
            <a:srgbClr val="009893">
              <a:alpha val="15000"/>
            </a:srgbClr>
          </a:solidFill>
          <a:ln w="9525" cap="flat" cmpd="sng" algn="ctr">
            <a:solidFill>
              <a:srgbClr val="0098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7DFA69C-E22B-42A7-B95D-B8B81904AF10}"/>
              </a:ext>
            </a:extLst>
          </p:cNvPr>
          <p:cNvSpPr/>
          <p:nvPr/>
        </p:nvSpPr>
        <p:spPr>
          <a:xfrm>
            <a:off x="3565260" y="1665536"/>
            <a:ext cx="100380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6F8D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Run-Time</a:t>
            </a:r>
          </a:p>
        </p:txBody>
      </p:sp>
      <p:sp>
        <p:nvSpPr>
          <p:cNvPr id="110" name="圆角矩形 47">
            <a:extLst>
              <a:ext uri="{FF2B5EF4-FFF2-40B4-BE49-F238E27FC236}">
                <a16:creationId xmlns:a16="http://schemas.microsoft.com/office/drawing/2014/main" id="{B8D9EE63-B732-4B8C-BD21-24545710EC41}"/>
              </a:ext>
            </a:extLst>
          </p:cNvPr>
          <p:cNvSpPr/>
          <p:nvPr/>
        </p:nvSpPr>
        <p:spPr>
          <a:xfrm>
            <a:off x="6723751" y="2231894"/>
            <a:ext cx="1020091" cy="201819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ngXian" panose="02010600030101010101" pitchFamily="2" charset="-122"/>
                <a:cs typeface="+mn-cs"/>
              </a:rPr>
              <a:t>External APIs 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0D3958F-290F-4084-A925-5B44C90B0387}"/>
              </a:ext>
            </a:extLst>
          </p:cNvPr>
          <p:cNvSpPr/>
          <p:nvPr/>
        </p:nvSpPr>
        <p:spPr>
          <a:xfrm>
            <a:off x="7981434" y="2231760"/>
            <a:ext cx="381656" cy="20208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</a:t>
            </a:r>
          </a:p>
        </p:txBody>
      </p:sp>
      <p:sp>
        <p:nvSpPr>
          <p:cNvPr id="113" name="圆角矩形 48">
            <a:extLst>
              <a:ext uri="{FF2B5EF4-FFF2-40B4-BE49-F238E27FC236}">
                <a16:creationId xmlns:a16="http://schemas.microsoft.com/office/drawing/2014/main" id="{AF8F22FD-AD74-49AB-B587-3A2D7A129051}"/>
              </a:ext>
            </a:extLst>
          </p:cNvPr>
          <p:cNvSpPr/>
          <p:nvPr/>
        </p:nvSpPr>
        <p:spPr>
          <a:xfrm>
            <a:off x="9844609" y="2614881"/>
            <a:ext cx="1916435" cy="2016000"/>
          </a:xfrm>
          <a:prstGeom prst="roundRect">
            <a:avLst/>
          </a:prstGeom>
          <a:solidFill>
            <a:srgbClr val="009788"/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4" name="TextBox 72">
            <a:extLst>
              <a:ext uri="{FF2B5EF4-FFF2-40B4-BE49-F238E27FC236}">
                <a16:creationId xmlns:a16="http://schemas.microsoft.com/office/drawing/2014/main" id="{EAD7675E-878D-4F7D-BEDC-96539662DBCE}"/>
              </a:ext>
            </a:extLst>
          </p:cNvPr>
          <p:cNvSpPr txBox="1"/>
          <p:nvPr/>
        </p:nvSpPr>
        <p:spPr>
          <a:xfrm>
            <a:off x="10300245" y="2667460"/>
            <a:ext cx="95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Shared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Services </a:t>
            </a:r>
          </a:p>
        </p:txBody>
      </p:sp>
      <p:sp>
        <p:nvSpPr>
          <p:cNvPr id="115" name="圆角矩形 51">
            <a:extLst>
              <a:ext uri="{FF2B5EF4-FFF2-40B4-BE49-F238E27FC236}">
                <a16:creationId xmlns:a16="http://schemas.microsoft.com/office/drawing/2014/main" id="{AEAE3659-A510-406A-BF25-739359C0A28B}"/>
              </a:ext>
            </a:extLst>
          </p:cNvPr>
          <p:cNvSpPr/>
          <p:nvPr/>
        </p:nvSpPr>
        <p:spPr>
          <a:xfrm>
            <a:off x="9944585" y="3856904"/>
            <a:ext cx="1729196" cy="164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Audit (POMBA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) (Deprecated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)</a:t>
            </a:r>
          </a:p>
        </p:txBody>
      </p:sp>
      <p:sp>
        <p:nvSpPr>
          <p:cNvPr id="116" name="圆角矩形 51">
            <a:extLst>
              <a:ext uri="{FF2B5EF4-FFF2-40B4-BE49-F238E27FC236}">
                <a16:creationId xmlns:a16="http://schemas.microsoft.com/office/drawing/2014/main" id="{10323054-3509-443B-A562-8E968CE189F5}"/>
              </a:ext>
            </a:extLst>
          </p:cNvPr>
          <p:cNvSpPr/>
          <p:nvPr/>
        </p:nvSpPr>
        <p:spPr>
          <a:xfrm>
            <a:off x="9931142" y="3466191"/>
            <a:ext cx="1729196" cy="1645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Optimization (OOF)</a:t>
            </a:r>
          </a:p>
        </p:txBody>
      </p:sp>
      <p:sp>
        <p:nvSpPr>
          <p:cNvPr id="117" name="圆角矩形 51">
            <a:extLst>
              <a:ext uri="{FF2B5EF4-FFF2-40B4-BE49-F238E27FC236}">
                <a16:creationId xmlns:a16="http://schemas.microsoft.com/office/drawing/2014/main" id="{76534668-D451-4679-966D-E56BA6D4A49E}"/>
              </a:ext>
            </a:extLst>
          </p:cNvPr>
          <p:cNvSpPr/>
          <p:nvPr/>
        </p:nvSpPr>
        <p:spPr>
          <a:xfrm>
            <a:off x="9931142" y="4047912"/>
            <a:ext cx="1729196" cy="1645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Multi-Site State (MUSIC)</a:t>
            </a:r>
          </a:p>
        </p:txBody>
      </p:sp>
      <p:sp>
        <p:nvSpPr>
          <p:cNvPr id="118" name="圆角矩形 51">
            <a:extLst>
              <a:ext uri="{FF2B5EF4-FFF2-40B4-BE49-F238E27FC236}">
                <a16:creationId xmlns:a16="http://schemas.microsoft.com/office/drawing/2014/main" id="{02972537-7A97-471B-BE71-0EFB7B087043}"/>
              </a:ext>
            </a:extLst>
          </p:cNvPr>
          <p:cNvSpPr/>
          <p:nvPr/>
        </p:nvSpPr>
        <p:spPr>
          <a:xfrm>
            <a:off x="9931142" y="3660098"/>
            <a:ext cx="1729196" cy="164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Logging(</a:t>
            </a:r>
            <a:r>
              <a:rPr lang="en-US" altLang="zh-CN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微软雅黑" panose="020B0503020204020204" pitchFamily="34" charset="-122"/>
              </a:rPr>
              <a:t>d</a:t>
            </a:r>
            <a:r>
              <a:rPr kumimoji="0" lang="en-US" altLang="zh-CN" sz="120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eprecated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)</a:t>
            </a:r>
          </a:p>
        </p:txBody>
      </p:sp>
      <p:sp>
        <p:nvSpPr>
          <p:cNvPr id="132" name="Can 26">
            <a:extLst>
              <a:ext uri="{FF2B5EF4-FFF2-40B4-BE49-F238E27FC236}">
                <a16:creationId xmlns:a16="http://schemas.microsoft.com/office/drawing/2014/main" id="{AA8C5EF3-AAA9-4875-BFC2-4312675D7883}"/>
              </a:ext>
            </a:extLst>
          </p:cNvPr>
          <p:cNvSpPr/>
          <p:nvPr/>
        </p:nvSpPr>
        <p:spPr>
          <a:xfrm rot="5400000">
            <a:off x="6169846" y="185629"/>
            <a:ext cx="288889" cy="6332452"/>
          </a:xfrm>
          <a:prstGeom prst="can">
            <a:avLst>
              <a:gd name="adj" fmla="val 45352"/>
            </a:avLst>
          </a:prstGeom>
          <a:ln>
            <a:solidFill>
              <a:srgbClr val="006F8D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rPr>
              <a:t>Microservice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rPr>
              <a:t>Bus (MSB) /  Message &amp; Data Routers (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rPr>
              <a:t>DMaaP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4" name="矩形 192">
            <a:extLst>
              <a:ext uri="{FF2B5EF4-FFF2-40B4-BE49-F238E27FC236}">
                <a16:creationId xmlns:a16="http://schemas.microsoft.com/office/drawing/2014/main" id="{6AF69047-6FBC-4815-A8E3-689BF727266A}"/>
              </a:ext>
            </a:extLst>
          </p:cNvPr>
          <p:cNvSpPr/>
          <p:nvPr/>
        </p:nvSpPr>
        <p:spPr bwMode="auto">
          <a:xfrm>
            <a:off x="799644" y="1665536"/>
            <a:ext cx="123944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6F8D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Design-Time</a:t>
            </a:r>
          </a:p>
        </p:txBody>
      </p:sp>
      <p:sp>
        <p:nvSpPr>
          <p:cNvPr id="133" name="圆角矩形 28">
            <a:extLst>
              <a:ext uri="{FF2B5EF4-FFF2-40B4-BE49-F238E27FC236}">
                <a16:creationId xmlns:a16="http://schemas.microsoft.com/office/drawing/2014/main" id="{D0290A92-BA5C-4AB7-B54B-8BA6771FCA61}"/>
              </a:ext>
            </a:extLst>
          </p:cNvPr>
          <p:cNvSpPr/>
          <p:nvPr/>
        </p:nvSpPr>
        <p:spPr>
          <a:xfrm>
            <a:off x="518219" y="2614881"/>
            <a:ext cx="1924944" cy="2017515"/>
          </a:xfrm>
          <a:prstGeom prst="roundRect">
            <a:avLst>
              <a:gd name="adj" fmla="val 6026"/>
            </a:avLst>
          </a:prstGeom>
          <a:solidFill>
            <a:srgbClr val="1C275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6" name="Flowchart: Magnetic Disk 135">
            <a:extLst>
              <a:ext uri="{FF2B5EF4-FFF2-40B4-BE49-F238E27FC236}">
                <a16:creationId xmlns:a16="http://schemas.microsoft.com/office/drawing/2014/main" id="{9DDE1F61-AF3A-4467-87F8-75E5EA3E7E6E}"/>
              </a:ext>
            </a:extLst>
          </p:cNvPr>
          <p:cNvSpPr/>
          <p:nvPr/>
        </p:nvSpPr>
        <p:spPr>
          <a:xfrm>
            <a:off x="685834" y="4314917"/>
            <a:ext cx="1589714" cy="225027"/>
          </a:xfrm>
          <a:prstGeom prst="flowChartMagneticDisk">
            <a:avLst/>
          </a:prstGeom>
          <a:solidFill>
            <a:srgbClr val="FFFFFF"/>
          </a:solidFill>
          <a:ln w="9525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Calibri"/>
              </a:rPr>
              <a:t>Catalog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26FF7FE-24C3-4337-BA8C-2BD38F33B514}"/>
              </a:ext>
            </a:extLst>
          </p:cNvPr>
          <p:cNvSpPr/>
          <p:nvPr/>
        </p:nvSpPr>
        <p:spPr>
          <a:xfrm>
            <a:off x="3560605" y="2238996"/>
            <a:ext cx="1706422" cy="187614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O&amp;M Dashboard (VID)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FF2BE3EA-9C1B-4CB0-A37B-1F9962970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9" y="1557662"/>
            <a:ext cx="1921952" cy="471415"/>
          </a:xfrm>
          <a:prstGeom prst="rect">
            <a:avLst/>
          </a:prstGeom>
        </p:spPr>
      </p:pic>
      <p:sp>
        <p:nvSpPr>
          <p:cNvPr id="148" name="矩形 192">
            <a:extLst>
              <a:ext uri="{FF2B5EF4-FFF2-40B4-BE49-F238E27FC236}">
                <a16:creationId xmlns:a16="http://schemas.microsoft.com/office/drawing/2014/main" id="{6AF69047-6FBC-4815-A8E3-689BF727266A}"/>
              </a:ext>
            </a:extLst>
          </p:cNvPr>
          <p:cNvSpPr/>
          <p:nvPr/>
        </p:nvSpPr>
        <p:spPr bwMode="auto">
          <a:xfrm>
            <a:off x="8521557" y="2163526"/>
            <a:ext cx="1026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6F8D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Interfaces</a:t>
            </a:r>
          </a:p>
        </p:txBody>
      </p:sp>
      <p:sp>
        <p:nvSpPr>
          <p:cNvPr id="149" name="TextBox 83">
            <a:extLst>
              <a:ext uri="{FF2B5EF4-FFF2-40B4-BE49-F238E27FC236}">
                <a16:creationId xmlns:a16="http://schemas.microsoft.com/office/drawing/2014/main" id="{EAD7675E-878D-4F7D-BEDC-96539662DBCE}"/>
              </a:ext>
            </a:extLst>
          </p:cNvPr>
          <p:cNvSpPr txBox="1"/>
          <p:nvPr/>
        </p:nvSpPr>
        <p:spPr>
          <a:xfrm>
            <a:off x="518219" y="2667460"/>
            <a:ext cx="1929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Service Design &amp; Creation (SDC)</a:t>
            </a:r>
          </a:p>
        </p:txBody>
      </p:sp>
      <p:sp>
        <p:nvSpPr>
          <p:cNvPr id="152" name="Right Triangle 151">
            <a:extLst>
              <a:ext uri="{FF2B5EF4-FFF2-40B4-BE49-F238E27FC236}">
                <a16:creationId xmlns:a16="http://schemas.microsoft.com/office/drawing/2014/main" id="{D4EB7A7F-E3A3-4A82-9ED5-39CA03031D45}"/>
              </a:ext>
            </a:extLst>
          </p:cNvPr>
          <p:cNvSpPr/>
          <p:nvPr/>
        </p:nvSpPr>
        <p:spPr>
          <a:xfrm flipH="1" flipV="1">
            <a:off x="11727760" y="1436781"/>
            <a:ext cx="183087" cy="101468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Right Triangle 165">
            <a:extLst>
              <a:ext uri="{FF2B5EF4-FFF2-40B4-BE49-F238E27FC236}">
                <a16:creationId xmlns:a16="http://schemas.microsoft.com/office/drawing/2014/main" id="{DC102221-07C9-454E-B139-9AA7EF5E5BC9}"/>
              </a:ext>
            </a:extLst>
          </p:cNvPr>
          <p:cNvSpPr/>
          <p:nvPr/>
        </p:nvSpPr>
        <p:spPr>
          <a:xfrm flipV="1">
            <a:off x="315080" y="1446447"/>
            <a:ext cx="163278" cy="121644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TextBox 20">
            <a:extLst>
              <a:ext uri="{FF2B5EF4-FFF2-40B4-BE49-F238E27FC236}">
                <a16:creationId xmlns:a16="http://schemas.microsoft.com/office/drawing/2014/main" id="{954E2BC6-E1C2-4A1D-9D78-9C2824033D90}"/>
              </a:ext>
            </a:extLst>
          </p:cNvPr>
          <p:cNvSpPr txBox="1"/>
          <p:nvPr/>
        </p:nvSpPr>
        <p:spPr>
          <a:xfrm>
            <a:off x="7825332" y="1140791"/>
            <a:ext cx="53526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900" b="1" i="0" u="none" strike="noStrike" kern="1200" cap="none" spc="0" normalizeH="0" baseline="0" noProof="0" dirty="0">
                <a:ln>
                  <a:noFill/>
                </a:ln>
                <a:solidFill>
                  <a:srgbClr val="006F8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Legend</a:t>
            </a:r>
          </a:p>
        </p:txBody>
      </p:sp>
      <p:sp>
        <p:nvSpPr>
          <p:cNvPr id="169" name="圆角矩形 51">
            <a:extLst>
              <a:ext uri="{FF2B5EF4-FFF2-40B4-BE49-F238E27FC236}">
                <a16:creationId xmlns:a16="http://schemas.microsoft.com/office/drawing/2014/main" id="{0C0F3E41-46C5-4FEB-A404-0E91D69EB790}"/>
              </a:ext>
            </a:extLst>
          </p:cNvPr>
          <p:cNvSpPr/>
          <p:nvPr/>
        </p:nvSpPr>
        <p:spPr>
          <a:xfrm flipH="1">
            <a:off x="9927464" y="3243792"/>
            <a:ext cx="1729195" cy="1773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AuthN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AuthZ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(AAF)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E66AC14-383D-40CF-8652-07F34A46C298}"/>
              </a:ext>
            </a:extLst>
          </p:cNvPr>
          <p:cNvCxnSpPr/>
          <p:nvPr/>
        </p:nvCxnSpPr>
        <p:spPr>
          <a:xfrm>
            <a:off x="2738797" y="5238055"/>
            <a:ext cx="8399276" cy="0"/>
          </a:xfrm>
          <a:prstGeom prst="line">
            <a:avLst/>
          </a:prstGeom>
          <a:ln w="31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1" name="矩形 69">
            <a:extLst>
              <a:ext uri="{FF2B5EF4-FFF2-40B4-BE49-F238E27FC236}">
                <a16:creationId xmlns:a16="http://schemas.microsoft.com/office/drawing/2014/main" id="{83419915-A31B-46B8-BB27-6EAA66241594}"/>
              </a:ext>
            </a:extLst>
          </p:cNvPr>
          <p:cNvSpPr/>
          <p:nvPr/>
        </p:nvSpPr>
        <p:spPr bwMode="auto">
          <a:xfrm>
            <a:off x="3133957" y="4909889"/>
            <a:ext cx="6448064" cy="2847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98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External Systems</a:t>
            </a:r>
          </a:p>
        </p:txBody>
      </p:sp>
      <p:sp>
        <p:nvSpPr>
          <p:cNvPr id="172" name="矩形 69">
            <a:extLst>
              <a:ext uri="{FF2B5EF4-FFF2-40B4-BE49-F238E27FC236}">
                <a16:creationId xmlns:a16="http://schemas.microsoft.com/office/drawing/2014/main" id="{1EE863C8-9A63-4D92-88FF-CAB133FF07E5}"/>
              </a:ext>
            </a:extLst>
          </p:cNvPr>
          <p:cNvSpPr/>
          <p:nvPr/>
        </p:nvSpPr>
        <p:spPr bwMode="auto">
          <a:xfrm>
            <a:off x="3139923" y="5283170"/>
            <a:ext cx="7445829" cy="28370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Network Function Layer</a:t>
            </a:r>
          </a:p>
        </p:txBody>
      </p:sp>
      <p:sp>
        <p:nvSpPr>
          <p:cNvPr id="173" name="矩形 69">
            <a:extLst>
              <a:ext uri="{FF2B5EF4-FFF2-40B4-BE49-F238E27FC236}">
                <a16:creationId xmlns:a16="http://schemas.microsoft.com/office/drawing/2014/main" id="{1E5DB99C-618C-4292-9CE1-B7B18C6A5DAB}"/>
              </a:ext>
            </a:extLst>
          </p:cNvPr>
          <p:cNvSpPr/>
          <p:nvPr/>
        </p:nvSpPr>
        <p:spPr bwMode="auto">
          <a:xfrm>
            <a:off x="3139923" y="5623398"/>
            <a:ext cx="6477456" cy="2918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Hypervisor / OS Layer</a:t>
            </a:r>
          </a:p>
        </p:txBody>
      </p:sp>
      <p:sp>
        <p:nvSpPr>
          <p:cNvPr id="174" name="圆角矩形 188">
            <a:extLst>
              <a:ext uri="{FF2B5EF4-FFF2-40B4-BE49-F238E27FC236}">
                <a16:creationId xmlns:a16="http://schemas.microsoft.com/office/drawing/2014/main" id="{7023F515-0549-4B4D-80C4-AC79B89ABD7E}"/>
              </a:ext>
            </a:extLst>
          </p:cNvPr>
          <p:cNvSpPr/>
          <p:nvPr/>
        </p:nvSpPr>
        <p:spPr bwMode="auto">
          <a:xfrm>
            <a:off x="4860397" y="5673416"/>
            <a:ext cx="902738" cy="195833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OpenStack</a:t>
            </a:r>
          </a:p>
        </p:txBody>
      </p:sp>
      <p:sp>
        <p:nvSpPr>
          <p:cNvPr id="175" name="圆角矩形 66">
            <a:extLst>
              <a:ext uri="{FF2B5EF4-FFF2-40B4-BE49-F238E27FC236}">
                <a16:creationId xmlns:a16="http://schemas.microsoft.com/office/drawing/2014/main" id="{EE5AF8C7-7522-46E4-A526-51DB5FCDC52D}"/>
              </a:ext>
            </a:extLst>
          </p:cNvPr>
          <p:cNvSpPr/>
          <p:nvPr/>
        </p:nvSpPr>
        <p:spPr bwMode="auto">
          <a:xfrm>
            <a:off x="5864671" y="5672929"/>
            <a:ext cx="1386664" cy="196807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Commercial VIM</a:t>
            </a:r>
          </a:p>
        </p:txBody>
      </p:sp>
      <p:sp>
        <p:nvSpPr>
          <p:cNvPr id="176" name="圆角矩形 67">
            <a:extLst>
              <a:ext uri="{FF2B5EF4-FFF2-40B4-BE49-F238E27FC236}">
                <a16:creationId xmlns:a16="http://schemas.microsoft.com/office/drawing/2014/main" id="{A2E03F52-6404-4187-9E74-FEA5591EB2A4}"/>
              </a:ext>
            </a:extLst>
          </p:cNvPr>
          <p:cNvSpPr/>
          <p:nvPr/>
        </p:nvSpPr>
        <p:spPr bwMode="auto">
          <a:xfrm>
            <a:off x="8470427" y="5673416"/>
            <a:ext cx="1016942" cy="195833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Public Cloud</a:t>
            </a:r>
          </a:p>
        </p:txBody>
      </p:sp>
      <p:sp>
        <p:nvSpPr>
          <p:cNvPr id="177" name="TextBox 111">
            <a:extLst>
              <a:ext uri="{FF2B5EF4-FFF2-40B4-BE49-F238E27FC236}">
                <a16:creationId xmlns:a16="http://schemas.microsoft.com/office/drawing/2014/main" id="{F13EF11B-9263-4D65-97D0-D64AD6541196}"/>
              </a:ext>
            </a:extLst>
          </p:cNvPr>
          <p:cNvSpPr txBox="1"/>
          <p:nvPr/>
        </p:nvSpPr>
        <p:spPr>
          <a:xfrm>
            <a:off x="8005296" y="5155765"/>
            <a:ext cx="46140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…</a:t>
            </a:r>
          </a:p>
        </p:txBody>
      </p:sp>
      <p:sp>
        <p:nvSpPr>
          <p:cNvPr id="178" name="圆角矩形 188">
            <a:extLst>
              <a:ext uri="{FF2B5EF4-FFF2-40B4-BE49-F238E27FC236}">
                <a16:creationId xmlns:a16="http://schemas.microsoft.com/office/drawing/2014/main" id="{3A5B63EE-D688-4728-AD51-26C22A0623D7}"/>
              </a:ext>
            </a:extLst>
          </p:cNvPr>
          <p:cNvSpPr/>
          <p:nvPr/>
        </p:nvSpPr>
        <p:spPr bwMode="auto">
          <a:xfrm>
            <a:off x="4834445" y="4944839"/>
            <a:ext cx="1887059" cy="179681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Third Party Controllers</a:t>
            </a:r>
          </a:p>
        </p:txBody>
      </p:sp>
      <p:sp>
        <p:nvSpPr>
          <p:cNvPr id="179" name="圆角矩形 65">
            <a:extLst>
              <a:ext uri="{FF2B5EF4-FFF2-40B4-BE49-F238E27FC236}">
                <a16:creationId xmlns:a16="http://schemas.microsoft.com/office/drawing/2014/main" id="{E9CC6ED6-99DF-4A91-9127-015D42CEAA65}"/>
              </a:ext>
            </a:extLst>
          </p:cNvPr>
          <p:cNvSpPr/>
          <p:nvPr/>
        </p:nvSpPr>
        <p:spPr bwMode="auto">
          <a:xfrm>
            <a:off x="7352871" y="5673416"/>
            <a:ext cx="1016021" cy="195833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Kubernetes</a:t>
            </a:r>
          </a:p>
        </p:txBody>
      </p:sp>
      <p:sp>
        <p:nvSpPr>
          <p:cNvPr id="180" name="圆角矩形 65">
            <a:extLst>
              <a:ext uri="{FF2B5EF4-FFF2-40B4-BE49-F238E27FC236}">
                <a16:creationId xmlns:a16="http://schemas.microsoft.com/office/drawing/2014/main" id="{A883C843-0A75-48F8-A3C5-AC9725592BE7}"/>
              </a:ext>
            </a:extLst>
          </p:cNvPr>
          <p:cNvSpPr/>
          <p:nvPr/>
        </p:nvSpPr>
        <p:spPr bwMode="auto">
          <a:xfrm>
            <a:off x="7284441" y="5352589"/>
            <a:ext cx="670684" cy="147610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VNFs</a:t>
            </a:r>
          </a:p>
        </p:txBody>
      </p:sp>
      <p:sp>
        <p:nvSpPr>
          <p:cNvPr id="181" name="圆角矩形 65">
            <a:extLst>
              <a:ext uri="{FF2B5EF4-FFF2-40B4-BE49-F238E27FC236}">
                <a16:creationId xmlns:a16="http://schemas.microsoft.com/office/drawing/2014/main" id="{B209E698-1F8B-4D3B-BFB2-E783485AB611}"/>
              </a:ext>
            </a:extLst>
          </p:cNvPr>
          <p:cNvSpPr/>
          <p:nvPr/>
        </p:nvSpPr>
        <p:spPr bwMode="auto">
          <a:xfrm>
            <a:off x="9680730" y="5306553"/>
            <a:ext cx="535637" cy="455882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PNFs</a:t>
            </a: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88BA9-0A33-4D6F-94F9-7B4344AEE7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88" y="5976536"/>
            <a:ext cx="905123" cy="410546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BB21508B-3730-485C-B3E2-281E15331A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66" y="5990165"/>
            <a:ext cx="905123" cy="410546"/>
          </a:xfrm>
          <a:prstGeom prst="rect">
            <a:avLst/>
          </a:prstGeom>
        </p:spPr>
      </p:pic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C786D7A-3B4A-4BBA-B6BD-300C3B0A8AE4}"/>
              </a:ext>
            </a:extLst>
          </p:cNvPr>
          <p:cNvCxnSpPr/>
          <p:nvPr/>
        </p:nvCxnSpPr>
        <p:spPr>
          <a:xfrm>
            <a:off x="4694714" y="6226115"/>
            <a:ext cx="1498455" cy="1362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E15EB6C-E33B-4EA3-AF02-C3F9346DF430}"/>
              </a:ext>
            </a:extLst>
          </p:cNvPr>
          <p:cNvCxnSpPr/>
          <p:nvPr/>
        </p:nvCxnSpPr>
        <p:spPr>
          <a:xfrm>
            <a:off x="7088949" y="6241791"/>
            <a:ext cx="149845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6" name="TextBox 120">
            <a:extLst>
              <a:ext uri="{FF2B5EF4-FFF2-40B4-BE49-F238E27FC236}">
                <a16:creationId xmlns:a16="http://schemas.microsoft.com/office/drawing/2014/main" id="{FB1CC633-5E1D-4237-85DA-F723BB15DE3C}"/>
              </a:ext>
            </a:extLst>
          </p:cNvPr>
          <p:cNvSpPr txBox="1"/>
          <p:nvPr/>
        </p:nvSpPr>
        <p:spPr>
          <a:xfrm>
            <a:off x="3899312" y="6032875"/>
            <a:ext cx="704679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Private</a:t>
            </a:r>
          </a:p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187" name="TextBox 121">
            <a:extLst>
              <a:ext uri="{FF2B5EF4-FFF2-40B4-BE49-F238E27FC236}">
                <a16:creationId xmlns:a16="http://schemas.microsoft.com/office/drawing/2014/main" id="{3EF1295E-7378-4D19-BD76-1FB47F3C8BA9}"/>
              </a:ext>
            </a:extLst>
          </p:cNvPr>
          <p:cNvSpPr txBox="1"/>
          <p:nvPr/>
        </p:nvSpPr>
        <p:spPr>
          <a:xfrm>
            <a:off x="6345967" y="6041737"/>
            <a:ext cx="59246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Private</a:t>
            </a:r>
          </a:p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DC 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188" name="TextBox 122">
            <a:extLst>
              <a:ext uri="{FF2B5EF4-FFF2-40B4-BE49-F238E27FC236}">
                <a16:creationId xmlns:a16="http://schemas.microsoft.com/office/drawing/2014/main" id="{811A3788-56CA-4E53-96E5-B0F1567146FA}"/>
              </a:ext>
            </a:extLst>
          </p:cNvPr>
          <p:cNvSpPr txBox="1"/>
          <p:nvPr/>
        </p:nvSpPr>
        <p:spPr>
          <a:xfrm>
            <a:off x="7842029" y="5951331"/>
            <a:ext cx="19011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IP</a:t>
            </a:r>
          </a:p>
        </p:txBody>
      </p:sp>
      <p:sp>
        <p:nvSpPr>
          <p:cNvPr id="189" name="TextBox 127">
            <a:extLst>
              <a:ext uri="{FF2B5EF4-FFF2-40B4-BE49-F238E27FC236}">
                <a16:creationId xmlns:a16="http://schemas.microsoft.com/office/drawing/2014/main" id="{25D4E15F-F2FD-4596-BFC7-89E7F40869D2}"/>
              </a:ext>
            </a:extLst>
          </p:cNvPr>
          <p:cNvSpPr txBox="1"/>
          <p:nvPr/>
        </p:nvSpPr>
        <p:spPr>
          <a:xfrm>
            <a:off x="5268550" y="5952222"/>
            <a:ext cx="380871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MPLS</a:t>
            </a:r>
          </a:p>
        </p:txBody>
      </p:sp>
      <p:sp>
        <p:nvSpPr>
          <p:cNvPr id="190" name="TextBox 128">
            <a:extLst>
              <a:ext uri="{FF2B5EF4-FFF2-40B4-BE49-F238E27FC236}">
                <a16:creationId xmlns:a16="http://schemas.microsoft.com/office/drawing/2014/main" id="{E3E39270-E7A0-4B2E-83DA-5EB582F1A15F}"/>
              </a:ext>
            </a:extLst>
          </p:cNvPr>
          <p:cNvSpPr txBox="1"/>
          <p:nvPr/>
        </p:nvSpPr>
        <p:spPr>
          <a:xfrm>
            <a:off x="10635647" y="5217050"/>
            <a:ext cx="615553" cy="109076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Managed Environment</a:t>
            </a:r>
          </a:p>
        </p:txBody>
      </p:sp>
      <p:sp>
        <p:nvSpPr>
          <p:cNvPr id="191" name="圆角矩形 188">
            <a:extLst>
              <a:ext uri="{FF2B5EF4-FFF2-40B4-BE49-F238E27FC236}">
                <a16:creationId xmlns:a16="http://schemas.microsoft.com/office/drawing/2014/main" id="{F67C5041-F034-4874-A460-07288F2EB1BB}"/>
              </a:ext>
            </a:extLst>
          </p:cNvPr>
          <p:cNvSpPr/>
          <p:nvPr/>
        </p:nvSpPr>
        <p:spPr bwMode="auto">
          <a:xfrm>
            <a:off x="8139795" y="4944839"/>
            <a:ext cx="690972" cy="179681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sVNFM</a:t>
            </a:r>
            <a:endParaRPr kumimoji="0" lang="en-US" altLang="zh-CN" sz="11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2" name="圆角矩形 188">
            <a:extLst>
              <a:ext uri="{FF2B5EF4-FFF2-40B4-BE49-F238E27FC236}">
                <a16:creationId xmlns:a16="http://schemas.microsoft.com/office/drawing/2014/main" id="{D7A5A73A-0F3E-4D93-BE07-0075102EA03C}"/>
              </a:ext>
            </a:extLst>
          </p:cNvPr>
          <p:cNvSpPr/>
          <p:nvPr/>
        </p:nvSpPr>
        <p:spPr bwMode="auto">
          <a:xfrm>
            <a:off x="8862517" y="4944839"/>
            <a:ext cx="529136" cy="179681"/>
          </a:xfrm>
          <a:prstGeom prst="roundRect">
            <a:avLst>
              <a:gd name="adj" fmla="val 12823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EMS</a:t>
            </a:r>
          </a:p>
        </p:txBody>
      </p:sp>
      <p:sp>
        <p:nvSpPr>
          <p:cNvPr id="193" name="Rounded Rectangle 132">
            <a:extLst>
              <a:ext uri="{FF2B5EF4-FFF2-40B4-BE49-F238E27FC236}">
                <a16:creationId xmlns:a16="http://schemas.microsoft.com/office/drawing/2014/main" id="{EA1F32C1-9C76-4898-AFD4-A18540C47D08}"/>
              </a:ext>
            </a:extLst>
          </p:cNvPr>
          <p:cNvSpPr/>
          <p:nvPr/>
        </p:nvSpPr>
        <p:spPr>
          <a:xfrm>
            <a:off x="675456" y="5148705"/>
            <a:ext cx="1365372" cy="8126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4" name="TextBox 133">
            <a:extLst>
              <a:ext uri="{FF2B5EF4-FFF2-40B4-BE49-F238E27FC236}">
                <a16:creationId xmlns:a16="http://schemas.microsoft.com/office/drawing/2014/main" id="{153C6A27-BCED-42C8-A367-9C37CF8D337D}"/>
              </a:ext>
            </a:extLst>
          </p:cNvPr>
          <p:cNvSpPr txBox="1"/>
          <p:nvPr/>
        </p:nvSpPr>
        <p:spPr>
          <a:xfrm>
            <a:off x="686919" y="5167754"/>
            <a:ext cx="1581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ONAP Shared Utilities</a:t>
            </a:r>
          </a:p>
        </p:txBody>
      </p:sp>
      <p:sp>
        <p:nvSpPr>
          <p:cNvPr id="195" name="Rectangle: Rounded Corners 99">
            <a:extLst>
              <a:ext uri="{FF2B5EF4-FFF2-40B4-BE49-F238E27FC236}">
                <a16:creationId xmlns:a16="http://schemas.microsoft.com/office/drawing/2014/main" id="{5D307122-4401-45A3-87A7-8AB68848F91A}"/>
              </a:ext>
            </a:extLst>
          </p:cNvPr>
          <p:cNvSpPr/>
          <p:nvPr/>
        </p:nvSpPr>
        <p:spPr>
          <a:xfrm>
            <a:off x="821058" y="5366439"/>
            <a:ext cx="1030710" cy="1585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CCSDK</a:t>
            </a:r>
          </a:p>
        </p:txBody>
      </p:sp>
      <p:sp>
        <p:nvSpPr>
          <p:cNvPr id="196" name="Rectangle: Rounded Corners 100">
            <a:extLst>
              <a:ext uri="{FF2B5EF4-FFF2-40B4-BE49-F238E27FC236}">
                <a16:creationId xmlns:a16="http://schemas.microsoft.com/office/drawing/2014/main" id="{44E74774-1F0E-45EB-A42F-D6C275CFC467}"/>
              </a:ext>
            </a:extLst>
          </p:cNvPr>
          <p:cNvSpPr/>
          <p:nvPr/>
        </p:nvSpPr>
        <p:spPr>
          <a:xfrm>
            <a:off x="821742" y="5565270"/>
            <a:ext cx="1029744" cy="1329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Model Utilities</a:t>
            </a:r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BB21508B-3730-485C-B3E2-281E15331A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46" y="5979714"/>
            <a:ext cx="905123" cy="410546"/>
          </a:xfrm>
          <a:prstGeom prst="rect">
            <a:avLst/>
          </a:prstGeom>
        </p:spPr>
      </p:pic>
      <p:sp>
        <p:nvSpPr>
          <p:cNvPr id="198" name="TextBox 137">
            <a:extLst>
              <a:ext uri="{FF2B5EF4-FFF2-40B4-BE49-F238E27FC236}">
                <a16:creationId xmlns:a16="http://schemas.microsoft.com/office/drawing/2014/main" id="{FF23D76A-978A-4F62-8B95-687463AF8675}"/>
              </a:ext>
            </a:extLst>
          </p:cNvPr>
          <p:cNvSpPr txBox="1"/>
          <p:nvPr/>
        </p:nvSpPr>
        <p:spPr>
          <a:xfrm>
            <a:off x="8824334" y="6023640"/>
            <a:ext cx="420946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Public</a:t>
            </a:r>
          </a:p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Calibri"/>
            </a:endParaRPr>
          </a:p>
        </p:txBody>
      </p:sp>
      <p:sp>
        <p:nvSpPr>
          <p:cNvPr id="201" name="Right Triangle 200">
            <a:extLst>
              <a:ext uri="{FF2B5EF4-FFF2-40B4-BE49-F238E27FC236}">
                <a16:creationId xmlns:a16="http://schemas.microsoft.com/office/drawing/2014/main" id="{7FD364B3-B5EA-4526-A5C5-4D83A03C5B24}"/>
              </a:ext>
            </a:extLst>
          </p:cNvPr>
          <p:cNvSpPr/>
          <p:nvPr/>
        </p:nvSpPr>
        <p:spPr>
          <a:xfrm>
            <a:off x="315080" y="4647839"/>
            <a:ext cx="126013" cy="111991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" name="Right Triangle 201">
            <a:extLst>
              <a:ext uri="{FF2B5EF4-FFF2-40B4-BE49-F238E27FC236}">
                <a16:creationId xmlns:a16="http://schemas.microsoft.com/office/drawing/2014/main" id="{B48B0F89-5C88-4595-99B7-0420D2BF7EFA}"/>
              </a:ext>
            </a:extLst>
          </p:cNvPr>
          <p:cNvSpPr/>
          <p:nvPr/>
        </p:nvSpPr>
        <p:spPr>
          <a:xfrm flipH="1">
            <a:off x="11742868" y="4655181"/>
            <a:ext cx="161345" cy="111991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3" name="圆角矩形 51">
            <a:extLst>
              <a:ext uri="{FF2B5EF4-FFF2-40B4-BE49-F238E27FC236}">
                <a16:creationId xmlns:a16="http://schemas.microsoft.com/office/drawing/2014/main" id="{AA56564B-CF9B-427E-8DE7-80B46C3CC4C2}"/>
              </a:ext>
            </a:extLst>
          </p:cNvPr>
          <p:cNvSpPr/>
          <p:nvPr/>
        </p:nvSpPr>
        <p:spPr>
          <a:xfrm>
            <a:off x="9931142" y="4241563"/>
            <a:ext cx="1729196" cy="1645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&amp; Others …</a:t>
            </a:r>
          </a:p>
        </p:txBody>
      </p:sp>
      <p:sp>
        <p:nvSpPr>
          <p:cNvPr id="204" name="TextBox 86">
            <a:extLst>
              <a:ext uri="{FF2B5EF4-FFF2-40B4-BE49-F238E27FC236}">
                <a16:creationId xmlns:a16="http://schemas.microsoft.com/office/drawing/2014/main" id="{F13EF11B-9263-4D65-97D0-D64AD6541196}"/>
              </a:ext>
            </a:extLst>
          </p:cNvPr>
          <p:cNvSpPr txBox="1"/>
          <p:nvPr/>
        </p:nvSpPr>
        <p:spPr>
          <a:xfrm>
            <a:off x="11160091" y="4189927"/>
            <a:ext cx="46140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Calibri"/>
              </a:rPr>
              <a:t>…</a:t>
            </a:r>
          </a:p>
        </p:txBody>
      </p:sp>
      <p:sp>
        <p:nvSpPr>
          <p:cNvPr id="86" name="Rectangle: Rounded Corners 100">
            <a:extLst>
              <a:ext uri="{FF2B5EF4-FFF2-40B4-BE49-F238E27FC236}">
                <a16:creationId xmlns:a16="http://schemas.microsoft.com/office/drawing/2014/main" id="{93A335AA-7EFD-4EAD-8346-A1A640BFA9EA}"/>
              </a:ext>
            </a:extLst>
          </p:cNvPr>
          <p:cNvSpPr/>
          <p:nvPr/>
        </p:nvSpPr>
        <p:spPr>
          <a:xfrm>
            <a:off x="821742" y="5753619"/>
            <a:ext cx="1029744" cy="1329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TOSCA Parser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D8AE03F-F60F-41FF-8E3E-916B4E4BDAA8}"/>
              </a:ext>
            </a:extLst>
          </p:cNvPr>
          <p:cNvSpPr/>
          <p:nvPr/>
        </p:nvSpPr>
        <p:spPr>
          <a:xfrm>
            <a:off x="2578186" y="2231828"/>
            <a:ext cx="691560" cy="20160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Portal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6FF7FE-24C3-4337-BA8C-2BD38F33B514}"/>
              </a:ext>
            </a:extLst>
          </p:cNvPr>
          <p:cNvSpPr/>
          <p:nvPr/>
        </p:nvSpPr>
        <p:spPr>
          <a:xfrm>
            <a:off x="5504617" y="2232003"/>
            <a:ext cx="981544" cy="20160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Use-Case UI</a:t>
            </a:r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DC102221-07C9-454E-B139-9AA7EF5E5BC9}"/>
              </a:ext>
            </a:extLst>
          </p:cNvPr>
          <p:cNvSpPr/>
          <p:nvPr/>
        </p:nvSpPr>
        <p:spPr>
          <a:xfrm flipV="1">
            <a:off x="370106" y="1552510"/>
            <a:ext cx="163278" cy="12164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D4EB7A7F-E3A3-4A82-9ED5-39CA03031D45}"/>
              </a:ext>
            </a:extLst>
          </p:cNvPr>
          <p:cNvSpPr/>
          <p:nvPr/>
        </p:nvSpPr>
        <p:spPr>
          <a:xfrm flipH="1" flipV="1">
            <a:off x="11659929" y="2105067"/>
            <a:ext cx="183087" cy="1014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ight Triangle 94">
            <a:extLst>
              <a:ext uri="{FF2B5EF4-FFF2-40B4-BE49-F238E27FC236}">
                <a16:creationId xmlns:a16="http://schemas.microsoft.com/office/drawing/2014/main" id="{7FD364B3-B5EA-4526-A5C5-4D83A03C5B24}"/>
              </a:ext>
            </a:extLst>
          </p:cNvPr>
          <p:cNvSpPr/>
          <p:nvPr/>
        </p:nvSpPr>
        <p:spPr>
          <a:xfrm>
            <a:off x="411972" y="4588125"/>
            <a:ext cx="126013" cy="11199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B48B0F89-5C88-4595-99B7-0420D2BF7EFA}"/>
              </a:ext>
            </a:extLst>
          </p:cNvPr>
          <p:cNvSpPr/>
          <p:nvPr/>
        </p:nvSpPr>
        <p:spPr>
          <a:xfrm flipH="1">
            <a:off x="11685071" y="4595731"/>
            <a:ext cx="161345" cy="11199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29472"/>
              </p:ext>
            </p:extLst>
          </p:nvPr>
        </p:nvGraphicFramePr>
        <p:xfrm>
          <a:off x="8374238" y="1183862"/>
          <a:ext cx="3450093" cy="15818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21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185">
                <a:tc>
                  <a:txBody>
                    <a:bodyPr/>
                    <a:lstStyle/>
                    <a:p>
                      <a:pPr marL="72000" lvl="1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IE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Design</a:t>
                      </a:r>
                      <a:endParaRPr lang="en-IE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1C2754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1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IE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Orchestration &amp; Management</a:t>
                      </a:r>
                      <a:endParaRPr lang="en-IE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9788"/>
                    </a:solidFill>
                  </a:tcPr>
                </a:tc>
                <a:tc>
                  <a:txBody>
                    <a:bodyPr/>
                    <a:lstStyle/>
                    <a:p>
                      <a:pPr marL="72000" lvl="1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IE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Operations</a:t>
                      </a:r>
                      <a:endParaRPr lang="en-IE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6F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矩形 54">
            <a:extLst>
              <a:ext uri="{FF2B5EF4-FFF2-40B4-BE49-F238E27FC236}">
                <a16:creationId xmlns:a16="http://schemas.microsoft.com/office/drawing/2014/main" id="{B0CFEFFC-27B4-439C-AB5A-6A137C96B776}"/>
              </a:ext>
            </a:extLst>
          </p:cNvPr>
          <p:cNvSpPr/>
          <p:nvPr/>
        </p:nvSpPr>
        <p:spPr bwMode="auto">
          <a:xfrm>
            <a:off x="5763135" y="1557663"/>
            <a:ext cx="3870377" cy="5131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4" name="圆角矩形 55">
            <a:extLst>
              <a:ext uri="{FF2B5EF4-FFF2-40B4-BE49-F238E27FC236}">
                <a16:creationId xmlns:a16="http://schemas.microsoft.com/office/drawing/2014/main" id="{858F9259-E169-4A2D-AF50-7E09A882D134}"/>
              </a:ext>
            </a:extLst>
          </p:cNvPr>
          <p:cNvSpPr/>
          <p:nvPr/>
        </p:nvSpPr>
        <p:spPr>
          <a:xfrm>
            <a:off x="7806453" y="1637887"/>
            <a:ext cx="1613735" cy="349898"/>
          </a:xfrm>
          <a:prstGeom prst="rect">
            <a:avLst/>
          </a:prstGeom>
          <a:solidFill>
            <a:srgbClr val="006F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ngXian" panose="02010600030101010101" pitchFamily="2" charset="-122"/>
                <a:cs typeface="+mn-cs"/>
              </a:rPr>
              <a:t>ONAP Operations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ngXian" panose="02010600030101010101" pitchFamily="2" charset="-122"/>
                <a:cs typeface="+mn-cs"/>
              </a:rPr>
              <a:t>Manager (OOM)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7DFA69C-E22B-42A7-B95D-B8B81904AF10}"/>
              </a:ext>
            </a:extLst>
          </p:cNvPr>
          <p:cNvSpPr/>
          <p:nvPr/>
        </p:nvSpPr>
        <p:spPr>
          <a:xfrm>
            <a:off x="6064645" y="1665536"/>
            <a:ext cx="14296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6F8D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Manage ONAP</a:t>
            </a:r>
          </a:p>
        </p:txBody>
      </p:sp>
      <p:sp>
        <p:nvSpPr>
          <p:cNvPr id="125" name="圆角矩形 26">
            <a:extLst>
              <a:ext uri="{FF2B5EF4-FFF2-40B4-BE49-F238E27FC236}">
                <a16:creationId xmlns:a16="http://schemas.microsoft.com/office/drawing/2014/main" id="{EDB4D84B-D86C-4891-8972-242CD70A4507}"/>
              </a:ext>
            </a:extLst>
          </p:cNvPr>
          <p:cNvSpPr/>
          <p:nvPr/>
        </p:nvSpPr>
        <p:spPr>
          <a:xfrm>
            <a:off x="618902" y="4075623"/>
            <a:ext cx="1723578" cy="1545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C9900"/>
              </a:buClr>
              <a:defRPr/>
            </a:pPr>
            <a:r>
              <a:rPr lang="en-US" altLang="zh-CN" sz="1200" dirty="0">
                <a:ea typeface="微软雅黑" panose="020B0503020204020204" pitchFamily="34" charset="-122"/>
              </a:rPr>
              <a:t>DCAE Design Studio</a:t>
            </a:r>
          </a:p>
        </p:txBody>
      </p:sp>
      <p:sp>
        <p:nvSpPr>
          <p:cNvPr id="126" name="圆角矩形 25">
            <a:extLst>
              <a:ext uri="{FF2B5EF4-FFF2-40B4-BE49-F238E27FC236}">
                <a16:creationId xmlns:a16="http://schemas.microsoft.com/office/drawing/2014/main" id="{35E271BE-5151-482C-911F-B6183A7E9273}"/>
              </a:ext>
            </a:extLst>
          </p:cNvPr>
          <p:cNvSpPr/>
          <p:nvPr/>
        </p:nvSpPr>
        <p:spPr>
          <a:xfrm>
            <a:off x="618902" y="3469538"/>
            <a:ext cx="1715316" cy="1524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dirty="0" err="1">
                <a:ea typeface="微软雅黑" panose="020B0503020204020204" pitchFamily="34" charset="-122"/>
              </a:rPr>
              <a:t>xNF</a:t>
            </a:r>
            <a:r>
              <a:rPr lang="en-US" altLang="zh-CN" sz="1200" dirty="0">
                <a:ea typeface="微软雅黑" panose="020B0503020204020204" pitchFamily="34" charset="-122"/>
              </a:rPr>
              <a:t> Onboarding</a:t>
            </a:r>
          </a:p>
        </p:txBody>
      </p:sp>
      <p:sp>
        <p:nvSpPr>
          <p:cNvPr id="127" name="圆角矩形 20">
            <a:extLst>
              <a:ext uri="{FF2B5EF4-FFF2-40B4-BE49-F238E27FC236}">
                <a16:creationId xmlns:a16="http://schemas.microsoft.com/office/drawing/2014/main" id="{9B371A65-D464-4AFF-BAEC-10EC0CE786B6}"/>
              </a:ext>
            </a:extLst>
          </p:cNvPr>
          <p:cNvSpPr/>
          <p:nvPr/>
        </p:nvSpPr>
        <p:spPr>
          <a:xfrm>
            <a:off x="618902" y="3248827"/>
            <a:ext cx="1708897" cy="1698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200" dirty="0">
                <a:ea typeface="微软雅黑" panose="020B0503020204020204" pitchFamily="34" charset="-122"/>
              </a:rPr>
              <a:t>Service/</a:t>
            </a:r>
            <a:r>
              <a:rPr lang="en-US" altLang="zh-CN" sz="1200" dirty="0" err="1">
                <a:ea typeface="微软雅黑" panose="020B0503020204020204" pitchFamily="34" charset="-122"/>
              </a:rPr>
              <a:t>xNF</a:t>
            </a:r>
            <a:r>
              <a:rPr lang="en-US" altLang="zh-CN" sz="1200" dirty="0">
                <a:ea typeface="微软雅黑" panose="020B0503020204020204" pitchFamily="34" charset="-122"/>
              </a:rPr>
              <a:t> Design</a:t>
            </a:r>
            <a:endParaRPr lang="zh-CN" altLang="en-US" sz="1200" dirty="0">
              <a:ea typeface="微软雅黑" panose="020B0503020204020204" pitchFamily="34" charset="-122"/>
            </a:endParaRPr>
          </a:p>
        </p:txBody>
      </p:sp>
      <p:sp>
        <p:nvSpPr>
          <p:cNvPr id="130" name="圆角矩形 26">
            <a:extLst>
              <a:ext uri="{FF2B5EF4-FFF2-40B4-BE49-F238E27FC236}">
                <a16:creationId xmlns:a16="http://schemas.microsoft.com/office/drawing/2014/main" id="{EF6648FE-BC68-4207-BF19-2B9372D69906}"/>
              </a:ext>
            </a:extLst>
          </p:cNvPr>
          <p:cNvSpPr/>
          <p:nvPr/>
        </p:nvSpPr>
        <p:spPr>
          <a:xfrm>
            <a:off x="618902" y="3672850"/>
            <a:ext cx="1715316" cy="1458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C9900"/>
              </a:buClr>
              <a:defRPr/>
            </a:pPr>
            <a:r>
              <a:rPr lang="en-US" altLang="zh-CN" sz="1200" dirty="0">
                <a:ea typeface="微软雅黑" panose="020B0503020204020204" pitchFamily="34" charset="-122"/>
              </a:rPr>
              <a:t>Workflow Designer</a:t>
            </a:r>
          </a:p>
        </p:txBody>
      </p:sp>
      <p:sp>
        <p:nvSpPr>
          <p:cNvPr id="137" name="圆角矩形 26">
            <a:extLst>
              <a:ext uri="{FF2B5EF4-FFF2-40B4-BE49-F238E27FC236}">
                <a16:creationId xmlns:a16="http://schemas.microsoft.com/office/drawing/2014/main" id="{14176CAB-3352-459C-AF4C-942A5A9C5EE6}"/>
              </a:ext>
            </a:extLst>
          </p:cNvPr>
          <p:cNvSpPr/>
          <p:nvPr/>
        </p:nvSpPr>
        <p:spPr>
          <a:xfrm>
            <a:off x="618902" y="3869517"/>
            <a:ext cx="1715316" cy="1552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C9900"/>
              </a:buClr>
              <a:defRPr/>
            </a:pPr>
            <a:r>
              <a:rPr lang="en-US" altLang="zh-CN" sz="1200" dirty="0">
                <a:ea typeface="微软雅黑" panose="020B0503020204020204" pitchFamily="34" charset="-122"/>
              </a:rPr>
              <a:t>Controller Design Studio</a:t>
            </a:r>
          </a:p>
        </p:txBody>
      </p:sp>
      <p:sp>
        <p:nvSpPr>
          <p:cNvPr id="143" name="圆角矩形 32">
            <a:extLst>
              <a:ext uri="{FF2B5EF4-FFF2-40B4-BE49-F238E27FC236}">
                <a16:creationId xmlns:a16="http://schemas.microsoft.com/office/drawing/2014/main" id="{3616FAC2-4252-4C86-BD5F-2D7BC2AACF97}"/>
              </a:ext>
            </a:extLst>
          </p:cNvPr>
          <p:cNvSpPr/>
          <p:nvPr/>
        </p:nvSpPr>
        <p:spPr>
          <a:xfrm>
            <a:off x="4448732" y="3637784"/>
            <a:ext cx="1313211" cy="952996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Infrastructure Adaptation</a:t>
            </a:r>
          </a:p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(Multi-VIM/ Cloud)</a:t>
            </a:r>
          </a:p>
        </p:txBody>
      </p:sp>
      <p:sp>
        <p:nvSpPr>
          <p:cNvPr id="151" name="圆角矩形 32">
            <a:extLst>
              <a:ext uri="{FF2B5EF4-FFF2-40B4-BE49-F238E27FC236}">
                <a16:creationId xmlns:a16="http://schemas.microsoft.com/office/drawing/2014/main" id="{2CA73D7D-2F4C-4928-B78B-4E90F5F3AFEE}"/>
              </a:ext>
            </a:extLst>
          </p:cNvPr>
          <p:cNvSpPr/>
          <p:nvPr/>
        </p:nvSpPr>
        <p:spPr>
          <a:xfrm>
            <a:off x="8581045" y="3637829"/>
            <a:ext cx="1052467" cy="95330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Virtual Function Controller (VFC)</a:t>
            </a:r>
          </a:p>
        </p:txBody>
      </p:sp>
      <p:sp>
        <p:nvSpPr>
          <p:cNvPr id="154" name="圆角矩形 31">
            <a:extLst>
              <a:ext uri="{FF2B5EF4-FFF2-40B4-BE49-F238E27FC236}">
                <a16:creationId xmlns:a16="http://schemas.microsoft.com/office/drawing/2014/main" id="{AA9FEC43-A714-4B1E-BBDF-7799423EC1D4}"/>
              </a:ext>
            </a:extLst>
          </p:cNvPr>
          <p:cNvSpPr/>
          <p:nvPr/>
        </p:nvSpPr>
        <p:spPr>
          <a:xfrm>
            <a:off x="2920834" y="3564576"/>
            <a:ext cx="1299688" cy="1042099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endParaRPr lang="en-US" altLang="zh-CN" sz="1200" b="1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algn="ctr" defTabSz="457200" hangingPunct="0"/>
            <a:endParaRPr lang="en-US" altLang="zh-CN" sz="1200" b="1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92F1BB82-C96A-4FDB-9BE9-95F57B7E1489}"/>
              </a:ext>
            </a:extLst>
          </p:cNvPr>
          <p:cNvSpPr/>
          <p:nvPr/>
        </p:nvSpPr>
        <p:spPr>
          <a:xfrm>
            <a:off x="2989967" y="3866560"/>
            <a:ext cx="1148479" cy="367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Holmes</a:t>
            </a:r>
          </a:p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(Deprecated)</a:t>
            </a: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04A3BDD6-CB6C-4CB2-9A71-9197F2E87322}"/>
              </a:ext>
            </a:extLst>
          </p:cNvPr>
          <p:cNvSpPr/>
          <p:nvPr/>
        </p:nvSpPr>
        <p:spPr>
          <a:xfrm>
            <a:off x="2985070" y="4291379"/>
            <a:ext cx="1148479" cy="27051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rgbClr val="009893"/>
                </a:solidFill>
              </a:rPr>
              <a:t>Collectors</a:t>
            </a:r>
          </a:p>
        </p:txBody>
      </p:sp>
      <p:sp>
        <p:nvSpPr>
          <p:cNvPr id="111" name="Rounded Rectangle 5">
            <a:extLst>
              <a:ext uri="{FF2B5EF4-FFF2-40B4-BE49-F238E27FC236}">
                <a16:creationId xmlns:a16="http://schemas.microsoft.com/office/drawing/2014/main" id="{F0B29492-4B1C-461D-B6B1-5367B564B583}"/>
              </a:ext>
            </a:extLst>
          </p:cNvPr>
          <p:cNvSpPr/>
          <p:nvPr/>
        </p:nvSpPr>
        <p:spPr>
          <a:xfrm>
            <a:off x="3015849" y="3586394"/>
            <a:ext cx="1148479" cy="270510"/>
          </a:xfrm>
          <a:prstGeom prst="rect">
            <a:avLst/>
          </a:prstGeom>
          <a:solidFill>
            <a:srgbClr val="009893"/>
          </a:solidFill>
          <a:ln>
            <a:solidFill>
              <a:srgbClr val="00989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chemeClr val="bg1"/>
                </a:solidFill>
              </a:rPr>
              <a:t>DCAE</a:t>
            </a:r>
          </a:p>
        </p:txBody>
      </p:sp>
      <p:sp>
        <p:nvSpPr>
          <p:cNvPr id="156" name="圆角矩形 32">
            <a:extLst>
              <a:ext uri="{FF2B5EF4-FFF2-40B4-BE49-F238E27FC236}">
                <a16:creationId xmlns:a16="http://schemas.microsoft.com/office/drawing/2014/main" id="{57C157F2-14D9-4281-A09C-2F93478FF9A8}"/>
              </a:ext>
            </a:extLst>
          </p:cNvPr>
          <p:cNvSpPr/>
          <p:nvPr/>
        </p:nvSpPr>
        <p:spPr>
          <a:xfrm>
            <a:off x="5990153" y="3637829"/>
            <a:ext cx="1060519" cy="95330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SDN Controller</a:t>
            </a:r>
          </a:p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(SDNC)</a:t>
            </a:r>
          </a:p>
        </p:txBody>
      </p:sp>
      <p:sp>
        <p:nvSpPr>
          <p:cNvPr id="157" name="圆角矩形 32">
            <a:extLst>
              <a:ext uri="{FF2B5EF4-FFF2-40B4-BE49-F238E27FC236}">
                <a16:creationId xmlns:a16="http://schemas.microsoft.com/office/drawing/2014/main" id="{6132B232-B929-4EE3-B75D-1609707EBA57}"/>
              </a:ext>
            </a:extLst>
          </p:cNvPr>
          <p:cNvSpPr/>
          <p:nvPr/>
        </p:nvSpPr>
        <p:spPr>
          <a:xfrm>
            <a:off x="7278882" y="3637829"/>
            <a:ext cx="1073954" cy="95330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0" tIns="0" rIns="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altLang="zh-CN" sz="1200" b="1" dirty="0">
                <a:solidFill>
                  <a:prstClr val="white"/>
                </a:solidFill>
                <a:ea typeface="宋体" panose="02010600030101010101" pitchFamily="2" charset="-122"/>
              </a:rPr>
              <a:t>Application Controller (APPC)</a:t>
            </a:r>
          </a:p>
        </p:txBody>
      </p:sp>
      <p:sp>
        <p:nvSpPr>
          <p:cNvPr id="158" name="圆角矩形 31">
            <a:extLst>
              <a:ext uri="{FF2B5EF4-FFF2-40B4-BE49-F238E27FC236}">
                <a16:creationId xmlns:a16="http://schemas.microsoft.com/office/drawing/2014/main" id="{D254EAB3-B9DB-4118-B4D3-061BA970D124}"/>
              </a:ext>
            </a:extLst>
          </p:cNvPr>
          <p:cNvSpPr/>
          <p:nvPr/>
        </p:nvSpPr>
        <p:spPr>
          <a:xfrm>
            <a:off x="6963787" y="2618058"/>
            <a:ext cx="2653592" cy="453057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0" tIns="45720" rIns="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defTabSz="457200" hangingPunct="0"/>
            <a:r>
              <a:rPr lang="en-US" altLang="zh-CN" sz="1200" b="1" dirty="0">
                <a:solidFill>
                  <a:prstClr val="white"/>
                </a:solidFill>
              </a:rPr>
              <a:t>Active &amp; Available</a:t>
            </a:r>
          </a:p>
          <a:p>
            <a:pPr marL="72000" defTabSz="457200" hangingPunct="0"/>
            <a:r>
              <a:rPr lang="en-US" altLang="zh-CN" sz="1200" b="1" dirty="0">
                <a:solidFill>
                  <a:prstClr val="white"/>
                </a:solidFill>
              </a:rPr>
              <a:t> Inventory (AAI)</a:t>
            </a:r>
          </a:p>
        </p:txBody>
      </p:sp>
      <p:sp>
        <p:nvSpPr>
          <p:cNvPr id="159" name="圆角矩形 31">
            <a:extLst>
              <a:ext uri="{FF2B5EF4-FFF2-40B4-BE49-F238E27FC236}">
                <a16:creationId xmlns:a16="http://schemas.microsoft.com/office/drawing/2014/main" id="{7D2E3BD4-E358-457A-8127-E8877685149B}"/>
              </a:ext>
            </a:extLst>
          </p:cNvPr>
          <p:cNvSpPr/>
          <p:nvPr/>
        </p:nvSpPr>
        <p:spPr>
          <a:xfrm>
            <a:off x="5551100" y="2618058"/>
            <a:ext cx="1366866" cy="449303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</a:rPr>
              <a:t>Service Orchestration (SO)</a:t>
            </a:r>
          </a:p>
        </p:txBody>
      </p:sp>
      <p:sp>
        <p:nvSpPr>
          <p:cNvPr id="160" name="圆角矩形 31">
            <a:extLst>
              <a:ext uri="{FF2B5EF4-FFF2-40B4-BE49-F238E27FC236}">
                <a16:creationId xmlns:a16="http://schemas.microsoft.com/office/drawing/2014/main" id="{50DCA8EF-54BC-4DF8-8A34-B0AEF2DC2CD6}"/>
              </a:ext>
            </a:extLst>
          </p:cNvPr>
          <p:cNvSpPr/>
          <p:nvPr/>
        </p:nvSpPr>
        <p:spPr>
          <a:xfrm>
            <a:off x="4569061" y="2617769"/>
            <a:ext cx="919542" cy="44988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sz="1200" b="1" dirty="0">
                <a:solidFill>
                  <a:srgbClr val="FFFFFF"/>
                </a:solidFill>
                <a:sym typeface="Calibri"/>
              </a:rPr>
              <a:t>Policy Framework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E763F8A-BFD2-4AB5-87B5-9D8F6244C1E6}"/>
              </a:ext>
            </a:extLst>
          </p:cNvPr>
          <p:cNvSpPr/>
          <p:nvPr/>
        </p:nvSpPr>
        <p:spPr>
          <a:xfrm>
            <a:off x="8455193" y="2661842"/>
            <a:ext cx="1003239" cy="370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rgbClr val="009893"/>
                </a:solidFill>
              </a:rPr>
              <a:t>External System </a:t>
            </a:r>
          </a:p>
          <a:p>
            <a:pPr algn="ctr"/>
            <a:r>
              <a:rPr lang="en-US" sz="1050" b="1" dirty="0">
                <a:solidFill>
                  <a:srgbClr val="009893"/>
                </a:solidFill>
              </a:rPr>
              <a:t>Register (ESR)</a:t>
            </a:r>
          </a:p>
        </p:txBody>
      </p:sp>
      <p:sp>
        <p:nvSpPr>
          <p:cNvPr id="162" name="圆角矩形 31">
            <a:extLst>
              <a:ext uri="{FF2B5EF4-FFF2-40B4-BE49-F238E27FC236}">
                <a16:creationId xmlns:a16="http://schemas.microsoft.com/office/drawing/2014/main" id="{15080591-81F5-4B83-87F4-80FD51CBD5C5}"/>
              </a:ext>
            </a:extLst>
          </p:cNvPr>
          <p:cNvSpPr/>
          <p:nvPr/>
        </p:nvSpPr>
        <p:spPr>
          <a:xfrm>
            <a:off x="2920834" y="2611548"/>
            <a:ext cx="1559612" cy="44988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 hangingPunct="0"/>
            <a:r>
              <a:rPr lang="en-US" sz="1200" b="1" dirty="0">
                <a:solidFill>
                  <a:srgbClr val="FFFFFF"/>
                </a:solidFill>
                <a:sym typeface="Calibri"/>
              </a:rPr>
              <a:t>Control Loop Automation (CLAMP)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60BA6767-F869-43E9-BAF0-71F021E7DE02}"/>
              </a:ext>
            </a:extLst>
          </p:cNvPr>
          <p:cNvSpPr/>
          <p:nvPr/>
        </p:nvSpPr>
        <p:spPr>
          <a:xfrm rot="16200000">
            <a:off x="2444022" y="2988813"/>
            <a:ext cx="487716" cy="690795"/>
          </a:xfrm>
          <a:prstGeom prst="downArrow">
            <a:avLst>
              <a:gd name="adj1" fmla="val 50000"/>
              <a:gd name="adj2" fmla="val 55390"/>
            </a:avLst>
          </a:prstGeom>
          <a:solidFill>
            <a:srgbClr val="1C275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1400" b="1" dirty="0">
              <a:solidFill>
                <a:prstClr val="white"/>
              </a:solidFill>
              <a:latin typeface="Calibri"/>
              <a:ea typeface="微软雅黑" panose="020B0503020204020204" pitchFamily="34" charset="-122"/>
            </a:endParaRPr>
          </a:p>
        </p:txBody>
      </p:sp>
      <p:sp>
        <p:nvSpPr>
          <p:cNvPr id="106" name="矩形 54">
            <a:extLst>
              <a:ext uri="{FF2B5EF4-FFF2-40B4-BE49-F238E27FC236}">
                <a16:creationId xmlns:a16="http://schemas.microsoft.com/office/drawing/2014/main" id="{63AB4EAC-9845-40E4-B471-7C1637CFB60E}"/>
              </a:ext>
            </a:extLst>
          </p:cNvPr>
          <p:cNvSpPr/>
          <p:nvPr/>
        </p:nvSpPr>
        <p:spPr bwMode="auto">
          <a:xfrm>
            <a:off x="537985" y="2150099"/>
            <a:ext cx="1924943" cy="354577"/>
          </a:xfrm>
          <a:prstGeom prst="rect">
            <a:avLst/>
          </a:prstGeom>
          <a:solidFill>
            <a:srgbClr val="009893">
              <a:alpha val="15000"/>
            </a:srgbClr>
          </a:solidFill>
          <a:ln w="9525" cap="flat" cmpd="sng" algn="ctr">
            <a:solidFill>
              <a:srgbClr val="00978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marR="0" lvl="0" indent="-2222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      </a:t>
            </a:r>
            <a:endParaRPr kumimoji="0" lang="en-US" altLang="zh-CN" sz="1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5" name="圆角矩形 29">
            <a:extLst>
              <a:ext uri="{FF2B5EF4-FFF2-40B4-BE49-F238E27FC236}">
                <a16:creationId xmlns:a16="http://schemas.microsoft.com/office/drawing/2014/main" id="{5FF0F7E6-4299-4334-9285-A4BA3DB64DE7}"/>
              </a:ext>
            </a:extLst>
          </p:cNvPr>
          <p:cNvSpPr/>
          <p:nvPr/>
        </p:nvSpPr>
        <p:spPr>
          <a:xfrm>
            <a:off x="1795331" y="2232003"/>
            <a:ext cx="599001" cy="209167"/>
          </a:xfrm>
          <a:prstGeom prst="rect">
            <a:avLst/>
          </a:prstGeom>
          <a:solidFill>
            <a:srgbClr val="1C275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0" tIns="0" rIns="0" bIns="0" numCol="1" rtlCol="0" anchor="ctr" anchorCtr="1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Calibri"/>
                <a:ea typeface="DengXian" panose="02010600030101010101" pitchFamily="2" charset="-122"/>
              </a:rPr>
              <a:t>VNF SDK</a:t>
            </a:r>
          </a:p>
        </p:txBody>
      </p:sp>
      <p:sp>
        <p:nvSpPr>
          <p:cNvPr id="98" name="圆角矩形 29">
            <a:extLst>
              <a:ext uri="{FF2B5EF4-FFF2-40B4-BE49-F238E27FC236}">
                <a16:creationId xmlns:a16="http://schemas.microsoft.com/office/drawing/2014/main" id="{5FF0F7E6-4299-4334-9285-A4BA3DB64DE7}"/>
              </a:ext>
            </a:extLst>
          </p:cNvPr>
          <p:cNvSpPr/>
          <p:nvPr/>
        </p:nvSpPr>
        <p:spPr>
          <a:xfrm>
            <a:off x="1289506" y="2232003"/>
            <a:ext cx="458528" cy="209251"/>
          </a:xfrm>
          <a:prstGeom prst="rect">
            <a:avLst/>
          </a:prstGeom>
          <a:solidFill>
            <a:srgbClr val="1C275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FFFFFF"/>
                </a:solidFill>
                <a:latin typeface="Calibri"/>
                <a:ea typeface="DengXian" panose="02010600030101010101" pitchFamily="2" charset="-122"/>
              </a:rPr>
              <a:t>VVP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445" y="2166122"/>
            <a:ext cx="602729" cy="33855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>
                <a:solidFill>
                  <a:srgbClr val="006F8D"/>
                </a:solidFill>
                <a:latin typeface="Calibri"/>
                <a:ea typeface="微软雅黑" panose="020B0503020204020204" pitchFamily="34" charset="-122"/>
              </a:rPr>
              <a:t>VNF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>
                <a:solidFill>
                  <a:srgbClr val="006F8D"/>
                </a:solidFill>
                <a:latin typeface="Calibri"/>
                <a:ea typeface="微软雅黑" panose="020B0503020204020204" pitchFamily="34" charset="-122"/>
              </a:rPr>
              <a:t>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7FA47-187D-4436-8208-158451C8CA70}"/>
              </a:ext>
            </a:extLst>
          </p:cNvPr>
          <p:cNvSpPr txBox="1"/>
          <p:nvPr/>
        </p:nvSpPr>
        <p:spPr>
          <a:xfrm>
            <a:off x="326563" y="141115"/>
            <a:ext cx="8771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DBF9EE"/>
                </a:solidFill>
                <a:cs typeface="Miriam" panose="020B0604020202020204" pitchFamily="34" charset="-79"/>
              </a:rPr>
              <a:t>Frankfurt</a:t>
            </a:r>
            <a:endParaRPr lang="en-US" sz="1400" dirty="0">
              <a:solidFill>
                <a:srgbClr val="DBF9EE"/>
              </a:solidFill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EB1D2AC0-BC2A-4995-9677-9E361ED05C9C}"/>
              </a:ext>
            </a:extLst>
          </p:cNvPr>
          <p:cNvSpPr/>
          <p:nvPr/>
        </p:nvSpPr>
        <p:spPr>
          <a:xfrm>
            <a:off x="4874006" y="1229963"/>
            <a:ext cx="1169957" cy="290109"/>
          </a:xfrm>
          <a:prstGeom prst="upArrow">
            <a:avLst/>
          </a:prstGeom>
          <a:solidFill>
            <a:schemeClr val="bg1"/>
          </a:solidFill>
          <a:ln>
            <a:solidFill>
              <a:srgbClr val="009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AB9C38-9CE3-4075-A1CB-E36708F3A0A4}"/>
              </a:ext>
            </a:extLst>
          </p:cNvPr>
          <p:cNvSpPr/>
          <p:nvPr/>
        </p:nvSpPr>
        <p:spPr>
          <a:xfrm>
            <a:off x="5215565" y="1236094"/>
            <a:ext cx="405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9893"/>
                </a:solidFill>
              </a:rPr>
              <a:t>NBI</a:t>
            </a:r>
          </a:p>
        </p:txBody>
      </p:sp>
      <p:sp>
        <p:nvSpPr>
          <p:cNvPr id="119" name="TextBox 3">
            <a:extLst>
              <a:ext uri="{FF2B5EF4-FFF2-40B4-BE49-F238E27FC236}">
                <a16:creationId xmlns:a16="http://schemas.microsoft.com/office/drawing/2014/main" id="{5925CB1A-3DDD-4F71-819D-1673EEAD8219}"/>
              </a:ext>
            </a:extLst>
          </p:cNvPr>
          <p:cNvSpPr txBox="1"/>
          <p:nvPr/>
        </p:nvSpPr>
        <p:spPr>
          <a:xfrm rot="16200000">
            <a:off x="9384310" y="1739797"/>
            <a:ext cx="855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Frankfurt</a:t>
            </a:r>
          </a:p>
        </p:txBody>
      </p:sp>
    </p:spTree>
    <p:extLst>
      <p:ext uri="{BB962C8B-B14F-4D97-AF65-F5344CB8AC3E}">
        <p14:creationId xmlns:p14="http://schemas.microsoft.com/office/powerpoint/2010/main" val="114970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AP_powerpoint_presentation_v1" id="{DB83975D-0410-E24B-B943-5F1FFD2693BC}" vid="{26E034CB-823C-6A4E-B815-6D6A1245F6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ONAP_powerpoint_presentation_v1</Template>
  <TotalTime>89301</TotalTime>
  <Words>225</Words>
  <Application>Microsoft Office PowerPoint</Application>
  <PresentationFormat>Widescreen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.AppleSystemUIFont</vt:lpstr>
      <vt:lpstr>Arial</vt:lpstr>
      <vt:lpstr>Calibri</vt:lpstr>
      <vt:lpstr>1_Office Theme</vt:lpstr>
      <vt:lpstr>ONAP Dublin Architecture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Chaker Al-Hakim</cp:lastModifiedBy>
  <cp:revision>1109</cp:revision>
  <cp:lastPrinted>2018-07-31T13:19:28Z</cp:lastPrinted>
  <dcterms:created xsi:type="dcterms:W3CDTF">2017-02-27T16:23:08Z</dcterms:created>
  <dcterms:modified xsi:type="dcterms:W3CDTF">2020-06-06T05:34:29Z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1580225926</vt:lpwstr>
  </property>
</Properties>
</file>