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33" r:id="rId3"/>
    <p:sldId id="330" r:id="rId4"/>
    <p:sldId id="294" r:id="rId5"/>
    <p:sldId id="371" r:id="rId6"/>
    <p:sldId id="382" r:id="rId7"/>
    <p:sldId id="391" r:id="rId8"/>
    <p:sldId id="393" r:id="rId9"/>
    <p:sldId id="395" r:id="rId10"/>
    <p:sldId id="396" r:id="rId11"/>
    <p:sldId id="398" r:id="rId12"/>
    <p:sldId id="401" r:id="rId13"/>
    <p:sldId id="403" r:id="rId14"/>
    <p:sldId id="407" r:id="rId15"/>
    <p:sldId id="405" r:id="rId16"/>
    <p:sldId id="411" r:id="rId17"/>
    <p:sldId id="412" r:id="rId18"/>
    <p:sldId id="415" r:id="rId19"/>
    <p:sldId id="417" r:id="rId20"/>
    <p:sldId id="419" r:id="rId21"/>
    <p:sldId id="421" r:id="rId22"/>
    <p:sldId id="423" r:id="rId23"/>
    <p:sldId id="425" r:id="rId24"/>
    <p:sldId id="426" r:id="rId25"/>
    <p:sldId id="444" r:id="rId26"/>
    <p:sldId id="432" r:id="rId27"/>
    <p:sldId id="434" r:id="rId28"/>
    <p:sldId id="436" r:id="rId29"/>
    <p:sldId id="439" r:id="rId30"/>
    <p:sldId id="443" r:id="rId31"/>
    <p:sldId id="369" r:id="rId32"/>
    <p:sldId id="374" r:id="rId33"/>
    <p:sldId id="362" r:id="rId34"/>
    <p:sldId id="339" r:id="rId35"/>
    <p:sldId id="385" r:id="rId36"/>
    <p:sldId id="366" r:id="rId37"/>
    <p:sldId id="379" r:id="rId38"/>
    <p:sldId id="383" r:id="rId39"/>
    <p:sldId id="384" r:id="rId40"/>
    <p:sldId id="380" r:id="rId41"/>
    <p:sldId id="381" r:id="rId42"/>
    <p:sldId id="386" r:id="rId43"/>
    <p:sldId id="388" r:id="rId44"/>
    <p:sldId id="389" r:id="rId45"/>
    <p:sldId id="390" r:id="rId46"/>
    <p:sldId id="445" r:id="rId47"/>
    <p:sldId id="446" r:id="rId48"/>
    <p:sldId id="447" r:id="rId49"/>
    <p:sldId id="448" r:id="rId50"/>
    <p:sldId id="449" r:id="rId5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F94C3"/>
    <a:srgbClr val="0897CA"/>
    <a:srgbClr val="1595BD"/>
    <a:srgbClr val="DDDD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0" autoAdjust="0"/>
    <p:restoredTop sz="90755" autoAdjust="0"/>
  </p:normalViewPr>
  <p:slideViewPr>
    <p:cSldViewPr>
      <p:cViewPr>
        <p:scale>
          <a:sx n="66" d="100"/>
          <a:sy n="66" d="100"/>
        </p:scale>
        <p:origin x="-1243" y="77"/>
      </p:cViewPr>
      <p:guideLst>
        <p:guide orient="horz" pos="2160"/>
        <p:guide pos="2880"/>
      </p:guideLst>
    </p:cSldViewPr>
  </p:slideViewPr>
  <p:outlineViewPr>
    <p:cViewPr>
      <p:scale>
        <a:sx n="33" d="100"/>
        <a:sy n="33" d="100"/>
      </p:scale>
      <p:origin x="48" y="9259"/>
    </p:cViewPr>
  </p:outlineViewPr>
  <p:notesTextViewPr>
    <p:cViewPr>
      <p:scale>
        <a:sx n="1" d="1"/>
        <a:sy n="1" d="1"/>
      </p:scale>
      <p:origin x="0" y="0"/>
    </p:cViewPr>
  </p:notesTextViewPr>
  <p:sorterViewPr>
    <p:cViewPr>
      <p:scale>
        <a:sx n="100" d="100"/>
        <a:sy n="100" d="100"/>
      </p:scale>
      <p:origin x="0" y="107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FE6177-9C39-4C36-A877-DD5F6B84E3E1}" type="datetimeFigureOut">
              <a:rPr lang="en-US" smtClean="0"/>
              <a:t>7/17/2014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33E3E-0100-4C69-9BA3-2180C3517D39}" type="slidenum">
              <a:rPr lang="en-US" smtClean="0"/>
              <a:t>‹#›</a:t>
            </a:fld>
            <a:endParaRPr lang="en-US"/>
          </a:p>
        </p:txBody>
      </p:sp>
    </p:spTree>
    <p:extLst>
      <p:ext uri="{BB962C8B-B14F-4D97-AF65-F5344CB8AC3E}">
        <p14:creationId xmlns:p14="http://schemas.microsoft.com/office/powerpoint/2010/main" val="294015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drugs.com/pro/pantoprazole.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2400" dirty="0" smtClean="0">
                <a:solidFill>
                  <a:srgbClr val="CC0000"/>
                </a:solidFill>
              </a:rPr>
              <a:t>Bioavailability</a:t>
            </a:r>
          </a:p>
          <a:p>
            <a:pPr lvl="1"/>
            <a:r>
              <a:rPr lang="en-US" sz="1900" dirty="0" smtClean="0">
                <a:solidFill>
                  <a:srgbClr val="CC0000"/>
                </a:solidFill>
              </a:rPr>
              <a:t>At equivalent doses, all PPIs are clinically equivalent in most patients.</a:t>
            </a:r>
          </a:p>
        </p:txBody>
      </p:sp>
      <p:sp>
        <p:nvSpPr>
          <p:cNvPr id="4" name="Slide Number Placeholder 3"/>
          <p:cNvSpPr>
            <a:spLocks noGrp="1"/>
          </p:cNvSpPr>
          <p:nvPr>
            <p:ph type="sldNum" sz="quarter" idx="10"/>
          </p:nvPr>
        </p:nvSpPr>
        <p:spPr/>
        <p:txBody>
          <a:bodyPr/>
          <a:lstStyle/>
          <a:p>
            <a:fld id="{05933E3E-0100-4C69-9BA3-2180C3517D39}" type="slidenum">
              <a:rPr lang="en-US" smtClean="0"/>
              <a:t>5</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Discontinuing unnecessary medications is important not only from a regulatory and cost standpoint, but also because it decreases the risk of adverse drug reactions (ADRs). ADRs are intrinsic, as well as extrinsic, to the patient.</a:t>
            </a:r>
            <a:r>
              <a:rPr lang="en-US" sz="2000" dirty="0" smtClean="0"/>
              <a:t/>
            </a:r>
            <a:br>
              <a:rPr lang="en-US" sz="2000" dirty="0" smtClean="0"/>
            </a:b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37</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t>There was a doubling in the use of double-dose PPIs in patients between 1997-2004.</a:t>
            </a:r>
          </a:p>
          <a:p>
            <a:pPr lvl="1"/>
            <a:endParaRPr lang="en-US" sz="2200" dirty="0" smtClean="0"/>
          </a:p>
          <a:p>
            <a:pPr lvl="1"/>
            <a:r>
              <a:rPr lang="en-US" sz="2200" dirty="0" smtClean="0"/>
              <a:t>https://docs.google.com/file/d/0BxdPy_udLBt2OXpOM0tHWVVLeGM/edit</a:t>
            </a: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38</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https://docs.google.com/file/d/0BxdPy_udLBt2OXpOM0tHWVVLeGM/edit</a:t>
            </a: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39</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https://docs.google.com/file/d/0BxdPy_udLBt2ZlRZZzVwcnYzUVU/edit</a:t>
            </a: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40</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In conclusion, discontinuation of PPI was successful</a:t>
            </a:r>
          </a:p>
          <a:p>
            <a:pPr lvl="1"/>
            <a:endParaRPr lang="en-US" sz="2200" dirty="0" smtClean="0"/>
          </a:p>
          <a:p>
            <a:pPr lvl="1"/>
            <a:r>
              <a:rPr lang="en-US" sz="2200" dirty="0" smtClean="0"/>
              <a:t>in 27% of long-term PPI users. GERD patients had</a:t>
            </a:r>
          </a:p>
          <a:p>
            <a:pPr lvl="1"/>
            <a:endParaRPr lang="en-US" sz="2200" dirty="0" smtClean="0"/>
          </a:p>
          <a:p>
            <a:pPr lvl="1"/>
            <a:r>
              <a:rPr lang="en-US" sz="2200" dirty="0" smtClean="0"/>
              <a:t>more difﬁculty discontinuing PPI than non-GERD</a:t>
            </a:r>
          </a:p>
          <a:p>
            <a:pPr lvl="1"/>
            <a:endParaRPr lang="en-US" sz="2200" dirty="0" smtClean="0"/>
          </a:p>
          <a:p>
            <a:pPr lvl="1"/>
            <a:r>
              <a:rPr lang="en-US" sz="2200" dirty="0" smtClean="0"/>
              <a:t>patients. </a:t>
            </a:r>
            <a:r>
              <a:rPr lang="en-US" sz="2200" dirty="0" err="1" smtClean="0"/>
              <a:t>Hypergastrinaemia</a:t>
            </a:r>
            <a:r>
              <a:rPr lang="en-US" sz="2200" dirty="0" smtClean="0"/>
              <a:t> seems to be an important</a:t>
            </a:r>
          </a:p>
          <a:p>
            <a:pPr lvl="1"/>
            <a:endParaRPr lang="en-US" sz="2200" dirty="0" smtClean="0"/>
          </a:p>
          <a:p>
            <a:pPr lvl="1"/>
            <a:r>
              <a:rPr lang="en-US" sz="2200" dirty="0" smtClean="0"/>
              <a:t>predictor of PPI requirement in GERD patients. </a:t>
            </a:r>
            <a:r>
              <a:rPr lang="en-US" sz="2200" dirty="0" err="1" smtClean="0"/>
              <a:t>Discon</a:t>
            </a:r>
            <a:r>
              <a:rPr lang="en-US" sz="2200" dirty="0" smtClean="0"/>
              <a:t>-</a:t>
            </a:r>
          </a:p>
          <a:p>
            <a:pPr lvl="1"/>
            <a:r>
              <a:rPr lang="en-US" sz="2200" dirty="0" err="1" smtClean="0"/>
              <a:t>tinuation</a:t>
            </a:r>
            <a:r>
              <a:rPr lang="en-US" sz="2200" dirty="0" smtClean="0"/>
              <a:t> of these drugs might be possible in some PPI</a:t>
            </a:r>
          </a:p>
          <a:p>
            <a:pPr lvl="1"/>
            <a:endParaRPr lang="en-US" sz="2200" dirty="0" smtClean="0"/>
          </a:p>
          <a:p>
            <a:pPr lvl="1"/>
            <a:r>
              <a:rPr lang="en-US" sz="2200" dirty="0" smtClean="0"/>
              <a:t>users without a strong indication for the drug, </a:t>
            </a:r>
            <a:r>
              <a:rPr lang="en-US" sz="2200" dirty="0" err="1" smtClean="0"/>
              <a:t>especi</a:t>
            </a:r>
            <a:r>
              <a:rPr lang="en-US" sz="2200" dirty="0" smtClean="0"/>
              <a:t>-</a:t>
            </a:r>
          </a:p>
          <a:p>
            <a:pPr lvl="1"/>
            <a:r>
              <a:rPr lang="en-US" sz="2200" dirty="0" smtClean="0"/>
              <a:t>ally if they do not have symptoms of GERD, although</a:t>
            </a:r>
          </a:p>
          <a:p>
            <a:pPr lvl="1"/>
            <a:endParaRPr lang="en-US" sz="2200" dirty="0" smtClean="0"/>
          </a:p>
          <a:p>
            <a:pPr lvl="1"/>
            <a:r>
              <a:rPr lang="en-US" sz="2200" dirty="0" smtClean="0"/>
              <a:t>recommendations on the mode of discontinuation can</a:t>
            </a:r>
          </a:p>
          <a:p>
            <a:pPr lvl="1"/>
            <a:endParaRPr lang="en-US" sz="2200" dirty="0" smtClean="0"/>
          </a:p>
          <a:p>
            <a:pPr lvl="1"/>
            <a:r>
              <a:rPr lang="en-US" sz="2200" dirty="0" smtClean="0"/>
              <a:t>not be made at the present time.</a:t>
            </a:r>
            <a:r>
              <a:rPr lang="en-US" sz="2000" dirty="0" smtClean="0"/>
              <a:t/>
            </a:r>
            <a:br>
              <a:rPr lang="en-US" sz="2000" dirty="0" smtClean="0"/>
            </a:b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41</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In conclusion, discontinuation of PPI was successful in 27% of long-term PPI users. GERD patients had</a:t>
            </a:r>
          </a:p>
          <a:p>
            <a:pPr lvl="1"/>
            <a:r>
              <a:rPr lang="en-US" sz="2200" dirty="0" smtClean="0"/>
              <a:t>more difﬁculty discontinuing PPI than non-GERD patients. </a:t>
            </a:r>
            <a:r>
              <a:rPr lang="en-US" sz="2200" dirty="0" err="1" smtClean="0"/>
              <a:t>Hypergastrinaemia</a:t>
            </a:r>
            <a:r>
              <a:rPr lang="en-US" sz="2200" dirty="0" smtClean="0"/>
              <a:t> seems to be an important</a:t>
            </a:r>
          </a:p>
          <a:p>
            <a:pPr lvl="1"/>
            <a:r>
              <a:rPr lang="en-US" sz="2200" dirty="0" smtClean="0"/>
              <a:t>predictor of PPI requirement in GERD patients. Discontinuation of these drugs might be possible in some PPI</a:t>
            </a:r>
          </a:p>
          <a:p>
            <a:pPr lvl="1"/>
            <a:r>
              <a:rPr lang="en-US" sz="2200" dirty="0" smtClean="0"/>
              <a:t>users without a strong indication for the drug, especially if they do not have symptoms of GERD, although</a:t>
            </a:r>
          </a:p>
          <a:p>
            <a:pPr lvl="1"/>
            <a:r>
              <a:rPr lang="en-US" sz="2200" dirty="0" smtClean="0"/>
              <a:t>recommendations on the mode of discontinuation can not be made at the present time.</a:t>
            </a:r>
            <a:r>
              <a:rPr lang="en-US" sz="2000" dirty="0" smtClean="0"/>
              <a:t/>
            </a:r>
            <a:br>
              <a:rPr lang="en-US" sz="2000" dirty="0" smtClean="0"/>
            </a:b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42</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smtClean="0"/>
              <a:t>https://docs.google.com/file/d/0BxdPy_udLBt2WGF5S2ZjZ0tfSXc/edit</a:t>
            </a:r>
            <a:endParaRPr lang="en-US" sz="20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43</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44</a:t>
            </a:fld>
            <a:endParaRPr lang="en-US"/>
          </a:p>
        </p:txBody>
      </p:sp>
    </p:spTree>
    <p:extLst>
      <p:ext uri="{BB962C8B-B14F-4D97-AF65-F5344CB8AC3E}">
        <p14:creationId xmlns:p14="http://schemas.microsoft.com/office/powerpoint/2010/main" val="176417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45</a:t>
            </a:fld>
            <a:endParaRPr lang="en-US"/>
          </a:p>
        </p:txBody>
      </p:sp>
    </p:spTree>
    <p:extLst>
      <p:ext uri="{BB962C8B-B14F-4D97-AF65-F5344CB8AC3E}">
        <p14:creationId xmlns:p14="http://schemas.microsoft.com/office/powerpoint/2010/main" val="176417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r>
              <a:rPr lang="en-US" sz="2400" dirty="0" smtClean="0">
                <a:solidFill>
                  <a:srgbClr val="CC0000"/>
                </a:solidFill>
              </a:rPr>
              <a:t>https://docs.google.com/file/d/0BxdPy_udLBt2ZndjSGZvZkNEdjg/edit</a:t>
            </a:r>
            <a:endParaRPr lang="en-US" sz="1900" dirty="0" smtClean="0">
              <a:solidFill>
                <a:srgbClr val="CC0000"/>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6</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B31439-A809-4DBB-92CC-50B8E4E72AE1}" type="slidenum">
              <a:rPr lang="en-US" smtClean="0"/>
              <a:t>7</a:t>
            </a:fld>
            <a:endParaRPr lang="en-US"/>
          </a:p>
        </p:txBody>
      </p:sp>
    </p:spTree>
    <p:extLst>
      <p:ext uri="{BB962C8B-B14F-4D97-AF65-F5344CB8AC3E}">
        <p14:creationId xmlns:p14="http://schemas.microsoft.com/office/powerpoint/2010/main" val="392509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Dysplasia: the enlargement of an organ or tissue by the proliferation of cells of an abnormal type, as a developmental disorder or an early stage in the development of cancer.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31</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dirty="0" smtClean="0"/>
              <a:t> Disease state prevalence - CDC</a:t>
            </a:r>
          </a:p>
          <a:p>
            <a:pPr eaLnBrk="1" hangingPunct="1">
              <a:buFontTx/>
              <a:buChar char="•"/>
            </a:pPr>
            <a:r>
              <a:rPr lang="en-US" sz="1200" dirty="0" smtClean="0"/>
              <a:t> Cost statistic - Journal of Allergy and Clinical Immunology </a:t>
            </a:r>
            <a:endParaRPr lang="en-US" altLang="en-US" dirty="0" smtClean="0"/>
          </a:p>
        </p:txBody>
      </p:sp>
      <p:sp>
        <p:nvSpPr>
          <p:cNvPr id="4" name="Slide Number Placeholder 3"/>
          <p:cNvSpPr>
            <a:spLocks noGrp="1"/>
          </p:cNvSpPr>
          <p:nvPr>
            <p:ph type="sldNum" sz="quarter" idx="10"/>
          </p:nvPr>
        </p:nvSpPr>
        <p:spPr/>
        <p:txBody>
          <a:bodyPr/>
          <a:lstStyle/>
          <a:p>
            <a:fld id="{05933E3E-0100-4C69-9BA3-2180C3517D39}" type="slidenum">
              <a:rPr lang="en-US" smtClean="0"/>
              <a:t>32</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1" i="0" u="sng" strike="noStrike" kern="1200" dirty="0" smtClean="0">
                <a:solidFill>
                  <a:schemeClr val="tx1"/>
                </a:solidFill>
                <a:effectLst/>
                <a:latin typeface="+mn-lt"/>
                <a:ea typeface="+mn-ea"/>
                <a:cs typeface="+mn-cs"/>
                <a:hlinkClick r:id="rId3"/>
              </a:rPr>
              <a:t>Pantoprazole package</a:t>
            </a:r>
            <a:r>
              <a:rPr lang="en-US" sz="1200" b="1" i="0" u="sng" strike="noStrike" kern="1200" baseline="0" dirty="0" smtClean="0">
                <a:solidFill>
                  <a:schemeClr val="tx1"/>
                </a:solidFill>
                <a:effectLst/>
                <a:latin typeface="+mn-lt"/>
                <a:ea typeface="+mn-ea"/>
                <a:cs typeface="+mn-cs"/>
                <a:hlinkClick r:id="rId3"/>
              </a:rPr>
              <a:t> insert</a:t>
            </a:r>
            <a:endParaRPr lang="en-US" sz="1200" b="1" i="0" u="sng" strike="noStrike" kern="1200" dirty="0" smtClean="0">
              <a:solidFill>
                <a:schemeClr val="tx1"/>
              </a:solidFill>
              <a:effectLst/>
              <a:latin typeface="+mn-lt"/>
              <a:ea typeface="+mn-ea"/>
              <a:cs typeface="+mn-cs"/>
              <a:hlinkClick r:id="rId3"/>
            </a:endParaRPr>
          </a:p>
          <a:p>
            <a:pPr eaLnBrk="1" hangingPunct="1">
              <a:buFontTx/>
              <a:buChar char="•"/>
            </a:pPr>
            <a:r>
              <a:rPr lang="en-US" sz="1200" b="1" i="0" u="sng" strike="noStrike" kern="1200" dirty="0" smtClean="0">
                <a:solidFill>
                  <a:schemeClr val="tx1"/>
                </a:solidFill>
                <a:effectLst/>
                <a:latin typeface="+mn-lt"/>
                <a:ea typeface="+mn-ea"/>
                <a:cs typeface="+mn-cs"/>
                <a:hlinkClick r:id="rId3"/>
              </a:rPr>
              <a:t>http://www.drugs.com/pro/pantoprazole.html</a:t>
            </a:r>
            <a:endParaRPr lang="en-US" altLang="en-US" sz="1200" dirty="0" smtClean="0">
              <a:solidFill>
                <a:schemeClr val="tx1"/>
              </a:solidFill>
            </a:endParaRPr>
          </a:p>
        </p:txBody>
      </p:sp>
      <p:sp>
        <p:nvSpPr>
          <p:cNvPr id="4" name="Slide Number Placeholder 3"/>
          <p:cNvSpPr>
            <a:spLocks noGrp="1"/>
          </p:cNvSpPr>
          <p:nvPr>
            <p:ph type="sldNum" sz="quarter" idx="10"/>
          </p:nvPr>
        </p:nvSpPr>
        <p:spPr/>
        <p:txBody>
          <a:bodyPr/>
          <a:lstStyle/>
          <a:p>
            <a:fld id="{05933E3E-0100-4C69-9BA3-2180C3517D39}" type="slidenum">
              <a:rPr lang="en-US" smtClean="0"/>
              <a:t>33</a:t>
            </a:fld>
            <a:endParaRPr lang="en-US" dirty="0"/>
          </a:p>
        </p:txBody>
      </p:sp>
    </p:spTree>
    <p:extLst>
      <p:ext uri="{BB962C8B-B14F-4D97-AF65-F5344CB8AC3E}">
        <p14:creationId xmlns:p14="http://schemas.microsoft.com/office/powerpoint/2010/main" val="401756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smtClean="0">
                <a:solidFill>
                  <a:schemeClr val="tx1"/>
                </a:solidFill>
                <a:effectLst/>
                <a:latin typeface="+mn-lt"/>
                <a:ea typeface="+mn-ea"/>
                <a:cs typeface="+mn-cs"/>
              </a:rPr>
              <a:t>Xue</a:t>
            </a:r>
            <a:r>
              <a:rPr lang="en-US" sz="1200" b="0" i="0" u="none" strike="noStrike" kern="1200" dirty="0" smtClean="0">
                <a:solidFill>
                  <a:schemeClr val="tx1"/>
                </a:solidFill>
                <a:effectLst/>
                <a:latin typeface="+mn-lt"/>
                <a:ea typeface="+mn-ea"/>
                <a:cs typeface="+mn-cs"/>
              </a:rPr>
              <a:t>-Qing Li, et. al. “Comparison of Inhibitory Effects of the Proton Pump-Inhibiting Drugs Omeprazole, Esomeprazole, Lansoprazole, Pantoprazole, and Rabeprazole on Human Cytochrome P450 </a:t>
            </a:r>
            <a:r>
              <a:rPr lang="en-US" sz="1200" b="0" i="0" u="none" strike="noStrike" kern="1200" dirty="0" err="1" smtClean="0">
                <a:solidFill>
                  <a:schemeClr val="tx1"/>
                </a:solidFill>
                <a:effectLst/>
                <a:latin typeface="+mn-lt"/>
                <a:ea typeface="+mn-ea"/>
                <a:cs typeface="+mn-cs"/>
              </a:rPr>
              <a:t>Activiies</a:t>
            </a:r>
            <a:r>
              <a:rPr lang="en-US" sz="1200" b="0"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34</a:t>
            </a:fld>
            <a:endParaRPr lang="en-US"/>
          </a:p>
        </p:txBody>
      </p:sp>
    </p:spTree>
    <p:extLst>
      <p:ext uri="{BB962C8B-B14F-4D97-AF65-F5344CB8AC3E}">
        <p14:creationId xmlns:p14="http://schemas.microsoft.com/office/powerpoint/2010/main" val="427321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http://www.nps.org.au/__data/assets/pdf_file/0012/111423/Clinical_guidance_final_PPI.pdf</a:t>
            </a:r>
            <a:endParaRPr lang="en-US" dirty="0"/>
          </a:p>
        </p:txBody>
      </p:sp>
      <p:sp>
        <p:nvSpPr>
          <p:cNvPr id="4" name="Slide Number Placeholder 3"/>
          <p:cNvSpPr>
            <a:spLocks noGrp="1"/>
          </p:cNvSpPr>
          <p:nvPr>
            <p:ph type="sldNum" sz="quarter" idx="10"/>
          </p:nvPr>
        </p:nvSpPr>
        <p:spPr/>
        <p:txBody>
          <a:bodyPr/>
          <a:lstStyle/>
          <a:p>
            <a:fld id="{05933E3E-0100-4C69-9BA3-2180C3517D39}" type="slidenum">
              <a:rPr lang="en-US" smtClean="0"/>
              <a:t>35</a:t>
            </a:fld>
            <a:endParaRPr lang="en-US"/>
          </a:p>
        </p:txBody>
      </p:sp>
    </p:spTree>
    <p:extLst>
      <p:ext uri="{BB962C8B-B14F-4D97-AF65-F5344CB8AC3E}">
        <p14:creationId xmlns:p14="http://schemas.microsoft.com/office/powerpoint/2010/main" val="427321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Brandt,N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Stefanacci</a:t>
            </a:r>
            <a:r>
              <a:rPr lang="en-US" sz="1200" b="0" i="0" kern="1200" dirty="0" smtClean="0">
                <a:solidFill>
                  <a:schemeClr val="tx1"/>
                </a:solidFill>
                <a:effectLst/>
                <a:latin typeface="+mn-lt"/>
                <a:ea typeface="+mn-ea"/>
                <a:cs typeface="+mn-cs"/>
              </a:rPr>
              <a:t>, R. Discontinuation of Unnecessary Medications in Older Adults. Consult Pharm 2011;26:845-54.</a:t>
            </a:r>
          </a:p>
          <a:p>
            <a:pPr eaLnBrk="1" hangingPunct="1">
              <a:buFontTx/>
              <a:buChar char="•"/>
            </a:pPr>
            <a:r>
              <a:rPr lang="en-US" sz="1200" dirty="0" smtClean="0"/>
              <a:t> State Operations Manual (SOM) defines the unnecessary medications commonly used in nursing facilities. </a:t>
            </a:r>
          </a:p>
          <a:p>
            <a:pPr eaLnBrk="1" hangingPunct="1">
              <a:buFontTx/>
              <a:buChar char="•"/>
            </a:pPr>
            <a:r>
              <a:rPr lang="en-US" sz="1200" dirty="0" smtClean="0"/>
              <a:t> SOM is used and enforced by surveyors of nursing facilities. </a:t>
            </a:r>
            <a:endParaRPr lang="en-US" altLang="en-US" dirty="0" smtClean="0"/>
          </a:p>
        </p:txBody>
      </p:sp>
      <p:sp>
        <p:nvSpPr>
          <p:cNvPr id="4" name="Slide Number Placeholder 3"/>
          <p:cNvSpPr>
            <a:spLocks noGrp="1"/>
          </p:cNvSpPr>
          <p:nvPr>
            <p:ph type="sldNum" sz="quarter" idx="10"/>
          </p:nvPr>
        </p:nvSpPr>
        <p:spPr/>
        <p:txBody>
          <a:bodyPr/>
          <a:lstStyle/>
          <a:p>
            <a:fld id="{05933E3E-0100-4C69-9BA3-2180C3517D39}" type="slidenum">
              <a:rPr lang="en-US" smtClean="0"/>
              <a:t>36</a:t>
            </a:fld>
            <a:endParaRPr lang="en-US" dirty="0"/>
          </a:p>
        </p:txBody>
      </p:sp>
    </p:spTree>
    <p:extLst>
      <p:ext uri="{BB962C8B-B14F-4D97-AF65-F5344CB8AC3E}">
        <p14:creationId xmlns:p14="http://schemas.microsoft.com/office/powerpoint/2010/main" val="4017562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FAC2461A-0E37-4BDB-BE81-02955AE2322D}" type="datetimeFigureOut">
              <a:rPr lang="es-CO" smtClean="0"/>
              <a:t>17/07/2014</a:t>
            </a:fld>
            <a:endParaRPr lang="es-CO"/>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EFFEBB04-4B70-4FB9-8273-1B3A170C5873}" type="slidenum">
              <a:rPr lang="es-CO" smtClean="0"/>
              <a:t>‹#›</a:t>
            </a:fld>
            <a:endParaRPr lang="es-CO"/>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s-CO"/>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2461A-0E37-4BDB-BE81-02955AE2322D}" type="datetimeFigureOut">
              <a:rPr lang="es-CO" smtClean="0"/>
              <a:t>17/07/2014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FFEBB04-4B70-4FB9-8273-1B3A170C5873}"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2461A-0E37-4BDB-BE81-02955AE2322D}" type="datetimeFigureOut">
              <a:rPr lang="es-CO" smtClean="0"/>
              <a:t>17/07/2014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EFFEBB04-4B70-4FB9-8273-1B3A170C5873}" type="slidenum">
              <a:rPr lang="es-CO" smtClean="0"/>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2461A-0E37-4BDB-BE81-02955AE2322D}" type="datetimeFigureOut">
              <a:rPr lang="es-CO" smtClean="0"/>
              <a:t>17/07/2014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FFEBB04-4B70-4FB9-8273-1B3A170C5873}" type="slidenum">
              <a:rPr lang="es-CO" smtClean="0"/>
              <a:t>‹#›</a:t>
            </a:fld>
            <a:endParaRPr lang="es-CO"/>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FAC2461A-0E37-4BDB-BE81-02955AE2322D}" type="datetimeFigureOut">
              <a:rPr lang="es-CO" smtClean="0"/>
              <a:t>17/07/2014</a:t>
            </a:fld>
            <a:endParaRPr lang="es-CO"/>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EFFEBB04-4B70-4FB9-8273-1B3A170C5873}" type="slidenum">
              <a:rPr lang="es-CO" smtClean="0"/>
              <a:t>‹#›</a:t>
            </a:fld>
            <a:endParaRPr lang="es-CO"/>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s-CO"/>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2461A-0E37-4BDB-BE81-02955AE2322D}" type="datetimeFigureOut">
              <a:rPr lang="es-CO" smtClean="0"/>
              <a:t>17/07/2014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FFEBB04-4B70-4FB9-8273-1B3A170C5873}" type="slidenum">
              <a:rPr lang="es-CO" smtClean="0"/>
              <a:t>‹#›</a:t>
            </a:fld>
            <a:endParaRPr lang="es-CO"/>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2461A-0E37-4BDB-BE81-02955AE2322D}" type="datetimeFigureOut">
              <a:rPr lang="es-CO" smtClean="0"/>
              <a:t>17/07/2014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FFEBB04-4B70-4FB9-8273-1B3A170C5873}" type="slidenum">
              <a:rPr lang="es-CO" smtClean="0"/>
              <a:t>‹#›</a:t>
            </a:fld>
            <a:endParaRPr lang="es-CO"/>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C2461A-0E37-4BDB-BE81-02955AE2322D}" type="datetimeFigureOut">
              <a:rPr lang="es-CO" smtClean="0"/>
              <a:t>17/07/2014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FFEBB04-4B70-4FB9-8273-1B3A170C5873}" type="slidenum">
              <a:rPr lang="es-CO" smtClean="0"/>
              <a:t>‹#›</a:t>
            </a:fld>
            <a:endParaRPr lang="es-CO"/>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AC2461A-0E37-4BDB-BE81-02955AE2322D}" type="datetimeFigureOut">
              <a:rPr lang="es-CO" smtClean="0"/>
              <a:t>17/07/2014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FFEBB04-4B70-4FB9-8273-1B3A170C5873}"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2461A-0E37-4BDB-BE81-02955AE2322D}" type="datetimeFigureOut">
              <a:rPr lang="es-CO" smtClean="0"/>
              <a:t>17/07/2014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EFFEBB04-4B70-4FB9-8273-1B3A170C5873}" type="slidenum">
              <a:rPr lang="es-CO" smtClean="0"/>
              <a:t>‹#›</a:t>
            </a:fld>
            <a:endParaRPr lang="es-CO"/>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2461A-0E37-4BDB-BE81-02955AE2322D}" type="datetimeFigureOut">
              <a:rPr lang="es-CO" smtClean="0"/>
              <a:t>17/07/2014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FFEBB04-4B70-4FB9-8273-1B3A170C5873}" type="slidenum">
              <a:rPr lang="es-CO" smtClean="0"/>
              <a:t>‹#›</a:t>
            </a:fld>
            <a:endParaRPr lang="es-CO"/>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FAC2461A-0E37-4BDB-BE81-02955AE2322D}" type="datetimeFigureOut">
              <a:rPr lang="es-CO" smtClean="0"/>
              <a:t>17/07/2014</a:t>
            </a:fld>
            <a:endParaRPr lang="es-CO"/>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s-CO"/>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EFFEBB04-4B70-4FB9-8273-1B3A170C5873}" type="slidenum">
              <a:rPr lang="es-CO" smtClean="0"/>
              <a:t>‹#›</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3.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east.org/tpg/stressulcer.pdf"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east.org/tpg/stressulcer.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10400" y="2286000"/>
            <a:ext cx="1981200" cy="3048000"/>
          </a:xfrm>
        </p:spPr>
        <p:txBody>
          <a:bodyPr>
            <a:normAutofit/>
          </a:bodyPr>
          <a:lstStyle/>
          <a:p>
            <a:pPr algn="ctr"/>
            <a:r>
              <a:rPr lang="en-US" sz="1800" b="1" dirty="0" smtClean="0"/>
              <a:t>Christopher Lacey,</a:t>
            </a:r>
          </a:p>
          <a:p>
            <a:pPr algn="ctr"/>
            <a:r>
              <a:rPr lang="en-US" sz="1800" b="1" dirty="0" smtClean="0"/>
              <a:t>India </a:t>
            </a:r>
            <a:r>
              <a:rPr lang="en-US" sz="1800" b="1" dirty="0" err="1" smtClean="0"/>
              <a:t>Mckenzie</a:t>
            </a:r>
            <a:endParaRPr lang="en-US" sz="1800" b="1" dirty="0" smtClean="0"/>
          </a:p>
          <a:p>
            <a:pPr algn="ctr"/>
            <a:endParaRPr lang="en-US" sz="1800" b="1" dirty="0" smtClean="0"/>
          </a:p>
          <a:p>
            <a:pPr algn="ctr"/>
            <a:r>
              <a:rPr lang="en-US" sz="1800" b="1" dirty="0" smtClean="0">
                <a:solidFill>
                  <a:schemeClr val="bg1"/>
                </a:solidFill>
              </a:rPr>
              <a:t>Preceptors:</a:t>
            </a:r>
          </a:p>
          <a:p>
            <a:pPr algn="ctr"/>
            <a:r>
              <a:rPr lang="en-US" sz="1800" b="1" dirty="0" smtClean="0">
                <a:solidFill>
                  <a:schemeClr val="bg1"/>
                </a:solidFill>
              </a:rPr>
              <a:t> </a:t>
            </a:r>
            <a:r>
              <a:rPr lang="en-US" sz="1800" b="1" dirty="0">
                <a:solidFill>
                  <a:schemeClr val="bg1"/>
                </a:solidFill>
              </a:rPr>
              <a:t>Nikki </a:t>
            </a:r>
            <a:r>
              <a:rPr lang="en-US" sz="1800" b="1" dirty="0" err="1">
                <a:solidFill>
                  <a:schemeClr val="bg1"/>
                </a:solidFill>
              </a:rPr>
              <a:t>McBurrows</a:t>
            </a:r>
            <a:r>
              <a:rPr lang="en-US" sz="1800" b="1" dirty="0">
                <a:solidFill>
                  <a:schemeClr val="bg1"/>
                </a:solidFill>
              </a:rPr>
              <a:t>, </a:t>
            </a:r>
            <a:r>
              <a:rPr lang="en-US" sz="1800" b="1" dirty="0" smtClean="0">
                <a:solidFill>
                  <a:schemeClr val="bg1"/>
                </a:solidFill>
              </a:rPr>
              <a:t>Elizabeth Santa</a:t>
            </a:r>
          </a:p>
        </p:txBody>
      </p:sp>
      <p:sp>
        <p:nvSpPr>
          <p:cNvPr id="2" name="Title 1"/>
          <p:cNvSpPr>
            <a:spLocks noGrp="1"/>
          </p:cNvSpPr>
          <p:nvPr>
            <p:ph type="title"/>
          </p:nvPr>
        </p:nvSpPr>
        <p:spPr>
          <a:xfrm>
            <a:off x="464545" y="1143000"/>
            <a:ext cx="6324600" cy="1828800"/>
          </a:xfrm>
        </p:spPr>
        <p:txBody>
          <a:bodyPr/>
          <a:lstStyle/>
          <a:p>
            <a:pPr algn="ctr"/>
            <a:r>
              <a:rPr lang="en-US" sz="4400" b="1" dirty="0"/>
              <a:t>Proton Pump Inhibitors</a:t>
            </a:r>
            <a:endParaRPr lang="es-CO"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289" y="3276600"/>
            <a:ext cx="6108911" cy="3124200"/>
          </a:xfrm>
          <a:prstGeom prst="rect">
            <a:avLst/>
          </a:prstGeom>
          <a:ln w="25400">
            <a:solidFill>
              <a:srgbClr val="C00000"/>
            </a:solidFill>
          </a:ln>
        </p:spPr>
      </p:pic>
    </p:spTree>
    <p:extLst>
      <p:ext uri="{BB962C8B-B14F-4D97-AF65-F5344CB8AC3E}">
        <p14:creationId xmlns:p14="http://schemas.microsoft.com/office/powerpoint/2010/main" val="3611465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Pantoprazole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1211535"/>
              </p:ext>
            </p:extLst>
          </p:nvPr>
        </p:nvGraphicFramePr>
        <p:xfrm>
          <a:off x="152400" y="1219200"/>
          <a:ext cx="8839200" cy="5634990"/>
        </p:xfrm>
        <a:graphic>
          <a:graphicData uri="http://schemas.openxmlformats.org/drawingml/2006/table">
            <a:tbl>
              <a:tblPr firstRow="1" bandRow="1">
                <a:tableStyleId>{5C22544A-7EE6-4342-B048-85BDC9FD1C3A}</a:tableStyleId>
              </a:tblPr>
              <a:tblGrid>
                <a:gridCol w="1905000"/>
                <a:gridCol w="2057400"/>
                <a:gridCol w="3200400"/>
                <a:gridCol w="1676400"/>
              </a:tblGrid>
              <a:tr h="369356">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689051">
                <a:tc>
                  <a:txBody>
                    <a:bodyPr/>
                    <a:lstStyle/>
                    <a:p>
                      <a:pPr rtl="0" fontAlgn="t">
                        <a:spcBef>
                          <a:spcPts val="0"/>
                        </a:spcBef>
                        <a:spcAft>
                          <a:spcPts val="0"/>
                        </a:spcAft>
                      </a:pPr>
                      <a:r>
                        <a:rPr lang="en-US" sz="1600" b="1" i="0" u="none" strike="noStrike" dirty="0">
                          <a:solidFill>
                            <a:srgbClr val="231F20"/>
                          </a:solidFill>
                          <a:effectLst/>
                          <a:latin typeface="+mj-lt"/>
                        </a:rPr>
                        <a:t>Hypersecretion conditions including </a:t>
                      </a:r>
                      <a:endParaRPr lang="en-US" sz="1600" b="1" i="0" u="none" strike="noStrike" dirty="0" smtClean="0">
                        <a:solidFill>
                          <a:srgbClr val="231F20"/>
                        </a:solidFill>
                        <a:effectLst/>
                        <a:latin typeface="+mj-lt"/>
                      </a:endParaRPr>
                    </a:p>
                    <a:p>
                      <a:pPr rtl="0" fontAlgn="t">
                        <a:spcBef>
                          <a:spcPts val="0"/>
                        </a:spcBef>
                        <a:spcAft>
                          <a:spcPts val="0"/>
                        </a:spcAft>
                      </a:pPr>
                      <a:r>
                        <a:rPr lang="en-US" sz="1600" b="1" i="0" u="none" strike="noStrike" dirty="0" smtClean="0">
                          <a:solidFill>
                            <a:srgbClr val="231F20"/>
                          </a:solidFill>
                          <a:effectLst/>
                          <a:latin typeface="+mj-lt"/>
                        </a:rPr>
                        <a:t>Zollinger-Ellison Syndrome</a:t>
                      </a:r>
                      <a:r>
                        <a:rPr lang="en-US" sz="1600" b="1" i="0" u="none" strike="noStrike" dirty="0">
                          <a:solidFill>
                            <a:srgbClr val="231F20"/>
                          </a:solidFill>
                          <a:effectLst/>
                          <a:latin typeface="+mj-lt"/>
                        </a:rPr>
                        <a:t>, Systemic Mastocytosis, and multiple Endocrine Adenoma Syndrome</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Initially </a:t>
                      </a:r>
                      <a:r>
                        <a:rPr lang="en-US" sz="1550" b="0" i="0" u="none" strike="noStrike" dirty="0">
                          <a:solidFill>
                            <a:srgbClr val="000000"/>
                          </a:solidFill>
                          <a:effectLst/>
                          <a:latin typeface="+mj-lt"/>
                        </a:rPr>
                        <a:t>40 mg PO twice daily</a:t>
                      </a:r>
                      <a:r>
                        <a:rPr lang="en-US" sz="1550" b="0" i="0" u="none" strike="noStrike" dirty="0" smtClean="0">
                          <a:solidFill>
                            <a:srgbClr val="000000"/>
                          </a:solidFill>
                          <a:effectLst/>
                          <a:latin typeface="+mj-lt"/>
                        </a:rPr>
                        <a:t>.</a:t>
                      </a:r>
                    </a:p>
                    <a:p>
                      <a:pPr rtl="0" fontAlgn="t">
                        <a:spcBef>
                          <a:spcPts val="0"/>
                        </a:spcBef>
                        <a:spcAft>
                          <a:spcPts val="0"/>
                        </a:spcAft>
                      </a:pPr>
                      <a:r>
                        <a:rPr lang="en-US" sz="1550" b="1" i="0" u="none" strike="noStrike" dirty="0" smtClean="0">
                          <a:solidFill>
                            <a:srgbClr val="000000"/>
                          </a:solidFill>
                          <a:effectLst/>
                          <a:latin typeface="+mj-lt"/>
                        </a:rPr>
                        <a:t>Max</a:t>
                      </a:r>
                      <a:r>
                        <a:rPr lang="en-US" sz="1550" b="1" i="0" u="none" strike="noStrike" baseline="0" dirty="0" smtClean="0">
                          <a:solidFill>
                            <a:srgbClr val="000000"/>
                          </a:solidFill>
                          <a:effectLst/>
                          <a:latin typeface="+mj-lt"/>
                        </a:rPr>
                        <a:t> Dose:</a:t>
                      </a:r>
                      <a:r>
                        <a:rPr lang="en-US" sz="1550" b="0" i="0" u="none" strike="noStrike" dirty="0" smtClean="0">
                          <a:solidFill>
                            <a:srgbClr val="000000"/>
                          </a:solidFill>
                          <a:effectLst/>
                          <a:latin typeface="+mj-lt"/>
                        </a:rPr>
                        <a:t> </a:t>
                      </a:r>
                      <a:r>
                        <a:rPr lang="en-US" sz="1550" b="0" i="0" u="none" strike="noStrike" dirty="0">
                          <a:solidFill>
                            <a:srgbClr val="000000"/>
                          </a:solidFill>
                          <a:effectLst/>
                          <a:latin typeface="+mj-lt"/>
                        </a:rPr>
                        <a:t>240 mg/day.</a:t>
                      </a:r>
                      <a:endParaRPr lang="en-US" sz="1550" b="0" dirty="0">
                        <a:effectLst/>
                        <a:latin typeface="+mj-lt"/>
                      </a:endParaRPr>
                    </a:p>
                    <a:p>
                      <a:pPr rtl="0" fontAlgn="t">
                        <a:spcBef>
                          <a:spcPts val="0"/>
                        </a:spcBef>
                        <a:spcAft>
                          <a:spcPts val="0"/>
                        </a:spcAft>
                      </a:pPr>
                      <a:r>
                        <a:rPr lang="en-US" sz="1550" b="0" i="0" u="none" strike="noStrike" dirty="0">
                          <a:solidFill>
                            <a:srgbClr val="000000"/>
                          </a:solidFill>
                          <a:effectLst/>
                          <a:latin typeface="+mj-lt"/>
                        </a:rPr>
                        <a:t>IV: Initially 80 mg Q12H.</a:t>
                      </a:r>
                      <a:endParaRPr lang="en-US" sz="1550" b="0" dirty="0">
                        <a:effectLst/>
                        <a:latin typeface="+mj-lt"/>
                      </a:endParaRPr>
                    </a:p>
                    <a:p>
                      <a:pPr rtl="0" fontAlgn="t">
                        <a:spcBef>
                          <a:spcPts val="0"/>
                        </a:spcBef>
                        <a:spcAft>
                          <a:spcPts val="0"/>
                        </a:spcAft>
                      </a:pPr>
                      <a:r>
                        <a:rPr lang="en-US" sz="1550" b="0" i="0" u="none" strike="noStrike" dirty="0">
                          <a:solidFill>
                            <a:srgbClr val="000000"/>
                          </a:solidFill>
                          <a:effectLst/>
                          <a:latin typeface="+mj-lt"/>
                        </a:rPr>
                        <a:t>May require dosage increase to 80 mg IV Q8H. TTD 160mg up to </a:t>
                      </a:r>
                      <a:r>
                        <a:rPr lang="en-US" sz="1550" b="1" i="0" u="none" strike="noStrike" dirty="0" smtClean="0">
                          <a:solidFill>
                            <a:srgbClr val="000000"/>
                          </a:solidFill>
                          <a:effectLst/>
                          <a:latin typeface="+mj-lt"/>
                        </a:rPr>
                        <a:t>Max dose</a:t>
                      </a:r>
                      <a:r>
                        <a:rPr lang="en-US" sz="1550" b="0" i="0" u="none" strike="noStrike" baseline="0" dirty="0" smtClean="0">
                          <a:solidFill>
                            <a:srgbClr val="000000"/>
                          </a:solidFill>
                          <a:effectLst/>
                          <a:latin typeface="+mj-lt"/>
                        </a:rPr>
                        <a:t> of </a:t>
                      </a:r>
                      <a:r>
                        <a:rPr lang="en-US" sz="1550" b="0" i="0" u="none" strike="noStrike" dirty="0" smtClean="0">
                          <a:solidFill>
                            <a:srgbClr val="000000"/>
                          </a:solidFill>
                          <a:effectLst/>
                          <a:latin typeface="+mj-lt"/>
                        </a:rPr>
                        <a:t>240 mg controls acid for 7 </a:t>
                      </a:r>
                      <a:r>
                        <a:rPr lang="en-US" sz="1550" b="0" i="0" u="none" strike="noStrike" dirty="0">
                          <a:solidFill>
                            <a:srgbClr val="000000"/>
                          </a:solidFill>
                          <a:effectLst/>
                          <a:latin typeface="+mj-lt"/>
                        </a:rPr>
                        <a:t>days.</a:t>
                      </a:r>
                      <a:r>
                        <a:rPr lang="en-US" sz="1550" b="0" i="0" u="none" strike="noStrike" baseline="30000" dirty="0">
                          <a:solidFill>
                            <a:srgbClr val="000000"/>
                          </a:solidFill>
                          <a:effectLst/>
                          <a:latin typeface="+mj-lt"/>
                        </a:rPr>
                        <a:t>1</a:t>
                      </a:r>
                      <a:endParaRPr lang="en-US" sz="1550" b="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Some patients continuously treated for &gt; 2 years on Pantoprazole.</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Safe and effective IV pantoprazole beyond 10 days not established, switch to PO when feasible.</a:t>
                      </a:r>
                      <a:endParaRPr lang="en-US" sz="1550" dirty="0">
                        <a:effectLst/>
                        <a:latin typeface="+mj-lt"/>
                      </a:endParaRPr>
                    </a:p>
                  </a:txBody>
                  <a:tcPr marL="66675" marR="66675" marT="66675" marB="66675"/>
                </a:tc>
              </a:tr>
              <a:tr h="2046993">
                <a:tc>
                  <a:txBody>
                    <a:bodyPr/>
                    <a:lstStyle/>
                    <a:p>
                      <a:pPr rtl="0" fontAlgn="t">
                        <a:spcBef>
                          <a:spcPts val="0"/>
                        </a:spcBef>
                        <a:spcAft>
                          <a:spcPts val="0"/>
                        </a:spcAft>
                      </a:pPr>
                      <a:r>
                        <a:rPr lang="en-US" sz="1600" b="1" i="0" u="none" strike="noStrike" dirty="0">
                          <a:solidFill>
                            <a:srgbClr val="000000"/>
                          </a:solidFill>
                          <a:effectLst/>
                          <a:latin typeface="+mj-lt"/>
                        </a:rPr>
                        <a:t>Erosive Reflux </a:t>
                      </a:r>
                      <a:r>
                        <a:rPr lang="en-US" sz="1600" b="1" i="0" u="none" strike="noStrike" dirty="0" err="1">
                          <a:solidFill>
                            <a:srgbClr val="000000"/>
                          </a:solidFill>
                          <a:effectLst/>
                          <a:latin typeface="+mj-lt"/>
                        </a:rPr>
                        <a:t>Oesophagitis</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40 </a:t>
                      </a:r>
                      <a:r>
                        <a:rPr lang="en-US" sz="1550" b="0" i="0" u="none" strike="noStrike" dirty="0">
                          <a:solidFill>
                            <a:srgbClr val="000000"/>
                          </a:solidFill>
                          <a:effectLst/>
                          <a:latin typeface="+mj-lt"/>
                        </a:rPr>
                        <a:t>mg PO </a:t>
                      </a:r>
                      <a:r>
                        <a:rPr lang="en-US" sz="1550" b="0" i="0" u="none" strike="noStrike" dirty="0" smtClean="0">
                          <a:solidFill>
                            <a:srgbClr val="000000"/>
                          </a:solidFill>
                          <a:effectLst/>
                          <a:latin typeface="+mj-lt"/>
                        </a:rPr>
                        <a:t>once</a:t>
                      </a:r>
                      <a:r>
                        <a:rPr lang="en-US" sz="1550" b="0" i="0" u="none" strike="noStrike" baseline="0" dirty="0" smtClean="0">
                          <a:solidFill>
                            <a:srgbClr val="000000"/>
                          </a:solidFill>
                          <a:effectLst/>
                          <a:latin typeface="+mj-lt"/>
                        </a:rPr>
                        <a:t> </a:t>
                      </a:r>
                      <a:r>
                        <a:rPr lang="en-US" sz="1550" b="0" i="0" u="none" strike="noStrike" dirty="0" smtClean="0">
                          <a:solidFill>
                            <a:srgbClr val="000000"/>
                          </a:solidFill>
                          <a:effectLst/>
                          <a:latin typeface="+mj-lt"/>
                        </a:rPr>
                        <a:t>Daily </a:t>
                      </a:r>
                      <a:r>
                        <a:rPr lang="en-US" sz="1550" b="0" i="0" u="none" strike="noStrike" dirty="0">
                          <a:solidFill>
                            <a:srgbClr val="000000"/>
                          </a:solidFill>
                          <a:effectLst/>
                          <a:latin typeface="+mj-lt"/>
                        </a:rPr>
                        <a:t>30 minutes before the first meal of the </a:t>
                      </a:r>
                      <a:r>
                        <a:rPr lang="en-US" sz="1550" b="0" i="0" u="none" strike="noStrike" dirty="0" smtClean="0">
                          <a:solidFill>
                            <a:srgbClr val="000000"/>
                          </a:solidFill>
                          <a:effectLst/>
                          <a:latin typeface="+mj-lt"/>
                        </a:rPr>
                        <a:t>day</a:t>
                      </a:r>
                    </a:p>
                    <a:p>
                      <a:pPr rtl="0" fontAlgn="t">
                        <a:spcBef>
                          <a:spcPts val="0"/>
                        </a:spcBef>
                        <a:spcAft>
                          <a:spcPts val="0"/>
                        </a:spcAft>
                      </a:pPr>
                      <a:endParaRPr lang="en-US" sz="1550" b="0" dirty="0">
                        <a:effectLst/>
                        <a:latin typeface="+mj-lt"/>
                      </a:endParaRPr>
                    </a:p>
                    <a:p>
                      <a:pPr rtl="0" fontAlgn="t">
                        <a:spcBef>
                          <a:spcPts val="0"/>
                        </a:spcBef>
                        <a:spcAft>
                          <a:spcPts val="0"/>
                        </a:spcAft>
                      </a:pPr>
                      <a:r>
                        <a:rPr lang="en-US" sz="1550" b="1" i="0" u="none" strike="noStrike" dirty="0">
                          <a:solidFill>
                            <a:srgbClr val="000000"/>
                          </a:solidFill>
                          <a:effectLst/>
                          <a:latin typeface="+mj-lt"/>
                        </a:rPr>
                        <a:t>IV:</a:t>
                      </a:r>
                      <a:r>
                        <a:rPr lang="en-US" sz="1550" b="0" i="0" u="none" strike="noStrike" dirty="0">
                          <a:solidFill>
                            <a:srgbClr val="000000"/>
                          </a:solidFill>
                          <a:effectLst/>
                          <a:latin typeface="+mj-lt"/>
                        </a:rPr>
                        <a:t> 40 mg IV infused once daily for 7-10 days. </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Once daily for up to 8 weeks (short-term treatment). For adults who have not healed after 8 weeks of treatment, an additional 8 weeks of therapy may be considered</a:t>
                      </a:r>
                      <a:r>
                        <a:rPr lang="en-US" sz="1550" b="0" i="0" u="none" strike="noStrike" dirty="0" smtClean="0">
                          <a:solidFill>
                            <a:srgbClr val="000000"/>
                          </a:solidFill>
                          <a:effectLst/>
                          <a:latin typeface="+mj-lt"/>
                        </a:rPr>
                        <a:t>.</a:t>
                      </a:r>
                    </a:p>
                    <a:p>
                      <a:pPr rtl="0" fontAlgn="t">
                        <a:spcBef>
                          <a:spcPts val="0"/>
                        </a:spcBef>
                        <a:spcAft>
                          <a:spcPts val="0"/>
                        </a:spcAft>
                      </a:pPr>
                      <a:endParaRPr lang="en-US" sz="500" dirty="0">
                        <a:effectLst/>
                        <a:latin typeface="+mj-lt"/>
                      </a:endParaRPr>
                    </a:p>
                    <a:p>
                      <a:pPr rtl="0" fontAlgn="t">
                        <a:spcBef>
                          <a:spcPts val="0"/>
                        </a:spcBef>
                        <a:spcAft>
                          <a:spcPts val="0"/>
                        </a:spcAft>
                      </a:pPr>
                      <a:r>
                        <a:rPr lang="en-US" sz="1550" b="0" i="0" u="none" strike="noStrike" dirty="0">
                          <a:solidFill>
                            <a:srgbClr val="000000"/>
                          </a:solidFill>
                          <a:effectLst/>
                          <a:latin typeface="+mj-lt"/>
                        </a:rPr>
                        <a:t>Therapy duration during clinical trials ≤ 12 months were effective in reducing episodes of heartburn.</a:t>
                      </a:r>
                      <a:r>
                        <a:rPr lang="en-US" sz="1550" b="0" i="0" u="none" strike="noStrike" baseline="30000" dirty="0">
                          <a:solidFill>
                            <a:srgbClr val="000000"/>
                          </a:solidFill>
                          <a:effectLst/>
                          <a:latin typeface="+mj-lt"/>
                        </a:rPr>
                        <a:t>2</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Higher </a:t>
                      </a:r>
                      <a:r>
                        <a:rPr lang="en-US" sz="1550" b="0" i="0" u="none" strike="noStrike" dirty="0">
                          <a:solidFill>
                            <a:srgbClr val="000000"/>
                          </a:solidFill>
                          <a:effectLst/>
                          <a:latin typeface="+mj-lt"/>
                        </a:rPr>
                        <a:t>oral doses of 80 mg/day (up to 120 mg/day) have been administered safely to patients with esophagitis in published clinical trials.</a:t>
                      </a:r>
                      <a:r>
                        <a:rPr lang="en-US" sz="1550" b="0" i="0" u="none" strike="noStrike" baseline="30000" dirty="0">
                          <a:solidFill>
                            <a:srgbClr val="000000"/>
                          </a:solidFill>
                          <a:effectLst/>
                          <a:latin typeface="+mj-lt"/>
                        </a:rPr>
                        <a:t>1</a:t>
                      </a:r>
                      <a:endParaRPr lang="en-US" sz="15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470140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Pantoprazole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343758"/>
              </p:ext>
            </p:extLst>
          </p:nvPr>
        </p:nvGraphicFramePr>
        <p:xfrm>
          <a:off x="152400" y="1600200"/>
          <a:ext cx="8839200" cy="5109319"/>
        </p:xfrm>
        <a:graphic>
          <a:graphicData uri="http://schemas.openxmlformats.org/drawingml/2006/table">
            <a:tbl>
              <a:tblPr firstRow="1" bandRow="1">
                <a:tableStyleId>{5C22544A-7EE6-4342-B048-85BDC9FD1C3A}</a:tableStyleId>
              </a:tblPr>
              <a:tblGrid>
                <a:gridCol w="2946400"/>
                <a:gridCol w="3048000"/>
                <a:gridCol w="2844800"/>
              </a:tblGrid>
              <a:tr h="375179">
                <a:tc>
                  <a:txBody>
                    <a:bodyPr/>
                    <a:lstStyle/>
                    <a:p>
                      <a:pPr rtl="0" fontAlgn="t">
                        <a:spcBef>
                          <a:spcPts val="0"/>
                        </a:spcBef>
                        <a:spcAft>
                          <a:spcPts val="0"/>
                        </a:spcAft>
                      </a:pPr>
                      <a:r>
                        <a:rPr lang="en-US" sz="1350" b="1" i="0" u="none" strike="noStrike" dirty="0">
                          <a:solidFill>
                            <a:schemeClr val="bg1"/>
                          </a:solidFill>
                          <a:effectLst/>
                          <a:latin typeface="Arial"/>
                        </a:rPr>
                        <a:t>Indication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Dose</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Duration</a:t>
                      </a:r>
                      <a:endParaRPr lang="en-US" sz="1350" dirty="0">
                        <a:solidFill>
                          <a:schemeClr val="bg1"/>
                        </a:solidFill>
                        <a:effectLst/>
                      </a:endParaRPr>
                    </a:p>
                  </a:txBody>
                  <a:tcPr marL="66675" marR="66675" marT="66675" marB="66675"/>
                </a:tc>
              </a:tr>
              <a:tr h="1226711">
                <a:tc>
                  <a:txBody>
                    <a:bodyPr/>
                    <a:lstStyle/>
                    <a:p>
                      <a:pPr rtl="0" fontAlgn="t">
                        <a:spcBef>
                          <a:spcPts val="0"/>
                        </a:spcBef>
                        <a:spcAft>
                          <a:spcPts val="0"/>
                        </a:spcAft>
                      </a:pPr>
                      <a:r>
                        <a:rPr lang="en-US" sz="1800" b="1" i="0" u="none" strike="noStrike" dirty="0">
                          <a:solidFill>
                            <a:srgbClr val="000000"/>
                          </a:solidFill>
                          <a:effectLst/>
                          <a:latin typeface="+mj-lt"/>
                        </a:rPr>
                        <a:t>Short-term treatment of frequent dyspepsia or pyrosis (heartburn) occurring ≥ twice / week</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20-40 </a:t>
                      </a:r>
                      <a:r>
                        <a:rPr lang="en-US" sz="1700" b="0" i="0" u="none" strike="noStrike" dirty="0">
                          <a:solidFill>
                            <a:srgbClr val="000000"/>
                          </a:solidFill>
                          <a:effectLst/>
                          <a:latin typeface="+mj-lt"/>
                        </a:rPr>
                        <a:t>mg PO once daily for up to 14 days.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Full relief may take 1-4 days</a:t>
                      </a:r>
                      <a:r>
                        <a:rPr lang="en-US" sz="1700" b="0" i="0" u="none" strike="noStrike" dirty="0" smtClean="0">
                          <a:solidFill>
                            <a:srgbClr val="000000"/>
                          </a:solidFill>
                          <a:effectLst/>
                          <a:latin typeface="+mj-lt"/>
                        </a:rPr>
                        <a:t>.</a:t>
                      </a:r>
                      <a:endParaRPr lang="en-US" sz="1700" dirty="0">
                        <a:effectLst/>
                        <a:latin typeface="+mj-lt"/>
                      </a:endParaRPr>
                    </a:p>
                  </a:txBody>
                  <a:tcPr marL="66675" marR="66675" marT="66675" marB="66675"/>
                </a:tc>
              </a:tr>
              <a:tr h="1058091">
                <a:tc>
                  <a:txBody>
                    <a:bodyPr/>
                    <a:lstStyle/>
                    <a:p>
                      <a:pPr rtl="0" fontAlgn="t">
                        <a:spcBef>
                          <a:spcPts val="0"/>
                        </a:spcBef>
                        <a:spcAft>
                          <a:spcPts val="0"/>
                        </a:spcAft>
                      </a:pPr>
                      <a:r>
                        <a:rPr lang="en-US" sz="1800" b="1" i="0" u="none" strike="noStrike" dirty="0">
                          <a:solidFill>
                            <a:srgbClr val="000000"/>
                          </a:solidFill>
                          <a:effectLst/>
                          <a:latin typeface="+mj-lt"/>
                        </a:rPr>
                        <a:t>NSAID-induced ulcer prophylaxis</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40 </a:t>
                      </a:r>
                      <a:r>
                        <a:rPr lang="en-US" sz="1700" b="0" i="0" u="none" strike="noStrike" dirty="0">
                          <a:solidFill>
                            <a:srgbClr val="000000"/>
                          </a:solidFill>
                          <a:effectLst/>
                          <a:latin typeface="+mj-lt"/>
                        </a:rPr>
                        <a:t>mg PO once daily </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Healing rates can be obtained in 4 to 12 </a:t>
                      </a:r>
                      <a:r>
                        <a:rPr lang="en-US" sz="1700" b="0" i="0" u="none" strike="noStrike" dirty="0" smtClean="0">
                          <a:solidFill>
                            <a:srgbClr val="000000"/>
                          </a:solidFill>
                          <a:effectLst/>
                          <a:latin typeface="+mj-lt"/>
                        </a:rPr>
                        <a:t>weeks.</a:t>
                      </a:r>
                      <a:r>
                        <a:rPr lang="en-US" sz="1700" b="0" i="0" u="none" strike="noStrike" baseline="30000" dirty="0" smtClean="0">
                          <a:solidFill>
                            <a:srgbClr val="000000"/>
                          </a:solidFill>
                          <a:effectLst/>
                          <a:latin typeface="+mj-lt"/>
                        </a:rPr>
                        <a:t>27</a:t>
                      </a:r>
                      <a:endParaRPr lang="en-US" sz="1700" dirty="0">
                        <a:effectLst/>
                        <a:latin typeface="+mj-lt"/>
                      </a:endParaRPr>
                    </a:p>
                  </a:txBody>
                  <a:tcPr marL="66675" marR="66675" marT="66675" marB="66675"/>
                </a:tc>
              </a:tr>
              <a:tr h="2445419">
                <a:tc>
                  <a:txBody>
                    <a:bodyPr/>
                    <a:lstStyle/>
                    <a:p>
                      <a:pPr rtl="0" fontAlgn="t">
                        <a:spcBef>
                          <a:spcPts val="0"/>
                        </a:spcBef>
                        <a:spcAft>
                          <a:spcPts val="0"/>
                        </a:spcAft>
                      </a:pPr>
                      <a:r>
                        <a:rPr lang="en-US" sz="1800" b="1" i="0" u="none" strike="noStrike" dirty="0">
                          <a:solidFill>
                            <a:srgbClr val="000000"/>
                          </a:solidFill>
                          <a:effectLst/>
                          <a:latin typeface="+mj-lt"/>
                        </a:rPr>
                        <a:t>Stress gastritis prophylaxis in critically ill patients</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Oral or Intravenous: 40 mg daily IV or PO </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Optimum duration is unclear, provide therapy while risk factors are present, the patient is in a critical care unit, or for a least 1 week after onset of critical illness.</a:t>
                      </a:r>
                      <a:r>
                        <a:rPr lang="en-US" sz="1700" b="0" i="0" u="none" strike="noStrike" baseline="30000" dirty="0">
                          <a:solidFill>
                            <a:srgbClr val="000000"/>
                          </a:solidFill>
                          <a:effectLst/>
                          <a:latin typeface="+mj-lt"/>
                        </a:rPr>
                        <a:t>28</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407224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Lansoprazole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6837019"/>
              </p:ext>
            </p:extLst>
          </p:nvPr>
        </p:nvGraphicFramePr>
        <p:xfrm>
          <a:off x="152400" y="1269713"/>
          <a:ext cx="8839200" cy="5535930"/>
        </p:xfrm>
        <a:graphic>
          <a:graphicData uri="http://schemas.openxmlformats.org/drawingml/2006/table">
            <a:tbl>
              <a:tblPr firstRow="1" bandRow="1">
                <a:tableStyleId>{5C22544A-7EE6-4342-B048-85BDC9FD1C3A}</a:tableStyleId>
              </a:tblPr>
              <a:tblGrid>
                <a:gridCol w="1219200"/>
                <a:gridCol w="1953846"/>
                <a:gridCol w="2719754"/>
                <a:gridCol w="2946400"/>
              </a:tblGrid>
              <a:tr h="355411">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235438">
                <a:tc>
                  <a:txBody>
                    <a:bodyPr/>
                    <a:lstStyle/>
                    <a:p>
                      <a:pPr rtl="0" fontAlgn="t">
                        <a:spcBef>
                          <a:spcPts val="0"/>
                        </a:spcBef>
                        <a:spcAft>
                          <a:spcPts val="0"/>
                        </a:spcAft>
                      </a:pPr>
                      <a:r>
                        <a:rPr lang="en-US" sz="1600" b="1" i="0" u="none" strike="noStrike" dirty="0">
                          <a:solidFill>
                            <a:srgbClr val="000000"/>
                          </a:solidFill>
                          <a:effectLst/>
                          <a:latin typeface="+mj-lt"/>
                        </a:rPr>
                        <a:t>Non-erosive </a:t>
                      </a:r>
                      <a:r>
                        <a:rPr lang="en-US" sz="1600" b="1" i="0" u="none" strike="noStrike" dirty="0" smtClean="0">
                          <a:solidFill>
                            <a:srgbClr val="000000"/>
                          </a:solidFill>
                          <a:effectLst/>
                          <a:latin typeface="+mj-lt"/>
                        </a:rPr>
                        <a:t>GERD and</a:t>
                      </a:r>
                      <a:r>
                        <a:rPr lang="en-US" sz="1600" b="1" i="0" u="none" strike="noStrike" baseline="0" dirty="0" smtClean="0">
                          <a:solidFill>
                            <a:srgbClr val="000000"/>
                          </a:solidFill>
                          <a:effectLst/>
                          <a:latin typeface="+mj-lt"/>
                        </a:rPr>
                        <a:t> </a:t>
                      </a:r>
                      <a:r>
                        <a:rPr lang="en-US" sz="1600" b="1" i="0" u="none" strike="noStrike" kern="1200" dirty="0" smtClean="0">
                          <a:solidFill>
                            <a:schemeClr val="dk1"/>
                          </a:solidFill>
                          <a:effectLst/>
                          <a:latin typeface="+mj-lt"/>
                          <a:ea typeface="+mn-ea"/>
                          <a:cs typeface="+mn-cs"/>
                        </a:rPr>
                        <a:t>Barrett’s esophagus </a:t>
                      </a:r>
                      <a:r>
                        <a:rPr lang="en-US" sz="1600" b="1" i="0" u="none" strike="noStrike" dirty="0" smtClean="0">
                          <a:solidFill>
                            <a:srgbClr val="000000"/>
                          </a:solidFill>
                          <a:effectLst/>
                          <a:latin typeface="+mj-lt"/>
                        </a:rPr>
                        <a:t> (</a:t>
                      </a:r>
                      <a:r>
                        <a:rPr lang="en-US" sz="1600" b="1" i="0" u="none" strike="noStrike" dirty="0">
                          <a:solidFill>
                            <a:srgbClr val="000000"/>
                          </a:solidFill>
                          <a:effectLst/>
                          <a:latin typeface="+mj-lt"/>
                        </a:rPr>
                        <a:t>treatment is the same as GERD treatment)</a:t>
                      </a:r>
                      <a:endParaRPr lang="en-US" sz="1600" dirty="0">
                        <a:effectLst/>
                        <a:latin typeface="+mj-lt"/>
                      </a:endParaRPr>
                    </a:p>
                  </a:txBody>
                  <a:tcPr marL="66675" marR="66675" marT="66675" marB="66675"/>
                </a:tc>
                <a:tc>
                  <a:txBody>
                    <a:bodyPr/>
                    <a:lstStyle/>
                    <a:p>
                      <a:pPr rtl="0"/>
                      <a:r>
                        <a:rPr lang="en-US" sz="1450" b="0" i="0" u="none" strike="noStrike" kern="1200" dirty="0" smtClean="0">
                          <a:solidFill>
                            <a:schemeClr val="dk1"/>
                          </a:solidFill>
                          <a:effectLst/>
                          <a:latin typeface="+mj-lt"/>
                          <a:ea typeface="+mn-ea"/>
                          <a:cs typeface="+mn-cs"/>
                        </a:rPr>
                        <a:t>Initially </a:t>
                      </a:r>
                      <a:r>
                        <a:rPr lang="en-US" sz="1450" b="0" i="0" u="none" strike="noStrike" kern="1200" dirty="0" smtClean="0">
                          <a:solidFill>
                            <a:schemeClr val="dk1"/>
                          </a:solidFill>
                          <a:effectLst/>
                          <a:latin typeface="+mj-lt"/>
                          <a:ea typeface="+mn-ea"/>
                          <a:cs typeface="+mn-cs"/>
                        </a:rPr>
                        <a:t>15 mg PO once daily QAM 30-60 minutes before meals. Can increase to 15 mg PO twice daily for patients nonresponsive to once daily treatment.</a:t>
                      </a:r>
                      <a:endParaRPr lang="en-US" sz="1450" b="0" dirty="0" smtClean="0">
                        <a:effectLst/>
                        <a:latin typeface="+mj-lt"/>
                      </a:endParaRPr>
                    </a:p>
                    <a:p>
                      <a:r>
                        <a:rPr lang="en-US" sz="1450" b="0" dirty="0" smtClean="0">
                          <a:effectLst/>
                          <a:latin typeface="+mj-lt"/>
                        </a:rPr>
                        <a:t/>
                      </a:r>
                      <a:br>
                        <a:rPr lang="en-US" sz="1450" b="0" dirty="0" smtClean="0">
                          <a:effectLst/>
                          <a:latin typeface="+mj-lt"/>
                        </a:rPr>
                      </a:br>
                      <a:endParaRPr lang="en-US" sz="1450" dirty="0">
                        <a:effectLst/>
                        <a:latin typeface="+mj-lt"/>
                      </a:endParaRPr>
                    </a:p>
                  </a:txBody>
                  <a:tcPr marL="66675" marR="66675" marT="66675" marB="66675"/>
                </a:tc>
                <a:tc>
                  <a:txBody>
                    <a:bodyPr/>
                    <a:lstStyle/>
                    <a:p>
                      <a:pPr rtl="0" fontAlgn="t">
                        <a:spcBef>
                          <a:spcPts val="0"/>
                        </a:spcBef>
                        <a:spcAft>
                          <a:spcPts val="0"/>
                        </a:spcAft>
                      </a:pPr>
                      <a:r>
                        <a:rPr lang="en-US" sz="1450" b="0" i="0" u="none" strike="noStrike" kern="1200" dirty="0" smtClean="0">
                          <a:solidFill>
                            <a:schemeClr val="dk1"/>
                          </a:solidFill>
                          <a:effectLst/>
                          <a:latin typeface="+mj-lt"/>
                          <a:ea typeface="+mn-ea"/>
                          <a:cs typeface="+mn-cs"/>
                        </a:rPr>
                        <a:t>Duration of therapy should be up to 8 weeks</a:t>
                      </a:r>
                      <a:r>
                        <a:rPr lang="en-US" sz="1450" b="0" dirty="0" smtClean="0">
                          <a:effectLst/>
                          <a:latin typeface="+mj-lt"/>
                        </a:rPr>
                        <a:t/>
                      </a:r>
                      <a:br>
                        <a:rPr lang="en-US" sz="1450" b="0" dirty="0" smtClean="0">
                          <a:effectLst/>
                          <a:latin typeface="+mj-lt"/>
                        </a:rPr>
                      </a:br>
                      <a:endParaRPr lang="en-US" sz="1450" dirty="0">
                        <a:effectLst/>
                        <a:latin typeface="+mj-lt"/>
                      </a:endParaRPr>
                    </a:p>
                  </a:txBody>
                  <a:tcPr marL="66675" marR="66675" marT="66675" marB="66675"/>
                </a:tc>
                <a:tc>
                  <a:txBody>
                    <a:bodyPr/>
                    <a:lstStyle/>
                    <a:p>
                      <a:pPr rtl="0"/>
                      <a:r>
                        <a:rPr lang="en-US" sz="1450" b="1" i="0" u="none" strike="noStrike" kern="1200" dirty="0" smtClean="0">
                          <a:solidFill>
                            <a:schemeClr val="dk1"/>
                          </a:solidFill>
                          <a:effectLst/>
                          <a:latin typeface="+mj-lt"/>
                          <a:ea typeface="+mn-ea"/>
                          <a:cs typeface="+mn-cs"/>
                        </a:rPr>
                        <a:t>Renal:</a:t>
                      </a:r>
                      <a:r>
                        <a:rPr lang="en-US" sz="1450" b="0" i="0" u="none" strike="noStrike" kern="1200" dirty="0" smtClean="0">
                          <a:solidFill>
                            <a:schemeClr val="dk1"/>
                          </a:solidFill>
                          <a:effectLst/>
                          <a:latin typeface="+mj-lt"/>
                          <a:ea typeface="+mn-ea"/>
                          <a:cs typeface="+mn-cs"/>
                        </a:rPr>
                        <a:t> No dosage adjustment</a:t>
                      </a:r>
                      <a:endParaRPr lang="en-US" sz="1450" b="0" dirty="0" smtClean="0">
                        <a:effectLst/>
                        <a:latin typeface="+mj-lt"/>
                      </a:endParaRPr>
                    </a:p>
                    <a:p>
                      <a:pPr rtl="0"/>
                      <a:r>
                        <a:rPr lang="en-US" sz="1450" b="1" i="0" u="none" strike="noStrike" kern="1200" dirty="0" smtClean="0">
                          <a:solidFill>
                            <a:schemeClr val="dk1"/>
                          </a:solidFill>
                          <a:effectLst/>
                          <a:latin typeface="+mj-lt"/>
                          <a:ea typeface="+mn-ea"/>
                          <a:cs typeface="+mn-cs"/>
                        </a:rPr>
                        <a:t>Hepatic: </a:t>
                      </a:r>
                      <a:r>
                        <a:rPr lang="en-US" sz="1450" b="0" i="0" u="none" strike="noStrike" kern="1200" dirty="0" smtClean="0">
                          <a:solidFill>
                            <a:schemeClr val="dk1"/>
                          </a:solidFill>
                          <a:effectLst/>
                          <a:latin typeface="+mj-lt"/>
                          <a:ea typeface="+mn-ea"/>
                          <a:cs typeface="+mn-cs"/>
                        </a:rPr>
                        <a:t>Consider dosage reduction in patients with severe hepatic disease</a:t>
                      </a:r>
                      <a:endParaRPr lang="en-US" sz="1450" b="0" dirty="0" smtClean="0">
                        <a:effectLst/>
                        <a:latin typeface="+mj-lt"/>
                      </a:endParaRPr>
                    </a:p>
                    <a:p>
                      <a:pPr rtl="0"/>
                      <a:r>
                        <a:rPr lang="en-US" sz="1450" b="1" i="0" u="none" strike="noStrike" kern="1200" dirty="0" smtClean="0">
                          <a:solidFill>
                            <a:schemeClr val="dk1"/>
                          </a:solidFill>
                          <a:effectLst/>
                          <a:latin typeface="+mj-lt"/>
                          <a:ea typeface="+mn-ea"/>
                          <a:cs typeface="+mn-cs"/>
                        </a:rPr>
                        <a:t>Elderly:</a:t>
                      </a:r>
                      <a:r>
                        <a:rPr lang="en-US" sz="1450" b="0" i="0" u="none" strike="noStrike" kern="1200" dirty="0" smtClean="0">
                          <a:solidFill>
                            <a:schemeClr val="dk1"/>
                          </a:solidFill>
                          <a:effectLst/>
                          <a:latin typeface="+mj-lt"/>
                          <a:ea typeface="+mn-ea"/>
                          <a:cs typeface="+mn-cs"/>
                        </a:rPr>
                        <a:t> 30 mg/day PO for most indications; 90 mg/day PO for eradication of H. pylori; up to 180 mg/day PO for Z-E syndrome.</a:t>
                      </a:r>
                      <a:endParaRPr lang="en-US" sz="1450" b="0" dirty="0" smtClean="0">
                        <a:effectLst/>
                        <a:latin typeface="+mj-lt"/>
                      </a:endParaRPr>
                    </a:p>
                    <a:p>
                      <a:pPr rtl="0"/>
                      <a:r>
                        <a:rPr lang="en-US" sz="1450" b="1" i="0" u="none" strike="noStrike" kern="1200" dirty="0" smtClean="0">
                          <a:solidFill>
                            <a:schemeClr val="dk1"/>
                          </a:solidFill>
                          <a:effectLst/>
                          <a:latin typeface="+mj-lt"/>
                          <a:ea typeface="+mn-ea"/>
                          <a:cs typeface="+mn-cs"/>
                        </a:rPr>
                        <a:t>Intermittent hemodialysis</a:t>
                      </a:r>
                      <a:endParaRPr lang="en-US" sz="1450" b="0" dirty="0" smtClean="0">
                        <a:effectLst/>
                        <a:latin typeface="+mj-lt"/>
                      </a:endParaRPr>
                    </a:p>
                    <a:p>
                      <a:pPr rtl="0"/>
                      <a:r>
                        <a:rPr lang="en-US" sz="1450" b="0" i="0" u="none" strike="noStrike" kern="1200" dirty="0" smtClean="0">
                          <a:solidFill>
                            <a:schemeClr val="dk1"/>
                          </a:solidFill>
                          <a:effectLst/>
                          <a:latin typeface="+mj-lt"/>
                          <a:ea typeface="+mn-ea"/>
                          <a:cs typeface="+mn-cs"/>
                        </a:rPr>
                        <a:t>Lansoprazole is not removed by hemodialysis</a:t>
                      </a:r>
                      <a:r>
                        <a:rPr lang="en-US" sz="1450" b="0" i="0" u="none" strike="noStrike" kern="1200" dirty="0" smtClean="0">
                          <a:solidFill>
                            <a:schemeClr val="dk1"/>
                          </a:solidFill>
                          <a:effectLst/>
                          <a:latin typeface="+mj-lt"/>
                          <a:ea typeface="+mn-ea"/>
                          <a:cs typeface="+mn-cs"/>
                        </a:rPr>
                        <a:t>.</a:t>
                      </a:r>
                      <a:endParaRPr lang="en-US" sz="1450" dirty="0">
                        <a:effectLst/>
                        <a:latin typeface="+mj-lt"/>
                      </a:endParaRPr>
                    </a:p>
                  </a:txBody>
                  <a:tcPr marL="66675" marR="66675" marT="66675" marB="66675"/>
                </a:tc>
              </a:tr>
              <a:tr h="2235438">
                <a:tc>
                  <a:txBody>
                    <a:bodyPr/>
                    <a:lstStyle/>
                    <a:p>
                      <a:pPr rtl="0"/>
                      <a:r>
                        <a:rPr lang="en-US" sz="1600" b="1" i="0" u="none" strike="noStrike" kern="1200" dirty="0" smtClean="0">
                          <a:solidFill>
                            <a:schemeClr val="dk1"/>
                          </a:solidFill>
                          <a:effectLst/>
                          <a:latin typeface="+mj-lt"/>
                          <a:ea typeface="+mn-ea"/>
                          <a:cs typeface="+mn-cs"/>
                        </a:rPr>
                        <a:t>Erosive </a:t>
                      </a:r>
                      <a:r>
                        <a:rPr lang="en-US" sz="1600" b="1" i="0" u="none" strike="noStrike" kern="1200" dirty="0" smtClean="0">
                          <a:solidFill>
                            <a:schemeClr val="dk1"/>
                          </a:solidFill>
                          <a:effectLst/>
                          <a:latin typeface="+mj-lt"/>
                          <a:ea typeface="+mn-ea"/>
                          <a:cs typeface="+mn-cs"/>
                        </a:rPr>
                        <a:t>GERD (erosive esophagitis)  and </a:t>
                      </a:r>
                    </a:p>
                    <a:p>
                      <a:pPr rtl="0"/>
                      <a:r>
                        <a:rPr lang="en-US" sz="1600" b="1" i="0" u="none" strike="noStrike" kern="1200" dirty="0" smtClean="0">
                          <a:solidFill>
                            <a:schemeClr val="dk1"/>
                          </a:solidFill>
                          <a:effectLst/>
                          <a:latin typeface="+mj-lt"/>
                          <a:ea typeface="+mn-ea"/>
                          <a:cs typeface="+mn-cs"/>
                        </a:rPr>
                        <a:t>Barrett’s </a:t>
                      </a:r>
                      <a:r>
                        <a:rPr lang="en-US" sz="1600" b="1" i="0" u="none" strike="noStrike" kern="1200" dirty="0" smtClean="0">
                          <a:solidFill>
                            <a:schemeClr val="dk1"/>
                          </a:solidFill>
                          <a:effectLst/>
                          <a:latin typeface="+mj-lt"/>
                          <a:ea typeface="+mn-ea"/>
                          <a:cs typeface="+mn-cs"/>
                        </a:rPr>
                        <a:t>esophagus</a:t>
                      </a:r>
                      <a:endParaRPr lang="en-US" sz="1600" dirty="0" smtClean="0">
                        <a:latin typeface="+mj-lt"/>
                      </a:endParaRPr>
                    </a:p>
                  </a:txBody>
                  <a:tcPr marL="66675" marR="66675" marT="66675" marB="66675"/>
                </a:tc>
                <a:tc>
                  <a:txBody>
                    <a:bodyPr/>
                    <a:lstStyle/>
                    <a:p>
                      <a:pPr rtl="0"/>
                      <a:r>
                        <a:rPr lang="en-US" sz="1450" b="0" i="0" u="none" strike="noStrike" kern="1200" dirty="0" smtClean="0">
                          <a:solidFill>
                            <a:schemeClr val="dk1"/>
                          </a:solidFill>
                          <a:effectLst/>
                          <a:latin typeface="+mj-lt"/>
                          <a:ea typeface="+mn-ea"/>
                          <a:cs typeface="+mn-cs"/>
                        </a:rPr>
                        <a:t>30 </a:t>
                      </a:r>
                      <a:r>
                        <a:rPr lang="en-US" sz="1450" b="0" i="0" u="none" strike="noStrike" kern="1200" dirty="0" smtClean="0">
                          <a:solidFill>
                            <a:schemeClr val="dk1"/>
                          </a:solidFill>
                          <a:effectLst/>
                          <a:latin typeface="+mj-lt"/>
                          <a:ea typeface="+mn-ea"/>
                          <a:cs typeface="+mn-cs"/>
                        </a:rPr>
                        <a:t>mg PO QAM 30-60 minutes before the first meal of the day</a:t>
                      </a:r>
                      <a:r>
                        <a:rPr lang="en-US" sz="1450" b="1" i="0" u="none" strike="noStrike" kern="1200" dirty="0" smtClean="0">
                          <a:solidFill>
                            <a:schemeClr val="dk1"/>
                          </a:solidFill>
                          <a:effectLst/>
                          <a:latin typeface="+mj-lt"/>
                          <a:ea typeface="+mn-ea"/>
                          <a:cs typeface="+mn-cs"/>
                        </a:rPr>
                        <a:t>.</a:t>
                      </a:r>
                      <a:endParaRPr lang="en-US" sz="1450" b="0" dirty="0" smtClean="0">
                        <a:effectLst/>
                        <a:latin typeface="+mj-lt"/>
                      </a:endParaRPr>
                    </a:p>
                    <a:p>
                      <a:pPr rtl="0"/>
                      <a:r>
                        <a:rPr lang="en-US" sz="1450" b="1" i="0" u="none" strike="noStrike" kern="1200" dirty="0" smtClean="0">
                          <a:solidFill>
                            <a:schemeClr val="dk1"/>
                          </a:solidFill>
                          <a:effectLst/>
                          <a:latin typeface="+mj-lt"/>
                          <a:ea typeface="+mn-ea"/>
                          <a:cs typeface="+mn-cs"/>
                        </a:rPr>
                        <a:t>IV: </a:t>
                      </a:r>
                      <a:r>
                        <a:rPr lang="en-US" sz="1450" b="0" i="0" u="none" strike="noStrike" kern="1200" dirty="0" smtClean="0">
                          <a:solidFill>
                            <a:schemeClr val="dk1"/>
                          </a:solidFill>
                          <a:effectLst/>
                          <a:latin typeface="+mj-lt"/>
                          <a:ea typeface="+mn-ea"/>
                          <a:cs typeface="+mn-cs"/>
                        </a:rPr>
                        <a:t> 30 mg IV once daily infused over 30 minutes for up to 7 days. </a:t>
                      </a:r>
                      <a:endParaRPr lang="en-US" sz="1450" b="0" i="0" u="none" strike="noStrike" kern="1200" dirty="0" smtClean="0">
                        <a:solidFill>
                          <a:schemeClr val="dk1"/>
                        </a:solidFill>
                        <a:effectLst/>
                        <a:latin typeface="+mj-lt"/>
                        <a:ea typeface="+mn-ea"/>
                        <a:cs typeface="+mn-cs"/>
                      </a:endParaRPr>
                    </a:p>
                    <a:p>
                      <a:pPr rtl="0"/>
                      <a:endParaRPr lang="en-US" sz="1450" b="0" dirty="0" smtClean="0">
                        <a:effectLst/>
                        <a:latin typeface="+mj-lt"/>
                      </a:endParaRPr>
                    </a:p>
                    <a:p>
                      <a:pPr rtl="0"/>
                      <a:r>
                        <a:rPr lang="en-US" sz="1450" b="1" i="0" u="none" strike="noStrike" kern="1200" dirty="0" smtClean="0">
                          <a:solidFill>
                            <a:schemeClr val="dk1"/>
                          </a:solidFill>
                          <a:effectLst/>
                          <a:latin typeface="+mj-lt"/>
                          <a:ea typeface="+mn-ea"/>
                          <a:cs typeface="+mn-cs"/>
                        </a:rPr>
                        <a:t>Max </a:t>
                      </a:r>
                      <a:r>
                        <a:rPr lang="en-US" sz="1450" b="1" i="0" u="none" strike="noStrike" kern="1200" dirty="0" smtClean="0">
                          <a:solidFill>
                            <a:schemeClr val="dk1"/>
                          </a:solidFill>
                          <a:effectLst/>
                          <a:latin typeface="+mj-lt"/>
                          <a:ea typeface="+mn-ea"/>
                          <a:cs typeface="+mn-cs"/>
                        </a:rPr>
                        <a:t>dose: </a:t>
                      </a:r>
                      <a:r>
                        <a:rPr lang="en-US" sz="1450" b="0" i="0" u="none" strike="noStrike" kern="1200" dirty="0" smtClean="0">
                          <a:solidFill>
                            <a:schemeClr val="dk1"/>
                          </a:solidFill>
                          <a:effectLst/>
                          <a:latin typeface="+mj-lt"/>
                          <a:ea typeface="+mn-ea"/>
                          <a:cs typeface="+mn-cs"/>
                        </a:rPr>
                        <a:t>30 </a:t>
                      </a:r>
                      <a:r>
                        <a:rPr lang="en-US" sz="1450" b="0" i="0" u="none" strike="noStrike" kern="1200" dirty="0" smtClean="0">
                          <a:solidFill>
                            <a:schemeClr val="dk1"/>
                          </a:solidFill>
                          <a:effectLst/>
                          <a:latin typeface="+mj-lt"/>
                          <a:ea typeface="+mn-ea"/>
                          <a:cs typeface="+mn-cs"/>
                        </a:rPr>
                        <a:t>mg/day PO for most </a:t>
                      </a:r>
                      <a:r>
                        <a:rPr lang="en-US" sz="1450" b="0" i="0" u="none" strike="noStrike" kern="1200" dirty="0" smtClean="0">
                          <a:solidFill>
                            <a:schemeClr val="dk1"/>
                          </a:solidFill>
                          <a:effectLst/>
                          <a:latin typeface="+mj-lt"/>
                          <a:ea typeface="+mn-ea"/>
                          <a:cs typeface="+mn-cs"/>
                        </a:rPr>
                        <a:t>indications</a:t>
                      </a:r>
                      <a:endParaRPr lang="en-US" sz="1450" dirty="0">
                        <a:effectLst/>
                        <a:latin typeface="+mj-lt"/>
                      </a:endParaRPr>
                    </a:p>
                  </a:txBody>
                  <a:tcPr marL="66675" marR="66675" marT="66675" marB="66675"/>
                </a:tc>
                <a:tc>
                  <a:txBody>
                    <a:bodyPr/>
                    <a:lstStyle/>
                    <a:p>
                      <a:pPr rtl="0"/>
                      <a:r>
                        <a:rPr lang="en-US" sz="1450" b="0" i="0" u="none" strike="noStrike" kern="1200" dirty="0" smtClean="0">
                          <a:solidFill>
                            <a:schemeClr val="dk1"/>
                          </a:solidFill>
                          <a:effectLst/>
                          <a:latin typeface="+mj-lt"/>
                          <a:ea typeface="+mn-ea"/>
                          <a:cs typeface="+mn-cs"/>
                        </a:rPr>
                        <a:t>Once daily for up to 8 weeks (short-term treatment.)</a:t>
                      </a:r>
                      <a:endParaRPr lang="en-US" sz="1450" b="0" dirty="0" smtClean="0">
                        <a:effectLst/>
                        <a:latin typeface="+mj-lt"/>
                      </a:endParaRPr>
                    </a:p>
                    <a:p>
                      <a:pPr rtl="0"/>
                      <a:r>
                        <a:rPr lang="en-US" sz="1450" b="0" i="0" u="none" strike="noStrike" kern="1200" dirty="0" smtClean="0">
                          <a:solidFill>
                            <a:schemeClr val="dk1"/>
                          </a:solidFill>
                          <a:effectLst/>
                          <a:latin typeface="+mj-lt"/>
                          <a:ea typeface="+mn-ea"/>
                          <a:cs typeface="+mn-cs"/>
                        </a:rPr>
                        <a:t>For adults who have not healed after 8 weeks of treatment, an additional 8 weeks of therapy may be considered.</a:t>
                      </a:r>
                      <a:endParaRPr lang="en-US" sz="1450" b="0" dirty="0" smtClean="0">
                        <a:effectLst/>
                        <a:latin typeface="+mj-lt"/>
                      </a:endParaRPr>
                    </a:p>
                    <a:p>
                      <a:r>
                        <a:rPr lang="en-US" sz="1450" b="0" i="0" u="none" strike="noStrike" kern="1200" dirty="0" smtClean="0">
                          <a:solidFill>
                            <a:schemeClr val="dk1"/>
                          </a:solidFill>
                          <a:effectLst/>
                          <a:latin typeface="+mj-lt"/>
                          <a:ea typeface="+mn-ea"/>
                          <a:cs typeface="+mn-cs"/>
                        </a:rPr>
                        <a:t>Therapy duration during clinical trials</a:t>
                      </a:r>
                    </a:p>
                    <a:p>
                      <a:r>
                        <a:rPr lang="en-US" sz="1450" b="0" i="0" u="none" strike="noStrike" kern="1200" dirty="0" smtClean="0">
                          <a:solidFill>
                            <a:schemeClr val="dk1"/>
                          </a:solidFill>
                          <a:effectLst/>
                          <a:latin typeface="+mj-lt"/>
                          <a:ea typeface="+mn-ea"/>
                          <a:cs typeface="+mn-cs"/>
                        </a:rPr>
                        <a:t> ≤ 12 months were effective in reducing episodes of </a:t>
                      </a:r>
                      <a:r>
                        <a:rPr lang="en-US" sz="1450" b="0" i="0" u="none" strike="noStrike" kern="1200" dirty="0" smtClean="0">
                          <a:solidFill>
                            <a:schemeClr val="dk1"/>
                          </a:solidFill>
                          <a:effectLst/>
                          <a:latin typeface="+mj-lt"/>
                          <a:ea typeface="+mn-ea"/>
                          <a:cs typeface="+mn-cs"/>
                        </a:rPr>
                        <a:t>heartburn.</a:t>
                      </a:r>
                      <a:r>
                        <a:rPr lang="en-US" sz="1450" b="0" i="0" u="none" strike="noStrike" kern="1200" baseline="30000" dirty="0" smtClean="0">
                          <a:solidFill>
                            <a:schemeClr val="dk1"/>
                          </a:solidFill>
                          <a:effectLst/>
                          <a:latin typeface="+mj-lt"/>
                          <a:ea typeface="+mn-ea"/>
                          <a:cs typeface="+mn-cs"/>
                        </a:rPr>
                        <a:t>11</a:t>
                      </a:r>
                      <a:endParaRPr lang="en-US" sz="1450" dirty="0">
                        <a:effectLst/>
                        <a:latin typeface="+mj-lt"/>
                      </a:endParaRPr>
                    </a:p>
                  </a:txBody>
                  <a:tcPr marL="66675" marR="66675" marT="66675" marB="66675"/>
                </a:tc>
                <a:tc>
                  <a:txBody>
                    <a:bodyPr/>
                    <a:lstStyle/>
                    <a:p>
                      <a:pPr rtl="0"/>
                      <a:r>
                        <a:rPr lang="en-US" sz="1450" b="0" i="0" u="none" strike="noStrike" kern="1200" dirty="0" smtClean="0">
                          <a:solidFill>
                            <a:schemeClr val="dk1"/>
                          </a:solidFill>
                          <a:effectLst/>
                          <a:latin typeface="+mj-lt"/>
                          <a:ea typeface="+mn-ea"/>
                          <a:cs typeface="+mn-cs"/>
                        </a:rPr>
                        <a:t>Switch to oral therapy when feasible. Oral and IV lansoprazole equally suppress acid production.</a:t>
                      </a:r>
                      <a:r>
                        <a:rPr lang="en-US" sz="1450" b="0" i="0" u="none" strike="noStrike" kern="1200" baseline="30000" dirty="0" smtClean="0">
                          <a:solidFill>
                            <a:schemeClr val="dk1"/>
                          </a:solidFill>
                          <a:effectLst/>
                          <a:latin typeface="+mj-lt"/>
                          <a:ea typeface="+mn-ea"/>
                          <a:cs typeface="+mn-cs"/>
                        </a:rPr>
                        <a:t>12</a:t>
                      </a:r>
                      <a:endParaRPr lang="en-US" sz="1450" b="0" dirty="0" smtClean="0">
                        <a:effectLst/>
                        <a:latin typeface="+mj-lt"/>
                      </a:endParaRPr>
                    </a:p>
                    <a:p>
                      <a:r>
                        <a:rPr lang="en-US" sz="1450" b="0" dirty="0" smtClean="0">
                          <a:effectLst/>
                          <a:latin typeface="+mj-lt"/>
                        </a:rPr>
                        <a:t/>
                      </a:r>
                      <a:br>
                        <a:rPr lang="en-US" sz="1450" b="0" dirty="0" smtClean="0">
                          <a:effectLst/>
                          <a:latin typeface="+mj-lt"/>
                        </a:rPr>
                      </a:br>
                      <a:r>
                        <a:rPr lang="en-US" sz="1450" b="0" i="0" u="none" strike="noStrike" kern="1200" dirty="0" smtClean="0">
                          <a:solidFill>
                            <a:schemeClr val="dk1"/>
                          </a:solidFill>
                          <a:effectLst/>
                          <a:latin typeface="+mn-lt"/>
                          <a:ea typeface="+mn-ea"/>
                          <a:cs typeface="+mn-cs"/>
                        </a:rPr>
                        <a:t>Oral and IV lansoprazole equally suppress acid production.</a:t>
                      </a:r>
                      <a:endParaRPr lang="en-US" sz="14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85115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Lansoprazole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3649750"/>
              </p:ext>
            </p:extLst>
          </p:nvPr>
        </p:nvGraphicFramePr>
        <p:xfrm>
          <a:off x="152400" y="1405890"/>
          <a:ext cx="8839200" cy="5444490"/>
        </p:xfrm>
        <a:graphic>
          <a:graphicData uri="http://schemas.openxmlformats.org/drawingml/2006/table">
            <a:tbl>
              <a:tblPr firstRow="1" bandRow="1">
                <a:tableStyleId>{5C22544A-7EE6-4342-B048-85BDC9FD1C3A}</a:tableStyleId>
              </a:tblPr>
              <a:tblGrid>
                <a:gridCol w="1905000"/>
                <a:gridCol w="2057400"/>
                <a:gridCol w="1828800"/>
                <a:gridCol w="3048000"/>
              </a:tblGrid>
              <a:tr h="325843">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440394">
                <a:tc>
                  <a:txBody>
                    <a:bodyPr/>
                    <a:lstStyle/>
                    <a:p>
                      <a:pPr rtl="0" fontAlgn="t">
                        <a:spcBef>
                          <a:spcPts val="0"/>
                        </a:spcBef>
                        <a:spcAft>
                          <a:spcPts val="0"/>
                        </a:spcAft>
                      </a:pPr>
                      <a:r>
                        <a:rPr lang="en-US" sz="1700" b="1" i="0" u="none" strike="noStrike" dirty="0">
                          <a:solidFill>
                            <a:srgbClr val="000000"/>
                          </a:solidFill>
                          <a:effectLst/>
                          <a:latin typeface="+mj-lt"/>
                        </a:rPr>
                        <a:t>Eosinophilic Esophagitis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mj-lt"/>
                        </a:rPr>
                        <a:t>20-40 mg </a:t>
                      </a:r>
                      <a:r>
                        <a:rPr lang="en-US" sz="1600" b="0" i="0" u="none" strike="noStrike" dirty="0">
                          <a:solidFill>
                            <a:srgbClr val="000000"/>
                          </a:solidFill>
                          <a:effectLst/>
                          <a:latin typeface="+mj-lt"/>
                        </a:rPr>
                        <a:t>PO twice daily 30-60 minutes before meals</a:t>
                      </a:r>
                      <a:endParaRPr lang="en-US" sz="1600" dirty="0">
                        <a:effectLst/>
                        <a:latin typeface="+mj-lt"/>
                      </a:endParaRPr>
                    </a:p>
                    <a:p>
                      <a:pPr rtl="0" fontAlgn="t">
                        <a:spcBef>
                          <a:spcPts val="0"/>
                        </a:spcBef>
                        <a:spcAft>
                          <a:spcPts val="0"/>
                        </a:spcAft>
                      </a:pPr>
                      <a:r>
                        <a:rPr lang="en-US" sz="1600" dirty="0">
                          <a:effectLst/>
                          <a:latin typeface="+mj-lt"/>
                        </a:rPr>
                        <a:t/>
                      </a:r>
                      <a:br>
                        <a:rPr lang="en-US" sz="1600" dirty="0">
                          <a:effectLst/>
                          <a:latin typeface="+mj-lt"/>
                        </a:rPr>
                      </a:br>
                      <a:r>
                        <a:rPr lang="en-US" sz="1600" b="1" i="0" u="none" strike="noStrike" dirty="0">
                          <a:solidFill>
                            <a:srgbClr val="000000"/>
                          </a:solidFill>
                          <a:effectLst/>
                          <a:latin typeface="+mj-lt"/>
                        </a:rPr>
                        <a:t>Max Dose:</a:t>
                      </a:r>
                      <a:endParaRPr lang="en-US" sz="1600" b="1" dirty="0">
                        <a:effectLst/>
                        <a:latin typeface="+mj-lt"/>
                      </a:endParaRPr>
                    </a:p>
                    <a:p>
                      <a:pPr rtl="0" fontAlgn="t">
                        <a:spcBef>
                          <a:spcPts val="0"/>
                        </a:spcBef>
                        <a:spcAft>
                          <a:spcPts val="0"/>
                        </a:spcAft>
                      </a:pPr>
                      <a:r>
                        <a:rPr lang="en-US" sz="1600" b="0" i="0" u="none" strike="noStrike" dirty="0">
                          <a:solidFill>
                            <a:srgbClr val="000000"/>
                          </a:solidFill>
                          <a:effectLst/>
                          <a:latin typeface="+mj-lt"/>
                        </a:rPr>
                        <a:t>(Adults/Elderly)</a:t>
                      </a:r>
                      <a:endParaRPr lang="en-US" sz="1600" dirty="0">
                        <a:effectLst/>
                        <a:latin typeface="+mj-lt"/>
                      </a:endParaRPr>
                    </a:p>
                    <a:p>
                      <a:pPr rtl="0" fontAlgn="t">
                        <a:spcBef>
                          <a:spcPts val="0"/>
                        </a:spcBef>
                        <a:spcAft>
                          <a:spcPts val="0"/>
                        </a:spcAft>
                      </a:pPr>
                      <a:r>
                        <a:rPr lang="en-US" sz="1600" b="0" i="0" u="none" strike="noStrike" dirty="0">
                          <a:solidFill>
                            <a:srgbClr val="000000"/>
                          </a:solidFill>
                          <a:effectLst/>
                          <a:latin typeface="+mj-lt"/>
                        </a:rPr>
                        <a:t>30 mg/day PO for most indications</a:t>
                      </a:r>
                      <a:endParaRPr lang="en-US" sz="1600" dirty="0">
                        <a:effectLst/>
                        <a:latin typeface="+mj-lt"/>
                      </a:endParaRPr>
                    </a:p>
                    <a:p>
                      <a:pPr fontAlgn="t"/>
                      <a:r>
                        <a:rPr lang="en-US" sz="1600" dirty="0">
                          <a:effectLst/>
                          <a:latin typeface="+mj-lt"/>
                        </a:rPr>
                        <a:t/>
                      </a:r>
                      <a:br>
                        <a:rPr lang="en-US" sz="1600" dirty="0">
                          <a:effectLst/>
                          <a:latin typeface="+mj-lt"/>
                        </a:rPr>
                      </a:b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Treat for up to 8 weeks and continue until the time of the follow-up endoscopy and biopsy.</a:t>
                      </a:r>
                      <a:endParaRPr lang="en-US" sz="1600" dirty="0">
                        <a:effectLst/>
                        <a:latin typeface="+mj-lt"/>
                      </a:endParaRPr>
                    </a:p>
                  </a:txBody>
                  <a:tcPr marL="66675" marR="66675" marT="66675" marB="66675"/>
                </a:tc>
                <a:tc>
                  <a:txBody>
                    <a:bodyPr/>
                    <a:lstStyle/>
                    <a:p>
                      <a:pPr rtl="0" fontAlgn="base">
                        <a:spcBef>
                          <a:spcPts val="0"/>
                        </a:spcBef>
                        <a:spcAft>
                          <a:spcPts val="0"/>
                        </a:spcAft>
                      </a:pPr>
                      <a:r>
                        <a:rPr lang="en-US" sz="1600" b="0" i="0" u="none" strike="noStrike" dirty="0" smtClean="0">
                          <a:solidFill>
                            <a:srgbClr val="000000"/>
                          </a:solidFill>
                          <a:effectLst/>
                          <a:latin typeface="+mj-lt"/>
                        </a:rPr>
                        <a:t>A PPI </a:t>
                      </a:r>
                      <a:r>
                        <a:rPr lang="en-US" sz="1600" b="0" i="0" u="none" strike="noStrike" dirty="0">
                          <a:solidFill>
                            <a:srgbClr val="000000"/>
                          </a:solidFill>
                          <a:effectLst/>
                          <a:latin typeface="+mj-lt"/>
                        </a:rPr>
                        <a:t>trial is central to the differential diagnosis of </a:t>
                      </a:r>
                      <a:r>
                        <a:rPr lang="en-US" sz="1600" b="0" i="0" u="none" strike="noStrike" dirty="0" err="1">
                          <a:solidFill>
                            <a:srgbClr val="000000"/>
                          </a:solidFill>
                          <a:effectLst/>
                          <a:latin typeface="+mj-lt"/>
                        </a:rPr>
                        <a:t>EoE</a:t>
                      </a:r>
                      <a:r>
                        <a:rPr lang="en-US" sz="1600" b="0" i="0" u="none" strike="noStrike" dirty="0">
                          <a:solidFill>
                            <a:srgbClr val="000000"/>
                          </a:solidFill>
                          <a:effectLst/>
                          <a:latin typeface="+mj-lt"/>
                        </a:rPr>
                        <a:t>.  If eosinophilia and symptoms persist on repeat endoscopy and biopsy following a PPI trial, then </a:t>
                      </a:r>
                      <a:r>
                        <a:rPr lang="en-US" sz="1600" b="0" i="0" u="none" strike="noStrike" dirty="0" err="1">
                          <a:solidFill>
                            <a:srgbClr val="000000"/>
                          </a:solidFill>
                          <a:effectLst/>
                          <a:latin typeface="+mj-lt"/>
                        </a:rPr>
                        <a:t>EoE</a:t>
                      </a:r>
                      <a:r>
                        <a:rPr lang="en-US" sz="1600" b="0" i="0" u="none" strike="noStrike" dirty="0">
                          <a:solidFill>
                            <a:srgbClr val="000000"/>
                          </a:solidFill>
                          <a:effectLst/>
                          <a:latin typeface="+mj-lt"/>
                        </a:rPr>
                        <a:t> can be formally diagnosed. If symptoms and eosinophilia resolve, then PPI-REE is diagnosed.</a:t>
                      </a:r>
                      <a:r>
                        <a:rPr lang="en-US" sz="1600" b="0" i="0" u="none" strike="noStrike" baseline="30000" dirty="0">
                          <a:solidFill>
                            <a:srgbClr val="000000"/>
                          </a:solidFill>
                          <a:effectLst/>
                          <a:latin typeface="+mj-lt"/>
                        </a:rPr>
                        <a:t>17</a:t>
                      </a:r>
                      <a:endParaRPr lang="en-US" sz="1600" b="1" i="0" u="none" strike="noStrike" dirty="0">
                        <a:solidFill>
                          <a:srgbClr val="000000"/>
                        </a:solidFill>
                        <a:effectLst/>
                        <a:latin typeface="+mj-lt"/>
                      </a:endParaRPr>
                    </a:p>
                  </a:txBody>
                  <a:tcPr marL="66675" marR="66675" marT="66675" marB="66675"/>
                </a:tc>
              </a:tr>
              <a:tr h="2339163">
                <a:tc>
                  <a:txBody>
                    <a:bodyPr/>
                    <a:lstStyle/>
                    <a:p>
                      <a:pPr rtl="0" fontAlgn="t">
                        <a:spcBef>
                          <a:spcPts val="0"/>
                        </a:spcBef>
                        <a:spcAft>
                          <a:spcPts val="0"/>
                        </a:spcAft>
                      </a:pPr>
                      <a:r>
                        <a:rPr lang="en-US" sz="1700" b="1" i="0" u="none" strike="noStrike" dirty="0">
                          <a:solidFill>
                            <a:srgbClr val="231F20"/>
                          </a:solidFill>
                          <a:effectLst/>
                          <a:latin typeface="+mj-lt"/>
                        </a:rPr>
                        <a:t>Hypersecretion conditions including  Zollinger-Ellison Syndrome, Systemic Mastocytosis, and multiple Endocrine Adenoma Syndrome</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mj-lt"/>
                        </a:rPr>
                        <a:t>Initially </a:t>
                      </a:r>
                      <a:r>
                        <a:rPr lang="en-US" sz="1600" b="0" i="0" u="none" strike="noStrike" dirty="0">
                          <a:solidFill>
                            <a:srgbClr val="000000"/>
                          </a:solidFill>
                          <a:effectLst/>
                          <a:latin typeface="+mj-lt"/>
                        </a:rPr>
                        <a:t>60 mg PO once daily QAM 30 minutes before meals. Doses up to 90 mg twice daily have been used. If dosage &gt; 120 mg/day, give in divided doses</a:t>
                      </a:r>
                      <a:r>
                        <a:rPr lang="en-US" sz="1600" b="0" i="0" u="none" strike="noStrike" dirty="0" smtClean="0">
                          <a:solidFill>
                            <a:srgbClr val="000000"/>
                          </a:solidFill>
                          <a:effectLst/>
                          <a:latin typeface="+mj-lt"/>
                        </a:rPr>
                        <a:t>.</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Some patients continuously treated for &gt; 4 years on Lansoprazole.</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mj-lt"/>
                        </a:rPr>
                        <a:t>.</a:t>
                      </a:r>
                      <a:endParaRPr lang="en-US" sz="16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300778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Lansoprazole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5099605"/>
              </p:ext>
            </p:extLst>
          </p:nvPr>
        </p:nvGraphicFramePr>
        <p:xfrm>
          <a:off x="152400" y="1515632"/>
          <a:ext cx="8839200" cy="5244692"/>
        </p:xfrm>
        <a:graphic>
          <a:graphicData uri="http://schemas.openxmlformats.org/drawingml/2006/table">
            <a:tbl>
              <a:tblPr firstRow="1" bandRow="1">
                <a:tableStyleId>{5C22544A-7EE6-4342-B048-85BDC9FD1C3A}</a:tableStyleId>
              </a:tblPr>
              <a:tblGrid>
                <a:gridCol w="1752600"/>
                <a:gridCol w="1752600"/>
                <a:gridCol w="2971800"/>
                <a:gridCol w="2362200"/>
              </a:tblGrid>
              <a:tr h="380948">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631032">
                <a:tc>
                  <a:txBody>
                    <a:bodyPr/>
                    <a:lstStyle/>
                    <a:p>
                      <a:pPr rtl="0" fontAlgn="t">
                        <a:spcBef>
                          <a:spcPts val="0"/>
                        </a:spcBef>
                        <a:spcAft>
                          <a:spcPts val="0"/>
                        </a:spcAft>
                      </a:pPr>
                      <a:r>
                        <a:rPr lang="en-US" sz="1700" b="1" i="0" u="none" strike="noStrike" dirty="0">
                          <a:solidFill>
                            <a:srgbClr val="000000"/>
                          </a:solidFill>
                          <a:effectLst/>
                          <a:latin typeface="+mj-lt"/>
                        </a:rPr>
                        <a:t>Erosive Reflux </a:t>
                      </a:r>
                      <a:r>
                        <a:rPr lang="en-US" sz="1700" b="1" i="0" u="none" strike="noStrike" dirty="0" err="1">
                          <a:solidFill>
                            <a:srgbClr val="000000"/>
                          </a:solidFill>
                          <a:effectLst/>
                          <a:latin typeface="+mj-lt"/>
                        </a:rPr>
                        <a:t>Oesophagitis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600" b="1" i="0" u="none" strike="noStrike" dirty="0">
                          <a:solidFill>
                            <a:srgbClr val="000000"/>
                          </a:solidFill>
                          <a:effectLst/>
                          <a:latin typeface="+mj-lt"/>
                        </a:rPr>
                        <a:t>Adults</a:t>
                      </a:r>
                      <a:r>
                        <a:rPr lang="en-US" sz="1600" b="0" i="0" u="none" strike="noStrike" dirty="0">
                          <a:solidFill>
                            <a:srgbClr val="000000"/>
                          </a:solidFill>
                          <a:effectLst/>
                          <a:latin typeface="+mj-lt"/>
                        </a:rPr>
                        <a:t>: Initially 60 mg PO once daily QAM 30 minutes before meals. Doses up to 90 mg twice daily have been used. If dosage &gt; 120 mg/day, give in divided doses</a:t>
                      </a:r>
                      <a:r>
                        <a:rPr lang="en-US" sz="1600" b="0" i="0" u="none" strike="noStrike" dirty="0" smtClean="0">
                          <a:solidFill>
                            <a:srgbClr val="000000"/>
                          </a:solidFill>
                          <a:effectLst/>
                          <a:latin typeface="+mj-lt"/>
                        </a:rPr>
                        <a:t>.</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Once daily for up to 8 weeks (short-term treatment.)</a:t>
                      </a:r>
                      <a:endParaRPr lang="en-US" sz="1600" dirty="0">
                        <a:effectLst/>
                        <a:latin typeface="+mj-lt"/>
                      </a:endParaRPr>
                    </a:p>
                    <a:p>
                      <a:pPr rtl="0" fontAlgn="t">
                        <a:spcBef>
                          <a:spcPts val="0"/>
                        </a:spcBef>
                        <a:spcAft>
                          <a:spcPts val="0"/>
                        </a:spcAft>
                      </a:pPr>
                      <a:r>
                        <a:rPr lang="en-US" sz="1600" b="0" i="0" u="none" strike="noStrike" dirty="0">
                          <a:solidFill>
                            <a:srgbClr val="000000"/>
                          </a:solidFill>
                          <a:effectLst/>
                          <a:latin typeface="+mj-lt"/>
                        </a:rPr>
                        <a:t>For adults who have not healed after 8 weeks of treatment, an additional 8 weeks of therapy may be considered.</a:t>
                      </a:r>
                      <a:endParaRPr lang="en-US" sz="1600" dirty="0">
                        <a:effectLst/>
                        <a:latin typeface="+mj-lt"/>
                      </a:endParaRPr>
                    </a:p>
                    <a:p>
                      <a:pPr rtl="0" fontAlgn="t">
                        <a:spcBef>
                          <a:spcPts val="0"/>
                        </a:spcBef>
                        <a:spcAft>
                          <a:spcPts val="0"/>
                        </a:spcAft>
                      </a:pPr>
                      <a:r>
                        <a:rPr lang="en-US" sz="1600" b="0" i="0" u="none" strike="noStrike" dirty="0">
                          <a:solidFill>
                            <a:srgbClr val="000000"/>
                          </a:solidFill>
                          <a:effectLst/>
                          <a:latin typeface="+mj-lt"/>
                        </a:rPr>
                        <a:t>Therapy duration during clinical trials ≤ 12 months were effective in reducing episodes of heartburn.</a:t>
                      </a:r>
                      <a:r>
                        <a:rPr lang="en-US" sz="1600" b="0" i="0" u="none" strike="noStrike" baseline="30000" dirty="0">
                          <a:solidFill>
                            <a:srgbClr val="000000"/>
                          </a:solidFill>
                          <a:effectLst/>
                          <a:latin typeface="+mj-lt"/>
                        </a:rPr>
                        <a:t>2</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Doses should be clinically individually dosed</a:t>
                      </a:r>
                      <a:endParaRPr lang="en-US" sz="1600" dirty="0">
                        <a:effectLst/>
                        <a:latin typeface="+mj-lt"/>
                      </a:endParaRPr>
                    </a:p>
                    <a:p>
                      <a:pPr rtl="0" fontAlgn="t">
                        <a:spcBef>
                          <a:spcPts val="0"/>
                        </a:spcBef>
                        <a:spcAft>
                          <a:spcPts val="0"/>
                        </a:spcAft>
                      </a:pPr>
                      <a:r>
                        <a:rPr lang="en-US" sz="1600" b="0" i="0" u="none" strike="noStrike" dirty="0">
                          <a:solidFill>
                            <a:srgbClr val="000000"/>
                          </a:solidFill>
                          <a:effectLst/>
                          <a:latin typeface="+mj-lt"/>
                        </a:rPr>
                        <a:t>Higher oral doses of 80 mg/day (up to 120 mg/day) have been administered safely to patients with esophagitis in published clinical trials.</a:t>
                      </a:r>
                      <a:r>
                        <a:rPr lang="en-US" sz="1600" b="0" i="0" u="none" strike="noStrike" baseline="30000" dirty="0">
                          <a:solidFill>
                            <a:srgbClr val="000000"/>
                          </a:solidFill>
                          <a:effectLst/>
                          <a:latin typeface="+mj-lt"/>
                        </a:rPr>
                        <a:t>1</a:t>
                      </a:r>
                      <a:endParaRPr lang="en-US" sz="1600" dirty="0">
                        <a:effectLst/>
                        <a:latin typeface="+mj-lt"/>
                      </a:endParaRPr>
                    </a:p>
                  </a:txBody>
                  <a:tcPr marL="66675" marR="66675" marT="66675" marB="66675"/>
                </a:tc>
              </a:tr>
              <a:tr h="2119108">
                <a:tc>
                  <a:txBody>
                    <a:bodyPr/>
                    <a:lstStyle/>
                    <a:p>
                      <a:pPr rtl="0" fontAlgn="t">
                        <a:spcBef>
                          <a:spcPts val="0"/>
                        </a:spcBef>
                        <a:spcAft>
                          <a:spcPts val="0"/>
                        </a:spcAft>
                      </a:pPr>
                      <a:r>
                        <a:rPr lang="en-US" sz="1700" b="1" i="0" u="none" strike="noStrike" dirty="0">
                          <a:solidFill>
                            <a:srgbClr val="000000"/>
                          </a:solidFill>
                          <a:effectLst/>
                          <a:latin typeface="+mj-lt"/>
                        </a:rPr>
                        <a:t>Short-term treatment of frequent dyspepsia or pyrosis (heartburn) occurring ≥ twice / week</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mj-lt"/>
                        </a:rPr>
                        <a:t> </a:t>
                      </a:r>
                      <a:r>
                        <a:rPr lang="en-US" sz="1600" b="0" i="0" u="none" strike="noStrike" dirty="0">
                          <a:solidFill>
                            <a:srgbClr val="000000"/>
                          </a:solidFill>
                          <a:effectLst/>
                          <a:latin typeface="+mj-lt"/>
                        </a:rPr>
                        <a:t>15  mg PO once daily for up to 14 days.</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Full relief may take 1-4 days.</a:t>
                      </a:r>
                      <a:endParaRPr lang="en-US" sz="1600" dirty="0">
                        <a:effectLst/>
                        <a:latin typeface="+mj-lt"/>
                      </a:endParaRPr>
                    </a:p>
                    <a:p>
                      <a:pPr rtl="0" fontAlgn="t">
                        <a:spcBef>
                          <a:spcPts val="0"/>
                        </a:spcBef>
                        <a:spcAft>
                          <a:spcPts val="0"/>
                        </a:spcAft>
                      </a:pPr>
                      <a:r>
                        <a:rPr lang="en-US" sz="1600" b="0" i="0" u="none" strike="noStrike" dirty="0">
                          <a:solidFill>
                            <a:srgbClr val="000000"/>
                          </a:solidFill>
                          <a:effectLst/>
                          <a:latin typeface="+mj-lt"/>
                        </a:rPr>
                        <a:t>Reassess if frequent heartburn returns after a 14 day course of treatment.</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mj-lt"/>
                        </a:rPr>
                        <a:t>Do not take for more than 14 days or more often than every 4 months unless otherwise advised to do so by a physician.</a:t>
                      </a:r>
                      <a:endParaRPr lang="en-US" sz="16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2402509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Lansoprazole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8156780"/>
              </p:ext>
            </p:extLst>
          </p:nvPr>
        </p:nvGraphicFramePr>
        <p:xfrm>
          <a:off x="152400" y="1386840"/>
          <a:ext cx="8839200" cy="5379720"/>
        </p:xfrm>
        <a:graphic>
          <a:graphicData uri="http://schemas.openxmlformats.org/drawingml/2006/table">
            <a:tbl>
              <a:tblPr firstRow="1" bandRow="1">
                <a:tableStyleId>{5C22544A-7EE6-4342-B048-85BDC9FD1C3A}</a:tableStyleId>
              </a:tblPr>
              <a:tblGrid>
                <a:gridCol w="1803918"/>
                <a:gridCol w="3788229"/>
                <a:gridCol w="3247053"/>
              </a:tblGrid>
              <a:tr h="377299">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941485">
                <a:tc>
                  <a:txBody>
                    <a:bodyPr/>
                    <a:lstStyle/>
                    <a:p>
                      <a:pPr rtl="0" fontAlgn="t">
                        <a:spcBef>
                          <a:spcPts val="0"/>
                        </a:spcBef>
                        <a:spcAft>
                          <a:spcPts val="0"/>
                        </a:spcAft>
                      </a:pPr>
                      <a:r>
                        <a:rPr lang="en-US" sz="1550" b="1" i="0" u="none" strike="noStrike" dirty="0">
                          <a:solidFill>
                            <a:srgbClr val="231F20"/>
                          </a:solidFill>
                          <a:effectLst/>
                          <a:latin typeface="+mj-lt"/>
                        </a:rPr>
                        <a:t>Treatment of active duodenal ulcer or active benign gastric ulcer</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400" b="0" i="0" u="none" strike="noStrike" dirty="0" smtClean="0">
                          <a:solidFill>
                            <a:srgbClr val="000000"/>
                          </a:solidFill>
                          <a:effectLst/>
                          <a:latin typeface="+mj-lt"/>
                        </a:rPr>
                        <a:t>15 </a:t>
                      </a:r>
                      <a:r>
                        <a:rPr lang="en-US" sz="1400" b="0" i="0" u="none" strike="noStrike" dirty="0">
                          <a:solidFill>
                            <a:srgbClr val="000000"/>
                          </a:solidFill>
                          <a:effectLst/>
                          <a:latin typeface="+mj-lt"/>
                        </a:rPr>
                        <a:t>mg PO once daily in the AM at least 30 minutes before a meal.</a:t>
                      </a:r>
                      <a:endParaRPr lang="en-US" sz="1400" dirty="0">
                        <a:effectLst/>
                        <a:latin typeface="+mj-lt"/>
                      </a:endParaRPr>
                    </a:p>
                  </a:txBody>
                  <a:tcPr marL="66675" marR="66675" marT="66675" marB="66675"/>
                </a:tc>
                <a:tc>
                  <a:txBody>
                    <a:bodyPr/>
                    <a:lstStyle/>
                    <a:p>
                      <a:pPr rtl="0" fontAlgn="t">
                        <a:spcBef>
                          <a:spcPts val="0"/>
                        </a:spcBef>
                        <a:spcAft>
                          <a:spcPts val="0"/>
                        </a:spcAft>
                      </a:pPr>
                      <a:r>
                        <a:rPr lang="en-US" sz="1400" b="0" i="0" u="none" strike="noStrike" dirty="0">
                          <a:solidFill>
                            <a:srgbClr val="000000"/>
                          </a:solidFill>
                          <a:effectLst/>
                          <a:latin typeface="+mj-lt"/>
                        </a:rPr>
                        <a:t>Up to 4 weeks. For maintenance remission, 15 mg PO once daily in the morning at least 30 minutes before a meal may be continued.</a:t>
                      </a:r>
                      <a:endParaRPr lang="en-US" sz="1400" dirty="0">
                        <a:effectLst/>
                        <a:latin typeface="+mj-lt"/>
                      </a:endParaRPr>
                    </a:p>
                  </a:txBody>
                  <a:tcPr marL="66675" marR="66675" marT="66675" marB="66675"/>
                </a:tc>
              </a:tr>
              <a:tr h="1505671">
                <a:tc>
                  <a:txBody>
                    <a:bodyPr/>
                    <a:lstStyle/>
                    <a:p>
                      <a:pPr rtl="0" fontAlgn="t">
                        <a:spcBef>
                          <a:spcPts val="0"/>
                        </a:spcBef>
                        <a:spcAft>
                          <a:spcPts val="0"/>
                        </a:spcAft>
                      </a:pPr>
                      <a:r>
                        <a:rPr lang="en-US" sz="1550" b="1" i="0" u="none" strike="noStrike" dirty="0">
                          <a:solidFill>
                            <a:srgbClr val="231F20"/>
                          </a:solidFill>
                          <a:effectLst/>
                          <a:latin typeface="+mj-lt"/>
                        </a:rPr>
                        <a:t>Peptic</a:t>
                      </a:r>
                      <a:endParaRPr lang="en-US" sz="1550" dirty="0">
                        <a:effectLst/>
                        <a:latin typeface="+mj-lt"/>
                      </a:endParaRPr>
                    </a:p>
                    <a:p>
                      <a:pPr rtl="0" fontAlgn="t">
                        <a:spcBef>
                          <a:spcPts val="0"/>
                        </a:spcBef>
                        <a:spcAft>
                          <a:spcPts val="0"/>
                        </a:spcAft>
                      </a:pPr>
                      <a:r>
                        <a:rPr lang="en-US" sz="1550" b="1" i="0" u="none" strike="noStrike" dirty="0">
                          <a:solidFill>
                            <a:srgbClr val="231F20"/>
                          </a:solidFill>
                          <a:effectLst/>
                          <a:latin typeface="+mj-lt"/>
                        </a:rPr>
                        <a:t>Ulcer Disease, Healing of Duodenal Ulcer, H. pylori eradication</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400" b="0" i="0" u="none" strike="noStrike" dirty="0" smtClean="0">
                          <a:solidFill>
                            <a:srgbClr val="000000"/>
                          </a:solidFill>
                          <a:effectLst/>
                          <a:latin typeface="+mj-lt"/>
                        </a:rPr>
                        <a:t>30 </a:t>
                      </a:r>
                      <a:r>
                        <a:rPr lang="en-US" sz="1400" b="0" i="0" u="none" strike="noStrike" dirty="0">
                          <a:solidFill>
                            <a:srgbClr val="000000"/>
                          </a:solidFill>
                          <a:effectLst/>
                          <a:latin typeface="+mj-lt"/>
                        </a:rPr>
                        <a:t>mg PO twice daily with amoxicillin (1gm twice daily) and clarithromycin (500 mg twice daily), and metronidazole (500 mg twice daily), all administered PO for 10-14 days.</a:t>
                      </a:r>
                      <a:r>
                        <a:rPr lang="en-US" sz="1400" b="0" i="0" u="none" strike="noStrike" baseline="30000" dirty="0">
                          <a:solidFill>
                            <a:srgbClr val="000000"/>
                          </a:solidFill>
                          <a:effectLst/>
                          <a:latin typeface="+mj-lt"/>
                        </a:rPr>
                        <a:t>11</a:t>
                      </a:r>
                      <a:endParaRPr lang="en-US" sz="1400" dirty="0">
                        <a:effectLst/>
                        <a:latin typeface="+mj-lt"/>
                      </a:endParaRPr>
                    </a:p>
                  </a:txBody>
                  <a:tcPr marL="66675" marR="66675" marT="66675" marB="66675"/>
                </a:tc>
                <a:tc>
                  <a:txBody>
                    <a:bodyPr/>
                    <a:lstStyle/>
                    <a:p>
                      <a:pPr rtl="0" fontAlgn="t">
                        <a:spcBef>
                          <a:spcPts val="0"/>
                        </a:spcBef>
                        <a:spcAft>
                          <a:spcPts val="0"/>
                        </a:spcAft>
                      </a:pPr>
                      <a:r>
                        <a:rPr lang="en-US" sz="1400" b="0" i="0" u="none" strike="noStrike" dirty="0">
                          <a:solidFill>
                            <a:srgbClr val="000000"/>
                          </a:solidFill>
                          <a:effectLst/>
                          <a:latin typeface="+mj-lt"/>
                        </a:rPr>
                        <a:t>American College of Gastroenterology </a:t>
                      </a:r>
                      <a:r>
                        <a:rPr lang="en-US" sz="1400" b="0" i="0" u="none" strike="noStrike" dirty="0" smtClean="0">
                          <a:solidFill>
                            <a:srgbClr val="000000"/>
                          </a:solidFill>
                          <a:effectLst/>
                          <a:latin typeface="+mj-lt"/>
                        </a:rPr>
                        <a:t>recommends </a:t>
                      </a:r>
                      <a:r>
                        <a:rPr lang="en-US" sz="1400" b="0" i="0" u="none" strike="noStrike" dirty="0">
                          <a:solidFill>
                            <a:srgbClr val="000000"/>
                          </a:solidFill>
                          <a:effectLst/>
                          <a:latin typeface="+mj-lt"/>
                        </a:rPr>
                        <a:t>10-14 days of triple-drug regimen containing a PPI, clarithromycin, and either amoxicillin or </a:t>
                      </a:r>
                      <a:r>
                        <a:rPr lang="en-US" sz="1400" b="0" i="0" u="none" strike="noStrike" dirty="0" smtClean="0">
                          <a:solidFill>
                            <a:srgbClr val="000000"/>
                          </a:solidFill>
                          <a:effectLst/>
                          <a:latin typeface="+mj-lt"/>
                        </a:rPr>
                        <a:t>metronidazole.</a:t>
                      </a:r>
                      <a:r>
                        <a:rPr lang="en-US" sz="1400" b="0" i="0" u="none" strike="noStrike" baseline="30000" dirty="0" smtClean="0">
                          <a:solidFill>
                            <a:srgbClr val="000000"/>
                          </a:solidFill>
                          <a:effectLst/>
                          <a:latin typeface="+mj-lt"/>
                        </a:rPr>
                        <a:t>7</a:t>
                      </a:r>
                      <a:endParaRPr lang="en-US" sz="1400" dirty="0">
                        <a:effectLst/>
                        <a:latin typeface="+mj-lt"/>
                      </a:endParaRPr>
                    </a:p>
                    <a:p>
                      <a:pPr rtl="0" fontAlgn="t">
                        <a:spcBef>
                          <a:spcPts val="0"/>
                        </a:spcBef>
                        <a:spcAft>
                          <a:spcPts val="0"/>
                        </a:spcAft>
                      </a:pPr>
                      <a:r>
                        <a:rPr lang="en-US" sz="1400" b="0" i="0" u="none" strike="noStrike" dirty="0">
                          <a:solidFill>
                            <a:srgbClr val="000000"/>
                          </a:solidFill>
                          <a:effectLst/>
                          <a:latin typeface="+mj-lt"/>
                        </a:rPr>
                        <a:t>Gastric ulcers </a:t>
                      </a:r>
                      <a:r>
                        <a:rPr lang="en-US" sz="1400" b="0" i="0" u="none" strike="noStrike" dirty="0" smtClean="0">
                          <a:solidFill>
                            <a:srgbClr val="000000"/>
                          </a:solidFill>
                          <a:effectLst/>
                          <a:latin typeface="+mj-lt"/>
                        </a:rPr>
                        <a:t>take </a:t>
                      </a:r>
                      <a:r>
                        <a:rPr lang="en-US" sz="1400" b="0" i="0" u="none" strike="noStrike" dirty="0">
                          <a:solidFill>
                            <a:srgbClr val="000000"/>
                          </a:solidFill>
                          <a:effectLst/>
                          <a:latin typeface="+mj-lt"/>
                        </a:rPr>
                        <a:t>longer than duodenal ulcers </a:t>
                      </a:r>
                      <a:r>
                        <a:rPr lang="en-US" sz="1400" b="0" i="0" u="none" strike="noStrike" dirty="0" smtClean="0">
                          <a:solidFill>
                            <a:srgbClr val="000000"/>
                          </a:solidFill>
                          <a:effectLst/>
                          <a:latin typeface="+mj-lt"/>
                        </a:rPr>
                        <a:t>(4-8 </a:t>
                      </a:r>
                      <a:r>
                        <a:rPr lang="en-US" sz="1400" b="0" i="0" u="none" strike="noStrike" dirty="0">
                          <a:solidFill>
                            <a:srgbClr val="000000"/>
                          </a:solidFill>
                          <a:effectLst/>
                          <a:latin typeface="+mj-lt"/>
                        </a:rPr>
                        <a:t>weeks of </a:t>
                      </a:r>
                      <a:r>
                        <a:rPr lang="en-US" sz="1400" b="0" i="0" u="none" strike="noStrike" dirty="0" smtClean="0">
                          <a:solidFill>
                            <a:srgbClr val="000000"/>
                          </a:solidFill>
                          <a:effectLst/>
                          <a:latin typeface="+mj-lt"/>
                        </a:rPr>
                        <a:t>therapy.)</a:t>
                      </a:r>
                      <a:r>
                        <a:rPr lang="en-US" sz="1400" b="0" i="0" u="none" strike="noStrike" baseline="30000" dirty="0" smtClean="0">
                          <a:solidFill>
                            <a:srgbClr val="000000"/>
                          </a:solidFill>
                          <a:effectLst/>
                          <a:latin typeface="+mj-lt"/>
                        </a:rPr>
                        <a:t>8</a:t>
                      </a:r>
                      <a:endParaRPr lang="en-US" sz="1400" dirty="0">
                        <a:effectLst/>
                        <a:latin typeface="+mj-lt"/>
                      </a:endParaRPr>
                    </a:p>
                  </a:txBody>
                  <a:tcPr marL="66675" marR="66675" marT="66675" marB="66675"/>
                </a:tc>
              </a:tr>
              <a:tr h="2098065">
                <a:tc>
                  <a:txBody>
                    <a:bodyPr/>
                    <a:lstStyle/>
                    <a:p>
                      <a:pPr rtl="0" fontAlgn="t">
                        <a:spcBef>
                          <a:spcPts val="0"/>
                        </a:spcBef>
                        <a:spcAft>
                          <a:spcPts val="0"/>
                        </a:spcAft>
                      </a:pPr>
                      <a:r>
                        <a:rPr lang="en-US" sz="1550" b="1" i="0" u="none" strike="noStrike" dirty="0">
                          <a:solidFill>
                            <a:srgbClr val="000000"/>
                          </a:solidFill>
                          <a:effectLst/>
                          <a:latin typeface="+mj-lt"/>
                        </a:rPr>
                        <a:t>NSAID-induced ulcer prophylaxis or healing</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400" b="1" i="0" u="none" strike="noStrike" dirty="0" smtClean="0">
                          <a:solidFill>
                            <a:srgbClr val="000000"/>
                          </a:solidFill>
                          <a:effectLst/>
                          <a:latin typeface="+mj-lt"/>
                        </a:rPr>
                        <a:t>Treat </a:t>
                      </a:r>
                      <a:r>
                        <a:rPr lang="en-US" sz="1400" b="1" i="0" u="none" strike="noStrike" dirty="0">
                          <a:solidFill>
                            <a:srgbClr val="000000"/>
                          </a:solidFill>
                          <a:effectLst/>
                          <a:latin typeface="+mj-lt"/>
                        </a:rPr>
                        <a:t>an active NSAID-associated gastric ulcer in patients who continue NSAID </a:t>
                      </a:r>
                      <a:r>
                        <a:rPr lang="en-US" sz="1400" b="1" i="0" u="none" strike="noStrike" dirty="0" smtClean="0">
                          <a:solidFill>
                            <a:srgbClr val="000000"/>
                          </a:solidFill>
                          <a:effectLst/>
                          <a:latin typeface="+mj-lt"/>
                        </a:rPr>
                        <a:t>use:</a:t>
                      </a:r>
                      <a:r>
                        <a:rPr lang="en-US" sz="1400" dirty="0">
                          <a:effectLst/>
                          <a:latin typeface="+mj-lt"/>
                        </a:rPr>
                        <a:t/>
                      </a:r>
                      <a:br>
                        <a:rPr lang="en-US" sz="1400" dirty="0">
                          <a:effectLst/>
                          <a:latin typeface="+mj-lt"/>
                        </a:rPr>
                      </a:br>
                      <a:r>
                        <a:rPr lang="en-US" sz="1400" b="0" i="0" u="none" strike="noStrike" dirty="0" smtClean="0">
                          <a:solidFill>
                            <a:srgbClr val="000000"/>
                          </a:solidFill>
                          <a:effectLst/>
                          <a:latin typeface="+mj-lt"/>
                        </a:rPr>
                        <a:t>30 </a:t>
                      </a:r>
                      <a:r>
                        <a:rPr lang="en-US" sz="1400" b="0" i="0" u="none" strike="noStrike" dirty="0">
                          <a:solidFill>
                            <a:srgbClr val="000000"/>
                          </a:solidFill>
                          <a:effectLst/>
                          <a:latin typeface="+mj-lt"/>
                        </a:rPr>
                        <a:t>mg PO once daily in the morning at least 30 minutes before a meal</a:t>
                      </a:r>
                      <a:endParaRPr lang="en-US" sz="1400" dirty="0">
                        <a:effectLst/>
                        <a:latin typeface="+mj-lt"/>
                      </a:endParaRPr>
                    </a:p>
                    <a:p>
                      <a:pPr rtl="0" fontAlgn="t">
                        <a:spcBef>
                          <a:spcPts val="0"/>
                        </a:spcBef>
                        <a:spcAft>
                          <a:spcPts val="0"/>
                        </a:spcAft>
                      </a:pPr>
                      <a:endParaRPr lang="en-US" sz="1400" b="1" i="0" u="none" strike="noStrike" dirty="0" smtClean="0">
                        <a:solidFill>
                          <a:srgbClr val="000000"/>
                        </a:solidFill>
                        <a:effectLst/>
                        <a:latin typeface="+mj-lt"/>
                      </a:endParaRPr>
                    </a:p>
                    <a:p>
                      <a:pPr rtl="0" fontAlgn="t">
                        <a:spcBef>
                          <a:spcPts val="0"/>
                        </a:spcBef>
                        <a:spcAft>
                          <a:spcPts val="0"/>
                        </a:spcAft>
                      </a:pPr>
                      <a:r>
                        <a:rPr lang="en-US" sz="1400" b="1" i="0" u="none" strike="noStrike" dirty="0" smtClean="0">
                          <a:solidFill>
                            <a:srgbClr val="000000"/>
                          </a:solidFill>
                          <a:effectLst/>
                          <a:latin typeface="+mj-lt"/>
                        </a:rPr>
                        <a:t>Reduce </a:t>
                      </a:r>
                      <a:r>
                        <a:rPr lang="en-US" sz="1400" b="1" i="0" u="none" strike="noStrike" dirty="0">
                          <a:solidFill>
                            <a:srgbClr val="000000"/>
                          </a:solidFill>
                          <a:effectLst/>
                          <a:latin typeface="+mj-lt"/>
                        </a:rPr>
                        <a:t>the risk of NSAID-associated ulcers in patients with a prior documented gastric ulcer, who require NSAID </a:t>
                      </a:r>
                      <a:r>
                        <a:rPr lang="en-US" sz="1400" b="1" i="0" u="none" strike="noStrike" dirty="0" smtClean="0">
                          <a:solidFill>
                            <a:srgbClr val="000000"/>
                          </a:solidFill>
                          <a:effectLst/>
                          <a:latin typeface="+mj-lt"/>
                        </a:rPr>
                        <a:t>therapy</a:t>
                      </a:r>
                      <a:r>
                        <a:rPr lang="en-US" sz="1400" b="0" i="0" u="none" strike="noStrike" dirty="0">
                          <a:solidFill>
                            <a:schemeClr val="dk1"/>
                          </a:solidFill>
                          <a:effectLst/>
                          <a:latin typeface="+mj-lt"/>
                        </a:rPr>
                        <a:t>:</a:t>
                      </a:r>
                      <a:r>
                        <a:rPr lang="en-US" sz="1400" dirty="0">
                          <a:effectLst/>
                          <a:latin typeface="+mj-lt"/>
                        </a:rPr>
                        <a:t/>
                      </a:r>
                      <a:br>
                        <a:rPr lang="en-US" sz="1400" dirty="0">
                          <a:effectLst/>
                          <a:latin typeface="+mj-lt"/>
                        </a:rPr>
                      </a:br>
                      <a:r>
                        <a:rPr lang="en-US" sz="1400" b="0" i="0" u="none" strike="noStrike" dirty="0" smtClean="0">
                          <a:solidFill>
                            <a:srgbClr val="000000"/>
                          </a:solidFill>
                          <a:effectLst/>
                          <a:latin typeface="+mj-lt"/>
                        </a:rPr>
                        <a:t>15 </a:t>
                      </a:r>
                      <a:r>
                        <a:rPr lang="en-US" sz="1400" b="0" i="0" u="none" strike="noStrike" dirty="0">
                          <a:solidFill>
                            <a:srgbClr val="000000"/>
                          </a:solidFill>
                          <a:effectLst/>
                          <a:latin typeface="+mj-lt"/>
                        </a:rPr>
                        <a:t>mg PO once daily in the morning at least 30 minutes before a </a:t>
                      </a:r>
                      <a:r>
                        <a:rPr lang="en-US" sz="1400" b="0" i="0" u="none" strike="noStrike" dirty="0" smtClean="0">
                          <a:solidFill>
                            <a:srgbClr val="000000"/>
                          </a:solidFill>
                          <a:effectLst/>
                          <a:latin typeface="+mj-lt"/>
                        </a:rPr>
                        <a:t>meal</a:t>
                      </a:r>
                      <a:endParaRPr lang="en-US" sz="1400" dirty="0">
                        <a:effectLst/>
                        <a:latin typeface="+mj-lt"/>
                      </a:endParaRPr>
                    </a:p>
                  </a:txBody>
                  <a:tcPr marL="66675" marR="66675" marT="66675" marB="66675"/>
                </a:tc>
                <a:tc>
                  <a:txBody>
                    <a:bodyPr/>
                    <a:lstStyle/>
                    <a:p>
                      <a:pPr rtl="0" fontAlgn="t">
                        <a:spcBef>
                          <a:spcPts val="0"/>
                        </a:spcBef>
                        <a:spcAft>
                          <a:spcPts val="0"/>
                        </a:spcAft>
                      </a:pPr>
                      <a:r>
                        <a:rPr lang="en-US" sz="1400" b="0" i="0" u="none" strike="noStrike" dirty="0">
                          <a:solidFill>
                            <a:srgbClr val="000000"/>
                          </a:solidFill>
                          <a:effectLst/>
                          <a:latin typeface="+mj-lt"/>
                        </a:rPr>
                        <a:t>Treat for 8 weeks for active NSAID-associated gastric ulcer in patients who continue NSAID use.</a:t>
                      </a:r>
                      <a:r>
                        <a:rPr lang="en-US" sz="1400" b="0" i="0" u="none" strike="noStrike" baseline="30000" dirty="0">
                          <a:solidFill>
                            <a:srgbClr val="000000"/>
                          </a:solidFill>
                          <a:effectLst/>
                          <a:latin typeface="+mj-lt"/>
                        </a:rPr>
                        <a:t>11</a:t>
                      </a:r>
                      <a:endParaRPr lang="en-US" sz="1400" dirty="0">
                        <a:effectLst/>
                        <a:latin typeface="+mj-lt"/>
                      </a:endParaRPr>
                    </a:p>
                    <a:p>
                      <a:pPr rtl="0" fontAlgn="t">
                        <a:spcBef>
                          <a:spcPts val="0"/>
                        </a:spcBef>
                        <a:spcAft>
                          <a:spcPts val="0"/>
                        </a:spcAft>
                      </a:pPr>
                      <a:r>
                        <a:rPr lang="en-US" sz="1400" dirty="0">
                          <a:effectLst/>
                          <a:latin typeface="+mj-lt"/>
                        </a:rPr>
                        <a:t/>
                      </a:r>
                      <a:br>
                        <a:rPr lang="en-US" sz="1400" dirty="0">
                          <a:effectLst/>
                          <a:latin typeface="+mj-lt"/>
                        </a:rPr>
                      </a:br>
                      <a:r>
                        <a:rPr lang="en-US" sz="1400" b="0" i="0" u="none" strike="noStrike" dirty="0">
                          <a:solidFill>
                            <a:srgbClr val="000000"/>
                          </a:solidFill>
                          <a:effectLst/>
                          <a:latin typeface="+mj-lt"/>
                        </a:rPr>
                        <a:t>Treat NSAID-associated ulcers in patients with a prior documented gastric ulcer, who require NSAID therapy for 12 weeks</a:t>
                      </a:r>
                      <a:r>
                        <a:rPr lang="en-US" sz="1400" b="0" i="0" u="none" strike="noStrike" dirty="0" smtClean="0">
                          <a:solidFill>
                            <a:srgbClr val="000000"/>
                          </a:solidFill>
                          <a:effectLst/>
                          <a:latin typeface="+mj-lt"/>
                        </a:rPr>
                        <a:t>.</a:t>
                      </a:r>
                      <a:r>
                        <a:rPr lang="en-US" sz="1400" dirty="0">
                          <a:effectLst/>
                          <a:latin typeface="+mj-lt"/>
                        </a:rPr>
                        <a:t/>
                      </a:r>
                      <a:br>
                        <a:rPr lang="en-US" sz="1400" dirty="0">
                          <a:effectLst/>
                          <a:latin typeface="+mj-lt"/>
                        </a:rPr>
                      </a:br>
                      <a:endParaRPr lang="en-US" sz="14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262869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Lansoprazole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7357698"/>
              </p:ext>
            </p:extLst>
          </p:nvPr>
        </p:nvGraphicFramePr>
        <p:xfrm>
          <a:off x="152400" y="1516380"/>
          <a:ext cx="8839200" cy="5265420"/>
        </p:xfrm>
        <a:graphic>
          <a:graphicData uri="http://schemas.openxmlformats.org/drawingml/2006/table">
            <a:tbl>
              <a:tblPr firstRow="1" bandRow="1">
                <a:tableStyleId>{5C22544A-7EE6-4342-B048-85BDC9FD1C3A}</a:tableStyleId>
              </a:tblPr>
              <a:tblGrid>
                <a:gridCol w="1447800"/>
                <a:gridCol w="1828800"/>
                <a:gridCol w="2286000"/>
                <a:gridCol w="3276600"/>
              </a:tblGrid>
              <a:tr h="330974">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3943846">
                <a:tc>
                  <a:txBody>
                    <a:bodyPr/>
                    <a:lstStyle/>
                    <a:p>
                      <a:pPr rtl="0" fontAlgn="t">
                        <a:spcBef>
                          <a:spcPts val="0"/>
                        </a:spcBef>
                        <a:spcAft>
                          <a:spcPts val="0"/>
                        </a:spcAft>
                      </a:pPr>
                      <a:r>
                        <a:rPr lang="en-US" sz="1700" b="1" i="0" u="none" strike="noStrike" dirty="0">
                          <a:solidFill>
                            <a:srgbClr val="000000"/>
                          </a:solidFill>
                          <a:effectLst/>
                          <a:latin typeface="+mj-lt"/>
                        </a:rPr>
                        <a:t>For stress gastritis prophylaxis in critically-ill patients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30 </a:t>
                      </a:r>
                      <a:r>
                        <a:rPr lang="en-US" sz="1550" b="0" i="0" u="none" strike="noStrike" dirty="0">
                          <a:solidFill>
                            <a:srgbClr val="000000"/>
                          </a:solidFill>
                          <a:effectLst/>
                          <a:latin typeface="+mj-lt"/>
                        </a:rPr>
                        <a:t>mg lansoprazole once daily via nasogastric tube</a:t>
                      </a:r>
                      <a:endParaRPr lang="en-US" sz="1550" dirty="0">
                        <a:effectLst/>
                        <a:latin typeface="+mj-lt"/>
                      </a:endParaRPr>
                    </a:p>
                    <a:p>
                      <a:pPr rtl="0" fontAlgn="t">
                        <a:spcBef>
                          <a:spcPts val="0"/>
                        </a:spcBef>
                        <a:spcAft>
                          <a:spcPts val="0"/>
                        </a:spcAft>
                      </a:pPr>
                      <a:r>
                        <a:rPr lang="en-US" sz="1550" dirty="0">
                          <a:effectLst/>
                          <a:latin typeface="+mj-lt"/>
                        </a:rPr>
                        <a:t/>
                      </a:r>
                      <a:br>
                        <a:rPr lang="en-US" sz="1550" dirty="0">
                          <a:effectLst/>
                          <a:latin typeface="+mj-lt"/>
                        </a:rPr>
                      </a:br>
                      <a:r>
                        <a:rPr lang="en-US" sz="1550" b="0" i="0" u="none" strike="noStrike" dirty="0">
                          <a:solidFill>
                            <a:srgbClr val="000000"/>
                          </a:solidFill>
                          <a:effectLst/>
                          <a:latin typeface="+mj-lt"/>
                        </a:rPr>
                        <a:t>Lansoprazole oral disintegrating tablet:</a:t>
                      </a:r>
                      <a:endParaRPr lang="en-US" sz="1550" dirty="0">
                        <a:effectLst/>
                        <a:latin typeface="+mj-lt"/>
                      </a:endParaRPr>
                    </a:p>
                    <a:p>
                      <a:pPr rtl="0" fontAlgn="t">
                        <a:spcBef>
                          <a:spcPts val="0"/>
                        </a:spcBef>
                        <a:spcAft>
                          <a:spcPts val="0"/>
                        </a:spcAft>
                      </a:pPr>
                      <a:r>
                        <a:rPr lang="en-US" sz="1550" b="0" i="0" u="none" strike="noStrike" dirty="0">
                          <a:solidFill>
                            <a:srgbClr val="000000"/>
                          </a:solidFill>
                          <a:effectLst/>
                          <a:latin typeface="+mj-lt"/>
                        </a:rPr>
                        <a:t>30 mg lansoprazole once daily via nasogastric tube. Mix a 30 mg orally disintegrating tablet (LODT) in 10 ml of water, administer via nasogastric tube</a:t>
                      </a:r>
                      <a:endParaRPr lang="en-US" sz="1550" dirty="0">
                        <a:effectLst/>
                        <a:latin typeface="+mj-lt"/>
                      </a:endParaRPr>
                    </a:p>
                  </a:txBody>
                  <a:tcPr marL="66675" marR="66675" marT="66675" marB="66675"/>
                </a:tc>
                <a:tc>
                  <a:txBody>
                    <a:bodyPr/>
                    <a:lstStyle/>
                    <a:p>
                      <a:pPr rtl="0" fontAlgn="t">
                        <a:spcBef>
                          <a:spcPts val="0"/>
                        </a:spcBef>
                        <a:spcAft>
                          <a:spcPts val="1000"/>
                        </a:spcAft>
                      </a:pPr>
                      <a:r>
                        <a:rPr lang="en-US" sz="1550" b="0" i="0" u="none" strike="noStrike" dirty="0">
                          <a:solidFill>
                            <a:srgbClr val="000000"/>
                          </a:solidFill>
                          <a:effectLst/>
                          <a:latin typeface="+mj-lt"/>
                        </a:rPr>
                        <a:t>Based on the current literature review, it is unclear when prophylaxis should be discontinued.  Most studies recommend the continuation of stress ulcer prophylaxis throughout the duration of critical illness or intensive care unit </a:t>
                      </a:r>
                      <a:r>
                        <a:rPr lang="en-US" sz="1550" b="0" i="0" u="none" strike="noStrike" dirty="0" smtClean="0">
                          <a:solidFill>
                            <a:srgbClr val="000000"/>
                          </a:solidFill>
                          <a:effectLst/>
                          <a:latin typeface="+mj-lt"/>
                        </a:rPr>
                        <a:t>stay.</a:t>
                      </a:r>
                      <a:r>
                        <a:rPr lang="en-US" sz="1550" b="0" i="0" u="none" strike="noStrike" baseline="30000" dirty="0" smtClean="0">
                          <a:solidFill>
                            <a:srgbClr val="000000"/>
                          </a:solidFill>
                          <a:effectLst/>
                          <a:latin typeface="+mj-lt"/>
                        </a:rPr>
                        <a:t>[35</a:t>
                      </a:r>
                      <a:r>
                        <a:rPr lang="en-US" sz="1550" b="0" i="0" u="none" strike="noStrike" baseline="30000" dirty="0">
                          <a:solidFill>
                            <a:srgbClr val="000000"/>
                          </a:solidFill>
                          <a:effectLst/>
                          <a:latin typeface="+mj-lt"/>
                        </a:rPr>
                        <a:t>][36]</a:t>
                      </a:r>
                      <a:endParaRPr lang="en-US" sz="1550" dirty="0">
                        <a:effectLst/>
                        <a:latin typeface="+mj-lt"/>
                      </a:endParaRPr>
                    </a:p>
                    <a:p>
                      <a:pPr fontAlgn="t"/>
                      <a:r>
                        <a:rPr lang="en-US" sz="1550" dirty="0">
                          <a:effectLst/>
                          <a:latin typeface="+mj-lt"/>
                        </a:rPr>
                        <a:t/>
                      </a:r>
                      <a:br>
                        <a:rPr lang="en-US" sz="1550" dirty="0">
                          <a:effectLst/>
                          <a:latin typeface="+mj-lt"/>
                        </a:rPr>
                      </a:br>
                      <a:endParaRPr lang="en-US" sz="1550" dirty="0">
                        <a:effectLst/>
                        <a:latin typeface="+mj-lt"/>
                      </a:endParaRPr>
                    </a:p>
                  </a:txBody>
                  <a:tcPr marL="66675" marR="66675" marT="66675" marB="66675"/>
                </a:tc>
                <a:tc>
                  <a:txBody>
                    <a:bodyPr/>
                    <a:lstStyle/>
                    <a:p>
                      <a:pPr rtl="0"/>
                      <a:r>
                        <a:rPr lang="en-US" sz="1550" b="0" i="0" u="none" strike="noStrike" kern="1200" dirty="0" smtClean="0">
                          <a:solidFill>
                            <a:schemeClr val="dk1"/>
                          </a:solidFill>
                          <a:effectLst/>
                          <a:latin typeface="+mj-lt"/>
                          <a:ea typeface="+mn-ea"/>
                          <a:cs typeface="+mn-cs"/>
                        </a:rPr>
                        <a:t>May open capsule and pour one-quarter of the granules into a nasogastric feeding syringe with the plunger removed. Slowly add water through the plunger end and push the water and granules through the tube by depressing the plunger. Repeat the process until all the granules are administered; flush tube with 15 ml of water to administer any residual granule.</a:t>
                      </a:r>
                      <a:r>
                        <a:rPr lang="en-US" sz="1550" b="0" i="0" u="none" strike="noStrike" kern="1200" baseline="30000" dirty="0" smtClean="0">
                          <a:solidFill>
                            <a:schemeClr val="dk1"/>
                          </a:solidFill>
                          <a:effectLst/>
                          <a:latin typeface="+mj-lt"/>
                          <a:ea typeface="+mn-ea"/>
                          <a:cs typeface="+mn-cs"/>
                        </a:rPr>
                        <a:t>29</a:t>
                      </a:r>
                      <a:endParaRPr lang="en-US" sz="1550" b="0" dirty="0" smtClean="0">
                        <a:effectLst/>
                        <a:latin typeface="+mj-lt"/>
                      </a:endParaRPr>
                    </a:p>
                    <a:p>
                      <a:pPr rtl="0"/>
                      <a:endParaRPr lang="en-US" sz="1550" b="0" i="0" u="none" strike="noStrike" kern="1200" dirty="0" smtClean="0">
                        <a:solidFill>
                          <a:schemeClr val="dk1"/>
                        </a:solidFill>
                        <a:effectLst/>
                        <a:latin typeface="+mj-lt"/>
                        <a:ea typeface="+mn-ea"/>
                        <a:cs typeface="+mn-cs"/>
                      </a:endParaRPr>
                    </a:p>
                    <a:p>
                      <a:pPr rtl="0"/>
                      <a:r>
                        <a:rPr lang="en-US" sz="1550" b="0" i="0" u="none" strike="noStrike" kern="1200" dirty="0" smtClean="0">
                          <a:solidFill>
                            <a:schemeClr val="dk1"/>
                          </a:solidFill>
                          <a:effectLst/>
                          <a:latin typeface="+mj-lt"/>
                          <a:ea typeface="+mn-ea"/>
                          <a:cs typeface="+mn-cs"/>
                        </a:rPr>
                        <a:t>Mix a 30 mg orally disintegrating tablet (LODT) in 10 ml of water, administer via nasogastric tube; flush tube with 10 ml of sterile water and clamp for 60 minute.</a:t>
                      </a:r>
                      <a:r>
                        <a:rPr lang="en-US" sz="1550" b="0" i="0" u="none" strike="noStrike" kern="1200" baseline="30000" dirty="0" smtClean="0">
                          <a:solidFill>
                            <a:schemeClr val="dk1"/>
                          </a:solidFill>
                          <a:effectLst/>
                          <a:latin typeface="+mj-lt"/>
                          <a:ea typeface="+mn-ea"/>
                          <a:cs typeface="+mn-cs"/>
                        </a:rPr>
                        <a:t>30</a:t>
                      </a:r>
                      <a:endParaRPr lang="en-US" sz="1550" b="0" dirty="0" smtClean="0">
                        <a:effectLst/>
                        <a:latin typeface="+mj-lt"/>
                      </a:endParaRPr>
                    </a:p>
                    <a:p>
                      <a:r>
                        <a:rPr lang="en-US" sz="1550" b="0" dirty="0" smtClean="0">
                          <a:effectLst/>
                          <a:latin typeface="+mj-lt"/>
                        </a:rPr>
                        <a:t/>
                      </a:r>
                      <a:br>
                        <a:rPr lang="en-US" sz="1550" b="0" dirty="0" smtClean="0">
                          <a:effectLst/>
                          <a:latin typeface="+mj-lt"/>
                        </a:rPr>
                      </a:br>
                      <a:r>
                        <a:rPr lang="en-US" sz="1550" b="0" dirty="0" smtClean="0">
                          <a:effectLst/>
                          <a:latin typeface="+mj-lt"/>
                        </a:rPr>
                        <a:t/>
                      </a:r>
                      <a:br>
                        <a:rPr lang="en-US" sz="1550" b="0" dirty="0" smtClean="0">
                          <a:effectLst/>
                          <a:latin typeface="+mj-lt"/>
                        </a:rPr>
                      </a:br>
                      <a:endParaRPr lang="en-US" sz="15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788124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0978821"/>
              </p:ext>
            </p:extLst>
          </p:nvPr>
        </p:nvGraphicFramePr>
        <p:xfrm>
          <a:off x="152400" y="1642110"/>
          <a:ext cx="8839200" cy="5078730"/>
        </p:xfrm>
        <a:graphic>
          <a:graphicData uri="http://schemas.openxmlformats.org/drawingml/2006/table">
            <a:tbl>
              <a:tblPr firstRow="1" bandRow="1">
                <a:tableStyleId>{5C22544A-7EE6-4342-B048-85BDC9FD1C3A}</a:tableStyleId>
              </a:tblPr>
              <a:tblGrid>
                <a:gridCol w="2209800"/>
                <a:gridCol w="2438400"/>
                <a:gridCol w="1981200"/>
                <a:gridCol w="2209800"/>
              </a:tblGrid>
              <a:tr h="0">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787684">
                <a:tc>
                  <a:txBody>
                    <a:bodyPr/>
                    <a:lstStyle/>
                    <a:p>
                      <a:pPr rtl="0" fontAlgn="t">
                        <a:spcBef>
                          <a:spcPts val="0"/>
                        </a:spcBef>
                        <a:spcAft>
                          <a:spcPts val="0"/>
                        </a:spcAft>
                      </a:pPr>
                      <a:r>
                        <a:rPr lang="en-US" sz="1700" b="1" i="0" u="none" strike="noStrike" dirty="0">
                          <a:solidFill>
                            <a:srgbClr val="000000"/>
                          </a:solidFill>
                          <a:effectLst/>
                          <a:latin typeface="+mj-lt"/>
                        </a:rPr>
                        <a:t>Non-erosive </a:t>
                      </a:r>
                      <a:r>
                        <a:rPr lang="en-US" sz="1700" b="1" i="0" u="none" strike="noStrike" dirty="0" smtClean="0">
                          <a:solidFill>
                            <a:srgbClr val="000000"/>
                          </a:solidFill>
                          <a:effectLst/>
                          <a:latin typeface="+mj-lt"/>
                        </a:rPr>
                        <a:t>GERD</a:t>
                      </a:r>
                      <a:r>
                        <a:rPr lang="en-US" sz="1700" b="1" i="0" u="none" strike="noStrike" baseline="0" dirty="0" smtClean="0">
                          <a:solidFill>
                            <a:srgbClr val="000000"/>
                          </a:solidFill>
                          <a:effectLst/>
                          <a:latin typeface="+mj-lt"/>
                        </a:rPr>
                        <a:t> and</a:t>
                      </a:r>
                      <a:endParaRPr lang="en-US" sz="1700" dirty="0">
                        <a:effectLst/>
                        <a:latin typeface="+mj-lt"/>
                      </a:endParaRPr>
                    </a:p>
                    <a:p>
                      <a:pPr rtl="0" fontAlgn="t">
                        <a:spcBef>
                          <a:spcPts val="0"/>
                        </a:spcBef>
                        <a:spcAft>
                          <a:spcPts val="0"/>
                        </a:spcAft>
                      </a:pPr>
                      <a:r>
                        <a:rPr lang="en-US" sz="1700" b="1" i="0" u="none" strike="noStrike" dirty="0">
                          <a:solidFill>
                            <a:srgbClr val="000000"/>
                          </a:solidFill>
                          <a:effectLst/>
                          <a:latin typeface="+mj-lt"/>
                        </a:rPr>
                        <a:t>Barrett’s </a:t>
                      </a:r>
                      <a:r>
                        <a:rPr lang="en-US" sz="1700" b="1" i="0" u="none" strike="noStrike" dirty="0" smtClean="0">
                          <a:solidFill>
                            <a:srgbClr val="000000"/>
                          </a:solidFill>
                          <a:effectLst/>
                          <a:latin typeface="+mj-lt"/>
                        </a:rPr>
                        <a:t>esophagus </a:t>
                      </a:r>
                      <a:r>
                        <a:rPr lang="en-US" sz="1700" b="1" i="0" u="none" strike="noStrike" dirty="0">
                          <a:solidFill>
                            <a:srgbClr val="000000"/>
                          </a:solidFill>
                          <a:effectLst/>
                          <a:latin typeface="+mj-lt"/>
                        </a:rPr>
                        <a:t>(treatment is the same as GERD treatment)</a:t>
                      </a:r>
                      <a:endParaRPr lang="en-US" sz="1700" dirty="0">
                        <a:effectLst/>
                        <a:latin typeface="+mj-lt"/>
                      </a:endParaRPr>
                    </a:p>
                  </a:txBody>
                  <a:tcPr marL="66675" marR="66675" marT="66675" marB="66675"/>
                </a:tc>
                <a:tc>
                  <a:txBody>
                    <a:bodyPr/>
                    <a:lstStyle/>
                    <a:p>
                      <a:pPr rtl="0"/>
                      <a:r>
                        <a:rPr lang="en-US" sz="1700" b="1" i="0" u="none" strike="noStrike" kern="1200" dirty="0" smtClean="0">
                          <a:solidFill>
                            <a:schemeClr val="dk1"/>
                          </a:solidFill>
                          <a:effectLst/>
                          <a:latin typeface="+mj-lt"/>
                          <a:ea typeface="+mn-ea"/>
                          <a:cs typeface="+mn-cs"/>
                        </a:rPr>
                        <a:t>For symptomatic treatment of non-erosive GERD:</a:t>
                      </a:r>
                      <a:endParaRPr lang="en-US" sz="1700" b="0" dirty="0" smtClean="0">
                        <a:effectLst/>
                        <a:latin typeface="+mj-lt"/>
                      </a:endParaRPr>
                    </a:p>
                    <a:p>
                      <a:pPr rtl="0"/>
                      <a:r>
                        <a:rPr lang="en-US" sz="1700" b="0" dirty="0" smtClean="0">
                          <a:effectLst/>
                          <a:latin typeface="+mj-lt"/>
                        </a:rPr>
                        <a:t/>
                      </a:r>
                      <a:br>
                        <a:rPr lang="en-US" sz="1700" b="0" dirty="0" smtClean="0">
                          <a:effectLst/>
                          <a:latin typeface="+mj-lt"/>
                        </a:rPr>
                      </a:br>
                      <a:r>
                        <a:rPr lang="en-US" sz="1700" b="0" i="0" u="none" strike="noStrike" kern="1200" dirty="0" smtClean="0">
                          <a:solidFill>
                            <a:schemeClr val="dk1"/>
                          </a:solidFill>
                          <a:effectLst/>
                          <a:latin typeface="+mj-lt"/>
                          <a:ea typeface="+mn-ea"/>
                          <a:cs typeface="+mn-cs"/>
                        </a:rPr>
                        <a:t>20 </a:t>
                      </a:r>
                      <a:r>
                        <a:rPr lang="en-US" sz="1700" b="0" i="0" u="none" strike="noStrike" kern="1200" dirty="0" smtClean="0">
                          <a:solidFill>
                            <a:schemeClr val="dk1"/>
                          </a:solidFill>
                          <a:effectLst/>
                          <a:latin typeface="+mj-lt"/>
                          <a:ea typeface="+mn-ea"/>
                          <a:cs typeface="+mn-cs"/>
                        </a:rPr>
                        <a:t>mg 60 minutes before the first meal of the day or 20 mg twice a day for patients nonresponsive to once a day therapy</a:t>
                      </a:r>
                      <a:r>
                        <a:rPr lang="en-US" sz="1700" b="0" i="0" u="none" strike="noStrike" kern="1200" dirty="0" smtClean="0">
                          <a:solidFill>
                            <a:schemeClr val="dk1"/>
                          </a:solidFill>
                          <a:effectLst/>
                          <a:latin typeface="+mj-lt"/>
                          <a:ea typeface="+mn-ea"/>
                          <a:cs typeface="+mn-cs"/>
                        </a:rPr>
                        <a:t>.</a:t>
                      </a:r>
                      <a:endParaRPr lang="en-US" sz="1700" dirty="0">
                        <a:effectLst/>
                        <a:latin typeface="+mj-lt"/>
                      </a:endParaRPr>
                    </a:p>
                  </a:txBody>
                  <a:tcPr marL="66675" marR="66675" marT="66675" marB="66675"/>
                </a:tc>
                <a:tc>
                  <a:txBody>
                    <a:bodyPr/>
                    <a:lstStyle/>
                    <a:p>
                      <a:pPr rtl="0"/>
                      <a:r>
                        <a:rPr lang="en-US" sz="1700" b="0" i="0" u="none" strike="noStrike" kern="1200" dirty="0" smtClean="0">
                          <a:solidFill>
                            <a:schemeClr val="dk1"/>
                          </a:solidFill>
                          <a:effectLst/>
                          <a:latin typeface="+mj-lt"/>
                          <a:ea typeface="+mn-ea"/>
                          <a:cs typeface="+mn-cs"/>
                        </a:rPr>
                        <a:t>Treatment lasts up to 4 weeks for non-erosive </a:t>
                      </a:r>
                      <a:r>
                        <a:rPr lang="en-US" sz="1700" b="0" i="0" u="none" strike="noStrike" kern="1200" dirty="0" smtClean="0">
                          <a:solidFill>
                            <a:schemeClr val="dk1"/>
                          </a:solidFill>
                          <a:effectLst/>
                          <a:latin typeface="+mj-lt"/>
                          <a:ea typeface="+mn-ea"/>
                          <a:cs typeface="+mn-cs"/>
                        </a:rPr>
                        <a:t>GERD</a:t>
                      </a:r>
                      <a:endParaRPr lang="en-US" sz="1700" b="0" dirty="0" smtClean="0">
                        <a:effectLst/>
                        <a:latin typeface="+mj-lt"/>
                      </a:endParaRPr>
                    </a:p>
                  </a:txBody>
                  <a:tcPr marL="66675" marR="66675" marT="66675" marB="66675"/>
                </a:tc>
                <a:tc>
                  <a:txBody>
                    <a:bodyPr/>
                    <a:lstStyle/>
                    <a:p>
                      <a:pPr rtl="0" fontAlgn="t">
                        <a:spcBef>
                          <a:spcPts val="0"/>
                        </a:spcBef>
                        <a:spcAft>
                          <a:spcPts val="0"/>
                        </a:spcAft>
                      </a:pPr>
                      <a:r>
                        <a:rPr lang="en-US" sz="1700" b="1" i="0" u="none" strike="noStrike" dirty="0">
                          <a:solidFill>
                            <a:srgbClr val="000000"/>
                          </a:solidFill>
                          <a:effectLst/>
                          <a:latin typeface="+mj-lt"/>
                        </a:rPr>
                        <a:t>Renal:</a:t>
                      </a:r>
                      <a:r>
                        <a:rPr lang="en-US" sz="1700" b="0" i="0" u="none" strike="noStrike" dirty="0">
                          <a:solidFill>
                            <a:srgbClr val="000000"/>
                          </a:solidFill>
                          <a:effectLst/>
                          <a:latin typeface="+mj-lt"/>
                        </a:rPr>
                        <a:t> No dosage adjustment</a:t>
                      </a:r>
                      <a:endParaRPr lang="en-US" sz="1700" dirty="0">
                        <a:effectLst/>
                        <a:latin typeface="+mj-lt"/>
                      </a:endParaRPr>
                    </a:p>
                    <a:p>
                      <a:pPr rtl="0" fontAlgn="t">
                        <a:spcBef>
                          <a:spcPts val="0"/>
                        </a:spcBef>
                        <a:spcAft>
                          <a:spcPts val="0"/>
                        </a:spcAft>
                      </a:pPr>
                      <a:r>
                        <a:rPr lang="en-US" sz="1700" b="1" i="0" u="none" strike="noStrike" dirty="0">
                          <a:solidFill>
                            <a:srgbClr val="000000"/>
                          </a:solidFill>
                          <a:effectLst/>
                          <a:latin typeface="+mj-lt"/>
                        </a:rPr>
                        <a:t>Hepatic: </a:t>
                      </a:r>
                      <a:r>
                        <a:rPr lang="en-US" sz="1700" b="0" i="0" u="none" strike="noStrike" dirty="0">
                          <a:solidFill>
                            <a:srgbClr val="000000"/>
                          </a:solidFill>
                          <a:effectLst/>
                          <a:latin typeface="+mj-lt"/>
                        </a:rPr>
                        <a:t>Consider dosage reduction in patients with severe hepatic disease</a:t>
                      </a:r>
                      <a:endParaRPr lang="en-US" sz="1700" dirty="0">
                        <a:effectLst/>
                        <a:latin typeface="+mj-lt"/>
                      </a:endParaRPr>
                    </a:p>
                    <a:p>
                      <a:pPr rtl="0" fontAlgn="t">
                        <a:spcBef>
                          <a:spcPts val="0"/>
                        </a:spcBef>
                        <a:spcAft>
                          <a:spcPts val="0"/>
                        </a:spcAft>
                      </a:pPr>
                      <a:r>
                        <a:rPr lang="en-US" sz="1700" b="1" i="0" u="none" strike="noStrike" dirty="0">
                          <a:solidFill>
                            <a:srgbClr val="000000"/>
                          </a:solidFill>
                          <a:effectLst/>
                          <a:latin typeface="+mj-lt"/>
                        </a:rPr>
                        <a:t>Intermittent hemodialysis</a:t>
                      </a:r>
                      <a:endParaRPr lang="en-US" sz="1700" dirty="0">
                        <a:effectLst/>
                        <a:latin typeface="+mj-lt"/>
                      </a:endParaRPr>
                    </a:p>
                    <a:p>
                      <a:pPr rtl="0" fontAlgn="t">
                        <a:spcBef>
                          <a:spcPts val="0"/>
                        </a:spcBef>
                        <a:spcAft>
                          <a:spcPts val="0"/>
                        </a:spcAft>
                      </a:pPr>
                      <a:r>
                        <a:rPr lang="en-US" sz="1700" b="0" i="0" u="none" strike="noStrike" dirty="0">
                          <a:solidFill>
                            <a:srgbClr val="000000"/>
                          </a:solidFill>
                          <a:effectLst/>
                          <a:latin typeface="+mj-lt"/>
                        </a:rPr>
                        <a:t>No dose adjustments needed</a:t>
                      </a:r>
                      <a:endParaRPr lang="en-US" sz="1700" dirty="0">
                        <a:effectLst/>
                        <a:latin typeface="+mj-lt"/>
                      </a:endParaRPr>
                    </a:p>
                  </a:txBody>
                  <a:tcPr marL="66675" marR="66675" marT="66675" marB="66675"/>
                </a:tc>
              </a:tr>
              <a:tr h="1079101">
                <a:tc>
                  <a:txBody>
                    <a:bodyPr/>
                    <a:lstStyle/>
                    <a:p>
                      <a:pPr rtl="0"/>
                      <a:r>
                        <a:rPr lang="en-US" sz="1700" b="1" i="0" u="none" strike="noStrike" kern="1200" dirty="0" smtClean="0">
                          <a:solidFill>
                            <a:schemeClr val="dk1"/>
                          </a:solidFill>
                          <a:effectLst/>
                          <a:latin typeface="+mj-lt"/>
                          <a:ea typeface="+mn-ea"/>
                          <a:cs typeface="+mn-cs"/>
                        </a:rPr>
                        <a:t>Erosive </a:t>
                      </a:r>
                      <a:r>
                        <a:rPr lang="en-US" sz="1700" b="1" i="0" u="none" strike="noStrike" kern="1200" dirty="0" smtClean="0">
                          <a:solidFill>
                            <a:schemeClr val="dk1"/>
                          </a:solidFill>
                          <a:effectLst/>
                          <a:latin typeface="+mj-lt"/>
                          <a:ea typeface="+mn-ea"/>
                          <a:cs typeface="+mn-cs"/>
                        </a:rPr>
                        <a:t>GERD </a:t>
                      </a:r>
                      <a:r>
                        <a:rPr lang="en-US" sz="1700" b="1" i="0" u="none" strike="noStrike" kern="1200" dirty="0" smtClean="0">
                          <a:solidFill>
                            <a:schemeClr val="dk1"/>
                          </a:solidFill>
                          <a:effectLst/>
                          <a:latin typeface="+mj-lt"/>
                          <a:ea typeface="+mn-ea"/>
                          <a:cs typeface="+mn-cs"/>
                        </a:rPr>
                        <a:t>(erosive esophagitis) </a:t>
                      </a:r>
                      <a:r>
                        <a:rPr lang="en-US" sz="1700" b="1" i="0" u="none" strike="noStrike" kern="1200" dirty="0" smtClean="0">
                          <a:solidFill>
                            <a:schemeClr val="dk1"/>
                          </a:solidFill>
                          <a:effectLst/>
                          <a:latin typeface="+mj-lt"/>
                          <a:ea typeface="+mn-ea"/>
                          <a:cs typeface="+mn-cs"/>
                        </a:rPr>
                        <a:t> and Barrett’s esophagus</a:t>
                      </a:r>
                      <a:endParaRPr lang="en-US" sz="1700" b="0" dirty="0" smtClean="0">
                        <a:effectLst/>
                        <a:latin typeface="+mj-lt"/>
                      </a:endParaRPr>
                    </a:p>
                  </a:txBody>
                  <a:tcPr marL="66675" marR="66675" marT="66675" marB="66675"/>
                </a:tc>
                <a:tc>
                  <a:txBody>
                    <a:bodyPr/>
                    <a:lstStyle/>
                    <a:p>
                      <a:pPr rtl="0"/>
                      <a:r>
                        <a:rPr lang="en-US" sz="1700" b="1" i="0" u="none" strike="noStrike" kern="1200" dirty="0" smtClean="0">
                          <a:solidFill>
                            <a:schemeClr val="dk1"/>
                          </a:solidFill>
                          <a:effectLst/>
                          <a:latin typeface="+mj-lt"/>
                          <a:ea typeface="+mn-ea"/>
                          <a:cs typeface="+mn-cs"/>
                        </a:rPr>
                        <a:t>For the treatment of erosive GERD:</a:t>
                      </a:r>
                      <a:endParaRPr lang="en-US" sz="1700" b="0" dirty="0" smtClean="0">
                        <a:effectLst/>
                        <a:latin typeface="+mj-lt"/>
                      </a:endParaRPr>
                    </a:p>
                    <a:p>
                      <a:pPr rtl="0"/>
                      <a:r>
                        <a:rPr lang="en-US" sz="1700" b="0" i="0" u="none" strike="noStrike" kern="1200" dirty="0" smtClean="0">
                          <a:solidFill>
                            <a:schemeClr val="dk1"/>
                          </a:solidFill>
                          <a:effectLst/>
                          <a:latin typeface="+mj-lt"/>
                          <a:ea typeface="+mn-ea"/>
                          <a:cs typeface="+mn-cs"/>
                        </a:rPr>
                        <a:t>20 </a:t>
                      </a:r>
                      <a:r>
                        <a:rPr lang="en-US" sz="1700" b="0" i="0" u="none" strike="noStrike" kern="1200" dirty="0" smtClean="0">
                          <a:solidFill>
                            <a:schemeClr val="dk1"/>
                          </a:solidFill>
                          <a:effectLst/>
                          <a:latin typeface="+mj-lt"/>
                          <a:ea typeface="+mn-ea"/>
                          <a:cs typeface="+mn-cs"/>
                        </a:rPr>
                        <a:t>mg 60 minutes before the first meal of the day</a:t>
                      </a:r>
                      <a:endParaRPr lang="en-US" sz="1700" b="0" dirty="0" smtClean="0">
                        <a:effectLst/>
                        <a:latin typeface="+mj-lt"/>
                      </a:endParaRPr>
                    </a:p>
                    <a:p>
                      <a:pPr rtl="0"/>
                      <a:r>
                        <a:rPr lang="en-US" sz="1700" b="0" i="0" u="none" strike="noStrike" kern="1200" dirty="0" smtClean="0">
                          <a:solidFill>
                            <a:schemeClr val="dk1"/>
                          </a:solidFill>
                          <a:effectLst/>
                          <a:latin typeface="+mj-lt"/>
                          <a:ea typeface="+mn-ea"/>
                          <a:cs typeface="+mn-cs"/>
                        </a:rPr>
                        <a:t>Max</a:t>
                      </a:r>
                      <a:r>
                        <a:rPr lang="en-US" sz="1700" b="0" i="0" u="none" strike="noStrike" kern="1200" baseline="0" dirty="0" smtClean="0">
                          <a:solidFill>
                            <a:schemeClr val="dk1"/>
                          </a:solidFill>
                          <a:effectLst/>
                          <a:latin typeface="+mj-lt"/>
                          <a:ea typeface="+mn-ea"/>
                          <a:cs typeface="+mn-cs"/>
                        </a:rPr>
                        <a:t> </a:t>
                      </a:r>
                      <a:r>
                        <a:rPr lang="en-US" sz="1700" b="0" i="0" u="none" strike="noStrike" kern="1200" dirty="0" smtClean="0">
                          <a:solidFill>
                            <a:schemeClr val="dk1"/>
                          </a:solidFill>
                          <a:effectLst/>
                          <a:latin typeface="+mj-lt"/>
                          <a:ea typeface="+mn-ea"/>
                          <a:cs typeface="+mn-cs"/>
                        </a:rPr>
                        <a:t>Dose: 40 mg / day </a:t>
                      </a:r>
                      <a:r>
                        <a:rPr lang="en-US" sz="1700" b="0" i="0" u="none" strike="noStrike" kern="1200" dirty="0" smtClean="0">
                          <a:solidFill>
                            <a:schemeClr val="dk1"/>
                          </a:solidFill>
                          <a:effectLst/>
                          <a:latin typeface="+mj-lt"/>
                          <a:ea typeface="+mn-ea"/>
                          <a:cs typeface="+mn-cs"/>
                        </a:rPr>
                        <a:t>PO for most indications</a:t>
                      </a:r>
                      <a:r>
                        <a:rPr lang="en-US" sz="1700" b="0" i="0" u="none" strike="noStrike" kern="1200" dirty="0" smtClean="0">
                          <a:solidFill>
                            <a:schemeClr val="dk1"/>
                          </a:solidFill>
                          <a:effectLst/>
                          <a:latin typeface="+mj-lt"/>
                          <a:ea typeface="+mn-ea"/>
                          <a:cs typeface="+mn-cs"/>
                        </a:rPr>
                        <a:t>.</a:t>
                      </a:r>
                      <a:endParaRPr lang="en-US" sz="1700" dirty="0">
                        <a:effectLst/>
                        <a:latin typeface="+mj-lt"/>
                      </a:endParaRPr>
                    </a:p>
                  </a:txBody>
                  <a:tcPr marL="66675" marR="66675" marT="66675" marB="66675"/>
                </a:tc>
                <a:tc>
                  <a:txBody>
                    <a:bodyPr/>
                    <a:lstStyle/>
                    <a:p>
                      <a:r>
                        <a:rPr lang="en-US" sz="1700" b="0" i="0" u="none" strike="noStrike" kern="1200" dirty="0" smtClean="0">
                          <a:solidFill>
                            <a:schemeClr val="dk1"/>
                          </a:solidFill>
                          <a:effectLst/>
                          <a:latin typeface="+mj-lt"/>
                          <a:ea typeface="+mn-ea"/>
                          <a:cs typeface="+mn-cs"/>
                        </a:rPr>
                        <a:t>4-8 </a:t>
                      </a:r>
                      <a:r>
                        <a:rPr lang="en-US" sz="1700" b="0" i="0" u="none" strike="noStrike" kern="1200" dirty="0" smtClean="0">
                          <a:solidFill>
                            <a:schemeClr val="dk1"/>
                          </a:solidFill>
                          <a:effectLst/>
                          <a:latin typeface="+mj-lt"/>
                          <a:ea typeface="+mn-ea"/>
                          <a:cs typeface="+mn-cs"/>
                        </a:rPr>
                        <a:t>weeks but may continue for an additional 4 weeks for patients unresponsive to </a:t>
                      </a:r>
                      <a:r>
                        <a:rPr lang="en-US" sz="1700" b="0" i="0" u="none" strike="noStrike" kern="1200" dirty="0" smtClean="0">
                          <a:solidFill>
                            <a:schemeClr val="dk1"/>
                          </a:solidFill>
                          <a:effectLst/>
                          <a:latin typeface="+mj-lt"/>
                          <a:ea typeface="+mn-ea"/>
                          <a:cs typeface="+mn-cs"/>
                        </a:rPr>
                        <a:t>therapy</a:t>
                      </a:r>
                      <a:r>
                        <a:rPr lang="en-US" sz="1700" b="0" dirty="0" smtClean="0">
                          <a:effectLst/>
                          <a:latin typeface="+mj-lt"/>
                        </a:rPr>
                        <a:t/>
                      </a:r>
                      <a:br>
                        <a:rPr lang="en-US" sz="1700" b="0" dirty="0" smtClean="0">
                          <a:effectLst/>
                          <a:latin typeface="+mj-lt"/>
                        </a:rPr>
                      </a:br>
                      <a:endParaRPr lang="en-US" sz="1700" dirty="0">
                        <a:effectLst/>
                        <a:latin typeface="+mj-lt"/>
                      </a:endParaRPr>
                    </a:p>
                  </a:txBody>
                  <a:tcPr marL="66675" marR="66675" marT="66675" marB="66675"/>
                </a:tc>
                <a:tc>
                  <a:txBody>
                    <a:bodyPr/>
                    <a:lstStyle/>
                    <a:p>
                      <a:pPr rtl="0" fontAlgn="t">
                        <a:spcBef>
                          <a:spcPts val="0"/>
                        </a:spcBef>
                        <a:spcAft>
                          <a:spcPts val="0"/>
                        </a:spcAft>
                      </a:pP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297103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9407976"/>
              </p:ext>
            </p:extLst>
          </p:nvPr>
        </p:nvGraphicFramePr>
        <p:xfrm>
          <a:off x="152400" y="1600200"/>
          <a:ext cx="8839200" cy="5181600"/>
        </p:xfrm>
        <a:graphic>
          <a:graphicData uri="http://schemas.openxmlformats.org/drawingml/2006/table">
            <a:tbl>
              <a:tblPr firstRow="1" bandRow="1">
                <a:tableStyleId>{5C22544A-7EE6-4342-B048-85BDC9FD1C3A}</a:tableStyleId>
              </a:tblPr>
              <a:tblGrid>
                <a:gridCol w="1600200"/>
                <a:gridCol w="2057400"/>
                <a:gridCol w="2971800"/>
                <a:gridCol w="2209800"/>
              </a:tblGrid>
              <a:tr h="410498">
                <a:tc>
                  <a:txBody>
                    <a:bodyPr/>
                    <a:lstStyle/>
                    <a:p>
                      <a:pPr rtl="0" fontAlgn="t">
                        <a:spcBef>
                          <a:spcPts val="0"/>
                        </a:spcBef>
                        <a:spcAft>
                          <a:spcPts val="0"/>
                        </a:spcAft>
                      </a:pPr>
                      <a:r>
                        <a:rPr lang="en-US" sz="1800" b="1" i="0" u="none" strike="noStrike" dirty="0">
                          <a:solidFill>
                            <a:schemeClr val="bg1"/>
                          </a:solidFill>
                          <a:effectLst/>
                          <a:latin typeface="Arial" panose="020B0604020202020204" pitchFamily="34" charset="0"/>
                          <a:cs typeface="Arial" panose="020B0604020202020204" pitchFamily="34" charset="0"/>
                        </a:rPr>
                        <a:t>Indication</a:t>
                      </a:r>
                      <a:endParaRPr lang="en-US" sz="1800" dirty="0">
                        <a:solidFill>
                          <a:schemeClr val="bg1"/>
                        </a:solidFill>
                        <a:effectLst/>
                        <a:latin typeface="Arial" panose="020B0604020202020204" pitchFamily="34" charset="0"/>
                        <a:cs typeface="Arial" panose="020B0604020202020204" pitchFamily="34" charset="0"/>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panose="020B0604020202020204" pitchFamily="34" charset="0"/>
                          <a:cs typeface="Arial" panose="020B0604020202020204" pitchFamily="34" charset="0"/>
                        </a:rPr>
                        <a:t>Dose</a:t>
                      </a:r>
                      <a:endParaRPr lang="en-US" sz="1800" dirty="0">
                        <a:solidFill>
                          <a:schemeClr val="bg1"/>
                        </a:solidFill>
                        <a:effectLst/>
                        <a:latin typeface="Arial" panose="020B0604020202020204" pitchFamily="34" charset="0"/>
                        <a:cs typeface="Arial" panose="020B0604020202020204" pitchFamily="34" charset="0"/>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panose="020B0604020202020204" pitchFamily="34" charset="0"/>
                          <a:cs typeface="Arial" panose="020B0604020202020204" pitchFamily="34" charset="0"/>
                        </a:rPr>
                        <a:t>Duration</a:t>
                      </a:r>
                      <a:endParaRPr lang="en-US" sz="1800" dirty="0">
                        <a:solidFill>
                          <a:schemeClr val="bg1"/>
                        </a:solidFill>
                        <a:effectLst/>
                        <a:latin typeface="Arial" panose="020B0604020202020204" pitchFamily="34" charset="0"/>
                        <a:cs typeface="Arial" panose="020B0604020202020204" pitchFamily="34" charset="0"/>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panose="020B0604020202020204" pitchFamily="34" charset="0"/>
                          <a:cs typeface="Arial" panose="020B0604020202020204" pitchFamily="34" charset="0"/>
                        </a:rPr>
                        <a:t>Comments</a:t>
                      </a:r>
                      <a:endParaRPr lang="en-US" sz="1800" dirty="0">
                        <a:solidFill>
                          <a:schemeClr val="bg1"/>
                        </a:solidFill>
                        <a:effectLst/>
                        <a:latin typeface="Arial" panose="020B0604020202020204" pitchFamily="34" charset="0"/>
                        <a:cs typeface="Arial" panose="020B0604020202020204" pitchFamily="34" charset="0"/>
                      </a:endParaRPr>
                    </a:p>
                  </a:txBody>
                  <a:tcPr marL="66675" marR="66675" marT="66675" marB="66675"/>
                </a:tc>
              </a:tr>
              <a:tr h="4771102">
                <a:tc>
                  <a:txBody>
                    <a:bodyPr/>
                    <a:lstStyle/>
                    <a:p>
                      <a:pPr rtl="0" fontAlgn="t">
                        <a:spcBef>
                          <a:spcPts val="0"/>
                        </a:spcBef>
                        <a:spcAft>
                          <a:spcPts val="0"/>
                        </a:spcAft>
                      </a:pPr>
                      <a:r>
                        <a:rPr lang="en-US" sz="1800" b="1" i="0" u="none" strike="noStrike" dirty="0">
                          <a:solidFill>
                            <a:srgbClr val="000000"/>
                          </a:solidFill>
                          <a:effectLst/>
                          <a:latin typeface="+mj-lt"/>
                        </a:rPr>
                        <a:t>Eosinophilic Esophagitis</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20-40 mg </a:t>
                      </a:r>
                      <a:r>
                        <a:rPr lang="en-US" sz="1700" b="0" i="0" u="none" strike="noStrike" dirty="0">
                          <a:solidFill>
                            <a:srgbClr val="000000"/>
                          </a:solidFill>
                          <a:effectLst/>
                          <a:latin typeface="+mj-lt"/>
                        </a:rPr>
                        <a:t>PO twice daily 30-60 minutes before meals</a:t>
                      </a:r>
                      <a:endParaRPr lang="en-US" sz="1700" dirty="0">
                        <a:effectLst/>
                        <a:latin typeface="+mj-lt"/>
                      </a:endParaRPr>
                    </a:p>
                    <a:p>
                      <a:pPr rtl="0" fontAlgn="t">
                        <a:spcBef>
                          <a:spcPts val="0"/>
                        </a:spcBef>
                        <a:spcAft>
                          <a:spcPts val="0"/>
                        </a:spcAft>
                      </a:pPr>
                      <a:r>
                        <a:rPr lang="en-US" sz="1800" dirty="0">
                          <a:effectLst/>
                          <a:latin typeface="+mj-lt"/>
                        </a:rPr>
                        <a:t/>
                      </a:r>
                      <a:br>
                        <a:rPr lang="en-US" sz="1800" dirty="0">
                          <a:effectLst/>
                          <a:latin typeface="+mj-lt"/>
                        </a:rPr>
                      </a:br>
                      <a:r>
                        <a:rPr lang="en-US" sz="1800" b="1" i="0" u="none" strike="noStrike" dirty="0">
                          <a:solidFill>
                            <a:srgbClr val="000000"/>
                          </a:solidFill>
                          <a:effectLst/>
                          <a:latin typeface="+mj-lt"/>
                        </a:rPr>
                        <a:t>Max </a:t>
                      </a:r>
                      <a:r>
                        <a:rPr lang="en-US" sz="1800" b="1" i="0" u="none" strike="noStrike" dirty="0" smtClean="0">
                          <a:solidFill>
                            <a:srgbClr val="000000"/>
                          </a:solidFill>
                          <a:effectLst/>
                          <a:latin typeface="+mj-lt"/>
                        </a:rPr>
                        <a:t>Dose:</a:t>
                      </a:r>
                      <a:endParaRPr lang="en-US" sz="1800" b="1" dirty="0">
                        <a:effectLst/>
                        <a:latin typeface="+mj-lt"/>
                      </a:endParaRPr>
                    </a:p>
                    <a:p>
                      <a:pPr rtl="0" fontAlgn="t">
                        <a:spcBef>
                          <a:spcPts val="0"/>
                        </a:spcBef>
                        <a:spcAft>
                          <a:spcPts val="0"/>
                        </a:spcAft>
                      </a:pPr>
                      <a:r>
                        <a:rPr lang="en-US" sz="1700" b="0" i="0" u="none" strike="noStrike" dirty="0" smtClean="0">
                          <a:solidFill>
                            <a:srgbClr val="000000"/>
                          </a:solidFill>
                          <a:effectLst/>
                          <a:latin typeface="+mj-lt"/>
                        </a:rPr>
                        <a:t>40 </a:t>
                      </a:r>
                      <a:r>
                        <a:rPr lang="en-US" sz="1700" b="0" i="0" u="none" strike="noStrike" dirty="0">
                          <a:solidFill>
                            <a:srgbClr val="000000"/>
                          </a:solidFill>
                          <a:effectLst/>
                          <a:latin typeface="+mj-lt"/>
                        </a:rPr>
                        <a:t>mg/day PO for most indications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Treat for up to 8 weeks and continue until the time of the </a:t>
                      </a:r>
                      <a:r>
                        <a:rPr lang="en-US" sz="1700" b="0" i="0" u="none" strike="noStrike" dirty="0" smtClean="0">
                          <a:solidFill>
                            <a:srgbClr val="000000"/>
                          </a:solidFill>
                          <a:effectLst/>
                          <a:latin typeface="+mj-lt"/>
                        </a:rPr>
                        <a:t>follow-up endoscopy </a:t>
                      </a:r>
                      <a:r>
                        <a:rPr lang="en-US" sz="1700" b="0" i="0" u="none" strike="noStrike" dirty="0">
                          <a:solidFill>
                            <a:srgbClr val="000000"/>
                          </a:solidFill>
                          <a:effectLst/>
                          <a:latin typeface="+mj-lt"/>
                        </a:rPr>
                        <a:t>and biopsy.</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800" b="0" i="0" u="none" strike="noStrike" kern="1200" dirty="0" smtClean="0">
                          <a:solidFill>
                            <a:srgbClr val="000000"/>
                          </a:solidFill>
                          <a:effectLst/>
                          <a:latin typeface="+mn-lt"/>
                          <a:ea typeface="+mn-ea"/>
                          <a:cs typeface="+mn-cs"/>
                        </a:rPr>
                        <a:t>PPI trial is central to the diagnosis of </a:t>
                      </a:r>
                      <a:r>
                        <a:rPr lang="en-US" sz="1800" b="0" i="0" u="none" strike="noStrike" kern="1200" dirty="0" err="1" smtClean="0">
                          <a:solidFill>
                            <a:srgbClr val="000000"/>
                          </a:solidFill>
                          <a:effectLst/>
                          <a:latin typeface="+mn-lt"/>
                          <a:ea typeface="+mn-ea"/>
                          <a:cs typeface="+mn-cs"/>
                        </a:rPr>
                        <a:t>EoE</a:t>
                      </a:r>
                      <a:r>
                        <a:rPr lang="en-US" sz="1800" b="0" i="0" u="none" strike="noStrike" kern="1200" dirty="0" smtClean="0">
                          <a:solidFill>
                            <a:srgbClr val="000000"/>
                          </a:solidFill>
                          <a:effectLst/>
                          <a:latin typeface="+mn-lt"/>
                          <a:ea typeface="+mn-ea"/>
                          <a:cs typeface="+mn-cs"/>
                        </a:rPr>
                        <a:t>.  If eosinophilia and symptoms persist on repeat endoscopy following a PPI trial, then </a:t>
                      </a:r>
                      <a:r>
                        <a:rPr lang="en-US" sz="1800" b="0" i="0" u="none" strike="noStrike" kern="1200" dirty="0" err="1" smtClean="0">
                          <a:solidFill>
                            <a:srgbClr val="000000"/>
                          </a:solidFill>
                          <a:effectLst/>
                          <a:latin typeface="+mn-lt"/>
                          <a:ea typeface="+mn-ea"/>
                          <a:cs typeface="+mn-cs"/>
                        </a:rPr>
                        <a:t>EoE</a:t>
                      </a:r>
                      <a:r>
                        <a:rPr lang="en-US" sz="1800" b="0" i="0" u="none" strike="noStrike" kern="1200" dirty="0" smtClean="0">
                          <a:solidFill>
                            <a:srgbClr val="000000"/>
                          </a:solidFill>
                          <a:effectLst/>
                          <a:latin typeface="+mn-lt"/>
                          <a:ea typeface="+mn-ea"/>
                          <a:cs typeface="+mn-cs"/>
                        </a:rPr>
                        <a:t> can be formally diagnosed. If symptoms and eosinophilia resolve, then PPI-REE is diagnosed.</a:t>
                      </a:r>
                      <a:r>
                        <a:rPr lang="en-US" sz="1800" b="0" i="0" u="none" strike="noStrike" kern="1200" baseline="30000" dirty="0" smtClean="0">
                          <a:solidFill>
                            <a:srgbClr val="000000"/>
                          </a:solidFill>
                          <a:effectLst/>
                          <a:latin typeface="+mn-lt"/>
                          <a:ea typeface="+mn-ea"/>
                          <a:cs typeface="+mn-cs"/>
                        </a:rPr>
                        <a:t>17</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159325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5643861"/>
              </p:ext>
            </p:extLst>
          </p:nvPr>
        </p:nvGraphicFramePr>
        <p:xfrm>
          <a:off x="152400" y="1346667"/>
          <a:ext cx="8839200" cy="5459571"/>
        </p:xfrm>
        <a:graphic>
          <a:graphicData uri="http://schemas.openxmlformats.org/drawingml/2006/table">
            <a:tbl>
              <a:tblPr firstRow="1" bandRow="1">
                <a:tableStyleId>{5C22544A-7EE6-4342-B048-85BDC9FD1C3A}</a:tableStyleId>
              </a:tblPr>
              <a:tblGrid>
                <a:gridCol w="1371600"/>
                <a:gridCol w="5105400"/>
                <a:gridCol w="2362200"/>
              </a:tblGrid>
              <a:tr h="325025">
                <a:tc>
                  <a:txBody>
                    <a:bodyPr/>
                    <a:lstStyle/>
                    <a:p>
                      <a:pPr rtl="0" fontAlgn="t">
                        <a:spcBef>
                          <a:spcPts val="0"/>
                        </a:spcBef>
                        <a:spcAft>
                          <a:spcPts val="0"/>
                        </a:spcAft>
                      </a:pPr>
                      <a:r>
                        <a:rPr lang="en-US" sz="1350" b="1" i="0" u="none" strike="noStrike" dirty="0">
                          <a:solidFill>
                            <a:schemeClr val="bg1"/>
                          </a:solidFill>
                          <a:effectLst/>
                          <a:latin typeface="Arial"/>
                        </a:rPr>
                        <a:t>Indication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Dose</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Duration</a:t>
                      </a:r>
                      <a:endParaRPr lang="en-US" sz="1350" dirty="0">
                        <a:solidFill>
                          <a:schemeClr val="bg1"/>
                        </a:solidFill>
                        <a:effectLst/>
                      </a:endParaRPr>
                    </a:p>
                  </a:txBody>
                  <a:tcPr marL="66675" marR="66675" marT="66675" marB="66675"/>
                </a:tc>
              </a:tr>
              <a:tr h="1997627">
                <a:tc>
                  <a:txBody>
                    <a:bodyPr/>
                    <a:lstStyle/>
                    <a:p>
                      <a:pPr rtl="0" fontAlgn="t">
                        <a:spcBef>
                          <a:spcPts val="0"/>
                        </a:spcBef>
                        <a:spcAft>
                          <a:spcPts val="0"/>
                        </a:spcAft>
                      </a:pPr>
                      <a:r>
                        <a:rPr lang="en-US" b="1" i="0" u="none" strike="noStrike" dirty="0">
                          <a:solidFill>
                            <a:srgbClr val="000000"/>
                          </a:solidFill>
                          <a:effectLst/>
                          <a:latin typeface="Arial"/>
                        </a:rPr>
                        <a:t>H. pylori </a:t>
                      </a:r>
                      <a:r>
                        <a:rPr lang="en-US" b="1" i="0" u="none" strike="noStrike" dirty="0" smtClean="0">
                          <a:solidFill>
                            <a:srgbClr val="000000"/>
                          </a:solidFill>
                          <a:effectLst/>
                          <a:latin typeface="Arial"/>
                        </a:rPr>
                        <a:t>eradication</a:t>
                      </a: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Arial"/>
                        </a:rPr>
                        <a:t>20 </a:t>
                      </a:r>
                      <a:r>
                        <a:rPr lang="en-US" sz="1600" b="0" i="0" u="none" strike="noStrike" dirty="0">
                          <a:solidFill>
                            <a:srgbClr val="000000"/>
                          </a:solidFill>
                          <a:effectLst/>
                          <a:latin typeface="Arial"/>
                        </a:rPr>
                        <a:t>mg PO twice daily with amoxicillin (1gm twice daily) </a:t>
                      </a:r>
                      <a:r>
                        <a:rPr lang="en-US" sz="1600" b="0" i="0" u="none" strike="noStrike" dirty="0" smtClean="0">
                          <a:solidFill>
                            <a:srgbClr val="000000"/>
                          </a:solidFill>
                          <a:effectLst/>
                          <a:latin typeface="Arial"/>
                        </a:rPr>
                        <a:t>&amp; </a:t>
                      </a:r>
                      <a:r>
                        <a:rPr lang="en-US" sz="1600" b="0" i="0" u="none" strike="noStrike" dirty="0">
                          <a:solidFill>
                            <a:srgbClr val="000000"/>
                          </a:solidFill>
                          <a:effectLst/>
                          <a:latin typeface="Arial"/>
                        </a:rPr>
                        <a:t>clarithromycin (500 mg twice daily), </a:t>
                      </a:r>
                      <a:r>
                        <a:rPr lang="en-US" sz="1600" b="0" i="0" u="none" strike="noStrike" dirty="0" smtClean="0">
                          <a:solidFill>
                            <a:srgbClr val="000000"/>
                          </a:solidFill>
                          <a:effectLst/>
                          <a:latin typeface="Arial"/>
                        </a:rPr>
                        <a:t>&amp; </a:t>
                      </a:r>
                      <a:r>
                        <a:rPr lang="en-US" sz="1600" b="0" i="0" u="none" strike="noStrike" dirty="0">
                          <a:solidFill>
                            <a:srgbClr val="000000"/>
                          </a:solidFill>
                          <a:effectLst/>
                          <a:latin typeface="Arial"/>
                        </a:rPr>
                        <a:t>metronidazole (500 mg twice daily), all administered PO for 10-14 days.</a:t>
                      </a:r>
                      <a:endParaRPr lang="en-US" sz="1600" dirty="0">
                        <a:effectLst/>
                      </a:endParaRPr>
                    </a:p>
                    <a:p>
                      <a:pPr rtl="0" fontAlgn="t">
                        <a:spcBef>
                          <a:spcPts val="0"/>
                        </a:spcBef>
                        <a:spcAft>
                          <a:spcPts val="0"/>
                        </a:spcAft>
                      </a:pPr>
                      <a:r>
                        <a:rPr lang="en-US" sz="1600" dirty="0">
                          <a:effectLst/>
                        </a:rPr>
                        <a:t/>
                      </a:r>
                      <a:br>
                        <a:rPr lang="en-US" sz="1600" dirty="0">
                          <a:effectLst/>
                        </a:rPr>
                      </a:br>
                      <a:r>
                        <a:rPr lang="en-US" sz="1600" b="0" i="0" u="none" strike="noStrike" dirty="0">
                          <a:solidFill>
                            <a:srgbClr val="000000"/>
                          </a:solidFill>
                          <a:effectLst/>
                          <a:latin typeface="Arial"/>
                        </a:rPr>
                        <a:t>In combination with bismuth subsalicylate (525 mg four times daily), metronidazole (250 mg four times daily), </a:t>
                      </a:r>
                      <a:r>
                        <a:rPr lang="en-US" sz="1600" b="0" i="0" u="none" strike="noStrike" dirty="0" smtClean="0">
                          <a:solidFill>
                            <a:srgbClr val="000000"/>
                          </a:solidFill>
                          <a:effectLst/>
                          <a:latin typeface="Arial"/>
                        </a:rPr>
                        <a:t>&amp; </a:t>
                      </a:r>
                      <a:r>
                        <a:rPr lang="en-US" sz="1600" b="0" i="0" u="none" strike="noStrike" dirty="0">
                          <a:solidFill>
                            <a:srgbClr val="000000"/>
                          </a:solidFill>
                          <a:effectLst/>
                          <a:latin typeface="Arial"/>
                        </a:rPr>
                        <a:t>tetracycline (500 mg four times daily</a:t>
                      </a:r>
                      <a:r>
                        <a:rPr lang="en-US" sz="1600" b="0" i="0" u="none" strike="noStrike" dirty="0" smtClean="0">
                          <a:solidFill>
                            <a:srgbClr val="000000"/>
                          </a:solidFill>
                          <a:effectLst/>
                          <a:latin typeface="Arial"/>
                        </a:rPr>
                        <a:t>)</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Arial"/>
                        </a:rPr>
                        <a:t>American College of Gastroenterology (ACG) recommends 10-14 days of triple-drug regimen containing a PPI, clarithromycin, and either amoxicillin or metronidazole</a:t>
                      </a:r>
                      <a:r>
                        <a:rPr lang="en-US" sz="1600" b="0" i="0" u="none" strike="noStrike" dirty="0" smtClean="0">
                          <a:solidFill>
                            <a:srgbClr val="000000"/>
                          </a:solidFill>
                          <a:effectLst/>
                          <a:latin typeface="Arial"/>
                        </a:rPr>
                        <a:t>.</a:t>
                      </a:r>
                      <a:endParaRPr lang="en-US" sz="1600" dirty="0">
                        <a:effectLst/>
                      </a:endParaRPr>
                    </a:p>
                  </a:txBody>
                  <a:tcPr marL="66675" marR="66675" marT="66675" marB="66675"/>
                </a:tc>
              </a:tr>
              <a:tr h="1196181">
                <a:tc>
                  <a:txBody>
                    <a:bodyPr/>
                    <a:lstStyle/>
                    <a:p>
                      <a:pPr rtl="0" fontAlgn="t">
                        <a:spcBef>
                          <a:spcPts val="0"/>
                        </a:spcBef>
                        <a:spcAft>
                          <a:spcPts val="0"/>
                        </a:spcAft>
                      </a:pPr>
                      <a:r>
                        <a:rPr lang="en-US" sz="1800" b="1" i="0" u="none" strike="noStrike" dirty="0">
                          <a:solidFill>
                            <a:srgbClr val="231F20"/>
                          </a:solidFill>
                          <a:effectLst/>
                          <a:latin typeface="Arial"/>
                        </a:rPr>
                        <a:t>Gastric ulcer</a:t>
                      </a:r>
                      <a:endParaRPr lang="en-US" sz="1800" dirty="0">
                        <a:effectLst/>
                      </a:endParaRPr>
                    </a:p>
                  </a:txBody>
                  <a:tcPr marL="66675" marR="66675" marT="66675" marB="66675"/>
                </a:tc>
                <a:tc>
                  <a:txBody>
                    <a:bodyPr/>
                    <a:lstStyle/>
                    <a:p>
                      <a:pPr rtl="0" fontAlgn="t">
                        <a:spcBef>
                          <a:spcPts val="0"/>
                        </a:spcBef>
                        <a:spcAft>
                          <a:spcPts val="0"/>
                        </a:spcAft>
                      </a:pPr>
                      <a:r>
                        <a:rPr lang="en-US" sz="1600" b="1" i="0" u="none" strike="noStrike" dirty="0">
                          <a:solidFill>
                            <a:srgbClr val="000000"/>
                          </a:solidFill>
                          <a:effectLst/>
                          <a:latin typeface="Arial"/>
                        </a:rPr>
                        <a:t>Active benign gastric ulcer </a:t>
                      </a:r>
                      <a:endParaRPr lang="en-US" sz="1600" b="1" i="0" u="none" strike="noStrike" dirty="0" smtClean="0">
                        <a:solidFill>
                          <a:srgbClr val="000000"/>
                        </a:solidFill>
                        <a:effectLst/>
                        <a:latin typeface="Arial"/>
                      </a:endParaRPr>
                    </a:p>
                    <a:p>
                      <a:pPr rtl="0" fontAlgn="t">
                        <a:spcBef>
                          <a:spcPts val="0"/>
                        </a:spcBef>
                        <a:spcAft>
                          <a:spcPts val="0"/>
                        </a:spcAft>
                      </a:pPr>
                      <a:r>
                        <a:rPr lang="en-US" sz="1600" b="0" i="0" u="none" strike="noStrike" baseline="0" dirty="0" smtClean="0">
                          <a:solidFill>
                            <a:schemeClr val="dk1"/>
                          </a:solidFill>
                          <a:effectLst/>
                          <a:latin typeface="+mn-lt"/>
                        </a:rPr>
                        <a:t> </a:t>
                      </a:r>
                      <a:r>
                        <a:rPr lang="en-US" sz="1600" b="0" i="0" u="none" strike="noStrike" dirty="0" smtClean="0">
                          <a:solidFill>
                            <a:srgbClr val="000000"/>
                          </a:solidFill>
                          <a:effectLst/>
                          <a:latin typeface="Arial"/>
                        </a:rPr>
                        <a:t>40 </a:t>
                      </a:r>
                      <a:r>
                        <a:rPr lang="en-US" sz="1600" b="0" i="0" u="none" strike="noStrike" dirty="0">
                          <a:solidFill>
                            <a:srgbClr val="000000"/>
                          </a:solidFill>
                          <a:effectLst/>
                          <a:latin typeface="Arial"/>
                        </a:rPr>
                        <a:t>mg PO once </a:t>
                      </a:r>
                      <a:r>
                        <a:rPr lang="en-US" sz="1600" b="0" i="0" u="none" strike="noStrike" dirty="0" smtClean="0">
                          <a:solidFill>
                            <a:srgbClr val="000000"/>
                          </a:solidFill>
                          <a:effectLst/>
                          <a:latin typeface="Arial"/>
                        </a:rPr>
                        <a:t>dail</a:t>
                      </a:r>
                      <a:r>
                        <a:rPr lang="en-US" sz="1600" b="1" i="0" u="none" strike="noStrike" dirty="0" smtClean="0">
                          <a:solidFill>
                            <a:srgbClr val="000000"/>
                          </a:solidFill>
                          <a:effectLst/>
                          <a:latin typeface="Arial"/>
                        </a:rPr>
                        <a:t>y</a:t>
                      </a:r>
                      <a:r>
                        <a:rPr lang="en-US" sz="1600" dirty="0">
                          <a:effectLst/>
                        </a:rPr>
                        <a:t/>
                      </a:r>
                      <a:br>
                        <a:rPr lang="en-US" sz="1600" dirty="0">
                          <a:effectLst/>
                        </a:rPr>
                      </a:br>
                      <a:r>
                        <a:rPr lang="en-US" sz="1600" b="1" i="0" u="none" strike="noStrike" dirty="0">
                          <a:solidFill>
                            <a:srgbClr val="000000"/>
                          </a:solidFill>
                          <a:effectLst/>
                          <a:latin typeface="Arial"/>
                        </a:rPr>
                        <a:t>Active duodenal </a:t>
                      </a:r>
                      <a:r>
                        <a:rPr lang="en-US" sz="1600" b="1" i="0" u="none" strike="noStrike" dirty="0" smtClean="0">
                          <a:solidFill>
                            <a:srgbClr val="000000"/>
                          </a:solidFill>
                          <a:effectLst/>
                          <a:latin typeface="Arial"/>
                        </a:rPr>
                        <a:t>ulcer</a:t>
                      </a:r>
                      <a:endParaRPr lang="en-US" sz="1600" dirty="0">
                        <a:effectLst/>
                      </a:endParaRPr>
                    </a:p>
                    <a:p>
                      <a:pPr rtl="0" fontAlgn="t">
                        <a:spcBef>
                          <a:spcPts val="0"/>
                        </a:spcBef>
                        <a:spcAft>
                          <a:spcPts val="0"/>
                        </a:spcAft>
                      </a:pPr>
                      <a:r>
                        <a:rPr lang="en-US" sz="1600" b="0" i="0" u="none" strike="noStrike" dirty="0" smtClean="0">
                          <a:solidFill>
                            <a:srgbClr val="000000"/>
                          </a:solidFill>
                          <a:effectLst/>
                          <a:latin typeface="Arial"/>
                        </a:rPr>
                        <a:t> </a:t>
                      </a:r>
                      <a:r>
                        <a:rPr lang="en-US" sz="1600" b="0" i="0" u="none" strike="noStrike" dirty="0">
                          <a:solidFill>
                            <a:srgbClr val="000000"/>
                          </a:solidFill>
                          <a:effectLst/>
                          <a:latin typeface="Arial"/>
                        </a:rPr>
                        <a:t>20 mg PO once daily for 4-8 weeks</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Arial"/>
                        </a:rPr>
                        <a:t>Treat </a:t>
                      </a:r>
                      <a:r>
                        <a:rPr lang="en-US" sz="1600" b="0" i="0" u="none" strike="noStrike" dirty="0">
                          <a:solidFill>
                            <a:srgbClr val="000000"/>
                          </a:solidFill>
                          <a:effectLst/>
                          <a:latin typeface="Arial"/>
                        </a:rPr>
                        <a:t>4-8 weeks for active benign gastric </a:t>
                      </a:r>
                      <a:r>
                        <a:rPr lang="en-US" sz="1600" b="0" i="0" u="none" strike="noStrike" dirty="0" smtClean="0">
                          <a:solidFill>
                            <a:srgbClr val="000000"/>
                          </a:solidFill>
                          <a:effectLst/>
                          <a:latin typeface="Arial"/>
                        </a:rPr>
                        <a:t>ulcer; 8-4 </a:t>
                      </a:r>
                      <a:r>
                        <a:rPr lang="en-US" sz="1600" b="0" i="0" u="none" strike="noStrike" dirty="0" smtClean="0">
                          <a:solidFill>
                            <a:srgbClr val="000000"/>
                          </a:solidFill>
                          <a:effectLst/>
                          <a:latin typeface="Arial"/>
                        </a:rPr>
                        <a:t>weeks for </a:t>
                      </a:r>
                      <a:r>
                        <a:rPr lang="en-US" sz="1600" b="0" i="0" u="none" strike="noStrike" dirty="0">
                          <a:solidFill>
                            <a:srgbClr val="000000"/>
                          </a:solidFill>
                          <a:effectLst/>
                          <a:latin typeface="Arial"/>
                        </a:rPr>
                        <a:t>active duodenal ulcer</a:t>
                      </a:r>
                      <a:endParaRPr lang="en-US" sz="1600" dirty="0">
                        <a:effectLst/>
                      </a:endParaRPr>
                    </a:p>
                  </a:txBody>
                  <a:tcPr marL="66675" marR="66675" marT="66675" marB="66675"/>
                </a:tc>
              </a:tr>
              <a:tr h="1763901">
                <a:tc>
                  <a:txBody>
                    <a:bodyPr/>
                    <a:lstStyle/>
                    <a:p>
                      <a:pPr rtl="0" fontAlgn="t">
                        <a:spcBef>
                          <a:spcPts val="0"/>
                        </a:spcBef>
                        <a:spcAft>
                          <a:spcPts val="0"/>
                        </a:spcAft>
                      </a:pPr>
                      <a:r>
                        <a:rPr lang="en-US" sz="1600" b="1" i="0" u="none" strike="noStrike" dirty="0">
                          <a:solidFill>
                            <a:srgbClr val="231F20"/>
                          </a:solidFill>
                          <a:effectLst/>
                          <a:latin typeface="Arial"/>
                        </a:rPr>
                        <a:t>Duodenal </a:t>
                      </a:r>
                      <a:r>
                        <a:rPr lang="en-US" sz="1600" b="1" i="0" u="none" strike="noStrike" dirty="0" smtClean="0">
                          <a:solidFill>
                            <a:srgbClr val="231F20"/>
                          </a:solidFill>
                          <a:effectLst/>
                          <a:latin typeface="Arial"/>
                        </a:rPr>
                        <a:t>ulcer</a:t>
                      </a:r>
                      <a:endParaRPr lang="en-US" sz="1600" dirty="0">
                        <a:effectLst/>
                      </a:endParaRPr>
                    </a:p>
                  </a:txBody>
                  <a:tcPr marL="66675" marR="66675" marT="66675" marB="66675"/>
                </a:tc>
                <a:tc>
                  <a:txBody>
                    <a:bodyPr/>
                    <a:lstStyle/>
                    <a:p>
                      <a:pPr rtl="0" fontAlgn="t">
                        <a:spcBef>
                          <a:spcPts val="0"/>
                        </a:spcBef>
                        <a:spcAft>
                          <a:spcPts val="0"/>
                        </a:spcAft>
                      </a:pPr>
                      <a:r>
                        <a:rPr lang="en-US" sz="1600" b="1" i="0" u="none" strike="noStrike" dirty="0">
                          <a:solidFill>
                            <a:srgbClr val="000000"/>
                          </a:solidFill>
                          <a:effectLst/>
                          <a:latin typeface="Arial"/>
                        </a:rPr>
                        <a:t>For short-term treatment of active benign gastric ulcer</a:t>
                      </a:r>
                      <a:endParaRPr lang="en-US" sz="1600" dirty="0">
                        <a:effectLst/>
                      </a:endParaRPr>
                    </a:p>
                    <a:p>
                      <a:pPr rtl="0" fontAlgn="t">
                        <a:spcBef>
                          <a:spcPts val="0"/>
                        </a:spcBef>
                        <a:spcAft>
                          <a:spcPts val="0"/>
                        </a:spcAft>
                      </a:pPr>
                      <a:r>
                        <a:rPr lang="en-US" sz="1600" b="0" i="0" u="none" strike="noStrike" dirty="0" smtClean="0">
                          <a:solidFill>
                            <a:srgbClr val="000000"/>
                          </a:solidFill>
                          <a:effectLst/>
                          <a:latin typeface="Arial"/>
                        </a:rPr>
                        <a:t> </a:t>
                      </a:r>
                      <a:r>
                        <a:rPr lang="en-US" sz="1600" b="0" i="0" u="none" strike="noStrike" dirty="0">
                          <a:solidFill>
                            <a:srgbClr val="000000"/>
                          </a:solidFill>
                          <a:effectLst/>
                          <a:latin typeface="Arial"/>
                        </a:rPr>
                        <a:t>40 mg PO once daily</a:t>
                      </a:r>
                      <a:endParaRPr lang="en-US" sz="1600" dirty="0">
                        <a:effectLst/>
                      </a:endParaRPr>
                    </a:p>
                    <a:p>
                      <a:pPr rtl="0" fontAlgn="t">
                        <a:spcBef>
                          <a:spcPts val="0"/>
                        </a:spcBef>
                        <a:spcAft>
                          <a:spcPts val="0"/>
                        </a:spcAft>
                      </a:pPr>
                      <a:r>
                        <a:rPr lang="en-US" sz="1600" dirty="0">
                          <a:effectLst/>
                        </a:rPr>
                        <a:t/>
                      </a:r>
                      <a:br>
                        <a:rPr lang="en-US" sz="1600" dirty="0">
                          <a:effectLst/>
                        </a:rPr>
                      </a:br>
                      <a:r>
                        <a:rPr lang="en-US" sz="1600" b="1" i="0" u="none" strike="noStrike" dirty="0">
                          <a:solidFill>
                            <a:srgbClr val="000000"/>
                          </a:solidFill>
                          <a:effectLst/>
                          <a:latin typeface="Arial"/>
                        </a:rPr>
                        <a:t>For short-term treatment of active duodenal ulcer</a:t>
                      </a:r>
                      <a:r>
                        <a:rPr lang="en-US" sz="1600" b="1" i="0" u="none" strike="noStrike" dirty="0" smtClean="0">
                          <a:solidFill>
                            <a:srgbClr val="000000"/>
                          </a:solidFill>
                          <a:effectLst/>
                          <a:latin typeface="Arial"/>
                        </a:rPr>
                        <a:t>:</a:t>
                      </a:r>
                      <a:r>
                        <a:rPr lang="en-US" sz="1600" dirty="0" smtClean="0">
                          <a:effectLst/>
                        </a:rPr>
                        <a:t/>
                      </a:r>
                      <a:br>
                        <a:rPr lang="en-US" sz="1600" dirty="0" smtClean="0">
                          <a:effectLst/>
                        </a:rPr>
                      </a:br>
                      <a:r>
                        <a:rPr lang="en-US" sz="1600" b="0" i="0" u="none" strike="noStrike" dirty="0" smtClean="0">
                          <a:solidFill>
                            <a:srgbClr val="000000"/>
                          </a:solidFill>
                          <a:effectLst/>
                          <a:latin typeface="Arial"/>
                        </a:rPr>
                        <a:t> 20 mg PO once daily</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Arial"/>
                        </a:rPr>
                        <a:t>Short-term treatment of active benign gastric ulcer should be treated</a:t>
                      </a:r>
                      <a:r>
                        <a:rPr lang="en-US" sz="1600" b="1" i="0" u="none" strike="noStrike" dirty="0">
                          <a:solidFill>
                            <a:srgbClr val="000000"/>
                          </a:solidFill>
                          <a:effectLst/>
                          <a:latin typeface="Arial"/>
                        </a:rPr>
                        <a:t> </a:t>
                      </a:r>
                      <a:r>
                        <a:rPr lang="en-US" sz="1600" b="0" i="0" u="none" strike="noStrike" dirty="0">
                          <a:solidFill>
                            <a:srgbClr val="000000"/>
                          </a:solidFill>
                          <a:effectLst/>
                          <a:latin typeface="Arial"/>
                        </a:rPr>
                        <a:t>for 8 weeks.</a:t>
                      </a:r>
                      <a:endParaRPr lang="en-US" sz="1600" dirty="0">
                        <a:effectLst/>
                      </a:endParaRPr>
                    </a:p>
                    <a:p>
                      <a:pPr rtl="0" fontAlgn="t">
                        <a:spcBef>
                          <a:spcPts val="0"/>
                        </a:spcBef>
                        <a:spcAft>
                          <a:spcPts val="0"/>
                        </a:spcAft>
                      </a:pPr>
                      <a:r>
                        <a:rPr lang="en-US" sz="1600" b="0" i="0" u="none" strike="noStrike" dirty="0" smtClean="0">
                          <a:solidFill>
                            <a:srgbClr val="000000"/>
                          </a:solidFill>
                          <a:effectLst/>
                          <a:latin typeface="Arial"/>
                        </a:rPr>
                        <a:t>For </a:t>
                      </a:r>
                      <a:r>
                        <a:rPr lang="en-US" sz="1600" b="0" i="0" u="none" strike="noStrike" dirty="0">
                          <a:solidFill>
                            <a:srgbClr val="000000"/>
                          </a:solidFill>
                          <a:effectLst/>
                          <a:latin typeface="Arial"/>
                        </a:rPr>
                        <a:t>short-term of active duodenal ulcer treat for 4-8 weeks.</a:t>
                      </a:r>
                      <a:r>
                        <a:rPr lang="en-US" sz="1600" b="0" i="0" u="none" strike="noStrike" baseline="30000" dirty="0">
                          <a:solidFill>
                            <a:srgbClr val="000000"/>
                          </a:solidFill>
                          <a:effectLst/>
                          <a:latin typeface="Arial"/>
                        </a:rPr>
                        <a:t>28</a:t>
                      </a:r>
                      <a:endParaRPr lang="en-US" sz="1600" dirty="0">
                        <a:effectLst/>
                      </a:endParaRPr>
                    </a:p>
                  </a:txBody>
                  <a:tcPr marL="66675" marR="66675" marT="66675" marB="66675"/>
                </a:tc>
              </a:tr>
            </a:tbl>
          </a:graphicData>
        </a:graphic>
      </p:graphicFrame>
    </p:spTree>
    <p:extLst>
      <p:ext uri="{BB962C8B-B14F-4D97-AF65-F5344CB8AC3E}">
        <p14:creationId xmlns:p14="http://schemas.microsoft.com/office/powerpoint/2010/main" val="2397196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2133600"/>
            <a:ext cx="7620000" cy="4407408"/>
          </a:xfrm>
        </p:spPr>
        <p:txBody>
          <a:bodyPr>
            <a:normAutofit/>
          </a:bodyPr>
          <a:lstStyle/>
          <a:p>
            <a:r>
              <a:rPr lang="en-US" sz="2200" dirty="0" smtClean="0"/>
              <a:t>To recognize, name, recall, and arrange the proton pump inhibitors dispensed within the VA pharmacy.</a:t>
            </a:r>
          </a:p>
          <a:p>
            <a:endParaRPr lang="en-US" sz="1200" dirty="0" smtClean="0"/>
          </a:p>
          <a:p>
            <a:r>
              <a:rPr lang="en-US" sz="2200" dirty="0"/>
              <a:t>To </a:t>
            </a:r>
            <a:r>
              <a:rPr lang="en-US" sz="2200" dirty="0" smtClean="0"/>
              <a:t>answer questions pertaining to:</a:t>
            </a:r>
          </a:p>
          <a:p>
            <a:pPr lvl="1"/>
            <a:r>
              <a:rPr lang="en-US" dirty="0" smtClean="0"/>
              <a:t>Indication for use</a:t>
            </a:r>
          </a:p>
          <a:p>
            <a:pPr lvl="1"/>
            <a:r>
              <a:rPr lang="en-US" dirty="0" smtClean="0"/>
              <a:t>Dosage</a:t>
            </a:r>
          </a:p>
          <a:p>
            <a:pPr lvl="1"/>
            <a:r>
              <a:rPr lang="en-US" dirty="0" smtClean="0"/>
              <a:t>Duration of use</a:t>
            </a:r>
          </a:p>
          <a:p>
            <a:pPr lvl="1"/>
            <a:r>
              <a:rPr lang="en-US" dirty="0" smtClean="0"/>
              <a:t>Side effects / interactions</a:t>
            </a:r>
          </a:p>
          <a:p>
            <a:pPr lvl="1"/>
            <a:r>
              <a:rPr lang="en-US" dirty="0" smtClean="0"/>
              <a:t>Weaning off proton pump inhibitors</a:t>
            </a:r>
            <a:endParaRPr lang="en-US" sz="2200" dirty="0" smtClean="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954447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226178"/>
              </p:ext>
            </p:extLst>
          </p:nvPr>
        </p:nvGraphicFramePr>
        <p:xfrm>
          <a:off x="152400" y="1600200"/>
          <a:ext cx="8839200" cy="5151169"/>
        </p:xfrm>
        <a:graphic>
          <a:graphicData uri="http://schemas.openxmlformats.org/drawingml/2006/table">
            <a:tbl>
              <a:tblPr firstRow="1" bandRow="1">
                <a:tableStyleId>{5C22544A-7EE6-4342-B048-85BDC9FD1C3A}</a:tableStyleId>
              </a:tblPr>
              <a:tblGrid>
                <a:gridCol w="2946400"/>
                <a:gridCol w="3048000"/>
                <a:gridCol w="2844800"/>
              </a:tblGrid>
              <a:tr h="413791">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3578425">
                <a:tc>
                  <a:txBody>
                    <a:bodyPr/>
                    <a:lstStyle/>
                    <a:p>
                      <a:pPr rtl="0" fontAlgn="t">
                        <a:spcBef>
                          <a:spcPts val="0"/>
                        </a:spcBef>
                        <a:spcAft>
                          <a:spcPts val="0"/>
                        </a:spcAft>
                      </a:pPr>
                      <a:r>
                        <a:rPr lang="en-US" sz="1800" b="1" i="0" u="none" strike="noStrike" dirty="0">
                          <a:solidFill>
                            <a:srgbClr val="231F20"/>
                          </a:solidFill>
                          <a:effectLst/>
                          <a:latin typeface="+mj-lt"/>
                        </a:rPr>
                        <a:t>Hypersecretion conditions including  Zollinger-Ellison Syndrome, Systemic Mastocytosis, and multiple Endocrine Adenoma Syndrome</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Initially, </a:t>
                      </a:r>
                      <a:r>
                        <a:rPr lang="en-US" sz="1700" b="0" i="0" u="none" strike="noStrike" dirty="0">
                          <a:solidFill>
                            <a:srgbClr val="000000"/>
                          </a:solidFill>
                          <a:effectLst/>
                          <a:latin typeface="+mj-lt"/>
                        </a:rPr>
                        <a:t>60 mg PO once daily. Doses up to 120 mg PO TID have been used</a:t>
                      </a:r>
                      <a:r>
                        <a:rPr lang="en-US" sz="1700" b="0" i="0" u="none" strike="noStrike" dirty="0" smtClean="0">
                          <a:solidFill>
                            <a:srgbClr val="000000"/>
                          </a:solidFill>
                          <a:effectLst/>
                          <a:latin typeface="+mj-lt"/>
                        </a:rPr>
                        <a:t>.</a:t>
                      </a:r>
                    </a:p>
                    <a:p>
                      <a:pPr rtl="0" fontAlgn="t">
                        <a:spcBef>
                          <a:spcPts val="0"/>
                        </a:spcBef>
                        <a:spcAft>
                          <a:spcPts val="0"/>
                        </a:spcAft>
                      </a:pPr>
                      <a:r>
                        <a:rPr lang="en-US" sz="1700" b="0" i="0" u="none" strike="noStrike" dirty="0" smtClean="0">
                          <a:solidFill>
                            <a:srgbClr val="000000"/>
                          </a:solidFill>
                          <a:effectLst/>
                          <a:latin typeface="+mj-lt"/>
                        </a:rPr>
                        <a:t>If </a:t>
                      </a:r>
                      <a:r>
                        <a:rPr lang="en-US" sz="1700" b="0" i="0" u="none" strike="noStrike" dirty="0">
                          <a:solidFill>
                            <a:srgbClr val="000000"/>
                          </a:solidFill>
                          <a:effectLst/>
                          <a:latin typeface="+mj-lt"/>
                        </a:rPr>
                        <a:t>dosage &gt; 80 mg/day, give in divided doses.</a:t>
                      </a:r>
                      <a:endParaRPr lang="en-US" sz="1700" dirty="0">
                        <a:effectLst/>
                        <a:latin typeface="+mj-lt"/>
                      </a:endParaRPr>
                    </a:p>
                    <a:p>
                      <a:pPr rtl="0" fontAlgn="t">
                        <a:spcBef>
                          <a:spcPts val="0"/>
                        </a:spcBef>
                        <a:spcAft>
                          <a:spcPts val="0"/>
                        </a:spcAft>
                      </a:pPr>
                      <a:r>
                        <a:rPr lang="en-US" sz="1800" b="1" i="0" u="none" strike="noStrike" dirty="0">
                          <a:solidFill>
                            <a:srgbClr val="000000"/>
                          </a:solidFill>
                          <a:effectLst/>
                          <a:latin typeface="+mj-lt"/>
                        </a:rPr>
                        <a:t>Elderly</a:t>
                      </a:r>
                      <a:r>
                        <a:rPr lang="en-US" sz="1700" b="0" i="0" u="none" strike="noStrike" dirty="0">
                          <a:solidFill>
                            <a:srgbClr val="000000"/>
                          </a:solidFill>
                          <a:effectLst/>
                          <a:latin typeface="+mj-lt"/>
                        </a:rPr>
                        <a:t>: 40 mg/day PO for most indications; 360 mg/day PO for Z-E syndrome</a:t>
                      </a:r>
                      <a:r>
                        <a:rPr lang="en-US" sz="1700" b="0" i="0" u="none" strike="noStrike" dirty="0" smtClean="0">
                          <a:solidFill>
                            <a:srgbClr val="000000"/>
                          </a:solidFill>
                          <a:effectLst/>
                          <a:latin typeface="+mj-lt"/>
                        </a:rPr>
                        <a:t>.</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Some patients continuously treated &gt; 5 years on Omeprazole</a:t>
                      </a:r>
                      <a:r>
                        <a:rPr lang="en-US" sz="1700" b="0" i="0" u="none" strike="noStrike" dirty="0" smtClean="0">
                          <a:solidFill>
                            <a:srgbClr val="000000"/>
                          </a:solidFill>
                          <a:effectLst/>
                          <a:latin typeface="+mj-lt"/>
                        </a:rPr>
                        <a:t>.</a:t>
                      </a:r>
                    </a:p>
                    <a:p>
                      <a:pPr rtl="0" fontAlgn="t">
                        <a:spcBef>
                          <a:spcPts val="0"/>
                        </a:spcBef>
                        <a:spcAft>
                          <a:spcPts val="0"/>
                        </a:spcAft>
                      </a:pPr>
                      <a:endParaRPr lang="en-US" sz="1700" b="0" i="0" u="none" strike="noStrike" dirty="0" smtClean="0">
                        <a:solidFill>
                          <a:srgbClr val="000000"/>
                        </a:solidFill>
                        <a:effectLst/>
                        <a:latin typeface="+mj-lt"/>
                      </a:endParaRPr>
                    </a:p>
                    <a:p>
                      <a:pPr rtl="0" fontAlgn="t">
                        <a:spcBef>
                          <a:spcPts val="0"/>
                        </a:spcBef>
                        <a:spcAft>
                          <a:spcPts val="0"/>
                        </a:spcAft>
                      </a:pPr>
                      <a:r>
                        <a:rPr lang="en-US" sz="1800" b="1" i="0" u="none" strike="noStrike" dirty="0" smtClean="0">
                          <a:solidFill>
                            <a:srgbClr val="000000"/>
                          </a:solidFill>
                          <a:effectLst/>
                          <a:latin typeface="+mj-lt"/>
                        </a:rPr>
                        <a:t>Renal</a:t>
                      </a:r>
                      <a:r>
                        <a:rPr lang="en-US" sz="1700" b="1" i="0" u="none" strike="noStrike" dirty="0" smtClean="0">
                          <a:solidFill>
                            <a:srgbClr val="000000"/>
                          </a:solidFill>
                          <a:effectLst/>
                          <a:latin typeface="+mj-lt"/>
                        </a:rPr>
                        <a:t>:</a:t>
                      </a:r>
                      <a:r>
                        <a:rPr lang="en-US" sz="1700" b="0" i="0" u="none" strike="noStrike" dirty="0" smtClean="0">
                          <a:solidFill>
                            <a:srgbClr val="000000"/>
                          </a:solidFill>
                          <a:effectLst/>
                          <a:latin typeface="+mj-lt"/>
                        </a:rPr>
                        <a:t> No dosage adjustment</a:t>
                      </a:r>
                      <a:endParaRPr lang="en-US" sz="1700" dirty="0" smtClean="0">
                        <a:effectLst/>
                        <a:latin typeface="+mj-lt"/>
                      </a:endParaRPr>
                    </a:p>
                    <a:p>
                      <a:pPr rtl="0" fontAlgn="t">
                        <a:spcBef>
                          <a:spcPts val="0"/>
                        </a:spcBef>
                        <a:spcAft>
                          <a:spcPts val="0"/>
                        </a:spcAft>
                      </a:pPr>
                      <a:r>
                        <a:rPr lang="en-US" sz="1800" b="1" i="0" u="none" strike="noStrike" dirty="0" smtClean="0">
                          <a:solidFill>
                            <a:srgbClr val="000000"/>
                          </a:solidFill>
                          <a:effectLst/>
                          <a:latin typeface="+mj-lt"/>
                        </a:rPr>
                        <a:t>Hepatic</a:t>
                      </a:r>
                      <a:r>
                        <a:rPr lang="en-US" sz="1800" b="0" i="0" u="none" strike="noStrike" dirty="0" smtClean="0">
                          <a:solidFill>
                            <a:srgbClr val="000000"/>
                          </a:solidFill>
                          <a:effectLst/>
                          <a:latin typeface="+mj-lt"/>
                        </a:rPr>
                        <a:t>: </a:t>
                      </a:r>
                      <a:r>
                        <a:rPr lang="en-US" sz="1700" b="0" i="0" u="none" strike="noStrike" dirty="0" smtClean="0">
                          <a:solidFill>
                            <a:srgbClr val="000000"/>
                          </a:solidFill>
                          <a:effectLst/>
                          <a:latin typeface="+mj-lt"/>
                        </a:rPr>
                        <a:t>Consider dosage reduction in patients with hepatic impairment.</a:t>
                      </a:r>
                      <a:endParaRPr lang="en-US" sz="1700" dirty="0" smtClean="0">
                        <a:effectLst/>
                        <a:latin typeface="+mj-lt"/>
                      </a:endParaRPr>
                    </a:p>
                    <a:p>
                      <a:pPr rtl="0" fontAlgn="t">
                        <a:spcBef>
                          <a:spcPts val="0"/>
                        </a:spcBef>
                        <a:spcAft>
                          <a:spcPts val="0"/>
                        </a:spcAft>
                      </a:pPr>
                      <a:endParaRPr lang="en-US" sz="1700" dirty="0">
                        <a:effectLst/>
                        <a:latin typeface="+mj-lt"/>
                      </a:endParaRPr>
                    </a:p>
                  </a:txBody>
                  <a:tcPr marL="66675" marR="66675" marT="66675" marB="66675"/>
                </a:tc>
              </a:tr>
              <a:tr h="1158953">
                <a:tc>
                  <a:txBody>
                    <a:bodyPr/>
                    <a:lstStyle/>
                    <a:p>
                      <a:pPr rtl="0" fontAlgn="t">
                        <a:spcBef>
                          <a:spcPts val="0"/>
                        </a:spcBef>
                        <a:spcAft>
                          <a:spcPts val="0"/>
                        </a:spcAft>
                      </a:pPr>
                      <a:r>
                        <a:rPr lang="en-US" sz="1800" b="1" i="0" u="none" strike="noStrike" dirty="0" smtClean="0">
                          <a:solidFill>
                            <a:srgbClr val="000000"/>
                          </a:solidFill>
                          <a:effectLst/>
                          <a:latin typeface="+mj-lt"/>
                        </a:rPr>
                        <a:t>NSAID-induced ulcer prophylaxis</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 </a:t>
                      </a:r>
                      <a:r>
                        <a:rPr lang="en-US" sz="1700" b="0" i="0" u="none" strike="noStrike" dirty="0">
                          <a:solidFill>
                            <a:srgbClr val="000000"/>
                          </a:solidFill>
                          <a:effectLst/>
                          <a:latin typeface="+mj-lt"/>
                        </a:rPr>
                        <a:t>20 MG PO Daily</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Duration of therapy is 4 to 8 weeks</a:t>
                      </a:r>
                      <a:r>
                        <a:rPr lang="en-US" sz="1700" b="0" i="0" u="none" strike="noStrike" baseline="30000" dirty="0">
                          <a:solidFill>
                            <a:srgbClr val="000000"/>
                          </a:solidFill>
                          <a:effectLst/>
                          <a:latin typeface="+mj-lt"/>
                        </a:rPr>
                        <a:t>.37</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1470933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6697706"/>
              </p:ext>
            </p:extLst>
          </p:nvPr>
        </p:nvGraphicFramePr>
        <p:xfrm>
          <a:off x="152400" y="1619250"/>
          <a:ext cx="8839200" cy="5162550"/>
        </p:xfrm>
        <a:graphic>
          <a:graphicData uri="http://schemas.openxmlformats.org/drawingml/2006/table">
            <a:tbl>
              <a:tblPr firstRow="1" bandRow="1">
                <a:tableStyleId>{5C22544A-7EE6-4342-B048-85BDC9FD1C3A}</a:tableStyleId>
              </a:tblPr>
              <a:tblGrid>
                <a:gridCol w="1284233"/>
                <a:gridCol w="2830567"/>
                <a:gridCol w="1777562"/>
                <a:gridCol w="2946838"/>
              </a:tblGrid>
              <a:tr h="287325">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1425882">
                <a:tc>
                  <a:txBody>
                    <a:bodyPr/>
                    <a:lstStyle/>
                    <a:p>
                      <a:pPr rtl="0" fontAlgn="t">
                        <a:spcBef>
                          <a:spcPts val="0"/>
                        </a:spcBef>
                        <a:spcAft>
                          <a:spcPts val="0"/>
                        </a:spcAft>
                      </a:pPr>
                      <a:r>
                        <a:rPr lang="en-US" sz="1800" b="1" i="0" u="none" strike="noStrike" dirty="0">
                          <a:solidFill>
                            <a:srgbClr val="000000"/>
                          </a:solidFill>
                          <a:effectLst/>
                          <a:latin typeface="+mj-lt"/>
                        </a:rPr>
                        <a:t>Dyspepsia (heartburn) </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20 </a:t>
                      </a:r>
                      <a:r>
                        <a:rPr lang="en-US" sz="1550" b="0" i="0" u="none" strike="noStrike" dirty="0">
                          <a:solidFill>
                            <a:srgbClr val="000000"/>
                          </a:solidFill>
                          <a:effectLst/>
                          <a:latin typeface="+mj-lt"/>
                        </a:rPr>
                        <a:t>mg PO once daily with a full glass of water 30 minutes before breakfast </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Therapy lasts 14 days</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Omeprazole magnesium 20.6 mg tablets and capsules contain 20 mg of omeprazole. Do not take a 14-day course of omeprazole OTC more often than once every 4 months, unless directed to do so by their provider</a:t>
                      </a:r>
                      <a:r>
                        <a:rPr lang="en-US" sz="1550" b="0" i="0" u="none" strike="noStrike" dirty="0" smtClean="0">
                          <a:solidFill>
                            <a:srgbClr val="000000"/>
                          </a:solidFill>
                          <a:effectLst/>
                          <a:latin typeface="+mj-lt"/>
                        </a:rPr>
                        <a:t>.</a:t>
                      </a:r>
                      <a:endParaRPr lang="en-US" sz="1550" dirty="0">
                        <a:effectLst/>
                        <a:latin typeface="+mj-lt"/>
                      </a:endParaRPr>
                    </a:p>
                  </a:txBody>
                  <a:tcPr marL="66675" marR="66675" marT="66675" marB="66675"/>
                </a:tc>
              </a:tr>
              <a:tr h="1925343">
                <a:tc>
                  <a:txBody>
                    <a:bodyPr/>
                    <a:lstStyle/>
                    <a:p>
                      <a:pPr rtl="0" fontAlgn="t">
                        <a:spcBef>
                          <a:spcPts val="0"/>
                        </a:spcBef>
                        <a:spcAft>
                          <a:spcPts val="0"/>
                        </a:spcAft>
                      </a:pPr>
                      <a:r>
                        <a:rPr lang="en-US" sz="1800" b="1" i="0" u="none" strike="noStrike" dirty="0">
                          <a:solidFill>
                            <a:srgbClr val="000000"/>
                          </a:solidFill>
                          <a:effectLst/>
                          <a:latin typeface="+mj-lt"/>
                        </a:rPr>
                        <a:t>Stress gastritis prophylaxis</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20—40 mg / day </a:t>
                      </a:r>
                      <a:r>
                        <a:rPr lang="en-US" sz="1550" b="0" i="0" u="none" strike="noStrike" dirty="0">
                          <a:solidFill>
                            <a:srgbClr val="000000"/>
                          </a:solidFill>
                          <a:effectLst/>
                          <a:latin typeface="+mj-lt"/>
                        </a:rPr>
                        <a:t>PO has been </a:t>
                      </a:r>
                      <a:r>
                        <a:rPr lang="en-US" sz="1550" b="0" i="0" u="none" strike="noStrike" dirty="0" smtClean="0">
                          <a:solidFill>
                            <a:srgbClr val="000000"/>
                          </a:solidFill>
                          <a:effectLst/>
                          <a:latin typeface="+mj-lt"/>
                        </a:rPr>
                        <a:t>studied</a:t>
                      </a:r>
                    </a:p>
                    <a:p>
                      <a:pPr rtl="0" fontAlgn="t">
                        <a:spcBef>
                          <a:spcPts val="0"/>
                        </a:spcBef>
                        <a:spcAft>
                          <a:spcPts val="0"/>
                        </a:spcAft>
                      </a:pPr>
                      <a:r>
                        <a:rPr lang="en-US" sz="1550" b="1" i="0" u="none" strike="noStrike" dirty="0" smtClean="0">
                          <a:solidFill>
                            <a:srgbClr val="000000"/>
                          </a:solidFill>
                          <a:effectLst/>
                          <a:latin typeface="+mj-lt"/>
                        </a:rPr>
                        <a:t>IV</a:t>
                      </a:r>
                      <a:r>
                        <a:rPr lang="en-US" sz="1550" b="1" i="0" u="none" strike="noStrike" dirty="0">
                          <a:solidFill>
                            <a:srgbClr val="000000"/>
                          </a:solidFill>
                          <a:effectLst/>
                          <a:latin typeface="+mj-lt"/>
                        </a:rPr>
                        <a:t>:</a:t>
                      </a:r>
                      <a:r>
                        <a:rPr lang="en-US" sz="1550" b="0" i="0" u="none" strike="noStrike" dirty="0">
                          <a:solidFill>
                            <a:srgbClr val="000000"/>
                          </a:solidFill>
                          <a:effectLst/>
                          <a:latin typeface="+mj-lt"/>
                        </a:rPr>
                        <a:t> 40 mg IV once daily to 40 mg IV every 12 hours.</a:t>
                      </a:r>
                      <a:endParaRPr lang="en-US" sz="1550" dirty="0">
                        <a:effectLst/>
                        <a:latin typeface="+mj-lt"/>
                      </a:endParaRPr>
                    </a:p>
                    <a:p>
                      <a:pPr rtl="0" fontAlgn="t">
                        <a:spcBef>
                          <a:spcPts val="0"/>
                        </a:spcBef>
                        <a:spcAft>
                          <a:spcPts val="0"/>
                        </a:spcAft>
                      </a:pPr>
                      <a:r>
                        <a:rPr lang="en-US" sz="1550" b="1" i="0" u="none" strike="noStrike" dirty="0">
                          <a:solidFill>
                            <a:srgbClr val="000000"/>
                          </a:solidFill>
                          <a:effectLst/>
                          <a:latin typeface="+mj-lt"/>
                        </a:rPr>
                        <a:t>Nasogastric dosage: </a:t>
                      </a:r>
                      <a:r>
                        <a:rPr lang="en-US" sz="1550" b="0" i="0" u="none" strike="noStrike" dirty="0" smtClean="0">
                          <a:solidFill>
                            <a:srgbClr val="000000"/>
                          </a:solidFill>
                          <a:effectLst/>
                          <a:latin typeface="+mj-lt"/>
                        </a:rPr>
                        <a:t>Initially</a:t>
                      </a:r>
                      <a:r>
                        <a:rPr lang="en-US" sz="1550" b="0" i="0" u="none" strike="noStrike" dirty="0">
                          <a:solidFill>
                            <a:srgbClr val="000000"/>
                          </a:solidFill>
                          <a:effectLst/>
                          <a:latin typeface="+mj-lt"/>
                        </a:rPr>
                        <a:t>, 20 </a:t>
                      </a:r>
                      <a:r>
                        <a:rPr lang="en-US" sz="1550" b="0" i="0" u="none" strike="noStrike" dirty="0" smtClean="0">
                          <a:solidFill>
                            <a:srgbClr val="000000"/>
                          </a:solidFill>
                          <a:effectLst/>
                          <a:latin typeface="+mj-lt"/>
                        </a:rPr>
                        <a:t>mL </a:t>
                      </a:r>
                      <a:r>
                        <a:rPr lang="en-US" sz="1550" b="0" i="0" u="none" strike="noStrike" dirty="0">
                          <a:solidFill>
                            <a:srgbClr val="000000"/>
                          </a:solidFill>
                          <a:effectLst/>
                          <a:latin typeface="+mj-lt"/>
                        </a:rPr>
                        <a:t>(40 mg omeprazole) of SOS via nasogastric tube, followed by 20 </a:t>
                      </a:r>
                      <a:r>
                        <a:rPr lang="en-US" sz="1550" b="0" i="0" u="none" strike="noStrike" dirty="0" smtClean="0">
                          <a:solidFill>
                            <a:srgbClr val="000000"/>
                          </a:solidFill>
                          <a:effectLst/>
                          <a:latin typeface="+mj-lt"/>
                        </a:rPr>
                        <a:t>mL </a:t>
                      </a:r>
                      <a:r>
                        <a:rPr lang="en-US" sz="1550" b="0" i="0" u="none" strike="noStrike" dirty="0">
                          <a:solidFill>
                            <a:srgbClr val="000000"/>
                          </a:solidFill>
                          <a:effectLst/>
                          <a:latin typeface="+mj-lt"/>
                        </a:rPr>
                        <a:t>(40 mg) 6 to 8 hours later, then 10 </a:t>
                      </a:r>
                      <a:r>
                        <a:rPr lang="en-US" sz="1550" b="0" i="0" u="none" strike="noStrike" dirty="0" smtClean="0">
                          <a:solidFill>
                            <a:srgbClr val="000000"/>
                          </a:solidFill>
                          <a:effectLst/>
                          <a:latin typeface="+mj-lt"/>
                        </a:rPr>
                        <a:t>mL </a:t>
                      </a:r>
                      <a:r>
                        <a:rPr lang="en-US" sz="1550" b="0" i="0" u="none" strike="noStrike" dirty="0">
                          <a:solidFill>
                            <a:srgbClr val="000000"/>
                          </a:solidFill>
                          <a:effectLst/>
                          <a:latin typeface="+mj-lt"/>
                        </a:rPr>
                        <a:t>(20 mg) daily thereafter. </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Optimum duration is unclear, but it is reasonable to provide therapy while risk factors are present, the patient is in a critical care unit, or for a least 1 week after onset of critical illness</a:t>
                      </a:r>
                      <a:r>
                        <a:rPr lang="en-US" sz="1550" b="0" i="0" u="none" strike="noStrike" baseline="30000" dirty="0">
                          <a:solidFill>
                            <a:srgbClr val="000000"/>
                          </a:solidFill>
                          <a:effectLst/>
                          <a:latin typeface="+mj-lt"/>
                        </a:rPr>
                        <a:t>.38</a:t>
                      </a:r>
                      <a:endParaRPr lang="en-US" sz="1550" dirty="0">
                        <a:effectLst/>
                        <a:latin typeface="+mj-lt"/>
                      </a:endParaRPr>
                    </a:p>
                  </a:txBody>
                  <a:tcPr marL="66675" marR="66675"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550" b="0" i="0" u="none" strike="noStrike" kern="1200" dirty="0" smtClean="0">
                          <a:solidFill>
                            <a:srgbClr val="000000"/>
                          </a:solidFill>
                          <a:effectLst/>
                          <a:latin typeface="+mn-lt"/>
                          <a:ea typeface="+mn-ea"/>
                          <a:cs typeface="+mn-cs"/>
                        </a:rPr>
                        <a:t>Oral doses up to 40 mg twice daily have been administered clinically</a:t>
                      </a:r>
                      <a:r>
                        <a:rPr lang="en-US" sz="1550" kern="1200" dirty="0" smtClean="0">
                          <a:solidFill>
                            <a:schemeClr val="dk1"/>
                          </a:solidFill>
                          <a:effectLst/>
                          <a:latin typeface="+mn-lt"/>
                          <a:ea typeface="+mn-ea"/>
                          <a:cs typeface="+mn-cs"/>
                        </a:rPr>
                        <a:t/>
                      </a:r>
                      <a:br>
                        <a:rPr lang="en-US" sz="1550" kern="1200" dirty="0" smtClean="0">
                          <a:solidFill>
                            <a:schemeClr val="dk1"/>
                          </a:solidFill>
                          <a:effectLst/>
                          <a:latin typeface="+mn-lt"/>
                          <a:ea typeface="+mn-ea"/>
                          <a:cs typeface="+mn-cs"/>
                        </a:rPr>
                      </a:br>
                      <a:r>
                        <a:rPr lang="en-US" sz="1550" b="1" i="0" u="none" strike="noStrike" kern="1200" dirty="0" smtClean="0">
                          <a:solidFill>
                            <a:srgbClr val="000000"/>
                          </a:solidFill>
                          <a:effectLst/>
                          <a:latin typeface="+mn-lt"/>
                          <a:ea typeface="+mn-ea"/>
                          <a:cs typeface="+mn-cs"/>
                        </a:rPr>
                        <a:t>Nasogastric dosage: </a:t>
                      </a:r>
                      <a:r>
                        <a:rPr lang="en-US" sz="1550" dirty="0">
                          <a:effectLst/>
                          <a:latin typeface="+mj-lt"/>
                        </a:rPr>
                        <a:t/>
                      </a:r>
                      <a:br>
                        <a:rPr lang="en-US" sz="1550" dirty="0">
                          <a:effectLst/>
                          <a:latin typeface="+mj-lt"/>
                        </a:rPr>
                      </a:br>
                      <a:r>
                        <a:rPr lang="en-US" sz="1550" b="0" i="0" u="none" strike="noStrike" kern="1200" dirty="0" smtClean="0">
                          <a:solidFill>
                            <a:srgbClr val="000000"/>
                          </a:solidFill>
                          <a:effectLst/>
                          <a:latin typeface="+mn-lt"/>
                          <a:ea typeface="+mn-ea"/>
                          <a:cs typeface="+mn-cs"/>
                        </a:rPr>
                        <a:t>Administer SOS via tube and follow with 5 to 10 mL of water; clamp the tube for 1 to 2 hours after each administration.</a:t>
                      </a:r>
                      <a:r>
                        <a:rPr lang="en-US" sz="1550" b="0" i="0" u="none" strike="noStrike" kern="1200" baseline="30000" dirty="0" smtClean="0">
                          <a:solidFill>
                            <a:srgbClr val="000000"/>
                          </a:solidFill>
                          <a:effectLst/>
                          <a:latin typeface="+mn-lt"/>
                          <a:ea typeface="+mn-ea"/>
                          <a:cs typeface="+mn-cs"/>
                        </a:rPr>
                        <a:t>33</a:t>
                      </a:r>
                      <a:endParaRPr lang="en-US" sz="1550" kern="1200" dirty="0" smtClean="0">
                        <a:solidFill>
                          <a:schemeClr val="dk1"/>
                        </a:solidFill>
                        <a:effectLst/>
                        <a:latin typeface="+mn-lt"/>
                        <a:ea typeface="+mn-ea"/>
                        <a:cs typeface="+mn-cs"/>
                      </a:endParaRPr>
                    </a:p>
                    <a:p>
                      <a:pPr fontAlgn="t"/>
                      <a:endParaRPr lang="en-US" sz="15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240329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Esomeprazole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6020042"/>
              </p:ext>
            </p:extLst>
          </p:nvPr>
        </p:nvGraphicFramePr>
        <p:xfrm>
          <a:off x="152400" y="1600200"/>
          <a:ext cx="8839200" cy="5105400"/>
        </p:xfrm>
        <a:graphic>
          <a:graphicData uri="http://schemas.openxmlformats.org/drawingml/2006/table">
            <a:tbl>
              <a:tblPr firstRow="1" bandRow="1">
                <a:tableStyleId>{5C22544A-7EE6-4342-B048-85BDC9FD1C3A}</a:tableStyleId>
              </a:tblPr>
              <a:tblGrid>
                <a:gridCol w="1905000"/>
                <a:gridCol w="3810000"/>
                <a:gridCol w="1143000"/>
                <a:gridCol w="1981200"/>
              </a:tblGrid>
              <a:tr h="415802">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786261">
                <a:tc>
                  <a:txBody>
                    <a:bodyPr/>
                    <a:lstStyle/>
                    <a:p>
                      <a:pPr rtl="0" fontAlgn="t">
                        <a:spcBef>
                          <a:spcPts val="0"/>
                        </a:spcBef>
                        <a:spcAft>
                          <a:spcPts val="0"/>
                        </a:spcAft>
                      </a:pPr>
                      <a:r>
                        <a:rPr lang="en-US" sz="1550" b="1" i="0" u="none" strike="noStrike" dirty="0">
                          <a:solidFill>
                            <a:srgbClr val="000000"/>
                          </a:solidFill>
                          <a:effectLst/>
                          <a:latin typeface="+mj-lt"/>
                        </a:rPr>
                        <a:t>Non-erosive GERD, </a:t>
                      </a:r>
                      <a:endParaRPr lang="en-US" sz="1550" b="1" i="0" u="none" strike="noStrike" dirty="0" smtClean="0">
                        <a:solidFill>
                          <a:srgbClr val="000000"/>
                        </a:solidFill>
                        <a:effectLst/>
                        <a:latin typeface="+mj-lt"/>
                      </a:endParaRPr>
                    </a:p>
                    <a:p>
                      <a:pPr rtl="0" fontAlgn="t">
                        <a:spcBef>
                          <a:spcPts val="0"/>
                        </a:spcBef>
                        <a:spcAft>
                          <a:spcPts val="0"/>
                        </a:spcAft>
                      </a:pPr>
                      <a:r>
                        <a:rPr lang="en-US" sz="1550" b="1" i="0" u="none" strike="noStrike" dirty="0" smtClean="0">
                          <a:solidFill>
                            <a:srgbClr val="000000"/>
                          </a:solidFill>
                          <a:effectLst/>
                          <a:latin typeface="+mj-lt"/>
                        </a:rPr>
                        <a:t>Barrett’s esophagus (treatment is the same as GERD treatment)</a:t>
                      </a:r>
                      <a:endParaRPr lang="en-US" sz="1550" dirty="0">
                        <a:effectLst/>
                        <a:latin typeface="+mj-lt"/>
                      </a:endParaRPr>
                    </a:p>
                  </a:txBody>
                  <a:tcPr marL="66675" marR="66675" marT="66675" marB="66675"/>
                </a:tc>
                <a:tc>
                  <a:txBody>
                    <a:bodyPr/>
                    <a:lstStyle/>
                    <a:p>
                      <a:pPr rtl="0"/>
                      <a:r>
                        <a:rPr lang="en-US" sz="1550" b="1" i="0" u="none" strike="noStrike" kern="1200" dirty="0" smtClean="0">
                          <a:solidFill>
                            <a:schemeClr val="dk1"/>
                          </a:solidFill>
                          <a:effectLst/>
                          <a:latin typeface="+mj-lt"/>
                          <a:ea typeface="+mn-ea"/>
                          <a:cs typeface="+mn-cs"/>
                        </a:rPr>
                        <a:t>Non-erosive </a:t>
                      </a:r>
                      <a:r>
                        <a:rPr lang="en-US" sz="1550" b="1" i="0" u="none" strike="noStrike" kern="1200" dirty="0" smtClean="0">
                          <a:solidFill>
                            <a:schemeClr val="dk1"/>
                          </a:solidFill>
                          <a:effectLst/>
                          <a:latin typeface="+mj-lt"/>
                          <a:ea typeface="+mn-ea"/>
                          <a:cs typeface="+mn-cs"/>
                        </a:rPr>
                        <a:t>GERD:</a:t>
                      </a:r>
                      <a:endParaRPr lang="en-US" sz="1550" b="0" dirty="0" smtClean="0">
                        <a:effectLst/>
                        <a:latin typeface="+mj-lt"/>
                      </a:endParaRPr>
                    </a:p>
                    <a:p>
                      <a:pPr rtl="0"/>
                      <a:r>
                        <a:rPr lang="en-US" sz="1550" b="0" dirty="0" smtClean="0">
                          <a:effectLst/>
                          <a:latin typeface="+mj-lt"/>
                        </a:rPr>
                        <a:t/>
                      </a:r>
                      <a:br>
                        <a:rPr lang="en-US" sz="1550" b="0" dirty="0" smtClean="0">
                          <a:effectLst/>
                          <a:latin typeface="+mj-lt"/>
                        </a:rPr>
                      </a:br>
                      <a:r>
                        <a:rPr lang="en-US" sz="1550" b="0" i="0" u="none" strike="noStrike" kern="1200" dirty="0" smtClean="0">
                          <a:solidFill>
                            <a:schemeClr val="dk1"/>
                          </a:solidFill>
                          <a:effectLst/>
                          <a:latin typeface="+mj-lt"/>
                          <a:ea typeface="+mn-ea"/>
                          <a:cs typeface="+mn-cs"/>
                        </a:rPr>
                        <a:t>Esomeprazole magnesium oral capsules or suspension: </a:t>
                      </a:r>
                      <a:r>
                        <a:rPr lang="en-US" sz="1550" b="0" i="0" u="none" strike="noStrike" kern="1200" dirty="0" smtClean="0">
                          <a:solidFill>
                            <a:schemeClr val="dk1"/>
                          </a:solidFill>
                          <a:effectLst/>
                          <a:latin typeface="+mj-lt"/>
                          <a:ea typeface="+mn-ea"/>
                          <a:cs typeface="+mn-cs"/>
                        </a:rPr>
                        <a:t>20 mg </a:t>
                      </a:r>
                      <a:r>
                        <a:rPr lang="en-US" sz="1550" b="0" i="0" u="none" strike="noStrike" kern="1200" dirty="0" smtClean="0">
                          <a:solidFill>
                            <a:schemeClr val="dk1"/>
                          </a:solidFill>
                          <a:effectLst/>
                          <a:latin typeface="+mj-lt"/>
                          <a:ea typeface="+mn-ea"/>
                          <a:cs typeface="+mn-cs"/>
                        </a:rPr>
                        <a:t>60 minutes before the first meal or </a:t>
                      </a:r>
                      <a:r>
                        <a:rPr lang="en-US" sz="1550" b="0" i="0" u="none" strike="noStrike" kern="1200" dirty="0" smtClean="0">
                          <a:solidFill>
                            <a:schemeClr val="dk1"/>
                          </a:solidFill>
                          <a:effectLst/>
                          <a:latin typeface="+mj-lt"/>
                          <a:ea typeface="+mn-ea"/>
                          <a:cs typeface="+mn-cs"/>
                        </a:rPr>
                        <a:t>20 mg </a:t>
                      </a:r>
                      <a:r>
                        <a:rPr lang="en-US" sz="1550" b="0" i="0" u="none" strike="noStrike" kern="1200" dirty="0" smtClean="0">
                          <a:solidFill>
                            <a:schemeClr val="dk1"/>
                          </a:solidFill>
                          <a:effectLst/>
                          <a:latin typeface="+mj-lt"/>
                          <a:ea typeface="+mn-ea"/>
                          <a:cs typeface="+mn-cs"/>
                        </a:rPr>
                        <a:t>twice daily if symptoms do not resolve within 4 weeks</a:t>
                      </a:r>
                      <a:endParaRPr lang="en-US" sz="1550" b="0" dirty="0" smtClean="0">
                        <a:effectLst/>
                        <a:latin typeface="+mj-lt"/>
                      </a:endParaRPr>
                    </a:p>
                    <a:p>
                      <a:pPr rtl="0"/>
                      <a:r>
                        <a:rPr lang="en-US" sz="1550" b="0" dirty="0" smtClean="0">
                          <a:effectLst/>
                          <a:latin typeface="+mj-lt"/>
                        </a:rPr>
                        <a:t/>
                      </a:r>
                      <a:br>
                        <a:rPr lang="en-US" sz="1550" b="0" dirty="0" smtClean="0">
                          <a:effectLst/>
                          <a:latin typeface="+mj-lt"/>
                        </a:rPr>
                      </a:br>
                      <a:r>
                        <a:rPr lang="en-US" sz="1550" b="0" dirty="0" smtClean="0">
                          <a:effectLst/>
                          <a:latin typeface="+mj-lt"/>
                        </a:rPr>
                        <a:t>E</a:t>
                      </a:r>
                      <a:r>
                        <a:rPr lang="en-US" sz="1550" b="0" i="0" u="none" strike="noStrike" kern="1200" dirty="0" smtClean="0">
                          <a:solidFill>
                            <a:schemeClr val="dk1"/>
                          </a:solidFill>
                          <a:effectLst/>
                          <a:latin typeface="+mj-lt"/>
                          <a:ea typeface="+mn-ea"/>
                          <a:cs typeface="+mn-cs"/>
                        </a:rPr>
                        <a:t>someprazole </a:t>
                      </a:r>
                      <a:r>
                        <a:rPr lang="en-US" sz="1550" b="0" i="0" u="none" strike="noStrike" kern="1200" dirty="0" smtClean="0">
                          <a:solidFill>
                            <a:schemeClr val="dk1"/>
                          </a:solidFill>
                          <a:effectLst/>
                          <a:latin typeface="+mj-lt"/>
                          <a:ea typeface="+mn-ea"/>
                          <a:cs typeface="+mn-cs"/>
                        </a:rPr>
                        <a:t>strontium </a:t>
                      </a:r>
                      <a:r>
                        <a:rPr lang="en-US" sz="1550" b="0" i="0" u="none" strike="noStrike" kern="1200" dirty="0" smtClean="0">
                          <a:solidFill>
                            <a:schemeClr val="dk1"/>
                          </a:solidFill>
                          <a:effectLst/>
                          <a:latin typeface="+mj-lt"/>
                          <a:ea typeface="+mn-ea"/>
                          <a:cs typeface="+mn-cs"/>
                        </a:rPr>
                        <a:t>(capsules</a:t>
                      </a:r>
                      <a:r>
                        <a:rPr lang="en-US" sz="1550" b="0" i="0" u="none" strike="noStrike" kern="1200" dirty="0" smtClean="0">
                          <a:solidFill>
                            <a:schemeClr val="dk1"/>
                          </a:solidFill>
                          <a:effectLst/>
                          <a:latin typeface="+mj-lt"/>
                          <a:ea typeface="+mn-ea"/>
                          <a:cs typeface="+mn-cs"/>
                        </a:rPr>
                        <a:t>): 24.65 MG 60 minutes before the first meal of the day</a:t>
                      </a:r>
                      <a:r>
                        <a:rPr lang="en-US" sz="1550" b="0" i="0" u="none" strike="noStrike" kern="1200" dirty="0" smtClean="0">
                          <a:solidFill>
                            <a:schemeClr val="dk1"/>
                          </a:solidFill>
                          <a:effectLst/>
                          <a:latin typeface="+mj-lt"/>
                          <a:ea typeface="+mn-ea"/>
                          <a:cs typeface="+mn-cs"/>
                        </a:rPr>
                        <a:t>.</a:t>
                      </a:r>
                      <a:endParaRPr lang="en-US" sz="1550" dirty="0">
                        <a:latin typeface="+mj-lt"/>
                      </a:endParaRPr>
                    </a:p>
                  </a:txBody>
                  <a:tcPr marL="66675" marR="66675" marT="66675" marB="66675"/>
                </a:tc>
                <a:tc>
                  <a:txBody>
                    <a:bodyPr/>
                    <a:lstStyle/>
                    <a:p>
                      <a:pPr rtl="0"/>
                      <a:r>
                        <a:rPr lang="en-US" sz="1550" b="0" i="0" u="none" strike="noStrike" kern="1200" dirty="0" smtClean="0">
                          <a:solidFill>
                            <a:schemeClr val="dk1"/>
                          </a:solidFill>
                          <a:effectLst/>
                          <a:latin typeface="+mj-lt"/>
                          <a:ea typeface="+mn-ea"/>
                          <a:cs typeface="+mn-cs"/>
                        </a:rPr>
                        <a:t>Therapy </a:t>
                      </a:r>
                      <a:r>
                        <a:rPr lang="en-US" sz="1550" b="0" i="0" u="none" strike="noStrike" kern="1200" dirty="0" smtClean="0">
                          <a:solidFill>
                            <a:schemeClr val="dk1"/>
                          </a:solidFill>
                          <a:effectLst/>
                          <a:latin typeface="+mj-lt"/>
                          <a:ea typeface="+mn-ea"/>
                          <a:cs typeface="+mn-cs"/>
                        </a:rPr>
                        <a:t>lasts up to 4 </a:t>
                      </a:r>
                      <a:r>
                        <a:rPr lang="en-US" sz="1550" b="0" i="0" u="none" strike="noStrike" kern="1200" dirty="0" smtClean="0">
                          <a:solidFill>
                            <a:schemeClr val="dk1"/>
                          </a:solidFill>
                          <a:effectLst/>
                          <a:latin typeface="+mj-lt"/>
                          <a:ea typeface="+mn-ea"/>
                          <a:cs typeface="+mn-cs"/>
                        </a:rPr>
                        <a:t>weeks</a:t>
                      </a:r>
                      <a:r>
                        <a:rPr lang="en-US" sz="1550" b="1" i="0" u="none" strike="noStrike" kern="1200" dirty="0" smtClean="0">
                          <a:solidFill>
                            <a:schemeClr val="dk1"/>
                          </a:solidFill>
                          <a:effectLst/>
                          <a:latin typeface="+mj-lt"/>
                          <a:ea typeface="+mn-ea"/>
                          <a:cs typeface="+mn-cs"/>
                        </a:rPr>
                        <a:t>.</a:t>
                      </a:r>
                      <a:r>
                        <a:rPr lang="en-US" sz="1550" b="0" i="0" u="none" strike="noStrike" kern="1200" baseline="30000" dirty="0" smtClean="0">
                          <a:solidFill>
                            <a:schemeClr val="dk1"/>
                          </a:solidFill>
                          <a:effectLst/>
                          <a:latin typeface="+mj-lt"/>
                          <a:ea typeface="+mn-ea"/>
                          <a:cs typeface="+mn-cs"/>
                        </a:rPr>
                        <a:t>13</a:t>
                      </a:r>
                      <a:endParaRPr lang="en-US" sz="1550" dirty="0">
                        <a:latin typeface="+mj-lt"/>
                      </a:endParaRPr>
                    </a:p>
                  </a:txBody>
                  <a:tcPr marL="66675" marR="66675" marT="66675" marB="66675"/>
                </a:tc>
                <a:tc>
                  <a:txBody>
                    <a:bodyPr/>
                    <a:lstStyle/>
                    <a:p>
                      <a:pPr rtl="0" fontAlgn="t">
                        <a:spcBef>
                          <a:spcPts val="0"/>
                        </a:spcBef>
                        <a:spcAft>
                          <a:spcPts val="0"/>
                        </a:spcAft>
                      </a:pPr>
                      <a:r>
                        <a:rPr lang="en-US" sz="1550" b="1" i="0" u="none" strike="noStrike" dirty="0">
                          <a:solidFill>
                            <a:srgbClr val="000000"/>
                          </a:solidFill>
                          <a:effectLst/>
                          <a:latin typeface="+mj-lt"/>
                        </a:rPr>
                        <a:t>Renal:</a:t>
                      </a:r>
                      <a:r>
                        <a:rPr lang="en-US" sz="1550" b="0" i="0" u="none" strike="noStrike" dirty="0">
                          <a:solidFill>
                            <a:srgbClr val="000000"/>
                          </a:solidFill>
                          <a:effectLst/>
                          <a:latin typeface="+mj-lt"/>
                        </a:rPr>
                        <a:t> No dosage </a:t>
                      </a:r>
                      <a:r>
                        <a:rPr lang="en-US" sz="1550" b="0" i="0" u="none" strike="noStrike" dirty="0" smtClean="0">
                          <a:solidFill>
                            <a:srgbClr val="000000"/>
                          </a:solidFill>
                          <a:effectLst/>
                          <a:latin typeface="+mj-lt"/>
                        </a:rPr>
                        <a:t>adjustment</a:t>
                      </a:r>
                      <a:endParaRPr lang="en-US" sz="1550" dirty="0">
                        <a:effectLst/>
                        <a:latin typeface="+mj-lt"/>
                      </a:endParaRPr>
                    </a:p>
                    <a:p>
                      <a:pPr rtl="0" fontAlgn="t">
                        <a:spcBef>
                          <a:spcPts val="0"/>
                        </a:spcBef>
                        <a:spcAft>
                          <a:spcPts val="0"/>
                        </a:spcAft>
                      </a:pPr>
                      <a:r>
                        <a:rPr lang="en-US" sz="1550" b="1" i="0" u="none" strike="noStrike" dirty="0">
                          <a:solidFill>
                            <a:srgbClr val="000000"/>
                          </a:solidFill>
                          <a:effectLst/>
                          <a:latin typeface="+mj-lt"/>
                        </a:rPr>
                        <a:t>Severe Hepatic (Child Pugh Class C): </a:t>
                      </a:r>
                      <a:r>
                        <a:rPr lang="en-US" sz="1550" b="0" i="0" u="none" strike="noStrike" dirty="0">
                          <a:solidFill>
                            <a:srgbClr val="000000"/>
                          </a:solidFill>
                          <a:effectLst/>
                          <a:latin typeface="+mj-lt"/>
                        </a:rPr>
                        <a:t>Do not exceed </a:t>
                      </a:r>
                      <a:r>
                        <a:rPr lang="en-US" sz="1550" b="0" i="0" u="none" strike="noStrike" dirty="0" smtClean="0">
                          <a:solidFill>
                            <a:srgbClr val="000000"/>
                          </a:solidFill>
                          <a:effectLst/>
                          <a:latin typeface="+mj-lt"/>
                        </a:rPr>
                        <a:t>20mg</a:t>
                      </a:r>
                    </a:p>
                    <a:p>
                      <a:pPr rtl="0" fontAlgn="t">
                        <a:spcBef>
                          <a:spcPts val="0"/>
                        </a:spcBef>
                        <a:spcAft>
                          <a:spcPts val="0"/>
                        </a:spcAft>
                      </a:pPr>
                      <a:r>
                        <a:rPr lang="en-US" sz="1550" b="1" i="0" u="none" strike="noStrike" kern="1200" dirty="0" smtClean="0">
                          <a:solidFill>
                            <a:srgbClr val="000000"/>
                          </a:solidFill>
                          <a:effectLst/>
                          <a:latin typeface="+mn-lt"/>
                          <a:ea typeface="+mn-ea"/>
                          <a:cs typeface="+mn-cs"/>
                        </a:rPr>
                        <a:t>Intermittent hemodialysis</a:t>
                      </a:r>
                      <a:endParaRPr lang="en-US" sz="1550" kern="1200" dirty="0" smtClean="0">
                        <a:solidFill>
                          <a:schemeClr val="dk1"/>
                        </a:solidFill>
                        <a:effectLst/>
                        <a:latin typeface="+mn-lt"/>
                        <a:ea typeface="+mn-ea"/>
                        <a:cs typeface="+mn-cs"/>
                      </a:endParaRPr>
                    </a:p>
                    <a:p>
                      <a:pPr rtl="0" fontAlgn="t">
                        <a:spcBef>
                          <a:spcPts val="0"/>
                        </a:spcBef>
                        <a:spcAft>
                          <a:spcPts val="0"/>
                        </a:spcAft>
                      </a:pPr>
                      <a:r>
                        <a:rPr lang="en-US" sz="1550" b="0" i="0" u="none" strike="noStrike" kern="1200" dirty="0" smtClean="0">
                          <a:solidFill>
                            <a:srgbClr val="000000"/>
                          </a:solidFill>
                          <a:effectLst/>
                          <a:latin typeface="+mn-lt"/>
                          <a:ea typeface="+mn-ea"/>
                          <a:cs typeface="+mn-cs"/>
                        </a:rPr>
                        <a:t>No dose adjustments needed</a:t>
                      </a:r>
                      <a:endParaRPr lang="en-US" sz="1550" kern="1200" dirty="0" smtClean="0">
                        <a:solidFill>
                          <a:schemeClr val="dk1"/>
                        </a:solidFill>
                        <a:effectLst/>
                        <a:latin typeface="+mn-lt"/>
                        <a:ea typeface="+mn-ea"/>
                        <a:cs typeface="+mn-cs"/>
                      </a:endParaRPr>
                    </a:p>
                  </a:txBody>
                  <a:tcPr marL="66675" marR="66675" marT="66675" marB="66675"/>
                </a:tc>
              </a:tr>
              <a:tr h="1903337">
                <a:tc>
                  <a:txBody>
                    <a:bodyPr/>
                    <a:lstStyle/>
                    <a:p>
                      <a:pPr rtl="0" fontAlgn="t">
                        <a:spcBef>
                          <a:spcPts val="0"/>
                        </a:spcBef>
                        <a:spcAft>
                          <a:spcPts val="0"/>
                        </a:spcAft>
                      </a:pPr>
                      <a:r>
                        <a:rPr lang="en-US" sz="1550" b="1" i="0" u="none" strike="noStrike" dirty="0" smtClean="0">
                          <a:solidFill>
                            <a:srgbClr val="000000"/>
                          </a:solidFill>
                          <a:effectLst/>
                          <a:latin typeface="+mj-lt"/>
                        </a:rPr>
                        <a:t>Erosive GERD</a:t>
                      </a:r>
                    </a:p>
                    <a:p>
                      <a:pPr rtl="0" fontAlgn="t">
                        <a:spcBef>
                          <a:spcPts val="0"/>
                        </a:spcBef>
                        <a:spcAft>
                          <a:spcPts val="0"/>
                        </a:spcAft>
                      </a:pPr>
                      <a:r>
                        <a:rPr lang="en-US" sz="1550" b="1" i="0" u="none" strike="noStrike" dirty="0" smtClean="0">
                          <a:solidFill>
                            <a:srgbClr val="000000"/>
                          </a:solidFill>
                          <a:effectLst/>
                          <a:latin typeface="+mj-lt"/>
                        </a:rPr>
                        <a:t>(erosive </a:t>
                      </a:r>
                      <a:r>
                        <a:rPr lang="en-US" sz="1550" b="1" i="0" u="none" strike="noStrike" dirty="0">
                          <a:solidFill>
                            <a:srgbClr val="000000"/>
                          </a:solidFill>
                          <a:effectLst/>
                          <a:latin typeface="+mj-lt"/>
                        </a:rPr>
                        <a:t>esophagitis</a:t>
                      </a:r>
                      <a:r>
                        <a:rPr lang="en-US" sz="1550" b="1" i="0" u="none" strike="noStrike" dirty="0" smtClean="0">
                          <a:solidFill>
                            <a:srgbClr val="000000"/>
                          </a:solidFill>
                          <a:effectLst/>
                          <a:latin typeface="+mj-lt"/>
                        </a:rPr>
                        <a:t>)</a:t>
                      </a:r>
                    </a:p>
                    <a:p>
                      <a:pPr rtl="0" fontAlgn="t">
                        <a:spcBef>
                          <a:spcPts val="0"/>
                        </a:spcBef>
                        <a:spcAft>
                          <a:spcPts val="0"/>
                        </a:spcAft>
                      </a:pPr>
                      <a:endParaRPr lang="en-US" sz="1550" b="1" i="0" u="none" strike="noStrike" dirty="0" smtClean="0">
                        <a:solidFill>
                          <a:srgbClr val="000000"/>
                        </a:solidFill>
                        <a:effectLst/>
                        <a:latin typeface="+mj-lt"/>
                      </a:endParaRPr>
                    </a:p>
                    <a:p>
                      <a:pPr rtl="0" fontAlgn="t">
                        <a:spcBef>
                          <a:spcPts val="0"/>
                        </a:spcBef>
                        <a:spcAft>
                          <a:spcPts val="0"/>
                        </a:spcAft>
                      </a:pPr>
                      <a:r>
                        <a:rPr lang="en-US" sz="1550" b="1" i="0" u="none" strike="noStrike" dirty="0" smtClean="0">
                          <a:solidFill>
                            <a:srgbClr val="000000"/>
                          </a:solidFill>
                          <a:effectLst/>
                          <a:latin typeface="+mj-lt"/>
                        </a:rPr>
                        <a:t>Barrett’s </a:t>
                      </a:r>
                      <a:r>
                        <a:rPr lang="en-US" sz="1550" b="1" i="0" u="none" strike="noStrike" dirty="0">
                          <a:solidFill>
                            <a:srgbClr val="000000"/>
                          </a:solidFill>
                          <a:effectLst/>
                          <a:latin typeface="+mj-lt"/>
                        </a:rPr>
                        <a:t>esophagus (treatment is the same as GERD treatment)</a:t>
                      </a:r>
                      <a:endParaRPr lang="en-US" sz="1550" dirty="0">
                        <a:effectLst/>
                        <a:latin typeface="+mj-lt"/>
                      </a:endParaRPr>
                    </a:p>
                  </a:txBody>
                  <a:tcPr marL="66675" marR="66675" marT="66675" marB="66675"/>
                </a:tc>
                <a:tc>
                  <a:txBody>
                    <a:bodyPr/>
                    <a:lstStyle/>
                    <a:p>
                      <a:pPr rtl="0"/>
                      <a:r>
                        <a:rPr lang="en-US" sz="1550" b="1" i="0" u="none" strike="noStrike" kern="1200" dirty="0" smtClean="0">
                          <a:solidFill>
                            <a:schemeClr val="dk1"/>
                          </a:solidFill>
                          <a:effectLst/>
                          <a:latin typeface="+mj-lt"/>
                          <a:ea typeface="+mn-ea"/>
                          <a:cs typeface="+mn-cs"/>
                        </a:rPr>
                        <a:t>Erosive </a:t>
                      </a:r>
                      <a:r>
                        <a:rPr lang="en-US" sz="1550" b="1" i="0" u="none" strike="noStrike" kern="1200" dirty="0" smtClean="0">
                          <a:solidFill>
                            <a:schemeClr val="dk1"/>
                          </a:solidFill>
                          <a:effectLst/>
                          <a:latin typeface="+mj-lt"/>
                          <a:ea typeface="+mn-ea"/>
                          <a:cs typeface="+mn-cs"/>
                        </a:rPr>
                        <a:t>GERD (erosive esophagitis):</a:t>
                      </a:r>
                      <a:endParaRPr lang="en-US" sz="1550" b="0" dirty="0" smtClean="0">
                        <a:effectLst/>
                        <a:latin typeface="+mj-lt"/>
                      </a:endParaRPr>
                    </a:p>
                    <a:p>
                      <a:pPr rtl="0"/>
                      <a:r>
                        <a:rPr lang="en-US" sz="1550" b="0" dirty="0" smtClean="0">
                          <a:effectLst/>
                          <a:latin typeface="+mj-lt"/>
                        </a:rPr>
                        <a:t/>
                      </a:r>
                      <a:br>
                        <a:rPr lang="en-US" sz="1550" b="0" dirty="0" smtClean="0">
                          <a:effectLst/>
                          <a:latin typeface="+mj-lt"/>
                        </a:rPr>
                      </a:br>
                      <a:r>
                        <a:rPr lang="en-US" sz="1550" b="0" dirty="0" smtClean="0">
                          <a:effectLst/>
                          <a:latin typeface="+mj-lt"/>
                        </a:rPr>
                        <a:t>E</a:t>
                      </a:r>
                      <a:r>
                        <a:rPr lang="en-US" sz="1550" b="0" i="0" u="none" strike="noStrike" kern="1200" dirty="0" smtClean="0">
                          <a:solidFill>
                            <a:schemeClr val="dk1"/>
                          </a:solidFill>
                          <a:effectLst/>
                          <a:latin typeface="+mj-lt"/>
                          <a:ea typeface="+mn-ea"/>
                          <a:cs typeface="+mn-cs"/>
                        </a:rPr>
                        <a:t>someprazole </a:t>
                      </a:r>
                      <a:r>
                        <a:rPr lang="en-US" sz="1550" b="0" i="0" u="none" strike="noStrike" kern="1200" dirty="0" smtClean="0">
                          <a:solidFill>
                            <a:schemeClr val="dk1"/>
                          </a:solidFill>
                          <a:effectLst/>
                          <a:latin typeface="+mj-lt"/>
                          <a:ea typeface="+mn-ea"/>
                          <a:cs typeface="+mn-cs"/>
                        </a:rPr>
                        <a:t>magnesium oral capsules or suspension: 20-40 </a:t>
                      </a:r>
                      <a:r>
                        <a:rPr lang="en-US" sz="1550" b="0" i="0" u="none" strike="noStrike" kern="1200" dirty="0" smtClean="0">
                          <a:solidFill>
                            <a:schemeClr val="dk1"/>
                          </a:solidFill>
                          <a:effectLst/>
                          <a:latin typeface="+mj-lt"/>
                          <a:ea typeface="+mn-ea"/>
                          <a:cs typeface="+mn-cs"/>
                        </a:rPr>
                        <a:t>mg once </a:t>
                      </a:r>
                      <a:r>
                        <a:rPr lang="en-US" sz="1550" b="0" i="0" u="none" strike="noStrike" kern="1200" dirty="0" smtClean="0">
                          <a:solidFill>
                            <a:schemeClr val="dk1"/>
                          </a:solidFill>
                          <a:effectLst/>
                          <a:latin typeface="+mj-lt"/>
                          <a:ea typeface="+mn-ea"/>
                          <a:cs typeface="+mn-cs"/>
                        </a:rPr>
                        <a:t>daily 60 minutes before the first meal.</a:t>
                      </a:r>
                      <a:endParaRPr lang="en-US" sz="1550" b="0" dirty="0" smtClean="0">
                        <a:effectLst/>
                        <a:latin typeface="+mj-lt"/>
                      </a:endParaRPr>
                    </a:p>
                    <a:p>
                      <a:pPr rtl="0"/>
                      <a:r>
                        <a:rPr lang="en-US" sz="1550" b="0" i="0" u="none" strike="noStrike" kern="1200" dirty="0" smtClean="0">
                          <a:solidFill>
                            <a:schemeClr val="dk1"/>
                          </a:solidFill>
                          <a:effectLst/>
                          <a:latin typeface="+mj-lt"/>
                          <a:ea typeface="+mn-ea"/>
                          <a:cs typeface="+mn-cs"/>
                        </a:rPr>
                        <a:t>IV</a:t>
                      </a:r>
                      <a:r>
                        <a:rPr lang="en-US" sz="1550" b="0" i="0" u="none" strike="noStrike" kern="1200" dirty="0" smtClean="0">
                          <a:solidFill>
                            <a:schemeClr val="dk1"/>
                          </a:solidFill>
                          <a:effectLst/>
                          <a:latin typeface="+mj-lt"/>
                          <a:ea typeface="+mn-ea"/>
                          <a:cs typeface="+mn-cs"/>
                        </a:rPr>
                        <a:t>: 20 mg or 40 mg IV infused once daily for up to 10 days</a:t>
                      </a:r>
                      <a:r>
                        <a:rPr lang="en-US" sz="1550" b="0" i="0" u="none" strike="noStrike" kern="1200" dirty="0" smtClean="0">
                          <a:solidFill>
                            <a:schemeClr val="dk1"/>
                          </a:solidFill>
                          <a:effectLst/>
                          <a:latin typeface="+mj-lt"/>
                          <a:ea typeface="+mn-ea"/>
                          <a:cs typeface="+mn-cs"/>
                        </a:rPr>
                        <a:t>.</a:t>
                      </a:r>
                      <a:endParaRPr lang="en-US" sz="1550" b="0" dirty="0" smtClean="0">
                        <a:effectLst/>
                        <a:latin typeface="+mj-lt"/>
                      </a:endParaRPr>
                    </a:p>
                  </a:txBody>
                  <a:tcPr marL="66675" marR="66675" marT="66675" marB="66675"/>
                </a:tc>
                <a:tc>
                  <a:txBody>
                    <a:bodyPr/>
                    <a:lstStyle/>
                    <a:p>
                      <a:pPr rtl="0"/>
                      <a:r>
                        <a:rPr lang="en-US" sz="1550" b="0" i="0" u="none" strike="noStrike" kern="1200" dirty="0" smtClean="0">
                          <a:solidFill>
                            <a:schemeClr val="dk1"/>
                          </a:solidFill>
                          <a:effectLst/>
                          <a:latin typeface="+mj-lt"/>
                          <a:ea typeface="+mn-ea"/>
                          <a:cs typeface="+mn-cs"/>
                        </a:rPr>
                        <a:t>Treatment </a:t>
                      </a:r>
                      <a:r>
                        <a:rPr lang="en-US" sz="1550" b="0" i="0" u="none" strike="noStrike" kern="1200" dirty="0" smtClean="0">
                          <a:solidFill>
                            <a:schemeClr val="dk1"/>
                          </a:solidFill>
                          <a:effectLst/>
                          <a:latin typeface="+mj-lt"/>
                          <a:ea typeface="+mn-ea"/>
                          <a:cs typeface="+mn-cs"/>
                        </a:rPr>
                        <a:t>lasts or 4-8 </a:t>
                      </a:r>
                      <a:r>
                        <a:rPr lang="en-US" sz="1550" b="0" i="0" u="none" strike="noStrike" kern="1200" dirty="0" smtClean="0">
                          <a:solidFill>
                            <a:schemeClr val="dk1"/>
                          </a:solidFill>
                          <a:effectLst/>
                          <a:latin typeface="+mj-lt"/>
                          <a:ea typeface="+mn-ea"/>
                          <a:cs typeface="+mn-cs"/>
                        </a:rPr>
                        <a:t>weeks</a:t>
                      </a:r>
                      <a:endParaRPr lang="en-US" sz="1550" b="0" dirty="0" smtClean="0">
                        <a:effectLst/>
                        <a:latin typeface="+mj-lt"/>
                      </a:endParaRPr>
                    </a:p>
                  </a:txBody>
                  <a:tcPr marL="66675" marR="66675" marT="66675" marB="66675"/>
                </a:tc>
                <a:tc>
                  <a:txBody>
                    <a:bodyPr/>
                    <a:lstStyle/>
                    <a:p>
                      <a:pPr rtl="0" fontAlgn="t">
                        <a:spcBef>
                          <a:spcPts val="0"/>
                        </a:spcBef>
                        <a:spcAft>
                          <a:spcPts val="0"/>
                        </a:spcAft>
                      </a:pPr>
                      <a:endParaRPr lang="en-US" sz="15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201219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Esomeprazole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9090741"/>
              </p:ext>
            </p:extLst>
          </p:nvPr>
        </p:nvGraphicFramePr>
        <p:xfrm>
          <a:off x="152400" y="1619250"/>
          <a:ext cx="8839200" cy="5086350"/>
        </p:xfrm>
        <a:graphic>
          <a:graphicData uri="http://schemas.openxmlformats.org/drawingml/2006/table">
            <a:tbl>
              <a:tblPr firstRow="1" bandRow="1">
                <a:tableStyleId>{5C22544A-7EE6-4342-B048-85BDC9FD1C3A}</a:tableStyleId>
              </a:tblPr>
              <a:tblGrid>
                <a:gridCol w="2286000"/>
                <a:gridCol w="1981200"/>
                <a:gridCol w="1524000"/>
                <a:gridCol w="3048000"/>
              </a:tblGrid>
              <a:tr h="342022">
                <a:tc>
                  <a:txBody>
                    <a:bodyPr/>
                    <a:lstStyle/>
                    <a:p>
                      <a:pPr rtl="0" fontAlgn="t">
                        <a:spcBef>
                          <a:spcPts val="0"/>
                        </a:spcBef>
                        <a:spcAft>
                          <a:spcPts val="0"/>
                        </a:spcAft>
                      </a:pPr>
                      <a:r>
                        <a:rPr lang="en-US" sz="1350" b="1" i="0" u="none" strike="noStrike" dirty="0">
                          <a:solidFill>
                            <a:schemeClr val="bg1"/>
                          </a:solidFill>
                          <a:effectLst/>
                          <a:latin typeface="Arial"/>
                        </a:rPr>
                        <a:t>Indication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Dose</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Duration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Comments</a:t>
                      </a:r>
                      <a:endParaRPr lang="en-US" sz="1350" dirty="0">
                        <a:solidFill>
                          <a:schemeClr val="bg1"/>
                        </a:solidFill>
                        <a:effectLst/>
                      </a:endParaRPr>
                    </a:p>
                  </a:txBody>
                  <a:tcPr marL="66675" marR="66675" marT="66675" marB="66675"/>
                </a:tc>
              </a:tr>
              <a:tr h="2486387">
                <a:tc>
                  <a:txBody>
                    <a:bodyPr/>
                    <a:lstStyle/>
                    <a:p>
                      <a:pPr rtl="0" fontAlgn="t">
                        <a:spcBef>
                          <a:spcPts val="0"/>
                        </a:spcBef>
                        <a:spcAft>
                          <a:spcPts val="0"/>
                        </a:spcAft>
                      </a:pPr>
                      <a:r>
                        <a:rPr lang="en-US" sz="1800" b="1" i="0" u="none" strike="noStrike" dirty="0">
                          <a:solidFill>
                            <a:srgbClr val="000000"/>
                          </a:solidFill>
                          <a:effectLst/>
                          <a:latin typeface="+mj-lt"/>
                        </a:rPr>
                        <a:t>E</a:t>
                      </a:r>
                      <a:r>
                        <a:rPr lang="en-US" sz="1800" b="1" i="0" u="none" strike="noStrike" dirty="0" smtClean="0">
                          <a:solidFill>
                            <a:srgbClr val="000000"/>
                          </a:solidFill>
                          <a:effectLst/>
                          <a:latin typeface="+mj-lt"/>
                        </a:rPr>
                        <a:t>osinophilic Esophagitis</a:t>
                      </a:r>
                      <a:endParaRPr lang="en-US" sz="1800" dirty="0">
                        <a:effectLst/>
                        <a:latin typeface="+mj-lt"/>
                      </a:endParaRPr>
                    </a:p>
                  </a:txBody>
                  <a:tcPr marL="66675" marR="66675" marT="66675" marB="66675"/>
                </a:tc>
                <a:tc>
                  <a:txBody>
                    <a:bodyPr/>
                    <a:lstStyle/>
                    <a:p>
                      <a:pPr rtl="0" fontAlgn="base">
                        <a:spcBef>
                          <a:spcPts val="0"/>
                        </a:spcBef>
                        <a:spcAft>
                          <a:spcPts val="0"/>
                        </a:spcAft>
                      </a:pPr>
                      <a:r>
                        <a:rPr lang="en-US" sz="1700" b="0" i="0" u="none" strike="noStrike" dirty="0" smtClean="0">
                          <a:solidFill>
                            <a:srgbClr val="000000"/>
                          </a:solidFill>
                          <a:effectLst/>
                          <a:latin typeface="+mj-lt"/>
                        </a:rPr>
                        <a:t>20-40 mg PO </a:t>
                      </a:r>
                      <a:r>
                        <a:rPr lang="en-US" sz="1700" b="0" i="0" u="none" strike="noStrike" dirty="0">
                          <a:solidFill>
                            <a:srgbClr val="000000"/>
                          </a:solidFill>
                          <a:effectLst/>
                          <a:latin typeface="+mj-lt"/>
                        </a:rPr>
                        <a:t>twice daily 30-60 minutes before meals</a:t>
                      </a:r>
                      <a:endParaRPr lang="en-US" sz="1700" b="1" i="0" u="none" strike="noStrike" dirty="0">
                        <a:solidFill>
                          <a:srgbClr val="000000"/>
                        </a:solidFill>
                        <a:effectLst/>
                        <a:latin typeface="+mj-lt"/>
                      </a:endParaRPr>
                    </a:p>
                    <a:p>
                      <a:pPr rtl="0" fontAlgn="t">
                        <a:spcBef>
                          <a:spcPts val="0"/>
                        </a:spcBef>
                        <a:spcAft>
                          <a:spcPts val="0"/>
                        </a:spcAft>
                      </a:pPr>
                      <a:r>
                        <a:rPr lang="en-US" sz="1600" dirty="0">
                          <a:effectLst/>
                          <a:latin typeface="+mj-lt"/>
                        </a:rPr>
                        <a:t/>
                      </a:r>
                      <a:br>
                        <a:rPr lang="en-US" sz="1600" dirty="0">
                          <a:effectLst/>
                          <a:latin typeface="+mj-lt"/>
                        </a:rPr>
                      </a:br>
                      <a:r>
                        <a:rPr lang="en-US" sz="1800" b="1" i="0" u="none" strike="noStrike" dirty="0">
                          <a:solidFill>
                            <a:srgbClr val="000000"/>
                          </a:solidFill>
                          <a:effectLst/>
                          <a:latin typeface="+mj-lt"/>
                        </a:rPr>
                        <a:t>Max Dose: </a:t>
                      </a:r>
                      <a:endParaRPr lang="en-US" sz="1800" b="1" i="0" u="none" strike="noStrike" dirty="0" smtClean="0">
                        <a:solidFill>
                          <a:srgbClr val="000000"/>
                        </a:solidFill>
                        <a:effectLst/>
                        <a:latin typeface="+mj-lt"/>
                      </a:endParaRPr>
                    </a:p>
                    <a:p>
                      <a:pPr rtl="0" fontAlgn="t">
                        <a:spcBef>
                          <a:spcPts val="0"/>
                        </a:spcBef>
                        <a:spcAft>
                          <a:spcPts val="0"/>
                        </a:spcAft>
                      </a:pPr>
                      <a:r>
                        <a:rPr lang="en-US" sz="1700" b="0" i="0" u="none" strike="noStrike" dirty="0" smtClean="0">
                          <a:solidFill>
                            <a:srgbClr val="000000"/>
                          </a:solidFill>
                          <a:effectLst/>
                          <a:latin typeface="+mj-lt"/>
                        </a:rPr>
                        <a:t>40 mg / day</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Treat for up to 8 weeks and continue until the time of the follow-up</a:t>
                      </a:r>
                      <a:endParaRPr lang="en-US" sz="1700" dirty="0">
                        <a:effectLst/>
                        <a:latin typeface="+mj-lt"/>
                      </a:endParaRPr>
                    </a:p>
                    <a:p>
                      <a:pPr rtl="0" fontAlgn="t">
                        <a:spcBef>
                          <a:spcPts val="0"/>
                        </a:spcBef>
                        <a:spcAft>
                          <a:spcPts val="0"/>
                        </a:spcAft>
                      </a:pPr>
                      <a:r>
                        <a:rPr lang="en-US" sz="1700" b="0" i="0" u="none" strike="noStrike" dirty="0">
                          <a:solidFill>
                            <a:srgbClr val="000000"/>
                          </a:solidFill>
                          <a:effectLst/>
                          <a:latin typeface="+mj-lt"/>
                        </a:rPr>
                        <a:t>endoscopy and biopsy.</a:t>
                      </a:r>
                      <a:endParaRPr lang="en-US" sz="1700" dirty="0">
                        <a:effectLst/>
                        <a:latin typeface="+mj-lt"/>
                      </a:endParaRPr>
                    </a:p>
                  </a:txBody>
                  <a:tcPr marL="66675" marR="66675" marT="66675" marB="66675"/>
                </a:tc>
                <a:tc>
                  <a:txBody>
                    <a:bodyPr/>
                    <a:lstStyle/>
                    <a:p>
                      <a:pPr rtl="0" fontAlgn="base">
                        <a:spcBef>
                          <a:spcPts val="0"/>
                        </a:spcBef>
                        <a:spcAft>
                          <a:spcPts val="0"/>
                        </a:spcAft>
                      </a:pPr>
                      <a:r>
                        <a:rPr lang="en-US" sz="1700" b="0" i="0" u="none" strike="noStrike" dirty="0" smtClean="0">
                          <a:solidFill>
                            <a:srgbClr val="000000"/>
                          </a:solidFill>
                          <a:effectLst/>
                          <a:latin typeface="+mj-lt"/>
                        </a:rPr>
                        <a:t>PPI </a:t>
                      </a:r>
                      <a:r>
                        <a:rPr lang="en-US" sz="1700" b="0" i="0" u="none" strike="noStrike" dirty="0">
                          <a:solidFill>
                            <a:srgbClr val="000000"/>
                          </a:solidFill>
                          <a:effectLst/>
                          <a:latin typeface="+mj-lt"/>
                        </a:rPr>
                        <a:t>trial is central to the differential diagnosis of </a:t>
                      </a:r>
                      <a:r>
                        <a:rPr lang="en-US" sz="1700" b="0" i="0" u="none" strike="noStrike" dirty="0" err="1">
                          <a:solidFill>
                            <a:srgbClr val="000000"/>
                          </a:solidFill>
                          <a:effectLst/>
                          <a:latin typeface="+mj-lt"/>
                        </a:rPr>
                        <a:t>EoE</a:t>
                      </a:r>
                      <a:r>
                        <a:rPr lang="en-US" sz="1700" b="0" i="0" u="none" strike="noStrike" dirty="0">
                          <a:solidFill>
                            <a:srgbClr val="000000"/>
                          </a:solidFill>
                          <a:effectLst/>
                          <a:latin typeface="+mj-lt"/>
                        </a:rPr>
                        <a:t>.  If eosinophilia and symptoms persist on repeat endoscopy and biopsy following a PPI trial, then </a:t>
                      </a:r>
                      <a:r>
                        <a:rPr lang="en-US" sz="1700" b="0" i="0" u="none" strike="noStrike" dirty="0" err="1">
                          <a:solidFill>
                            <a:srgbClr val="000000"/>
                          </a:solidFill>
                          <a:effectLst/>
                          <a:latin typeface="+mj-lt"/>
                        </a:rPr>
                        <a:t>EoE</a:t>
                      </a:r>
                      <a:r>
                        <a:rPr lang="en-US" sz="1700" b="0" i="0" u="none" strike="noStrike" dirty="0">
                          <a:solidFill>
                            <a:srgbClr val="000000"/>
                          </a:solidFill>
                          <a:effectLst/>
                          <a:latin typeface="+mj-lt"/>
                        </a:rPr>
                        <a:t> can be formally diagnosed. If symptoms and eosinophilia resolve, then PPI-REE is diagnosed.</a:t>
                      </a:r>
                      <a:r>
                        <a:rPr lang="en-US" sz="1700" b="0" i="0" u="none" strike="noStrike" baseline="30000" dirty="0">
                          <a:solidFill>
                            <a:srgbClr val="000000"/>
                          </a:solidFill>
                          <a:effectLst/>
                          <a:latin typeface="+mj-lt"/>
                        </a:rPr>
                        <a:t>17</a:t>
                      </a:r>
                      <a:endParaRPr lang="en-US" sz="1700" b="1" i="0" u="none" strike="noStrike" dirty="0">
                        <a:solidFill>
                          <a:srgbClr val="000000"/>
                        </a:solidFill>
                        <a:effectLst/>
                        <a:latin typeface="+mj-lt"/>
                      </a:endParaRPr>
                    </a:p>
                  </a:txBody>
                  <a:tcPr marL="66675" marR="66675" marT="66675" marB="66675"/>
                </a:tc>
              </a:tr>
              <a:tr h="2257941">
                <a:tc>
                  <a:txBody>
                    <a:bodyPr/>
                    <a:lstStyle/>
                    <a:p>
                      <a:pPr rtl="0" fontAlgn="t">
                        <a:spcBef>
                          <a:spcPts val="0"/>
                        </a:spcBef>
                        <a:spcAft>
                          <a:spcPts val="0"/>
                        </a:spcAft>
                      </a:pPr>
                      <a:r>
                        <a:rPr lang="en-US" sz="1800" b="1" i="0" u="none" strike="noStrike" kern="1200" dirty="0" smtClean="0">
                          <a:solidFill>
                            <a:srgbClr val="231F20"/>
                          </a:solidFill>
                          <a:effectLst/>
                          <a:latin typeface="+mj-lt"/>
                          <a:ea typeface="+mn-ea"/>
                          <a:cs typeface="+mn-cs"/>
                        </a:rPr>
                        <a:t>Hypersecretion conditions including: </a:t>
                      </a:r>
                    </a:p>
                    <a:p>
                      <a:pPr rtl="0" fontAlgn="t">
                        <a:spcBef>
                          <a:spcPts val="0"/>
                        </a:spcBef>
                        <a:spcAft>
                          <a:spcPts val="0"/>
                        </a:spcAft>
                      </a:pPr>
                      <a:r>
                        <a:rPr lang="en-US" sz="1800" b="1" i="0" u="none" strike="noStrike" kern="1200" dirty="0" smtClean="0">
                          <a:solidFill>
                            <a:srgbClr val="231F20"/>
                          </a:solidFill>
                          <a:effectLst/>
                          <a:latin typeface="+mj-lt"/>
                          <a:ea typeface="+mn-ea"/>
                          <a:cs typeface="+mn-cs"/>
                        </a:rPr>
                        <a:t>Zollinger-Ellison Syndrome, Systemic Mastocytosis, and multiple Endocrine Adenoma Syndrome</a:t>
                      </a:r>
                      <a:endParaRPr lang="en-US" sz="1800" kern="1200" dirty="0">
                        <a:solidFill>
                          <a:schemeClr val="dk1"/>
                        </a:solidFill>
                        <a:effectLst/>
                        <a:latin typeface="+mj-lt"/>
                        <a:ea typeface="+mn-ea"/>
                        <a:cs typeface="+mn-cs"/>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Initially </a:t>
                      </a:r>
                      <a:r>
                        <a:rPr lang="en-US" sz="1700" b="0" i="0" u="none" strike="noStrike" dirty="0">
                          <a:solidFill>
                            <a:srgbClr val="000000"/>
                          </a:solidFill>
                          <a:effectLst/>
                          <a:latin typeface="+mj-lt"/>
                        </a:rPr>
                        <a:t>40 mg PO twice daily. Adjust dosage to attain clinical </a:t>
                      </a:r>
                      <a:r>
                        <a:rPr lang="en-US" sz="1700" b="0" i="0" u="none" strike="noStrike" dirty="0" smtClean="0">
                          <a:solidFill>
                            <a:srgbClr val="000000"/>
                          </a:solidFill>
                          <a:effectLst/>
                          <a:latin typeface="+mj-lt"/>
                        </a:rPr>
                        <a:t>goals.</a:t>
                      </a:r>
                      <a:r>
                        <a:rPr lang="en-US" sz="1700" b="0" i="0" u="none" strike="noStrike" baseline="30000" dirty="0" smtClean="0">
                          <a:solidFill>
                            <a:srgbClr val="000000"/>
                          </a:solidFill>
                          <a:effectLst/>
                          <a:latin typeface="+mj-lt"/>
                        </a:rPr>
                        <a:t>21</a:t>
                      </a:r>
                    </a:p>
                    <a:p>
                      <a:pPr rtl="0" fontAlgn="t">
                        <a:spcBef>
                          <a:spcPts val="0"/>
                        </a:spcBef>
                        <a:spcAft>
                          <a:spcPts val="0"/>
                        </a:spcAft>
                      </a:pPr>
                      <a:endParaRPr lang="en-US" sz="400" dirty="0">
                        <a:effectLst/>
                        <a:latin typeface="+mj-lt"/>
                      </a:endParaRPr>
                    </a:p>
                    <a:p>
                      <a:pPr rtl="0" fontAlgn="t">
                        <a:spcBef>
                          <a:spcPts val="0"/>
                        </a:spcBef>
                        <a:spcAft>
                          <a:spcPts val="0"/>
                        </a:spcAft>
                      </a:pPr>
                      <a:r>
                        <a:rPr lang="en-US" sz="1800" b="1" i="0" u="none" strike="noStrike" dirty="0">
                          <a:solidFill>
                            <a:srgbClr val="000000"/>
                          </a:solidFill>
                          <a:effectLst/>
                          <a:latin typeface="+mj-lt"/>
                        </a:rPr>
                        <a:t>Max dose:</a:t>
                      </a:r>
                      <a:r>
                        <a:rPr lang="en-US" sz="1600" b="1" i="0" u="none" strike="noStrike" dirty="0">
                          <a:solidFill>
                            <a:srgbClr val="000000"/>
                          </a:solidFill>
                          <a:effectLst/>
                          <a:latin typeface="+mj-lt"/>
                        </a:rPr>
                        <a:t> </a:t>
                      </a:r>
                      <a:r>
                        <a:rPr lang="en-US" sz="1700" b="0" i="0" u="none" strike="noStrike" dirty="0">
                          <a:solidFill>
                            <a:srgbClr val="000000"/>
                          </a:solidFill>
                          <a:effectLst/>
                          <a:latin typeface="+mj-lt"/>
                        </a:rPr>
                        <a:t>240 mg / day </a:t>
                      </a:r>
                      <a:r>
                        <a:rPr lang="en-US" sz="1700" b="0" i="0" u="none" strike="noStrike" dirty="0" smtClean="0">
                          <a:solidFill>
                            <a:srgbClr val="000000"/>
                          </a:solidFill>
                          <a:effectLst/>
                          <a:latin typeface="+mj-lt"/>
                        </a:rPr>
                        <a:t>PO</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Patients have been on treatment for Z-E for up to 1 year.</a:t>
                      </a:r>
                      <a:r>
                        <a:rPr lang="en-US" sz="1700" b="0" i="0" u="none" strike="noStrike" baseline="30000" dirty="0">
                          <a:solidFill>
                            <a:srgbClr val="000000"/>
                          </a:solidFill>
                          <a:effectLst/>
                          <a:latin typeface="+mj-lt"/>
                        </a:rPr>
                        <a:t>21</a:t>
                      </a:r>
                      <a:endParaRPr lang="en-US" sz="1700" dirty="0">
                        <a:effectLst/>
                        <a:latin typeface="+mj-lt"/>
                      </a:endParaRPr>
                    </a:p>
                  </a:txBody>
                  <a:tcPr marL="66675" marR="66675" marT="66675" marB="66675"/>
                </a:tc>
                <a:tc>
                  <a:txBody>
                    <a:bodyPr/>
                    <a:lstStyle/>
                    <a:p>
                      <a:pPr rtl="0" fontAlgn="base">
                        <a:spcBef>
                          <a:spcPts val="0"/>
                        </a:spcBef>
                        <a:spcAft>
                          <a:spcPts val="0"/>
                        </a:spcAft>
                      </a:pPr>
                      <a:endParaRPr lang="en-US" sz="1600" b="1" i="0" u="none" strike="noStrike" dirty="0">
                        <a:solidFill>
                          <a:srgbClr val="000000"/>
                        </a:solidFill>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2060550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Esomeprazole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526848"/>
              </p:ext>
            </p:extLst>
          </p:nvPr>
        </p:nvGraphicFramePr>
        <p:xfrm>
          <a:off x="152400" y="1676400"/>
          <a:ext cx="8839200" cy="4999158"/>
        </p:xfrm>
        <a:graphic>
          <a:graphicData uri="http://schemas.openxmlformats.org/drawingml/2006/table">
            <a:tbl>
              <a:tblPr firstRow="1" bandRow="1">
                <a:tableStyleId>{5C22544A-7EE6-4342-B048-85BDC9FD1C3A}</a:tableStyleId>
              </a:tblPr>
              <a:tblGrid>
                <a:gridCol w="2946400"/>
                <a:gridCol w="3048000"/>
                <a:gridCol w="2844800"/>
              </a:tblGrid>
              <a:tr h="359080">
                <a:tc>
                  <a:txBody>
                    <a:bodyPr/>
                    <a:lstStyle/>
                    <a:p>
                      <a:pPr rtl="0" fontAlgn="t">
                        <a:spcBef>
                          <a:spcPts val="0"/>
                        </a:spcBef>
                        <a:spcAft>
                          <a:spcPts val="0"/>
                        </a:spcAft>
                      </a:pPr>
                      <a:r>
                        <a:rPr lang="en-US" sz="1350" b="1" i="0" u="none" strike="noStrike" dirty="0">
                          <a:solidFill>
                            <a:schemeClr val="bg1"/>
                          </a:solidFill>
                          <a:effectLst/>
                          <a:latin typeface="Arial"/>
                        </a:rPr>
                        <a:t>Indication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Dose</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Duration</a:t>
                      </a:r>
                      <a:endParaRPr lang="en-US" sz="1350" dirty="0">
                        <a:solidFill>
                          <a:schemeClr val="bg1"/>
                        </a:solidFill>
                        <a:effectLst/>
                      </a:endParaRPr>
                    </a:p>
                  </a:txBody>
                  <a:tcPr marL="66675" marR="66675" marT="66675" marB="66675"/>
                </a:tc>
              </a:tr>
              <a:tr h="4640078">
                <a:tc>
                  <a:txBody>
                    <a:bodyPr/>
                    <a:lstStyle/>
                    <a:p>
                      <a:pPr rtl="0"/>
                      <a:r>
                        <a:rPr lang="en-US" sz="1800" b="1" i="0" u="none" strike="noStrike" kern="1200" dirty="0" smtClean="0">
                          <a:solidFill>
                            <a:schemeClr val="dk1"/>
                          </a:solidFill>
                          <a:effectLst/>
                          <a:latin typeface="+mn-lt"/>
                          <a:ea typeface="+mn-ea"/>
                          <a:cs typeface="+mn-cs"/>
                        </a:rPr>
                        <a:t>Peptic</a:t>
                      </a:r>
                      <a:endParaRPr lang="en-US" sz="1600" b="0" dirty="0" smtClean="0">
                        <a:effectLst/>
                      </a:endParaRPr>
                    </a:p>
                    <a:p>
                      <a:r>
                        <a:rPr lang="en-US" sz="1800" b="1" i="0" u="none" strike="noStrike" kern="1200" dirty="0" smtClean="0">
                          <a:solidFill>
                            <a:schemeClr val="dk1"/>
                          </a:solidFill>
                          <a:effectLst/>
                          <a:latin typeface="+mn-lt"/>
                          <a:ea typeface="+mn-ea"/>
                          <a:cs typeface="+mn-cs"/>
                        </a:rPr>
                        <a:t>Ulcer Disease, Healing of Duodenal &amp; Gastric Ulcer</a:t>
                      </a:r>
                      <a:r>
                        <a:rPr lang="en-US" sz="1600" b="0" dirty="0" smtClean="0">
                          <a:effectLst/>
                        </a:rPr>
                        <a:t/>
                      </a:r>
                      <a:br>
                        <a:rPr lang="en-US" sz="1600" b="0" dirty="0" smtClean="0">
                          <a:effectLst/>
                        </a:rPr>
                      </a:br>
                      <a:endParaRPr lang="en-US" sz="1600" dirty="0">
                        <a:effectLst/>
                      </a:endParaRPr>
                    </a:p>
                  </a:txBody>
                  <a:tcPr marL="66675" marR="66675" marT="66675" marB="66675"/>
                </a:tc>
                <a:tc>
                  <a:txBody>
                    <a:bodyPr/>
                    <a:lstStyle/>
                    <a:p>
                      <a:pPr rtl="0"/>
                      <a:r>
                        <a:rPr lang="en-US" sz="1800" b="1" i="0" u="none" strike="noStrike" kern="1200" dirty="0" smtClean="0">
                          <a:solidFill>
                            <a:schemeClr val="dk1"/>
                          </a:solidFill>
                          <a:effectLst/>
                          <a:latin typeface="+mn-lt"/>
                          <a:ea typeface="+mn-ea"/>
                          <a:cs typeface="+mn-cs"/>
                        </a:rPr>
                        <a:t>Duodenal Ulcer</a:t>
                      </a:r>
                      <a:r>
                        <a:rPr lang="en-US" sz="1800" b="1" i="0" u="none" strike="noStrike" kern="1200" dirty="0" smtClean="0">
                          <a:solidFill>
                            <a:schemeClr val="dk1"/>
                          </a:solidFill>
                          <a:effectLst/>
                          <a:latin typeface="+mn-lt"/>
                          <a:ea typeface="+mn-ea"/>
                          <a:cs typeface="+mn-cs"/>
                        </a:rPr>
                        <a:t>:</a:t>
                      </a:r>
                    </a:p>
                    <a:p>
                      <a:pPr rtl="0"/>
                      <a:endParaRPr lang="en-US" sz="400" b="0" dirty="0" smtClean="0">
                        <a:effectLst/>
                      </a:endParaRPr>
                    </a:p>
                    <a:p>
                      <a:pPr rtl="0"/>
                      <a:r>
                        <a:rPr lang="en-US" sz="1800" b="0" i="0" u="none" strike="noStrike" kern="1200" dirty="0" smtClean="0">
                          <a:solidFill>
                            <a:schemeClr val="dk1"/>
                          </a:solidFill>
                          <a:effectLst/>
                          <a:latin typeface="+mn-lt"/>
                          <a:ea typeface="+mn-ea"/>
                          <a:cs typeface="+mn-cs"/>
                        </a:rPr>
                        <a:t>20 </a:t>
                      </a:r>
                      <a:r>
                        <a:rPr lang="en-US" sz="1800" b="0" i="0" u="none" strike="noStrike" kern="1200" dirty="0" smtClean="0">
                          <a:solidFill>
                            <a:schemeClr val="dk1"/>
                          </a:solidFill>
                          <a:effectLst/>
                          <a:latin typeface="+mn-lt"/>
                          <a:ea typeface="+mn-ea"/>
                          <a:cs typeface="+mn-cs"/>
                        </a:rPr>
                        <a:t>or 40 mg PO once daily</a:t>
                      </a:r>
                      <a:r>
                        <a:rPr lang="en-US" sz="1800" b="0" i="0" u="none" strike="noStrike" kern="1200" dirty="0" smtClean="0">
                          <a:solidFill>
                            <a:schemeClr val="dk1"/>
                          </a:solidFill>
                          <a:effectLst/>
                          <a:latin typeface="+mn-lt"/>
                          <a:ea typeface="+mn-ea"/>
                          <a:cs typeface="+mn-cs"/>
                        </a:rPr>
                        <a:t>.</a:t>
                      </a:r>
                    </a:p>
                    <a:p>
                      <a:pPr rtl="0"/>
                      <a:endParaRPr lang="en-US" sz="400" b="0" dirty="0" smtClean="0">
                        <a:effectLst/>
                      </a:endParaRPr>
                    </a:p>
                    <a:p>
                      <a:pPr rtl="0"/>
                      <a:r>
                        <a:rPr lang="en-US" sz="1800" b="1" i="0" u="none" strike="noStrike" kern="1200" dirty="0" smtClean="0">
                          <a:solidFill>
                            <a:schemeClr val="dk1"/>
                          </a:solidFill>
                          <a:effectLst/>
                          <a:latin typeface="+mn-lt"/>
                          <a:ea typeface="+mn-ea"/>
                          <a:cs typeface="+mn-cs"/>
                        </a:rPr>
                        <a:t>Max dose: </a:t>
                      </a:r>
                      <a:r>
                        <a:rPr lang="en-US" sz="1800" b="0" i="0" u="none" strike="noStrike" kern="1200" dirty="0" smtClean="0">
                          <a:solidFill>
                            <a:schemeClr val="dk1"/>
                          </a:solidFill>
                          <a:effectLst/>
                          <a:latin typeface="+mn-lt"/>
                          <a:ea typeface="+mn-ea"/>
                          <a:cs typeface="+mn-cs"/>
                        </a:rPr>
                        <a:t>40 mg / day </a:t>
                      </a:r>
                      <a:r>
                        <a:rPr lang="en-US" sz="1800" b="0" i="0" u="none" strike="noStrike" kern="1200" dirty="0" smtClean="0">
                          <a:solidFill>
                            <a:schemeClr val="dk1"/>
                          </a:solidFill>
                          <a:effectLst/>
                          <a:latin typeface="+mn-lt"/>
                          <a:ea typeface="+mn-ea"/>
                          <a:cs typeface="+mn-cs"/>
                        </a:rPr>
                        <a:t>PO</a:t>
                      </a:r>
                    </a:p>
                    <a:p>
                      <a:pPr rtl="0"/>
                      <a:endParaRPr lang="en-US" sz="400" b="0" dirty="0" smtClean="0">
                        <a:effectLst/>
                      </a:endParaRPr>
                    </a:p>
                    <a:p>
                      <a:pPr rtl="0"/>
                      <a:r>
                        <a:rPr lang="en-US" sz="1800" b="1" i="0" u="none" strike="noStrike" kern="1200" dirty="0" smtClean="0">
                          <a:solidFill>
                            <a:schemeClr val="dk1"/>
                          </a:solidFill>
                          <a:effectLst/>
                          <a:latin typeface="+mn-lt"/>
                          <a:ea typeface="+mn-ea"/>
                          <a:cs typeface="+mn-cs"/>
                        </a:rPr>
                        <a:t>Healing of Gastric Ulcer</a:t>
                      </a:r>
                      <a:r>
                        <a:rPr lang="en-US" sz="1800" b="1" i="0" u="none" strike="noStrike" kern="1200" dirty="0" smtClean="0">
                          <a:solidFill>
                            <a:schemeClr val="dk1"/>
                          </a:solidFill>
                          <a:effectLst/>
                          <a:latin typeface="+mn-lt"/>
                          <a:ea typeface="+mn-ea"/>
                          <a:cs typeface="+mn-cs"/>
                        </a:rPr>
                        <a:t>:</a:t>
                      </a:r>
                    </a:p>
                    <a:p>
                      <a:pPr rtl="0"/>
                      <a:endParaRPr lang="en-US" sz="400" b="0" dirty="0" smtClean="0">
                        <a:effectLst/>
                      </a:endParaRPr>
                    </a:p>
                    <a:p>
                      <a:pPr rtl="0"/>
                      <a:r>
                        <a:rPr lang="en-US" sz="1800" b="0" i="0" u="none" strike="noStrike" kern="1200" dirty="0" smtClean="0">
                          <a:solidFill>
                            <a:schemeClr val="dk1"/>
                          </a:solidFill>
                          <a:effectLst/>
                          <a:latin typeface="+mn-lt"/>
                          <a:ea typeface="+mn-ea"/>
                          <a:cs typeface="+mn-cs"/>
                        </a:rPr>
                        <a:t>20 </a:t>
                      </a:r>
                      <a:r>
                        <a:rPr lang="en-US" sz="1800" b="0" i="0" u="none" strike="noStrike" kern="1200" dirty="0" smtClean="0">
                          <a:solidFill>
                            <a:schemeClr val="dk1"/>
                          </a:solidFill>
                          <a:effectLst/>
                          <a:latin typeface="+mn-lt"/>
                          <a:ea typeface="+mn-ea"/>
                          <a:cs typeface="+mn-cs"/>
                        </a:rPr>
                        <a:t>or 40 mg PO once </a:t>
                      </a:r>
                      <a:r>
                        <a:rPr lang="en-US" sz="1800" b="0" i="0" u="none" strike="noStrike" kern="1200" dirty="0" smtClean="0">
                          <a:solidFill>
                            <a:schemeClr val="dk1"/>
                          </a:solidFill>
                          <a:effectLst/>
                          <a:latin typeface="+mn-lt"/>
                          <a:ea typeface="+mn-ea"/>
                          <a:cs typeface="+mn-cs"/>
                        </a:rPr>
                        <a:t>daily.</a:t>
                      </a:r>
                      <a:r>
                        <a:rPr lang="en-US" sz="1800" b="0" i="0" u="none" strike="noStrike" kern="1200" baseline="30000" dirty="0" smtClean="0">
                          <a:solidFill>
                            <a:schemeClr val="dk1"/>
                          </a:solidFill>
                          <a:effectLst/>
                          <a:latin typeface="+mn-lt"/>
                          <a:ea typeface="+mn-ea"/>
                          <a:cs typeface="+mn-cs"/>
                        </a:rPr>
                        <a:t>13</a:t>
                      </a:r>
                    </a:p>
                    <a:p>
                      <a:pPr rtl="0"/>
                      <a:endParaRPr lang="en-US" sz="400" b="0" dirty="0" smtClean="0">
                        <a:effectLst/>
                      </a:endParaRPr>
                    </a:p>
                    <a:p>
                      <a:r>
                        <a:rPr lang="en-US" sz="1800" b="1" i="0" u="none" strike="noStrike" kern="1200" dirty="0" smtClean="0">
                          <a:solidFill>
                            <a:schemeClr val="dk1"/>
                          </a:solidFill>
                          <a:effectLst/>
                          <a:latin typeface="+mn-lt"/>
                          <a:ea typeface="+mn-ea"/>
                          <a:cs typeface="+mn-cs"/>
                        </a:rPr>
                        <a:t>Max dose: </a:t>
                      </a:r>
                      <a:r>
                        <a:rPr lang="en-US" sz="1800" b="0" i="0" u="none" strike="noStrike" kern="1200" dirty="0" smtClean="0">
                          <a:solidFill>
                            <a:schemeClr val="dk1"/>
                          </a:solidFill>
                          <a:effectLst/>
                          <a:latin typeface="+mn-lt"/>
                          <a:ea typeface="+mn-ea"/>
                          <a:cs typeface="+mn-cs"/>
                        </a:rPr>
                        <a:t>40 mg / day P</a:t>
                      </a:r>
                      <a:r>
                        <a:rPr lang="en-US" sz="1600" b="0" dirty="0" smtClean="0">
                          <a:effectLst/>
                        </a:rPr>
                        <a:t/>
                      </a:r>
                      <a:br>
                        <a:rPr lang="en-US" sz="1600" b="0" dirty="0" smtClean="0">
                          <a:effectLst/>
                        </a:rPr>
                      </a:br>
                      <a:endParaRPr lang="en-US" sz="1600" dirty="0">
                        <a:effectLst/>
                      </a:endParaRPr>
                    </a:p>
                  </a:txBody>
                  <a:tcPr marL="66675" marR="66675" marT="66675" marB="66675"/>
                </a:tc>
                <a:tc>
                  <a:txBody>
                    <a:bodyPr/>
                    <a:lstStyle/>
                    <a:p>
                      <a:pPr rtl="0"/>
                      <a:r>
                        <a:rPr lang="en-US" sz="1800" b="1" i="0" u="none" strike="noStrike" kern="1200" dirty="0" smtClean="0">
                          <a:solidFill>
                            <a:schemeClr val="dk1"/>
                          </a:solidFill>
                          <a:effectLst/>
                          <a:latin typeface="+mn-lt"/>
                          <a:ea typeface="+mn-ea"/>
                          <a:cs typeface="+mn-cs"/>
                        </a:rPr>
                        <a:t>Duodenal Ulcer:</a:t>
                      </a:r>
                      <a:endParaRPr lang="en-US" sz="1600" b="0" dirty="0" smtClean="0">
                        <a:effectLst/>
                      </a:endParaRPr>
                    </a:p>
                    <a:p>
                      <a:pPr rtl="0"/>
                      <a:r>
                        <a:rPr lang="en-US" sz="1800" b="0" i="0" u="none" strike="noStrike" kern="1200" dirty="0" smtClean="0">
                          <a:solidFill>
                            <a:schemeClr val="dk1"/>
                          </a:solidFill>
                          <a:effectLst/>
                          <a:latin typeface="+mn-lt"/>
                          <a:ea typeface="+mn-ea"/>
                          <a:cs typeface="+mn-cs"/>
                        </a:rPr>
                        <a:t>Most patients heal within 4 weeks of omeprazole</a:t>
                      </a:r>
                      <a:r>
                        <a:rPr lang="en-US" sz="1800" b="0" i="0" u="none" strike="noStrike" kern="1200" baseline="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therapy; however, some patients require additional therapy</a:t>
                      </a:r>
                      <a:r>
                        <a:rPr lang="en-US" sz="1800" b="0" i="0" u="none" strike="noStrike" kern="1200" dirty="0" smtClean="0">
                          <a:solidFill>
                            <a:schemeClr val="dk1"/>
                          </a:solidFill>
                          <a:effectLst/>
                          <a:latin typeface="+mn-lt"/>
                          <a:ea typeface="+mn-ea"/>
                          <a:cs typeface="+mn-cs"/>
                        </a:rPr>
                        <a:t>.</a:t>
                      </a:r>
                      <a:endParaRPr lang="en-US" sz="400" b="0" i="0" u="none" strike="noStrike" kern="1200" dirty="0" smtClean="0">
                        <a:solidFill>
                          <a:schemeClr val="dk1"/>
                        </a:solidFill>
                        <a:effectLst/>
                        <a:latin typeface="+mn-lt"/>
                        <a:ea typeface="+mn-ea"/>
                        <a:cs typeface="+mn-cs"/>
                      </a:endParaRPr>
                    </a:p>
                    <a:p>
                      <a:pPr rtl="0"/>
                      <a:endParaRPr lang="en-US" sz="400" b="0" dirty="0" smtClean="0">
                        <a:effectLst/>
                      </a:endParaRPr>
                    </a:p>
                    <a:p>
                      <a:pPr rtl="0"/>
                      <a:r>
                        <a:rPr lang="en-US" sz="1800" b="1" i="0" u="none" strike="noStrike" kern="1200" dirty="0" smtClean="0">
                          <a:solidFill>
                            <a:schemeClr val="dk1"/>
                          </a:solidFill>
                          <a:effectLst/>
                          <a:latin typeface="+mn-lt"/>
                          <a:ea typeface="+mn-ea"/>
                          <a:cs typeface="+mn-cs"/>
                        </a:rPr>
                        <a:t>Gastric Ulcer:</a:t>
                      </a:r>
                      <a:endParaRPr lang="en-US" sz="1600" b="0" dirty="0" smtClean="0">
                        <a:effectLst/>
                      </a:endParaRPr>
                    </a:p>
                    <a:p>
                      <a:r>
                        <a:rPr lang="en-US" sz="1800" b="0" i="0" u="none" strike="noStrike" kern="1200" dirty="0" smtClean="0">
                          <a:solidFill>
                            <a:schemeClr val="dk1"/>
                          </a:solidFill>
                          <a:effectLst/>
                          <a:latin typeface="+mn-lt"/>
                          <a:ea typeface="+mn-ea"/>
                          <a:cs typeface="+mn-cs"/>
                        </a:rPr>
                        <a:t>Healing of gastric ulcers with proton pump inhibitors generally takes longer than duodenal ulcers and may require 4-8 weeks of therapy</a:t>
                      </a:r>
                      <a:r>
                        <a:rPr lang="en-US" sz="1600" b="0" dirty="0" smtClean="0">
                          <a:effectLst/>
                        </a:rPr>
                        <a:t/>
                      </a:r>
                      <a:br>
                        <a:rPr lang="en-US" sz="1600" b="0" dirty="0" smtClean="0">
                          <a:effectLst/>
                        </a:rPr>
                      </a:br>
                      <a:endParaRPr lang="en-US" sz="1600" dirty="0">
                        <a:effectLst/>
                      </a:endParaRPr>
                    </a:p>
                  </a:txBody>
                  <a:tcPr marL="66675" marR="66675" marT="66675" marB="66675"/>
                </a:tc>
              </a:tr>
            </a:tbl>
          </a:graphicData>
        </a:graphic>
      </p:graphicFrame>
    </p:spTree>
    <p:extLst>
      <p:ext uri="{BB962C8B-B14F-4D97-AF65-F5344CB8AC3E}">
        <p14:creationId xmlns:p14="http://schemas.microsoft.com/office/powerpoint/2010/main" val="462322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Esomeprazole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343900"/>
              </p:ext>
            </p:extLst>
          </p:nvPr>
        </p:nvGraphicFramePr>
        <p:xfrm>
          <a:off x="152400" y="1600200"/>
          <a:ext cx="8839200" cy="5185533"/>
        </p:xfrm>
        <a:graphic>
          <a:graphicData uri="http://schemas.openxmlformats.org/drawingml/2006/table">
            <a:tbl>
              <a:tblPr firstRow="1" bandRow="1">
                <a:tableStyleId>{5C22544A-7EE6-4342-B048-85BDC9FD1C3A}</a:tableStyleId>
              </a:tblPr>
              <a:tblGrid>
                <a:gridCol w="1306664"/>
                <a:gridCol w="5687833"/>
                <a:gridCol w="1844703"/>
              </a:tblGrid>
              <a:tr h="327537">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4777863">
                <a:tc>
                  <a:txBody>
                    <a:bodyPr/>
                    <a:lstStyle/>
                    <a:p>
                      <a:pPr rtl="0"/>
                      <a:r>
                        <a:rPr lang="en-US" sz="1800" b="1" i="0" u="none" strike="noStrike" kern="1200" dirty="0" smtClean="0">
                          <a:solidFill>
                            <a:schemeClr val="dk1"/>
                          </a:solidFill>
                          <a:effectLst/>
                          <a:latin typeface="+mj-lt"/>
                          <a:ea typeface="+mn-ea"/>
                          <a:cs typeface="+mn-cs"/>
                        </a:rPr>
                        <a:t>H. Pylori Eradication</a:t>
                      </a:r>
                      <a:r>
                        <a:rPr lang="en-US" sz="1800" b="0" dirty="0" smtClean="0">
                          <a:effectLst/>
                          <a:latin typeface="+mj-lt"/>
                        </a:rPr>
                        <a:t/>
                      </a:r>
                      <a:br>
                        <a:rPr lang="en-US" sz="1800" b="0" dirty="0" smtClean="0">
                          <a:effectLst/>
                          <a:latin typeface="+mj-lt"/>
                        </a:rPr>
                      </a:br>
                      <a:endParaRPr lang="en-US" sz="1800" dirty="0">
                        <a:effectLst/>
                        <a:latin typeface="+mj-lt"/>
                      </a:endParaRPr>
                    </a:p>
                  </a:txBody>
                  <a:tcPr marL="66675" marR="66675" marT="66675" marB="66675"/>
                </a:tc>
                <a:tc>
                  <a:txBody>
                    <a:bodyPr/>
                    <a:lstStyle/>
                    <a:p>
                      <a:pPr rtl="0"/>
                      <a:r>
                        <a:rPr lang="en-US" sz="1800" b="1" i="0" u="none" strike="noStrike" kern="1200" dirty="0" smtClean="0">
                          <a:solidFill>
                            <a:schemeClr val="dk1"/>
                          </a:solidFill>
                          <a:effectLst/>
                          <a:latin typeface="+mj-lt"/>
                          <a:ea typeface="+mn-ea"/>
                          <a:cs typeface="+mn-cs"/>
                        </a:rPr>
                        <a:t>In combination with clarithromycin and amoxicillin:</a:t>
                      </a:r>
                    </a:p>
                    <a:p>
                      <a:pPr rtl="0"/>
                      <a:endParaRPr lang="en-US" sz="400" b="0" dirty="0" smtClean="0">
                        <a:effectLst/>
                        <a:latin typeface="+mj-lt"/>
                      </a:endParaRPr>
                    </a:p>
                    <a:p>
                      <a:r>
                        <a:rPr lang="en-US" sz="1700" b="0" i="0" u="none" strike="noStrike" kern="1200" dirty="0" smtClean="0">
                          <a:solidFill>
                            <a:schemeClr val="dk1"/>
                          </a:solidFill>
                          <a:effectLst/>
                          <a:latin typeface="+mj-lt"/>
                          <a:ea typeface="+mn-ea"/>
                          <a:cs typeface="+mn-cs"/>
                        </a:rPr>
                        <a:t>40 mg PO once daily before a meal with amoxicillin (1000 mg twice daily) and clarithromycin (500 mg twice daily) x 10-14 days.</a:t>
                      </a:r>
                      <a:r>
                        <a:rPr lang="en-US" sz="1700" b="0" i="0" u="none" strike="noStrike" kern="1200" baseline="30000" dirty="0" smtClean="0">
                          <a:solidFill>
                            <a:schemeClr val="dk1"/>
                          </a:solidFill>
                          <a:effectLst/>
                          <a:latin typeface="+mj-lt"/>
                          <a:ea typeface="+mn-ea"/>
                          <a:cs typeface="+mn-cs"/>
                        </a:rPr>
                        <a:t>18</a:t>
                      </a:r>
                    </a:p>
                    <a:p>
                      <a:endParaRPr lang="en-US" sz="400" dirty="0" smtClean="0">
                        <a:effectLst/>
                        <a:latin typeface="+mj-lt"/>
                      </a:endParaRPr>
                    </a:p>
                    <a:p>
                      <a:pPr rtl="0"/>
                      <a:r>
                        <a:rPr lang="en-US" sz="1800" b="1" i="0" u="none" strike="noStrike" kern="1200" dirty="0" smtClean="0">
                          <a:solidFill>
                            <a:schemeClr val="dk1"/>
                          </a:solidFill>
                          <a:effectLst/>
                          <a:latin typeface="+mj-lt"/>
                          <a:ea typeface="+mn-ea"/>
                          <a:cs typeface="+mn-cs"/>
                        </a:rPr>
                        <a:t>In combination with clarithromycin and metronidazole:</a:t>
                      </a:r>
                    </a:p>
                    <a:p>
                      <a:pPr rtl="0"/>
                      <a:endParaRPr lang="en-US" sz="400" b="0" dirty="0" smtClean="0">
                        <a:effectLst/>
                        <a:latin typeface="+mj-lt"/>
                      </a:endParaRPr>
                    </a:p>
                    <a:p>
                      <a:pPr rtl="0"/>
                      <a:r>
                        <a:rPr lang="en-US" sz="1700" b="0" i="0" u="none" strike="noStrike" kern="1200" dirty="0" smtClean="0">
                          <a:solidFill>
                            <a:schemeClr val="dk1"/>
                          </a:solidFill>
                          <a:effectLst/>
                          <a:latin typeface="+mj-lt"/>
                          <a:ea typeface="+mn-ea"/>
                          <a:cs typeface="+mn-cs"/>
                        </a:rPr>
                        <a:t>40 mg PO once daily with clarithromycin (500 mg twice daily), and metronidazole (500 mg twice daily) x 10-14 days.</a:t>
                      </a:r>
                      <a:r>
                        <a:rPr lang="en-US" sz="1700" b="0" i="0" u="none" strike="noStrike" kern="1200" baseline="30000" dirty="0" smtClean="0">
                          <a:solidFill>
                            <a:schemeClr val="dk1"/>
                          </a:solidFill>
                          <a:effectLst/>
                          <a:latin typeface="+mj-lt"/>
                          <a:ea typeface="+mn-ea"/>
                          <a:cs typeface="+mn-cs"/>
                        </a:rPr>
                        <a:t>18</a:t>
                      </a:r>
                    </a:p>
                    <a:p>
                      <a:pPr rtl="0"/>
                      <a:endParaRPr lang="en-US" sz="400" b="0" dirty="0" smtClean="0">
                        <a:effectLst/>
                        <a:latin typeface="+mj-lt"/>
                      </a:endParaRPr>
                    </a:p>
                    <a:p>
                      <a:pPr rtl="0"/>
                      <a:r>
                        <a:rPr lang="en-US" sz="1800" b="1" i="0" u="none" strike="noStrike" kern="1200" dirty="0" smtClean="0">
                          <a:solidFill>
                            <a:schemeClr val="dk1"/>
                          </a:solidFill>
                          <a:effectLst/>
                          <a:latin typeface="+mj-lt"/>
                          <a:ea typeface="+mn-ea"/>
                          <a:cs typeface="+mn-cs"/>
                        </a:rPr>
                        <a:t>In combination with bismuth, metronidazole, and tetracycline:</a:t>
                      </a:r>
                    </a:p>
                    <a:p>
                      <a:pPr rtl="0"/>
                      <a:endParaRPr lang="en-US" sz="400" b="0" dirty="0" smtClean="0">
                        <a:effectLst/>
                        <a:latin typeface="+mj-lt"/>
                      </a:endParaRPr>
                    </a:p>
                    <a:p>
                      <a:pPr rtl="0"/>
                      <a:r>
                        <a:rPr lang="en-US" sz="1700" b="0" i="0" u="none" strike="noStrike" kern="1200" dirty="0" smtClean="0">
                          <a:solidFill>
                            <a:schemeClr val="dk1"/>
                          </a:solidFill>
                          <a:effectLst/>
                          <a:latin typeface="+mj-lt"/>
                          <a:ea typeface="+mn-ea"/>
                          <a:cs typeface="+mn-cs"/>
                        </a:rPr>
                        <a:t>40 mg PO once daily, bismuth subsalicylate (525 mg four times daily), metronidazole (250 mg four times daily), and tetracycline (500 mg four times daily) x 10-14 days.</a:t>
                      </a:r>
                      <a:r>
                        <a:rPr lang="en-US" sz="1700" b="0" i="0" u="none" strike="noStrike" kern="1200" baseline="30000" dirty="0" smtClean="0">
                          <a:solidFill>
                            <a:schemeClr val="dk1"/>
                          </a:solidFill>
                          <a:effectLst/>
                          <a:latin typeface="+mj-lt"/>
                          <a:ea typeface="+mn-ea"/>
                          <a:cs typeface="+mn-cs"/>
                        </a:rPr>
                        <a:t>18</a:t>
                      </a:r>
                      <a:endParaRPr lang="en-US" sz="1700" b="0" dirty="0" smtClean="0">
                        <a:effectLst/>
                        <a:latin typeface="+mj-lt"/>
                      </a:endParaRPr>
                    </a:p>
                  </a:txBody>
                  <a:tcPr marL="66675" marR="66675" marT="66675" marB="66675"/>
                </a:tc>
                <a:tc>
                  <a:txBody>
                    <a:bodyPr/>
                    <a:lstStyle/>
                    <a:p>
                      <a:pPr rtl="0"/>
                      <a:r>
                        <a:rPr lang="en-US" sz="1700" b="0" i="0" u="none" strike="noStrike" kern="1200" dirty="0" smtClean="0">
                          <a:solidFill>
                            <a:schemeClr val="dk1"/>
                          </a:solidFill>
                          <a:effectLst/>
                          <a:latin typeface="+mj-lt"/>
                          <a:ea typeface="+mn-ea"/>
                          <a:cs typeface="+mn-cs"/>
                        </a:rPr>
                        <a:t>The ACG recommends</a:t>
                      </a:r>
                      <a:r>
                        <a:rPr lang="en-US" sz="1700" b="0" dirty="0" smtClean="0">
                          <a:effectLst/>
                          <a:latin typeface="+mj-lt"/>
                        </a:rPr>
                        <a:t/>
                      </a:r>
                      <a:br>
                        <a:rPr lang="en-US" sz="1700" b="0" dirty="0" smtClean="0">
                          <a:effectLst/>
                          <a:latin typeface="+mj-lt"/>
                        </a:rPr>
                      </a:br>
                      <a:r>
                        <a:rPr lang="en-US" sz="1700" b="0" i="0" u="none" strike="noStrike" kern="1200" dirty="0" smtClean="0">
                          <a:solidFill>
                            <a:schemeClr val="dk1"/>
                          </a:solidFill>
                          <a:effectLst/>
                          <a:latin typeface="+mj-lt"/>
                          <a:ea typeface="+mn-ea"/>
                          <a:cs typeface="+mn-cs"/>
                        </a:rPr>
                        <a:t>10-14 days of triple-drug regimen containing a PPI, clarithromycin and either amoxicillin or metronidazole instead of the 7 day duration of therapy. </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2047518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b="1" dirty="0" smtClean="0"/>
              <a:t>Esomeprazole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2848084"/>
              </p:ext>
            </p:extLst>
          </p:nvPr>
        </p:nvGraphicFramePr>
        <p:xfrm>
          <a:off x="152400" y="1600199"/>
          <a:ext cx="8839200" cy="5170170"/>
        </p:xfrm>
        <a:graphic>
          <a:graphicData uri="http://schemas.openxmlformats.org/drawingml/2006/table">
            <a:tbl>
              <a:tblPr firstRow="1" bandRow="1">
                <a:tableStyleId>{5C22544A-7EE6-4342-B048-85BDC9FD1C3A}</a:tableStyleId>
              </a:tblPr>
              <a:tblGrid>
                <a:gridCol w="2438400"/>
                <a:gridCol w="3657600"/>
                <a:gridCol w="2743200"/>
              </a:tblGrid>
              <a:tr h="376624">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1643771">
                <a:tc>
                  <a:txBody>
                    <a:bodyPr/>
                    <a:lstStyle/>
                    <a:p>
                      <a:pPr rtl="0" fontAlgn="t">
                        <a:spcBef>
                          <a:spcPts val="0"/>
                        </a:spcBef>
                        <a:spcAft>
                          <a:spcPts val="0"/>
                        </a:spcAft>
                      </a:pPr>
                      <a:r>
                        <a:rPr lang="en-US" sz="1800" b="1" i="0" u="none" strike="noStrike" dirty="0">
                          <a:solidFill>
                            <a:srgbClr val="000000"/>
                          </a:solidFill>
                          <a:effectLst/>
                          <a:latin typeface="Arial"/>
                        </a:rPr>
                        <a:t>Short-term treatment of frequent dyspepsia or pyrosis (heartburn) occurring ≥ twice / week</a:t>
                      </a:r>
                      <a:endParaRPr lang="en-US" sz="1800" dirty="0">
                        <a:effectLs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Arial"/>
                        </a:rPr>
                        <a:t>20 </a:t>
                      </a:r>
                      <a:r>
                        <a:rPr lang="en-US" sz="1700" b="0" i="0" u="none" strike="noStrike" dirty="0">
                          <a:solidFill>
                            <a:srgbClr val="000000"/>
                          </a:solidFill>
                          <a:effectLst/>
                          <a:latin typeface="Arial"/>
                        </a:rPr>
                        <a:t>mg (1 capsule) PO once daily with a full glass of water. Do not exceed 1 capsule / day PO.</a:t>
                      </a:r>
                      <a:endParaRPr lang="en-US" sz="1700" dirty="0">
                        <a:effectLs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Arial"/>
                        </a:rPr>
                        <a:t>Full relief may take 1-4 days.</a:t>
                      </a:r>
                      <a:endParaRPr lang="en-US" sz="1700" dirty="0">
                        <a:effectLst/>
                      </a:endParaRPr>
                    </a:p>
                    <a:p>
                      <a:pPr rtl="0" fontAlgn="t">
                        <a:spcBef>
                          <a:spcPts val="0"/>
                        </a:spcBef>
                        <a:spcAft>
                          <a:spcPts val="0"/>
                        </a:spcAft>
                      </a:pPr>
                      <a:r>
                        <a:rPr lang="en-US" sz="1700" b="0" i="0" u="none" strike="noStrike" dirty="0">
                          <a:solidFill>
                            <a:srgbClr val="000000"/>
                          </a:solidFill>
                          <a:effectLst/>
                          <a:latin typeface="Arial"/>
                        </a:rPr>
                        <a:t>If frequent heartburn returns, patients may repeat a 14 day course of treatment every 4 months.</a:t>
                      </a:r>
                      <a:endParaRPr lang="en-US" sz="1700" dirty="0">
                        <a:effectLst/>
                      </a:endParaRPr>
                    </a:p>
                  </a:txBody>
                  <a:tcPr marL="66675" marR="66675" marT="66675" marB="66675"/>
                </a:tc>
              </a:tr>
              <a:tr h="2780205">
                <a:tc>
                  <a:txBody>
                    <a:bodyPr/>
                    <a:lstStyle/>
                    <a:p>
                      <a:pPr rtl="0" fontAlgn="t">
                        <a:spcBef>
                          <a:spcPts val="0"/>
                        </a:spcBef>
                        <a:spcAft>
                          <a:spcPts val="0"/>
                        </a:spcAft>
                      </a:pPr>
                      <a:r>
                        <a:rPr lang="en-US" sz="1800" b="1" i="0" u="none" strike="noStrike" dirty="0">
                          <a:solidFill>
                            <a:srgbClr val="000000"/>
                          </a:solidFill>
                          <a:effectLst/>
                          <a:latin typeface="Arial"/>
                        </a:rPr>
                        <a:t>NSAID-induced ulcer </a:t>
                      </a:r>
                      <a:r>
                        <a:rPr lang="en-US" sz="1800" b="1" i="0" u="none" strike="noStrike" dirty="0" smtClean="0">
                          <a:solidFill>
                            <a:srgbClr val="000000"/>
                          </a:solidFill>
                          <a:effectLst/>
                          <a:latin typeface="Arial"/>
                        </a:rPr>
                        <a:t>prophylaxis</a:t>
                      </a:r>
                      <a:endParaRPr lang="en-US" sz="1800" dirty="0">
                        <a:effectLs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Arial"/>
                        </a:rPr>
                        <a:t>Esomeprazole </a:t>
                      </a:r>
                      <a:r>
                        <a:rPr lang="en-US" sz="1700" b="0" i="0" u="none" strike="noStrike" dirty="0">
                          <a:solidFill>
                            <a:srgbClr val="000000"/>
                          </a:solidFill>
                          <a:effectLst/>
                          <a:latin typeface="Arial"/>
                        </a:rPr>
                        <a:t>magnesium capsules or </a:t>
                      </a:r>
                      <a:r>
                        <a:rPr lang="en-US" sz="1700" b="0" i="0" u="none" strike="noStrike" dirty="0" smtClean="0">
                          <a:solidFill>
                            <a:srgbClr val="000000"/>
                          </a:solidFill>
                          <a:effectLst/>
                          <a:latin typeface="Arial"/>
                        </a:rPr>
                        <a:t>suspension: </a:t>
                      </a:r>
                      <a:r>
                        <a:rPr lang="en-US" sz="1700" b="0" i="0" u="none" strike="noStrike" dirty="0">
                          <a:solidFill>
                            <a:srgbClr val="000000"/>
                          </a:solidFill>
                          <a:effectLst/>
                          <a:latin typeface="Arial"/>
                        </a:rPr>
                        <a:t>20 or 40 mg </a:t>
                      </a:r>
                      <a:r>
                        <a:rPr lang="en-US" sz="1700" b="0" i="0" u="none" strike="noStrike" dirty="0" smtClean="0">
                          <a:solidFill>
                            <a:srgbClr val="000000"/>
                          </a:solidFill>
                          <a:effectLst/>
                          <a:latin typeface="Arial"/>
                        </a:rPr>
                        <a:t>PO</a:t>
                      </a:r>
                    </a:p>
                    <a:p>
                      <a:pPr rtl="0" fontAlgn="t">
                        <a:spcBef>
                          <a:spcPts val="0"/>
                        </a:spcBef>
                        <a:spcAft>
                          <a:spcPts val="0"/>
                        </a:spcAft>
                      </a:pPr>
                      <a:r>
                        <a:rPr lang="en-US" sz="1700" dirty="0">
                          <a:effectLst/>
                        </a:rPr>
                        <a:t/>
                      </a:r>
                      <a:br>
                        <a:rPr lang="en-US" sz="1700" dirty="0">
                          <a:effectLst/>
                        </a:rPr>
                      </a:br>
                      <a:r>
                        <a:rPr lang="en-US" sz="1700" b="0" i="0" u="none" strike="noStrike" dirty="0" smtClean="0">
                          <a:solidFill>
                            <a:srgbClr val="000000"/>
                          </a:solidFill>
                          <a:effectLst/>
                          <a:latin typeface="Arial"/>
                        </a:rPr>
                        <a:t>Esomeprazole </a:t>
                      </a:r>
                      <a:r>
                        <a:rPr lang="en-US" sz="1700" b="0" i="0" u="none" strike="noStrike" dirty="0">
                          <a:solidFill>
                            <a:srgbClr val="000000"/>
                          </a:solidFill>
                          <a:effectLst/>
                          <a:latin typeface="Arial"/>
                        </a:rPr>
                        <a:t>strontium </a:t>
                      </a:r>
                      <a:r>
                        <a:rPr lang="en-US" sz="1700" b="0" i="0" u="none" strike="noStrike" dirty="0" smtClean="0">
                          <a:solidFill>
                            <a:srgbClr val="000000"/>
                          </a:solidFill>
                          <a:effectLst/>
                          <a:latin typeface="Arial"/>
                        </a:rPr>
                        <a:t>capsules: </a:t>
                      </a:r>
                      <a:r>
                        <a:rPr lang="en-US" sz="1700" b="0" i="0" u="none" strike="noStrike" dirty="0">
                          <a:solidFill>
                            <a:srgbClr val="000000"/>
                          </a:solidFill>
                          <a:effectLst/>
                          <a:latin typeface="Arial"/>
                        </a:rPr>
                        <a:t> 24.65 mg or 49.3 mg PO once </a:t>
                      </a:r>
                      <a:r>
                        <a:rPr lang="en-US" sz="1700" b="0" i="0" u="none" strike="noStrike" dirty="0" smtClean="0">
                          <a:solidFill>
                            <a:srgbClr val="000000"/>
                          </a:solidFill>
                          <a:effectLst/>
                          <a:latin typeface="Arial"/>
                        </a:rPr>
                        <a:t>daily</a:t>
                      </a:r>
                    </a:p>
                    <a:p>
                      <a:pPr rtl="0" fontAlgn="t">
                        <a:spcBef>
                          <a:spcPts val="0"/>
                        </a:spcBef>
                        <a:spcAft>
                          <a:spcPts val="0"/>
                        </a:spcAft>
                      </a:pPr>
                      <a:endParaRPr lang="en-US" sz="1700" dirty="0">
                        <a:effectLst/>
                      </a:endParaRPr>
                    </a:p>
                    <a:p>
                      <a:pPr rtl="0" fontAlgn="t">
                        <a:spcBef>
                          <a:spcPts val="0"/>
                        </a:spcBef>
                        <a:spcAft>
                          <a:spcPts val="0"/>
                        </a:spcAft>
                      </a:pPr>
                      <a:r>
                        <a:rPr lang="en-US" sz="1700" b="0" i="0" u="none" strike="noStrike" dirty="0" smtClean="0">
                          <a:solidFill>
                            <a:srgbClr val="000000"/>
                          </a:solidFill>
                          <a:effectLst/>
                          <a:latin typeface="Arial"/>
                        </a:rPr>
                        <a:t>Active </a:t>
                      </a:r>
                      <a:r>
                        <a:rPr lang="en-US" sz="1700" b="0" i="0" u="none" strike="noStrike" dirty="0">
                          <a:solidFill>
                            <a:srgbClr val="000000"/>
                          </a:solidFill>
                          <a:effectLst/>
                          <a:latin typeface="Arial"/>
                        </a:rPr>
                        <a:t>NSAID-associated gastric ulcer in patients who continue NSAID </a:t>
                      </a:r>
                      <a:r>
                        <a:rPr lang="en-US" sz="1700" b="0" i="0" u="none" strike="noStrike" dirty="0" smtClean="0">
                          <a:solidFill>
                            <a:srgbClr val="000000"/>
                          </a:solidFill>
                          <a:effectLst/>
                          <a:latin typeface="Arial"/>
                        </a:rPr>
                        <a:t>use:</a:t>
                      </a:r>
                      <a:r>
                        <a:rPr lang="en-US" sz="1700" dirty="0">
                          <a:effectLst/>
                        </a:rPr>
                        <a:t/>
                      </a:r>
                      <a:br>
                        <a:rPr lang="en-US" sz="1700" dirty="0">
                          <a:effectLst/>
                        </a:rPr>
                      </a:br>
                      <a:r>
                        <a:rPr lang="en-US" sz="1700" b="0" i="0" u="none" strike="noStrike" dirty="0" smtClean="0">
                          <a:solidFill>
                            <a:srgbClr val="000000"/>
                          </a:solidFill>
                          <a:effectLst/>
                          <a:latin typeface="Arial"/>
                        </a:rPr>
                        <a:t>20 </a:t>
                      </a:r>
                      <a:r>
                        <a:rPr lang="en-US" sz="1700" b="0" i="0" u="none" strike="noStrike" dirty="0">
                          <a:solidFill>
                            <a:srgbClr val="000000"/>
                          </a:solidFill>
                          <a:effectLst/>
                          <a:latin typeface="Arial"/>
                        </a:rPr>
                        <a:t>mg or 40 mg PO once </a:t>
                      </a:r>
                      <a:r>
                        <a:rPr lang="en-US" sz="1700" b="0" i="0" u="none" strike="noStrike" dirty="0" smtClean="0">
                          <a:solidFill>
                            <a:srgbClr val="000000"/>
                          </a:solidFill>
                          <a:effectLst/>
                          <a:latin typeface="Arial"/>
                        </a:rPr>
                        <a:t>daily</a:t>
                      </a:r>
                      <a:endParaRPr lang="en-US" sz="1700" dirty="0">
                        <a:effectLs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Arial"/>
                        </a:rPr>
                        <a:t>Gastric ulcer healing rates after 8 weeks of therapy</a:t>
                      </a:r>
                      <a:endParaRPr lang="en-US" sz="1700" dirty="0">
                        <a:effectLst/>
                      </a:endParaRPr>
                    </a:p>
                  </a:txBody>
                  <a:tcPr marL="66675" marR="66675" marT="66675" marB="66675"/>
                </a:tc>
              </a:tr>
            </a:tbl>
          </a:graphicData>
        </a:graphic>
      </p:graphicFrame>
    </p:spTree>
    <p:extLst>
      <p:ext uri="{BB962C8B-B14F-4D97-AF65-F5344CB8AC3E}">
        <p14:creationId xmlns:p14="http://schemas.microsoft.com/office/powerpoint/2010/main" val="3449291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b="1" dirty="0" smtClean="0"/>
              <a:t>Rabeprazole</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9630664"/>
              </p:ext>
            </p:extLst>
          </p:nvPr>
        </p:nvGraphicFramePr>
        <p:xfrm>
          <a:off x="152400" y="1600200"/>
          <a:ext cx="8839200" cy="5140621"/>
        </p:xfrm>
        <a:graphic>
          <a:graphicData uri="http://schemas.openxmlformats.org/drawingml/2006/table">
            <a:tbl>
              <a:tblPr firstRow="1" bandRow="1">
                <a:tableStyleId>{5C22544A-7EE6-4342-B048-85BDC9FD1C3A}</a:tableStyleId>
              </a:tblPr>
              <a:tblGrid>
                <a:gridCol w="2209800"/>
                <a:gridCol w="2133600"/>
                <a:gridCol w="2514600"/>
                <a:gridCol w="1981200"/>
              </a:tblGrid>
              <a:tr h="413804">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564037">
                <a:tc>
                  <a:txBody>
                    <a:bodyPr/>
                    <a:lstStyle/>
                    <a:p>
                      <a:r>
                        <a:rPr lang="en-US" sz="1800" b="1" i="0" u="none" strike="noStrike" kern="1200" dirty="0" smtClean="0">
                          <a:solidFill>
                            <a:schemeClr val="dk1"/>
                          </a:solidFill>
                          <a:effectLst/>
                          <a:latin typeface="+mj-lt"/>
                          <a:ea typeface="+mn-ea"/>
                          <a:cs typeface="+mn-cs"/>
                        </a:rPr>
                        <a:t>Non-erosive GERD</a:t>
                      </a:r>
                      <a:r>
                        <a:rPr lang="en-US" sz="1800" b="1" i="0" u="none" strike="noStrike" kern="1200" baseline="0" dirty="0" smtClean="0">
                          <a:solidFill>
                            <a:schemeClr val="dk1"/>
                          </a:solidFill>
                          <a:effectLst/>
                          <a:latin typeface="+mj-lt"/>
                          <a:ea typeface="+mn-ea"/>
                          <a:cs typeface="+mn-cs"/>
                        </a:rPr>
                        <a:t> and </a:t>
                      </a:r>
                      <a:r>
                        <a:rPr lang="en-US" sz="1800" b="1" i="0" u="none" strike="noStrike" kern="1200" dirty="0" smtClean="0">
                          <a:solidFill>
                            <a:schemeClr val="dk1"/>
                          </a:solidFill>
                          <a:effectLst/>
                          <a:latin typeface="+mj-lt"/>
                          <a:ea typeface="+mn-ea"/>
                          <a:cs typeface="+mn-cs"/>
                        </a:rPr>
                        <a:t>Barrett’s esophagus (treatment is the same as GERD treatment)</a:t>
                      </a:r>
                      <a:r>
                        <a:rPr lang="en-US" sz="1700" b="0" dirty="0" smtClean="0">
                          <a:effectLst/>
                          <a:latin typeface="+mj-lt"/>
                        </a:rPr>
                        <a:t/>
                      </a:r>
                      <a:br>
                        <a:rPr lang="en-US" sz="1700" b="0" dirty="0" smtClean="0">
                          <a:effectLst/>
                          <a:latin typeface="+mj-lt"/>
                        </a:rPr>
                      </a:br>
                      <a:endParaRPr lang="en-US" sz="1700" dirty="0">
                        <a:latin typeface="+mj-lt"/>
                      </a:endParaRPr>
                    </a:p>
                  </a:txBody>
                  <a:tcPr marL="66675" marR="66675" marT="66675" marB="66675"/>
                </a:tc>
                <a:tc>
                  <a:txBody>
                    <a:bodyPr/>
                    <a:lstStyle/>
                    <a:p>
                      <a:pPr rtl="0"/>
                      <a:r>
                        <a:rPr lang="en-US" sz="1700" b="0" i="0" u="none" strike="noStrike" kern="1200" dirty="0" smtClean="0">
                          <a:solidFill>
                            <a:schemeClr val="dk1"/>
                          </a:solidFill>
                          <a:effectLst/>
                          <a:latin typeface="+mj-lt"/>
                          <a:ea typeface="+mn-ea"/>
                          <a:cs typeface="+mn-cs"/>
                        </a:rPr>
                        <a:t>20 mg </a:t>
                      </a:r>
                      <a:r>
                        <a:rPr lang="en-US" sz="1700" b="0" i="0" u="none" strike="noStrike" kern="1200" dirty="0" smtClean="0">
                          <a:solidFill>
                            <a:schemeClr val="dk1"/>
                          </a:solidFill>
                          <a:effectLst/>
                          <a:latin typeface="+mj-lt"/>
                          <a:ea typeface="+mn-ea"/>
                          <a:cs typeface="+mn-cs"/>
                        </a:rPr>
                        <a:t>once</a:t>
                      </a:r>
                      <a:r>
                        <a:rPr lang="en-US" sz="1700" b="0" i="0" u="none" strike="noStrike" kern="1200" baseline="0" dirty="0" smtClean="0">
                          <a:solidFill>
                            <a:schemeClr val="dk1"/>
                          </a:solidFill>
                          <a:effectLst/>
                          <a:latin typeface="+mj-lt"/>
                          <a:ea typeface="+mn-ea"/>
                          <a:cs typeface="+mn-cs"/>
                        </a:rPr>
                        <a:t> daily</a:t>
                      </a:r>
                      <a:r>
                        <a:rPr lang="en-US" sz="1700" b="0" i="0" u="none" strike="noStrike" kern="1200" dirty="0" smtClean="0">
                          <a:solidFill>
                            <a:schemeClr val="dk1"/>
                          </a:solidFill>
                          <a:effectLst/>
                          <a:latin typeface="+mj-lt"/>
                          <a:ea typeface="+mn-ea"/>
                          <a:cs typeface="+mn-cs"/>
                        </a:rPr>
                        <a:t> or </a:t>
                      </a:r>
                      <a:r>
                        <a:rPr lang="en-US" sz="1700" b="0" i="0" u="none" strike="noStrike" kern="1200" dirty="0" smtClean="0">
                          <a:solidFill>
                            <a:schemeClr val="dk1"/>
                          </a:solidFill>
                          <a:effectLst/>
                          <a:latin typeface="+mj-lt"/>
                          <a:ea typeface="+mn-ea"/>
                          <a:cs typeface="+mn-cs"/>
                        </a:rPr>
                        <a:t>20 mg</a:t>
                      </a:r>
                      <a:r>
                        <a:rPr lang="en-US" sz="1700" b="0" i="0" u="none" strike="noStrike" kern="1200" baseline="0" dirty="0" smtClean="0">
                          <a:solidFill>
                            <a:schemeClr val="dk1"/>
                          </a:solidFill>
                          <a:effectLst/>
                          <a:latin typeface="+mj-lt"/>
                          <a:ea typeface="+mn-ea"/>
                          <a:cs typeface="+mn-cs"/>
                        </a:rPr>
                        <a:t> </a:t>
                      </a:r>
                      <a:r>
                        <a:rPr lang="en-US" sz="1700" b="0" i="0" u="none" strike="noStrike" kern="1200" dirty="0" smtClean="0">
                          <a:solidFill>
                            <a:schemeClr val="dk1"/>
                          </a:solidFill>
                          <a:effectLst/>
                          <a:latin typeface="+mj-lt"/>
                          <a:ea typeface="+mn-ea"/>
                          <a:cs typeface="+mn-cs"/>
                        </a:rPr>
                        <a:t>twice </a:t>
                      </a:r>
                      <a:r>
                        <a:rPr lang="en-US" sz="1700" b="0" i="0" u="none" strike="noStrike" kern="1200" dirty="0" smtClean="0">
                          <a:solidFill>
                            <a:schemeClr val="dk1"/>
                          </a:solidFill>
                          <a:effectLst/>
                          <a:latin typeface="+mj-lt"/>
                          <a:ea typeface="+mn-ea"/>
                          <a:cs typeface="+mn-cs"/>
                        </a:rPr>
                        <a:t>daily for patients with partial response to once daily </a:t>
                      </a:r>
                      <a:r>
                        <a:rPr lang="en-US" sz="1700" b="0" i="0" u="none" strike="noStrike" kern="1200" dirty="0" smtClean="0">
                          <a:solidFill>
                            <a:schemeClr val="dk1"/>
                          </a:solidFill>
                          <a:effectLst/>
                          <a:latin typeface="+mj-lt"/>
                          <a:ea typeface="+mn-ea"/>
                          <a:cs typeface="+mn-cs"/>
                        </a:rPr>
                        <a:t>therapy</a:t>
                      </a:r>
                      <a:endParaRPr lang="en-US" sz="1700" b="0" dirty="0" smtClean="0">
                        <a:effectLst/>
                        <a:latin typeface="+mj-lt"/>
                      </a:endParaRPr>
                    </a:p>
                  </a:txBody>
                  <a:tcPr marL="66675" marR="66675" marT="66675" marB="66675"/>
                </a:tc>
                <a:tc>
                  <a:txBody>
                    <a:bodyPr/>
                    <a:lstStyle/>
                    <a:p>
                      <a:pPr rtl="0"/>
                      <a:r>
                        <a:rPr lang="en-US" sz="1800" b="1" i="0" u="none" strike="noStrike" kern="1200" dirty="0" smtClean="0">
                          <a:solidFill>
                            <a:schemeClr val="dk1"/>
                          </a:solidFill>
                          <a:effectLst/>
                          <a:latin typeface="+mj-lt"/>
                          <a:ea typeface="+mn-ea"/>
                          <a:cs typeface="+mn-cs"/>
                        </a:rPr>
                        <a:t>For symptomatic treatment of non-erosive GERD:</a:t>
                      </a:r>
                      <a:endParaRPr lang="en-US" sz="1800" b="0" dirty="0" smtClean="0">
                        <a:effectLst/>
                        <a:latin typeface="+mj-lt"/>
                      </a:endParaRPr>
                    </a:p>
                    <a:p>
                      <a:pPr rtl="0"/>
                      <a:r>
                        <a:rPr lang="en-US" sz="1700" b="0" i="0" u="none" strike="noStrike" kern="1200" dirty="0" smtClean="0">
                          <a:solidFill>
                            <a:schemeClr val="dk1"/>
                          </a:solidFill>
                          <a:effectLst/>
                          <a:latin typeface="+mj-lt"/>
                          <a:ea typeface="+mn-ea"/>
                          <a:cs typeface="+mn-cs"/>
                        </a:rPr>
                        <a:t>Therapy lasts up to 4 weeks can continue for additional 4 weeks if symptoms do not </a:t>
                      </a:r>
                      <a:r>
                        <a:rPr lang="en-US" sz="1700" b="0" i="0" u="none" strike="noStrike" kern="1200" dirty="0" smtClean="0">
                          <a:solidFill>
                            <a:schemeClr val="dk1"/>
                          </a:solidFill>
                          <a:effectLst/>
                          <a:latin typeface="+mj-lt"/>
                          <a:ea typeface="+mn-ea"/>
                          <a:cs typeface="+mn-cs"/>
                        </a:rPr>
                        <a:t>resolve</a:t>
                      </a:r>
                      <a:r>
                        <a:rPr lang="en-US" sz="1700" b="1" i="0" u="none" strike="noStrike" kern="1200" dirty="0" smtClean="0">
                          <a:solidFill>
                            <a:schemeClr val="dk1"/>
                          </a:solidFill>
                          <a:effectLst/>
                          <a:latin typeface="+mj-lt"/>
                          <a:ea typeface="+mn-ea"/>
                          <a:cs typeface="+mn-cs"/>
                        </a:rPr>
                        <a:t>.</a:t>
                      </a:r>
                      <a:r>
                        <a:rPr lang="en-US" sz="1700" b="0" i="0" u="none" strike="noStrike" kern="1200" baseline="30000" dirty="0" smtClean="0">
                          <a:solidFill>
                            <a:schemeClr val="dk1"/>
                          </a:solidFill>
                          <a:effectLst/>
                          <a:latin typeface="+mj-lt"/>
                          <a:ea typeface="+mn-ea"/>
                          <a:cs typeface="+mn-cs"/>
                        </a:rPr>
                        <a:t>15</a:t>
                      </a:r>
                      <a:endParaRPr lang="en-US" sz="1700" dirty="0">
                        <a:latin typeface="+mj-lt"/>
                      </a:endParaRPr>
                    </a:p>
                  </a:txBody>
                  <a:tcPr marL="66675" marR="66675" marT="66675" marB="66675"/>
                </a:tc>
                <a:tc>
                  <a:txBody>
                    <a:bodyPr/>
                    <a:lstStyle/>
                    <a:p>
                      <a:pPr rtl="0" fontAlgn="t">
                        <a:spcBef>
                          <a:spcPts val="0"/>
                        </a:spcBef>
                        <a:spcAft>
                          <a:spcPts val="0"/>
                        </a:spcAft>
                      </a:pPr>
                      <a:r>
                        <a:rPr lang="en-US" sz="1800" b="1" i="0" u="none" strike="noStrike" dirty="0">
                          <a:solidFill>
                            <a:srgbClr val="000000"/>
                          </a:solidFill>
                          <a:effectLst/>
                          <a:latin typeface="+mj-lt"/>
                        </a:rPr>
                        <a:t>Renal:</a:t>
                      </a:r>
                      <a:r>
                        <a:rPr lang="en-US" sz="1800" b="0" i="0" u="none" strike="noStrike" dirty="0">
                          <a:solidFill>
                            <a:srgbClr val="000000"/>
                          </a:solidFill>
                          <a:effectLst/>
                          <a:latin typeface="+mj-lt"/>
                        </a:rPr>
                        <a:t> </a:t>
                      </a:r>
                      <a:r>
                        <a:rPr lang="en-US" sz="1800" b="0" i="0" u="none" strike="noStrike" dirty="0" smtClean="0">
                          <a:solidFill>
                            <a:srgbClr val="000000"/>
                          </a:solidFill>
                          <a:effectLst/>
                          <a:latin typeface="+mj-lt"/>
                        </a:rPr>
                        <a:t> </a:t>
                      </a:r>
                      <a:r>
                        <a:rPr lang="en-US" sz="1700" b="0" i="0" u="none" strike="noStrike" dirty="0" smtClean="0">
                          <a:solidFill>
                            <a:srgbClr val="000000"/>
                          </a:solidFill>
                          <a:effectLst/>
                          <a:latin typeface="+mj-lt"/>
                        </a:rPr>
                        <a:t>No </a:t>
                      </a:r>
                      <a:r>
                        <a:rPr lang="en-US" sz="1700" b="0" i="0" u="none" strike="noStrike" dirty="0">
                          <a:solidFill>
                            <a:srgbClr val="000000"/>
                          </a:solidFill>
                          <a:effectLst/>
                          <a:latin typeface="+mj-lt"/>
                        </a:rPr>
                        <a:t>dosage adjustment</a:t>
                      </a:r>
                      <a:endParaRPr lang="en-US" sz="1700" dirty="0">
                        <a:effectLst/>
                        <a:latin typeface="+mj-lt"/>
                      </a:endParaRPr>
                    </a:p>
                    <a:p>
                      <a:pPr rtl="0" fontAlgn="t">
                        <a:spcBef>
                          <a:spcPts val="0"/>
                        </a:spcBef>
                        <a:spcAft>
                          <a:spcPts val="0"/>
                        </a:spcAft>
                      </a:pPr>
                      <a:r>
                        <a:rPr lang="en-US" sz="1800" b="1" i="0" u="none" strike="noStrike" dirty="0">
                          <a:solidFill>
                            <a:srgbClr val="000000"/>
                          </a:solidFill>
                          <a:effectLst/>
                          <a:latin typeface="+mj-lt"/>
                        </a:rPr>
                        <a:t>Severe Hepatic: </a:t>
                      </a:r>
                      <a:r>
                        <a:rPr lang="en-US" sz="1700" b="0" i="0" u="none" strike="noStrike" dirty="0">
                          <a:solidFill>
                            <a:srgbClr val="000000"/>
                          </a:solidFill>
                          <a:effectLst/>
                          <a:latin typeface="+mj-lt"/>
                        </a:rPr>
                        <a:t>Use with cautions</a:t>
                      </a:r>
                      <a:endParaRPr lang="en-US" sz="1700" dirty="0">
                        <a:effectLst/>
                        <a:latin typeface="+mj-lt"/>
                      </a:endParaRPr>
                    </a:p>
                    <a:p>
                      <a:pPr rtl="0" fontAlgn="t">
                        <a:spcBef>
                          <a:spcPts val="0"/>
                        </a:spcBef>
                        <a:spcAft>
                          <a:spcPts val="0"/>
                        </a:spcAft>
                      </a:pPr>
                      <a:r>
                        <a:rPr lang="en-US" sz="1800" b="1" i="0" u="none" strike="noStrike" dirty="0">
                          <a:solidFill>
                            <a:srgbClr val="000000"/>
                          </a:solidFill>
                          <a:effectLst/>
                          <a:latin typeface="+mj-lt"/>
                        </a:rPr>
                        <a:t>Intermittent hemodialysis</a:t>
                      </a:r>
                      <a:endParaRPr lang="en-US" sz="1800" dirty="0">
                        <a:effectLst/>
                        <a:latin typeface="+mj-lt"/>
                      </a:endParaRPr>
                    </a:p>
                    <a:p>
                      <a:pPr rtl="0" fontAlgn="t">
                        <a:spcBef>
                          <a:spcPts val="0"/>
                        </a:spcBef>
                        <a:spcAft>
                          <a:spcPts val="0"/>
                        </a:spcAft>
                      </a:pPr>
                      <a:r>
                        <a:rPr lang="en-US" sz="1700" b="0" i="0" u="none" strike="noStrike" dirty="0">
                          <a:solidFill>
                            <a:srgbClr val="000000"/>
                          </a:solidFill>
                          <a:effectLst/>
                          <a:latin typeface="+mj-lt"/>
                        </a:rPr>
                        <a:t>No dose adjustments needed</a:t>
                      </a:r>
                      <a:endParaRPr lang="en-US" sz="1700" dirty="0">
                        <a:effectLst/>
                        <a:latin typeface="+mj-lt"/>
                      </a:endParaRPr>
                    </a:p>
                  </a:txBody>
                  <a:tcPr marL="66675" marR="66675" marT="66675" marB="66675"/>
                </a:tc>
              </a:tr>
              <a:tr h="2162780">
                <a:tc>
                  <a:txBody>
                    <a:bodyPr/>
                    <a:lstStyle/>
                    <a:p>
                      <a:r>
                        <a:rPr lang="en-US" sz="1800" b="1" i="0" u="none" strike="noStrike" kern="1200" dirty="0" smtClean="0">
                          <a:solidFill>
                            <a:schemeClr val="dk1"/>
                          </a:solidFill>
                          <a:effectLst/>
                          <a:latin typeface="+mj-lt"/>
                          <a:ea typeface="+mn-ea"/>
                          <a:cs typeface="+mn-cs"/>
                        </a:rPr>
                        <a:t>Erosive GERD</a:t>
                      </a:r>
                    </a:p>
                    <a:p>
                      <a:r>
                        <a:rPr lang="en-US" sz="1800" b="1" i="0" u="none" strike="noStrike" kern="1200" dirty="0" smtClean="0">
                          <a:solidFill>
                            <a:schemeClr val="dk1"/>
                          </a:solidFill>
                          <a:effectLst/>
                          <a:latin typeface="+mj-lt"/>
                          <a:ea typeface="+mn-ea"/>
                          <a:cs typeface="+mn-cs"/>
                        </a:rPr>
                        <a:t>(erosive esophagitis)</a:t>
                      </a:r>
                    </a:p>
                    <a:p>
                      <a:r>
                        <a:rPr lang="en-US" sz="1800" b="1" i="0" u="none" strike="noStrike" kern="1200" dirty="0" smtClean="0">
                          <a:solidFill>
                            <a:schemeClr val="dk1"/>
                          </a:solidFill>
                          <a:effectLst/>
                          <a:latin typeface="+mj-lt"/>
                          <a:ea typeface="+mn-ea"/>
                          <a:cs typeface="+mn-cs"/>
                        </a:rPr>
                        <a:t>and </a:t>
                      </a:r>
                      <a:r>
                        <a:rPr lang="en-US" sz="1800" b="1" i="0" u="none" strike="noStrike" kern="1200" baseline="0" dirty="0" smtClean="0">
                          <a:solidFill>
                            <a:schemeClr val="dk1"/>
                          </a:solidFill>
                          <a:effectLst/>
                          <a:latin typeface="+mj-lt"/>
                          <a:ea typeface="+mn-ea"/>
                          <a:cs typeface="+mn-cs"/>
                        </a:rPr>
                        <a:t> </a:t>
                      </a:r>
                      <a:r>
                        <a:rPr lang="en-US" sz="1800" b="1" i="0" u="none" strike="noStrike" kern="1200" dirty="0" smtClean="0">
                          <a:solidFill>
                            <a:schemeClr val="dk1"/>
                          </a:solidFill>
                          <a:effectLst/>
                          <a:latin typeface="+mj-lt"/>
                          <a:ea typeface="+mn-ea"/>
                          <a:cs typeface="+mn-cs"/>
                        </a:rPr>
                        <a:t>Barrett’s </a:t>
                      </a:r>
                      <a:r>
                        <a:rPr lang="en-US" sz="1800" b="1" i="0" u="none" strike="noStrike" kern="1200" dirty="0" smtClean="0">
                          <a:solidFill>
                            <a:schemeClr val="dk1"/>
                          </a:solidFill>
                          <a:effectLst/>
                          <a:latin typeface="+mj-lt"/>
                          <a:ea typeface="+mn-ea"/>
                          <a:cs typeface="+mn-cs"/>
                        </a:rPr>
                        <a:t>esophagus</a:t>
                      </a:r>
                      <a:endParaRPr lang="en-US" sz="1800" dirty="0">
                        <a:latin typeface="+mj-lt"/>
                      </a:endParaRPr>
                    </a:p>
                  </a:txBody>
                  <a:tcPr marL="66675" marR="66675" marT="66675" marB="66675"/>
                </a:tc>
                <a:tc>
                  <a:txBody>
                    <a:bodyPr/>
                    <a:lstStyle/>
                    <a:p>
                      <a:pPr rtl="0"/>
                      <a:r>
                        <a:rPr lang="en-US" sz="1700" b="0" baseline="0" dirty="0" smtClean="0">
                          <a:effectLst/>
                          <a:latin typeface="+mj-lt"/>
                        </a:rPr>
                        <a:t>20 mg PO daily</a:t>
                      </a:r>
                      <a:r>
                        <a:rPr lang="en-US" sz="1700" b="0" dirty="0" smtClean="0">
                          <a:effectLst/>
                          <a:latin typeface="+mj-lt"/>
                        </a:rPr>
                        <a:t/>
                      </a:r>
                      <a:br>
                        <a:rPr lang="en-US" sz="1700" b="0" dirty="0" smtClean="0">
                          <a:effectLst/>
                          <a:latin typeface="+mj-lt"/>
                        </a:rPr>
                      </a:br>
                      <a:r>
                        <a:rPr lang="en-US" sz="1700" b="0" dirty="0" smtClean="0">
                          <a:effectLst/>
                          <a:latin typeface="+mj-lt"/>
                        </a:rPr>
                        <a:t/>
                      </a:r>
                      <a:br>
                        <a:rPr lang="en-US" sz="1700" b="0" dirty="0" smtClean="0">
                          <a:effectLst/>
                          <a:latin typeface="+mj-lt"/>
                        </a:rPr>
                      </a:br>
                      <a:r>
                        <a:rPr lang="en-US" sz="1800" b="1" i="0" u="none" strike="noStrike" kern="1200" dirty="0" smtClean="0">
                          <a:solidFill>
                            <a:schemeClr val="dk1"/>
                          </a:solidFill>
                          <a:effectLst/>
                          <a:latin typeface="+mj-lt"/>
                          <a:ea typeface="+mn-ea"/>
                          <a:cs typeface="+mn-cs"/>
                        </a:rPr>
                        <a:t>Max </a:t>
                      </a:r>
                      <a:r>
                        <a:rPr lang="en-US" sz="1800" b="1" i="0" u="none" strike="noStrike" kern="1200" dirty="0" smtClean="0">
                          <a:solidFill>
                            <a:schemeClr val="dk1"/>
                          </a:solidFill>
                          <a:effectLst/>
                          <a:latin typeface="+mj-lt"/>
                          <a:ea typeface="+mn-ea"/>
                          <a:cs typeface="+mn-cs"/>
                        </a:rPr>
                        <a:t>Dose:</a:t>
                      </a:r>
                      <a:endParaRPr lang="en-US" sz="1800" b="1" dirty="0" smtClean="0">
                        <a:effectLst/>
                        <a:latin typeface="+mj-lt"/>
                      </a:endParaRPr>
                    </a:p>
                    <a:p>
                      <a:pPr rtl="0"/>
                      <a:r>
                        <a:rPr lang="en-US" sz="1700" b="0" i="0" u="none" strike="noStrike" kern="1200" dirty="0" smtClean="0">
                          <a:solidFill>
                            <a:schemeClr val="dk1"/>
                          </a:solidFill>
                          <a:effectLst/>
                          <a:latin typeface="+mj-lt"/>
                          <a:ea typeface="+mn-ea"/>
                          <a:cs typeface="+mn-cs"/>
                        </a:rPr>
                        <a:t>40 </a:t>
                      </a:r>
                      <a:r>
                        <a:rPr lang="en-US" sz="1700" b="0" i="0" u="none" strike="noStrike" kern="1200" dirty="0" smtClean="0">
                          <a:solidFill>
                            <a:schemeClr val="dk1"/>
                          </a:solidFill>
                          <a:effectLst/>
                          <a:latin typeface="+mj-lt"/>
                          <a:ea typeface="+mn-ea"/>
                          <a:cs typeface="+mn-cs"/>
                        </a:rPr>
                        <a:t>mg/day PO for </a:t>
                      </a:r>
                      <a:r>
                        <a:rPr lang="en-US" sz="1700" b="0" i="0" u="none" strike="noStrike" kern="1200" dirty="0" smtClean="0">
                          <a:solidFill>
                            <a:schemeClr val="dk1"/>
                          </a:solidFill>
                          <a:effectLst/>
                          <a:latin typeface="+mj-lt"/>
                          <a:ea typeface="+mn-ea"/>
                          <a:cs typeface="+mn-cs"/>
                        </a:rPr>
                        <a:t>GERD</a:t>
                      </a:r>
                      <a:endParaRPr lang="en-US" sz="1700" b="0" dirty="0" smtClean="0">
                        <a:effectLst/>
                        <a:latin typeface="+mj-lt"/>
                      </a:endParaRPr>
                    </a:p>
                  </a:txBody>
                  <a:tcPr marL="66675" marR="66675" marT="66675" marB="66675"/>
                </a:tc>
                <a:tc>
                  <a:txBody>
                    <a:bodyPr/>
                    <a:lstStyle/>
                    <a:p>
                      <a:pPr rtl="0"/>
                      <a:r>
                        <a:rPr lang="en-US" sz="1800" b="1" i="0" u="none" strike="noStrike" kern="1200" dirty="0" smtClean="0">
                          <a:solidFill>
                            <a:schemeClr val="dk1"/>
                          </a:solidFill>
                          <a:effectLst/>
                          <a:latin typeface="+mj-lt"/>
                          <a:ea typeface="+mn-ea"/>
                          <a:cs typeface="+mn-cs"/>
                        </a:rPr>
                        <a:t>For the treatment of erosive GERD (erosive esophagitis): </a:t>
                      </a:r>
                      <a:endParaRPr lang="en-US" sz="1800" b="1" i="0" u="none" strike="noStrike" kern="1200" dirty="0" smtClean="0">
                        <a:solidFill>
                          <a:schemeClr val="dk1"/>
                        </a:solidFill>
                        <a:effectLst/>
                        <a:latin typeface="+mj-lt"/>
                        <a:ea typeface="+mn-ea"/>
                        <a:cs typeface="+mn-cs"/>
                      </a:endParaRPr>
                    </a:p>
                    <a:p>
                      <a:pPr rtl="0"/>
                      <a:r>
                        <a:rPr lang="en-US" sz="1700" b="0" i="0" u="none" strike="noStrike" kern="1200" dirty="0" smtClean="0">
                          <a:solidFill>
                            <a:schemeClr val="dk1"/>
                          </a:solidFill>
                          <a:effectLst/>
                          <a:latin typeface="+mj-lt"/>
                          <a:ea typeface="+mn-ea"/>
                          <a:cs typeface="+mn-cs"/>
                        </a:rPr>
                        <a:t>Treatment </a:t>
                      </a:r>
                      <a:r>
                        <a:rPr lang="en-US" sz="1700" b="0" i="0" u="none" strike="noStrike" kern="1200" dirty="0" smtClean="0">
                          <a:solidFill>
                            <a:schemeClr val="dk1"/>
                          </a:solidFill>
                          <a:effectLst/>
                          <a:latin typeface="+mj-lt"/>
                          <a:ea typeface="+mn-ea"/>
                          <a:cs typeface="+mn-cs"/>
                        </a:rPr>
                        <a:t>lasts or 4-8 weeks. Continue for an additional 8 weeks if symptoms do not resolve</a:t>
                      </a:r>
                      <a:r>
                        <a:rPr lang="en-US" sz="1700" b="0" i="0" u="none" strike="noStrike" kern="1200" dirty="0" smtClean="0">
                          <a:solidFill>
                            <a:schemeClr val="dk1"/>
                          </a:solidFill>
                          <a:effectLst/>
                          <a:latin typeface="+mj-lt"/>
                          <a:ea typeface="+mn-ea"/>
                          <a:cs typeface="+mn-cs"/>
                        </a:rPr>
                        <a:t>.</a:t>
                      </a:r>
                      <a:endParaRPr lang="en-US" sz="1700" dirty="0">
                        <a:latin typeface="+mj-lt"/>
                      </a:endParaRPr>
                    </a:p>
                  </a:txBody>
                  <a:tcPr marL="66675" marR="66675" marT="66675" marB="66675"/>
                </a:tc>
                <a:tc>
                  <a:txBody>
                    <a:bodyPr/>
                    <a:lstStyle/>
                    <a:p>
                      <a:pPr rtl="0" fontAlgn="t">
                        <a:spcBef>
                          <a:spcPts val="0"/>
                        </a:spcBef>
                        <a:spcAft>
                          <a:spcPts val="0"/>
                        </a:spcAft>
                      </a:pP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791121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b="1" dirty="0" smtClean="0"/>
              <a:t>Rabeprazole</a:t>
            </a:r>
            <a:r>
              <a:rPr lang="en-US" dirty="0"/>
              <a:t/>
            </a:r>
            <a:br>
              <a:rPr lang="en-US" dirty="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4482067"/>
              </p:ext>
            </p:extLst>
          </p:nvPr>
        </p:nvGraphicFramePr>
        <p:xfrm>
          <a:off x="152401" y="1600200"/>
          <a:ext cx="8839200" cy="5208270"/>
        </p:xfrm>
        <a:graphic>
          <a:graphicData uri="http://schemas.openxmlformats.org/drawingml/2006/table">
            <a:tbl>
              <a:tblPr firstRow="1" bandRow="1">
                <a:tableStyleId>{5C22544A-7EE6-4342-B048-85BDC9FD1C3A}</a:tableStyleId>
              </a:tblPr>
              <a:tblGrid>
                <a:gridCol w="1371600"/>
                <a:gridCol w="2667000"/>
                <a:gridCol w="1981200"/>
                <a:gridCol w="2819400"/>
              </a:tblGrid>
              <a:tr h="398363">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207748">
                <a:tc>
                  <a:txBody>
                    <a:bodyPr/>
                    <a:lstStyle/>
                    <a:p>
                      <a:pPr rtl="0" fontAlgn="t">
                        <a:spcBef>
                          <a:spcPts val="0"/>
                        </a:spcBef>
                        <a:spcAft>
                          <a:spcPts val="0"/>
                        </a:spcAft>
                      </a:pPr>
                      <a:r>
                        <a:rPr lang="en-US" sz="1700" b="1" i="0" u="none" strike="noStrike" dirty="0">
                          <a:solidFill>
                            <a:srgbClr val="000000"/>
                          </a:solidFill>
                          <a:effectLst/>
                          <a:latin typeface="+mj-lt"/>
                        </a:rPr>
                        <a:t>Eosinophilic Esophagitis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20-40 mg </a:t>
                      </a:r>
                      <a:r>
                        <a:rPr lang="en-US" sz="1550" b="0" i="0" u="none" strike="noStrike" dirty="0">
                          <a:solidFill>
                            <a:srgbClr val="000000"/>
                          </a:solidFill>
                          <a:effectLst/>
                          <a:latin typeface="+mj-lt"/>
                        </a:rPr>
                        <a:t>PO twice daily 30-60 minutes before </a:t>
                      </a:r>
                      <a:r>
                        <a:rPr lang="en-US" sz="1550" b="0" i="0" u="none" strike="noStrike" dirty="0" smtClean="0">
                          <a:solidFill>
                            <a:srgbClr val="000000"/>
                          </a:solidFill>
                          <a:effectLst/>
                          <a:latin typeface="+mj-lt"/>
                        </a:rPr>
                        <a:t>meals</a:t>
                      </a:r>
                      <a:endParaRPr lang="en-US" sz="1550" dirty="0">
                        <a:effectLst/>
                        <a:latin typeface="+mj-lt"/>
                      </a:endParaRPr>
                    </a:p>
                  </a:txBody>
                  <a:tcPr marL="66675" marR="66675" marT="66675" marB="66675"/>
                </a:tc>
                <a:tc>
                  <a:txBody>
                    <a:bodyPr/>
                    <a:lstStyle/>
                    <a:p>
                      <a:pPr rtl="0" fontAlgn="base">
                        <a:spcBef>
                          <a:spcPts val="0"/>
                        </a:spcBef>
                        <a:spcAft>
                          <a:spcPts val="0"/>
                        </a:spcAft>
                      </a:pPr>
                      <a:r>
                        <a:rPr lang="en-US" sz="1550" b="0" i="0" u="none" strike="noStrike" dirty="0">
                          <a:solidFill>
                            <a:srgbClr val="000000"/>
                          </a:solidFill>
                          <a:effectLst/>
                          <a:latin typeface="+mj-lt"/>
                        </a:rPr>
                        <a:t>Treat for up to 8 weeks and continue until the time of the follow-up</a:t>
                      </a:r>
                      <a:endParaRPr lang="en-US" sz="1550" b="1" i="0" u="none" strike="noStrike" dirty="0">
                        <a:solidFill>
                          <a:srgbClr val="000000"/>
                        </a:solidFill>
                        <a:effectLst/>
                        <a:latin typeface="+mj-lt"/>
                      </a:endParaRPr>
                    </a:p>
                    <a:p>
                      <a:pPr rtl="0" fontAlgn="t">
                        <a:spcBef>
                          <a:spcPts val="0"/>
                        </a:spcBef>
                        <a:spcAft>
                          <a:spcPts val="0"/>
                        </a:spcAft>
                      </a:pPr>
                      <a:r>
                        <a:rPr lang="en-US" sz="1550" b="0" i="0" u="none" strike="noStrike" dirty="0">
                          <a:solidFill>
                            <a:srgbClr val="000000"/>
                          </a:solidFill>
                          <a:effectLst/>
                          <a:latin typeface="+mj-lt"/>
                        </a:rPr>
                        <a:t>endoscopy and biopsy.</a:t>
                      </a:r>
                      <a:endParaRPr lang="en-US" sz="1550" dirty="0">
                        <a:effectLst/>
                        <a:latin typeface="+mj-lt"/>
                      </a:endParaRPr>
                    </a:p>
                  </a:txBody>
                  <a:tcPr marL="66675" marR="66675" marT="66675" marB="66675"/>
                </a:tc>
                <a:tc>
                  <a:txBody>
                    <a:bodyPr/>
                    <a:lstStyle/>
                    <a:p>
                      <a:pPr rtl="0" fontAlgn="base">
                        <a:spcBef>
                          <a:spcPts val="0"/>
                        </a:spcBef>
                        <a:spcAft>
                          <a:spcPts val="0"/>
                        </a:spcAft>
                      </a:pPr>
                      <a:r>
                        <a:rPr lang="en-US" sz="1550" b="0" i="0" u="none" strike="noStrike" dirty="0" smtClean="0">
                          <a:solidFill>
                            <a:srgbClr val="000000"/>
                          </a:solidFill>
                          <a:effectLst/>
                          <a:latin typeface="+mj-lt"/>
                        </a:rPr>
                        <a:t>PPI </a:t>
                      </a:r>
                      <a:r>
                        <a:rPr lang="en-US" sz="1550" b="0" i="0" u="none" strike="noStrike" dirty="0">
                          <a:solidFill>
                            <a:srgbClr val="000000"/>
                          </a:solidFill>
                          <a:effectLst/>
                          <a:latin typeface="+mj-lt"/>
                        </a:rPr>
                        <a:t>trial is central to the </a:t>
                      </a:r>
                      <a:r>
                        <a:rPr lang="en-US" sz="1550" b="0" i="0" u="none" strike="noStrike" dirty="0" smtClean="0">
                          <a:solidFill>
                            <a:srgbClr val="000000"/>
                          </a:solidFill>
                          <a:effectLst/>
                          <a:latin typeface="+mj-lt"/>
                        </a:rPr>
                        <a:t>diagnosis </a:t>
                      </a:r>
                      <a:r>
                        <a:rPr lang="en-US" sz="1550" b="0" i="0" u="none" strike="noStrike" dirty="0">
                          <a:solidFill>
                            <a:srgbClr val="000000"/>
                          </a:solidFill>
                          <a:effectLst/>
                          <a:latin typeface="+mj-lt"/>
                        </a:rPr>
                        <a:t>of </a:t>
                      </a:r>
                      <a:r>
                        <a:rPr lang="en-US" sz="1550" b="0" i="0" u="none" strike="noStrike" dirty="0" err="1">
                          <a:solidFill>
                            <a:srgbClr val="000000"/>
                          </a:solidFill>
                          <a:effectLst/>
                          <a:latin typeface="+mj-lt"/>
                        </a:rPr>
                        <a:t>EoE</a:t>
                      </a:r>
                      <a:r>
                        <a:rPr lang="en-US" sz="1550" b="0" i="0" u="none" strike="noStrike" dirty="0">
                          <a:solidFill>
                            <a:srgbClr val="000000"/>
                          </a:solidFill>
                          <a:effectLst/>
                          <a:latin typeface="+mj-lt"/>
                        </a:rPr>
                        <a:t>.  If eosinophilia and symptoms persist on repeat endoscopy </a:t>
                      </a:r>
                      <a:r>
                        <a:rPr lang="en-US" sz="1550" b="0" i="0" u="none" strike="noStrike" dirty="0" smtClean="0">
                          <a:solidFill>
                            <a:srgbClr val="000000"/>
                          </a:solidFill>
                          <a:effectLst/>
                          <a:latin typeface="+mj-lt"/>
                        </a:rPr>
                        <a:t>following </a:t>
                      </a:r>
                      <a:r>
                        <a:rPr lang="en-US" sz="1550" b="0" i="0" u="none" strike="noStrike" dirty="0">
                          <a:solidFill>
                            <a:srgbClr val="000000"/>
                          </a:solidFill>
                          <a:effectLst/>
                          <a:latin typeface="+mj-lt"/>
                        </a:rPr>
                        <a:t>a PPI trial, then </a:t>
                      </a:r>
                      <a:r>
                        <a:rPr lang="en-US" sz="1550" b="0" i="0" u="none" strike="noStrike" dirty="0" err="1">
                          <a:solidFill>
                            <a:srgbClr val="000000"/>
                          </a:solidFill>
                          <a:effectLst/>
                          <a:latin typeface="+mj-lt"/>
                        </a:rPr>
                        <a:t>EoE</a:t>
                      </a:r>
                      <a:r>
                        <a:rPr lang="en-US" sz="1550" b="0" i="0" u="none" strike="noStrike" dirty="0">
                          <a:solidFill>
                            <a:srgbClr val="000000"/>
                          </a:solidFill>
                          <a:effectLst/>
                          <a:latin typeface="+mj-lt"/>
                        </a:rPr>
                        <a:t> can be formally diagnosed. </a:t>
                      </a:r>
                      <a:r>
                        <a:rPr lang="en-US" sz="1550" b="0" i="0" u="none" strike="noStrike" dirty="0" smtClean="0">
                          <a:solidFill>
                            <a:srgbClr val="000000"/>
                          </a:solidFill>
                          <a:effectLst/>
                          <a:latin typeface="+mj-lt"/>
                        </a:rPr>
                        <a:t>If symptoms and eosinophilia resolve, then PPI-REE is diagnosed.</a:t>
                      </a:r>
                      <a:r>
                        <a:rPr lang="en-US" sz="1550" b="0" i="0" u="none" strike="noStrike" baseline="30000" dirty="0" smtClean="0">
                          <a:solidFill>
                            <a:srgbClr val="000000"/>
                          </a:solidFill>
                          <a:effectLst/>
                          <a:latin typeface="+mj-lt"/>
                        </a:rPr>
                        <a:t>17</a:t>
                      </a:r>
                      <a:endParaRPr lang="en-US" sz="1550" b="1" i="0" u="none" strike="noStrike" dirty="0">
                        <a:solidFill>
                          <a:srgbClr val="000000"/>
                        </a:solidFill>
                        <a:effectLst/>
                        <a:latin typeface="+mj-lt"/>
                      </a:endParaRPr>
                    </a:p>
                  </a:txBody>
                  <a:tcPr marL="66675" marR="66675" marT="66675" marB="66675"/>
                </a:tc>
              </a:tr>
              <a:tr h="2499289">
                <a:tc>
                  <a:txBody>
                    <a:bodyPr/>
                    <a:lstStyle/>
                    <a:p>
                      <a:pPr rtl="0"/>
                      <a:r>
                        <a:rPr lang="en-US" sz="1700" b="1" i="0" u="none" strike="noStrike" kern="1200" dirty="0" smtClean="0">
                          <a:solidFill>
                            <a:schemeClr val="dk1"/>
                          </a:solidFill>
                          <a:effectLst/>
                          <a:latin typeface="+mj-lt"/>
                          <a:ea typeface="+mn-ea"/>
                          <a:cs typeface="+mn-cs"/>
                        </a:rPr>
                        <a:t>Peptic</a:t>
                      </a:r>
                      <a:endParaRPr lang="en-US" sz="1700" b="0" dirty="0" smtClean="0">
                        <a:effectLst/>
                        <a:latin typeface="+mj-lt"/>
                      </a:endParaRPr>
                    </a:p>
                    <a:p>
                      <a:r>
                        <a:rPr lang="en-US" sz="1700" b="1" i="0" u="none" strike="noStrike" kern="1200" dirty="0" smtClean="0">
                          <a:solidFill>
                            <a:schemeClr val="dk1"/>
                          </a:solidFill>
                          <a:effectLst/>
                          <a:latin typeface="+mj-lt"/>
                          <a:ea typeface="+mn-ea"/>
                          <a:cs typeface="+mn-cs"/>
                        </a:rPr>
                        <a:t>Ulcer Disease, Healing of Duodenal &amp; Gastric Ulcer</a:t>
                      </a:r>
                      <a:r>
                        <a:rPr lang="en-US" sz="1700" b="0" dirty="0" smtClean="0">
                          <a:effectLst/>
                          <a:latin typeface="+mj-lt"/>
                        </a:rPr>
                        <a:t/>
                      </a:r>
                      <a:br>
                        <a:rPr lang="en-US" sz="1700" b="0" dirty="0" smtClean="0">
                          <a:effectLst/>
                          <a:latin typeface="+mj-lt"/>
                        </a:rPr>
                      </a:br>
                      <a:endParaRPr lang="en-US" sz="1700" dirty="0">
                        <a:effectLst/>
                        <a:latin typeface="+mj-lt"/>
                      </a:endParaRPr>
                    </a:p>
                  </a:txBody>
                  <a:tcPr marL="66675" marR="66675" marT="66675" marB="66675"/>
                </a:tc>
                <a:tc>
                  <a:txBody>
                    <a:bodyPr/>
                    <a:lstStyle/>
                    <a:p>
                      <a:pPr rtl="0"/>
                      <a:r>
                        <a:rPr lang="en-US" sz="1700" b="1" i="0" u="none" strike="noStrike" kern="1200" dirty="0" smtClean="0">
                          <a:solidFill>
                            <a:schemeClr val="dk1"/>
                          </a:solidFill>
                          <a:effectLst/>
                          <a:latin typeface="+mj-lt"/>
                          <a:ea typeface="+mn-ea"/>
                          <a:cs typeface="+mn-cs"/>
                        </a:rPr>
                        <a:t>Duodenal Ulcer:</a:t>
                      </a:r>
                      <a:endParaRPr lang="en-US" sz="1700" b="0" dirty="0" smtClean="0">
                        <a:effectLst/>
                        <a:latin typeface="+mj-lt"/>
                      </a:endParaRPr>
                    </a:p>
                    <a:p>
                      <a:pPr rtl="0"/>
                      <a:r>
                        <a:rPr lang="en-US" sz="1550" b="0" i="0" u="none" strike="noStrike" kern="1200" dirty="0" smtClean="0">
                          <a:solidFill>
                            <a:schemeClr val="dk1"/>
                          </a:solidFill>
                          <a:effectLst/>
                          <a:latin typeface="+mj-lt"/>
                          <a:ea typeface="+mn-ea"/>
                          <a:cs typeface="+mn-cs"/>
                        </a:rPr>
                        <a:t>20 </a:t>
                      </a:r>
                      <a:r>
                        <a:rPr lang="en-US" sz="1550" b="0" i="0" u="none" strike="noStrike" kern="1200" dirty="0" smtClean="0">
                          <a:solidFill>
                            <a:schemeClr val="dk1"/>
                          </a:solidFill>
                          <a:effectLst/>
                          <a:latin typeface="+mj-lt"/>
                          <a:ea typeface="+mn-ea"/>
                          <a:cs typeface="+mn-cs"/>
                        </a:rPr>
                        <a:t>mg PO once daily in the morning, for up to 4 weeks</a:t>
                      </a:r>
                      <a:r>
                        <a:rPr lang="en-US" sz="1550" b="0" i="0" u="none" strike="noStrike" kern="1200" dirty="0" smtClean="0">
                          <a:solidFill>
                            <a:schemeClr val="dk1"/>
                          </a:solidFill>
                          <a:effectLst/>
                          <a:latin typeface="+mj-lt"/>
                          <a:ea typeface="+mn-ea"/>
                          <a:cs typeface="+mn-cs"/>
                        </a:rPr>
                        <a:t>.</a:t>
                      </a:r>
                    </a:p>
                    <a:p>
                      <a:pPr rtl="0"/>
                      <a:r>
                        <a:rPr lang="en-US" sz="1700" b="1" i="0" u="none" strike="noStrike" kern="1200" dirty="0" smtClean="0">
                          <a:solidFill>
                            <a:schemeClr val="dk1"/>
                          </a:solidFill>
                          <a:effectLst/>
                          <a:latin typeface="+mj-lt"/>
                          <a:ea typeface="+mn-ea"/>
                          <a:cs typeface="+mn-cs"/>
                        </a:rPr>
                        <a:t>Max </a:t>
                      </a:r>
                      <a:r>
                        <a:rPr lang="en-US" sz="1700" b="1" i="0" u="none" strike="noStrike" kern="1200" dirty="0" smtClean="0">
                          <a:solidFill>
                            <a:schemeClr val="dk1"/>
                          </a:solidFill>
                          <a:effectLst/>
                          <a:latin typeface="+mj-lt"/>
                          <a:ea typeface="+mn-ea"/>
                          <a:cs typeface="+mn-cs"/>
                        </a:rPr>
                        <a:t>dose: </a:t>
                      </a:r>
                      <a:r>
                        <a:rPr lang="en-US" sz="1550" b="0" i="0" u="none" strike="noStrike" kern="1200" dirty="0" smtClean="0">
                          <a:solidFill>
                            <a:schemeClr val="dk1"/>
                          </a:solidFill>
                          <a:effectLst/>
                          <a:latin typeface="+mj-lt"/>
                          <a:ea typeface="+mn-ea"/>
                          <a:cs typeface="+mn-cs"/>
                        </a:rPr>
                        <a:t>40 mg / day </a:t>
                      </a:r>
                      <a:r>
                        <a:rPr lang="en-US" sz="1550" b="0" i="0" u="none" strike="noStrike" kern="1200" dirty="0" smtClean="0">
                          <a:solidFill>
                            <a:schemeClr val="dk1"/>
                          </a:solidFill>
                          <a:effectLst/>
                          <a:latin typeface="+mj-lt"/>
                          <a:ea typeface="+mn-ea"/>
                          <a:cs typeface="+mn-cs"/>
                        </a:rPr>
                        <a:t>PO</a:t>
                      </a:r>
                    </a:p>
                    <a:p>
                      <a:pPr rtl="0"/>
                      <a:r>
                        <a:rPr lang="en-US" sz="1700" b="1" i="0" u="none" strike="noStrike" kern="1200" dirty="0" smtClean="0">
                          <a:solidFill>
                            <a:schemeClr val="dk1"/>
                          </a:solidFill>
                          <a:effectLst/>
                          <a:latin typeface="+mj-lt"/>
                          <a:ea typeface="+mn-ea"/>
                          <a:cs typeface="+mn-cs"/>
                        </a:rPr>
                        <a:t>Healing </a:t>
                      </a:r>
                      <a:r>
                        <a:rPr lang="en-US" sz="1700" b="1" i="0" u="none" strike="noStrike" kern="1200" dirty="0" smtClean="0">
                          <a:solidFill>
                            <a:schemeClr val="dk1"/>
                          </a:solidFill>
                          <a:effectLst/>
                          <a:latin typeface="+mj-lt"/>
                          <a:ea typeface="+mn-ea"/>
                          <a:cs typeface="+mn-cs"/>
                        </a:rPr>
                        <a:t>of Gastric Ulcer</a:t>
                      </a:r>
                      <a:r>
                        <a:rPr lang="en-US" sz="1700" b="1" i="0" u="none" strike="noStrike" kern="1200" dirty="0" smtClean="0">
                          <a:solidFill>
                            <a:schemeClr val="dk1"/>
                          </a:solidFill>
                          <a:effectLst/>
                          <a:latin typeface="+mj-lt"/>
                          <a:ea typeface="+mn-ea"/>
                          <a:cs typeface="+mn-cs"/>
                        </a:rPr>
                        <a:t>:</a:t>
                      </a:r>
                    </a:p>
                    <a:p>
                      <a:pPr rtl="0"/>
                      <a:r>
                        <a:rPr lang="en-US" sz="1700" b="1" i="0" u="none" strike="noStrike" kern="1200" dirty="0" smtClean="0">
                          <a:solidFill>
                            <a:schemeClr val="dk1"/>
                          </a:solidFill>
                          <a:effectLst/>
                          <a:latin typeface="+mj-lt"/>
                          <a:ea typeface="+mn-ea"/>
                          <a:cs typeface="+mn-cs"/>
                        </a:rPr>
                        <a:t> </a:t>
                      </a:r>
                      <a:r>
                        <a:rPr lang="en-US" sz="1550" b="0" i="0" u="none" strike="noStrike" kern="1200" dirty="0" smtClean="0">
                          <a:solidFill>
                            <a:schemeClr val="dk1"/>
                          </a:solidFill>
                          <a:effectLst/>
                          <a:latin typeface="+mj-lt"/>
                          <a:ea typeface="+mn-ea"/>
                          <a:cs typeface="+mn-cs"/>
                        </a:rPr>
                        <a:t>20 mg PO once daily in the morning for 3-6 weeks</a:t>
                      </a:r>
                      <a:r>
                        <a:rPr lang="en-US" sz="1550" b="0" i="0" u="none" strike="noStrike" kern="1200" dirty="0" smtClean="0">
                          <a:solidFill>
                            <a:schemeClr val="dk1"/>
                          </a:solidFill>
                          <a:effectLst/>
                          <a:latin typeface="+mj-lt"/>
                          <a:ea typeface="+mn-ea"/>
                          <a:cs typeface="+mn-cs"/>
                        </a:rPr>
                        <a:t>.</a:t>
                      </a:r>
                    </a:p>
                    <a:p>
                      <a:pPr rtl="0"/>
                      <a:r>
                        <a:rPr lang="en-US" sz="1700" b="1" i="0" u="none" strike="noStrike" kern="1200" dirty="0" smtClean="0">
                          <a:solidFill>
                            <a:schemeClr val="dk1"/>
                          </a:solidFill>
                          <a:effectLst/>
                          <a:latin typeface="+mj-lt"/>
                          <a:ea typeface="+mn-ea"/>
                          <a:cs typeface="+mn-cs"/>
                        </a:rPr>
                        <a:t>Max </a:t>
                      </a:r>
                      <a:r>
                        <a:rPr lang="en-US" sz="1700" b="1" i="0" u="none" strike="noStrike" kern="1200" dirty="0" smtClean="0">
                          <a:solidFill>
                            <a:schemeClr val="dk1"/>
                          </a:solidFill>
                          <a:effectLst/>
                          <a:latin typeface="+mj-lt"/>
                          <a:ea typeface="+mn-ea"/>
                          <a:cs typeface="+mn-cs"/>
                        </a:rPr>
                        <a:t>dose: </a:t>
                      </a:r>
                      <a:r>
                        <a:rPr lang="en-US" sz="1550" b="0" i="0" u="none" strike="noStrike" kern="1200" dirty="0" smtClean="0">
                          <a:solidFill>
                            <a:schemeClr val="dk1"/>
                          </a:solidFill>
                          <a:effectLst/>
                          <a:latin typeface="+mj-lt"/>
                          <a:ea typeface="+mn-ea"/>
                          <a:cs typeface="+mn-cs"/>
                        </a:rPr>
                        <a:t>40 mg / day </a:t>
                      </a:r>
                      <a:r>
                        <a:rPr lang="en-US" sz="1550" b="0" i="0" u="none" strike="noStrike" kern="1200" dirty="0" smtClean="0">
                          <a:solidFill>
                            <a:schemeClr val="dk1"/>
                          </a:solidFill>
                          <a:effectLst/>
                          <a:latin typeface="+mj-lt"/>
                          <a:ea typeface="+mn-ea"/>
                          <a:cs typeface="+mn-cs"/>
                        </a:rPr>
                        <a:t>PO</a:t>
                      </a:r>
                      <a:endParaRPr lang="en-US" sz="1550" dirty="0">
                        <a:effectLst/>
                        <a:latin typeface="+mj-lt"/>
                      </a:endParaRPr>
                    </a:p>
                  </a:txBody>
                  <a:tcPr marL="66675" marR="66675" marT="66675" marB="66675"/>
                </a:tc>
                <a:tc>
                  <a:txBody>
                    <a:bodyPr/>
                    <a:lstStyle/>
                    <a:p>
                      <a:pPr rtl="0"/>
                      <a:r>
                        <a:rPr lang="en-US" sz="1700" b="1" i="0" u="none" strike="noStrike" kern="1200" dirty="0" smtClean="0">
                          <a:solidFill>
                            <a:schemeClr val="dk1"/>
                          </a:solidFill>
                          <a:effectLst/>
                          <a:latin typeface="+mj-lt"/>
                          <a:ea typeface="+mn-ea"/>
                          <a:cs typeface="+mn-cs"/>
                        </a:rPr>
                        <a:t>Duodenal Ulcer:</a:t>
                      </a:r>
                      <a:endParaRPr lang="en-US" sz="1700" b="0" dirty="0" smtClean="0">
                        <a:effectLst/>
                        <a:latin typeface="+mj-lt"/>
                      </a:endParaRPr>
                    </a:p>
                    <a:p>
                      <a:pPr rtl="0"/>
                      <a:r>
                        <a:rPr lang="en-US" sz="1550" b="0" i="0" u="none" strike="noStrike" kern="1200" dirty="0" smtClean="0">
                          <a:solidFill>
                            <a:schemeClr val="dk1"/>
                          </a:solidFill>
                          <a:effectLst/>
                          <a:latin typeface="+mj-lt"/>
                          <a:ea typeface="+mn-ea"/>
                          <a:cs typeface="+mn-cs"/>
                        </a:rPr>
                        <a:t>Most patients heal within 4 weeks of </a:t>
                      </a:r>
                      <a:r>
                        <a:rPr lang="en-US" sz="1550" b="0" i="0" u="none" strike="noStrike" kern="1200" dirty="0" err="1" smtClean="0">
                          <a:solidFill>
                            <a:schemeClr val="dk1"/>
                          </a:solidFill>
                          <a:effectLst/>
                          <a:latin typeface="+mj-lt"/>
                          <a:ea typeface="+mn-ea"/>
                          <a:cs typeface="+mn-cs"/>
                        </a:rPr>
                        <a:t>rabeprazole</a:t>
                      </a:r>
                      <a:r>
                        <a:rPr lang="en-US" sz="1550" b="0" i="0" u="none" strike="noStrike" kern="1200" dirty="0" smtClean="0">
                          <a:solidFill>
                            <a:schemeClr val="dk1"/>
                          </a:solidFill>
                          <a:effectLst/>
                          <a:latin typeface="+mj-lt"/>
                          <a:ea typeface="+mn-ea"/>
                          <a:cs typeface="+mn-cs"/>
                        </a:rPr>
                        <a:t> </a:t>
                      </a:r>
                      <a:r>
                        <a:rPr lang="en-US" sz="1550" b="0" i="0" u="none" strike="noStrike" kern="1200" dirty="0" smtClean="0">
                          <a:solidFill>
                            <a:schemeClr val="dk1"/>
                          </a:solidFill>
                          <a:effectLst/>
                          <a:latin typeface="+mj-lt"/>
                          <a:ea typeface="+mn-ea"/>
                          <a:cs typeface="+mn-cs"/>
                        </a:rPr>
                        <a:t>therapy. </a:t>
                      </a:r>
                    </a:p>
                    <a:p>
                      <a:pPr rtl="0"/>
                      <a:r>
                        <a:rPr lang="en-US" sz="1700" b="1" i="0" u="none" strike="noStrike" kern="1200" dirty="0" smtClean="0">
                          <a:solidFill>
                            <a:schemeClr val="dk1"/>
                          </a:solidFill>
                          <a:effectLst/>
                          <a:latin typeface="+mn-lt"/>
                          <a:ea typeface="+mn-ea"/>
                          <a:cs typeface="+mn-cs"/>
                        </a:rPr>
                        <a:t>Gastric Ulcer:</a:t>
                      </a:r>
                      <a:endParaRPr lang="en-US" sz="1700" b="0" kern="1200" dirty="0" smtClean="0">
                        <a:solidFill>
                          <a:schemeClr val="dk1"/>
                        </a:solidFill>
                        <a:effectLst/>
                        <a:latin typeface="+mn-lt"/>
                        <a:ea typeface="+mn-ea"/>
                        <a:cs typeface="+mn-cs"/>
                      </a:endParaRPr>
                    </a:p>
                    <a:p>
                      <a:r>
                        <a:rPr lang="en-US" sz="1550" b="0" i="0" u="none" strike="noStrike" kern="1200" dirty="0" smtClean="0">
                          <a:solidFill>
                            <a:schemeClr val="dk1"/>
                          </a:solidFill>
                          <a:effectLst/>
                          <a:latin typeface="+mn-lt"/>
                          <a:ea typeface="+mn-ea"/>
                          <a:cs typeface="+mn-cs"/>
                        </a:rPr>
                        <a:t>Healing of gastric ulcers takes longer than duodenal ulcers and may take 4-8 weeks of therapy.</a:t>
                      </a:r>
                      <a:r>
                        <a:rPr lang="en-US" sz="1550" b="0" i="0" u="none" strike="noStrike" kern="1200" baseline="30000" dirty="0" smtClean="0">
                          <a:solidFill>
                            <a:schemeClr val="dk1"/>
                          </a:solidFill>
                          <a:effectLst/>
                          <a:latin typeface="+mn-lt"/>
                          <a:ea typeface="+mn-ea"/>
                          <a:cs typeface="+mn-cs"/>
                        </a:rPr>
                        <a:t>1</a:t>
                      </a:r>
                      <a:endParaRPr lang="en-US" sz="1550" kern="1200" dirty="0" smtClean="0">
                        <a:solidFill>
                          <a:schemeClr val="dk1"/>
                        </a:solidFill>
                        <a:effectLst/>
                        <a:latin typeface="+mn-lt"/>
                        <a:ea typeface="+mn-ea"/>
                        <a:cs typeface="+mn-cs"/>
                      </a:endParaRPr>
                    </a:p>
                  </a:txBody>
                  <a:tcPr marL="66675" marR="66675" marT="66675" marB="66675"/>
                </a:tc>
                <a:tc>
                  <a:txBody>
                    <a:bodyPr/>
                    <a:lstStyle/>
                    <a:p>
                      <a:pPr rtl="0" fontAlgn="base">
                        <a:spcBef>
                          <a:spcPts val="0"/>
                        </a:spcBef>
                        <a:spcAft>
                          <a:spcPts val="0"/>
                        </a:spcAft>
                      </a:pPr>
                      <a:endParaRPr lang="en-US" sz="1550" b="1" i="0" u="none" strike="noStrike" dirty="0">
                        <a:solidFill>
                          <a:srgbClr val="000000"/>
                        </a:solidFill>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3039820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b="1" dirty="0" smtClean="0"/>
              <a:t>Rabeprazole</a:t>
            </a:r>
            <a:r>
              <a:rPr lang="en-US" dirty="0"/>
              <a:t/>
            </a:r>
            <a:br>
              <a:rPr lang="en-US" dirty="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194641"/>
              </p:ext>
            </p:extLst>
          </p:nvPr>
        </p:nvGraphicFramePr>
        <p:xfrm>
          <a:off x="152400" y="1600200"/>
          <a:ext cx="8839200" cy="5185533"/>
        </p:xfrm>
        <a:graphic>
          <a:graphicData uri="http://schemas.openxmlformats.org/drawingml/2006/table">
            <a:tbl>
              <a:tblPr firstRow="1" bandRow="1">
                <a:tableStyleId>{5C22544A-7EE6-4342-B048-85BDC9FD1C3A}</a:tableStyleId>
              </a:tblPr>
              <a:tblGrid>
                <a:gridCol w="1306664"/>
                <a:gridCol w="5687833"/>
                <a:gridCol w="1844703"/>
              </a:tblGrid>
              <a:tr h="327537">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4777863">
                <a:tc>
                  <a:txBody>
                    <a:bodyPr/>
                    <a:lstStyle/>
                    <a:p>
                      <a:pPr rtl="0"/>
                      <a:r>
                        <a:rPr lang="en-US" sz="1800" b="1" i="0" u="none" strike="noStrike" kern="1200" dirty="0" smtClean="0">
                          <a:solidFill>
                            <a:schemeClr val="dk1"/>
                          </a:solidFill>
                          <a:effectLst/>
                          <a:latin typeface="+mj-lt"/>
                          <a:ea typeface="+mn-ea"/>
                          <a:cs typeface="+mn-cs"/>
                        </a:rPr>
                        <a:t>H. Pylori Eradication</a:t>
                      </a:r>
                      <a:r>
                        <a:rPr lang="en-US" sz="1800" b="0" dirty="0" smtClean="0">
                          <a:effectLst/>
                          <a:latin typeface="+mj-lt"/>
                        </a:rPr>
                        <a:t/>
                      </a:r>
                      <a:br>
                        <a:rPr lang="en-US" sz="1800" b="0" dirty="0" smtClean="0">
                          <a:effectLst/>
                          <a:latin typeface="+mj-lt"/>
                        </a:rPr>
                      </a:br>
                      <a:endParaRPr lang="en-US" sz="1800" dirty="0">
                        <a:effectLst/>
                        <a:latin typeface="+mj-lt"/>
                      </a:endParaRPr>
                    </a:p>
                  </a:txBody>
                  <a:tcPr marL="66675" marR="66675" marT="66675" marB="66675"/>
                </a:tc>
                <a:tc>
                  <a:txBody>
                    <a:bodyPr/>
                    <a:lstStyle/>
                    <a:p>
                      <a:pPr rtl="0"/>
                      <a:r>
                        <a:rPr lang="en-US" sz="1800" b="1" i="0" u="none" strike="noStrike" kern="1200" dirty="0" smtClean="0">
                          <a:solidFill>
                            <a:schemeClr val="dk1"/>
                          </a:solidFill>
                          <a:effectLst/>
                          <a:latin typeface="+mj-lt"/>
                          <a:ea typeface="+mn-ea"/>
                          <a:cs typeface="+mn-cs"/>
                        </a:rPr>
                        <a:t>In combination with clarithromycin and metronidazole</a:t>
                      </a:r>
                      <a:r>
                        <a:rPr lang="en-US" sz="1800" b="1" i="0" u="none" strike="noStrike" kern="1200" dirty="0" smtClean="0">
                          <a:solidFill>
                            <a:schemeClr val="dk1"/>
                          </a:solidFill>
                          <a:effectLst/>
                          <a:latin typeface="+mj-lt"/>
                          <a:ea typeface="+mn-ea"/>
                          <a:cs typeface="+mn-cs"/>
                        </a:rPr>
                        <a:t>:</a:t>
                      </a:r>
                    </a:p>
                    <a:p>
                      <a:pPr rtl="0"/>
                      <a:endParaRPr lang="en-US" sz="400" b="0" dirty="0" smtClean="0">
                        <a:effectLst/>
                        <a:latin typeface="+mj-lt"/>
                      </a:endParaRPr>
                    </a:p>
                    <a:p>
                      <a:r>
                        <a:rPr lang="en-US" sz="1700" b="0" i="0" u="none" strike="noStrike" kern="1200" dirty="0" smtClean="0">
                          <a:solidFill>
                            <a:schemeClr val="dk1"/>
                          </a:solidFill>
                          <a:effectLst/>
                          <a:latin typeface="+mj-lt"/>
                          <a:ea typeface="+mn-ea"/>
                          <a:cs typeface="+mn-cs"/>
                        </a:rPr>
                        <a:t>20 </a:t>
                      </a:r>
                      <a:r>
                        <a:rPr lang="en-US" sz="1700" b="0" i="0" u="none" strike="noStrike" kern="1200" dirty="0" smtClean="0">
                          <a:solidFill>
                            <a:schemeClr val="dk1"/>
                          </a:solidFill>
                          <a:effectLst/>
                          <a:latin typeface="+mj-lt"/>
                          <a:ea typeface="+mn-ea"/>
                          <a:cs typeface="+mn-cs"/>
                        </a:rPr>
                        <a:t>mg PO twice daily with clarithromycin (500 mg twice daily), and metronidazole (500 mg twice daily) x 10-14 </a:t>
                      </a:r>
                      <a:r>
                        <a:rPr lang="en-US" sz="1700" b="0" i="0" u="none" strike="noStrike" kern="1200" dirty="0" smtClean="0">
                          <a:solidFill>
                            <a:schemeClr val="dk1"/>
                          </a:solidFill>
                          <a:effectLst/>
                          <a:latin typeface="+mj-lt"/>
                          <a:ea typeface="+mn-ea"/>
                          <a:cs typeface="+mn-cs"/>
                        </a:rPr>
                        <a:t>days.</a:t>
                      </a:r>
                      <a:r>
                        <a:rPr lang="en-US" sz="1700" b="0" i="0" u="none" strike="noStrike" kern="1200" baseline="30000" dirty="0" smtClean="0">
                          <a:solidFill>
                            <a:schemeClr val="dk1"/>
                          </a:solidFill>
                          <a:effectLst/>
                          <a:latin typeface="+mj-lt"/>
                          <a:ea typeface="+mn-ea"/>
                          <a:cs typeface="+mn-cs"/>
                        </a:rPr>
                        <a:t>18</a:t>
                      </a:r>
                    </a:p>
                    <a:p>
                      <a:endParaRPr lang="en-US" sz="400" b="0" i="0" u="none" strike="noStrike" kern="1200" baseline="30000" dirty="0" smtClean="0">
                        <a:solidFill>
                          <a:schemeClr val="dk1"/>
                        </a:solidFill>
                        <a:effectLst/>
                        <a:latin typeface="+mj-lt"/>
                        <a:ea typeface="+mn-ea"/>
                        <a:cs typeface="+mn-cs"/>
                      </a:endParaRPr>
                    </a:p>
                    <a:p>
                      <a:pPr rtl="0"/>
                      <a:r>
                        <a:rPr lang="en-US" sz="1800" b="1" i="0" u="none" strike="noStrike" kern="1200" dirty="0" smtClean="0">
                          <a:solidFill>
                            <a:schemeClr val="dk1"/>
                          </a:solidFill>
                          <a:effectLst/>
                          <a:latin typeface="+mj-lt"/>
                          <a:ea typeface="+mn-ea"/>
                          <a:cs typeface="+mn-cs"/>
                        </a:rPr>
                        <a:t>In combination with levofloxacin and amoxicillin:</a:t>
                      </a:r>
                      <a:endParaRPr lang="en-US" sz="1800" b="0" dirty="0" smtClean="0">
                        <a:effectLst/>
                        <a:latin typeface="+mj-lt"/>
                      </a:endParaRPr>
                    </a:p>
                    <a:p>
                      <a:r>
                        <a:rPr lang="en-US" sz="1700" b="0" i="0" u="none" strike="noStrike" kern="1200" dirty="0" smtClean="0">
                          <a:solidFill>
                            <a:schemeClr val="dk1"/>
                          </a:solidFill>
                          <a:effectLst/>
                          <a:latin typeface="+mj-lt"/>
                          <a:ea typeface="+mn-ea"/>
                          <a:cs typeface="+mn-cs"/>
                        </a:rPr>
                        <a:t>20 mg PO once daily with levofloxacin (500 mg once daily), amoxicillin (1000 mg PO twice daily) x 7 days.</a:t>
                      </a:r>
                      <a:r>
                        <a:rPr lang="en-US" sz="1700" b="0" i="0" u="none" strike="noStrike" kern="1200" baseline="30000" dirty="0" smtClean="0">
                          <a:solidFill>
                            <a:schemeClr val="dk1"/>
                          </a:solidFill>
                          <a:effectLst/>
                          <a:latin typeface="+mj-lt"/>
                          <a:ea typeface="+mn-ea"/>
                          <a:cs typeface="+mn-cs"/>
                        </a:rPr>
                        <a:t>19</a:t>
                      </a:r>
                      <a:endParaRPr lang="en-US" sz="1700" dirty="0" smtClean="0">
                        <a:effectLst/>
                        <a:latin typeface="+mj-lt"/>
                      </a:endParaRPr>
                    </a:p>
                    <a:p>
                      <a:endParaRPr lang="en-US" sz="400" dirty="0" smtClean="0">
                        <a:effectLst/>
                        <a:latin typeface="+mj-lt"/>
                      </a:endParaRPr>
                    </a:p>
                    <a:p>
                      <a:pPr rtl="0"/>
                      <a:r>
                        <a:rPr lang="en-US" sz="1800" b="1" i="0" u="none" strike="noStrike" kern="1200" dirty="0" smtClean="0">
                          <a:solidFill>
                            <a:schemeClr val="dk1"/>
                          </a:solidFill>
                          <a:effectLst/>
                          <a:latin typeface="+mj-lt"/>
                          <a:ea typeface="+mn-ea"/>
                          <a:cs typeface="+mn-cs"/>
                        </a:rPr>
                        <a:t>In combination with clarithromycin and amoxicillin:</a:t>
                      </a:r>
                    </a:p>
                    <a:p>
                      <a:pPr rtl="0"/>
                      <a:endParaRPr lang="en-US" sz="400" b="0" dirty="0" smtClean="0">
                        <a:effectLst/>
                        <a:latin typeface="+mj-lt"/>
                      </a:endParaRPr>
                    </a:p>
                    <a:p>
                      <a:r>
                        <a:rPr lang="en-US" sz="1700" b="0" i="0" u="none" strike="noStrike" kern="1200" dirty="0" smtClean="0">
                          <a:solidFill>
                            <a:schemeClr val="dk1"/>
                          </a:solidFill>
                          <a:effectLst/>
                          <a:latin typeface="+mj-lt"/>
                          <a:ea typeface="+mn-ea"/>
                          <a:cs typeface="+mn-cs"/>
                        </a:rPr>
                        <a:t>20 mg PO twice daily with amoxicillin (1000 mg twice daily) and clarithromycin (500 mg twice daily) x 7 days with AM and PM meals (FDA approved regimen).</a:t>
                      </a:r>
                      <a:endParaRPr lang="en-US" sz="1700" dirty="0" smtClean="0">
                        <a:effectLst/>
                        <a:latin typeface="+mj-lt"/>
                      </a:endParaRPr>
                    </a:p>
                    <a:p>
                      <a:endParaRPr lang="en-US" sz="200" dirty="0" smtClean="0">
                        <a:effectLst/>
                        <a:latin typeface="+mj-lt"/>
                      </a:endParaRPr>
                    </a:p>
                    <a:p>
                      <a:pPr rtl="0"/>
                      <a:r>
                        <a:rPr lang="en-US" sz="1800" b="1" i="0" u="none" strike="noStrike" kern="1200" dirty="0" smtClean="0">
                          <a:solidFill>
                            <a:schemeClr val="dk1"/>
                          </a:solidFill>
                          <a:effectLst/>
                          <a:latin typeface="+mj-lt"/>
                          <a:ea typeface="+mn-ea"/>
                          <a:cs typeface="+mn-cs"/>
                        </a:rPr>
                        <a:t>In combination with bismuth, metronidazole, and tetracycline:</a:t>
                      </a:r>
                    </a:p>
                    <a:p>
                      <a:pPr rtl="0"/>
                      <a:endParaRPr lang="en-US" sz="400" b="0" dirty="0" smtClean="0">
                        <a:effectLst/>
                        <a:latin typeface="+mj-lt"/>
                      </a:endParaRPr>
                    </a:p>
                    <a:p>
                      <a:pPr rtl="0"/>
                      <a:r>
                        <a:rPr lang="en-US" sz="1700" b="0" i="0" u="none" strike="noStrike" kern="1200" dirty="0" smtClean="0">
                          <a:solidFill>
                            <a:schemeClr val="dk1"/>
                          </a:solidFill>
                          <a:effectLst/>
                          <a:latin typeface="+mj-lt"/>
                          <a:ea typeface="+mn-ea"/>
                          <a:cs typeface="+mn-cs"/>
                        </a:rPr>
                        <a:t>20 mg PO twice daily, bismuth subsalicylate (525 mg four times daily), metronidazole (250 mg four times daily), and tetracycline (500 mg four times daily) x 10-14 days.</a:t>
                      </a:r>
                      <a:r>
                        <a:rPr lang="en-US" sz="1700" b="0" i="0" u="none" strike="noStrike" kern="1200" baseline="30000" dirty="0" smtClean="0">
                          <a:solidFill>
                            <a:schemeClr val="dk1"/>
                          </a:solidFill>
                          <a:effectLst/>
                          <a:latin typeface="+mj-lt"/>
                          <a:ea typeface="+mn-ea"/>
                          <a:cs typeface="+mn-cs"/>
                        </a:rPr>
                        <a:t>18</a:t>
                      </a:r>
                      <a:endParaRPr lang="en-US" sz="1700" b="0" dirty="0" smtClean="0">
                        <a:effectLst/>
                        <a:latin typeface="+mj-lt"/>
                      </a:endParaRPr>
                    </a:p>
                  </a:txBody>
                  <a:tcPr marL="66675" marR="66675" marT="66675" marB="66675"/>
                </a:tc>
                <a:tc>
                  <a:txBody>
                    <a:bodyPr/>
                    <a:lstStyle/>
                    <a:p>
                      <a:pPr rtl="0"/>
                      <a:r>
                        <a:rPr lang="en-US" sz="1700" b="0" i="0" u="none" strike="noStrike" kern="1200" dirty="0" smtClean="0">
                          <a:solidFill>
                            <a:schemeClr val="dk1"/>
                          </a:solidFill>
                          <a:effectLst/>
                          <a:latin typeface="+mj-lt"/>
                          <a:ea typeface="+mn-ea"/>
                          <a:cs typeface="+mn-cs"/>
                        </a:rPr>
                        <a:t>The ACG recommends 10-14 days of triple-drug regimen containing a PPI, clarithromycin and either amoxicillin or metronidazole instead of the 7 day duration of therapy per FDA approved indication</a:t>
                      </a:r>
                      <a:r>
                        <a:rPr lang="en-US" sz="1700" b="0" i="0" u="none" strike="noStrike" kern="1200" dirty="0" smtClean="0">
                          <a:solidFill>
                            <a:schemeClr val="dk1"/>
                          </a:solidFill>
                          <a:effectLst/>
                          <a:latin typeface="+mj-lt"/>
                          <a:ea typeface="+mn-ea"/>
                          <a:cs typeface="+mn-cs"/>
                        </a:rPr>
                        <a:t>.</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419453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458200" cy="4572000"/>
          </a:xfrm>
        </p:spPr>
        <p:txBody>
          <a:bodyPr>
            <a:normAutofit lnSpcReduction="10000"/>
          </a:bodyPr>
          <a:lstStyle/>
          <a:p>
            <a:r>
              <a:rPr lang="en-US" sz="2400" dirty="0" smtClean="0">
                <a:solidFill>
                  <a:srgbClr val="CC0000"/>
                </a:solidFill>
                <a:hlinkClick r:id="rId2" action="ppaction://hlinksldjump"/>
              </a:rPr>
              <a:t>Introduction &amp; Problem Statement</a:t>
            </a:r>
            <a:endParaRPr lang="en-US" sz="2400" dirty="0" smtClean="0">
              <a:solidFill>
                <a:srgbClr val="CC0000"/>
              </a:solidFill>
            </a:endParaRPr>
          </a:p>
          <a:p>
            <a:pPr lvl="1"/>
            <a:r>
              <a:rPr lang="en-US" sz="2200" dirty="0" smtClean="0">
                <a:solidFill>
                  <a:srgbClr val="CC0000"/>
                </a:solidFill>
              </a:rPr>
              <a:t>Controversy of PPI Rx use</a:t>
            </a:r>
          </a:p>
          <a:p>
            <a:pPr lvl="1"/>
            <a:endParaRPr lang="en-US" sz="1400" dirty="0" smtClean="0">
              <a:solidFill>
                <a:srgbClr val="CC0000"/>
              </a:solidFill>
            </a:endParaRPr>
          </a:p>
          <a:p>
            <a:r>
              <a:rPr lang="en-US" sz="2400" u="sng" dirty="0" smtClean="0">
                <a:solidFill>
                  <a:srgbClr val="CC0000"/>
                </a:solidFill>
              </a:rPr>
              <a:t>Indications</a:t>
            </a:r>
          </a:p>
          <a:p>
            <a:pPr lvl="1"/>
            <a:r>
              <a:rPr lang="en-US" sz="2200" dirty="0" smtClean="0">
                <a:solidFill>
                  <a:srgbClr val="CC0000"/>
                </a:solidFill>
              </a:rPr>
              <a:t>FDA labeled indications</a:t>
            </a:r>
            <a:endParaRPr lang="en-US" sz="2200" dirty="0">
              <a:solidFill>
                <a:srgbClr val="CC0000"/>
              </a:solidFill>
            </a:endParaRPr>
          </a:p>
          <a:p>
            <a:pPr lvl="1"/>
            <a:r>
              <a:rPr lang="en-US" sz="2200" dirty="0" smtClean="0">
                <a:solidFill>
                  <a:srgbClr val="CC0000"/>
                </a:solidFill>
              </a:rPr>
              <a:t>Off-label indications</a:t>
            </a:r>
            <a:endParaRPr lang="en-US" sz="2200" dirty="0">
              <a:solidFill>
                <a:srgbClr val="CC0000"/>
              </a:solidFill>
            </a:endParaRPr>
          </a:p>
          <a:p>
            <a:pPr lvl="1"/>
            <a:endParaRPr lang="en-US" sz="1400" u="sng" dirty="0" smtClean="0">
              <a:solidFill>
                <a:srgbClr val="CC0000"/>
              </a:solidFill>
            </a:endParaRPr>
          </a:p>
          <a:p>
            <a:r>
              <a:rPr lang="en-US" sz="2400" u="sng" dirty="0" smtClean="0">
                <a:solidFill>
                  <a:srgbClr val="CC0000"/>
                </a:solidFill>
              </a:rPr>
              <a:t>Side Effects / Adverse Effects</a:t>
            </a:r>
          </a:p>
          <a:p>
            <a:pPr lvl="1"/>
            <a:r>
              <a:rPr lang="en-US" sz="2200" dirty="0" smtClean="0">
                <a:solidFill>
                  <a:srgbClr val="CC0000"/>
                </a:solidFill>
              </a:rPr>
              <a:t>Minor side effects</a:t>
            </a:r>
          </a:p>
          <a:p>
            <a:pPr lvl="1"/>
            <a:r>
              <a:rPr lang="en-US" sz="2200" dirty="0" smtClean="0">
                <a:solidFill>
                  <a:srgbClr val="CC0000"/>
                </a:solidFill>
              </a:rPr>
              <a:t>Major side effects</a:t>
            </a:r>
          </a:p>
          <a:p>
            <a:pPr lvl="1"/>
            <a:endParaRPr lang="en-US" sz="1400" dirty="0" smtClean="0">
              <a:solidFill>
                <a:srgbClr val="CC0000"/>
              </a:solidFill>
            </a:endParaRPr>
          </a:p>
          <a:p>
            <a:r>
              <a:rPr lang="en-US" sz="2400" u="sng" dirty="0" smtClean="0">
                <a:solidFill>
                  <a:srgbClr val="CC0000"/>
                </a:solidFill>
              </a:rPr>
              <a:t>PPI Weaning</a:t>
            </a:r>
          </a:p>
          <a:p>
            <a:pPr lvl="1"/>
            <a:r>
              <a:rPr lang="en-US" sz="2200" dirty="0" smtClean="0">
                <a:solidFill>
                  <a:srgbClr val="CC0000"/>
                </a:solidFill>
              </a:rPr>
              <a:t>Step-down studies</a:t>
            </a:r>
          </a:p>
          <a:p>
            <a:pPr marL="45720" indent="0">
              <a:buNone/>
            </a:pPr>
            <a:endParaRPr lang="es-CO" sz="2200" dirty="0">
              <a:solidFill>
                <a:srgbClr val="CC0000"/>
              </a:solidFill>
            </a:endParaRPr>
          </a:p>
        </p:txBody>
      </p:sp>
      <p:sp>
        <p:nvSpPr>
          <p:cNvPr id="3" name="Title 2"/>
          <p:cNvSpPr>
            <a:spLocks noGrp="1"/>
          </p:cNvSpPr>
          <p:nvPr>
            <p:ph type="title"/>
          </p:nvPr>
        </p:nvSpPr>
        <p:spPr/>
        <p:txBody>
          <a:bodyPr/>
          <a:lstStyle/>
          <a:p>
            <a:r>
              <a:rPr lang="en-US" dirty="0"/>
              <a:t>PREVIEW</a:t>
            </a:r>
            <a:endParaRPr lang="es-CO"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4005" t="15977" r="1992" b="1383"/>
          <a:stretch/>
        </p:blipFill>
        <p:spPr>
          <a:xfrm>
            <a:off x="5486400" y="2667000"/>
            <a:ext cx="3352800" cy="3429000"/>
          </a:xfrm>
          <a:prstGeom prst="rect">
            <a:avLst/>
          </a:prstGeom>
          <a:ln w="25400">
            <a:solidFill>
              <a:srgbClr val="C00000"/>
            </a:solidFill>
          </a:ln>
        </p:spPr>
      </p:pic>
    </p:spTree>
    <p:extLst>
      <p:ext uri="{BB962C8B-B14F-4D97-AF65-F5344CB8AC3E}">
        <p14:creationId xmlns:p14="http://schemas.microsoft.com/office/powerpoint/2010/main" val="2436152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b="1" dirty="0" smtClean="0"/>
              <a:t>Rabeprazole</a:t>
            </a:r>
            <a:r>
              <a:rPr lang="en-US" dirty="0"/>
              <a:t/>
            </a:r>
            <a:br>
              <a:rPr lang="en-US" dirty="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7642388"/>
              </p:ext>
            </p:extLst>
          </p:nvPr>
        </p:nvGraphicFramePr>
        <p:xfrm>
          <a:off x="152399" y="1600201"/>
          <a:ext cx="8839201" cy="5179710"/>
        </p:xfrm>
        <a:graphic>
          <a:graphicData uri="http://schemas.openxmlformats.org/drawingml/2006/table">
            <a:tbl>
              <a:tblPr firstRow="1" bandRow="1">
                <a:tableStyleId>{5C22544A-7EE6-4342-B048-85BDC9FD1C3A}</a:tableStyleId>
              </a:tblPr>
              <a:tblGrid>
                <a:gridCol w="2513106"/>
                <a:gridCol w="3923973"/>
                <a:gridCol w="2402122"/>
              </a:tblGrid>
              <a:tr h="395029">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Duration</a:t>
                      </a:r>
                      <a:endParaRPr lang="en-US" sz="1800" dirty="0">
                        <a:solidFill>
                          <a:schemeClr val="bg1"/>
                        </a:solidFill>
                        <a:effectLst/>
                      </a:endParaRPr>
                    </a:p>
                  </a:txBody>
                  <a:tcPr marL="66675" marR="66675" marT="66675" marB="66675"/>
                </a:tc>
              </a:tr>
              <a:tr h="2403401">
                <a:tc>
                  <a:txBody>
                    <a:bodyPr/>
                    <a:lstStyle/>
                    <a:p>
                      <a:pPr rtl="0" fontAlgn="t">
                        <a:spcBef>
                          <a:spcPts val="0"/>
                        </a:spcBef>
                        <a:spcAft>
                          <a:spcPts val="0"/>
                        </a:spcAft>
                      </a:pPr>
                      <a:r>
                        <a:rPr lang="en-US" sz="1800" b="1" i="0" u="none" strike="noStrike" dirty="0">
                          <a:solidFill>
                            <a:srgbClr val="231F20"/>
                          </a:solidFill>
                          <a:effectLst/>
                          <a:latin typeface="+mj-lt"/>
                        </a:rPr>
                        <a:t>Hypersecretion conditions </a:t>
                      </a:r>
                      <a:r>
                        <a:rPr lang="en-US" sz="1800" b="1" i="0" u="none" strike="noStrike" dirty="0" smtClean="0">
                          <a:solidFill>
                            <a:srgbClr val="231F20"/>
                          </a:solidFill>
                          <a:effectLst/>
                          <a:latin typeface="+mj-lt"/>
                        </a:rPr>
                        <a:t>including: </a:t>
                      </a:r>
                    </a:p>
                    <a:p>
                      <a:pPr rtl="0" fontAlgn="t">
                        <a:spcBef>
                          <a:spcPts val="0"/>
                        </a:spcBef>
                        <a:spcAft>
                          <a:spcPts val="0"/>
                        </a:spcAft>
                      </a:pPr>
                      <a:r>
                        <a:rPr lang="en-US" sz="1800" b="1" i="0" u="none" strike="noStrike" dirty="0" smtClean="0">
                          <a:solidFill>
                            <a:srgbClr val="231F20"/>
                          </a:solidFill>
                          <a:effectLst/>
                          <a:latin typeface="+mj-lt"/>
                        </a:rPr>
                        <a:t>Zollinger-Ellison </a:t>
                      </a:r>
                      <a:r>
                        <a:rPr lang="en-US" sz="1800" b="1" i="0" u="none" strike="noStrike" dirty="0">
                          <a:solidFill>
                            <a:srgbClr val="231F20"/>
                          </a:solidFill>
                          <a:effectLst/>
                          <a:latin typeface="+mj-lt"/>
                        </a:rPr>
                        <a:t>Syndrome, Systemic Mastocytosis, and multiple Endocrine Adenoma Syndrome</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Initially </a:t>
                      </a:r>
                      <a:r>
                        <a:rPr lang="en-US" sz="1700" b="0" i="0" u="none" strike="noStrike" dirty="0">
                          <a:solidFill>
                            <a:srgbClr val="000000"/>
                          </a:solidFill>
                          <a:effectLst/>
                          <a:latin typeface="+mj-lt"/>
                        </a:rPr>
                        <a:t>60 mg PO once daily. Dosage requirements vary and should be adjusted as clinically indicated. Some patients may require divided doses. Doses up to 100 mg PO once daily or 60 mg PO twice daily have been </a:t>
                      </a:r>
                      <a:r>
                        <a:rPr lang="en-US" sz="1700" b="0" i="0" u="none" strike="noStrike" dirty="0" smtClean="0">
                          <a:solidFill>
                            <a:srgbClr val="000000"/>
                          </a:solidFill>
                          <a:effectLst/>
                          <a:latin typeface="+mj-lt"/>
                        </a:rPr>
                        <a:t>administered.</a:t>
                      </a:r>
                      <a:r>
                        <a:rPr lang="en-US" sz="1700" b="0" i="0" u="none" strike="noStrike" baseline="30000" dirty="0" smtClean="0">
                          <a:solidFill>
                            <a:srgbClr val="000000"/>
                          </a:solidFill>
                          <a:effectLst/>
                          <a:latin typeface="+mj-lt"/>
                        </a:rPr>
                        <a:t>20</a:t>
                      </a:r>
                    </a:p>
                    <a:p>
                      <a:pPr rtl="0" fontAlgn="t">
                        <a:spcBef>
                          <a:spcPts val="0"/>
                        </a:spcBef>
                        <a:spcAft>
                          <a:spcPts val="0"/>
                        </a:spcAft>
                      </a:pPr>
                      <a:endParaRPr lang="en-US" sz="1700" dirty="0">
                        <a:effectLst/>
                        <a:latin typeface="+mj-lt"/>
                      </a:endParaRPr>
                    </a:p>
                    <a:p>
                      <a:pPr rtl="0" fontAlgn="t">
                        <a:spcBef>
                          <a:spcPts val="0"/>
                        </a:spcBef>
                        <a:spcAft>
                          <a:spcPts val="0"/>
                        </a:spcAft>
                      </a:pPr>
                      <a:r>
                        <a:rPr lang="en-US" sz="1700" b="1" i="0" u="none" strike="noStrike" dirty="0">
                          <a:solidFill>
                            <a:srgbClr val="000000"/>
                          </a:solidFill>
                          <a:effectLst/>
                          <a:latin typeface="+mj-lt"/>
                        </a:rPr>
                        <a:t>Max dose: </a:t>
                      </a:r>
                      <a:r>
                        <a:rPr lang="en-US" sz="1700" b="0" i="0" u="none" strike="noStrike" dirty="0">
                          <a:solidFill>
                            <a:srgbClr val="000000"/>
                          </a:solidFill>
                          <a:effectLst/>
                          <a:latin typeface="+mj-lt"/>
                        </a:rPr>
                        <a:t>120 mg / day PO</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Z-E syndrome has been treated continuously for up to 1 year.</a:t>
                      </a:r>
                      <a:r>
                        <a:rPr lang="en-US" sz="1700" b="0" i="0" u="none" strike="noStrike" baseline="30000" dirty="0">
                          <a:solidFill>
                            <a:srgbClr val="000000"/>
                          </a:solidFill>
                          <a:effectLst/>
                          <a:latin typeface="+mj-lt"/>
                        </a:rPr>
                        <a:t>20</a:t>
                      </a:r>
                      <a:endParaRPr lang="en-US" sz="1700" dirty="0">
                        <a:effectLst/>
                        <a:latin typeface="+mj-lt"/>
                      </a:endParaRPr>
                    </a:p>
                  </a:txBody>
                  <a:tcPr marL="66675" marR="66675" marT="66675" marB="66675"/>
                </a:tc>
              </a:tr>
              <a:tr h="2306970">
                <a:tc>
                  <a:txBody>
                    <a:bodyPr/>
                    <a:lstStyle/>
                    <a:p>
                      <a:pPr rtl="0" fontAlgn="t">
                        <a:spcBef>
                          <a:spcPts val="0"/>
                        </a:spcBef>
                        <a:spcAft>
                          <a:spcPts val="0"/>
                        </a:spcAft>
                      </a:pPr>
                      <a:r>
                        <a:rPr lang="en-US" sz="1800" b="1" i="0" u="none" strike="noStrike" dirty="0">
                          <a:solidFill>
                            <a:srgbClr val="000000"/>
                          </a:solidFill>
                          <a:effectLst/>
                          <a:latin typeface="+mj-lt"/>
                        </a:rPr>
                        <a:t>Short-term treatment of frequent dyspepsia or </a:t>
                      </a:r>
                      <a:r>
                        <a:rPr lang="en-US" sz="1800" b="1" i="0" u="none" strike="noStrike" dirty="0" smtClean="0">
                          <a:solidFill>
                            <a:srgbClr val="000000"/>
                          </a:solidFill>
                          <a:effectLst/>
                          <a:latin typeface="+mj-lt"/>
                        </a:rPr>
                        <a:t>pyrosis</a:t>
                      </a:r>
                      <a:r>
                        <a:rPr lang="en-US" sz="1800" b="1" i="0" u="none" strike="noStrike" baseline="0" dirty="0">
                          <a:solidFill>
                            <a:srgbClr val="000000"/>
                          </a:solidFill>
                          <a:effectLst/>
                          <a:latin typeface="+mj-lt"/>
                        </a:rPr>
                        <a:t> </a:t>
                      </a:r>
                      <a:r>
                        <a:rPr lang="en-US" sz="1800" b="1" i="0" u="none" strike="noStrike" dirty="0" smtClean="0">
                          <a:solidFill>
                            <a:srgbClr val="000000"/>
                          </a:solidFill>
                          <a:effectLst/>
                          <a:latin typeface="+mj-lt"/>
                        </a:rPr>
                        <a:t>(heartburn</a:t>
                      </a:r>
                      <a:r>
                        <a:rPr lang="en-US" sz="1800" b="1" i="0" u="none" strike="noStrike" dirty="0">
                          <a:solidFill>
                            <a:srgbClr val="000000"/>
                          </a:solidFill>
                          <a:effectLst/>
                          <a:latin typeface="+mj-lt"/>
                        </a:rPr>
                        <a:t>) occurring ≥ </a:t>
                      </a:r>
                      <a:r>
                        <a:rPr lang="en-US" sz="1800" b="1" i="0" u="none" strike="noStrike" dirty="0" smtClean="0">
                          <a:solidFill>
                            <a:srgbClr val="000000"/>
                          </a:solidFill>
                          <a:effectLst/>
                          <a:latin typeface="+mj-lt"/>
                        </a:rPr>
                        <a:t>2 </a:t>
                      </a:r>
                      <a:r>
                        <a:rPr lang="en-US" sz="1800" b="1" i="0" u="none" strike="noStrike" dirty="0">
                          <a:solidFill>
                            <a:srgbClr val="000000"/>
                          </a:solidFill>
                          <a:effectLst/>
                          <a:latin typeface="+mj-lt"/>
                        </a:rPr>
                        <a:t>/ week</a:t>
                      </a:r>
                      <a:endParaRPr lang="en-US" sz="18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smtClean="0">
                          <a:solidFill>
                            <a:srgbClr val="000000"/>
                          </a:solidFill>
                          <a:effectLst/>
                          <a:latin typeface="+mj-lt"/>
                        </a:rPr>
                        <a:t>20 </a:t>
                      </a:r>
                      <a:r>
                        <a:rPr lang="en-US" sz="1700" b="0" i="0" u="none" strike="noStrike" dirty="0">
                          <a:solidFill>
                            <a:srgbClr val="000000"/>
                          </a:solidFill>
                          <a:effectLst/>
                          <a:latin typeface="+mj-lt"/>
                        </a:rPr>
                        <a:t>mg PO once daily for up to 14 days.</a:t>
                      </a:r>
                      <a:endParaRPr lang="en-US" sz="1700" dirty="0">
                        <a:effectLst/>
                        <a:latin typeface="+mj-lt"/>
                      </a:endParaRPr>
                    </a:p>
                  </a:txBody>
                  <a:tcPr marL="66675" marR="66675" marT="66675" marB="66675"/>
                </a:tc>
                <a:tc>
                  <a:txBody>
                    <a:bodyPr/>
                    <a:lstStyle/>
                    <a:p>
                      <a:pPr rtl="0" fontAlgn="t">
                        <a:spcBef>
                          <a:spcPts val="0"/>
                        </a:spcBef>
                        <a:spcAft>
                          <a:spcPts val="0"/>
                        </a:spcAft>
                      </a:pPr>
                      <a:r>
                        <a:rPr lang="en-US" sz="1700" b="0" i="0" u="none" strike="noStrike" dirty="0">
                          <a:solidFill>
                            <a:srgbClr val="000000"/>
                          </a:solidFill>
                          <a:effectLst/>
                          <a:latin typeface="+mj-lt"/>
                        </a:rPr>
                        <a:t>Full relief may take 1-4 days.</a:t>
                      </a:r>
                      <a:endParaRPr lang="en-US" sz="1700" dirty="0">
                        <a:effectLst/>
                        <a:latin typeface="+mj-lt"/>
                      </a:endParaRPr>
                    </a:p>
                    <a:p>
                      <a:pPr rtl="0" fontAlgn="t">
                        <a:spcBef>
                          <a:spcPts val="0"/>
                        </a:spcBef>
                        <a:spcAft>
                          <a:spcPts val="0"/>
                        </a:spcAft>
                      </a:pPr>
                      <a:endParaRPr lang="en-US" sz="1700" b="0" i="0" u="none" strike="noStrike" dirty="0" smtClean="0">
                        <a:solidFill>
                          <a:srgbClr val="000000"/>
                        </a:solidFill>
                        <a:effectLst/>
                        <a:latin typeface="+mj-lt"/>
                      </a:endParaRPr>
                    </a:p>
                    <a:p>
                      <a:pPr rtl="0" fontAlgn="t">
                        <a:spcBef>
                          <a:spcPts val="0"/>
                        </a:spcBef>
                        <a:spcAft>
                          <a:spcPts val="0"/>
                        </a:spcAft>
                      </a:pPr>
                      <a:r>
                        <a:rPr lang="en-US" sz="1700" b="0" i="0" u="none" strike="noStrike" dirty="0" smtClean="0">
                          <a:solidFill>
                            <a:srgbClr val="000000"/>
                          </a:solidFill>
                          <a:effectLst/>
                          <a:latin typeface="+mj-lt"/>
                        </a:rPr>
                        <a:t>Reassess </a:t>
                      </a:r>
                      <a:r>
                        <a:rPr lang="en-US" sz="1700" b="0" i="0" u="none" strike="noStrike" dirty="0">
                          <a:solidFill>
                            <a:srgbClr val="000000"/>
                          </a:solidFill>
                          <a:effectLst/>
                          <a:latin typeface="+mj-lt"/>
                        </a:rPr>
                        <a:t>if frequent heartburn returns after a 14 day course of treatment.</a:t>
                      </a:r>
                      <a:endParaRPr lang="en-US" sz="170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4184872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Adverse effects / side effects</a:t>
            </a:r>
            <a:endParaRPr lang="es-CO" dirty="0"/>
          </a:p>
        </p:txBody>
      </p:sp>
      <p:sp>
        <p:nvSpPr>
          <p:cNvPr id="8" name="Content Placeholder 1"/>
          <p:cNvSpPr>
            <a:spLocks noGrp="1"/>
          </p:cNvSpPr>
          <p:nvPr>
            <p:ph idx="1"/>
          </p:nvPr>
        </p:nvSpPr>
        <p:spPr>
          <a:xfrm>
            <a:off x="228600" y="1752600"/>
            <a:ext cx="8610600" cy="4876800"/>
          </a:xfrm>
        </p:spPr>
        <p:txBody>
          <a:bodyPr>
            <a:normAutofit/>
          </a:bodyPr>
          <a:lstStyle/>
          <a:p>
            <a:pPr marL="45720" indent="0">
              <a:buNone/>
            </a:pPr>
            <a:r>
              <a:rPr lang="en-US" sz="2400" b="1" dirty="0"/>
              <a:t>Common side </a:t>
            </a:r>
            <a:r>
              <a:rPr lang="en-US" sz="2400" b="1" dirty="0" smtClean="0"/>
              <a:t>effects: </a:t>
            </a:r>
          </a:p>
          <a:p>
            <a:pPr lvl="1"/>
            <a:r>
              <a:rPr lang="en-US" sz="2000" dirty="0"/>
              <a:t>L</a:t>
            </a:r>
            <a:r>
              <a:rPr lang="en-US" sz="2000" dirty="0" smtClean="0"/>
              <a:t>imiting </a:t>
            </a:r>
            <a:r>
              <a:rPr lang="en-US" sz="2000" dirty="0"/>
              <a:t>in relatively few </a:t>
            </a:r>
            <a:r>
              <a:rPr lang="en-US" sz="2000" dirty="0" smtClean="0"/>
              <a:t>patients</a:t>
            </a:r>
          </a:p>
          <a:p>
            <a:pPr lvl="1"/>
            <a:r>
              <a:rPr lang="en-US" sz="2000" dirty="0" smtClean="0"/>
              <a:t>Typically respond </a:t>
            </a:r>
            <a:r>
              <a:rPr lang="en-US" sz="2000" dirty="0"/>
              <a:t>to dose reduction or </a:t>
            </a:r>
            <a:r>
              <a:rPr lang="en-US" sz="2000" dirty="0" smtClean="0"/>
              <a:t>discontinuation of drug</a:t>
            </a:r>
          </a:p>
          <a:p>
            <a:pPr lvl="1"/>
            <a:endParaRPr lang="en-US" sz="2000" dirty="0" smtClean="0"/>
          </a:p>
          <a:p>
            <a:pPr lvl="2"/>
            <a:r>
              <a:rPr lang="en-US" dirty="0" smtClean="0">
                <a:solidFill>
                  <a:srgbClr val="CC0000"/>
                </a:solidFill>
              </a:rPr>
              <a:t>Diarrhea</a:t>
            </a:r>
          </a:p>
          <a:p>
            <a:pPr lvl="2"/>
            <a:r>
              <a:rPr lang="en-US" dirty="0" smtClean="0">
                <a:solidFill>
                  <a:srgbClr val="CC0000"/>
                </a:solidFill>
              </a:rPr>
              <a:t>Abdominal pain</a:t>
            </a:r>
          </a:p>
          <a:p>
            <a:pPr lvl="2"/>
            <a:r>
              <a:rPr lang="en-US" dirty="0" smtClean="0">
                <a:solidFill>
                  <a:srgbClr val="CC0000"/>
                </a:solidFill>
              </a:rPr>
              <a:t>Constipation</a:t>
            </a:r>
          </a:p>
          <a:p>
            <a:pPr lvl="2"/>
            <a:r>
              <a:rPr lang="en-US" dirty="0" smtClean="0">
                <a:solidFill>
                  <a:srgbClr val="CC0000"/>
                </a:solidFill>
              </a:rPr>
              <a:t>Headache</a:t>
            </a:r>
          </a:p>
          <a:p>
            <a:pPr lvl="2"/>
            <a:r>
              <a:rPr lang="en-US" dirty="0" smtClean="0">
                <a:solidFill>
                  <a:srgbClr val="CC0000"/>
                </a:solidFill>
              </a:rPr>
              <a:t>Risk of fundic gland polyps (lesions with negligible, if any, risk of dysplasia)</a:t>
            </a:r>
          </a:p>
          <a:p>
            <a:pPr lvl="3"/>
            <a:r>
              <a:rPr lang="en-US" sz="1800" dirty="0" smtClean="0">
                <a:solidFill>
                  <a:srgbClr val="CC0000"/>
                </a:solidFill>
              </a:rPr>
              <a:t>Polyp development is not a supported reason to stop PPI therapy where therapy is otherwise indicated.</a:t>
            </a:r>
          </a:p>
          <a:p>
            <a:pPr marL="45720" indent="0">
              <a:buNone/>
            </a:pPr>
            <a:endParaRPr lang="en-US" sz="1900" dirty="0" smtClean="0">
              <a:solidFill>
                <a:srgbClr val="CC0000"/>
              </a:solidFill>
            </a:endParaRPr>
          </a:p>
        </p:txBody>
      </p:sp>
    </p:spTree>
    <p:extLst>
      <p:ext uri="{BB962C8B-B14F-4D97-AF65-F5344CB8AC3E}">
        <p14:creationId xmlns:p14="http://schemas.microsoft.com/office/powerpoint/2010/main" val="338955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Adverse effects / side effects</a:t>
            </a:r>
            <a:endParaRPr lang="es-CO" dirty="0"/>
          </a:p>
        </p:txBody>
      </p:sp>
      <p:sp>
        <p:nvSpPr>
          <p:cNvPr id="8" name="Content Placeholder 1"/>
          <p:cNvSpPr>
            <a:spLocks noGrp="1"/>
          </p:cNvSpPr>
          <p:nvPr>
            <p:ph idx="1"/>
          </p:nvPr>
        </p:nvSpPr>
        <p:spPr>
          <a:xfrm>
            <a:off x="228600" y="1600200"/>
            <a:ext cx="8610600" cy="4876800"/>
          </a:xfrm>
        </p:spPr>
        <p:txBody>
          <a:bodyPr>
            <a:noAutofit/>
          </a:bodyPr>
          <a:lstStyle/>
          <a:p>
            <a:pPr marL="45720" indent="0">
              <a:buNone/>
            </a:pPr>
            <a:r>
              <a:rPr lang="en-US" sz="2000" b="1" dirty="0" smtClean="0"/>
              <a:t>		Serious complications of PPI use: </a:t>
            </a:r>
            <a:endParaRPr lang="en-US" sz="2000" dirty="0" smtClean="0"/>
          </a:p>
          <a:p>
            <a:pPr lvl="7"/>
            <a:r>
              <a:rPr lang="en-US" sz="1600" dirty="0" smtClean="0"/>
              <a:t>Result from profound acid suppression</a:t>
            </a:r>
          </a:p>
          <a:p>
            <a:pPr marL="388620" indent="-342900">
              <a:buFont typeface="+mj-lt"/>
              <a:buAutoNum type="arabicPeriod"/>
            </a:pPr>
            <a:r>
              <a:rPr lang="en-US" sz="1800" b="1" dirty="0" smtClean="0"/>
              <a:t>Incidence </a:t>
            </a:r>
            <a:r>
              <a:rPr lang="en-US" sz="1800" b="1" dirty="0"/>
              <a:t>of antibiotic associated Clostridium difficile colitis is twice as high in PPI users.</a:t>
            </a:r>
            <a:r>
              <a:rPr lang="en-US" sz="1800" dirty="0"/>
              <a:t> </a:t>
            </a:r>
            <a:endParaRPr lang="en-US" sz="1800" dirty="0" smtClean="0"/>
          </a:p>
          <a:p>
            <a:pPr lvl="1"/>
            <a:r>
              <a:rPr lang="en-US" sz="1600" dirty="0" smtClean="0"/>
              <a:t>MOA: Low gastric acid levels </a:t>
            </a:r>
            <a:r>
              <a:rPr lang="en-US" sz="1600" dirty="0"/>
              <a:t>prevents sterilization of the upper </a:t>
            </a:r>
            <a:r>
              <a:rPr lang="en-US" sz="1600" dirty="0" smtClean="0"/>
              <a:t>GI tract, permitting colonization</a:t>
            </a:r>
          </a:p>
          <a:p>
            <a:pPr lvl="1"/>
            <a:endParaRPr lang="en-US" sz="200" dirty="0" smtClean="0">
              <a:solidFill>
                <a:srgbClr val="CC0000"/>
              </a:solidFill>
            </a:endParaRPr>
          </a:p>
          <a:p>
            <a:pPr marL="388620" indent="-342900">
              <a:buFont typeface="+mj-lt"/>
              <a:buAutoNum type="arabicPeriod"/>
            </a:pPr>
            <a:r>
              <a:rPr lang="en-US" sz="1800" b="1" dirty="0" smtClean="0">
                <a:solidFill>
                  <a:srgbClr val="CC0000"/>
                </a:solidFill>
              </a:rPr>
              <a:t>2 fold increase in community-acquired pneumonia incidence via aforementioned MOA.</a:t>
            </a:r>
          </a:p>
          <a:p>
            <a:pPr lvl="1"/>
            <a:r>
              <a:rPr lang="en-US" sz="1600" dirty="0" smtClean="0">
                <a:solidFill>
                  <a:srgbClr val="CC0000"/>
                </a:solidFill>
              </a:rPr>
              <a:t>Confounded by the diagnosis of GERD</a:t>
            </a:r>
          </a:p>
          <a:p>
            <a:pPr lvl="1"/>
            <a:r>
              <a:rPr lang="en-US" sz="1600" dirty="0" smtClean="0">
                <a:solidFill>
                  <a:srgbClr val="CC0000"/>
                </a:solidFill>
              </a:rPr>
              <a:t>Difficult to discern whether GERD itself or PPI use is the predisposing factor in studies</a:t>
            </a:r>
          </a:p>
          <a:p>
            <a:pPr lvl="1"/>
            <a:endParaRPr lang="en-US" sz="200" dirty="0" smtClean="0">
              <a:solidFill>
                <a:srgbClr val="CC0000"/>
              </a:solidFill>
            </a:endParaRPr>
          </a:p>
          <a:p>
            <a:pPr marL="388620" indent="-342900">
              <a:buFont typeface="+mj-lt"/>
              <a:buAutoNum type="arabicPeriod"/>
            </a:pPr>
            <a:r>
              <a:rPr lang="en-US" sz="1800" b="1" dirty="0" smtClean="0">
                <a:solidFill>
                  <a:srgbClr val="CC0000"/>
                </a:solidFill>
              </a:rPr>
              <a:t>Decline in B12 levels in long-term (&gt;3 year) use of PPI.</a:t>
            </a:r>
          </a:p>
          <a:p>
            <a:pPr lvl="1"/>
            <a:r>
              <a:rPr lang="en-US" sz="1600" dirty="0" smtClean="0">
                <a:solidFill>
                  <a:srgbClr val="CC0000"/>
                </a:solidFill>
              </a:rPr>
              <a:t>Elderly at risk for pernicious anemia</a:t>
            </a:r>
          </a:p>
          <a:p>
            <a:pPr lvl="1"/>
            <a:r>
              <a:rPr lang="en-US" sz="1600" dirty="0" smtClean="0">
                <a:solidFill>
                  <a:srgbClr val="CC0000"/>
                </a:solidFill>
              </a:rPr>
              <a:t>Screen for B12 deficiency if macroblastic anemia is detected</a:t>
            </a:r>
          </a:p>
          <a:p>
            <a:pPr lvl="1"/>
            <a:endParaRPr lang="en-US" sz="200" dirty="0" smtClean="0">
              <a:solidFill>
                <a:srgbClr val="CC0000"/>
              </a:solidFill>
            </a:endParaRPr>
          </a:p>
          <a:p>
            <a:pPr marL="388620" indent="-342900">
              <a:buFont typeface="+mj-lt"/>
              <a:buAutoNum type="arabicPeriod"/>
            </a:pPr>
            <a:r>
              <a:rPr lang="en-US" sz="1800" b="1" dirty="0" smtClean="0">
                <a:solidFill>
                  <a:srgbClr val="CC0000"/>
                </a:solidFill>
              </a:rPr>
              <a:t>PPI use conferred an increased risk of hip fracture</a:t>
            </a:r>
          </a:p>
          <a:p>
            <a:pPr lvl="1"/>
            <a:r>
              <a:rPr lang="en-US" sz="1600" dirty="0" smtClean="0">
                <a:solidFill>
                  <a:srgbClr val="CC0000"/>
                </a:solidFill>
              </a:rPr>
              <a:t>MOA: Reduced calcium absorption in the low gastric acid environment of the stomach</a:t>
            </a:r>
            <a:endParaRPr lang="en-US" sz="1600" dirty="0">
              <a:solidFill>
                <a:srgbClr val="CC0000"/>
              </a:solidFill>
            </a:endParaRPr>
          </a:p>
          <a:p>
            <a:pPr lvl="1"/>
            <a:endParaRPr lang="en-US" sz="1600" dirty="0">
              <a:solidFill>
                <a:srgbClr val="CC0000"/>
              </a:solidFill>
            </a:endParaRPr>
          </a:p>
          <a:p>
            <a:pPr lvl="1"/>
            <a:endParaRPr lang="en-US" sz="1600" dirty="0" smtClean="0">
              <a:solidFill>
                <a:srgbClr val="CC0000"/>
              </a:solidFill>
            </a:endParaRPr>
          </a:p>
        </p:txBody>
      </p:sp>
    </p:spTree>
    <p:extLst>
      <p:ext uri="{BB962C8B-B14F-4D97-AF65-F5344CB8AC3E}">
        <p14:creationId xmlns:p14="http://schemas.microsoft.com/office/powerpoint/2010/main" val="3645361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UCtPu5UvDSoi2k50zm4SdUza3mNWDdk6muyPTzfk2mbRw0L3nS_z0CY_QA45HUmgu0VAT_EFv3v9eLBbCd7yjMon6zFVOZqmz6yd275z_etClIW03McT8qOK1uZ_0J9ZU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2400" y="1600199"/>
            <a:ext cx="8839200" cy="5129893"/>
          </a:xfrm>
          <a:prstGeom prst="rect">
            <a:avLst/>
          </a:prstGeom>
          <a:noFill/>
          <a:ln w="25400">
            <a:solidFill>
              <a:srgbClr val="C00000"/>
            </a:solidFill>
          </a:ln>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82270" y="381000"/>
            <a:ext cx="8381260" cy="1054394"/>
          </a:xfrm>
        </p:spPr>
        <p:txBody>
          <a:bodyPr/>
          <a:lstStyle/>
          <a:p>
            <a:pPr lvl="0"/>
            <a:r>
              <a:rPr lang="en-US" dirty="0" smtClean="0"/>
              <a:t>Adverse effects / side effects</a:t>
            </a:r>
            <a:endParaRPr lang="es-CO" dirty="0"/>
          </a:p>
        </p:txBody>
      </p:sp>
    </p:spTree>
    <p:extLst>
      <p:ext uri="{BB962C8B-B14F-4D97-AF65-F5344CB8AC3E}">
        <p14:creationId xmlns:p14="http://schemas.microsoft.com/office/powerpoint/2010/main" val="220213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28800"/>
            <a:ext cx="5562600" cy="4876800"/>
          </a:xfrm>
        </p:spPr>
        <p:txBody>
          <a:bodyPr>
            <a:normAutofit/>
          </a:bodyPr>
          <a:lstStyle/>
          <a:p>
            <a:r>
              <a:rPr lang="en-US" dirty="0" smtClean="0"/>
              <a:t>Inhibitory </a:t>
            </a:r>
            <a:r>
              <a:rPr lang="en-US" dirty="0"/>
              <a:t>profiles of the five studied PPIs were </a:t>
            </a:r>
            <a:r>
              <a:rPr lang="en-US" dirty="0" smtClean="0"/>
              <a:t>similar</a:t>
            </a:r>
          </a:p>
          <a:p>
            <a:endParaRPr lang="en-US" sz="200" dirty="0" smtClean="0"/>
          </a:p>
          <a:p>
            <a:r>
              <a:rPr lang="en-US" dirty="0" smtClean="0"/>
              <a:t>Lansoprazole </a:t>
            </a:r>
            <a:r>
              <a:rPr lang="en-US" dirty="0"/>
              <a:t>and pantoprazole are the most potent in vitro inhibitors of CYP2C19 and CYP2C9, respectively</a:t>
            </a:r>
            <a:r>
              <a:rPr lang="en-US" dirty="0" smtClean="0"/>
              <a:t>.</a:t>
            </a:r>
          </a:p>
          <a:p>
            <a:endParaRPr lang="en-US" sz="200" dirty="0" smtClean="0"/>
          </a:p>
          <a:p>
            <a:pPr fontAlgn="base"/>
            <a:r>
              <a:rPr lang="en-US" dirty="0"/>
              <a:t>Esomeprazole showed less inhibitory potency compared with omeprazole and its R-enantiomer</a:t>
            </a:r>
            <a:r>
              <a:rPr lang="en-US" dirty="0" smtClean="0"/>
              <a:t>.</a:t>
            </a:r>
          </a:p>
          <a:p>
            <a:pPr fontAlgn="base"/>
            <a:endParaRPr lang="en-US" sz="200" dirty="0" smtClean="0"/>
          </a:p>
          <a:p>
            <a:pPr fontAlgn="base"/>
            <a:r>
              <a:rPr lang="en-US" dirty="0" smtClean="0"/>
              <a:t>The </a:t>
            </a:r>
            <a:r>
              <a:rPr lang="en-US" dirty="0"/>
              <a:t>inhibitory potency of </a:t>
            </a:r>
            <a:r>
              <a:rPr lang="en-US" dirty="0" err="1"/>
              <a:t>rabeprazole</a:t>
            </a:r>
            <a:r>
              <a:rPr lang="en-US" dirty="0"/>
              <a:t> was relatively lower than the other PPI’s, but its </a:t>
            </a:r>
            <a:r>
              <a:rPr lang="en-US" dirty="0" err="1"/>
              <a:t>thioether</a:t>
            </a:r>
            <a:r>
              <a:rPr lang="en-US" dirty="0"/>
              <a:t> analog showed potent inhibition on the P450 enzymes investigated, which may be clinically </a:t>
            </a:r>
            <a:r>
              <a:rPr lang="en-US" dirty="0" smtClean="0"/>
              <a:t>significant.</a:t>
            </a:r>
            <a:endParaRPr lang="en-US" dirty="0"/>
          </a:p>
        </p:txBody>
      </p:sp>
      <p:sp>
        <p:nvSpPr>
          <p:cNvPr id="3" name="Title 2"/>
          <p:cNvSpPr>
            <a:spLocks noGrp="1"/>
          </p:cNvSpPr>
          <p:nvPr>
            <p:ph type="title"/>
          </p:nvPr>
        </p:nvSpPr>
        <p:spPr/>
        <p:txBody>
          <a:bodyPr/>
          <a:lstStyle/>
          <a:p>
            <a:r>
              <a:rPr lang="en-US" dirty="0" smtClean="0"/>
              <a:t>CYP Enzyme interactions</a:t>
            </a:r>
            <a:endParaRPr lang="es-CO"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335" t="24599" r="8667" b="20228"/>
          <a:stretch/>
        </p:blipFill>
        <p:spPr>
          <a:xfrm>
            <a:off x="6492240" y="2103120"/>
            <a:ext cx="1920240" cy="914400"/>
          </a:xfrm>
          <a:prstGeom prst="rect">
            <a:avLst/>
          </a:prstGeom>
          <a:ln w="25400">
            <a:solidFill>
              <a:srgbClr val="C00000"/>
            </a:solidFill>
          </a:ln>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5336" t="8887" r="12666" b="11113"/>
          <a:stretch/>
        </p:blipFill>
        <p:spPr>
          <a:xfrm>
            <a:off x="6675120" y="4572000"/>
            <a:ext cx="1645920" cy="1371600"/>
          </a:xfrm>
          <a:prstGeom prst="rect">
            <a:avLst/>
          </a:prstGeom>
          <a:ln w="25400">
            <a:solidFill>
              <a:srgbClr val="C00000"/>
            </a:solidFill>
          </a:ln>
        </p:spPr>
      </p:pic>
      <p:sp>
        <p:nvSpPr>
          <p:cNvPr id="7" name="TextBox 6"/>
          <p:cNvSpPr txBox="1"/>
          <p:nvPr/>
        </p:nvSpPr>
        <p:spPr>
          <a:xfrm>
            <a:off x="6247190" y="3075801"/>
            <a:ext cx="2410340" cy="276999"/>
          </a:xfrm>
          <a:prstGeom prst="rect">
            <a:avLst/>
          </a:prstGeom>
          <a:noFill/>
        </p:spPr>
        <p:txBody>
          <a:bodyPr wrap="none" rtlCol="0">
            <a:spAutoFit/>
          </a:bodyPr>
          <a:lstStyle/>
          <a:p>
            <a:r>
              <a:rPr lang="en-US" sz="1200" dirty="0" smtClean="0">
                <a:solidFill>
                  <a:srgbClr val="C00000"/>
                </a:solidFill>
              </a:rPr>
              <a:t>WARFARIN SODIUM 2 MG TABLET</a:t>
            </a:r>
            <a:endParaRPr lang="en-US" sz="1200" dirty="0">
              <a:solidFill>
                <a:srgbClr val="C00000"/>
              </a:solidFill>
            </a:endParaRPr>
          </a:p>
        </p:txBody>
      </p:sp>
      <p:sp>
        <p:nvSpPr>
          <p:cNvPr id="8" name="TextBox 7"/>
          <p:cNvSpPr txBox="1"/>
          <p:nvPr/>
        </p:nvSpPr>
        <p:spPr>
          <a:xfrm>
            <a:off x="6036940" y="5944040"/>
            <a:ext cx="2830840" cy="307777"/>
          </a:xfrm>
          <a:prstGeom prst="rect">
            <a:avLst/>
          </a:prstGeom>
          <a:noFill/>
        </p:spPr>
        <p:txBody>
          <a:bodyPr wrap="none" rtlCol="0">
            <a:spAutoFit/>
          </a:bodyPr>
          <a:lstStyle/>
          <a:p>
            <a:r>
              <a:rPr lang="en-US" sz="1400" dirty="0" smtClean="0">
                <a:solidFill>
                  <a:srgbClr val="C00000"/>
                </a:solidFill>
              </a:rPr>
              <a:t>PHENYTOIN </a:t>
            </a:r>
            <a:r>
              <a:rPr lang="en-US" sz="1400" dirty="0">
                <a:solidFill>
                  <a:srgbClr val="C00000"/>
                </a:solidFill>
              </a:rPr>
              <a:t>SOD EXT 300 MG CAP</a:t>
            </a:r>
          </a:p>
        </p:txBody>
      </p:sp>
    </p:spTree>
    <p:extLst>
      <p:ext uri="{BB962C8B-B14F-4D97-AF65-F5344CB8AC3E}">
        <p14:creationId xmlns:p14="http://schemas.microsoft.com/office/powerpoint/2010/main" val="14415013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Drug-drug interactions</a:t>
            </a:r>
            <a:endParaRPr lang="es-CO"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00200"/>
            <a:ext cx="8839200" cy="5105400"/>
          </a:xfrm>
          <a:prstGeom prst="rect">
            <a:avLst/>
          </a:prstGeom>
          <a:noFill/>
          <a:ln w="254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77177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PPI discontinuation &amp; weaning</a:t>
            </a:r>
            <a:endParaRPr lang="es-CO" dirty="0"/>
          </a:p>
        </p:txBody>
      </p:sp>
      <p:sp>
        <p:nvSpPr>
          <p:cNvPr id="8" name="Content Placeholder 1"/>
          <p:cNvSpPr>
            <a:spLocks noGrp="1"/>
          </p:cNvSpPr>
          <p:nvPr>
            <p:ph idx="1"/>
          </p:nvPr>
        </p:nvSpPr>
        <p:spPr>
          <a:xfrm>
            <a:off x="457200" y="2133600"/>
            <a:ext cx="8458200" cy="4191000"/>
          </a:xfrm>
        </p:spPr>
        <p:txBody>
          <a:bodyPr>
            <a:normAutofit/>
          </a:bodyPr>
          <a:lstStyle/>
          <a:p>
            <a:pPr marL="45720" indent="0">
              <a:buNone/>
            </a:pPr>
            <a:r>
              <a:rPr lang="en-US" sz="2600" b="1" dirty="0" smtClean="0"/>
              <a:t>Unnecessary </a:t>
            </a:r>
            <a:r>
              <a:rPr lang="en-US" sz="2600" b="1" dirty="0"/>
              <a:t>medications </a:t>
            </a:r>
            <a:r>
              <a:rPr lang="en-US" sz="2600" b="1" dirty="0" smtClean="0"/>
              <a:t>defined by the SOM are:</a:t>
            </a:r>
            <a:endParaRPr lang="en-US" sz="2600" b="1" dirty="0"/>
          </a:p>
          <a:p>
            <a:pPr lvl="1"/>
            <a:r>
              <a:rPr lang="en-US" sz="2200" dirty="0" smtClean="0"/>
              <a:t>In </a:t>
            </a:r>
            <a:r>
              <a:rPr lang="en-US" sz="2200" dirty="0"/>
              <a:t>excessive doses (including duplicate therapy)</a:t>
            </a:r>
          </a:p>
          <a:p>
            <a:pPr lvl="1"/>
            <a:r>
              <a:rPr lang="en-US" sz="2200" dirty="0" smtClean="0"/>
              <a:t>For </a:t>
            </a:r>
            <a:r>
              <a:rPr lang="en-US" sz="2200" dirty="0"/>
              <a:t>excessive duration</a:t>
            </a:r>
          </a:p>
          <a:p>
            <a:pPr lvl="1"/>
            <a:r>
              <a:rPr lang="en-US" sz="2200" dirty="0" smtClean="0"/>
              <a:t>Without </a:t>
            </a:r>
            <a:r>
              <a:rPr lang="en-US" sz="2200" dirty="0"/>
              <a:t>adequate monitoring</a:t>
            </a:r>
          </a:p>
          <a:p>
            <a:pPr lvl="1"/>
            <a:r>
              <a:rPr lang="en-US" sz="2200" dirty="0" smtClean="0"/>
              <a:t>Without </a:t>
            </a:r>
            <a:r>
              <a:rPr lang="en-US" sz="2200" dirty="0"/>
              <a:t>adequate indications for its use</a:t>
            </a:r>
          </a:p>
          <a:p>
            <a:pPr lvl="1"/>
            <a:r>
              <a:rPr lang="en-US" sz="2200" dirty="0" smtClean="0"/>
              <a:t>In </a:t>
            </a:r>
            <a:r>
              <a:rPr lang="en-US" sz="2200" dirty="0"/>
              <a:t>the presence of adverse consequences that </a:t>
            </a:r>
            <a:r>
              <a:rPr lang="en-US" sz="2200" dirty="0" smtClean="0"/>
              <a:t>indicate the </a:t>
            </a:r>
            <a:r>
              <a:rPr lang="en-US" sz="2200" dirty="0"/>
              <a:t>dose should be reduced or discontinued</a:t>
            </a:r>
          </a:p>
          <a:p>
            <a:pPr marL="45720" indent="0">
              <a:buNone/>
            </a:pPr>
            <a:r>
              <a:rPr lang="en-US" sz="2400" dirty="0"/>
              <a:t/>
            </a:r>
            <a:br>
              <a:rPr lang="en-US" sz="2400" dirty="0"/>
            </a:br>
            <a:endParaRPr lang="en-US" sz="2400" dirty="0" smtClean="0">
              <a:solidFill>
                <a:srgbClr val="CC0000"/>
              </a:solidFill>
            </a:endParaRPr>
          </a:p>
        </p:txBody>
      </p:sp>
    </p:spTree>
    <p:extLst>
      <p:ext uri="{BB962C8B-B14F-4D97-AF65-F5344CB8AC3E}">
        <p14:creationId xmlns:p14="http://schemas.microsoft.com/office/powerpoint/2010/main" val="278928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PPI discontinuation &amp; weaning</a:t>
            </a:r>
            <a:endParaRPr lang="es-CO" dirty="0"/>
          </a:p>
        </p:txBody>
      </p:sp>
      <p:sp>
        <p:nvSpPr>
          <p:cNvPr id="4" name="AutoShape 2" descr="https://lh3.googleusercontent.com/VjAq7YbpBqXrmdzRQk-VJKzRAEkJL-2iQk8F7yqK5LP2d6qeO4FjTpi9pD9_kRJfh0nnBTwpn05kw429I1H1yeFEyksbvsuxackDcDRvlAcvbV_00jdBVMYhnt8ragJVNA"/>
          <p:cNvSpPr>
            <a:spLocks noChangeAspect="1" noChangeArrowheads="1"/>
          </p:cNvSpPr>
          <p:nvPr/>
        </p:nvSpPr>
        <p:spPr bwMode="auto">
          <a:xfrm>
            <a:off x="12382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3.googleusercontent.com/VjAq7YbpBqXrmdzRQk-VJKzRAEkJL-2iQk8F7yqK5LP2d6qeO4FjTpi9pD9_kRJfh0nnBTwpn05kw429I1H1yeFEyksbvsuxackDcDRvlAcvbV_00jdBVMYhnt8ragJVNA"/>
          <p:cNvSpPr>
            <a:spLocks noChangeAspect="1" noChangeArrowheads="1"/>
          </p:cNvSpPr>
          <p:nvPr/>
        </p:nvSpPr>
        <p:spPr bwMode="auto">
          <a:xfrm>
            <a:off x="27622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3.googleusercontent.com/VjAq7YbpBqXrmdzRQk-VJKzRAEkJL-2iQk8F7yqK5LP2d6qeO4FjTpi9pD9_kRJfh0nnBTwpn05kw429I1H1yeFEyksbvsuxackDcDRvlAcvbV_00jdBVMYhnt8ragJVNA"/>
          <p:cNvSpPr>
            <a:spLocks noChangeAspect="1" noChangeArrowheads="1"/>
          </p:cNvSpPr>
          <p:nvPr/>
        </p:nvSpPr>
        <p:spPr bwMode="auto">
          <a:xfrm>
            <a:off x="42862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4" y="1600199"/>
            <a:ext cx="8943976" cy="5076233"/>
          </a:xfrm>
          <a:prstGeom prst="rect">
            <a:avLst/>
          </a:prstGeom>
          <a:noFill/>
          <a:ln w="254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5831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Refractory </a:t>
            </a:r>
            <a:r>
              <a:rPr lang="en-US" dirty="0" err="1" smtClean="0"/>
              <a:t>gerd</a:t>
            </a:r>
            <a:endParaRPr lang="es-CO" dirty="0"/>
          </a:p>
        </p:txBody>
      </p:sp>
      <p:sp>
        <p:nvSpPr>
          <p:cNvPr id="8" name="Content Placeholder 1"/>
          <p:cNvSpPr>
            <a:spLocks noGrp="1"/>
          </p:cNvSpPr>
          <p:nvPr>
            <p:ph idx="1"/>
          </p:nvPr>
        </p:nvSpPr>
        <p:spPr>
          <a:xfrm>
            <a:off x="228600" y="1676400"/>
            <a:ext cx="8763000" cy="4953000"/>
          </a:xfrm>
        </p:spPr>
        <p:txBody>
          <a:bodyPr>
            <a:normAutofit/>
          </a:bodyPr>
          <a:lstStyle/>
          <a:p>
            <a:r>
              <a:rPr lang="en-US" sz="2600" b="1" dirty="0" smtClean="0"/>
              <a:t>Between 10-40% of patients with GERD fail to respond symptomatically, either partially or completely, to a standard-dose PPI.</a:t>
            </a:r>
          </a:p>
          <a:p>
            <a:r>
              <a:rPr lang="en-US" sz="2600" b="1" dirty="0" smtClean="0"/>
              <a:t>Diagnostic tests to identify residual reflux (acidic, nonacidic or bile), anatomical and histological include:</a:t>
            </a:r>
          </a:p>
          <a:p>
            <a:pPr marL="1097280" lvl="2" indent="-457200">
              <a:buFont typeface="+mj-lt"/>
              <a:buAutoNum type="arabicPeriod"/>
            </a:pPr>
            <a:r>
              <a:rPr lang="en-US" sz="1800" dirty="0" smtClean="0"/>
              <a:t>Upper gastrointestinal endoscopy</a:t>
            </a:r>
          </a:p>
          <a:p>
            <a:pPr marL="1097280" lvl="2" indent="-457200">
              <a:buFont typeface="+mj-lt"/>
              <a:buAutoNum type="arabicPeriod"/>
            </a:pPr>
            <a:r>
              <a:rPr lang="en-US" sz="1800" dirty="0" smtClean="0"/>
              <a:t>Esophageal biopsies for dilated intercellular spaces (DIS)</a:t>
            </a:r>
          </a:p>
          <a:p>
            <a:pPr marL="1097280" lvl="2" indent="-457200">
              <a:buFont typeface="+mj-lt"/>
              <a:buAutoNum type="arabicPeriod"/>
            </a:pPr>
            <a:r>
              <a:rPr lang="en-US" sz="1800" dirty="0" smtClean="0"/>
              <a:t>Ambulatory 24-H esophageal pH monitoring/wireless pH capsule (‘Bravo’)</a:t>
            </a:r>
          </a:p>
          <a:p>
            <a:pPr marL="1097280" lvl="2" indent="-457200">
              <a:buFont typeface="+mj-lt"/>
              <a:buAutoNum type="arabicPeriod"/>
            </a:pPr>
            <a:r>
              <a:rPr lang="en-US" sz="1800" dirty="0" smtClean="0"/>
              <a:t>Ambulatory 24-H esophageal impedance and pH monitoring.</a:t>
            </a:r>
          </a:p>
          <a:p>
            <a:pPr marL="1097280" lvl="2" indent="-457200">
              <a:buFont typeface="+mj-lt"/>
              <a:buAutoNum type="arabicPeriod"/>
            </a:pPr>
            <a:r>
              <a:rPr lang="en-US" sz="1800" dirty="0" smtClean="0"/>
              <a:t>Esophageal Bilitec.</a:t>
            </a:r>
            <a:endParaRPr lang="en-US" sz="2200" dirty="0"/>
          </a:p>
        </p:txBody>
      </p:sp>
    </p:spTree>
    <p:extLst>
      <p:ext uri="{BB962C8B-B14F-4D97-AF65-F5344CB8AC3E}">
        <p14:creationId xmlns:p14="http://schemas.microsoft.com/office/powerpoint/2010/main" val="111717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PPI discontinuation in the setting of refractory </a:t>
            </a:r>
            <a:r>
              <a:rPr lang="en-US" dirty="0" err="1" smtClean="0"/>
              <a:t>gerd</a:t>
            </a:r>
            <a:endParaRPr lang="es-CO"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2400" y="1600200"/>
            <a:ext cx="8839200" cy="5083110"/>
          </a:xfrm>
          <a:ln w="25400">
            <a:solidFill>
              <a:srgbClr val="C00000"/>
            </a:solidFill>
          </a:ln>
        </p:spPr>
      </p:pic>
    </p:spTree>
    <p:extLst>
      <p:ext uri="{BB962C8B-B14F-4D97-AF65-F5344CB8AC3E}">
        <p14:creationId xmlns:p14="http://schemas.microsoft.com/office/powerpoint/2010/main" val="3138880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 &amp; Problem Statement</a:t>
            </a:r>
            <a:endParaRPr lang="es-CO" dirty="0"/>
          </a:p>
        </p:txBody>
      </p:sp>
      <p:sp>
        <p:nvSpPr>
          <p:cNvPr id="6" name="Explosion 1 5"/>
          <p:cNvSpPr/>
          <p:nvPr/>
        </p:nvSpPr>
        <p:spPr>
          <a:xfrm>
            <a:off x="228600" y="1676400"/>
            <a:ext cx="8458200" cy="4937760"/>
          </a:xfrm>
          <a:prstGeom prst="irregularSeal1">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smtClean="0"/>
          </a:p>
          <a:p>
            <a:pPr marL="1200150" lvl="2" indent="-285750">
              <a:buFont typeface="Wingdings" panose="05000000000000000000" pitchFamily="2" charset="2"/>
              <a:buChar char="q"/>
            </a:pPr>
            <a:r>
              <a:rPr lang="en-US" dirty="0" smtClean="0"/>
              <a:t>Numerous of Indications for PPI’s</a:t>
            </a:r>
            <a:endParaRPr lang="en-US" sz="1050" dirty="0" smtClean="0"/>
          </a:p>
          <a:p>
            <a:pPr marL="1200150" lvl="2" indent="-285750">
              <a:buFont typeface="Wingdings" panose="05000000000000000000" pitchFamily="2" charset="2"/>
              <a:buChar char="q"/>
            </a:pPr>
            <a:r>
              <a:rPr lang="en-US" dirty="0" smtClean="0"/>
              <a:t>Spectrum of severity for the different diseases managed by PPI therapy. Ex. GERD</a:t>
            </a:r>
          </a:p>
          <a:p>
            <a:pPr marL="1200150" lvl="2" indent="-285750">
              <a:buFont typeface="Wingdings" panose="05000000000000000000" pitchFamily="2" charset="2"/>
              <a:buChar char="q"/>
            </a:pPr>
            <a:r>
              <a:rPr lang="en-US" dirty="0" smtClean="0"/>
              <a:t>Duration of therapy is dubious</a:t>
            </a:r>
            <a:endParaRPr lang="en-US" sz="1050" dirty="0" smtClean="0"/>
          </a:p>
          <a:p>
            <a:pPr marL="1200150" lvl="2" indent="-285750">
              <a:buFont typeface="Wingdings" panose="05000000000000000000" pitchFamily="2" charset="2"/>
              <a:buChar char="q"/>
            </a:pPr>
            <a:r>
              <a:rPr lang="en-US" dirty="0" smtClean="0"/>
              <a:t>Education is key</a:t>
            </a:r>
          </a:p>
          <a:p>
            <a:pPr marL="171450" indent="-171450">
              <a:buFont typeface="Arial" panose="020B0604020202020204" pitchFamily="34" charset="0"/>
              <a:buChar char="•"/>
            </a:pPr>
            <a:endParaRPr lang="en-US" sz="1050" dirty="0" smtClean="0"/>
          </a:p>
        </p:txBody>
      </p:sp>
    </p:spTree>
    <p:extLst>
      <p:ext uri="{BB962C8B-B14F-4D97-AF65-F5344CB8AC3E}">
        <p14:creationId xmlns:p14="http://schemas.microsoft.com/office/powerpoint/2010/main" val="8369373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Weaning Study</a:t>
            </a:r>
            <a:endParaRPr lang="es-CO" dirty="0"/>
          </a:p>
        </p:txBody>
      </p:sp>
      <p:sp>
        <p:nvSpPr>
          <p:cNvPr id="4" name="AutoShape 2" descr="https://lh3.googleusercontent.com/VjAq7YbpBqXrmdzRQk-VJKzRAEkJL-2iQk8F7yqK5LP2d6qeO4FjTpi9pD9_kRJfh0nnBTwpn05kw429I1H1yeFEyksbvsuxackDcDRvlAcvbV_00jdBVMYhnt8ragJVNA"/>
          <p:cNvSpPr>
            <a:spLocks noChangeAspect="1" noChangeArrowheads="1"/>
          </p:cNvSpPr>
          <p:nvPr/>
        </p:nvSpPr>
        <p:spPr bwMode="auto">
          <a:xfrm>
            <a:off x="12382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3.googleusercontent.com/VjAq7YbpBqXrmdzRQk-VJKzRAEkJL-2iQk8F7yqK5LP2d6qeO4FjTpi9pD9_kRJfh0nnBTwpn05kw429I1H1yeFEyksbvsuxackDcDRvlAcvbV_00jdBVMYhnt8ragJVNA"/>
          <p:cNvSpPr>
            <a:spLocks noChangeAspect="1" noChangeArrowheads="1"/>
          </p:cNvSpPr>
          <p:nvPr/>
        </p:nvSpPr>
        <p:spPr bwMode="auto">
          <a:xfrm>
            <a:off x="27622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3.googleusercontent.com/VjAq7YbpBqXrmdzRQk-VJKzRAEkJL-2iQk8F7yqK5LP2d6qeO4FjTpi9pD9_kRJfh0nnBTwpn05kw429I1H1yeFEyksbvsuxackDcDRvlAcvbV_00jdBVMYhnt8ragJVNA"/>
          <p:cNvSpPr>
            <a:spLocks noChangeAspect="1" noChangeArrowheads="1"/>
          </p:cNvSpPr>
          <p:nvPr/>
        </p:nvSpPr>
        <p:spPr bwMode="auto">
          <a:xfrm>
            <a:off x="42862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123825" y="2514600"/>
            <a:ext cx="8867775" cy="4191000"/>
            <a:chOff x="123825" y="2514600"/>
            <a:chExt cx="8867775" cy="4191000"/>
          </a:xfrm>
        </p:grpSpPr>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20000"/>
                      </a14:imgEffect>
                    </a14:imgLayer>
                  </a14:imgProps>
                </a:ext>
                <a:ext uri="{28A0092B-C50C-407E-A947-70E740481C1C}">
                  <a14:useLocalDpi xmlns:a14="http://schemas.microsoft.com/office/drawing/2010/main" val="0"/>
                </a:ext>
              </a:extLst>
            </a:blip>
            <a:srcRect l="-1" r="34546"/>
            <a:stretch/>
          </p:blipFill>
          <p:spPr>
            <a:xfrm>
              <a:off x="123825" y="2514600"/>
              <a:ext cx="5009504" cy="4191000"/>
            </a:xfrm>
            <a:prstGeom prst="rect">
              <a:avLst/>
            </a:prstGeom>
            <a:ln w="25400">
              <a:solidFill>
                <a:srgbClr val="C00000"/>
              </a:solidFill>
            </a:ln>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7014" y="2514600"/>
              <a:ext cx="4174586" cy="4191000"/>
            </a:xfrm>
            <a:prstGeom prst="rect">
              <a:avLst/>
            </a:prstGeom>
            <a:noFill/>
            <a:ln w="25400">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12" name="TextBox 11"/>
          <p:cNvSpPr txBox="1"/>
          <p:nvPr/>
        </p:nvSpPr>
        <p:spPr>
          <a:xfrm>
            <a:off x="276225" y="1727200"/>
            <a:ext cx="8562975" cy="769441"/>
          </a:xfrm>
          <a:prstGeom prst="rect">
            <a:avLst/>
          </a:prstGeom>
          <a:noFill/>
        </p:spPr>
        <p:txBody>
          <a:bodyPr wrap="square" rtlCol="0">
            <a:spAutoFit/>
          </a:bodyPr>
          <a:lstStyle/>
          <a:p>
            <a:r>
              <a:rPr lang="en-US" sz="2200" dirty="0" smtClean="0">
                <a:solidFill>
                  <a:srgbClr val="C00000"/>
                </a:solidFill>
              </a:rPr>
              <a:t>“Discontinuation of proton pump inhibitors in patients on long-term therapy: a double-blind, placebo-controlled trial”</a:t>
            </a:r>
            <a:endParaRPr lang="en-US" sz="2200" dirty="0">
              <a:solidFill>
                <a:srgbClr val="C00000"/>
              </a:solidFill>
            </a:endParaRPr>
          </a:p>
        </p:txBody>
      </p:sp>
    </p:spTree>
    <p:extLst>
      <p:ext uri="{BB962C8B-B14F-4D97-AF65-F5344CB8AC3E}">
        <p14:creationId xmlns:p14="http://schemas.microsoft.com/office/powerpoint/2010/main" val="7380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PPI discontinuation &amp; weaning</a:t>
            </a:r>
            <a:endParaRPr lang="es-CO" dirty="0"/>
          </a:p>
        </p:txBody>
      </p:sp>
      <p:sp>
        <p:nvSpPr>
          <p:cNvPr id="4" name="AutoShape 2" descr="https://lh3.googleusercontent.com/VjAq7YbpBqXrmdzRQk-VJKzRAEkJL-2iQk8F7yqK5LP2d6qeO4FjTpi9pD9_kRJfh0nnBTwpn05kw429I1H1yeFEyksbvsuxackDcDRvlAcvbV_00jdBVMYhnt8ragJVNA"/>
          <p:cNvSpPr>
            <a:spLocks noChangeAspect="1" noChangeArrowheads="1"/>
          </p:cNvSpPr>
          <p:nvPr/>
        </p:nvSpPr>
        <p:spPr bwMode="auto">
          <a:xfrm>
            <a:off x="12382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3.googleusercontent.com/VjAq7YbpBqXrmdzRQk-VJKzRAEkJL-2iQk8F7yqK5LP2d6qeO4FjTpi9pD9_kRJfh0nnBTwpn05kw429I1H1yeFEyksbvsuxackDcDRvlAcvbV_00jdBVMYhnt8ragJVNA"/>
          <p:cNvSpPr>
            <a:spLocks noChangeAspect="1" noChangeArrowheads="1"/>
          </p:cNvSpPr>
          <p:nvPr/>
        </p:nvSpPr>
        <p:spPr bwMode="auto">
          <a:xfrm>
            <a:off x="27622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3.googleusercontent.com/VjAq7YbpBqXrmdzRQk-VJKzRAEkJL-2iQk8F7yqK5LP2d6qeO4FjTpi9pD9_kRJfh0nnBTwpn05kw429I1H1yeFEyksbvsuxackDcDRvlAcvbV_00jdBVMYhnt8ragJVNA"/>
          <p:cNvSpPr>
            <a:spLocks noChangeAspect="1" noChangeArrowheads="1"/>
          </p:cNvSpPr>
          <p:nvPr/>
        </p:nvSpPr>
        <p:spPr bwMode="auto">
          <a:xfrm>
            <a:off x="42862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 y="1631436"/>
            <a:ext cx="8901682" cy="5074164"/>
          </a:xfrm>
          <a:prstGeom prst="rect">
            <a:avLst/>
          </a:prstGeom>
          <a:ln w="25400">
            <a:solidFill>
              <a:srgbClr val="C00000"/>
            </a:solidFill>
          </a:ln>
        </p:spPr>
      </p:pic>
    </p:spTree>
    <p:extLst>
      <p:ext uri="{BB962C8B-B14F-4D97-AF65-F5344CB8AC3E}">
        <p14:creationId xmlns:p14="http://schemas.microsoft.com/office/powerpoint/2010/main" val="372635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smtClean="0"/>
              <a:t>PPI discontinuation &amp; weaning</a:t>
            </a:r>
            <a:endParaRPr lang="es-CO" dirty="0"/>
          </a:p>
        </p:txBody>
      </p:sp>
      <p:sp>
        <p:nvSpPr>
          <p:cNvPr id="4" name="AutoShape 2" descr="https://lh3.googleusercontent.com/VjAq7YbpBqXrmdzRQk-VJKzRAEkJL-2iQk8F7yqK5LP2d6qeO4FjTpi9pD9_kRJfh0nnBTwpn05kw429I1H1yeFEyksbvsuxackDcDRvlAcvbV_00jdBVMYhnt8ragJVNA"/>
          <p:cNvSpPr>
            <a:spLocks noChangeAspect="1" noChangeArrowheads="1"/>
          </p:cNvSpPr>
          <p:nvPr/>
        </p:nvSpPr>
        <p:spPr bwMode="auto">
          <a:xfrm>
            <a:off x="12382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3.googleusercontent.com/VjAq7YbpBqXrmdzRQk-VJKzRAEkJL-2iQk8F7yqK5LP2d6qeO4FjTpi9pD9_kRJfh0nnBTwpn05kw429I1H1yeFEyksbvsuxackDcDRvlAcvbV_00jdBVMYhnt8ragJVNA"/>
          <p:cNvSpPr>
            <a:spLocks noChangeAspect="1" noChangeArrowheads="1"/>
          </p:cNvSpPr>
          <p:nvPr/>
        </p:nvSpPr>
        <p:spPr bwMode="auto">
          <a:xfrm>
            <a:off x="27622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3.googleusercontent.com/VjAq7YbpBqXrmdzRQk-VJKzRAEkJL-2iQk8F7yqK5LP2d6qeO4FjTpi9pD9_kRJfh0nnBTwpn05kw429I1H1yeFEyksbvsuxackDcDRvlAcvbV_00jdBVMYhnt8ragJVNA"/>
          <p:cNvSpPr>
            <a:spLocks noChangeAspect="1" noChangeArrowheads="1"/>
          </p:cNvSpPr>
          <p:nvPr/>
        </p:nvSpPr>
        <p:spPr bwMode="auto">
          <a:xfrm>
            <a:off x="42862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https://lh6.googleusercontent.com/VHlTd3cGJOxPftb3cFolOttWm-BZW6MFjQ86nRzcB3T8PQIm5spB02RLnpXo3TBaZeF8keqap3z8uB0gvFEzZ4QBk-8YAsGeNrN639UzWgvKWUwFyPjIXcDcgz9vReqpC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38300"/>
            <a:ext cx="4273550" cy="5067300"/>
          </a:xfrm>
          <a:prstGeom prst="rect">
            <a:avLst/>
          </a:prstGeom>
          <a:noFill/>
          <a:ln w="25400">
            <a:solidFill>
              <a:srgbClr val="C00000"/>
            </a:solidFill>
          </a:ln>
          <a:extLst>
            <a:ext uri="{909E8E84-426E-40DD-AFC4-6F175D3DCCD1}">
              <a14:hiddenFill xmlns:a14="http://schemas.microsoft.com/office/drawing/2010/main">
                <a:solidFill>
                  <a:srgbClr val="FFFFFF"/>
                </a:solidFill>
              </a14:hiddenFill>
            </a:ext>
          </a:extLst>
        </p:spPr>
      </p:pic>
      <p:pic>
        <p:nvPicPr>
          <p:cNvPr id="7172" name="Picture 4" descr="https://lh6.googleusercontent.com/ubkZofQY1I8MmOivL-Vp6Ad76v-YtjNGJMLY5K9S4rJUU2jnaILgJbhxcJJPNIPSv6IzQyl3wnc6w1rnhta-liF0c4hJ2HmaPUizqDCG6vZTvEgRHKWkpwFTM6j4Ah6Pe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 y="1638300"/>
            <a:ext cx="4511675" cy="5067300"/>
          </a:xfrm>
          <a:prstGeom prst="rect">
            <a:avLst/>
          </a:prstGeom>
          <a:noFill/>
          <a:ln w="25400">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11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n-US" dirty="0" err="1" smtClean="0"/>
              <a:t>Ppi</a:t>
            </a:r>
            <a:r>
              <a:rPr lang="en-US" dirty="0" smtClean="0"/>
              <a:t> dosing step-down study</a:t>
            </a:r>
            <a:endParaRPr lang="es-CO" dirty="0"/>
          </a:p>
        </p:txBody>
      </p:sp>
      <p:sp>
        <p:nvSpPr>
          <p:cNvPr id="4" name="AutoShape 2" descr="https://lh3.googleusercontent.com/VjAq7YbpBqXrmdzRQk-VJKzRAEkJL-2iQk8F7yqK5LP2d6qeO4FjTpi9pD9_kRJfh0nnBTwpn05kw429I1H1yeFEyksbvsuxackDcDRvlAcvbV_00jdBVMYhnt8ragJVNA"/>
          <p:cNvSpPr>
            <a:spLocks noChangeAspect="1" noChangeArrowheads="1"/>
          </p:cNvSpPr>
          <p:nvPr/>
        </p:nvSpPr>
        <p:spPr bwMode="auto">
          <a:xfrm>
            <a:off x="12382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lh3.googleusercontent.com/VjAq7YbpBqXrmdzRQk-VJKzRAEkJL-2iQk8F7yqK5LP2d6qeO4FjTpi9pD9_kRJfh0nnBTwpn05kw429I1H1yeFEyksbvsuxackDcDRvlAcvbV_00jdBVMYhnt8ragJVNA"/>
          <p:cNvSpPr>
            <a:spLocks noChangeAspect="1" noChangeArrowheads="1"/>
          </p:cNvSpPr>
          <p:nvPr/>
        </p:nvSpPr>
        <p:spPr bwMode="auto">
          <a:xfrm>
            <a:off x="27622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lh3.googleusercontent.com/VjAq7YbpBqXrmdzRQk-VJKzRAEkJL-2iQk8F7yqK5LP2d6qeO4FjTpi9pD9_kRJfh0nnBTwpn05kw429I1H1yeFEyksbvsuxackDcDRvlAcvbV_00jdBVMYhnt8ragJVNA"/>
          <p:cNvSpPr>
            <a:spLocks noChangeAspect="1" noChangeArrowheads="1"/>
          </p:cNvSpPr>
          <p:nvPr/>
        </p:nvSpPr>
        <p:spPr bwMode="auto">
          <a:xfrm>
            <a:off x="428625" y="388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https://lh5.googleusercontent.com/5E4selhZfz4UI3J_KppGPMyC4Q9Ju8SPL50TUe_Q6LC9Xr-1g-_jm4I9tcHxf3Mg68TTv0I9fHQJ3gP3hWS_7c-uFVfxnTbGWimfyanKIox1I_vH_PgJomeqLnVh-Qww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3022600"/>
            <a:ext cx="5048151" cy="3577783"/>
          </a:xfrm>
          <a:prstGeom prst="rect">
            <a:avLst/>
          </a:prstGeom>
          <a:noFill/>
          <a:ln w="25400">
            <a:solidFill>
              <a:srgbClr val="C00000"/>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6225" y="1752600"/>
            <a:ext cx="8562975" cy="1107996"/>
          </a:xfrm>
          <a:prstGeom prst="rect">
            <a:avLst/>
          </a:prstGeom>
          <a:noFill/>
        </p:spPr>
        <p:txBody>
          <a:bodyPr wrap="square" rtlCol="0">
            <a:spAutoFit/>
          </a:bodyPr>
          <a:lstStyle/>
          <a:p>
            <a:r>
              <a:rPr lang="en-US" sz="2200" dirty="0" smtClean="0">
                <a:solidFill>
                  <a:srgbClr val="C00000"/>
                </a:solidFill>
              </a:rPr>
              <a:t>“Step-Down From Multiple- to Single-Dose Proton Pump Inhibitors: A Prospective Study of Patients with Heartburn or Acid Regurgitation Completely Relieved with PPIs”</a:t>
            </a:r>
            <a:endParaRPr lang="en-US" sz="2200" dirty="0">
              <a:solidFill>
                <a:srgbClr val="C00000"/>
              </a:solidFill>
            </a:endParaRPr>
          </a:p>
        </p:txBody>
      </p:sp>
      <p:pic>
        <p:nvPicPr>
          <p:cNvPr id="10" name="Picture 2" descr="https://lh6.googleusercontent.com/NB9owXGOn1y3tPXOAsfzKLSx_m4dJrDjl9yENdi7RaNqOHF1zExJgwZGwQN-qcn2vr8EsaIzoChKIODeKAninY1PXHsOmo-EeFV9LG36fduptLVtU21bdKFp1Y3oRQMQwg"/>
          <p:cNvPicPr>
            <a:picLocks noChangeAspect="1" noChangeArrowheads="1"/>
          </p:cNvPicPr>
          <p:nvPr/>
        </p:nvPicPr>
        <p:blipFill rotWithShape="1">
          <a:blip r:embed="rId4">
            <a:extLst>
              <a:ext uri="{28A0092B-C50C-407E-A947-70E740481C1C}">
                <a14:useLocalDpi xmlns:a14="http://schemas.microsoft.com/office/drawing/2010/main" val="0"/>
              </a:ext>
            </a:extLst>
          </a:blip>
          <a:srcRect l="1969" t="9174" r="6137" b="2404"/>
          <a:stretch/>
        </p:blipFill>
        <p:spPr bwMode="auto">
          <a:xfrm>
            <a:off x="5486400" y="3022600"/>
            <a:ext cx="3352800" cy="3577783"/>
          </a:xfrm>
          <a:prstGeom prst="rect">
            <a:avLst/>
          </a:prstGeom>
          <a:noFill/>
          <a:ln w="25400">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851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676400"/>
            <a:ext cx="8534400" cy="5029200"/>
          </a:xfrm>
        </p:spPr>
        <p:txBody>
          <a:bodyPr>
            <a:normAutofit fontScale="77500" lnSpcReduction="20000"/>
          </a:bodyPr>
          <a:lstStyle/>
          <a:p>
            <a:r>
              <a:rPr lang="en-US" sz="2800" dirty="0" smtClean="0"/>
              <a:t>Do </a:t>
            </a:r>
            <a:r>
              <a:rPr lang="en-US" sz="2800" dirty="0"/>
              <a:t>not stop PPIs suddenly given that rebound activation of the </a:t>
            </a:r>
            <a:r>
              <a:rPr lang="en-US" sz="2800" dirty="0" smtClean="0"/>
              <a:t>PPI can occur</a:t>
            </a:r>
          </a:p>
          <a:p>
            <a:endParaRPr lang="en-US" sz="500" dirty="0" smtClean="0"/>
          </a:p>
          <a:p>
            <a:r>
              <a:rPr lang="en-US" sz="2800" dirty="0" smtClean="0"/>
              <a:t>Gradual step-down:</a:t>
            </a:r>
          </a:p>
          <a:p>
            <a:endParaRPr lang="en-US" sz="300" dirty="0" smtClean="0"/>
          </a:p>
          <a:p>
            <a:pPr lvl="1"/>
            <a:r>
              <a:rPr lang="en-US" sz="2200" dirty="0"/>
              <a:t>G</a:t>
            </a:r>
            <a:r>
              <a:rPr lang="en-US" sz="2200" dirty="0" smtClean="0"/>
              <a:t>o </a:t>
            </a:r>
            <a:r>
              <a:rPr lang="en-US" sz="2200" dirty="0"/>
              <a:t>from </a:t>
            </a:r>
            <a:r>
              <a:rPr lang="en-US" sz="2200" dirty="0" smtClean="0"/>
              <a:t>BID dosing to </a:t>
            </a:r>
            <a:r>
              <a:rPr lang="en-US" sz="2200" dirty="0"/>
              <a:t>a lower </a:t>
            </a:r>
            <a:r>
              <a:rPr lang="en-US" sz="2200" dirty="0" smtClean="0"/>
              <a:t>single daily dose</a:t>
            </a:r>
          </a:p>
          <a:p>
            <a:pPr lvl="1"/>
            <a:endParaRPr lang="en-US" sz="300" dirty="0" smtClean="0"/>
          </a:p>
          <a:p>
            <a:pPr lvl="1"/>
            <a:r>
              <a:rPr lang="en-US" sz="2200" dirty="0" smtClean="0"/>
              <a:t>Single daily doses should be reduced to doses every </a:t>
            </a:r>
            <a:r>
              <a:rPr lang="en-US" sz="2200" dirty="0"/>
              <a:t>other day, to every third day for a few </a:t>
            </a:r>
            <a:r>
              <a:rPr lang="en-US" sz="2200" dirty="0" smtClean="0"/>
              <a:t>doses</a:t>
            </a:r>
          </a:p>
          <a:p>
            <a:pPr lvl="1"/>
            <a:endParaRPr lang="en-US" sz="500" dirty="0" smtClean="0"/>
          </a:p>
          <a:p>
            <a:r>
              <a:rPr lang="en-US" sz="2800" dirty="0" smtClean="0"/>
              <a:t>Administer </a:t>
            </a:r>
            <a:r>
              <a:rPr lang="en-US" sz="2800" dirty="0"/>
              <a:t>PPIs 30 to 60 minutes before the first meal of the </a:t>
            </a:r>
            <a:r>
              <a:rPr lang="en-US" sz="2800" dirty="0" smtClean="0"/>
              <a:t>day</a:t>
            </a:r>
          </a:p>
          <a:p>
            <a:endParaRPr lang="en-US" sz="300" dirty="0"/>
          </a:p>
          <a:p>
            <a:pPr lvl="1"/>
            <a:r>
              <a:rPr lang="en-US" sz="2200" dirty="0" smtClean="0"/>
              <a:t>PPI </a:t>
            </a:r>
            <a:r>
              <a:rPr lang="en-US" sz="2200" dirty="0"/>
              <a:t>administration should precede the evening meal by 30 to 60 minutes if night time symptoms occur. </a:t>
            </a:r>
            <a:endParaRPr lang="en-US" sz="2200" dirty="0" smtClean="0"/>
          </a:p>
          <a:p>
            <a:pPr lvl="1"/>
            <a:endParaRPr lang="en-US" sz="300" dirty="0"/>
          </a:p>
          <a:p>
            <a:pPr lvl="1"/>
            <a:r>
              <a:rPr lang="en-US" sz="2200" dirty="0"/>
              <a:t>With proper administration, twice-daily or high-dose PPI therapy may be able to be </a:t>
            </a:r>
            <a:r>
              <a:rPr lang="en-US" sz="2200" dirty="0" smtClean="0"/>
              <a:t>reduced</a:t>
            </a:r>
          </a:p>
          <a:p>
            <a:pPr lvl="1"/>
            <a:endParaRPr lang="en-US" sz="500" dirty="0"/>
          </a:p>
          <a:p>
            <a:r>
              <a:rPr lang="en-US" sz="2800" dirty="0" smtClean="0"/>
              <a:t>Monitor </a:t>
            </a:r>
            <a:r>
              <a:rPr lang="en-US" sz="2800" dirty="0"/>
              <a:t>for hip fracture, P</a:t>
            </a:r>
            <a:r>
              <a:rPr lang="en-US" sz="2800" dirty="0" smtClean="0"/>
              <a:t>neumonia, C</a:t>
            </a:r>
            <a:r>
              <a:rPr lang="en-US" sz="2800" dirty="0"/>
              <a:t>. difficile, </a:t>
            </a:r>
            <a:r>
              <a:rPr lang="en-US" sz="2800" dirty="0" smtClean="0"/>
              <a:t>Hypomagnesaemia, &amp; Vitamin </a:t>
            </a:r>
            <a:r>
              <a:rPr lang="en-US" sz="2800" dirty="0"/>
              <a:t>B12 </a:t>
            </a:r>
            <a:r>
              <a:rPr lang="en-US" sz="2800" dirty="0" smtClean="0"/>
              <a:t>deficiency</a:t>
            </a:r>
          </a:p>
          <a:p>
            <a:endParaRPr lang="en-US" sz="500" dirty="0" smtClean="0"/>
          </a:p>
          <a:p>
            <a:r>
              <a:rPr lang="en-US" sz="2800" dirty="0" smtClean="0"/>
              <a:t>Monitor for adequate </a:t>
            </a:r>
            <a:r>
              <a:rPr lang="en-US" sz="2800" dirty="0"/>
              <a:t>calcium and vitamin D </a:t>
            </a:r>
            <a:r>
              <a:rPr lang="en-US" sz="2800" dirty="0" smtClean="0"/>
              <a:t>intake</a:t>
            </a:r>
            <a:r>
              <a:rPr lang="en-US" sz="2800" dirty="0"/>
              <a:t> to minimize the osteoporotic effects of </a:t>
            </a:r>
            <a:r>
              <a:rPr lang="en-US" sz="2800" dirty="0" smtClean="0"/>
              <a:t>PPIs</a:t>
            </a:r>
            <a:r>
              <a:rPr lang="en-US" sz="2400" dirty="0"/>
              <a:t/>
            </a:r>
            <a:br>
              <a:rPr lang="en-US" sz="2400" dirty="0"/>
            </a:br>
            <a:endParaRPr lang="es-CO" sz="2200" dirty="0">
              <a:solidFill>
                <a:srgbClr val="CC0000"/>
              </a:solidFill>
            </a:endParaRPr>
          </a:p>
        </p:txBody>
      </p:sp>
      <p:sp>
        <p:nvSpPr>
          <p:cNvPr id="3" name="Title 2"/>
          <p:cNvSpPr>
            <a:spLocks noGrp="1"/>
          </p:cNvSpPr>
          <p:nvPr>
            <p:ph type="title"/>
          </p:nvPr>
        </p:nvSpPr>
        <p:spPr/>
        <p:txBody>
          <a:bodyPr/>
          <a:lstStyle/>
          <a:p>
            <a:r>
              <a:rPr lang="en-US" dirty="0" smtClean="0"/>
              <a:t>Summary points</a:t>
            </a:r>
            <a:endParaRPr lang="es-CO" dirty="0"/>
          </a:p>
        </p:txBody>
      </p:sp>
    </p:spTree>
    <p:extLst>
      <p:ext uri="{BB962C8B-B14F-4D97-AF65-F5344CB8AC3E}">
        <p14:creationId xmlns:p14="http://schemas.microsoft.com/office/powerpoint/2010/main" val="3554440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8636493" cy="4572000"/>
          </a:xfrm>
        </p:spPr>
        <p:txBody>
          <a:bodyPr>
            <a:normAutofit lnSpcReduction="10000"/>
          </a:bodyPr>
          <a:lstStyle/>
          <a:p>
            <a:r>
              <a:rPr lang="en-US" sz="2400" dirty="0" smtClean="0">
                <a:solidFill>
                  <a:srgbClr val="CC0000"/>
                </a:solidFill>
                <a:hlinkClick r:id="rId3" action="ppaction://hlinksldjump"/>
              </a:rPr>
              <a:t>Introduction &amp; Problem Statement</a:t>
            </a:r>
            <a:endParaRPr lang="en-US" sz="2400" dirty="0" smtClean="0">
              <a:solidFill>
                <a:srgbClr val="CC0000"/>
              </a:solidFill>
            </a:endParaRPr>
          </a:p>
          <a:p>
            <a:pPr lvl="1"/>
            <a:r>
              <a:rPr lang="en-US" sz="2200" dirty="0" smtClean="0">
                <a:solidFill>
                  <a:srgbClr val="CC0000"/>
                </a:solidFill>
              </a:rPr>
              <a:t>Controversy of PPI Rx use</a:t>
            </a:r>
          </a:p>
          <a:p>
            <a:pPr lvl="1"/>
            <a:endParaRPr lang="en-US" sz="1400" dirty="0" smtClean="0">
              <a:solidFill>
                <a:srgbClr val="CC0000"/>
              </a:solidFill>
            </a:endParaRPr>
          </a:p>
          <a:p>
            <a:r>
              <a:rPr lang="en-US" sz="2400" u="sng" dirty="0" smtClean="0">
                <a:solidFill>
                  <a:srgbClr val="CC0000"/>
                </a:solidFill>
              </a:rPr>
              <a:t>Indications</a:t>
            </a:r>
          </a:p>
          <a:p>
            <a:pPr lvl="1"/>
            <a:r>
              <a:rPr lang="en-US" sz="2200" dirty="0" smtClean="0">
                <a:solidFill>
                  <a:srgbClr val="CC0000"/>
                </a:solidFill>
              </a:rPr>
              <a:t>FDA labeled indications</a:t>
            </a:r>
            <a:endParaRPr lang="en-US" sz="2200" dirty="0">
              <a:solidFill>
                <a:srgbClr val="CC0000"/>
              </a:solidFill>
            </a:endParaRPr>
          </a:p>
          <a:p>
            <a:pPr lvl="1"/>
            <a:r>
              <a:rPr lang="en-US" sz="2200" dirty="0" smtClean="0">
                <a:solidFill>
                  <a:srgbClr val="CC0000"/>
                </a:solidFill>
              </a:rPr>
              <a:t>Off-label indications</a:t>
            </a:r>
            <a:endParaRPr lang="en-US" sz="2200" dirty="0">
              <a:solidFill>
                <a:srgbClr val="CC0000"/>
              </a:solidFill>
            </a:endParaRPr>
          </a:p>
          <a:p>
            <a:pPr lvl="1"/>
            <a:endParaRPr lang="en-US" sz="1400" u="sng" dirty="0" smtClean="0">
              <a:solidFill>
                <a:srgbClr val="CC0000"/>
              </a:solidFill>
            </a:endParaRPr>
          </a:p>
          <a:p>
            <a:r>
              <a:rPr lang="en-US" sz="2400" u="sng" dirty="0" smtClean="0">
                <a:solidFill>
                  <a:srgbClr val="CC0000"/>
                </a:solidFill>
              </a:rPr>
              <a:t>Side Effects / Adverse Effects</a:t>
            </a:r>
          </a:p>
          <a:p>
            <a:pPr lvl="1"/>
            <a:r>
              <a:rPr lang="en-US" sz="2200" dirty="0" smtClean="0">
                <a:solidFill>
                  <a:srgbClr val="CC0000"/>
                </a:solidFill>
              </a:rPr>
              <a:t>Minor side effects</a:t>
            </a:r>
          </a:p>
          <a:p>
            <a:pPr lvl="1"/>
            <a:r>
              <a:rPr lang="en-US" sz="2200" dirty="0" smtClean="0">
                <a:solidFill>
                  <a:srgbClr val="CC0000"/>
                </a:solidFill>
              </a:rPr>
              <a:t>Major side effects</a:t>
            </a:r>
          </a:p>
          <a:p>
            <a:pPr lvl="1"/>
            <a:endParaRPr lang="en-US" sz="1400" dirty="0" smtClean="0">
              <a:solidFill>
                <a:srgbClr val="CC0000"/>
              </a:solidFill>
            </a:endParaRPr>
          </a:p>
          <a:p>
            <a:r>
              <a:rPr lang="en-US" sz="2400" u="sng" dirty="0" smtClean="0">
                <a:solidFill>
                  <a:srgbClr val="CC0000"/>
                </a:solidFill>
              </a:rPr>
              <a:t>PPI Weaning</a:t>
            </a:r>
          </a:p>
          <a:p>
            <a:pPr lvl="1"/>
            <a:r>
              <a:rPr lang="en-US" sz="2200" dirty="0" smtClean="0">
                <a:solidFill>
                  <a:srgbClr val="CC0000"/>
                </a:solidFill>
              </a:rPr>
              <a:t>Step-down studies</a:t>
            </a:r>
          </a:p>
          <a:p>
            <a:pPr marL="45720" indent="0">
              <a:buNone/>
            </a:pPr>
            <a:endParaRPr lang="es-CO" sz="2200" dirty="0">
              <a:solidFill>
                <a:srgbClr val="CC0000"/>
              </a:solidFill>
            </a:endParaRPr>
          </a:p>
        </p:txBody>
      </p:sp>
      <p:sp>
        <p:nvSpPr>
          <p:cNvPr id="3" name="Title 2"/>
          <p:cNvSpPr>
            <a:spLocks noGrp="1"/>
          </p:cNvSpPr>
          <p:nvPr>
            <p:ph type="title"/>
          </p:nvPr>
        </p:nvSpPr>
        <p:spPr/>
        <p:txBody>
          <a:bodyPr/>
          <a:lstStyle/>
          <a:p>
            <a:r>
              <a:rPr lang="en-US" dirty="0" smtClean="0"/>
              <a:t>review</a:t>
            </a:r>
            <a:endParaRPr lang="es-CO"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100" y="2667000"/>
            <a:ext cx="2602366" cy="2971800"/>
          </a:xfrm>
          <a:prstGeom prst="rect">
            <a:avLst/>
          </a:prstGeom>
          <a:ln w="25400">
            <a:solidFill>
              <a:srgbClr val="C00000"/>
            </a:solidFill>
          </a:ln>
        </p:spPr>
      </p:pic>
    </p:spTree>
    <p:extLst>
      <p:ext uri="{BB962C8B-B14F-4D97-AF65-F5344CB8AC3E}">
        <p14:creationId xmlns:p14="http://schemas.microsoft.com/office/powerpoint/2010/main" val="301788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1.      Lew EA, </a:t>
            </a:r>
            <a:r>
              <a:rPr lang="en-US" dirty="0" err="1"/>
              <a:t>Pisegna</a:t>
            </a:r>
            <a:r>
              <a:rPr lang="en-US" dirty="0"/>
              <a:t> JR, Starr JA, et al. Intravenous pantoprazole rapidly controls gastric acid </a:t>
            </a:r>
            <a:r>
              <a:rPr lang="en-US" dirty="0" err="1"/>
              <a:t>hypersecretion</a:t>
            </a:r>
            <a:r>
              <a:rPr lang="en-US" dirty="0"/>
              <a:t> in patients with </a:t>
            </a:r>
            <a:r>
              <a:rPr lang="en-US" dirty="0" err="1"/>
              <a:t>Zollinger</a:t>
            </a:r>
            <a:r>
              <a:rPr lang="en-US" dirty="0"/>
              <a:t>-Ellison syndrome. Gastroenterology 2000;118:696-704.</a:t>
            </a:r>
          </a:p>
          <a:p>
            <a:r>
              <a:rPr lang="en-US" dirty="0"/>
              <a:t>2.      Brunner G, </a:t>
            </a:r>
            <a:r>
              <a:rPr lang="en-US" dirty="0" err="1"/>
              <a:t>Harke</a:t>
            </a:r>
            <a:r>
              <a:rPr lang="en-US" dirty="0"/>
              <a:t> U. Long-term therapy with pantoprazole in patients with peptic ulceration resistant to extended high-dose ranitidine treatment. Aliment </a:t>
            </a:r>
            <a:r>
              <a:rPr lang="en-US" dirty="0" err="1"/>
              <a:t>Pharmacol</a:t>
            </a:r>
            <a:r>
              <a:rPr lang="en-US" dirty="0"/>
              <a:t> </a:t>
            </a:r>
            <a:r>
              <a:rPr lang="en-US" dirty="0" err="1"/>
              <a:t>Ther</a:t>
            </a:r>
            <a:r>
              <a:rPr lang="en-US" dirty="0"/>
              <a:t> 1994;8(S1):59-64.</a:t>
            </a:r>
          </a:p>
          <a:p>
            <a:r>
              <a:rPr lang="en-US" dirty="0"/>
              <a:t>3.      </a:t>
            </a:r>
            <a:r>
              <a:rPr lang="en-US" dirty="0" err="1"/>
              <a:t>Protonix</a:t>
            </a:r>
            <a:r>
              <a:rPr lang="en-US" dirty="0"/>
              <a:t> (pantoprazole) package insert. Philadelphia, PA: Wyeth Laboratories; 2013 Dec.</a:t>
            </a:r>
          </a:p>
          <a:p>
            <a:r>
              <a:rPr lang="en-US" dirty="0"/>
              <a:t>4. van </a:t>
            </a:r>
            <a:r>
              <a:rPr lang="en-US" dirty="0" err="1"/>
              <a:t>Zyl</a:t>
            </a:r>
            <a:r>
              <a:rPr lang="en-US" dirty="0"/>
              <a:t> J, van </a:t>
            </a:r>
            <a:r>
              <a:rPr lang="en-US" dirty="0" err="1"/>
              <a:t>Rensburg</a:t>
            </a:r>
            <a:r>
              <a:rPr lang="en-US" dirty="0"/>
              <a:t> C, </a:t>
            </a:r>
            <a:r>
              <a:rPr lang="en-US" dirty="0" err="1"/>
              <a:t>Vieweg</a:t>
            </a:r>
            <a:r>
              <a:rPr lang="en-US" dirty="0"/>
              <a:t> W, et al. Efficacy and safety of pantoprazole versus ranitidine in the treatment of patients with symptomatic </a:t>
            </a:r>
            <a:r>
              <a:rPr lang="en-US" dirty="0" err="1"/>
              <a:t>gastroesophageal</a:t>
            </a:r>
            <a:r>
              <a:rPr lang="en-US" dirty="0"/>
              <a:t> reflux disease. Digestion 2004;70:61-9.</a:t>
            </a:r>
          </a:p>
          <a:p>
            <a:r>
              <a:rPr lang="en-US" dirty="0"/>
              <a:t>5.     </a:t>
            </a:r>
            <a:r>
              <a:rPr lang="en-US" dirty="0" err="1"/>
              <a:t>Meneghelli</a:t>
            </a:r>
            <a:r>
              <a:rPr lang="en-US" dirty="0"/>
              <a:t> UG, </a:t>
            </a:r>
            <a:r>
              <a:rPr lang="en-US" dirty="0" err="1"/>
              <a:t>Zaterka</a:t>
            </a:r>
            <a:r>
              <a:rPr lang="en-US" dirty="0"/>
              <a:t> S, </a:t>
            </a:r>
            <a:r>
              <a:rPr lang="en-US" dirty="0" err="1"/>
              <a:t>DePaula</a:t>
            </a:r>
            <a:r>
              <a:rPr lang="en-US" dirty="0"/>
              <a:t> Castro L, et al. Pantoprazole versus ranitidine in the treatment of duodenal ulcer: a multicenter study in Brazil. Am J </a:t>
            </a:r>
            <a:r>
              <a:rPr lang="en-US" dirty="0" err="1"/>
              <a:t>Gastroenterol</a:t>
            </a:r>
            <a:r>
              <a:rPr lang="en-US" dirty="0"/>
              <a:t> 2000;95:62-66.</a:t>
            </a:r>
          </a:p>
          <a:p>
            <a:r>
              <a:rPr lang="en-US" dirty="0"/>
              <a:t>6. Katz PO, </a:t>
            </a:r>
            <a:r>
              <a:rPr lang="en-US" dirty="0" err="1"/>
              <a:t>Gerson</a:t>
            </a:r>
            <a:r>
              <a:rPr lang="en-US" dirty="0"/>
              <a:t> LB, Vela MF. Guidelines for the diagnosis and management of </a:t>
            </a:r>
            <a:r>
              <a:rPr lang="en-US" dirty="0" err="1"/>
              <a:t>gastroesophageal</a:t>
            </a:r>
            <a:r>
              <a:rPr lang="en-US" dirty="0"/>
              <a:t> reflux disease. Am J </a:t>
            </a:r>
            <a:r>
              <a:rPr lang="en-US" dirty="0" err="1"/>
              <a:t>Gastroenterol</a:t>
            </a:r>
            <a:r>
              <a:rPr lang="en-US" dirty="0"/>
              <a:t> 2013;108:308-28.</a:t>
            </a:r>
          </a:p>
          <a:p>
            <a:r>
              <a:rPr lang="en-US" dirty="0"/>
              <a:t>7. </a:t>
            </a:r>
            <a:r>
              <a:rPr lang="en-US" dirty="0" err="1"/>
              <a:t>Chey</a:t>
            </a:r>
            <a:r>
              <a:rPr lang="en-US" dirty="0"/>
              <a:t> WD, Wong BCY. American College of Gastroenterology guideline on the management of Helicobacter pylori infection. Am J </a:t>
            </a:r>
            <a:r>
              <a:rPr lang="en-US" dirty="0" err="1"/>
              <a:t>Gastroenterol</a:t>
            </a:r>
            <a:r>
              <a:rPr lang="en-US" dirty="0"/>
              <a:t> 2007;102:1808-25.</a:t>
            </a:r>
          </a:p>
          <a:p>
            <a:r>
              <a:rPr lang="en-US" dirty="0"/>
              <a:t>8. Richardson P, </a:t>
            </a:r>
            <a:r>
              <a:rPr lang="en-US" dirty="0" err="1"/>
              <a:t>Hawkey</a:t>
            </a:r>
            <a:r>
              <a:rPr lang="en-US" dirty="0"/>
              <a:t> CJ, Stack WA. Proton pump inhibitors. Drugs 1998;56:307-335.</a:t>
            </a:r>
          </a:p>
          <a:p>
            <a:r>
              <a:rPr lang="en-US" dirty="0"/>
              <a:t>9.Brunner G, </a:t>
            </a:r>
            <a:r>
              <a:rPr lang="en-US" dirty="0" err="1"/>
              <a:t>Harke</a:t>
            </a:r>
            <a:r>
              <a:rPr lang="en-US" dirty="0"/>
              <a:t> U. Long-term therapy with pantoprazole in patients with peptic ulceration resistant to extended high-dose ranitidine treatment. Aliment </a:t>
            </a:r>
            <a:r>
              <a:rPr lang="en-US" dirty="0" err="1"/>
              <a:t>Pharmacol</a:t>
            </a:r>
            <a:r>
              <a:rPr lang="en-US" dirty="0"/>
              <a:t> </a:t>
            </a:r>
            <a:r>
              <a:rPr lang="en-US" dirty="0" err="1"/>
              <a:t>Ther</a:t>
            </a:r>
            <a:r>
              <a:rPr lang="en-US" dirty="0"/>
              <a:t> 1994;8(S1):59-64.</a:t>
            </a:r>
          </a:p>
          <a:p>
            <a:pPr marL="4572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380766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a:t>10.Protonix I.V. (pantoprazole) package insert. Philadelphia, PA: Wyeth Pharmaceuticals </a:t>
            </a:r>
            <a:r>
              <a:rPr lang="en-US" dirty="0" err="1"/>
              <a:t>Inc</a:t>
            </a:r>
            <a:r>
              <a:rPr lang="en-US" dirty="0"/>
              <a:t>; 2012 Sep.</a:t>
            </a:r>
          </a:p>
          <a:p>
            <a:r>
              <a:rPr lang="en-US" dirty="0"/>
              <a:t>11. </a:t>
            </a:r>
            <a:r>
              <a:rPr lang="en-US" dirty="0" err="1"/>
              <a:t>Prevacid</a:t>
            </a:r>
            <a:r>
              <a:rPr lang="en-US" dirty="0"/>
              <a:t> (lansoprazole) package insert. Deerfield, IL: Takeda Pharmaceuticals </a:t>
            </a:r>
            <a:r>
              <a:rPr lang="en-US" dirty="0" err="1"/>
              <a:t>America,Inc</a:t>
            </a:r>
            <a:r>
              <a:rPr lang="en-US" dirty="0"/>
              <a:t>.; 2012 Aug.</a:t>
            </a:r>
          </a:p>
          <a:p>
            <a:r>
              <a:rPr lang="en-US" dirty="0"/>
              <a:t>12.Freston JW, </a:t>
            </a:r>
            <a:r>
              <a:rPr lang="en-US" dirty="0" err="1"/>
              <a:t>Pilmer</a:t>
            </a:r>
            <a:r>
              <a:rPr lang="en-US" dirty="0"/>
              <a:t> BL, Chiu YL, et al. Evaluation of the pharmacokinetics and pharmacodynamics of intravenous lansoprazole. Aliment </a:t>
            </a:r>
            <a:r>
              <a:rPr lang="en-US" dirty="0" err="1"/>
              <a:t>Pharmacol</a:t>
            </a:r>
            <a:r>
              <a:rPr lang="en-US" dirty="0"/>
              <a:t> </a:t>
            </a:r>
            <a:r>
              <a:rPr lang="en-US" dirty="0" err="1"/>
              <a:t>Ther</a:t>
            </a:r>
            <a:r>
              <a:rPr lang="en-US" dirty="0"/>
              <a:t> 2004;19:1111-22..</a:t>
            </a:r>
          </a:p>
          <a:p>
            <a:r>
              <a:rPr lang="en-US" dirty="0"/>
              <a:t>13. Nexium (esomeprazole) capsules, granules package insert. Wilmington, DE: AstraZeneca; 2014 Mar.</a:t>
            </a:r>
          </a:p>
          <a:p>
            <a:r>
              <a:rPr lang="en-US" dirty="0"/>
              <a:t>14.  Richardson P, </a:t>
            </a:r>
            <a:r>
              <a:rPr lang="en-US" dirty="0" err="1"/>
              <a:t>Hawkey</a:t>
            </a:r>
            <a:r>
              <a:rPr lang="en-US" dirty="0"/>
              <a:t> CJ, Stack WA. Proton pump inhibitors. Drugs 1998;56:307-335.</a:t>
            </a:r>
          </a:p>
          <a:p>
            <a:r>
              <a:rPr lang="en-US" dirty="0"/>
              <a:t>15.Aciphex (</a:t>
            </a:r>
            <a:r>
              <a:rPr lang="en-US" dirty="0" err="1"/>
              <a:t>rabeprazole</a:t>
            </a:r>
            <a:r>
              <a:rPr lang="en-US" dirty="0"/>
              <a:t>) package insert. Woodcliff Lake, NJ: Eisai Inc.; 2013 Mar.</a:t>
            </a:r>
          </a:p>
          <a:p>
            <a:r>
              <a:rPr lang="en-US" dirty="0"/>
              <a:t>16. Talley NJ, </a:t>
            </a:r>
            <a:r>
              <a:rPr lang="en-US" dirty="0" err="1"/>
              <a:t>Vakil</a:t>
            </a:r>
            <a:r>
              <a:rPr lang="en-US" dirty="0"/>
              <a:t> N. Guidelines for the management of dyspepsia. Am J </a:t>
            </a:r>
            <a:r>
              <a:rPr lang="en-US" dirty="0" err="1"/>
              <a:t>Gastroenterol</a:t>
            </a:r>
            <a:r>
              <a:rPr lang="en-US" dirty="0"/>
              <a:t> 2005;100:2324-37.</a:t>
            </a:r>
          </a:p>
          <a:p>
            <a:r>
              <a:rPr lang="en-US" dirty="0"/>
              <a:t>17.Dellon ES, </a:t>
            </a:r>
            <a:r>
              <a:rPr lang="en-US" dirty="0" err="1"/>
              <a:t>Gonsalves</a:t>
            </a:r>
            <a:r>
              <a:rPr lang="en-US" dirty="0"/>
              <a:t> N, Hirano I, et al. ACG clinical guideline: Evidenced based approach to the diagnosis and management of esophageal eosinophilia and eosinophilic esophagitis (</a:t>
            </a:r>
            <a:r>
              <a:rPr lang="en-US" dirty="0" err="1"/>
              <a:t>EoE</a:t>
            </a:r>
            <a:r>
              <a:rPr lang="en-US" dirty="0"/>
              <a:t>). Am J </a:t>
            </a:r>
            <a:r>
              <a:rPr lang="en-US" dirty="0" err="1"/>
              <a:t>Gastroenterol</a:t>
            </a:r>
            <a:r>
              <a:rPr lang="en-US" dirty="0"/>
              <a:t> 2013;108:679-92.</a:t>
            </a:r>
          </a:p>
          <a:p>
            <a:r>
              <a:rPr lang="en-US" dirty="0"/>
              <a:t>18. </a:t>
            </a:r>
            <a:r>
              <a:rPr lang="en-US" dirty="0" err="1"/>
              <a:t>Chey</a:t>
            </a:r>
            <a:r>
              <a:rPr lang="en-US" dirty="0"/>
              <a:t> WD, Wong BCY. American College of Gastroenterology guideline on the management of Helicobacter pylori infection. Am J </a:t>
            </a:r>
            <a:r>
              <a:rPr lang="en-US" dirty="0" err="1"/>
              <a:t>Gastroenterol</a:t>
            </a:r>
            <a:r>
              <a:rPr lang="en-US" dirty="0"/>
              <a:t> 2007;102:1808-25.</a:t>
            </a:r>
          </a:p>
          <a:p>
            <a:r>
              <a:rPr lang="en-US" dirty="0"/>
              <a:t>19. </a:t>
            </a:r>
            <a:r>
              <a:rPr lang="en-US" dirty="0" err="1"/>
              <a:t>DiCaro</a:t>
            </a:r>
            <a:r>
              <a:rPr lang="en-US" dirty="0"/>
              <a:t> S, </a:t>
            </a:r>
            <a:r>
              <a:rPr lang="en-US" dirty="0" err="1"/>
              <a:t>Zocco</a:t>
            </a:r>
            <a:r>
              <a:rPr lang="en-US" dirty="0"/>
              <a:t> MA, </a:t>
            </a:r>
            <a:r>
              <a:rPr lang="en-US" dirty="0" err="1"/>
              <a:t>Cremonini</a:t>
            </a:r>
            <a:r>
              <a:rPr lang="en-US" dirty="0"/>
              <a:t> F, et al. Levofloxacin based regimens for the eradication of Helicobacter pylori. </a:t>
            </a:r>
            <a:r>
              <a:rPr lang="en-US" dirty="0" err="1"/>
              <a:t>Eur</a:t>
            </a:r>
            <a:r>
              <a:rPr lang="en-US" dirty="0"/>
              <a:t> J </a:t>
            </a:r>
            <a:r>
              <a:rPr lang="en-US" dirty="0" err="1"/>
              <a:t>Gastroenterol</a:t>
            </a:r>
            <a:r>
              <a:rPr lang="en-US" dirty="0"/>
              <a:t> </a:t>
            </a:r>
            <a:r>
              <a:rPr lang="en-US" dirty="0" err="1"/>
              <a:t>Hepatol</a:t>
            </a:r>
            <a:r>
              <a:rPr lang="en-US" dirty="0"/>
              <a:t> 2002;14:1309-1312.</a:t>
            </a:r>
          </a:p>
          <a:p>
            <a:r>
              <a:rPr lang="en-US" dirty="0"/>
              <a:t>20. </a:t>
            </a:r>
            <a:r>
              <a:rPr lang="en-US" dirty="0" err="1"/>
              <a:t>Aciphex</a:t>
            </a:r>
            <a:r>
              <a:rPr lang="en-US" dirty="0"/>
              <a:t> (</a:t>
            </a:r>
            <a:r>
              <a:rPr lang="en-US" dirty="0" err="1"/>
              <a:t>rabeprazole</a:t>
            </a:r>
            <a:r>
              <a:rPr lang="en-US" dirty="0"/>
              <a:t>) package insert. Woodcliff Lake, NJ: Eisai Inc.; 2013 Mar.</a:t>
            </a:r>
          </a:p>
          <a:p>
            <a:pPr marL="4572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6167346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21. Nexium (esomeprazole) capsules, granules package insert. Wilmington, DE: AstraZeneca; 2014 Mar.</a:t>
            </a:r>
          </a:p>
          <a:p>
            <a:r>
              <a:rPr lang="en-US" dirty="0"/>
              <a:t>22. </a:t>
            </a:r>
            <a:r>
              <a:rPr lang="en-US" dirty="0" err="1"/>
              <a:t>Malfertheiner</a:t>
            </a:r>
            <a:r>
              <a:rPr lang="en-US" dirty="0"/>
              <a:t> P, </a:t>
            </a:r>
            <a:r>
              <a:rPr lang="en-US" dirty="0" err="1"/>
              <a:t>Megraud</a:t>
            </a:r>
            <a:r>
              <a:rPr lang="en-US" dirty="0"/>
              <a:t> F, </a:t>
            </a:r>
            <a:r>
              <a:rPr lang="en-US" dirty="0" err="1"/>
              <a:t>O'Morain</a:t>
            </a:r>
            <a:r>
              <a:rPr lang="en-US" dirty="0"/>
              <a:t> C, et al. Current concepts in the management of Helicobacter pylori infection: the Maastricht III Consensus Report. Gut 2007;56:772-81.</a:t>
            </a:r>
          </a:p>
          <a:p>
            <a:r>
              <a:rPr lang="en-US" dirty="0"/>
              <a:t>23.Laine L, Jensen DM. Management of patients with ulcer bleeding. Am J </a:t>
            </a:r>
            <a:r>
              <a:rPr lang="en-US" dirty="0" err="1"/>
              <a:t>Gastroenterol</a:t>
            </a:r>
            <a:r>
              <a:rPr lang="en-US" dirty="0"/>
              <a:t> 2012;107:345-60.</a:t>
            </a:r>
          </a:p>
          <a:p>
            <a:r>
              <a:rPr lang="en-US" dirty="0"/>
              <a:t>24.Nexium 24HR (esomeprazole) delayed-release capsules, package insert. Madison, NJ: Pfizer; 2014 Apr.</a:t>
            </a:r>
          </a:p>
          <a:p>
            <a:r>
              <a:rPr lang="en-US" dirty="0"/>
              <a:t>25. </a:t>
            </a:r>
            <a:r>
              <a:rPr lang="en-US" dirty="0" err="1"/>
              <a:t>Xue</a:t>
            </a:r>
            <a:r>
              <a:rPr lang="en-US" dirty="0"/>
              <a:t>-Qing Li, et. al. “Comparison of Inhibitory Effects of the Proton Pump-Inhibiting Drugs Omeprazole, Esomeprazole, Lansoprazole, Pantoprazole, and </a:t>
            </a:r>
            <a:r>
              <a:rPr lang="en-US" dirty="0" err="1"/>
              <a:t>Rabeprazole</a:t>
            </a:r>
            <a:r>
              <a:rPr lang="en-US" dirty="0"/>
              <a:t> on Human Cytochrome P450 </a:t>
            </a:r>
            <a:r>
              <a:rPr lang="en-US" dirty="0" err="1"/>
              <a:t>Activiies</a:t>
            </a:r>
            <a:r>
              <a:rPr lang="en-US" dirty="0"/>
              <a:t>.</a:t>
            </a:r>
          </a:p>
          <a:p>
            <a:r>
              <a:rPr lang="en-US" dirty="0"/>
              <a:t>26. Yu-Xiao Y., et. al. “Long-term Proton Pump Inhibitory Therapy and Risk of Hip Fracture.” JAMA. 2006;296:2947-2953</a:t>
            </a:r>
          </a:p>
          <a:p>
            <a:r>
              <a:rPr lang="en-US" dirty="0"/>
              <a:t>27.Bianchi </a:t>
            </a:r>
            <a:r>
              <a:rPr lang="en-US" dirty="0" err="1"/>
              <a:t>Porro</a:t>
            </a:r>
            <a:r>
              <a:rPr lang="en-US" dirty="0"/>
              <a:t> G, </a:t>
            </a:r>
            <a:r>
              <a:rPr lang="en-US" dirty="0" err="1"/>
              <a:t>Lazzaroni</a:t>
            </a:r>
            <a:r>
              <a:rPr lang="en-US" dirty="0"/>
              <a:t> M, </a:t>
            </a:r>
            <a:r>
              <a:rPr lang="en-US" dirty="0" err="1"/>
              <a:t>Imbesi</a:t>
            </a:r>
            <a:r>
              <a:rPr lang="en-US" dirty="0"/>
              <a:t> V, et al. Efficacy of pantoprazole in the prevention of peptic ulcers, induced by non-steroidal anti-inflammatory drugs: a prospective, placebo-controlled, double-blind, parallel group study. Dig Liver Dis 2000;32:201-8</a:t>
            </a:r>
            <a:br>
              <a:rPr lang="en-US" dirty="0"/>
            </a:br>
            <a:r>
              <a:rPr lang="en-US" dirty="0"/>
              <a:t>28.Guillamondegui OD, Gunter OL, </a:t>
            </a:r>
            <a:r>
              <a:rPr lang="en-US" dirty="0" err="1"/>
              <a:t>Bonadies</a:t>
            </a:r>
            <a:r>
              <a:rPr lang="en-US" dirty="0"/>
              <a:t> JA, et al. Practice management guidelines for stress ulcer prophylaxis. EAST Practice Management Guidelines Committee. Accessed July 19, 2013. Available on the World Wide Web at </a:t>
            </a:r>
            <a:r>
              <a:rPr lang="en-US" u="sng" dirty="0">
                <a:hlinkClick r:id="rId2"/>
              </a:rPr>
              <a:t>http://</a:t>
            </a:r>
            <a:r>
              <a:rPr lang="en-US" u="sng" dirty="0" smtClean="0">
                <a:hlinkClick r:id="rId2"/>
              </a:rPr>
              <a:t>www.east.org/tpg/stressulcer.pdf</a:t>
            </a:r>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6058980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28.Guillamondegui OD, Gunter OL, </a:t>
            </a:r>
            <a:r>
              <a:rPr lang="en-US" dirty="0" err="1"/>
              <a:t>Bonadies</a:t>
            </a:r>
            <a:r>
              <a:rPr lang="en-US" dirty="0"/>
              <a:t> JA, et al. Practice management guidelines for stress ulcer prophylaxis. EAST Practice Management Guidelines Committee. Accessed July 19, 2013. Available on the World Wide Web at </a:t>
            </a:r>
            <a:r>
              <a:rPr lang="en-US" u="sng" dirty="0">
                <a:hlinkClick r:id="rId2"/>
              </a:rPr>
              <a:t>http://www.east.org/tpg/stressulcer.pdf</a:t>
            </a:r>
            <a:endParaRPr lang="en-US" dirty="0"/>
          </a:p>
          <a:p>
            <a:r>
              <a:rPr lang="en-US" dirty="0"/>
              <a:t>29.Tsai WL, Poon SK, Yu HK, et al. Nasogastric lansoprazole is effective in suppressing gastric acid secretion in critically ill patients. Aliment </a:t>
            </a:r>
            <a:r>
              <a:rPr lang="en-US" dirty="0" err="1"/>
              <a:t>Pharmacol</a:t>
            </a:r>
            <a:r>
              <a:rPr lang="en-US" dirty="0"/>
              <a:t> </a:t>
            </a:r>
            <a:r>
              <a:rPr lang="en-US" dirty="0" err="1"/>
              <a:t>Ther</a:t>
            </a:r>
            <a:r>
              <a:rPr lang="en-US" dirty="0"/>
              <a:t> 2000;14:123-7.</a:t>
            </a:r>
          </a:p>
          <a:p>
            <a:r>
              <a:rPr lang="en-US" dirty="0"/>
              <a:t>30.Olsen KM, Devlin JW. Comparison of the enteral and intravenous lansoprazole </a:t>
            </a:r>
            <a:r>
              <a:rPr lang="en-US" dirty="0" err="1"/>
              <a:t>pharmacodynamic</a:t>
            </a:r>
            <a:r>
              <a:rPr lang="en-US" dirty="0"/>
              <a:t> responses in critically ill patients. Aliment </a:t>
            </a:r>
            <a:r>
              <a:rPr lang="en-US" dirty="0" err="1"/>
              <a:t>Pharmacol</a:t>
            </a:r>
            <a:r>
              <a:rPr lang="en-US" dirty="0"/>
              <a:t> </a:t>
            </a:r>
            <a:r>
              <a:rPr lang="en-US" dirty="0" err="1"/>
              <a:t>Ther</a:t>
            </a:r>
            <a:r>
              <a:rPr lang="en-US" dirty="0"/>
              <a:t> 2008;28:326-33.</a:t>
            </a:r>
          </a:p>
          <a:p>
            <a:r>
              <a:rPr lang="en-US" dirty="0"/>
              <a:t>31. </a:t>
            </a:r>
            <a:r>
              <a:rPr lang="en-US" dirty="0" err="1"/>
              <a:t>Howden</a:t>
            </a:r>
            <a:r>
              <a:rPr lang="en-US" dirty="0"/>
              <a:t> CW, Hunt RH. Guidelines for the management of Helicobacter pylori infection. Am J </a:t>
            </a:r>
            <a:r>
              <a:rPr lang="en-US" dirty="0" err="1"/>
              <a:t>Gastroenterol</a:t>
            </a:r>
            <a:r>
              <a:rPr lang="en-US" dirty="0"/>
              <a:t> 1998;93:2330-2308.</a:t>
            </a:r>
          </a:p>
          <a:p>
            <a:r>
              <a:rPr lang="en-US" dirty="0"/>
              <a:t>32. Prilosec (omeprazole) package insert. Wilmington, DE: AstraZeneca; 2014 Mar.</a:t>
            </a:r>
          </a:p>
          <a:p>
            <a:r>
              <a:rPr lang="en-US" dirty="0"/>
              <a:t>33.  Phillips JO, Metzler MH, </a:t>
            </a:r>
            <a:r>
              <a:rPr lang="en-US" dirty="0" err="1"/>
              <a:t>Palmieri</a:t>
            </a:r>
            <a:r>
              <a:rPr lang="en-US" dirty="0"/>
              <a:t> TL, et al. A prospective study of simplified omeprazole suspension for the prophylaxis of stress-related mucosal damage. </a:t>
            </a:r>
            <a:r>
              <a:rPr lang="en-US" dirty="0" err="1"/>
              <a:t>Crit</a:t>
            </a:r>
            <a:r>
              <a:rPr lang="en-US" dirty="0"/>
              <a:t> Care Med 1996;24:1793-800.</a:t>
            </a:r>
          </a:p>
          <a:p>
            <a:r>
              <a:rPr lang="en-US" dirty="0"/>
              <a:t>34. </a:t>
            </a:r>
            <a:r>
              <a:rPr lang="en-US" dirty="0" err="1"/>
              <a:t>Shakayta</a:t>
            </a:r>
            <a:r>
              <a:rPr lang="en-US" dirty="0"/>
              <a:t>, MD and </a:t>
            </a:r>
            <a:r>
              <a:rPr lang="en-US" dirty="0" err="1"/>
              <a:t>Saad</a:t>
            </a:r>
            <a:r>
              <a:rPr lang="en-US" dirty="0"/>
              <a:t> R. Barrett’s Esophagus. American Academy of Family Physicians2004 692114-211</a:t>
            </a:r>
          </a:p>
          <a:p>
            <a:r>
              <a:rPr lang="en-US" dirty="0"/>
              <a:t>35.Martin LF, Booth FV, </a:t>
            </a:r>
            <a:r>
              <a:rPr lang="en-US" dirty="0" err="1"/>
              <a:t>Reines</a:t>
            </a:r>
            <a:r>
              <a:rPr lang="en-US" dirty="0"/>
              <a:t> HD, et al. Stress ulcers and organ failure in intubated patients in surgical intensive care units. </a:t>
            </a:r>
            <a:r>
              <a:rPr lang="en-US" i="1" dirty="0"/>
              <a:t>Ann </a:t>
            </a:r>
            <a:r>
              <a:rPr lang="en-US" i="1" dirty="0" err="1"/>
              <a:t>Surg</a:t>
            </a:r>
            <a:r>
              <a:rPr lang="en-US" i="1" dirty="0"/>
              <a:t> </a:t>
            </a:r>
            <a:r>
              <a:rPr lang="en-US" dirty="0"/>
              <a:t>1992;215:332-337.</a:t>
            </a:r>
          </a:p>
          <a:p>
            <a:pPr marL="4572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23847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s-CO" dirty="0" err="1" smtClean="0"/>
              <a:t>Drug</a:t>
            </a:r>
            <a:r>
              <a:rPr lang="es-CO" dirty="0" smtClean="0"/>
              <a:t> </a:t>
            </a:r>
            <a:r>
              <a:rPr lang="es-CO" dirty="0" err="1" smtClean="0"/>
              <a:t>class</a:t>
            </a:r>
            <a:r>
              <a:rPr lang="es-CO" dirty="0" smtClean="0"/>
              <a:t> overview</a:t>
            </a:r>
            <a:endParaRPr lang="es-CO"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915399"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3183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36.Prod'hom G, </a:t>
            </a:r>
            <a:r>
              <a:rPr lang="en-US" sz="1400" dirty="0" err="1"/>
              <a:t>Leuenberger</a:t>
            </a:r>
            <a:r>
              <a:rPr lang="en-US" sz="1400" dirty="0"/>
              <a:t> P, </a:t>
            </a:r>
            <a:r>
              <a:rPr lang="en-US" sz="1400" dirty="0" err="1"/>
              <a:t>Koerfer</a:t>
            </a:r>
            <a:r>
              <a:rPr lang="en-US" sz="1400" dirty="0"/>
              <a:t> J, et al. Nosocomial pneumonia in mechanically ventilated patients receiving antacid, ranitidine, or </a:t>
            </a:r>
            <a:r>
              <a:rPr lang="en-US" sz="1400" dirty="0" err="1"/>
              <a:t>sucralfate</a:t>
            </a:r>
            <a:r>
              <a:rPr lang="en-US" sz="1400" dirty="0"/>
              <a:t> as prophylaxis for stress ulcer. A randomized controlled trial. </a:t>
            </a:r>
            <a:r>
              <a:rPr lang="en-US" sz="1400" i="1" dirty="0"/>
              <a:t>Ann Intern Med </a:t>
            </a:r>
            <a:r>
              <a:rPr lang="en-US" sz="1400" dirty="0"/>
              <a:t>1994;120:653-662.</a:t>
            </a:r>
          </a:p>
          <a:p>
            <a:r>
              <a:rPr lang="en-US" sz="1400" dirty="0"/>
              <a:t>37. </a:t>
            </a:r>
            <a:r>
              <a:rPr lang="en-US" sz="1400" dirty="0" err="1"/>
              <a:t>Lanza</a:t>
            </a:r>
            <a:r>
              <a:rPr lang="en-US" sz="1400" dirty="0"/>
              <a:t> </a:t>
            </a:r>
            <a:r>
              <a:rPr lang="en-US" sz="1400" dirty="0" err="1"/>
              <a:t>FL.Guideline</a:t>
            </a:r>
            <a:r>
              <a:rPr lang="en-US" sz="1400" dirty="0"/>
              <a:t> for the Treatment and Prevention of NSAID-Induced Ulcers THE AMERICAN JOURNAL OF GASTROENTEROLOGY Vol. 93, No. 11, 1998</a:t>
            </a:r>
          </a:p>
          <a:p>
            <a:r>
              <a:rPr lang="en-US" sz="1400" dirty="0"/>
              <a:t>38.Guillamondegui OD, Gunter OL, </a:t>
            </a:r>
            <a:r>
              <a:rPr lang="en-US" sz="1400" dirty="0" err="1"/>
              <a:t>Bonadies</a:t>
            </a:r>
            <a:r>
              <a:rPr lang="en-US" sz="1400" dirty="0"/>
              <a:t> JA, et al. Practice management guidelines for stress ulcer prophylaxis. EAST Practice Management Guidelines Committee. Accessed July 19, 2013. Available on the World Wide Web at http://</a:t>
            </a:r>
            <a:r>
              <a:rPr lang="en-US" sz="1400" dirty="0" smtClean="0"/>
              <a:t>www.east.org/tpg/stressulcer.pdf</a:t>
            </a:r>
            <a:endParaRPr lang="en-US" sz="1400" dirty="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2368300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2270" y="381000"/>
            <a:ext cx="8381260" cy="1054394"/>
          </a:xfrm>
        </p:spPr>
        <p:txBody>
          <a:bodyPr/>
          <a:lstStyle/>
          <a:p>
            <a:pPr lvl="0"/>
            <a:r>
              <a:rPr lang="es-CO" dirty="0" smtClean="0"/>
              <a:t>Overview of duration of therapy for GERD</a:t>
            </a:r>
            <a:endParaRPr lang="es-CO"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00200"/>
            <a:ext cx="8839200" cy="5105399"/>
          </a:xfrm>
          <a:prstGeom prst="rect">
            <a:avLst/>
          </a:prstGeom>
          <a:ln w="25400">
            <a:solidFill>
              <a:srgbClr val="C00000"/>
            </a:solidFill>
          </a:ln>
        </p:spPr>
      </p:pic>
    </p:spTree>
    <p:extLst>
      <p:ext uri="{BB962C8B-B14F-4D97-AF65-F5344CB8AC3E}">
        <p14:creationId xmlns:p14="http://schemas.microsoft.com/office/powerpoint/2010/main" val="1097060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Pantoprazole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60276845"/>
              </p:ext>
            </p:extLst>
          </p:nvPr>
        </p:nvGraphicFramePr>
        <p:xfrm>
          <a:off x="152400" y="1283970"/>
          <a:ext cx="8839200" cy="5497830"/>
        </p:xfrm>
        <a:graphic>
          <a:graphicData uri="http://schemas.openxmlformats.org/drawingml/2006/table">
            <a:tbl>
              <a:tblPr firstRow="1" bandRow="1">
                <a:tableStyleId>{5C22544A-7EE6-4342-B048-85BDC9FD1C3A}</a:tableStyleId>
              </a:tblPr>
              <a:tblGrid>
                <a:gridCol w="1219200"/>
                <a:gridCol w="3276600"/>
                <a:gridCol w="1219200"/>
                <a:gridCol w="3124200"/>
              </a:tblGrid>
              <a:tr h="369530">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a:solidFill>
                            <a:schemeClr val="bg1"/>
                          </a:solidFill>
                          <a:effectLst/>
                          <a:latin typeface="Arial"/>
                        </a:rPr>
                        <a:t>Duration</a:t>
                      </a:r>
                      <a:endParaRPr lang="en-US" sz="180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1823477">
                <a:tc>
                  <a:txBody>
                    <a:bodyPr/>
                    <a:lstStyle/>
                    <a:p>
                      <a:pPr rtl="0"/>
                      <a:r>
                        <a:rPr lang="en-US" sz="1400" b="1" i="0" u="none" strike="noStrike" kern="1200" dirty="0" smtClean="0">
                          <a:solidFill>
                            <a:schemeClr val="dk1"/>
                          </a:solidFill>
                          <a:effectLst/>
                          <a:latin typeface="+mj-lt"/>
                          <a:ea typeface="+mn-ea"/>
                          <a:cs typeface="+mn-cs"/>
                        </a:rPr>
                        <a:t>Non-erosive GERD</a:t>
                      </a:r>
                      <a:r>
                        <a:rPr lang="en-US" sz="1400" b="1" i="0" u="none" strike="noStrike" kern="1200" baseline="0" dirty="0" smtClean="0">
                          <a:solidFill>
                            <a:schemeClr val="dk1"/>
                          </a:solidFill>
                          <a:effectLst/>
                          <a:latin typeface="+mj-lt"/>
                          <a:ea typeface="+mn-ea"/>
                          <a:cs typeface="+mn-cs"/>
                        </a:rPr>
                        <a:t> and </a:t>
                      </a:r>
                      <a:r>
                        <a:rPr lang="en-US" sz="1400" b="1" i="0" u="none" strike="noStrike" kern="1200" dirty="0" smtClean="0">
                          <a:solidFill>
                            <a:schemeClr val="dk1"/>
                          </a:solidFill>
                          <a:effectLst/>
                          <a:latin typeface="+mj-lt"/>
                          <a:ea typeface="+mn-ea"/>
                          <a:cs typeface="+mn-cs"/>
                        </a:rPr>
                        <a:t>Barrett’s esophagus (treatment is the same as GERD treatment</a:t>
                      </a:r>
                      <a:r>
                        <a:rPr lang="en-US" sz="1400" b="1" i="0" u="none" strike="noStrike" kern="1200" dirty="0" smtClean="0">
                          <a:solidFill>
                            <a:schemeClr val="dk1"/>
                          </a:solidFill>
                          <a:effectLst/>
                          <a:latin typeface="+mj-lt"/>
                          <a:ea typeface="+mn-ea"/>
                          <a:cs typeface="+mn-cs"/>
                        </a:rPr>
                        <a:t>)</a:t>
                      </a:r>
                      <a:endParaRPr lang="en-US" sz="1400" dirty="0">
                        <a:latin typeface="+mj-lt"/>
                      </a:endParaRPr>
                    </a:p>
                  </a:txBody>
                  <a:tcPr/>
                </a:tc>
                <a:tc>
                  <a:txBody>
                    <a:bodyPr/>
                    <a:lstStyle/>
                    <a:p>
                      <a:pPr rtl="0"/>
                      <a:r>
                        <a:rPr lang="en-US" sz="1400" b="1" i="0" u="none" strike="noStrike" kern="1200" dirty="0" smtClean="0">
                          <a:solidFill>
                            <a:schemeClr val="dk1"/>
                          </a:solidFill>
                          <a:effectLst/>
                          <a:latin typeface="+mj-lt"/>
                          <a:ea typeface="+mn-ea"/>
                          <a:cs typeface="+mn-cs"/>
                        </a:rPr>
                        <a:t>For symptomatic treatment of non-erosive GERD:</a:t>
                      </a:r>
                      <a:endParaRPr lang="en-US" sz="1400" b="0" dirty="0" smtClean="0">
                        <a:effectLst/>
                        <a:latin typeface="+mj-lt"/>
                      </a:endParaRPr>
                    </a:p>
                    <a:p>
                      <a:pPr rtl="0"/>
                      <a:r>
                        <a:rPr lang="en-US" sz="1400" b="0" i="0" u="none" strike="noStrike" kern="1200" dirty="0" smtClean="0">
                          <a:solidFill>
                            <a:schemeClr val="dk1"/>
                          </a:solidFill>
                          <a:effectLst/>
                          <a:latin typeface="+mj-lt"/>
                          <a:ea typeface="+mn-ea"/>
                          <a:cs typeface="+mn-cs"/>
                        </a:rPr>
                        <a:t>Oral Initially 20 mg PO once daily 30—60 minutes before the first meal of the day. Consider 20 mg twice a day for patients with partial response to once daily dosing.</a:t>
                      </a:r>
                      <a:r>
                        <a:rPr lang="en-US" sz="1400" b="0" i="0" u="none" strike="noStrike" kern="1200" baseline="30000" dirty="0" smtClean="0">
                          <a:solidFill>
                            <a:schemeClr val="dk1"/>
                          </a:solidFill>
                          <a:effectLst/>
                          <a:latin typeface="+mj-lt"/>
                          <a:ea typeface="+mn-ea"/>
                          <a:cs typeface="+mn-cs"/>
                        </a:rPr>
                        <a:t>6</a:t>
                      </a:r>
                      <a:endParaRPr lang="en-US" sz="1400" b="0" dirty="0" smtClean="0">
                        <a:effectLst/>
                        <a:latin typeface="+mj-lt"/>
                      </a:endParaRPr>
                    </a:p>
                    <a:p>
                      <a:pPr rtl="0"/>
                      <a:r>
                        <a:rPr lang="en-US" sz="1400" b="0" dirty="0" smtClean="0">
                          <a:effectLst/>
                          <a:latin typeface="+mj-lt"/>
                        </a:rPr>
                        <a:t/>
                      </a:r>
                      <a:br>
                        <a:rPr lang="en-US" sz="1400" b="0" dirty="0" smtClean="0">
                          <a:effectLst/>
                          <a:latin typeface="+mj-lt"/>
                        </a:rPr>
                      </a:br>
                      <a:endParaRPr lang="en-US" sz="1400" dirty="0">
                        <a:latin typeface="+mj-lt"/>
                      </a:endParaRPr>
                    </a:p>
                  </a:txBody>
                  <a:tcPr/>
                </a:tc>
                <a:tc>
                  <a:txBody>
                    <a:bodyPr/>
                    <a:lstStyle/>
                    <a:p>
                      <a:pPr rtl="0"/>
                      <a:r>
                        <a:rPr lang="en-US" sz="1400" b="0" i="0" u="none" strike="noStrike" kern="1200" dirty="0" smtClean="0">
                          <a:solidFill>
                            <a:schemeClr val="dk1"/>
                          </a:solidFill>
                          <a:effectLst/>
                          <a:latin typeface="+mj-lt"/>
                          <a:ea typeface="+mn-ea"/>
                          <a:cs typeface="+mn-cs"/>
                        </a:rPr>
                        <a:t>Treatment lasts up to 4 weeks for </a:t>
                      </a:r>
                      <a:r>
                        <a:rPr lang="en-US" sz="1400" b="0" i="0" u="none" strike="noStrike" kern="1200" dirty="0" err="1" smtClean="0">
                          <a:solidFill>
                            <a:schemeClr val="dk1"/>
                          </a:solidFill>
                          <a:effectLst/>
                          <a:latin typeface="+mj-lt"/>
                          <a:ea typeface="+mn-ea"/>
                          <a:cs typeface="+mn-cs"/>
                        </a:rPr>
                        <a:t>nonerosive</a:t>
                      </a:r>
                      <a:r>
                        <a:rPr lang="en-US" sz="1400" b="0" i="0" u="none" strike="noStrike" kern="1200" dirty="0" smtClean="0">
                          <a:solidFill>
                            <a:schemeClr val="dk1"/>
                          </a:solidFill>
                          <a:effectLst/>
                          <a:latin typeface="+mj-lt"/>
                          <a:ea typeface="+mn-ea"/>
                          <a:cs typeface="+mn-cs"/>
                        </a:rPr>
                        <a:t> </a:t>
                      </a:r>
                      <a:r>
                        <a:rPr lang="en-US" sz="1400" b="0" i="0" u="none" strike="noStrike" kern="1200" dirty="0" smtClean="0">
                          <a:solidFill>
                            <a:schemeClr val="dk1"/>
                          </a:solidFill>
                          <a:effectLst/>
                          <a:latin typeface="+mj-lt"/>
                          <a:ea typeface="+mn-ea"/>
                          <a:cs typeface="+mn-cs"/>
                        </a:rPr>
                        <a:t>GERD.</a:t>
                      </a:r>
                      <a:r>
                        <a:rPr lang="en-US" sz="1400" b="0" i="0" u="none" strike="noStrike" kern="1200" baseline="30000" dirty="0" smtClean="0">
                          <a:solidFill>
                            <a:schemeClr val="dk1"/>
                          </a:solidFill>
                          <a:effectLst/>
                          <a:latin typeface="+mj-lt"/>
                          <a:ea typeface="+mn-ea"/>
                          <a:cs typeface="+mn-cs"/>
                        </a:rPr>
                        <a:t>4</a:t>
                      </a:r>
                      <a:endParaRPr lang="en-US" sz="1400" dirty="0">
                        <a:latin typeface="+mj-lt"/>
                      </a:endParaRPr>
                    </a:p>
                  </a:txBody>
                  <a:tcPr/>
                </a:tc>
                <a:tc>
                  <a:txBody>
                    <a:bodyPr/>
                    <a:lstStyle/>
                    <a:p>
                      <a:pPr rtl="0"/>
                      <a:r>
                        <a:rPr lang="en-US" sz="1400" b="1" i="0" u="none" strike="noStrike" kern="1200" dirty="0" smtClean="0">
                          <a:solidFill>
                            <a:schemeClr val="dk1"/>
                          </a:solidFill>
                          <a:effectLst/>
                          <a:latin typeface="+mj-lt"/>
                          <a:ea typeface="+mn-ea"/>
                          <a:cs typeface="+mn-cs"/>
                        </a:rPr>
                        <a:t>Renal:</a:t>
                      </a:r>
                      <a:r>
                        <a:rPr lang="en-US" sz="1400" b="0" i="0" u="none" strike="noStrike" kern="1200" dirty="0" smtClean="0">
                          <a:solidFill>
                            <a:schemeClr val="dk1"/>
                          </a:solidFill>
                          <a:effectLst/>
                          <a:latin typeface="+mj-lt"/>
                          <a:ea typeface="+mn-ea"/>
                          <a:cs typeface="+mn-cs"/>
                        </a:rPr>
                        <a:t> No dosage adjustment</a:t>
                      </a:r>
                      <a:endParaRPr lang="en-US" sz="1400" b="0" dirty="0" smtClean="0">
                        <a:effectLst/>
                        <a:latin typeface="+mj-lt"/>
                      </a:endParaRPr>
                    </a:p>
                    <a:p>
                      <a:pPr rtl="0"/>
                      <a:r>
                        <a:rPr lang="en-US" sz="1400" b="1" i="0" u="none" strike="noStrike" kern="1200" dirty="0" smtClean="0">
                          <a:solidFill>
                            <a:schemeClr val="dk1"/>
                          </a:solidFill>
                          <a:effectLst/>
                          <a:latin typeface="+mj-lt"/>
                          <a:ea typeface="+mn-ea"/>
                          <a:cs typeface="+mn-cs"/>
                        </a:rPr>
                        <a:t>Hepatic: </a:t>
                      </a:r>
                      <a:r>
                        <a:rPr lang="en-US" sz="1400" b="0" i="0" u="none" strike="noStrike" kern="1200" dirty="0" smtClean="0">
                          <a:solidFill>
                            <a:schemeClr val="dk1"/>
                          </a:solidFill>
                          <a:effectLst/>
                          <a:latin typeface="+mj-lt"/>
                          <a:ea typeface="+mn-ea"/>
                          <a:cs typeface="+mn-cs"/>
                        </a:rPr>
                        <a:t>No dose adjustment</a:t>
                      </a:r>
                      <a:endParaRPr lang="en-US" sz="1400" b="0" dirty="0" smtClean="0">
                        <a:effectLst/>
                        <a:latin typeface="+mj-lt"/>
                      </a:endParaRPr>
                    </a:p>
                    <a:p>
                      <a:pPr rtl="0"/>
                      <a:r>
                        <a:rPr lang="en-US" sz="1400" b="1" i="0" u="none" strike="noStrike" kern="1200" dirty="0" smtClean="0">
                          <a:solidFill>
                            <a:schemeClr val="dk1"/>
                          </a:solidFill>
                          <a:effectLst/>
                          <a:latin typeface="+mj-lt"/>
                          <a:ea typeface="+mn-ea"/>
                          <a:cs typeface="+mn-cs"/>
                        </a:rPr>
                        <a:t>Intermittent hemodialysis:</a:t>
                      </a:r>
                      <a:endParaRPr lang="en-US" sz="1400" b="0" dirty="0" smtClean="0">
                        <a:effectLst/>
                        <a:latin typeface="+mj-lt"/>
                      </a:endParaRPr>
                    </a:p>
                    <a:p>
                      <a:pPr rtl="0"/>
                      <a:r>
                        <a:rPr lang="en-US" sz="1400" b="0" i="0" u="none" strike="noStrike" kern="1200" dirty="0" smtClean="0">
                          <a:solidFill>
                            <a:schemeClr val="dk1"/>
                          </a:solidFill>
                          <a:effectLst/>
                          <a:latin typeface="+mj-lt"/>
                          <a:ea typeface="+mn-ea"/>
                          <a:cs typeface="+mn-cs"/>
                        </a:rPr>
                        <a:t>No dosage adjustment is necessary. Pantoprazole is not removed by hemodialysis</a:t>
                      </a:r>
                      <a:r>
                        <a:rPr lang="en-US" sz="1400" b="0" i="0" u="none" strike="noStrike" kern="1200" dirty="0" smtClean="0">
                          <a:solidFill>
                            <a:schemeClr val="dk1"/>
                          </a:solidFill>
                          <a:effectLst/>
                          <a:latin typeface="+mj-lt"/>
                          <a:ea typeface="+mn-ea"/>
                          <a:cs typeface="+mn-cs"/>
                        </a:rPr>
                        <a:t>.</a:t>
                      </a:r>
                      <a:endParaRPr lang="en-US" sz="1400" dirty="0">
                        <a:latin typeface="+mj-lt"/>
                      </a:endParaRPr>
                    </a:p>
                  </a:txBody>
                  <a:tcPr/>
                </a:tc>
              </a:tr>
              <a:tr h="2790473">
                <a:tc>
                  <a:txBody>
                    <a:bodyPr/>
                    <a:lstStyle/>
                    <a:p>
                      <a:pPr rtl="0"/>
                      <a:r>
                        <a:rPr lang="en-US" sz="1400" b="1" i="0" u="none" strike="noStrike" kern="1200" dirty="0" smtClean="0">
                          <a:solidFill>
                            <a:schemeClr val="dk1"/>
                          </a:solidFill>
                          <a:effectLst/>
                          <a:latin typeface="+mj-lt"/>
                          <a:ea typeface="+mn-ea"/>
                          <a:cs typeface="+mn-cs"/>
                        </a:rPr>
                        <a:t>Erosive GERD    (erosive esophagitis) </a:t>
                      </a:r>
                    </a:p>
                    <a:p>
                      <a:pPr rtl="0"/>
                      <a:r>
                        <a:rPr lang="en-US" sz="1400" b="1" i="0" u="none" strike="noStrike" kern="1200" dirty="0" smtClean="0">
                          <a:solidFill>
                            <a:schemeClr val="dk1"/>
                          </a:solidFill>
                          <a:effectLst/>
                          <a:latin typeface="+mj-lt"/>
                          <a:ea typeface="+mn-ea"/>
                          <a:cs typeface="+mn-cs"/>
                        </a:rPr>
                        <a:t>&amp;</a:t>
                      </a:r>
                      <a:endParaRPr lang="en-US" sz="1400" b="1" i="0" u="none" strike="noStrike" kern="1200" dirty="0" smtClean="0">
                        <a:solidFill>
                          <a:schemeClr val="dk1"/>
                        </a:solidFill>
                        <a:effectLst/>
                        <a:latin typeface="+mj-lt"/>
                        <a:ea typeface="+mn-ea"/>
                        <a:cs typeface="+mn-cs"/>
                      </a:endParaRPr>
                    </a:p>
                    <a:p>
                      <a:pPr rtl="0"/>
                      <a:r>
                        <a:rPr lang="en-US" sz="1400" b="1" i="0" u="none" strike="noStrike" kern="1200" dirty="0" smtClean="0">
                          <a:solidFill>
                            <a:schemeClr val="dk1"/>
                          </a:solidFill>
                          <a:effectLst/>
                          <a:latin typeface="+mj-lt"/>
                          <a:ea typeface="+mn-ea"/>
                          <a:cs typeface="+mn-cs"/>
                        </a:rPr>
                        <a:t>Barrett’s </a:t>
                      </a:r>
                      <a:r>
                        <a:rPr lang="en-US" sz="1400" b="1" i="0" u="none" strike="noStrike" kern="1200" dirty="0" smtClean="0">
                          <a:solidFill>
                            <a:schemeClr val="dk1"/>
                          </a:solidFill>
                          <a:effectLst/>
                          <a:latin typeface="+mj-lt"/>
                          <a:ea typeface="+mn-ea"/>
                          <a:cs typeface="+mn-cs"/>
                        </a:rPr>
                        <a:t>esophagus</a:t>
                      </a:r>
                      <a:r>
                        <a:rPr lang="en-US" sz="1400" b="0" dirty="0" smtClean="0">
                          <a:effectLst/>
                          <a:latin typeface="+mj-lt"/>
                        </a:rPr>
                        <a:t/>
                      </a:r>
                      <a:br>
                        <a:rPr lang="en-US" sz="1400" b="0" dirty="0" smtClean="0">
                          <a:effectLst/>
                          <a:latin typeface="+mj-lt"/>
                        </a:rPr>
                      </a:br>
                      <a:endParaRPr lang="en-US" sz="1400" dirty="0">
                        <a:latin typeface="+mj-lt"/>
                      </a:endParaRPr>
                    </a:p>
                  </a:txBody>
                  <a:tcPr/>
                </a:tc>
                <a:tc>
                  <a:txBody>
                    <a:bodyPr/>
                    <a:lstStyle/>
                    <a:p>
                      <a:r>
                        <a:rPr lang="en-US" sz="1400" b="0" kern="1200" dirty="0" smtClean="0">
                          <a:solidFill>
                            <a:schemeClr val="dk1"/>
                          </a:solidFill>
                          <a:effectLst/>
                          <a:latin typeface="+mj-lt"/>
                          <a:ea typeface="+mn-ea"/>
                          <a:cs typeface="+mn-cs"/>
                        </a:rPr>
                        <a:t>Initially </a:t>
                      </a:r>
                      <a:r>
                        <a:rPr lang="en-US" sz="1400" b="0" kern="1200" dirty="0" smtClean="0">
                          <a:solidFill>
                            <a:schemeClr val="dk1"/>
                          </a:solidFill>
                          <a:effectLst/>
                          <a:latin typeface="+mj-lt"/>
                          <a:ea typeface="+mn-ea"/>
                          <a:cs typeface="+mn-cs"/>
                        </a:rPr>
                        <a:t>40 mg PO once  daily 30 minutes before the first meal of the day. Can increase to 80 mg/day (up to 120 </a:t>
                      </a:r>
                      <a:r>
                        <a:rPr lang="en-US" sz="1400" b="0" kern="1200" dirty="0" smtClean="0">
                          <a:solidFill>
                            <a:schemeClr val="dk1"/>
                          </a:solidFill>
                          <a:effectLst/>
                          <a:latin typeface="+mj-lt"/>
                          <a:ea typeface="+mn-ea"/>
                          <a:cs typeface="+mn-cs"/>
                        </a:rPr>
                        <a:t>mg/day)</a:t>
                      </a:r>
                      <a:r>
                        <a:rPr lang="en-US" sz="1400" b="0" kern="1200" baseline="30000" dirty="0" smtClean="0">
                          <a:solidFill>
                            <a:schemeClr val="dk1"/>
                          </a:solidFill>
                          <a:effectLst/>
                          <a:latin typeface="+mj-lt"/>
                          <a:ea typeface="+mn-ea"/>
                          <a:cs typeface="+mn-cs"/>
                        </a:rPr>
                        <a:t>9</a:t>
                      </a:r>
                    </a:p>
                    <a:p>
                      <a:endParaRPr lang="en-US" sz="1400" b="0" kern="1200" dirty="0" smtClean="0">
                        <a:solidFill>
                          <a:schemeClr val="dk1"/>
                        </a:solidFill>
                        <a:effectLst/>
                        <a:latin typeface="+mj-lt"/>
                        <a:ea typeface="+mn-ea"/>
                        <a:cs typeface="+mn-cs"/>
                      </a:endParaRPr>
                    </a:p>
                    <a:p>
                      <a:r>
                        <a:rPr lang="en-US" sz="1400" b="1" kern="1200" dirty="0" smtClean="0">
                          <a:solidFill>
                            <a:schemeClr val="dk1"/>
                          </a:solidFill>
                          <a:effectLst/>
                          <a:latin typeface="+mj-lt"/>
                          <a:ea typeface="+mn-ea"/>
                          <a:cs typeface="+mn-cs"/>
                        </a:rPr>
                        <a:t>IV: </a:t>
                      </a:r>
                      <a:r>
                        <a:rPr lang="en-US" sz="1400" b="1" kern="1200" dirty="0" smtClean="0">
                          <a:solidFill>
                            <a:schemeClr val="dk1"/>
                          </a:solidFill>
                          <a:effectLst/>
                          <a:latin typeface="+mj-lt"/>
                          <a:ea typeface="+mn-ea"/>
                          <a:cs typeface="+mn-cs"/>
                        </a:rPr>
                        <a:t> </a:t>
                      </a:r>
                      <a:r>
                        <a:rPr lang="en-US" sz="1400" b="0" kern="1200" dirty="0" smtClean="0">
                          <a:solidFill>
                            <a:schemeClr val="dk1"/>
                          </a:solidFill>
                          <a:effectLst/>
                          <a:latin typeface="+mj-lt"/>
                          <a:ea typeface="+mn-ea"/>
                          <a:cs typeface="+mn-cs"/>
                        </a:rPr>
                        <a:t>40 </a:t>
                      </a:r>
                      <a:r>
                        <a:rPr lang="en-US" sz="1400" b="0" kern="1200" dirty="0" smtClean="0">
                          <a:solidFill>
                            <a:schemeClr val="dk1"/>
                          </a:solidFill>
                          <a:effectLst/>
                          <a:latin typeface="+mj-lt"/>
                          <a:ea typeface="+mn-ea"/>
                          <a:cs typeface="+mn-cs"/>
                        </a:rPr>
                        <a:t>mg  Q24H for 7-10 days. Us as an alternative to oral therapy for short term </a:t>
                      </a:r>
                      <a:r>
                        <a:rPr lang="en-US" sz="1400" b="0" kern="1200" dirty="0" smtClean="0">
                          <a:solidFill>
                            <a:schemeClr val="dk1"/>
                          </a:solidFill>
                          <a:effectLst/>
                          <a:latin typeface="+mj-lt"/>
                          <a:ea typeface="+mn-ea"/>
                          <a:cs typeface="+mn-cs"/>
                        </a:rPr>
                        <a:t>treatment</a:t>
                      </a:r>
                    </a:p>
                    <a:p>
                      <a:endParaRPr lang="en-US" sz="1400" b="0" kern="1200" dirty="0" smtClean="0">
                        <a:solidFill>
                          <a:schemeClr val="dk1"/>
                        </a:solidFill>
                        <a:effectLst/>
                        <a:latin typeface="+mj-lt"/>
                        <a:ea typeface="+mn-ea"/>
                        <a:cs typeface="+mn-cs"/>
                      </a:endParaRPr>
                    </a:p>
                    <a:p>
                      <a:r>
                        <a:rPr lang="en-US" sz="1400" b="1" kern="1200" dirty="0" smtClean="0">
                          <a:solidFill>
                            <a:schemeClr val="dk1"/>
                          </a:solidFill>
                          <a:effectLst/>
                          <a:latin typeface="+mj-lt"/>
                          <a:ea typeface="+mn-ea"/>
                          <a:cs typeface="+mn-cs"/>
                        </a:rPr>
                        <a:t>Max dose: </a:t>
                      </a:r>
                      <a:r>
                        <a:rPr lang="en-US" sz="1400" kern="1200" dirty="0" smtClean="0">
                          <a:solidFill>
                            <a:schemeClr val="dk1"/>
                          </a:solidFill>
                          <a:effectLst/>
                          <a:latin typeface="+mj-lt"/>
                          <a:ea typeface="+mn-ea"/>
                          <a:cs typeface="+mn-cs"/>
                        </a:rPr>
                        <a:t>40 </a:t>
                      </a:r>
                      <a:r>
                        <a:rPr lang="en-US" sz="1400" kern="1200" dirty="0" smtClean="0">
                          <a:solidFill>
                            <a:schemeClr val="dk1"/>
                          </a:solidFill>
                          <a:effectLst/>
                          <a:latin typeface="+mj-lt"/>
                          <a:ea typeface="+mn-ea"/>
                          <a:cs typeface="+mn-cs"/>
                        </a:rPr>
                        <a:t>mg/day PO or IV for most GERD indications. Up to 120 mg/day PO for severe esophagitis or GERD</a:t>
                      </a:r>
                    </a:p>
                  </a:txBody>
                  <a:tcPr/>
                </a:tc>
                <a:tc>
                  <a:txBody>
                    <a:bodyPr/>
                    <a:lstStyle/>
                    <a:p>
                      <a:pPr rtl="0"/>
                      <a:r>
                        <a:rPr lang="en-US" sz="1400" b="0" i="0" u="none" strike="noStrike" kern="1200" dirty="0" smtClean="0">
                          <a:solidFill>
                            <a:schemeClr val="dk1"/>
                          </a:solidFill>
                          <a:effectLst/>
                          <a:latin typeface="+mj-lt"/>
                          <a:ea typeface="+mn-ea"/>
                          <a:cs typeface="+mn-cs"/>
                        </a:rPr>
                        <a:t>Treatment lasts up to 8 weeks for erosive GERD. </a:t>
                      </a:r>
                      <a:endParaRPr lang="en-US" sz="1400" dirty="0">
                        <a:latin typeface="+mj-lt"/>
                      </a:endParaRPr>
                    </a:p>
                  </a:txBody>
                  <a:tcPr/>
                </a:tc>
                <a:tc>
                  <a:txBody>
                    <a:bodyPr/>
                    <a:lstStyle/>
                    <a:p>
                      <a:pPr rtl="0"/>
                      <a:r>
                        <a:rPr lang="en-US" sz="1400" b="0" i="0" u="none" strike="noStrike" kern="1200" dirty="0" smtClean="0">
                          <a:solidFill>
                            <a:schemeClr val="dk1"/>
                          </a:solidFill>
                          <a:effectLst/>
                          <a:latin typeface="+mj-lt"/>
                          <a:ea typeface="+mn-ea"/>
                          <a:cs typeface="+mn-cs"/>
                        </a:rPr>
                        <a:t>ACG recommends that, </a:t>
                      </a:r>
                      <a:r>
                        <a:rPr lang="en-US" sz="1400" b="0" i="0" u="none" strike="noStrike" kern="1200" dirty="0" smtClean="0">
                          <a:solidFill>
                            <a:schemeClr val="dk1"/>
                          </a:solidFill>
                          <a:effectLst/>
                          <a:latin typeface="+mj-lt"/>
                          <a:ea typeface="+mn-ea"/>
                          <a:cs typeface="+mn-cs"/>
                        </a:rPr>
                        <a:t>in patients with Barrett’s esophagus, </a:t>
                      </a:r>
                      <a:r>
                        <a:rPr lang="en-US" sz="1400" b="0" i="0" u="none" strike="noStrike" kern="1200" dirty="0" smtClean="0">
                          <a:solidFill>
                            <a:schemeClr val="dk1"/>
                          </a:solidFill>
                          <a:effectLst/>
                          <a:latin typeface="+mj-lt"/>
                          <a:ea typeface="+mn-ea"/>
                          <a:cs typeface="+mn-cs"/>
                        </a:rPr>
                        <a:t>GERD be managed in the same manner as in patients with GERD who do not have Barrett’s esophagus:</a:t>
                      </a:r>
                      <a:endParaRPr lang="en-US" sz="1400" b="0" dirty="0" smtClean="0">
                        <a:effectLst/>
                        <a:latin typeface="+mj-lt"/>
                      </a:endParaRPr>
                    </a:p>
                    <a:p>
                      <a:r>
                        <a:rPr lang="en-US" sz="1400" b="0" i="0" u="none" strike="noStrike" kern="1200" dirty="0" err="1" smtClean="0">
                          <a:solidFill>
                            <a:schemeClr val="dk1"/>
                          </a:solidFill>
                          <a:effectLst/>
                          <a:latin typeface="+mj-lt"/>
                          <a:ea typeface="+mn-ea"/>
                          <a:cs typeface="+mn-cs"/>
                        </a:rPr>
                        <a:t>Antireflux</a:t>
                      </a:r>
                      <a:r>
                        <a:rPr lang="en-US" sz="1400" b="0" i="0" u="none" strike="noStrike" kern="1200" dirty="0" smtClean="0">
                          <a:solidFill>
                            <a:schemeClr val="dk1"/>
                          </a:solidFill>
                          <a:effectLst/>
                          <a:latin typeface="+mj-lt"/>
                          <a:ea typeface="+mn-ea"/>
                          <a:cs typeface="+mn-cs"/>
                        </a:rPr>
                        <a:t> therapy (medical or surgical) should not be prescribed beyond that needed for healing signs and symptoms of reflux esophagitis.</a:t>
                      </a:r>
                      <a:r>
                        <a:rPr lang="en-US" sz="1400" b="0" i="0" u="none" strike="noStrike" kern="1200" baseline="30000" dirty="0" smtClean="0">
                          <a:solidFill>
                            <a:schemeClr val="dk1"/>
                          </a:solidFill>
                          <a:effectLst/>
                          <a:latin typeface="+mj-lt"/>
                          <a:ea typeface="+mn-ea"/>
                          <a:cs typeface="+mn-cs"/>
                        </a:rPr>
                        <a:t>3</a:t>
                      </a:r>
                      <a:r>
                        <a:rPr lang="en-US" sz="1400" b="0" dirty="0" smtClean="0">
                          <a:effectLst/>
                          <a:latin typeface="+mj-lt"/>
                        </a:rPr>
                        <a:t/>
                      </a:r>
                      <a:br>
                        <a:rPr lang="en-US" sz="1400" b="0" dirty="0" smtClean="0">
                          <a:effectLst/>
                          <a:latin typeface="+mj-lt"/>
                        </a:rPr>
                      </a:br>
                      <a:endParaRPr lang="en-US" sz="14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j-lt"/>
                          <a:ea typeface="+mn-ea"/>
                          <a:cs typeface="+mn-cs"/>
                        </a:rPr>
                        <a:t>IV administration  does not raise gastric pH levels sufficiently to treat life-threatening upper GI bleeds. Switch to oral therapy when feasible.</a:t>
                      </a:r>
                      <a:r>
                        <a:rPr lang="en-US" sz="1400" kern="1200" baseline="30000" dirty="0" smtClean="0">
                          <a:solidFill>
                            <a:schemeClr val="dk1"/>
                          </a:solidFill>
                          <a:effectLst/>
                          <a:latin typeface="+mj-lt"/>
                          <a:ea typeface="+mn-ea"/>
                          <a:cs typeface="+mn-cs"/>
                        </a:rPr>
                        <a:t>10</a:t>
                      </a:r>
                      <a:endParaRPr lang="en-US" sz="1400" kern="1200" dirty="0" smtClean="0">
                        <a:solidFill>
                          <a:schemeClr val="dk1"/>
                        </a:solidFill>
                        <a:effectLst/>
                        <a:latin typeface="+mj-lt"/>
                        <a:ea typeface="+mn-ea"/>
                        <a:cs typeface="+mn-cs"/>
                      </a:endParaRPr>
                    </a:p>
                  </a:txBody>
                  <a:tcPr/>
                </a:tc>
              </a:tr>
            </a:tbl>
          </a:graphicData>
        </a:graphic>
      </p:graphicFrame>
    </p:spTree>
    <p:extLst>
      <p:ext uri="{BB962C8B-B14F-4D97-AF65-F5344CB8AC3E}">
        <p14:creationId xmlns:p14="http://schemas.microsoft.com/office/powerpoint/2010/main" val="140872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Pantoprazole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9865296"/>
              </p:ext>
            </p:extLst>
          </p:nvPr>
        </p:nvGraphicFramePr>
        <p:xfrm>
          <a:off x="152400" y="1534141"/>
          <a:ext cx="8839200" cy="5171459"/>
        </p:xfrm>
        <a:graphic>
          <a:graphicData uri="http://schemas.openxmlformats.org/drawingml/2006/table">
            <a:tbl>
              <a:tblPr firstRow="1" bandRow="1">
                <a:tableStyleId>{5C22544A-7EE6-4342-B048-85BDC9FD1C3A}</a:tableStyleId>
              </a:tblPr>
              <a:tblGrid>
                <a:gridCol w="1219200"/>
                <a:gridCol w="2590800"/>
                <a:gridCol w="1600200"/>
                <a:gridCol w="3429000"/>
              </a:tblGrid>
              <a:tr h="431208">
                <a:tc>
                  <a:txBody>
                    <a:bodyPr/>
                    <a:lstStyle/>
                    <a:p>
                      <a:pPr rtl="0" fontAlgn="t">
                        <a:spcBef>
                          <a:spcPts val="0"/>
                        </a:spcBef>
                        <a:spcAft>
                          <a:spcPts val="0"/>
                        </a:spcAft>
                      </a:pPr>
                      <a:r>
                        <a:rPr lang="en-US" sz="1800" b="1" i="0" u="none" strike="noStrike" dirty="0">
                          <a:solidFill>
                            <a:schemeClr val="bg1"/>
                          </a:solidFill>
                          <a:effectLst/>
                          <a:latin typeface="Arial"/>
                        </a:rPr>
                        <a:t>Indication</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Dose</a:t>
                      </a:r>
                      <a:endParaRPr lang="en-US" sz="1800" dirty="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a:solidFill>
                            <a:schemeClr val="bg1"/>
                          </a:solidFill>
                          <a:effectLst/>
                          <a:latin typeface="Arial"/>
                        </a:rPr>
                        <a:t>Duration</a:t>
                      </a:r>
                      <a:endParaRPr lang="en-US" sz="1800">
                        <a:solidFill>
                          <a:schemeClr val="bg1"/>
                        </a:solidFill>
                        <a:effectLst/>
                      </a:endParaRPr>
                    </a:p>
                  </a:txBody>
                  <a:tcPr marL="66675" marR="66675" marT="66675" marB="66675"/>
                </a:tc>
                <a:tc>
                  <a:txBody>
                    <a:bodyPr/>
                    <a:lstStyle/>
                    <a:p>
                      <a:pPr rtl="0" fontAlgn="t">
                        <a:spcBef>
                          <a:spcPts val="0"/>
                        </a:spcBef>
                        <a:spcAft>
                          <a:spcPts val="0"/>
                        </a:spcAft>
                      </a:pPr>
                      <a:r>
                        <a:rPr lang="en-US" sz="1800" b="1" i="0" u="none" strike="noStrike" dirty="0">
                          <a:solidFill>
                            <a:schemeClr val="bg1"/>
                          </a:solidFill>
                          <a:effectLst/>
                          <a:latin typeface="Arial"/>
                        </a:rPr>
                        <a:t>Comments</a:t>
                      </a:r>
                      <a:endParaRPr lang="en-US" sz="1800" dirty="0">
                        <a:solidFill>
                          <a:schemeClr val="bg1"/>
                        </a:solidFill>
                        <a:effectLst/>
                      </a:endParaRPr>
                    </a:p>
                  </a:txBody>
                  <a:tcPr marL="66675" marR="66675" marT="66675" marB="66675"/>
                </a:tc>
              </a:tr>
              <a:tr h="2244701">
                <a:tc>
                  <a:txBody>
                    <a:bodyPr/>
                    <a:lstStyle/>
                    <a:p>
                      <a:pPr rtl="0" fontAlgn="t">
                        <a:spcBef>
                          <a:spcPts val="0"/>
                        </a:spcBef>
                        <a:spcAft>
                          <a:spcPts val="0"/>
                        </a:spcAft>
                      </a:pPr>
                      <a:r>
                        <a:rPr lang="en-US" sz="1600" b="1" i="0" u="none" strike="noStrike" dirty="0">
                          <a:solidFill>
                            <a:srgbClr val="000000"/>
                          </a:solidFill>
                          <a:effectLst/>
                          <a:latin typeface="+mj-lt"/>
                        </a:rPr>
                        <a:t>Eosinophilic </a:t>
                      </a:r>
                      <a:r>
                        <a:rPr lang="en-US" sz="1600" b="1" i="0" u="none" strike="noStrike" dirty="0" smtClean="0">
                          <a:solidFill>
                            <a:srgbClr val="000000"/>
                          </a:solidFill>
                          <a:effectLst/>
                          <a:latin typeface="+mj-lt"/>
                        </a:rPr>
                        <a:t>Esophagitis (</a:t>
                      </a:r>
                      <a:r>
                        <a:rPr lang="en-US" sz="1600" b="1" i="0" u="none" strike="noStrike" dirty="0" err="1">
                          <a:solidFill>
                            <a:srgbClr val="000000"/>
                          </a:solidFill>
                          <a:effectLst/>
                          <a:latin typeface="+mj-lt"/>
                        </a:rPr>
                        <a:t>EoE</a:t>
                      </a:r>
                      <a:r>
                        <a:rPr lang="en-US" sz="1600" b="1" i="0" u="none" strike="noStrike" dirty="0">
                          <a:solidFill>
                            <a:srgbClr val="000000"/>
                          </a:solidFill>
                          <a:effectLst/>
                          <a:latin typeface="+mj-lt"/>
                        </a:rPr>
                        <a:t>)</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20-40 </a:t>
                      </a:r>
                      <a:r>
                        <a:rPr lang="en-US" sz="1550" b="0" i="0" u="none" strike="noStrike" dirty="0">
                          <a:solidFill>
                            <a:srgbClr val="000000"/>
                          </a:solidFill>
                          <a:effectLst/>
                          <a:latin typeface="+mj-lt"/>
                        </a:rPr>
                        <a:t>MG PO twice daily 30-60 minutes before meals</a:t>
                      </a:r>
                      <a:endParaRPr lang="en-US" sz="1550" dirty="0">
                        <a:effectLst/>
                        <a:latin typeface="+mj-lt"/>
                      </a:endParaRPr>
                    </a:p>
                    <a:p>
                      <a:pPr rtl="0" fontAlgn="t">
                        <a:spcBef>
                          <a:spcPts val="0"/>
                        </a:spcBef>
                        <a:spcAft>
                          <a:spcPts val="0"/>
                        </a:spcAft>
                      </a:pPr>
                      <a:r>
                        <a:rPr lang="en-US" sz="1550" dirty="0">
                          <a:effectLst/>
                          <a:latin typeface="+mj-lt"/>
                        </a:rPr>
                        <a:t/>
                      </a:r>
                      <a:br>
                        <a:rPr lang="en-US" sz="1550" dirty="0">
                          <a:effectLst/>
                          <a:latin typeface="+mj-lt"/>
                        </a:rPr>
                      </a:br>
                      <a:r>
                        <a:rPr lang="en-US" sz="1550" b="1" i="0" u="none" strike="noStrike" dirty="0">
                          <a:solidFill>
                            <a:srgbClr val="000000"/>
                          </a:solidFill>
                          <a:effectLst/>
                          <a:latin typeface="+mj-lt"/>
                        </a:rPr>
                        <a:t>Max Dose:</a:t>
                      </a:r>
                      <a:endParaRPr lang="en-US" sz="1550" b="1" dirty="0">
                        <a:effectLst/>
                        <a:latin typeface="+mj-lt"/>
                      </a:endParaRPr>
                    </a:p>
                    <a:p>
                      <a:pPr rtl="0" fontAlgn="t">
                        <a:spcBef>
                          <a:spcPts val="0"/>
                        </a:spcBef>
                        <a:spcAft>
                          <a:spcPts val="0"/>
                        </a:spcAft>
                      </a:pPr>
                      <a:r>
                        <a:rPr lang="en-US" sz="1550" b="0" i="0" u="none" strike="noStrike" dirty="0" smtClean="0">
                          <a:solidFill>
                            <a:srgbClr val="000000"/>
                          </a:solidFill>
                          <a:effectLst/>
                          <a:latin typeface="+mj-lt"/>
                        </a:rPr>
                        <a:t>30 </a:t>
                      </a:r>
                      <a:r>
                        <a:rPr lang="en-US" sz="1550" b="0" i="0" u="none" strike="noStrike" dirty="0">
                          <a:solidFill>
                            <a:srgbClr val="000000"/>
                          </a:solidFill>
                          <a:effectLst/>
                          <a:latin typeface="+mj-lt"/>
                        </a:rPr>
                        <a:t>mg/day PO for most indications</a:t>
                      </a:r>
                      <a:endParaRPr lang="en-US" sz="1550" dirty="0">
                        <a:effectLst/>
                        <a:latin typeface="+mj-lt"/>
                      </a:endParaRPr>
                    </a:p>
                  </a:txBody>
                  <a:tcPr marL="66675" marR="66675" marT="66675" marB="66675"/>
                </a:tc>
                <a:tc>
                  <a:txBody>
                    <a:bodyPr/>
                    <a:lstStyle/>
                    <a:p>
                      <a:pPr rtl="0" fontAlgn="base">
                        <a:spcBef>
                          <a:spcPts val="0"/>
                        </a:spcBef>
                        <a:spcAft>
                          <a:spcPts val="0"/>
                        </a:spcAft>
                      </a:pPr>
                      <a:r>
                        <a:rPr lang="en-US" sz="1550" b="0" i="0" u="none" strike="noStrike" dirty="0">
                          <a:solidFill>
                            <a:srgbClr val="000000"/>
                          </a:solidFill>
                          <a:effectLst/>
                          <a:latin typeface="+mj-lt"/>
                        </a:rPr>
                        <a:t>Treat for up to 8 weeks and continue until the time of the follow-up endoscopy and biopsy.</a:t>
                      </a:r>
                      <a:endParaRPr lang="en-US" sz="1550" b="1" i="0" u="none" strike="noStrike" dirty="0">
                        <a:solidFill>
                          <a:srgbClr val="000000"/>
                        </a:solidFill>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According to guidelines, a PPI trial is central to the differential diagnosis of </a:t>
                      </a:r>
                      <a:r>
                        <a:rPr lang="en-US" sz="1550" b="0" i="0" u="none" strike="noStrike" dirty="0" err="1">
                          <a:solidFill>
                            <a:srgbClr val="000000"/>
                          </a:solidFill>
                          <a:effectLst/>
                          <a:latin typeface="+mj-lt"/>
                        </a:rPr>
                        <a:t>EoE</a:t>
                      </a:r>
                      <a:r>
                        <a:rPr lang="en-US" sz="1550" b="0" i="0" u="none" strike="noStrike" dirty="0">
                          <a:solidFill>
                            <a:srgbClr val="000000"/>
                          </a:solidFill>
                          <a:effectLst/>
                          <a:latin typeface="+mj-lt"/>
                        </a:rPr>
                        <a:t>.  If eosinophilia and symptoms persist on repeat endoscopy and biopsy following a PPI trial, then </a:t>
                      </a:r>
                      <a:r>
                        <a:rPr lang="en-US" sz="1550" b="0" i="0" u="none" strike="noStrike" dirty="0" err="1">
                          <a:solidFill>
                            <a:srgbClr val="000000"/>
                          </a:solidFill>
                          <a:effectLst/>
                          <a:latin typeface="+mj-lt"/>
                        </a:rPr>
                        <a:t>EoE</a:t>
                      </a:r>
                      <a:r>
                        <a:rPr lang="en-US" sz="1550" b="0" i="0" u="none" strike="noStrike" dirty="0">
                          <a:solidFill>
                            <a:srgbClr val="000000"/>
                          </a:solidFill>
                          <a:effectLst/>
                          <a:latin typeface="+mj-lt"/>
                        </a:rPr>
                        <a:t> can be formally diagnosed. If symptoms and eosinophilia resolve, then PPI-REE is diagnosed.</a:t>
                      </a:r>
                      <a:r>
                        <a:rPr lang="en-US" sz="1550" b="0" i="0" u="none" strike="noStrike" baseline="30000" dirty="0">
                          <a:solidFill>
                            <a:srgbClr val="000000"/>
                          </a:solidFill>
                          <a:effectLst/>
                          <a:latin typeface="+mj-lt"/>
                        </a:rPr>
                        <a:t>17</a:t>
                      </a:r>
                      <a:endParaRPr lang="en-US" sz="1550" dirty="0">
                        <a:effectLst/>
                        <a:latin typeface="+mj-lt"/>
                      </a:endParaRPr>
                    </a:p>
                  </a:txBody>
                  <a:tcPr marL="66675" marR="66675" marT="66675" marB="66675"/>
                </a:tc>
              </a:tr>
              <a:tr h="2429492">
                <a:tc>
                  <a:txBody>
                    <a:bodyPr/>
                    <a:lstStyle/>
                    <a:p>
                      <a:pPr rtl="0" fontAlgn="t">
                        <a:spcBef>
                          <a:spcPts val="0"/>
                        </a:spcBef>
                        <a:spcAft>
                          <a:spcPts val="0"/>
                        </a:spcAft>
                      </a:pPr>
                      <a:r>
                        <a:rPr lang="en-US" sz="1600" b="1" i="0" u="none" strike="noStrike" dirty="0">
                          <a:solidFill>
                            <a:srgbClr val="231F20"/>
                          </a:solidFill>
                          <a:effectLst/>
                          <a:latin typeface="+mj-lt"/>
                        </a:rPr>
                        <a:t>prophylaxis of nosocomial upper </a:t>
                      </a:r>
                      <a:r>
                        <a:rPr lang="en-US" sz="1600" b="1" i="0" u="none" strike="noStrike" dirty="0" smtClean="0">
                          <a:solidFill>
                            <a:srgbClr val="231F20"/>
                          </a:solidFill>
                          <a:effectLst/>
                          <a:latin typeface="+mj-lt"/>
                        </a:rPr>
                        <a:t>gastro-intestinal</a:t>
                      </a:r>
                      <a:endParaRPr lang="en-US" sz="1600" dirty="0">
                        <a:effectLst/>
                        <a:latin typeface="+mj-lt"/>
                      </a:endParaRPr>
                    </a:p>
                    <a:p>
                      <a:pPr rtl="0" fontAlgn="t">
                        <a:spcBef>
                          <a:spcPts val="0"/>
                        </a:spcBef>
                        <a:spcAft>
                          <a:spcPts val="0"/>
                        </a:spcAft>
                      </a:pPr>
                      <a:r>
                        <a:rPr lang="en-US" sz="1600" b="1" i="0" u="none" strike="noStrike" dirty="0">
                          <a:solidFill>
                            <a:srgbClr val="231F20"/>
                          </a:solidFill>
                          <a:effectLst/>
                          <a:latin typeface="+mj-lt"/>
                        </a:rPr>
                        <a:t>tract bleeding.</a:t>
                      </a:r>
                      <a:endParaRPr lang="en-US" sz="160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smtClean="0">
                          <a:solidFill>
                            <a:srgbClr val="000000"/>
                          </a:solidFill>
                          <a:effectLst/>
                          <a:latin typeface="+mj-lt"/>
                        </a:rPr>
                        <a:t>80 </a:t>
                      </a:r>
                      <a:r>
                        <a:rPr lang="en-US" sz="1550" b="0" i="0" u="none" strike="noStrike" dirty="0">
                          <a:solidFill>
                            <a:srgbClr val="000000"/>
                          </a:solidFill>
                          <a:effectLst/>
                          <a:latin typeface="+mj-lt"/>
                        </a:rPr>
                        <a:t>mg IV bolus infusion over 30 minutes, followed by 8 </a:t>
                      </a:r>
                      <a:r>
                        <a:rPr lang="en-US" sz="1550" b="0" i="0" u="none" strike="noStrike" dirty="0" smtClean="0">
                          <a:solidFill>
                            <a:srgbClr val="000000"/>
                          </a:solidFill>
                          <a:effectLst/>
                          <a:latin typeface="+mj-lt"/>
                        </a:rPr>
                        <a:t>mg/h. Continuous </a:t>
                      </a:r>
                      <a:r>
                        <a:rPr lang="en-US" sz="1550" b="0" i="0" u="none" strike="noStrike" dirty="0">
                          <a:solidFill>
                            <a:srgbClr val="000000"/>
                          </a:solidFill>
                          <a:effectLst/>
                          <a:latin typeface="+mj-lt"/>
                        </a:rPr>
                        <a:t>infusion for 72 hours is recommended after successful endoscopic hemostasis in patients with active bleeding, a non-bleeding visible vessel, or an adherent clot.</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Once daily therapy is continued in patients with an underlying etiology for PPI use. otherwise discontinue PPI before discharge.</a:t>
                      </a:r>
                      <a:endParaRPr lang="en-US" sz="1550" dirty="0">
                        <a:effectLst/>
                        <a:latin typeface="+mj-lt"/>
                      </a:endParaRPr>
                    </a:p>
                  </a:txBody>
                  <a:tcPr marL="66675" marR="66675" marT="66675" marB="66675"/>
                </a:tc>
                <a:tc>
                  <a:txBody>
                    <a:bodyPr/>
                    <a:lstStyle/>
                    <a:p>
                      <a:pPr rtl="0" fontAlgn="t">
                        <a:spcBef>
                          <a:spcPts val="0"/>
                        </a:spcBef>
                        <a:spcAft>
                          <a:spcPts val="0"/>
                        </a:spcAft>
                      </a:pPr>
                      <a:r>
                        <a:rPr lang="en-US" sz="1550" b="0" i="0" u="none" strike="noStrike" dirty="0">
                          <a:solidFill>
                            <a:srgbClr val="000000"/>
                          </a:solidFill>
                          <a:effectLst/>
                          <a:latin typeface="+mj-lt"/>
                        </a:rPr>
                        <a:t>Patients with an underlying etiology for which a PPI may be beneficial (e.g., peptic ulcers, erosions) should be discharged with a prescription for standard, once daily, oral PPI therapy; otherwise, discontinue the PPI before discharge.</a:t>
                      </a:r>
                      <a:r>
                        <a:rPr lang="en-US" sz="1550" b="0" i="0" u="none" strike="noStrike" baseline="30000" dirty="0">
                          <a:solidFill>
                            <a:srgbClr val="000000"/>
                          </a:solidFill>
                          <a:effectLst/>
                          <a:latin typeface="+mj-lt"/>
                        </a:rPr>
                        <a:t>23</a:t>
                      </a:r>
                      <a:r>
                        <a:rPr lang="en-US" sz="1550" b="0" i="0" u="none" strike="noStrike" dirty="0">
                          <a:solidFill>
                            <a:srgbClr val="000000"/>
                          </a:solidFill>
                          <a:effectLst/>
                          <a:latin typeface="+mj-lt"/>
                        </a:rPr>
                        <a:t> </a:t>
                      </a:r>
                      <a:endParaRPr lang="en-US" sz="1550" dirty="0">
                        <a:effectLst/>
                        <a:latin typeface="+mj-lt"/>
                      </a:endParaRPr>
                    </a:p>
                  </a:txBody>
                  <a:tcPr marL="66675" marR="66675" marT="66675" marB="66675"/>
                </a:tc>
              </a:tr>
            </a:tbl>
          </a:graphicData>
        </a:graphic>
      </p:graphicFrame>
    </p:spTree>
    <p:extLst>
      <p:ext uri="{BB962C8B-B14F-4D97-AF65-F5344CB8AC3E}">
        <p14:creationId xmlns:p14="http://schemas.microsoft.com/office/powerpoint/2010/main" val="1336411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Pantoprazole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8725568"/>
              </p:ext>
            </p:extLst>
          </p:nvPr>
        </p:nvGraphicFramePr>
        <p:xfrm>
          <a:off x="152400" y="1600200"/>
          <a:ext cx="8839200" cy="5105400"/>
        </p:xfrm>
        <a:graphic>
          <a:graphicData uri="http://schemas.openxmlformats.org/drawingml/2006/table">
            <a:tbl>
              <a:tblPr firstRow="1" bandRow="1">
                <a:tableStyleId>{5C22544A-7EE6-4342-B048-85BDC9FD1C3A}</a:tableStyleId>
              </a:tblPr>
              <a:tblGrid>
                <a:gridCol w="2209800"/>
                <a:gridCol w="2286000"/>
                <a:gridCol w="2133600"/>
                <a:gridCol w="2209800"/>
              </a:tblGrid>
              <a:tr h="410498">
                <a:tc>
                  <a:txBody>
                    <a:bodyPr/>
                    <a:lstStyle/>
                    <a:p>
                      <a:pPr rtl="0" fontAlgn="t">
                        <a:spcBef>
                          <a:spcPts val="0"/>
                        </a:spcBef>
                        <a:spcAft>
                          <a:spcPts val="0"/>
                        </a:spcAft>
                      </a:pPr>
                      <a:r>
                        <a:rPr lang="en-US" sz="1350" b="1" i="0" u="none" strike="noStrike" dirty="0">
                          <a:solidFill>
                            <a:schemeClr val="bg1"/>
                          </a:solidFill>
                          <a:effectLst/>
                          <a:latin typeface="Arial"/>
                        </a:rPr>
                        <a:t>Indication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Dose</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Duration</a:t>
                      </a:r>
                      <a:endParaRPr lang="en-US" sz="1350" dirty="0">
                        <a:solidFill>
                          <a:schemeClr val="bg1"/>
                        </a:solidFill>
                        <a:effectLst/>
                      </a:endParaRPr>
                    </a:p>
                  </a:txBody>
                  <a:tcPr marL="66675" marR="66675" marT="66675" marB="66675"/>
                </a:tc>
                <a:tc>
                  <a:txBody>
                    <a:bodyPr/>
                    <a:lstStyle/>
                    <a:p>
                      <a:pPr rtl="0" fontAlgn="t">
                        <a:spcBef>
                          <a:spcPts val="0"/>
                        </a:spcBef>
                        <a:spcAft>
                          <a:spcPts val="0"/>
                        </a:spcAft>
                      </a:pPr>
                      <a:r>
                        <a:rPr lang="en-US" sz="1350" b="1" i="0" u="none" strike="noStrike" dirty="0">
                          <a:solidFill>
                            <a:schemeClr val="bg1"/>
                          </a:solidFill>
                          <a:effectLst/>
                          <a:latin typeface="Arial"/>
                        </a:rPr>
                        <a:t>Comments</a:t>
                      </a:r>
                      <a:endParaRPr lang="en-US" sz="1350" dirty="0">
                        <a:solidFill>
                          <a:schemeClr val="bg1"/>
                        </a:solidFill>
                        <a:effectLst/>
                      </a:endParaRPr>
                    </a:p>
                  </a:txBody>
                  <a:tcPr marL="66675" marR="66675" marT="66675" marB="66675"/>
                </a:tc>
              </a:tr>
              <a:tr h="4694902">
                <a:tc>
                  <a:txBody>
                    <a:bodyPr/>
                    <a:lstStyle/>
                    <a:p>
                      <a:pPr rtl="0" fontAlgn="t">
                        <a:spcBef>
                          <a:spcPts val="0"/>
                        </a:spcBef>
                        <a:spcAft>
                          <a:spcPts val="0"/>
                        </a:spcAft>
                      </a:pPr>
                      <a:r>
                        <a:rPr lang="en-US" sz="1600" b="1" i="0" u="none" strike="noStrike" dirty="0">
                          <a:solidFill>
                            <a:srgbClr val="231F20"/>
                          </a:solidFill>
                          <a:effectLst/>
                          <a:latin typeface="Arial"/>
                        </a:rPr>
                        <a:t>Peptic</a:t>
                      </a:r>
                      <a:endParaRPr lang="en-US" sz="1600" dirty="0">
                        <a:effectLst/>
                      </a:endParaRPr>
                    </a:p>
                    <a:p>
                      <a:pPr rtl="0" fontAlgn="t">
                        <a:spcBef>
                          <a:spcPts val="0"/>
                        </a:spcBef>
                        <a:spcAft>
                          <a:spcPts val="0"/>
                        </a:spcAft>
                      </a:pPr>
                      <a:r>
                        <a:rPr lang="en-US" sz="1600" b="1" i="0" u="none" strike="noStrike" dirty="0">
                          <a:solidFill>
                            <a:srgbClr val="231F20"/>
                          </a:solidFill>
                          <a:effectLst/>
                          <a:latin typeface="Arial"/>
                        </a:rPr>
                        <a:t>Ulcer Disease, Healing of Duodenal Ulcer, H. pylori eradication</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dirty="0" smtClean="0">
                          <a:solidFill>
                            <a:srgbClr val="000000"/>
                          </a:solidFill>
                          <a:effectLst/>
                          <a:latin typeface="Arial"/>
                        </a:rPr>
                        <a:t>40 </a:t>
                      </a:r>
                      <a:r>
                        <a:rPr lang="en-US" sz="1600" b="0" i="0" u="none" strike="noStrike" dirty="0">
                          <a:solidFill>
                            <a:srgbClr val="000000"/>
                          </a:solidFill>
                          <a:effectLst/>
                          <a:latin typeface="Arial"/>
                        </a:rPr>
                        <a:t>mg PO once daily, until healing and symptom relief has occurred (</a:t>
                      </a:r>
                      <a:r>
                        <a:rPr lang="en-US" sz="1600" b="0" i="0" u="none" strike="noStrike" dirty="0" err="1">
                          <a:solidFill>
                            <a:srgbClr val="000000"/>
                          </a:solidFill>
                          <a:effectLst/>
                          <a:latin typeface="Arial"/>
                        </a:rPr>
                        <a:t>ie</a:t>
                      </a:r>
                      <a:r>
                        <a:rPr lang="en-US" sz="1600" b="0" i="0" u="none" strike="noStrike" dirty="0">
                          <a:solidFill>
                            <a:srgbClr val="000000"/>
                          </a:solidFill>
                          <a:effectLst/>
                          <a:latin typeface="Arial"/>
                        </a:rPr>
                        <a:t>. 2-8 weeks).</a:t>
                      </a:r>
                      <a:r>
                        <a:rPr lang="en-US" sz="1600" b="0" i="0" u="none" strike="noStrike" baseline="30000" dirty="0">
                          <a:solidFill>
                            <a:srgbClr val="000000"/>
                          </a:solidFill>
                          <a:effectLst/>
                          <a:latin typeface="Arial"/>
                        </a:rPr>
                        <a:t>5</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dirty="0">
                          <a:solidFill>
                            <a:srgbClr val="000000"/>
                          </a:solidFill>
                          <a:effectLst/>
                          <a:latin typeface="Arial"/>
                        </a:rPr>
                        <a:t>American College of Gastroenterology (ACG) recommends 10-14 days of triple-drug regimen containing a PPI, clarithromycin, and either amoxicillin or </a:t>
                      </a:r>
                      <a:r>
                        <a:rPr lang="en-US" sz="1600" b="0" i="0" u="none" strike="noStrike" dirty="0" smtClean="0">
                          <a:solidFill>
                            <a:srgbClr val="000000"/>
                          </a:solidFill>
                          <a:effectLst/>
                          <a:latin typeface="Arial"/>
                        </a:rPr>
                        <a:t>metronidazole.</a:t>
                      </a:r>
                      <a:r>
                        <a:rPr lang="en-US" sz="1600" b="0" i="0" u="none" strike="noStrike" baseline="30000" dirty="0" smtClean="0">
                          <a:solidFill>
                            <a:srgbClr val="000000"/>
                          </a:solidFill>
                          <a:effectLst/>
                          <a:latin typeface="Arial"/>
                        </a:rPr>
                        <a:t>7</a:t>
                      </a:r>
                      <a:endParaRPr lang="en-US" sz="1600" dirty="0">
                        <a:effectLst/>
                      </a:endParaRPr>
                    </a:p>
                    <a:p>
                      <a:pPr rtl="0" fontAlgn="t">
                        <a:spcBef>
                          <a:spcPts val="0"/>
                        </a:spcBef>
                        <a:spcAft>
                          <a:spcPts val="0"/>
                        </a:spcAft>
                      </a:pPr>
                      <a:r>
                        <a:rPr lang="en-US" sz="1600" b="0" i="0" u="none" strike="noStrike" dirty="0">
                          <a:solidFill>
                            <a:srgbClr val="000000"/>
                          </a:solidFill>
                          <a:effectLst/>
                          <a:latin typeface="Arial"/>
                        </a:rPr>
                        <a:t>Gastric ulcers generally take longer than duodenal ulcers and may require 4-8 weeks of therapy.</a:t>
                      </a:r>
                      <a:r>
                        <a:rPr lang="en-US" sz="1600" b="0" i="0" u="none" strike="noStrike" baseline="30000" dirty="0">
                          <a:solidFill>
                            <a:srgbClr val="000000"/>
                          </a:solidFill>
                          <a:effectLst/>
                          <a:latin typeface="Arial"/>
                        </a:rPr>
                        <a:t>8</a:t>
                      </a:r>
                      <a:endParaRPr lang="en-US" sz="1600" dirty="0">
                        <a:effectLst/>
                      </a:endParaRPr>
                    </a:p>
                  </a:txBody>
                  <a:tcPr marL="66675" marR="66675" marT="66675" marB="66675"/>
                </a:tc>
                <a:tc>
                  <a:txBody>
                    <a:bodyPr/>
                    <a:lstStyle/>
                    <a:p>
                      <a:pPr rtl="0" fontAlgn="t">
                        <a:spcBef>
                          <a:spcPts val="0"/>
                        </a:spcBef>
                        <a:spcAft>
                          <a:spcPts val="0"/>
                        </a:spcAft>
                      </a:pPr>
                      <a:r>
                        <a:rPr lang="en-US" sz="1600" b="0" i="0" u="none" strike="noStrike" kern="1200" dirty="0" smtClean="0">
                          <a:solidFill>
                            <a:schemeClr val="dk1"/>
                          </a:solidFill>
                          <a:effectLst/>
                          <a:latin typeface="+mn-lt"/>
                          <a:ea typeface="+mn-ea"/>
                          <a:cs typeface="+mn-cs"/>
                        </a:rPr>
                        <a:t>Safe and effective use of pantoprazole for long-term maintenance therapy (</a:t>
                      </a:r>
                      <a:r>
                        <a:rPr lang="en-US" sz="1600" b="0" i="0" u="none" strike="noStrike" kern="1200" dirty="0" err="1" smtClean="0">
                          <a:solidFill>
                            <a:schemeClr val="dk1"/>
                          </a:solidFill>
                          <a:effectLst/>
                          <a:latin typeface="+mn-lt"/>
                          <a:ea typeface="+mn-ea"/>
                          <a:cs typeface="+mn-cs"/>
                        </a:rPr>
                        <a:t>ie</a:t>
                      </a:r>
                      <a:r>
                        <a:rPr lang="en-US" sz="1600" b="0" i="0" u="none" strike="noStrike" kern="1200" dirty="0" smtClean="0">
                          <a:solidFill>
                            <a:schemeClr val="dk1"/>
                          </a:solidFill>
                          <a:effectLst/>
                          <a:latin typeface="+mn-lt"/>
                          <a:ea typeface="+mn-ea"/>
                          <a:cs typeface="+mn-cs"/>
                        </a:rPr>
                        <a:t>. &gt; 16 weeks) of gastric ulcer disease has not been established. </a:t>
                      </a:r>
                      <a:r>
                        <a:rPr lang="en-US" sz="1600" b="0" dirty="0" smtClean="0">
                          <a:effectLst/>
                        </a:rPr>
                        <a:t/>
                      </a:r>
                      <a:br>
                        <a:rPr lang="en-US" sz="1600" b="0" dirty="0" smtClean="0">
                          <a:effectLst/>
                        </a:rPr>
                      </a:br>
                      <a:endParaRPr lang="en-US" sz="1600" dirty="0">
                        <a:effectLst/>
                      </a:endParaRPr>
                    </a:p>
                  </a:txBody>
                  <a:tcPr marL="66675" marR="66675" marT="66675" marB="66675"/>
                </a:tc>
              </a:tr>
            </a:tbl>
          </a:graphicData>
        </a:graphic>
      </p:graphicFrame>
    </p:spTree>
    <p:extLst>
      <p:ext uri="{BB962C8B-B14F-4D97-AF65-F5344CB8AC3E}">
        <p14:creationId xmlns:p14="http://schemas.microsoft.com/office/powerpoint/2010/main" val="106822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Custom 2">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D1282E"/>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5655</TotalTime>
  <Words>4781</Words>
  <Application>Microsoft Office PowerPoint</Application>
  <PresentationFormat>On-screen Show (4:3)</PresentationFormat>
  <Paragraphs>669</Paragraphs>
  <Slides>50</Slides>
  <Notes>18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Grid</vt:lpstr>
      <vt:lpstr>Proton Pump Inhibitors</vt:lpstr>
      <vt:lpstr>objectives</vt:lpstr>
      <vt:lpstr>PREVIEW</vt:lpstr>
      <vt:lpstr>Introduction &amp; Problem Statement</vt:lpstr>
      <vt:lpstr>Drug class overview</vt:lpstr>
      <vt:lpstr>Overview of duration of therapy for GERD</vt:lpstr>
      <vt:lpstr>Pantoprazole</vt:lpstr>
      <vt:lpstr>Pantoprazole</vt:lpstr>
      <vt:lpstr>Pantoprazole</vt:lpstr>
      <vt:lpstr>Pantoprazole</vt:lpstr>
      <vt:lpstr>Pantoprazole</vt:lpstr>
      <vt:lpstr>Lansoprazole</vt:lpstr>
      <vt:lpstr>Lansoprazole</vt:lpstr>
      <vt:lpstr>Lansoprazole</vt:lpstr>
      <vt:lpstr>Lansoprazole</vt:lpstr>
      <vt:lpstr>Lansoprazole</vt:lpstr>
      <vt:lpstr> Omeprazole </vt:lpstr>
      <vt:lpstr> Omeprazole </vt:lpstr>
      <vt:lpstr> Omeprazole </vt:lpstr>
      <vt:lpstr> Omeprazole </vt:lpstr>
      <vt:lpstr> Omeprazole </vt:lpstr>
      <vt:lpstr> Esomeprazole </vt:lpstr>
      <vt:lpstr> Esomeprazole </vt:lpstr>
      <vt:lpstr> Esomeprazole </vt:lpstr>
      <vt:lpstr>Esomeprazole</vt:lpstr>
      <vt:lpstr> Esomeprazole </vt:lpstr>
      <vt:lpstr> Rabeprazole </vt:lpstr>
      <vt:lpstr>  Rabeprazole  </vt:lpstr>
      <vt:lpstr>  Rabeprazole  </vt:lpstr>
      <vt:lpstr>  Rabeprazole  </vt:lpstr>
      <vt:lpstr>Adverse effects / side effects</vt:lpstr>
      <vt:lpstr>Adverse effects / side effects</vt:lpstr>
      <vt:lpstr>Adverse effects / side effects</vt:lpstr>
      <vt:lpstr>CYP Enzyme interactions</vt:lpstr>
      <vt:lpstr>Other Drug-drug interactions</vt:lpstr>
      <vt:lpstr>PPI discontinuation &amp; weaning</vt:lpstr>
      <vt:lpstr>PPI discontinuation &amp; weaning</vt:lpstr>
      <vt:lpstr>Refractory gerd</vt:lpstr>
      <vt:lpstr>PPI discontinuation in the setting of refractory gerd</vt:lpstr>
      <vt:lpstr>Weaning Study</vt:lpstr>
      <vt:lpstr>PPI discontinuation &amp; weaning</vt:lpstr>
      <vt:lpstr>PPI discontinuation &amp; weaning</vt:lpstr>
      <vt:lpstr>Ppi dosing step-down study</vt:lpstr>
      <vt:lpstr>Summary points</vt:lpstr>
      <vt:lpstr>review</vt:lpstr>
      <vt:lpstr>Reference</vt:lpstr>
      <vt:lpstr>Reference</vt:lpstr>
      <vt:lpstr>Reference</vt:lpstr>
      <vt:lpstr>Reference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Anticoagulation in long-term care facilities</dc:title>
  <dc:creator>Cameron</dc:creator>
  <cp:lastModifiedBy>Chris</cp:lastModifiedBy>
  <cp:revision>401</cp:revision>
  <dcterms:created xsi:type="dcterms:W3CDTF">2013-12-06T02:57:39Z</dcterms:created>
  <dcterms:modified xsi:type="dcterms:W3CDTF">2014-07-18T10:57:15Z</dcterms:modified>
</cp:coreProperties>
</file>