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98" r:id="rId2"/>
  </p:sldMasterIdLst>
  <p:notesMasterIdLst>
    <p:notesMasterId r:id="rId41"/>
  </p:notesMasterIdLst>
  <p:handoutMasterIdLst>
    <p:handoutMasterId r:id="rId42"/>
  </p:handoutMasterIdLst>
  <p:sldIdLst>
    <p:sldId id="256" r:id="rId3"/>
    <p:sldId id="257" r:id="rId4"/>
    <p:sldId id="258" r:id="rId5"/>
    <p:sldId id="289" r:id="rId6"/>
    <p:sldId id="307" r:id="rId7"/>
    <p:sldId id="301" r:id="rId8"/>
    <p:sldId id="302" r:id="rId9"/>
    <p:sldId id="303" r:id="rId10"/>
    <p:sldId id="305" r:id="rId11"/>
    <p:sldId id="304" r:id="rId12"/>
    <p:sldId id="261" r:id="rId13"/>
    <p:sldId id="310" r:id="rId14"/>
    <p:sldId id="263" r:id="rId15"/>
    <p:sldId id="262" r:id="rId16"/>
    <p:sldId id="308" r:id="rId17"/>
    <p:sldId id="291" r:id="rId18"/>
    <p:sldId id="314" r:id="rId19"/>
    <p:sldId id="315" r:id="rId20"/>
    <p:sldId id="316" r:id="rId21"/>
    <p:sldId id="325" r:id="rId22"/>
    <p:sldId id="271" r:id="rId23"/>
    <p:sldId id="288" r:id="rId24"/>
    <p:sldId id="317" r:id="rId25"/>
    <p:sldId id="318" r:id="rId26"/>
    <p:sldId id="326" r:id="rId27"/>
    <p:sldId id="312" r:id="rId28"/>
    <p:sldId id="319" r:id="rId29"/>
    <p:sldId id="321" r:id="rId30"/>
    <p:sldId id="320" r:id="rId31"/>
    <p:sldId id="322" r:id="rId32"/>
    <p:sldId id="285" r:id="rId33"/>
    <p:sldId id="283" r:id="rId34"/>
    <p:sldId id="324" r:id="rId35"/>
    <p:sldId id="284" r:id="rId36"/>
    <p:sldId id="327" r:id="rId37"/>
    <p:sldId id="309" r:id="rId38"/>
    <p:sldId id="286" r:id="rId39"/>
    <p:sldId id="323" r:id="rId4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F1CE12-B100-0000-0000-000000000002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80491" autoAdjust="0"/>
  </p:normalViewPr>
  <p:slideViewPr>
    <p:cSldViewPr>
      <p:cViewPr>
        <p:scale>
          <a:sx n="100" d="100"/>
          <a:sy n="100" d="100"/>
        </p:scale>
        <p:origin x="-306" y="192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3858A8-4A3B-44E4-9531-8E5047949EF6}" type="doc">
      <dgm:prSet loTypeId="urn:microsoft.com/office/officeart/2005/8/layout/lProcess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E08BFB-7ACF-451D-B939-0FAD8B8723A8}">
      <dgm:prSet phldrT="[Text]" custT="1"/>
      <dgm:spPr/>
      <dgm:t>
        <a:bodyPr/>
        <a:lstStyle/>
        <a:p>
          <a:r>
            <a:rPr lang="en-US" sz="3000" b="1" dirty="0" smtClean="0">
              <a:effectLst/>
              <a:latin typeface="Arial" pitchFamily="34" charset="0"/>
              <a:cs typeface="Arial" pitchFamily="34" charset="0"/>
            </a:rPr>
            <a:t>Primary Outcomes</a:t>
          </a:r>
        </a:p>
        <a:p>
          <a:r>
            <a:rPr lang="en-US" sz="3000" b="1" dirty="0" smtClean="0">
              <a:effectLst/>
              <a:latin typeface="Arial" pitchFamily="34" charset="0"/>
              <a:cs typeface="Arial" pitchFamily="34" charset="0"/>
            </a:rPr>
            <a:t>(Responders)</a:t>
          </a:r>
          <a:endParaRPr lang="en-US" sz="3000" b="1" dirty="0">
            <a:effectLst/>
            <a:latin typeface="Arial" pitchFamily="34" charset="0"/>
            <a:cs typeface="Arial" pitchFamily="34" charset="0"/>
          </a:endParaRPr>
        </a:p>
      </dgm:t>
    </dgm:pt>
    <dgm:pt modelId="{A4615469-8A53-4E7C-B9C7-47A6BE3AA273}" type="parTrans" cxnId="{7A1DC3DE-816F-459D-930C-2B509EB2991E}">
      <dgm:prSet/>
      <dgm:spPr/>
      <dgm:t>
        <a:bodyPr/>
        <a:lstStyle/>
        <a:p>
          <a:endParaRPr lang="en-US"/>
        </a:p>
      </dgm:t>
    </dgm:pt>
    <dgm:pt modelId="{56C2113A-152F-41D6-8E70-DD26037B6CFD}" type="sibTrans" cxnId="{7A1DC3DE-816F-459D-930C-2B509EB2991E}">
      <dgm:prSet/>
      <dgm:spPr/>
      <dgm:t>
        <a:bodyPr/>
        <a:lstStyle/>
        <a:p>
          <a:endParaRPr lang="en-US"/>
        </a:p>
      </dgm:t>
    </dgm:pt>
    <dgm:pt modelId="{1C8F816D-04BB-4803-8D53-A6A00AE92532}">
      <dgm:prSet phldrT="[Text]" custT="1"/>
      <dgm:spPr/>
      <dgm:t>
        <a:bodyPr/>
        <a:lstStyle/>
        <a:p>
          <a:r>
            <a:rPr lang="en-US" sz="2200" b="1" dirty="0" smtClean="0">
              <a:latin typeface="Times New Roman" pitchFamily="18" charset="0"/>
              <a:cs typeface="Times New Roman" pitchFamily="18" charset="0"/>
            </a:rPr>
            <a:t>Clinical response at 48-72 hour assessment</a:t>
          </a:r>
          <a:endParaRPr lang="en-US" sz="2200" b="1" dirty="0">
            <a:latin typeface="Times New Roman" pitchFamily="18" charset="0"/>
            <a:cs typeface="Times New Roman" pitchFamily="18" charset="0"/>
          </a:endParaRPr>
        </a:p>
      </dgm:t>
    </dgm:pt>
    <dgm:pt modelId="{3B23E098-829A-4633-9527-05965C36EBB5}" type="parTrans" cxnId="{36BBACB8-6AFD-48F3-AB3D-8DB7B55B1540}">
      <dgm:prSet/>
      <dgm:spPr/>
      <dgm:t>
        <a:bodyPr/>
        <a:lstStyle/>
        <a:p>
          <a:endParaRPr lang="en-US"/>
        </a:p>
      </dgm:t>
    </dgm:pt>
    <dgm:pt modelId="{B2B55C8C-0040-49C9-8993-9C755CC04FC1}" type="sibTrans" cxnId="{36BBACB8-6AFD-48F3-AB3D-8DB7B55B1540}">
      <dgm:prSet/>
      <dgm:spPr/>
      <dgm:t>
        <a:bodyPr/>
        <a:lstStyle/>
        <a:p>
          <a:endParaRPr lang="en-US"/>
        </a:p>
      </dgm:t>
    </dgm:pt>
    <dgm:pt modelId="{30A05B5B-5715-43FA-A9F0-38397E86DF0D}">
      <dgm:prSet phldrT="[Text]" custT="1"/>
      <dgm:spPr/>
      <dgm:t>
        <a:bodyPr/>
        <a:lstStyle/>
        <a:p>
          <a:r>
            <a:rPr lang="en-US" sz="2200" b="1" dirty="0" smtClean="0">
              <a:latin typeface="Times New Roman" pitchFamily="18" charset="0"/>
              <a:cs typeface="Times New Roman" pitchFamily="18" charset="0"/>
            </a:rPr>
            <a:t>No increase in lesion surface area from base-line</a:t>
          </a:r>
          <a:endParaRPr lang="en-US" sz="2200" b="1" dirty="0">
            <a:latin typeface="Times New Roman" pitchFamily="18" charset="0"/>
            <a:cs typeface="Times New Roman" pitchFamily="18" charset="0"/>
          </a:endParaRPr>
        </a:p>
      </dgm:t>
    </dgm:pt>
    <dgm:pt modelId="{10E3BFA2-B48E-4E4D-A4AE-C16D0D0F55C9}" type="parTrans" cxnId="{802B6C5F-B46E-44B3-B8A9-2817E1E770F1}">
      <dgm:prSet/>
      <dgm:spPr/>
      <dgm:t>
        <a:bodyPr/>
        <a:lstStyle/>
        <a:p>
          <a:endParaRPr lang="en-US"/>
        </a:p>
      </dgm:t>
    </dgm:pt>
    <dgm:pt modelId="{EEF696AC-F9AC-4EDB-82A1-B7C8AD561477}" type="sibTrans" cxnId="{802B6C5F-B46E-44B3-B8A9-2817E1E770F1}">
      <dgm:prSet/>
      <dgm:spPr/>
      <dgm:t>
        <a:bodyPr/>
        <a:lstStyle/>
        <a:p>
          <a:endParaRPr lang="en-US"/>
        </a:p>
      </dgm:t>
    </dgm:pt>
    <dgm:pt modelId="{558BAA32-8C17-4861-BB21-7C46FB23C9DB}">
      <dgm:prSet custT="1"/>
      <dgm:spPr/>
      <dgm:t>
        <a:bodyPr/>
        <a:lstStyle/>
        <a:p>
          <a:r>
            <a:rPr lang="en-US" sz="2200" b="1" dirty="0" smtClean="0">
              <a:latin typeface="Times New Roman" pitchFamily="18" charset="0"/>
              <a:cs typeface="Times New Roman" pitchFamily="18" charset="0"/>
            </a:rPr>
            <a:t>Oral temperature ≤ 37.6°C</a:t>
          </a:r>
          <a:endParaRPr lang="en-US" sz="2200" b="1" dirty="0">
            <a:latin typeface="Times New Roman" pitchFamily="18" charset="0"/>
            <a:cs typeface="Times New Roman" pitchFamily="18" charset="0"/>
          </a:endParaRPr>
        </a:p>
      </dgm:t>
    </dgm:pt>
    <dgm:pt modelId="{C5328CA0-0F89-4AB2-B449-41D189B570D9}" type="parTrans" cxnId="{E3C5EDC8-0E6D-4E44-9A51-6DED711CD871}">
      <dgm:prSet/>
      <dgm:spPr/>
      <dgm:t>
        <a:bodyPr/>
        <a:lstStyle/>
        <a:p>
          <a:endParaRPr lang="en-US"/>
        </a:p>
      </dgm:t>
    </dgm:pt>
    <dgm:pt modelId="{A4DBB832-50C0-4F66-B90C-8D4D72C88756}" type="sibTrans" cxnId="{E3C5EDC8-0E6D-4E44-9A51-6DED711CD871}">
      <dgm:prSet/>
      <dgm:spPr/>
      <dgm:t>
        <a:bodyPr/>
        <a:lstStyle/>
        <a:p>
          <a:endParaRPr lang="en-US"/>
        </a:p>
      </dgm:t>
    </dgm:pt>
    <dgm:pt modelId="{7C1726CA-ACEB-4CC0-AF1C-B4ED16672765}">
      <dgm:prSet custT="1"/>
      <dgm:spPr/>
      <dgm:t>
        <a:bodyPr/>
        <a:lstStyle/>
        <a:p>
          <a:r>
            <a:rPr lang="en-US" sz="2200" b="1" dirty="0" smtClean="0">
              <a:latin typeface="Times New Roman" pitchFamily="18" charset="0"/>
              <a:cs typeface="Times New Roman" pitchFamily="18" charset="0"/>
            </a:rPr>
            <a:t>No death</a:t>
          </a:r>
          <a:endParaRPr lang="en-US" sz="2200" b="1" dirty="0">
            <a:latin typeface="Times New Roman" pitchFamily="18" charset="0"/>
            <a:cs typeface="Times New Roman" pitchFamily="18" charset="0"/>
          </a:endParaRPr>
        </a:p>
      </dgm:t>
    </dgm:pt>
    <dgm:pt modelId="{9881F4C2-5DF4-41FA-8FF3-A76FCD0652EC}" type="parTrans" cxnId="{ED1A1D44-F82C-404C-9B49-129E50D8B3CF}">
      <dgm:prSet/>
      <dgm:spPr/>
      <dgm:t>
        <a:bodyPr/>
        <a:lstStyle/>
        <a:p>
          <a:endParaRPr lang="en-US"/>
        </a:p>
      </dgm:t>
    </dgm:pt>
    <dgm:pt modelId="{022D23B1-8200-4D54-B0A6-E3948E74D444}" type="sibTrans" cxnId="{ED1A1D44-F82C-404C-9B49-129E50D8B3CF}">
      <dgm:prSet/>
      <dgm:spPr/>
      <dgm:t>
        <a:bodyPr/>
        <a:lstStyle/>
        <a:p>
          <a:endParaRPr lang="en-US"/>
        </a:p>
      </dgm:t>
    </dgm:pt>
    <dgm:pt modelId="{50D77FE5-9031-473D-918A-6C34F7D2401E}" type="pres">
      <dgm:prSet presAssocID="{853858A8-4A3B-44E4-9531-8E5047949EF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84E141-9944-4E11-90BC-985776569ED8}" type="pres">
      <dgm:prSet presAssocID="{AFE08BFB-7ACF-451D-B939-0FAD8B8723A8}" presName="compNode" presStyleCnt="0"/>
      <dgm:spPr/>
    </dgm:pt>
    <dgm:pt modelId="{2417A9BF-A302-4C79-B2DB-8888D63EAF1D}" type="pres">
      <dgm:prSet presAssocID="{AFE08BFB-7ACF-451D-B939-0FAD8B8723A8}" presName="aNode" presStyleLbl="bgShp" presStyleIdx="0" presStyleCnt="1" custLinFactNeighborX="-1226"/>
      <dgm:spPr/>
      <dgm:t>
        <a:bodyPr/>
        <a:lstStyle/>
        <a:p>
          <a:endParaRPr lang="en-US"/>
        </a:p>
      </dgm:t>
    </dgm:pt>
    <dgm:pt modelId="{984288DE-9585-49F3-8319-BC30ED46EBB8}" type="pres">
      <dgm:prSet presAssocID="{AFE08BFB-7ACF-451D-B939-0FAD8B8723A8}" presName="textNode" presStyleLbl="bgShp" presStyleIdx="0" presStyleCnt="1"/>
      <dgm:spPr/>
      <dgm:t>
        <a:bodyPr/>
        <a:lstStyle/>
        <a:p>
          <a:endParaRPr lang="en-US"/>
        </a:p>
      </dgm:t>
    </dgm:pt>
    <dgm:pt modelId="{5C001DC4-5EAF-4CFA-9326-33A7C46037FD}" type="pres">
      <dgm:prSet presAssocID="{AFE08BFB-7ACF-451D-B939-0FAD8B8723A8}" presName="compChildNode" presStyleCnt="0"/>
      <dgm:spPr/>
    </dgm:pt>
    <dgm:pt modelId="{FA24C7D7-885D-4F6A-A008-827084E77874}" type="pres">
      <dgm:prSet presAssocID="{AFE08BFB-7ACF-451D-B939-0FAD8B8723A8}" presName="theInnerList" presStyleCnt="0"/>
      <dgm:spPr/>
    </dgm:pt>
    <dgm:pt modelId="{995CDEF2-F24A-4AA2-90FC-078F7B34A2D0}" type="pres">
      <dgm:prSet presAssocID="{1C8F816D-04BB-4803-8D53-A6A00AE92532}" presName="childNode" presStyleLbl="node1" presStyleIdx="0" presStyleCnt="4" custScaleX="1140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E973FA-2271-458D-9496-1727281EBF0B}" type="pres">
      <dgm:prSet presAssocID="{1C8F816D-04BB-4803-8D53-A6A00AE92532}" presName="aSpace2" presStyleCnt="0"/>
      <dgm:spPr/>
    </dgm:pt>
    <dgm:pt modelId="{D0B9AFBE-6C97-4AA0-8762-2A12E49BED49}" type="pres">
      <dgm:prSet presAssocID="{30A05B5B-5715-43FA-A9F0-38397E86DF0D}" presName="childNode" presStyleLbl="node1" presStyleIdx="1" presStyleCnt="4" custScaleX="1140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3B6518-19C1-48FB-BE7E-2EBD1D551593}" type="pres">
      <dgm:prSet presAssocID="{30A05B5B-5715-43FA-A9F0-38397E86DF0D}" presName="aSpace2" presStyleCnt="0"/>
      <dgm:spPr/>
    </dgm:pt>
    <dgm:pt modelId="{6D5C7A07-394D-42D4-BC64-408AACDE4F0B}" type="pres">
      <dgm:prSet presAssocID="{558BAA32-8C17-4861-BB21-7C46FB23C9DB}" presName="childNode" presStyleLbl="node1" presStyleIdx="2" presStyleCnt="4" custScaleX="1140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AA55C-2F95-4905-8F3B-1C4D60516F7E}" type="pres">
      <dgm:prSet presAssocID="{558BAA32-8C17-4861-BB21-7C46FB23C9DB}" presName="aSpace2" presStyleCnt="0"/>
      <dgm:spPr/>
    </dgm:pt>
    <dgm:pt modelId="{079CA763-C416-4F2D-98A6-BD5094B1DA7D}" type="pres">
      <dgm:prSet presAssocID="{7C1726CA-ACEB-4CC0-AF1C-B4ED16672765}" presName="childNode" presStyleLbl="node1" presStyleIdx="3" presStyleCnt="4" custScaleX="114011" custScaleY="455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B6DFF3-C032-44D5-B0C3-C643541EFEEF}" type="presOf" srcId="{7C1726CA-ACEB-4CC0-AF1C-B4ED16672765}" destId="{079CA763-C416-4F2D-98A6-BD5094B1DA7D}" srcOrd="0" destOrd="0" presId="urn:microsoft.com/office/officeart/2005/8/layout/lProcess2"/>
    <dgm:cxn modelId="{36BBACB8-6AFD-48F3-AB3D-8DB7B55B1540}" srcId="{AFE08BFB-7ACF-451D-B939-0FAD8B8723A8}" destId="{1C8F816D-04BB-4803-8D53-A6A00AE92532}" srcOrd="0" destOrd="0" parTransId="{3B23E098-829A-4633-9527-05965C36EBB5}" sibTransId="{B2B55C8C-0040-49C9-8993-9C755CC04FC1}"/>
    <dgm:cxn modelId="{7A1DC3DE-816F-459D-930C-2B509EB2991E}" srcId="{853858A8-4A3B-44E4-9531-8E5047949EF6}" destId="{AFE08BFB-7ACF-451D-B939-0FAD8B8723A8}" srcOrd="0" destOrd="0" parTransId="{A4615469-8A53-4E7C-B9C7-47A6BE3AA273}" sibTransId="{56C2113A-152F-41D6-8E70-DD26037B6CFD}"/>
    <dgm:cxn modelId="{583A5296-BAA8-40CA-AEC4-1E302C82E282}" type="presOf" srcId="{30A05B5B-5715-43FA-A9F0-38397E86DF0D}" destId="{D0B9AFBE-6C97-4AA0-8762-2A12E49BED49}" srcOrd="0" destOrd="0" presId="urn:microsoft.com/office/officeart/2005/8/layout/lProcess2"/>
    <dgm:cxn modelId="{D67650E8-37AB-43E9-8F80-BB3453C391A4}" type="presOf" srcId="{AFE08BFB-7ACF-451D-B939-0FAD8B8723A8}" destId="{2417A9BF-A302-4C79-B2DB-8888D63EAF1D}" srcOrd="0" destOrd="0" presId="urn:microsoft.com/office/officeart/2005/8/layout/lProcess2"/>
    <dgm:cxn modelId="{46901400-3725-4CF4-A7B8-7DEF55D769B9}" type="presOf" srcId="{558BAA32-8C17-4861-BB21-7C46FB23C9DB}" destId="{6D5C7A07-394D-42D4-BC64-408AACDE4F0B}" srcOrd="0" destOrd="0" presId="urn:microsoft.com/office/officeart/2005/8/layout/lProcess2"/>
    <dgm:cxn modelId="{E3C5EDC8-0E6D-4E44-9A51-6DED711CD871}" srcId="{AFE08BFB-7ACF-451D-B939-0FAD8B8723A8}" destId="{558BAA32-8C17-4861-BB21-7C46FB23C9DB}" srcOrd="2" destOrd="0" parTransId="{C5328CA0-0F89-4AB2-B449-41D189B570D9}" sibTransId="{A4DBB832-50C0-4F66-B90C-8D4D72C88756}"/>
    <dgm:cxn modelId="{83E44129-B084-43B5-BA4B-8ED1A6950DCB}" type="presOf" srcId="{AFE08BFB-7ACF-451D-B939-0FAD8B8723A8}" destId="{984288DE-9585-49F3-8319-BC30ED46EBB8}" srcOrd="1" destOrd="0" presId="urn:microsoft.com/office/officeart/2005/8/layout/lProcess2"/>
    <dgm:cxn modelId="{802B6C5F-B46E-44B3-B8A9-2817E1E770F1}" srcId="{AFE08BFB-7ACF-451D-B939-0FAD8B8723A8}" destId="{30A05B5B-5715-43FA-A9F0-38397E86DF0D}" srcOrd="1" destOrd="0" parTransId="{10E3BFA2-B48E-4E4D-A4AE-C16D0D0F55C9}" sibTransId="{EEF696AC-F9AC-4EDB-82A1-B7C8AD561477}"/>
    <dgm:cxn modelId="{ED1A1D44-F82C-404C-9B49-129E50D8B3CF}" srcId="{AFE08BFB-7ACF-451D-B939-0FAD8B8723A8}" destId="{7C1726CA-ACEB-4CC0-AF1C-B4ED16672765}" srcOrd="3" destOrd="0" parTransId="{9881F4C2-5DF4-41FA-8FF3-A76FCD0652EC}" sibTransId="{022D23B1-8200-4D54-B0A6-E3948E74D444}"/>
    <dgm:cxn modelId="{D5D8C5B1-9653-4166-A3B6-DC8E5BC25D65}" type="presOf" srcId="{853858A8-4A3B-44E4-9531-8E5047949EF6}" destId="{50D77FE5-9031-473D-918A-6C34F7D2401E}" srcOrd="0" destOrd="0" presId="urn:microsoft.com/office/officeart/2005/8/layout/lProcess2"/>
    <dgm:cxn modelId="{0FC961B4-D8C3-48DE-89EF-4E3C23760D8B}" type="presOf" srcId="{1C8F816D-04BB-4803-8D53-A6A00AE92532}" destId="{995CDEF2-F24A-4AA2-90FC-078F7B34A2D0}" srcOrd="0" destOrd="0" presId="urn:microsoft.com/office/officeart/2005/8/layout/lProcess2"/>
    <dgm:cxn modelId="{013D8F2D-436A-4A80-848D-282C310A3E74}" type="presParOf" srcId="{50D77FE5-9031-473D-918A-6C34F7D2401E}" destId="{CC84E141-9944-4E11-90BC-985776569ED8}" srcOrd="0" destOrd="0" presId="urn:microsoft.com/office/officeart/2005/8/layout/lProcess2"/>
    <dgm:cxn modelId="{77448C5D-8EE2-4590-82D6-27BCE975131B}" type="presParOf" srcId="{CC84E141-9944-4E11-90BC-985776569ED8}" destId="{2417A9BF-A302-4C79-B2DB-8888D63EAF1D}" srcOrd="0" destOrd="0" presId="urn:microsoft.com/office/officeart/2005/8/layout/lProcess2"/>
    <dgm:cxn modelId="{CCD14A68-581E-4AAB-ADFE-A0A3B1BA4FF5}" type="presParOf" srcId="{CC84E141-9944-4E11-90BC-985776569ED8}" destId="{984288DE-9585-49F3-8319-BC30ED46EBB8}" srcOrd="1" destOrd="0" presId="urn:microsoft.com/office/officeart/2005/8/layout/lProcess2"/>
    <dgm:cxn modelId="{29CD80CC-A9EA-4BE4-AD2B-27C68E5E1238}" type="presParOf" srcId="{CC84E141-9944-4E11-90BC-985776569ED8}" destId="{5C001DC4-5EAF-4CFA-9326-33A7C46037FD}" srcOrd="2" destOrd="0" presId="urn:microsoft.com/office/officeart/2005/8/layout/lProcess2"/>
    <dgm:cxn modelId="{3984E55C-B784-47D3-9488-711052A3C27B}" type="presParOf" srcId="{5C001DC4-5EAF-4CFA-9326-33A7C46037FD}" destId="{FA24C7D7-885D-4F6A-A008-827084E77874}" srcOrd="0" destOrd="0" presId="urn:microsoft.com/office/officeart/2005/8/layout/lProcess2"/>
    <dgm:cxn modelId="{89F600EF-BE42-4ACA-A64A-20EA53DC8051}" type="presParOf" srcId="{FA24C7D7-885D-4F6A-A008-827084E77874}" destId="{995CDEF2-F24A-4AA2-90FC-078F7B34A2D0}" srcOrd="0" destOrd="0" presId="urn:microsoft.com/office/officeart/2005/8/layout/lProcess2"/>
    <dgm:cxn modelId="{41C09C89-2435-4727-9528-022A687EAD37}" type="presParOf" srcId="{FA24C7D7-885D-4F6A-A008-827084E77874}" destId="{9CE973FA-2271-458D-9496-1727281EBF0B}" srcOrd="1" destOrd="0" presId="urn:microsoft.com/office/officeart/2005/8/layout/lProcess2"/>
    <dgm:cxn modelId="{37879BF2-C00A-4DB3-A97B-B6DA168CB87F}" type="presParOf" srcId="{FA24C7D7-885D-4F6A-A008-827084E77874}" destId="{D0B9AFBE-6C97-4AA0-8762-2A12E49BED49}" srcOrd="2" destOrd="0" presId="urn:microsoft.com/office/officeart/2005/8/layout/lProcess2"/>
    <dgm:cxn modelId="{DBEBD915-16EC-40B4-A5F2-2B33635175DA}" type="presParOf" srcId="{FA24C7D7-885D-4F6A-A008-827084E77874}" destId="{E43B6518-19C1-48FB-BE7E-2EBD1D551593}" srcOrd="3" destOrd="0" presId="urn:microsoft.com/office/officeart/2005/8/layout/lProcess2"/>
    <dgm:cxn modelId="{ED17811D-BC34-4FCD-BCED-18DA3D9F3656}" type="presParOf" srcId="{FA24C7D7-885D-4F6A-A008-827084E77874}" destId="{6D5C7A07-394D-42D4-BC64-408AACDE4F0B}" srcOrd="4" destOrd="0" presId="urn:microsoft.com/office/officeart/2005/8/layout/lProcess2"/>
    <dgm:cxn modelId="{C4CEBB3E-AE01-4D9B-9F94-D5ED663CDD0D}" type="presParOf" srcId="{FA24C7D7-885D-4F6A-A008-827084E77874}" destId="{9CCAA55C-2F95-4905-8F3B-1C4D60516F7E}" srcOrd="5" destOrd="0" presId="urn:microsoft.com/office/officeart/2005/8/layout/lProcess2"/>
    <dgm:cxn modelId="{A061C2B0-BEB8-4210-BD6B-4E5853A72BB4}" type="presParOf" srcId="{FA24C7D7-885D-4F6A-A008-827084E77874}" destId="{079CA763-C416-4F2D-98A6-BD5094B1DA7D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FB2B9C-C42C-4EDD-91F7-4AF1F10BACAF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9B7D07-B4AC-4ABB-9A3A-A455140F2429}">
      <dgm:prSet phldrT="[Text]" custT="1"/>
      <dgm:spPr/>
      <dgm:t>
        <a:bodyPr/>
        <a:lstStyle/>
        <a:p>
          <a:r>
            <a:rPr lang="en-US" sz="1800" b="1" dirty="0" smtClean="0">
              <a:latin typeface="Times New Roman" pitchFamily="18" charset="0"/>
              <a:cs typeface="Times New Roman" pitchFamily="18" charset="0"/>
            </a:rPr>
            <a:t>Sustained clinical response at the End-of-Treatment (ITT)</a:t>
          </a:r>
          <a:endParaRPr lang="en-US" sz="1800" b="1" dirty="0">
            <a:latin typeface="Times New Roman" pitchFamily="18" charset="0"/>
            <a:cs typeface="Times New Roman" pitchFamily="18" charset="0"/>
          </a:endParaRPr>
        </a:p>
      </dgm:t>
    </dgm:pt>
    <dgm:pt modelId="{4F1336A4-CE25-43DF-964B-5C53D95FEB26}" type="parTrans" cxnId="{2A0F45BC-277F-4AA3-B691-D4DF16BD5AEE}">
      <dgm:prSet/>
      <dgm:spPr/>
      <dgm:t>
        <a:bodyPr/>
        <a:lstStyle/>
        <a:p>
          <a:endParaRPr lang="en-US"/>
        </a:p>
      </dgm:t>
    </dgm:pt>
    <dgm:pt modelId="{1C832FE3-5E78-4386-BDB2-8D070DA3DC87}" type="sibTrans" cxnId="{2A0F45BC-277F-4AA3-B691-D4DF16BD5AEE}">
      <dgm:prSet/>
      <dgm:spPr/>
      <dgm:t>
        <a:bodyPr/>
        <a:lstStyle/>
        <a:p>
          <a:endParaRPr lang="en-US"/>
        </a:p>
      </dgm:t>
    </dgm:pt>
    <dgm:pt modelId="{8C1A3B3F-A1BD-4D8B-8EF5-44020FFDF156}">
      <dgm:prSet phldrT="[Text]" custT="1"/>
      <dgm:spPr/>
      <dgm:t>
        <a:bodyPr/>
        <a:lstStyle/>
        <a:p>
          <a:r>
            <a:rPr lang="en-US" sz="1800" b="1" dirty="0" smtClean="0">
              <a:latin typeface="Times New Roman" pitchFamily="18" charset="0"/>
              <a:cs typeface="Times New Roman" pitchFamily="18" charset="0"/>
            </a:rPr>
            <a:t>Post Therapy Evaluation (ITT)</a:t>
          </a:r>
          <a:endParaRPr lang="en-US" sz="1800" b="1" dirty="0">
            <a:latin typeface="Times New Roman" pitchFamily="18" charset="0"/>
            <a:cs typeface="Times New Roman" pitchFamily="18" charset="0"/>
          </a:endParaRPr>
        </a:p>
      </dgm:t>
    </dgm:pt>
    <dgm:pt modelId="{436E77B5-464B-41EA-B5F0-9834FFDB6C4E}" type="parTrans" cxnId="{FF7501AA-74FC-4037-A96C-0B845616A9C2}">
      <dgm:prSet/>
      <dgm:spPr/>
      <dgm:t>
        <a:bodyPr/>
        <a:lstStyle/>
        <a:p>
          <a:endParaRPr lang="en-US"/>
        </a:p>
      </dgm:t>
    </dgm:pt>
    <dgm:pt modelId="{AE487BB1-6D18-45FF-9B1A-5A721187C232}" type="sibTrans" cxnId="{FF7501AA-74FC-4037-A96C-0B845616A9C2}">
      <dgm:prSet/>
      <dgm:spPr/>
      <dgm:t>
        <a:bodyPr/>
        <a:lstStyle/>
        <a:p>
          <a:endParaRPr lang="en-US"/>
        </a:p>
      </dgm:t>
    </dgm:pt>
    <dgm:pt modelId="{A68F9F8D-8959-4B91-9517-C28EC367A94E}">
      <dgm:prSet phldrT="[Text]" custT="1"/>
      <dgm:spPr/>
      <dgm:t>
        <a:bodyPr/>
        <a:lstStyle/>
        <a:p>
          <a:r>
            <a:rPr lang="en-US" sz="1800" b="1" dirty="0" smtClean="0">
              <a:latin typeface="Times New Roman" pitchFamily="18" charset="0"/>
              <a:cs typeface="Times New Roman" pitchFamily="18" charset="0"/>
            </a:rPr>
            <a:t>Clinical Evaluator Post Therapy Evaluation</a:t>
          </a:r>
          <a:endParaRPr lang="en-US" sz="1800" b="1" dirty="0">
            <a:latin typeface="Times New Roman" pitchFamily="18" charset="0"/>
            <a:cs typeface="Times New Roman" pitchFamily="18" charset="0"/>
          </a:endParaRPr>
        </a:p>
      </dgm:t>
    </dgm:pt>
    <dgm:pt modelId="{287441F3-F035-48DC-87B9-68CBD4A09C01}" type="parTrans" cxnId="{8F0CA47D-37BC-4D07-BA63-5968C8696BCE}">
      <dgm:prSet/>
      <dgm:spPr/>
      <dgm:t>
        <a:bodyPr/>
        <a:lstStyle/>
        <a:p>
          <a:endParaRPr lang="en-US"/>
        </a:p>
      </dgm:t>
    </dgm:pt>
    <dgm:pt modelId="{DB32A756-F088-4D33-A35B-194A905F85DE}" type="sibTrans" cxnId="{8F0CA47D-37BC-4D07-BA63-5968C8696BCE}">
      <dgm:prSet/>
      <dgm:spPr/>
      <dgm:t>
        <a:bodyPr/>
        <a:lstStyle/>
        <a:p>
          <a:endParaRPr lang="en-US"/>
        </a:p>
      </dgm:t>
    </dgm:pt>
    <dgm:pt modelId="{EF2AEF7A-524E-4FF8-AF78-9FD049903BD2}">
      <dgm:prSet phldrT="[Text]" custT="1"/>
      <dgm:spPr/>
      <dgm:t>
        <a:bodyPr/>
        <a:lstStyle/>
        <a:p>
          <a:r>
            <a:rPr lang="en-US" sz="1800" b="1" dirty="0" smtClean="0">
              <a:latin typeface="Times New Roman" pitchFamily="18" charset="0"/>
              <a:cs typeface="Times New Roman" pitchFamily="18" charset="0"/>
            </a:rPr>
            <a:t>Sustained clinical response at the End-of-Treatment (Clinical Evaluator End of Treatment Group)</a:t>
          </a:r>
          <a:endParaRPr lang="en-US" sz="1800" b="1" dirty="0">
            <a:latin typeface="Times New Roman" pitchFamily="18" charset="0"/>
            <a:cs typeface="Times New Roman" pitchFamily="18" charset="0"/>
          </a:endParaRPr>
        </a:p>
      </dgm:t>
    </dgm:pt>
    <dgm:pt modelId="{FA7A8560-B7E9-49F6-A659-5AA5C477E716}" type="sibTrans" cxnId="{4AC7368B-FCDE-4B9F-8732-79DA7551D4EC}">
      <dgm:prSet/>
      <dgm:spPr/>
      <dgm:t>
        <a:bodyPr/>
        <a:lstStyle/>
        <a:p>
          <a:endParaRPr lang="en-US"/>
        </a:p>
      </dgm:t>
    </dgm:pt>
    <dgm:pt modelId="{BAC2F60B-32E1-41DF-80AF-3F879883F6F7}" type="parTrans" cxnId="{4AC7368B-FCDE-4B9F-8732-79DA7551D4EC}">
      <dgm:prSet/>
      <dgm:spPr/>
      <dgm:t>
        <a:bodyPr/>
        <a:lstStyle/>
        <a:p>
          <a:endParaRPr lang="en-US"/>
        </a:p>
      </dgm:t>
    </dgm:pt>
    <dgm:pt modelId="{545AC2DA-65A6-447F-A4A7-52AE8B54424B}" type="pres">
      <dgm:prSet presAssocID="{99FB2B9C-C42C-4EDD-91F7-4AF1F10BACAF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B8AF116E-1041-4E22-A059-7A96F061E853}" type="pres">
      <dgm:prSet presAssocID="{8E9B7D07-B4AC-4ABB-9A3A-A455140F2429}" presName="parentText1" presStyleLbl="node1" presStyleIdx="0" presStyleCnt="4" custScaleX="47575" custScaleY="181435" custLinFactNeighborX="-9944" custLinFactNeighborY="-90298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CCEFC0-D844-4272-BD89-AF005810F261}" type="pres">
      <dgm:prSet presAssocID="{EF2AEF7A-524E-4FF8-AF78-9FD049903BD2}" presName="parentText2" presStyleLbl="node1" presStyleIdx="1" presStyleCnt="4" custScaleX="62200" custScaleY="187944" custLinFactNeighborX="-28613" custLinFactNeighborY="5789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DF3155-4A95-46E6-8609-520E153C7D61}" type="pres">
      <dgm:prSet presAssocID="{8C1A3B3F-A1BD-4D8B-8EF5-44020FFDF156}" presName="parentText3" presStyleLbl="node1" presStyleIdx="2" presStyleCnt="4" custScaleX="89401" custScaleY="174943" custLinFactY="-60115" custLinFactNeighborX="30370" custLinFactNeighborY="-10000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207625-B985-4271-9388-A543AD6EFA77}" type="pres">
      <dgm:prSet presAssocID="{A68F9F8D-8959-4B91-9517-C28EC367A94E}" presName="parentText4" presStyleLbl="node1" presStyleIdx="3" presStyleCnt="4" custScaleX="153241" custScaleY="177842" custLinFactNeighborX="17282" custLinFactNeighborY="-7337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5F9796-B0AB-40D5-A696-388DD18754D2}" type="presOf" srcId="{EF2AEF7A-524E-4FF8-AF78-9FD049903BD2}" destId="{9DCCEFC0-D844-4272-BD89-AF005810F261}" srcOrd="0" destOrd="0" presId="urn:microsoft.com/office/officeart/2009/3/layout/IncreasingArrowsProcess"/>
    <dgm:cxn modelId="{C184AC38-0E85-416D-B13A-0234ECA234C7}" type="presOf" srcId="{8C1A3B3F-A1BD-4D8B-8EF5-44020FFDF156}" destId="{E7DF3155-4A95-46E6-8609-520E153C7D61}" srcOrd="0" destOrd="0" presId="urn:microsoft.com/office/officeart/2009/3/layout/IncreasingArrowsProcess"/>
    <dgm:cxn modelId="{2A0F45BC-277F-4AA3-B691-D4DF16BD5AEE}" srcId="{99FB2B9C-C42C-4EDD-91F7-4AF1F10BACAF}" destId="{8E9B7D07-B4AC-4ABB-9A3A-A455140F2429}" srcOrd="0" destOrd="0" parTransId="{4F1336A4-CE25-43DF-964B-5C53D95FEB26}" sibTransId="{1C832FE3-5E78-4386-BDB2-8D070DA3DC87}"/>
    <dgm:cxn modelId="{8F0CA47D-37BC-4D07-BA63-5968C8696BCE}" srcId="{99FB2B9C-C42C-4EDD-91F7-4AF1F10BACAF}" destId="{A68F9F8D-8959-4B91-9517-C28EC367A94E}" srcOrd="3" destOrd="0" parTransId="{287441F3-F035-48DC-87B9-68CBD4A09C01}" sibTransId="{DB32A756-F088-4D33-A35B-194A905F85DE}"/>
    <dgm:cxn modelId="{FF7501AA-74FC-4037-A96C-0B845616A9C2}" srcId="{99FB2B9C-C42C-4EDD-91F7-4AF1F10BACAF}" destId="{8C1A3B3F-A1BD-4D8B-8EF5-44020FFDF156}" srcOrd="2" destOrd="0" parTransId="{436E77B5-464B-41EA-B5F0-9834FFDB6C4E}" sibTransId="{AE487BB1-6D18-45FF-9B1A-5A721187C232}"/>
    <dgm:cxn modelId="{A7E9D6F4-4D40-47EB-A612-634E0480C853}" type="presOf" srcId="{8E9B7D07-B4AC-4ABB-9A3A-A455140F2429}" destId="{B8AF116E-1041-4E22-A059-7A96F061E853}" srcOrd="0" destOrd="0" presId="urn:microsoft.com/office/officeart/2009/3/layout/IncreasingArrowsProcess"/>
    <dgm:cxn modelId="{4FC11CF9-4E1B-46AF-B4FE-605A6F2D0722}" type="presOf" srcId="{A68F9F8D-8959-4B91-9517-C28EC367A94E}" destId="{38207625-B985-4271-9388-A543AD6EFA77}" srcOrd="0" destOrd="0" presId="urn:microsoft.com/office/officeart/2009/3/layout/IncreasingArrowsProcess"/>
    <dgm:cxn modelId="{4AC7368B-FCDE-4B9F-8732-79DA7551D4EC}" srcId="{99FB2B9C-C42C-4EDD-91F7-4AF1F10BACAF}" destId="{EF2AEF7A-524E-4FF8-AF78-9FD049903BD2}" srcOrd="1" destOrd="0" parTransId="{BAC2F60B-32E1-41DF-80AF-3F879883F6F7}" sibTransId="{FA7A8560-B7E9-49F6-A659-5AA5C477E716}"/>
    <dgm:cxn modelId="{26D62345-FE6F-4C57-82D8-E65A166D0D2C}" type="presOf" srcId="{99FB2B9C-C42C-4EDD-91F7-4AF1F10BACAF}" destId="{545AC2DA-65A6-447F-A4A7-52AE8B54424B}" srcOrd="0" destOrd="0" presId="urn:microsoft.com/office/officeart/2009/3/layout/IncreasingArrowsProcess"/>
    <dgm:cxn modelId="{2A65996C-EFD8-4515-BD84-FBDB18344524}" type="presParOf" srcId="{545AC2DA-65A6-447F-A4A7-52AE8B54424B}" destId="{B8AF116E-1041-4E22-A059-7A96F061E853}" srcOrd="0" destOrd="0" presId="urn:microsoft.com/office/officeart/2009/3/layout/IncreasingArrowsProcess"/>
    <dgm:cxn modelId="{E15AE35E-FA50-42EA-8D54-1657E8B31004}" type="presParOf" srcId="{545AC2DA-65A6-447F-A4A7-52AE8B54424B}" destId="{9DCCEFC0-D844-4272-BD89-AF005810F261}" srcOrd="1" destOrd="0" presId="urn:microsoft.com/office/officeart/2009/3/layout/IncreasingArrowsProcess"/>
    <dgm:cxn modelId="{C5235C93-0963-4D7E-802D-42805BA174F5}" type="presParOf" srcId="{545AC2DA-65A6-447F-A4A7-52AE8B54424B}" destId="{E7DF3155-4A95-46E6-8609-520E153C7D61}" srcOrd="2" destOrd="0" presId="urn:microsoft.com/office/officeart/2009/3/layout/IncreasingArrowsProcess"/>
    <dgm:cxn modelId="{B20880A1-CA09-4FE2-A86A-7F8DA113FCE1}" type="presParOf" srcId="{545AC2DA-65A6-447F-A4A7-52AE8B54424B}" destId="{38207625-B985-4271-9388-A543AD6EFA77}" srcOrd="3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7A9BF-A302-4C79-B2DB-8888D63EAF1D}">
      <dsp:nvSpPr>
        <dsp:cNvPr id="0" name=""/>
        <dsp:cNvSpPr/>
      </dsp:nvSpPr>
      <dsp:spPr>
        <a:xfrm>
          <a:off x="0" y="0"/>
          <a:ext cx="6470674" cy="4038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effectLst/>
              <a:latin typeface="Arial" pitchFamily="34" charset="0"/>
              <a:cs typeface="Arial" pitchFamily="34" charset="0"/>
            </a:rPr>
            <a:t>Primary Outcomes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effectLst/>
              <a:latin typeface="Arial" pitchFamily="34" charset="0"/>
              <a:cs typeface="Arial" pitchFamily="34" charset="0"/>
            </a:rPr>
            <a:t>(Responders)</a:t>
          </a:r>
          <a:endParaRPr lang="en-US" sz="3000" b="1" kern="1200" dirty="0">
            <a:effectLst/>
            <a:latin typeface="Arial" pitchFamily="34" charset="0"/>
            <a:cs typeface="Arial" pitchFamily="34" charset="0"/>
          </a:endParaRPr>
        </a:p>
      </dsp:txBody>
      <dsp:txXfrm>
        <a:off x="0" y="0"/>
        <a:ext cx="6470674" cy="1211580"/>
      </dsp:txXfrm>
    </dsp:sp>
    <dsp:sp modelId="{995CDEF2-F24A-4AA2-90FC-078F7B34A2D0}">
      <dsp:nvSpPr>
        <dsp:cNvPr id="0" name=""/>
        <dsp:cNvSpPr/>
      </dsp:nvSpPr>
      <dsp:spPr>
        <a:xfrm>
          <a:off x="287587" y="1213768"/>
          <a:ext cx="5901824" cy="6690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atin typeface="Times New Roman" pitchFamily="18" charset="0"/>
              <a:cs typeface="Times New Roman" pitchFamily="18" charset="0"/>
            </a:rPr>
            <a:t>Clinical response at 48-72 hour assessment</a:t>
          </a:r>
          <a:endParaRPr lang="en-US" sz="22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07184" y="1233365"/>
        <a:ext cx="5862630" cy="629896"/>
      </dsp:txXfrm>
    </dsp:sp>
    <dsp:sp modelId="{D0B9AFBE-6C97-4AA0-8762-2A12E49BED49}">
      <dsp:nvSpPr>
        <dsp:cNvPr id="0" name=""/>
        <dsp:cNvSpPr/>
      </dsp:nvSpPr>
      <dsp:spPr>
        <a:xfrm>
          <a:off x="287587" y="1985796"/>
          <a:ext cx="5901824" cy="6690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atin typeface="Times New Roman" pitchFamily="18" charset="0"/>
              <a:cs typeface="Times New Roman" pitchFamily="18" charset="0"/>
            </a:rPr>
            <a:t>No increase in lesion surface area from base-line</a:t>
          </a:r>
          <a:endParaRPr lang="en-US" sz="22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07184" y="2005393"/>
        <a:ext cx="5862630" cy="629896"/>
      </dsp:txXfrm>
    </dsp:sp>
    <dsp:sp modelId="{6D5C7A07-394D-42D4-BC64-408AACDE4F0B}">
      <dsp:nvSpPr>
        <dsp:cNvPr id="0" name=""/>
        <dsp:cNvSpPr/>
      </dsp:nvSpPr>
      <dsp:spPr>
        <a:xfrm>
          <a:off x="287587" y="2757823"/>
          <a:ext cx="5901824" cy="6690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atin typeface="Times New Roman" pitchFamily="18" charset="0"/>
              <a:cs typeface="Times New Roman" pitchFamily="18" charset="0"/>
            </a:rPr>
            <a:t>Oral temperature ≤ 37.6°C</a:t>
          </a:r>
          <a:endParaRPr lang="en-US" sz="22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07184" y="2777420"/>
        <a:ext cx="5862630" cy="629896"/>
      </dsp:txXfrm>
    </dsp:sp>
    <dsp:sp modelId="{079CA763-C416-4F2D-98A6-BD5094B1DA7D}">
      <dsp:nvSpPr>
        <dsp:cNvPr id="0" name=""/>
        <dsp:cNvSpPr/>
      </dsp:nvSpPr>
      <dsp:spPr>
        <a:xfrm>
          <a:off x="287587" y="3529850"/>
          <a:ext cx="5901824" cy="3046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atin typeface="Times New Roman" pitchFamily="18" charset="0"/>
              <a:cs typeface="Times New Roman" pitchFamily="18" charset="0"/>
            </a:rPr>
            <a:t>No death</a:t>
          </a:r>
          <a:endParaRPr lang="en-US" sz="22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96509" y="3538772"/>
        <a:ext cx="5883980" cy="2867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AF116E-1041-4E22-A059-7A96F061E853}">
      <dsp:nvSpPr>
        <dsp:cNvPr id="0" name=""/>
        <dsp:cNvSpPr/>
      </dsp:nvSpPr>
      <dsp:spPr>
        <a:xfrm>
          <a:off x="0" y="0"/>
          <a:ext cx="3842727" cy="2133595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86683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Times New Roman" pitchFamily="18" charset="0"/>
              <a:cs typeface="Times New Roman" pitchFamily="18" charset="0"/>
            </a:rPr>
            <a:t>Sustained clinical response at the End-of-Treatment (ITT)</a:t>
          </a:r>
          <a:endParaRPr lang="en-US" sz="18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533399"/>
        <a:ext cx="3309328" cy="1066797"/>
      </dsp:txXfrm>
    </dsp:sp>
    <dsp:sp modelId="{9DCCEFC0-D844-4272-BD89-AF005810F261}">
      <dsp:nvSpPr>
        <dsp:cNvPr id="0" name=""/>
        <dsp:cNvSpPr/>
      </dsp:nvSpPr>
      <dsp:spPr>
        <a:xfrm>
          <a:off x="0" y="2095409"/>
          <a:ext cx="3865982" cy="2210138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86683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Times New Roman" pitchFamily="18" charset="0"/>
              <a:cs typeface="Times New Roman" pitchFamily="18" charset="0"/>
            </a:rPr>
            <a:t>Sustained clinical response at the End-of-Treatment (Clinical Evaluator End of Treatment Group)</a:t>
          </a:r>
          <a:endParaRPr lang="en-US" sz="18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2647944"/>
        <a:ext cx="3313448" cy="1105069"/>
      </dsp:txXfrm>
    </dsp:sp>
    <dsp:sp modelId="{E7DF3155-4A95-46E6-8609-520E153C7D61}">
      <dsp:nvSpPr>
        <dsp:cNvPr id="0" name=""/>
        <dsp:cNvSpPr/>
      </dsp:nvSpPr>
      <dsp:spPr>
        <a:xfrm>
          <a:off x="3886215" y="148"/>
          <a:ext cx="3892171" cy="205725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86683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Times New Roman" pitchFamily="18" charset="0"/>
              <a:cs typeface="Times New Roman" pitchFamily="18" charset="0"/>
            </a:rPr>
            <a:t>Post Therapy Evaluation (ITT)</a:t>
          </a:r>
          <a:endParaRPr lang="en-US" sz="18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886215" y="514461"/>
        <a:ext cx="3377858" cy="1028626"/>
      </dsp:txXfrm>
    </dsp:sp>
    <dsp:sp modelId="{38207625-B985-4271-9388-A543AD6EFA77}">
      <dsp:nvSpPr>
        <dsp:cNvPr id="0" name=""/>
        <dsp:cNvSpPr/>
      </dsp:nvSpPr>
      <dsp:spPr>
        <a:xfrm>
          <a:off x="3962400" y="2171454"/>
          <a:ext cx="3818484" cy="2091343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86683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Times New Roman" pitchFamily="18" charset="0"/>
              <a:cs typeface="Times New Roman" pitchFamily="18" charset="0"/>
            </a:rPr>
            <a:t>Clinical Evaluator Post Therapy Evaluation</a:t>
          </a:r>
          <a:endParaRPr lang="en-US" sz="18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962400" y="2694290"/>
        <a:ext cx="3295648" cy="1045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lIns="93177" tIns="46589" rIns="93177" bIns="46589"/>
          <a:lstStyle/>
          <a:p>
            <a:endParaRPr lang="en-US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lIns="93177" tIns="46589" rIns="93177" bIns="46589"/>
          <a:lstStyle/>
          <a:p>
            <a:fld id="{A849C5AD-4428-4E9C-9C84-11B72C9365FB}" type="datetimeFigureOut">
              <a:rPr lang="en-US" smtClean="0"/>
              <a:pPr/>
              <a:t>9/11/2014</a:t>
            </a:fld>
            <a:endParaRPr lang="en-US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lIns="93177" tIns="46589" rIns="93177" bIns="46589"/>
          <a:lstStyle/>
          <a:p>
            <a:endParaRPr lang="en-US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lIns="93177" tIns="46589" rIns="93177" bIns="46589"/>
          <a:lstStyle/>
          <a:p>
            <a:fld id="{8C596567-A38F-4CEF-B37F-9B9D120D62CE}" type="slidenum">
              <a:rPr lang="en-US" smtClean="0"/>
              <a:pPr/>
              <a:t>‹#›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92655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lIns="93177" tIns="46589" rIns="93177" bIns="46589"/>
          <a:lstStyle/>
          <a:p>
            <a:endParaRPr lang="en-US" smtClean="0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lIns="93177" tIns="46589" rIns="93177" bIns="46589"/>
          <a:lstStyle/>
          <a:p>
            <a:fld id="{D7547E60-4BE7-4E4E-9AAA-5EE35AEC995C}" type="datetimeFigureOut">
              <a:rPr lang="en-US" smtClean="0"/>
              <a:pPr/>
              <a:t>9/11/2014</a:t>
            </a:fld>
            <a:endParaRPr lang="en-US" smtClean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lIns="93177" tIns="46589" rIns="93177" bIns="46589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lIns="93177" tIns="46589" rIns="93177" bIns="46589"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lIns="93177" tIns="46589" rIns="93177" bIns="46589"/>
          <a:lstStyle/>
          <a:p>
            <a:endParaRPr lang="en-US" smtClean="0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lIns="93177" tIns="46589" rIns="93177" bIns="46589"/>
          <a:lstStyle/>
          <a:p>
            <a:fld id="{CA077768-21C8-4125-A345-258E48D2EED0}" type="slidenum">
              <a:rPr lang="en-US" smtClean="0"/>
              <a:pPr/>
              <a:t>‹#›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38255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/>
            <a:r>
              <a:rPr lang="en-US" dirty="0" smtClean="0"/>
              <a:t>Cross tolerance between linezolid and </a:t>
            </a:r>
            <a:r>
              <a:rPr lang="en-US" dirty="0" err="1" smtClean="0"/>
              <a:t>tedizolid</a:t>
            </a:r>
            <a:r>
              <a:rPr lang="en-US" dirty="0" smtClean="0"/>
              <a:t> was via the T2500A</a:t>
            </a:r>
            <a:r>
              <a:rPr lang="en-US" baseline="0" dirty="0" smtClean="0"/>
              <a:t> mutation in the 23 S </a:t>
            </a:r>
            <a:r>
              <a:rPr lang="en-US" baseline="0" dirty="0" err="1" smtClean="0"/>
              <a:t>rRNA</a:t>
            </a:r>
            <a:r>
              <a:rPr lang="en-US" baseline="0" dirty="0" smtClean="0"/>
              <a:t>, where as the development of resistance in linezolid is involved in both the G2576T and T2500A mutations as well as the ribosomal protein L3 mutations Gly155 </a:t>
            </a:r>
            <a:r>
              <a:rPr lang="en-US" baseline="0" dirty="0" err="1" smtClean="0"/>
              <a:t>Arg</a:t>
            </a:r>
            <a:r>
              <a:rPr lang="en-US" baseline="0" dirty="0" smtClean="0"/>
              <a:t> / Met 169 </a:t>
            </a:r>
            <a:r>
              <a:rPr lang="en-US" baseline="0" dirty="0" err="1" smtClean="0"/>
              <a:t>Leu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Phe</a:t>
            </a:r>
            <a:r>
              <a:rPr lang="en-US" baseline="0" dirty="0" smtClean="0"/>
              <a:t> 127-His 146.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54266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31774">
              <a:defRPr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Statistical Analysis: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defTabSz="931774"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&amp; secondary analyses of efficacy, primary safety results, &amp; conclusions presented in this article were confirmed by Hector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Lemus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PhD (Division of Epidemiology and Biostatistics, Graduate School of Public Health, San Diego State University) </a:t>
            </a:r>
          </a:p>
          <a:p>
            <a:pPr marL="0" lvl="1" defTabSz="931774">
              <a:defRPr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defTabSz="931774">
              <a:defRPr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Contributions: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Witherell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PhD, and Sandra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Ruhl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RN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Pfluent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providing medical writing and editorial assistance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Sharon Dana, PhD,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Therapeutics employee, for assisting with the revisions of the manuscript after peer review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1277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 treatment corresponding to the next available number in the respective stratum of a computer-generated randomization schedule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3543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Disposition and Analysis</a:t>
            </a:r>
            <a:r>
              <a:rPr lang="en-US" baseline="0" dirty="0" smtClean="0"/>
              <a:t> Sets of Patients in the Establish-1 Trial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baseline="0" dirty="0" smtClean="0"/>
              <a:t> = Included all randomized patients</a:t>
            </a:r>
          </a:p>
          <a:p>
            <a:r>
              <a:rPr lang="en-US" baseline="0" dirty="0" smtClean="0"/>
              <a:t>B = Included all patients who received at least 1 dose of study drug</a:t>
            </a:r>
          </a:p>
          <a:p>
            <a:r>
              <a:rPr lang="en-US" baseline="0" dirty="0" smtClean="0"/>
              <a:t>C = Included patients who received minimal study therapy, completed 48-72 Hr and End-of-Treatment assessments, received no concomitant systemic antibiotic therapy through end of treatment, and had no confounding events or factors</a:t>
            </a:r>
          </a:p>
          <a:p>
            <a:r>
              <a:rPr lang="en-US" baseline="0" dirty="0" smtClean="0"/>
              <a:t>D = Patient could have more than 1 reason for exclusion from an analysis set.</a:t>
            </a:r>
          </a:p>
          <a:p>
            <a:r>
              <a:rPr lang="en-US" baseline="0" dirty="0" smtClean="0"/>
              <a:t>E = Included patients who received the minimal study therapy, completed the End-of-Treatment assessment and post-therapy evaluation assessments, received no concomitant systemic antibiotic therapy through post-therapy evaluation, and had no confounding events or factors.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0606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3177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Antipyretics were to be considered only if a patient’s temperature was higher than 38</a:t>
            </a:r>
            <a:r>
              <a:rPr lang="en-US" sz="2400" dirty="0">
                <a:cs typeface="Times New Roman" panose="02020603050405020304" pitchFamily="18" charset="0"/>
              </a:rPr>
              <a:t>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5411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Tedizolid</a:t>
            </a:r>
            <a:r>
              <a:rPr lang="en-US" dirty="0" smtClean="0"/>
              <a:t> group:</a:t>
            </a:r>
          </a:p>
          <a:p>
            <a:pPr lvl="2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tablet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tedizolid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1 placebo followed by 1 tablet of placebo 12 hours later on days 1 - 6. </a:t>
            </a:r>
          </a:p>
          <a:p>
            <a:pPr lvl="2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took 3 placebo tablets on days 7-10</a:t>
            </a:r>
          </a:p>
          <a:p>
            <a:r>
              <a:rPr lang="en-US" dirty="0" smtClean="0"/>
              <a:t>Linezolid</a:t>
            </a:r>
            <a:r>
              <a:rPr lang="en-US" baseline="0" dirty="0" smtClean="0"/>
              <a:t> group:</a:t>
            </a:r>
          </a:p>
          <a:p>
            <a:pPr marL="0" lvl="2" defTabSz="931774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 tablet of linezolid &amp; 1 placebo followed by 1 tablet of linezolid 12 hours later for days 1 - 10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87995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Assumed a point estimate of 81% in both treatment groups for the primary outcome measure of early clinical response rate at the 48-72 hour assessment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response rate of 81% based on the phase 2 dose-ranging study in which 90.6% (95% CI, 80.7%-96.5%) of patients in the 200 mg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tedizolid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phosphate group had no increase in lesion size and 100% had no fever at day 3 assessment.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25832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Westfall and </a:t>
            </a:r>
            <a:r>
              <a:rPr lang="en-US" dirty="0" err="1" smtClean="0"/>
              <a:t>Krishen</a:t>
            </a:r>
            <a:r>
              <a:rPr lang="en-US" dirty="0" smtClean="0"/>
              <a:t> paper: Demonstrated that one may follow up a fixed sequence</a:t>
            </a:r>
            <a:r>
              <a:rPr lang="en-US" baseline="0" dirty="0" smtClean="0"/>
              <a:t> testing procedure with further closed tests, without sacrificing </a:t>
            </a:r>
            <a:r>
              <a:rPr lang="en-US" baseline="0" dirty="0" err="1" smtClean="0"/>
              <a:t>familywise</a:t>
            </a:r>
            <a:r>
              <a:rPr lang="en-US" baseline="0" dirty="0" smtClean="0"/>
              <a:t> error rate, and that such a method falls within the envelope of weighted closed testing methods</a:t>
            </a:r>
          </a:p>
          <a:p>
            <a:endParaRPr lang="en-US" baseline="0" dirty="0" smtClean="0"/>
          </a:p>
          <a:p>
            <a:r>
              <a:rPr lang="en-US" dirty="0" smtClean="0"/>
              <a:t> A simulation study shows that for the case of event rates less than 10% in one or both treatment groups, the CMH</a:t>
            </a:r>
          </a:p>
          <a:p>
            <a:r>
              <a:rPr lang="en-US" dirty="0" smtClean="0"/>
              <a:t>weighted average method with the continuity correction has the best coverage probability; while all other methods can have an inadequate coverage probability in some parameter settings even for large sample sizes. For the case of event rates between 10% and 90%, the</a:t>
            </a:r>
          </a:p>
          <a:p>
            <a:r>
              <a:rPr lang="en-US" dirty="0" smtClean="0"/>
              <a:t>CMH method and the PL method have similar performances and are the best for small and mid-large sample sizes, and all methods have similar coverage probabilities for large sample sizes.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83706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that it costs about $115 per pill and a 10-day course consists of taking a 600mg pill taken twice daily, linezolid would cost about $2300. Contrastingly, </a:t>
            </a:r>
            <a:r>
              <a:rPr lang="en-US" dirty="0" err="1"/>
              <a:t>tedizolid</a:t>
            </a:r>
            <a:r>
              <a:rPr lang="en-US" dirty="0"/>
              <a:t> only has to be taken once a day for a 6-day course. This conservatively puts </a:t>
            </a:r>
            <a:r>
              <a:rPr lang="en-US" dirty="0" err="1"/>
              <a:t>tedizolid</a:t>
            </a:r>
            <a:r>
              <a:rPr lang="en-US" dirty="0"/>
              <a:t> at $700 for one course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35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29285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14FD69-4A85-4715-A222-ABB225B63BC6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14FD69-4A85-4715-A222-ABB225B63BC6}" type="datetimeFigureOut">
              <a:rPr lang="en-US" smtClean="0"/>
              <a:pPr/>
              <a:t>9/11/2014</a:t>
            </a:fld>
            <a:endParaRPr lang="en-US" sz="1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endParaRPr lang="en-US" sz="10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14FD69-4A85-4715-A222-ABB225B63BC6}" type="datetimeFigureOut">
              <a:rPr lang="en-US" smtClean="0"/>
              <a:pPr/>
              <a:t>9/11/2014</a:t>
            </a:fld>
            <a:endParaRPr lang="en-US" sz="1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endParaRPr lang="en-US" sz="10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14FD69-4A85-4715-A222-ABB225B63BC6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14FD69-4A85-4715-A222-ABB225B63BC6}" type="datetimeFigureOut">
              <a:rPr lang="en-US" smtClean="0"/>
              <a:pPr/>
              <a:t>9/11/2014</a:t>
            </a:fld>
            <a:endParaRPr lang="en-US" sz="1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endParaRPr lang="en-US" sz="10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14FD69-4A85-4715-A222-ABB225B63BC6}" type="datetimeFigureOut">
              <a:rPr lang="en-US" smtClean="0"/>
              <a:pPr/>
              <a:t>9/11/2014</a:t>
            </a:fld>
            <a:endParaRPr lang="en-US" sz="1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endParaRPr lang="en-US" sz="100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14FD69-4A85-4715-A222-ABB225B63BC6}" type="datetimeFigureOut">
              <a:rPr lang="en-US" smtClean="0"/>
              <a:pPr/>
              <a:t>9/11/2014</a:t>
            </a:fld>
            <a:endParaRPr lang="en-US" sz="1000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endParaRPr lang="en-US" sz="100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14FD69-4A85-4715-A222-ABB225B63BC6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14FD69-4A85-4715-A222-ABB225B63BC6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14FD69-4A85-4715-A222-ABB225B63BC6}" type="datetimeFigureOut">
              <a:rPr lang="en-US" smtClean="0"/>
              <a:pPr/>
              <a:t>9/11/2014</a:t>
            </a:fld>
            <a:endParaRPr lang="en-US" sz="1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endParaRPr lang="en-US" sz="100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14FD69-4A85-4715-A222-ABB225B63BC6}" type="datetimeFigureOut">
              <a:rPr lang="en-US" smtClean="0"/>
              <a:pPr/>
              <a:t>9/11/2014</a:t>
            </a:fld>
            <a:endParaRPr lang="en-US" sz="1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endParaRPr lang="en-US" sz="100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C14FD69-4A85-4715-A222-ABB225B63BC6}" type="datetimeFigureOut">
              <a:rPr lang="en-US" smtClean="0"/>
              <a:pPr/>
              <a:t>9/11/2014</a:t>
            </a:fld>
            <a:endParaRPr lang="en-US" sz="1000" dirty="0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endParaRPr lang="en-US" sz="1000" smtClean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mailto:pprokocimer@triusrx.com" TargetMode="Externa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66186" y="1905000"/>
            <a:ext cx="7577814" cy="2079625"/>
          </a:xfrm>
        </p:spPr>
        <p:txBody>
          <a:bodyPr>
            <a:normAutofit fontScale="90000"/>
          </a:bodyPr>
          <a:lstStyle/>
          <a:p>
            <a:r>
              <a:rPr lang="en-US" sz="4400" b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Tedizolid</a:t>
            </a:r>
            <a:r>
              <a:rPr lang="en-US" sz="4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Phosphate vs Linezolid for Treatment of Acute Bacterial Skin and Skin Structure Infections</a:t>
            </a:r>
            <a:br>
              <a:rPr lang="en-US" sz="4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6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9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The ESTABLISH-1 Randomized Trial</a:t>
            </a:r>
            <a:endParaRPr lang="en-US" sz="39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819400" y="3810000"/>
            <a:ext cx="7239000" cy="17526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Christopher Lacey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PharmD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Candidate 2015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 Rotation-Morton Plant Hospital</a:t>
            </a:r>
          </a:p>
          <a:p>
            <a:endParaRPr lang="en-US" sz="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Preceptors:  Lynne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Krop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PharmD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BCPS,  AQ-ID,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Kathleen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Shannon,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PharmD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PGY2 ID Pharmacy Resident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September 11, 2014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81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sz="4000" b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Tedizolid</a:t>
            </a:r>
            <a:r>
              <a:rPr lang="en-US" sz="40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Clinical Trials</a:t>
            </a:r>
            <a:endParaRPr lang="en-US" sz="4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43000" y="6334780"/>
            <a:ext cx="8001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O’Riordan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W., et. al. </a:t>
            </a:r>
            <a:r>
              <a:rPr lang="en-US" altLang="en-US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Tedizolid</a:t>
            </a: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Phosphate for the Management of Acute Bacterial Skin and Skin Structure Infections: Efficacy Summary.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CID 2014:58 (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Suppl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1)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1"/>
          <p:cNvSpPr>
            <a:spLocks noGrp="1"/>
          </p:cNvSpPr>
          <p:nvPr>
            <p:ph type="body" idx="1"/>
          </p:nvPr>
        </p:nvSpPr>
        <p:spPr>
          <a:xfrm>
            <a:off x="1371600" y="1447800"/>
            <a:ext cx="7498080" cy="4800600"/>
          </a:xfrm>
        </p:spPr>
        <p:txBody>
          <a:bodyPr>
            <a:no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and multiple-dose phase 1 trials</a:t>
            </a: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Dose-ranging phase 2 trials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phase 3 trials: 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ESTABLISH-1 &amp; ESTABLISH-2</a:t>
            </a: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Tedizolid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phosphate and linezolid under the rubric of new FDA and EMA guidance for Acute Bacterial Skin and Skin Structure Infections (ABSSSIs)</a:t>
            </a: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ESTABLISH-1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Compares oral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tedizolid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phosphate with oral linezolid</a:t>
            </a: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ESTABLISH-2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subjects started on IV therapy, with the option to switch to oral therapy</a:t>
            </a: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67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Article Title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Tedizolid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Phosphate vs Linezolid for Treatment of Acute Bacterial Skin and Skin Structure Infections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ESTABLISH-1 Randomized Trial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Prokocimer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P. et al.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Tedizolid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Phosphate vs Linezolid for Treatment of Acute Bacterial Skin and Skin Structure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Infections: The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ESTABLISH-1 Randomized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Trial. JAMA. 2013; 309(6):559-569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 smtClean="0">
                <a:solidFill>
                  <a:prstClr val="black">
                    <a:alpha val="100000"/>
                  </a:prst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Study Overview</a:t>
            </a:r>
            <a:endParaRPr lang="en-US" sz="4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51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7800" y="1143000"/>
            <a:ext cx="7498080" cy="4876800"/>
          </a:xfrm>
        </p:spPr>
        <p:txBody>
          <a:bodyPr>
            <a:noAutofit/>
          </a:bodyPr>
          <a:lstStyle/>
          <a:p>
            <a:pPr marL="82296" indent="0" fontAlgn="base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Funding / Support: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Trial sponsored &amp; carried out by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Trius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Therapeutics</a:t>
            </a:r>
          </a:p>
          <a:p>
            <a:pPr fontAlgn="base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Prokocimer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Fang: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Trius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Das: Consultant for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Trius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Therapeutics</a:t>
            </a:r>
          </a:p>
          <a:p>
            <a:pPr fontAlgn="base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lvl="1" indent="-283464" fontAlgn="base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612648" lvl="2" indent="-283464" fontAlgn="base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Hector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Lemus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(Division of Epidemiology and Biostatistics, Graduate School of Public Health, San Diego State University)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15240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Conflict of Interest Disclosures</a:t>
            </a:r>
            <a:endParaRPr lang="en-US" sz="4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30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establish the non-inferiority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tedizolid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phosphate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linezolid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treating Acute Bacterial Skin and Skin Structure Infections (ABSSSIs)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safety between the 2 agents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Study Objectives</a:t>
            </a:r>
            <a:endParaRPr lang="en-US" sz="4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63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43000" y="1447800"/>
            <a:ext cx="7790688" cy="51054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3 non-inferiority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trial comparing the efficacy and safety of a 6-day oral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Tedizolid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course of therapy to 10-day oral Linezolid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therapy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Randomized, double-blind,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double-dummy</a:t>
            </a:r>
          </a:p>
          <a:p>
            <a:endParaRPr lang="en-US" sz="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Multicenter,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multinational across 12 countries</a:t>
            </a:r>
          </a:p>
          <a:p>
            <a:endParaRPr lang="en-US" sz="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recruited from 81 study centers, enrolled at 54 of those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</a:p>
          <a:p>
            <a:endParaRPr lang="en-US" sz="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Randomized on a 1:1 basis to study treatment using an interactive voice response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endParaRPr lang="en-US" sz="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Ethics: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IRB or equivalent at each study center approved the trial</a:t>
            </a:r>
          </a:p>
          <a:p>
            <a:pPr marL="82296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 anchor="ctr" anchorCtr="0">
            <a:noAutofit/>
          </a:bodyPr>
          <a:lstStyle/>
          <a:p>
            <a:pPr algn="ctr"/>
            <a:r>
              <a:rPr lang="en-US" sz="40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Study Design</a:t>
            </a:r>
            <a:endParaRPr lang="en-US" sz="4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43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randomization stratified by: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or absence of fever at baseline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 center geographic region (North America, Latin America, Europe)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of ABSSSI </a:t>
            </a:r>
          </a:p>
          <a:p>
            <a:pPr lvl="2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cellulitis / erysipelas</a:t>
            </a:r>
          </a:p>
          <a:p>
            <a:pPr lvl="2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 cutaneous abscess (max of 30% of the total study population)</a:t>
            </a:r>
          </a:p>
          <a:p>
            <a:pPr lvl="2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Wound infection 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 anchor="ctr" anchorCtr="0">
            <a:noAutofit/>
          </a:bodyPr>
          <a:lstStyle/>
          <a:p>
            <a:pPr algn="ctr"/>
            <a:r>
              <a:rPr lang="en-US" sz="40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Study Design</a:t>
            </a:r>
            <a:endParaRPr lang="en-US" sz="4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9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1790700" y="161925"/>
            <a:ext cx="3276600" cy="685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3257 Patients assessed for eligibility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5715000" y="285687"/>
            <a:ext cx="3276600" cy="23051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2590 Excluded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624 Prior antibiotics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379 Lesion area &lt; 75 cm</a:t>
            </a:r>
            <a:r>
              <a:rPr lang="en-US" baseline="30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2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54 Failed prior therapy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30 &lt; 18 years old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185 Refused to participate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1318 Other reasons</a:t>
            </a:r>
            <a:endParaRPr lang="en-US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200275" y="1752600"/>
            <a:ext cx="2514600" cy="3063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667 Randomized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714375" y="2590800"/>
            <a:ext cx="2562225" cy="11544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332 Randomized to receive 200 mg/d of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tedizolid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phosphate x 6</a:t>
            </a: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(ITT)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3876676" y="2754630"/>
            <a:ext cx="3476624" cy="9029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335 Randomized to receive 600 mg of linezolid Q12 Hr x 10</a:t>
            </a: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(ITT)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457200" y="4267200"/>
            <a:ext cx="2857500" cy="9143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273 Included in Clinically Evaluable at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End-of-Treatment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Analysis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3919539" y="4267200"/>
            <a:ext cx="2857500" cy="90487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286 Included in Clinically Evaluable at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End-of-Treatment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Analysis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457200" y="5715000"/>
            <a:ext cx="2857500" cy="1066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279 Included in Clinically Evaluable at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Post-Therapy Evaluation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Analysis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3929064" y="5715000"/>
            <a:ext cx="2857500" cy="1066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280 Included in Clinically Evaluable at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Post-Therapy Evaluation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Analysis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3743325" y="1066800"/>
            <a:ext cx="173355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3125343" y="990600"/>
            <a:ext cx="484632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4238623" y="2209772"/>
            <a:ext cx="381001" cy="3714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2400300" y="2133600"/>
            <a:ext cx="381000" cy="381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5067300" y="3821430"/>
            <a:ext cx="381001" cy="3886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5105399" y="5267242"/>
            <a:ext cx="381001" cy="3715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1695449" y="3821430"/>
            <a:ext cx="381001" cy="3696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1652586" y="5248274"/>
            <a:ext cx="381001" cy="390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3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 anchor="ctr" anchorCtr="0">
            <a:noAutofit/>
          </a:bodyPr>
          <a:lstStyle/>
          <a:p>
            <a:pPr algn="ctr"/>
            <a:r>
              <a:rPr lang="en-US" sz="4000" b="1" dirty="0">
                <a:effectLst/>
                <a:latin typeface="Arial" pitchFamily="34" charset="0"/>
                <a:cs typeface="Arial" pitchFamily="34" charset="0"/>
              </a:rPr>
              <a:t>Inclusion </a:t>
            </a:r>
            <a:r>
              <a:rPr lang="en-US" sz="4000" b="1" dirty="0" smtClean="0">
                <a:effectLst/>
                <a:latin typeface="Arial" pitchFamily="34" charset="0"/>
                <a:cs typeface="Arial" pitchFamily="34" charset="0"/>
              </a:rPr>
              <a:t>Criteria</a:t>
            </a:r>
            <a:endParaRPr lang="en-US" sz="4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66800" y="1219200"/>
                <a:ext cx="7498080" cy="48006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Adults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aged 18 years or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older</a:t>
                </a:r>
              </a:p>
              <a:p>
                <a:pPr lvl="1"/>
                <a:endParaRPr lang="en-US" sz="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ABSSSI:</a:t>
                </a:r>
              </a:p>
              <a:p>
                <a:pPr lvl="2"/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Cellulitis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erysipelas</a:t>
                </a:r>
              </a:p>
              <a:p>
                <a:pPr lvl="2"/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Major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cutaneous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abscess</a:t>
                </a:r>
              </a:p>
              <a:p>
                <a:pPr lvl="2"/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Wound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infection surrounded by erythema 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3"/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 total lesion SA = 75 cm</a:t>
                </a:r>
                <a:r>
                  <a:rPr lang="en-US" sz="16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3"/>
                <a:endParaRPr lang="en-US" sz="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systemic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 of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infection</a:t>
                </a:r>
              </a:p>
              <a:p>
                <a:pPr lvl="2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ral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temperature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38</a:t>
                </a:r>
                <a:r>
                  <a:rPr lang="en-US" sz="2000" dirty="0" smtClean="0">
                    <a:latin typeface="Calibri"/>
                    <a:cs typeface="Times New Roman" panose="02020603050405020304" pitchFamily="18" charset="0"/>
                  </a:rPr>
                  <a:t>°C</a:t>
                </a:r>
              </a:p>
              <a:p>
                <a:pPr lvl="2"/>
                <a:r>
                  <a:rPr lang="en-US" sz="2000" dirty="0" smtClean="0">
                    <a:latin typeface="Calibri"/>
                    <a:cs typeface="Times New Roman" panose="02020603050405020304" pitchFamily="18" charset="0"/>
                  </a:rPr>
                  <a:t>WBC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10,000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sz="2000" b="0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sz="2000" b="0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𝑜𝑟</m:t>
                    </m:r>
                    <m:r>
                      <a:rPr lang="en-US" sz="2000" b="0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&lt;4000</m:t>
                    </m:r>
                    <m:r>
                      <a:rPr lang="en-US" sz="20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sz="20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endParaRPr lang="en-US" sz="2000" b="0" i="0" dirty="0" smtClean="0">
                  <a:latin typeface="Cambria Math"/>
                  <a:ea typeface="Cambria Math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&gt;10%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US" sz="2000" b="0" i="0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immature</m:t>
                    </m:r>
                    <m:r>
                      <a:rPr lang="en-US" sz="2000" b="0" i="0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neutrophils</m:t>
                    </m:r>
                  </m:oMath>
                </a14:m>
                <a:endParaRPr lang="en-US" sz="2000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lvl="2"/>
                <a:endParaRPr lang="en-US" sz="400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Suspected or documented gram-positive pathogen</a:t>
                </a:r>
              </a:p>
              <a:p>
                <a:pPr lvl="1"/>
                <a:endPara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66800" y="1219200"/>
                <a:ext cx="7498080" cy="4800600"/>
              </a:xfrm>
              <a:blipFill rotWithShape="1">
                <a:blip r:embed="rId2"/>
                <a:stretch>
                  <a:fillRect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19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 anchor="ctr" anchorCtr="0">
            <a:noAutofit/>
          </a:bodyPr>
          <a:lstStyle/>
          <a:p>
            <a:pPr algn="ctr"/>
            <a:r>
              <a:rPr lang="en-US" sz="4000" b="1" dirty="0">
                <a:effectLst/>
                <a:latin typeface="Arial" pitchFamily="34" charset="0"/>
                <a:cs typeface="Arial" pitchFamily="34" charset="0"/>
              </a:rPr>
              <a:t>Exclusion </a:t>
            </a:r>
            <a:r>
              <a:rPr lang="en-US" sz="4000" b="1" dirty="0" smtClean="0">
                <a:effectLst/>
                <a:latin typeface="Arial" pitchFamily="34" charset="0"/>
                <a:cs typeface="Arial" pitchFamily="34" charset="0"/>
              </a:rPr>
              <a:t>Criteria</a:t>
            </a:r>
            <a:endParaRPr lang="en-US" sz="4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1"/>
          <p:cNvSpPr>
            <a:spLocks noGrp="1"/>
          </p:cNvSpPr>
          <p:nvPr>
            <p:ph type="body" idx="1"/>
          </p:nvPr>
        </p:nvSpPr>
        <p:spPr>
          <a:xfrm>
            <a:off x="990600" y="1524000"/>
            <a:ext cx="8153400" cy="480060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Uncomplicated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ABSSSI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vascular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catheter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site association</a:t>
            </a:r>
          </a:p>
          <a:p>
            <a:pPr lvl="1"/>
            <a:endParaRPr lang="en-US" sz="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Thrombophlebitis</a:t>
            </a:r>
          </a:p>
          <a:p>
            <a:pPr lvl="1"/>
            <a:endParaRPr lang="en-US" sz="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Surgery other than clean surgery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</a:p>
          <a:p>
            <a:pPr lvl="1"/>
            <a:endParaRPr lang="en-US" sz="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Gram-negative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pathogen was suspected or documented, unless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wound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infection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Adjunctive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aztreonam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&amp;/or metronidazole could be initiated up to day 3 in wound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infections</a:t>
            </a:r>
          </a:p>
          <a:p>
            <a:pPr lvl="2"/>
            <a:endParaRPr lang="en-US" sz="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ystemic /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antibiotics (gram-positive activity)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within 96 hours before the first dose of study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drug</a:t>
            </a:r>
          </a:p>
          <a:p>
            <a:pPr lvl="1"/>
            <a:endParaRPr lang="en-US" sz="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treatment failure of the same infection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</a:p>
          <a:p>
            <a:pPr lvl="1"/>
            <a:endParaRPr lang="en-US" sz="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NSAIDs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were prohibited before the 48-72 hour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98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6200"/>
            <a:ext cx="8229600" cy="1143000"/>
          </a:xfrm>
        </p:spPr>
        <p:txBody>
          <a:bodyPr anchor="ctr" anchorCtr="0">
            <a:noAutofit/>
          </a:bodyPr>
          <a:lstStyle/>
          <a:p>
            <a:pPr algn="ctr"/>
            <a:r>
              <a:rPr lang="en-US" sz="40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Interventions</a:t>
            </a:r>
            <a:endParaRPr lang="en-US" sz="4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1"/>
          <p:cNvSpPr>
            <a:spLocks noGrp="1"/>
          </p:cNvSpPr>
          <p:nvPr>
            <p:ph type="body" idx="1"/>
          </p:nvPr>
        </p:nvSpPr>
        <p:spPr>
          <a:xfrm>
            <a:off x="1752600" y="1371600"/>
            <a:ext cx="7696200" cy="4800600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mg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edizolid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phosphate once daily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days</a:t>
            </a:r>
          </a:p>
          <a:p>
            <a:pPr marL="402336" lvl="1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600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mg of linezolid twice daily for 10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</a:p>
          <a:p>
            <a:endParaRPr lang="en-US" sz="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Blinding maintained: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daily blister packs containing active drug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placebo (patients took 3 tablets daily)</a:t>
            </a:r>
          </a:p>
          <a:p>
            <a:pPr lvl="1"/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Tedizolid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Linezolid group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12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438400" y="914400"/>
            <a:ext cx="5562600" cy="4800600"/>
          </a:xfrm>
        </p:spPr>
        <p:txBody>
          <a:bodyPr>
            <a:noAutofit/>
          </a:bodyPr>
          <a:lstStyle/>
          <a:p>
            <a:r>
              <a:rPr lang="en-US" sz="18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sz="18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Multiresistant</a:t>
            </a:r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organisms</a:t>
            </a:r>
          </a:p>
          <a:p>
            <a:pPr lvl="1"/>
            <a:r>
              <a:rPr lang="en-US" sz="18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</a:t>
            </a:r>
            <a:r>
              <a:rPr lang="en-US" sz="18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resistance patterns &amp; mechanism</a:t>
            </a:r>
          </a:p>
          <a:p>
            <a:pPr lvl="1"/>
            <a:r>
              <a:rPr lang="en-US" sz="18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Linezolid </a:t>
            </a:r>
            <a:r>
              <a:rPr lang="en-US" sz="18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18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Tedizolid</a:t>
            </a:r>
            <a:endParaRPr lang="en-US" sz="18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</a:p>
          <a:p>
            <a:pPr lvl="1"/>
            <a:r>
              <a:rPr lang="en-US" sz="18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 overview &amp; conflict of interest</a:t>
            </a:r>
          </a:p>
          <a:p>
            <a:pPr lvl="1"/>
            <a:r>
              <a:rPr lang="en-US" sz="18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 design</a:t>
            </a:r>
          </a:p>
          <a:p>
            <a:pPr lvl="1"/>
            <a:r>
              <a:rPr lang="en-US" sz="18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Demographics</a:t>
            </a:r>
          </a:p>
          <a:p>
            <a:pPr lvl="1"/>
            <a:r>
              <a:rPr lang="en-US" sz="18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Interventions &amp; study outcomes</a:t>
            </a:r>
          </a:p>
          <a:p>
            <a:pPr lvl="1"/>
            <a:r>
              <a:rPr lang="en-US" sz="18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methods</a:t>
            </a:r>
          </a:p>
          <a:p>
            <a:pPr lvl="1"/>
            <a:r>
              <a:rPr lang="en-US" sz="18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lvl="1"/>
            <a:r>
              <a:rPr lang="en-US" sz="18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sz="18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Critique</a:t>
            </a:r>
          </a:p>
          <a:p>
            <a:pPr lvl="1"/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 </a:t>
            </a:r>
            <a:endParaRPr lang="en-US" sz="18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r>
              <a:rPr lang="en-US" sz="18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-57873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sz="40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Preview</a:t>
            </a:r>
            <a:endParaRPr lang="en-US" sz="4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1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Study Outcomes</a:t>
            </a:r>
            <a:endParaRPr lang="en-US" sz="4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683829"/>
              </p:ext>
            </p:extLst>
          </p:nvPr>
        </p:nvGraphicFramePr>
        <p:xfrm>
          <a:off x="1905000" y="1295400"/>
          <a:ext cx="64770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7400" y="5410200"/>
            <a:ext cx="76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Non-responder (Ex. increase in lesion SA or fever)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Indeterminate (missing data)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56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-42631"/>
            <a:ext cx="7498080" cy="1143000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4000" b="1" dirty="0">
                <a:effectLst/>
                <a:latin typeface="Arial" pitchFamily="34" charset="0"/>
                <a:cs typeface="Arial" pitchFamily="34" charset="0"/>
              </a:rPr>
              <a:t>Secondary Outcomes</a:t>
            </a:r>
            <a:endParaRPr lang="en-US" sz="4000" b="1" dirty="0"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94135314"/>
              </p:ext>
            </p:extLst>
          </p:nvPr>
        </p:nvGraphicFramePr>
        <p:xfrm>
          <a:off x="1295400" y="1066800"/>
          <a:ext cx="80772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731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7800" y="1676400"/>
            <a:ext cx="7498080" cy="4800600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size 658 patients (329 patients per treatment group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via Farrington and Manning method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sided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level = 0.025,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0.90, 10% non-inferiority margin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Non-inferiority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margin of 10% was based on efficacy of linezolid &amp; agreed upon in a special protocol assessment with the FDA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Indeterminate or missing patient data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non-responder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Statistical Methods</a:t>
            </a:r>
            <a:endParaRPr lang="en-US" sz="4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81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7800" y="1219200"/>
            <a:ext cx="7498080" cy="4800600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 version 9.2 (SAS Institute Inc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endParaRPr lang="en-US" sz="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Intervals for point estimated via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Clopper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Pearson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endParaRPr lang="en-US" sz="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Non-inferiority for the primary and secondary efficacy outcomes was determined based on the lower limit of the 2-sided 95% CI for the difference in treatment response rates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Computed via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Miettinen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Nurminen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stratification</a:t>
            </a:r>
          </a:p>
          <a:p>
            <a:pPr lvl="1"/>
            <a:endParaRPr lang="en-US" sz="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Non-inferiority was concluded if the lower limit of the 95% CI was greater than 10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endParaRPr lang="en-US" sz="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inflation of the overall type I error rate: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testing procedure of Westfall and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Krishen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esting procedure as indicated above for secondary outcomes</a:t>
            </a:r>
          </a:p>
          <a:p>
            <a:pPr marL="402336" lvl="1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2336" lvl="1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Statistical Methods</a:t>
            </a:r>
            <a:endParaRPr lang="en-US" sz="4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4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4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30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95400" y="1371600"/>
            <a:ext cx="7498080" cy="4800600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667 patients randomized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receive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tedizolid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phosphate or linezolid and comprised the ITT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endParaRPr lang="en-US" sz="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90% of patients who were randomized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trial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Safety analysis set = 666 patients who received the study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drug</a:t>
            </a:r>
          </a:p>
          <a:p>
            <a:endParaRPr lang="en-US" sz="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CE-EOT &amp; CE-PTE sets = 559 patients each (83.8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%)</a:t>
            </a:r>
          </a:p>
          <a:p>
            <a:endParaRPr lang="en-US" sz="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patients in each analysis set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ITT population) was the same between the 2 groups.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4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01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7873"/>
            <a:ext cx="8229600" cy="1143000"/>
          </a:xfrm>
        </p:spPr>
        <p:txBody>
          <a:bodyPr anchor="ctr" anchorCtr="0">
            <a:noAutofit/>
          </a:bodyPr>
          <a:lstStyle/>
          <a:p>
            <a:pPr algn="ctr"/>
            <a:r>
              <a:rPr lang="en-US" sz="40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Demographics</a:t>
            </a:r>
            <a:endParaRPr lang="en-US" sz="4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990600"/>
            <a:ext cx="78486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4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85800"/>
            <a:ext cx="7875304" cy="589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2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57200"/>
            <a:ext cx="8026398" cy="60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0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14400"/>
            <a:ext cx="74930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5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7800" y="990600"/>
            <a:ext cx="7498080" cy="4800600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Multidrug resistant gram-positive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bacteria associated with high morbidity and mortality: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Staphylococcus aureus (MRSA)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Macrolide-resistant group A streptococci and pneumococci</a:t>
            </a:r>
          </a:p>
          <a:p>
            <a:pPr lvl="1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Multiresistant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enterococci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3352800"/>
            <a:ext cx="3733801" cy="320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352800"/>
            <a:ext cx="3998088" cy="3200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8800" y="6596434"/>
            <a:ext cx="3163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http://depts.washington.edu/hivaids/derm/case6/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3612" y="6596433"/>
            <a:ext cx="4665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http://infectionnet.org/wp-content/uploads/2014/01/cellulitis_left_leg.jpg</a:t>
            </a:r>
          </a:p>
        </p:txBody>
      </p:sp>
    </p:spTree>
    <p:extLst>
      <p:ext uri="{BB962C8B-B14F-4D97-AF65-F5344CB8AC3E}">
        <p14:creationId xmlns:p14="http://schemas.microsoft.com/office/powerpoint/2010/main" val="310227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33400"/>
            <a:ext cx="80772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1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524000" y="1371600"/>
            <a:ext cx="7498080" cy="48006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Tedizolid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phosphate was a statistically non-inferior treatment to linezolid in early clinical response at 48 to 72 hours after initiating therapy for an ABSSSI</a:t>
            </a: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Tedizolid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phosphate may be a reasonable alternative to linezolid for treating ABSSSI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8100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 smtClean="0">
                <a:solidFill>
                  <a:prstClr val="black">
                    <a:alpha val="100000"/>
                  </a:prst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Author</a:t>
            </a:r>
            <a:r>
              <a:rPr lang="en-US" sz="4000" b="1" dirty="0" smtClean="0">
                <a:solidFill>
                  <a:prstClr val="black">
                    <a:alpha val="100000"/>
                  </a:prst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’s </a:t>
            </a:r>
            <a:r>
              <a:rPr lang="en-US" sz="4000" b="1" dirty="0" smtClean="0">
                <a:solidFill>
                  <a:prstClr val="black">
                    <a:alpha val="100000"/>
                  </a:prst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4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73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 smtClean="0">
                <a:solidFill>
                  <a:prstClr val="black">
                    <a:alpha val="100000"/>
                  </a:prstClr>
                </a:solidFill>
                <a:effectLst/>
                <a:latin typeface="Arial" pitchFamily="34" charset="0"/>
                <a:cs typeface="Arial" pitchFamily="34" charset="0"/>
              </a:rPr>
              <a:t>Strengths</a:t>
            </a:r>
            <a:endParaRPr lang="en-US" sz="40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6800" y="990600"/>
            <a:ext cx="7866888" cy="55626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Double-Dummy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Makes the 2 treatment interventions indistinguishable &amp; maintains blinding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Randomized, Double-Blinded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Prevents manipulation of treatment assignments for each block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Blinded investigators prevents biased ascertainment of outcomes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Stratified Block Randomization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Ensures important predictor of the outcome more evenly distributed between study groups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Enhance power by limiting variation between participants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Ensures equal distribution of study groups: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Cellulitis/erysipelas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Major cutaneous abscesses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Wound</a:t>
            </a:r>
          </a:p>
          <a:p>
            <a:pPr lvl="2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57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7620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 smtClean="0">
                <a:solidFill>
                  <a:prstClr val="black">
                    <a:alpha val="100000"/>
                  </a:prstClr>
                </a:solidFill>
                <a:effectLst/>
                <a:latin typeface="Arial" pitchFamily="34" charset="0"/>
                <a:cs typeface="Arial" pitchFamily="34" charset="0"/>
              </a:rPr>
              <a:t>Strengths</a:t>
            </a:r>
            <a:endParaRPr lang="en-US" sz="40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6800" y="1143000"/>
            <a:ext cx="7866888" cy="5562600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Times New Roman" pitchFamily="18" charset="0"/>
                <a:cs typeface="Times New Roman" panose="02020603050405020304" pitchFamily="18" charset="0"/>
              </a:rPr>
              <a:t>Multicenter, multinational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Generalizable</a:t>
            </a:r>
          </a:p>
          <a:p>
            <a:pPr marL="82296" indent="0"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Statistical Analysis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Analysis via Hector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Lemus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Confidence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via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Clopper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Pearson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for inflation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type I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minimized: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testing procedure of Westfall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Krishen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Non-inferiority for the primary and secondary efficacy outcomes was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Miettinen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Nurminen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stratification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Intention to Treat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9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 smtClean="0">
                <a:solidFill>
                  <a:prstClr val="black">
                    <a:alpha val="100000"/>
                  </a:prstClr>
                </a:solidFill>
                <a:effectLst/>
                <a:latin typeface="Arial" pitchFamily="34" charset="0"/>
                <a:cs typeface="Arial" pitchFamily="34" charset="0"/>
              </a:rPr>
              <a:t>Limitations</a:t>
            </a:r>
            <a:endParaRPr lang="en-US" sz="40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Non-Inferiority trial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Difficult to determine the whole active control effect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Not measured in the NI study because of no placebo group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Based on past performance of the active control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Based on prior test conditions to current test environment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Non-inferiority margin of 10% was based on efficacy of linezolid &amp; agreed upon in a special protocol assessment with the FDA</a:t>
            </a: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10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524000" y="1371600"/>
            <a:ext cx="7498080" cy="48006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Tedizolid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phosphate was a statistically non-inferior treatment to linezolid in early clinical response at 48 to 72 hours after initiating therapy for an ABSSSI</a:t>
            </a: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Tedizolid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phosphate may be a reasonable alternative to linezolid for treating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ABSSSI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Efficacy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8100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 smtClean="0">
                <a:solidFill>
                  <a:prstClr val="black">
                    <a:alpha val="100000"/>
                  </a:prst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US" sz="4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4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en-US" b="1" dirty="0"/>
              <a:t>Corresponding Author:</a:t>
            </a:r>
            <a:r>
              <a:rPr lang="en-US" dirty="0"/>
              <a:t> Philippe </a:t>
            </a:r>
            <a:r>
              <a:rPr lang="en-US" dirty="0" err="1"/>
              <a:t>Prokocimer</a:t>
            </a:r>
            <a:r>
              <a:rPr lang="en-US" dirty="0"/>
              <a:t>, MD, </a:t>
            </a:r>
            <a:r>
              <a:rPr lang="en-US" dirty="0" err="1"/>
              <a:t>Trius</a:t>
            </a:r>
            <a:r>
              <a:rPr lang="en-US" dirty="0"/>
              <a:t> Therapeutics </a:t>
            </a:r>
            <a:r>
              <a:rPr lang="en-US" dirty="0" err="1"/>
              <a:t>Inc</a:t>
            </a:r>
            <a:r>
              <a:rPr lang="en-US" dirty="0"/>
              <a:t>, 6310 Nancy Ridge </a:t>
            </a:r>
            <a:r>
              <a:rPr lang="en-US" dirty="0" err="1"/>
              <a:t>Dr</a:t>
            </a:r>
            <a:r>
              <a:rPr lang="en-US" dirty="0"/>
              <a:t>, </a:t>
            </a:r>
            <a:r>
              <a:rPr lang="en-US" dirty="0" err="1"/>
              <a:t>Ste</a:t>
            </a:r>
            <a:r>
              <a:rPr lang="en-US" dirty="0"/>
              <a:t> 104, San Diego, CA 92121 (</a:t>
            </a:r>
            <a:r>
              <a:rPr lang="en-US" dirty="0">
                <a:hlinkClick r:id="rId2"/>
              </a:rPr>
              <a:t>pprokocimer@triusrx.com</a:t>
            </a:r>
            <a:r>
              <a:rPr lang="en-US" dirty="0"/>
              <a:t>).</a:t>
            </a:r>
          </a:p>
          <a:p>
            <a:pPr fontAlgn="base"/>
            <a:r>
              <a:rPr lang="en-US" b="1" dirty="0"/>
              <a:t>Author Contributions:</a:t>
            </a:r>
            <a:r>
              <a:rPr lang="en-US" dirty="0"/>
              <a:t> </a:t>
            </a:r>
            <a:r>
              <a:rPr lang="en-US" dirty="0" err="1"/>
              <a:t>Drs</a:t>
            </a:r>
            <a:r>
              <a:rPr lang="en-US" dirty="0"/>
              <a:t> </a:t>
            </a:r>
            <a:r>
              <a:rPr lang="en-US" dirty="0" err="1"/>
              <a:t>Prokocimer</a:t>
            </a:r>
            <a:r>
              <a:rPr lang="en-US" dirty="0"/>
              <a:t> and </a:t>
            </a:r>
            <a:r>
              <a:rPr lang="en-US" dirty="0" err="1"/>
              <a:t>Mehra</a:t>
            </a:r>
            <a:r>
              <a:rPr lang="en-US" dirty="0"/>
              <a:t> had full access to all of the data in the study and take responsibility for the integrity of the data and the accuracy of the data analysis.</a:t>
            </a:r>
          </a:p>
          <a:p>
            <a:pPr lvl="1" fontAlgn="base"/>
            <a:r>
              <a:rPr lang="en-US" i="1" dirty="0"/>
              <a:t>Study concept and design</a:t>
            </a:r>
            <a:r>
              <a:rPr lang="en-US" dirty="0"/>
              <a:t>: </a:t>
            </a:r>
            <a:r>
              <a:rPr lang="en-US" dirty="0" err="1"/>
              <a:t>Prokocimer</a:t>
            </a:r>
            <a:r>
              <a:rPr lang="en-US" dirty="0"/>
              <a:t>, De </a:t>
            </a:r>
            <a:r>
              <a:rPr lang="en-US" dirty="0" err="1"/>
              <a:t>Anda</a:t>
            </a:r>
            <a:r>
              <a:rPr lang="en-US" dirty="0"/>
              <a:t>, Das.</a:t>
            </a:r>
          </a:p>
          <a:p>
            <a:pPr lvl="1" fontAlgn="base"/>
            <a:r>
              <a:rPr lang="en-US" i="1" dirty="0"/>
              <a:t>Acquisition of data</a:t>
            </a:r>
            <a:r>
              <a:rPr lang="en-US" dirty="0"/>
              <a:t>: De </a:t>
            </a:r>
            <a:r>
              <a:rPr lang="en-US" dirty="0" err="1"/>
              <a:t>Anda</a:t>
            </a:r>
            <a:r>
              <a:rPr lang="en-US" dirty="0"/>
              <a:t>, Fang, </a:t>
            </a:r>
            <a:r>
              <a:rPr lang="en-US" dirty="0" err="1"/>
              <a:t>Mehra</a:t>
            </a:r>
            <a:r>
              <a:rPr lang="en-US" dirty="0"/>
              <a:t>.</a:t>
            </a:r>
          </a:p>
          <a:p>
            <a:pPr lvl="1" fontAlgn="base"/>
            <a:r>
              <a:rPr lang="en-US" i="1" dirty="0"/>
              <a:t>Analysis and interpretation of data</a:t>
            </a:r>
            <a:r>
              <a:rPr lang="en-US" dirty="0"/>
              <a:t>: </a:t>
            </a:r>
            <a:r>
              <a:rPr lang="en-US" dirty="0" err="1"/>
              <a:t>Prokocimer</a:t>
            </a:r>
            <a:r>
              <a:rPr lang="en-US" dirty="0"/>
              <a:t>, De </a:t>
            </a:r>
            <a:r>
              <a:rPr lang="en-US" dirty="0" err="1"/>
              <a:t>Anda</a:t>
            </a:r>
            <a:r>
              <a:rPr lang="en-US" dirty="0"/>
              <a:t>, Fang, Das.</a:t>
            </a:r>
          </a:p>
          <a:p>
            <a:pPr lvl="1" fontAlgn="base"/>
            <a:r>
              <a:rPr lang="en-US" i="1" dirty="0"/>
              <a:t>Drafting of the manuscript</a:t>
            </a:r>
            <a:r>
              <a:rPr lang="en-US" dirty="0"/>
              <a:t>: </a:t>
            </a:r>
            <a:r>
              <a:rPr lang="en-US" dirty="0" err="1"/>
              <a:t>Prokocimer</a:t>
            </a:r>
            <a:r>
              <a:rPr lang="en-US" dirty="0"/>
              <a:t>, De </a:t>
            </a:r>
            <a:r>
              <a:rPr lang="en-US" dirty="0" err="1"/>
              <a:t>Anda</a:t>
            </a:r>
            <a:r>
              <a:rPr lang="en-US" dirty="0"/>
              <a:t>, Fang, Das.</a:t>
            </a:r>
          </a:p>
          <a:p>
            <a:pPr lvl="1" fontAlgn="base"/>
            <a:r>
              <a:rPr lang="en-US" i="1" dirty="0"/>
              <a:t>Critical revision of the manuscript for important intellectual content</a:t>
            </a:r>
            <a:r>
              <a:rPr lang="en-US" dirty="0"/>
              <a:t>: De </a:t>
            </a:r>
            <a:r>
              <a:rPr lang="en-US" dirty="0" err="1"/>
              <a:t>Anda</a:t>
            </a:r>
            <a:r>
              <a:rPr lang="en-US" dirty="0"/>
              <a:t>, Fang, </a:t>
            </a:r>
            <a:r>
              <a:rPr lang="en-US" dirty="0" err="1"/>
              <a:t>Mehra</a:t>
            </a:r>
            <a:r>
              <a:rPr lang="en-US" dirty="0"/>
              <a:t>.</a:t>
            </a:r>
          </a:p>
          <a:p>
            <a:pPr lvl="1" fontAlgn="base"/>
            <a:r>
              <a:rPr lang="en-US" i="1" dirty="0"/>
              <a:t>Statistical analysis</a:t>
            </a:r>
            <a:r>
              <a:rPr lang="en-US" dirty="0"/>
              <a:t>: Das.</a:t>
            </a:r>
          </a:p>
          <a:p>
            <a:pPr lvl="1" fontAlgn="base"/>
            <a:r>
              <a:rPr lang="en-US" i="1" dirty="0"/>
              <a:t>Administrative, technical, or material support</a:t>
            </a:r>
            <a:r>
              <a:rPr lang="en-US" dirty="0"/>
              <a:t>: De </a:t>
            </a:r>
            <a:r>
              <a:rPr lang="en-US" dirty="0" err="1"/>
              <a:t>Anda</a:t>
            </a:r>
            <a:r>
              <a:rPr lang="en-US" dirty="0"/>
              <a:t>, Fang.</a:t>
            </a:r>
          </a:p>
          <a:p>
            <a:pPr lvl="1" fontAlgn="base"/>
            <a:r>
              <a:rPr lang="en-US" i="1" dirty="0"/>
              <a:t>Study supervision</a:t>
            </a:r>
            <a:r>
              <a:rPr lang="en-US" dirty="0"/>
              <a:t>: </a:t>
            </a:r>
            <a:r>
              <a:rPr lang="en-US" dirty="0" err="1"/>
              <a:t>Prokocimer</a:t>
            </a:r>
            <a:r>
              <a:rPr lang="en-US" dirty="0"/>
              <a:t>, De </a:t>
            </a:r>
            <a:r>
              <a:rPr lang="en-US" dirty="0" err="1"/>
              <a:t>Anda</a:t>
            </a:r>
            <a:r>
              <a:rPr lang="en-US" dirty="0"/>
              <a:t>, </a:t>
            </a:r>
            <a:r>
              <a:rPr lang="en-US" dirty="0" err="1"/>
              <a:t>Mehra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 smtClean="0">
                <a:solidFill>
                  <a:prstClr val="black">
                    <a:alpha val="100000"/>
                  </a:prst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Author Contributions</a:t>
            </a:r>
            <a:endParaRPr lang="en-US" sz="4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7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7800" y="1219200"/>
            <a:ext cx="7498080" cy="4800600"/>
          </a:xfrm>
        </p:spPr>
        <p:txBody>
          <a:bodyPr>
            <a:noAutofit/>
          </a:bodyPr>
          <a:lstStyle/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Robert C.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Moellering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Jr. 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Tedizolid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Novel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Oxazolidinone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Gram-Positive Infections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CID 2014:58 (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Suppl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1)</a:t>
            </a:r>
          </a:p>
          <a:p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Kisgen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J., et. al.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Tedizolid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new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oxazolidinone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antimicrobial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 J Health-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Pharm –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71 Apr 15, 2014</a:t>
            </a:r>
          </a:p>
          <a:p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O’Riordan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W., et. al.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Tedizolid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Phosphate for the Management of Acute Bacterial Skin and Skin Structure Infections: Efficacy Summary.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CID 2014:58 (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Suppl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Prokocimer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P, De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C, Fang E,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Mehra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P, Das A.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Tedizolid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Phosphate vs Linezolid for Treatment of Acute Bacterial Skin and Skin Structure Infections: The ESTABLISH-1 Randomized Trial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JAMA.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2013;309(6):559-569.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doi:10.1001/jama.2013.241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 smtClean="0">
                <a:solidFill>
                  <a:prstClr val="black">
                    <a:alpha val="100000"/>
                  </a:prst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4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30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7800" y="914400"/>
            <a:ext cx="7498080" cy="4800600"/>
          </a:xfrm>
        </p:spPr>
        <p:txBody>
          <a:bodyPr>
            <a:noAutofit/>
          </a:bodyPr>
          <a:lstStyle/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u="sng" dirty="0">
                <a:latin typeface="Times New Roman" pitchFamily="18" charset="0"/>
                <a:cs typeface="Times New Roman" pitchFamily="18" charset="0"/>
              </a:rPr>
              <a:t>Designing Clinical Research-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Hulley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SB, Cummings SR, Browner WS, Grady DG, Newman TB. Designing clinical research. 3rd ed. Lippincott Williams and Wilkins;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2007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u="sng" dirty="0">
                <a:latin typeface="Times New Roman" pitchFamily="18" charset="0"/>
                <a:cs typeface="Times New Roman" pitchFamily="18" charset="0"/>
              </a:rPr>
              <a:t>FDA Guidance for Industry Non-Inferiority Clinical Trials-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U.S. Department of Health and Human Services, Food and Drug Administration, Center for Drug Evaluation and Research (CDER), Center for Biologics Evaluation and Research (CBER) Guidance for Industry, Non-Inferiority Clinical Trials. 2010 Mar</a:t>
            </a:r>
          </a:p>
          <a:p>
            <a:r>
              <a:rPr lang="en-US" sz="2200" u="sng" dirty="0">
                <a:latin typeface="Times New Roman" pitchFamily="18" charset="0"/>
                <a:cs typeface="Times New Roman" pitchFamily="18" charset="0"/>
              </a:rPr>
              <a:t>FDA E9 </a:t>
            </a:r>
            <a:r>
              <a:rPr lang="en-US" sz="2200" u="sng" dirty="0" err="1">
                <a:latin typeface="Times New Roman" pitchFamily="18" charset="0"/>
                <a:cs typeface="Times New Roman" pitchFamily="18" charset="0"/>
              </a:rPr>
              <a:t>Statisitcal</a:t>
            </a:r>
            <a:r>
              <a:rPr lang="en-US" sz="2200" u="sng" dirty="0">
                <a:latin typeface="Times New Roman" pitchFamily="18" charset="0"/>
                <a:cs typeface="Times New Roman" pitchFamily="18" charset="0"/>
              </a:rPr>
              <a:t> Principles for Clinical Trials -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U.S. Department of Health and Human Services, Food and Drug Administration, Center for Drug Evaluation and Research (CDER), Center for Biologics Evaluation and Research (CBER) Guidance for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Indstry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E9 Statistical Principles for Clinical Trials. 1998 Sept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 smtClean="0">
                <a:solidFill>
                  <a:prstClr val="black">
                    <a:alpha val="100000"/>
                  </a:prst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4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31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57300" y="304800"/>
            <a:ext cx="8229600" cy="1143000"/>
          </a:xfrm>
        </p:spPr>
        <p:txBody>
          <a:bodyPr anchor="ctr">
            <a:noAutofit/>
          </a:bodyPr>
          <a:lstStyle/>
          <a:p>
            <a:r>
              <a:rPr lang="en-US" sz="40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Background: Development of Resistance</a:t>
            </a:r>
            <a:endParaRPr lang="en-US" sz="4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0600" y="6550223"/>
            <a:ext cx="8763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Robert C.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Moellering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Jr.  </a:t>
            </a:r>
            <a:r>
              <a:rPr lang="en-US" altLang="en-US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Tedizolid</a:t>
            </a:r>
            <a:r>
              <a:rPr lang="en-US" alt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 Novel </a:t>
            </a:r>
            <a:r>
              <a:rPr lang="en-US" altLang="en-US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Oxazolidinone</a:t>
            </a:r>
            <a:r>
              <a:rPr lang="en-US" alt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Gram-Positive Infections 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CID 2014:58 (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Suppl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1)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1"/>
          <p:cNvSpPr>
            <a:spLocks noGrp="1"/>
          </p:cNvSpPr>
          <p:nvPr>
            <p:ph type="body" idx="1"/>
          </p:nvPr>
        </p:nvSpPr>
        <p:spPr>
          <a:xfrm>
            <a:off x="1447800" y="1600200"/>
            <a:ext cx="7498080" cy="4800600"/>
          </a:xfrm>
        </p:spPr>
        <p:txBody>
          <a:bodyPr>
            <a:no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antimicrobials are antibiotics produced by microorganisms in nature</a:t>
            </a: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Discovered resistance genes in isolated human populations</a:t>
            </a:r>
          </a:p>
          <a:p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D’Costa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coworkers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Permafrost samples (25,000 – 30,000 years old) collected east of Dawson City, Yukon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Genes coding for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-lactamases related to TEM enzymes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Tetracycline resistance genes 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tetM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Vancomycin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resistance genes 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vanA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Antibiotics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livestock feed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Overprescribing of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antibiotics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15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76199"/>
            <a:ext cx="7924800" cy="64189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6495116"/>
            <a:ext cx="7347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http://myscientificways.wordpress.com/2011/10/26/is-there-any-escape-from-the-rise-of-antibiotic-resistant-species/</a:t>
            </a:r>
          </a:p>
        </p:txBody>
      </p:sp>
    </p:spTree>
    <p:extLst>
      <p:ext uri="{BB962C8B-B14F-4D97-AF65-F5344CB8AC3E}">
        <p14:creationId xmlns:p14="http://schemas.microsoft.com/office/powerpoint/2010/main" val="319407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sz="4000" b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Oxazolidinones</a:t>
            </a:r>
            <a:endParaRPr lang="en-US" sz="4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0600" y="6550223"/>
            <a:ext cx="8763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Robert C.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Moellering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Jr.  </a:t>
            </a:r>
            <a:r>
              <a:rPr lang="en-US" altLang="en-US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Tedizolid</a:t>
            </a:r>
            <a:r>
              <a:rPr lang="en-US" alt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 Novel </a:t>
            </a:r>
            <a:r>
              <a:rPr lang="en-US" altLang="en-US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Oxazolidinone</a:t>
            </a:r>
            <a:r>
              <a:rPr lang="en-US" alt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Gram-Positive Infections 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CID 2014:58 (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Suppl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1)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1"/>
          <p:cNvSpPr>
            <a:spLocks noGrp="1"/>
          </p:cNvSpPr>
          <p:nvPr>
            <p:ph type="body" idx="1"/>
          </p:nvPr>
        </p:nvSpPr>
        <p:spPr>
          <a:xfrm>
            <a:off x="1371600" y="1447800"/>
            <a:ext cx="7498080" cy="4800600"/>
          </a:xfrm>
        </p:spPr>
        <p:txBody>
          <a:bodyPr>
            <a:noAutofit/>
          </a:bodyPr>
          <a:lstStyle/>
          <a:p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Nonantibiotic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antibacterials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good antimicrobial activity: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ZYVOX (linezolid) &amp; SIVEXTRO 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tedizolid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phosphate)</a:t>
            </a: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Resistance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against linezolid slow</a:t>
            </a: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Bacteria have 4-6 copies of the gene encoding the 23S ribosomal RNA binding site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multiple mutations to develop resistance</a:t>
            </a: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Recent discovery of the linezolid-resistant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cfr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gene </a:t>
            </a:r>
          </a:p>
          <a:p>
            <a:pPr lvl="1"/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Methylase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modifies the ribosomal binding sites</a:t>
            </a:r>
          </a:p>
          <a:p>
            <a:pPr lvl="1"/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Prevents binding</a:t>
            </a:r>
          </a:p>
          <a:p>
            <a:pPr lvl="1"/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Cfr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carried by a transmissible plasmid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73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sz="4000" b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Tedizolid</a:t>
            </a:r>
            <a:endParaRPr lang="en-US" sz="4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0600" y="6550223"/>
            <a:ext cx="8763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Kisgen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J., et. al. </a:t>
            </a:r>
            <a:r>
              <a:rPr lang="en-US" altLang="en-US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Tedizolid</a:t>
            </a:r>
            <a:r>
              <a:rPr lang="en-US" alt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 new </a:t>
            </a:r>
            <a:r>
              <a:rPr lang="en-US" altLang="en-US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oxazolidinone</a:t>
            </a:r>
            <a:r>
              <a:rPr lang="en-US" alt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antimicrobial 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 J Health-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Pharm –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71 Apr 15, 2014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1"/>
          <p:cNvSpPr>
            <a:spLocks noGrp="1"/>
          </p:cNvSpPr>
          <p:nvPr>
            <p:ph type="body" idx="1"/>
          </p:nvPr>
        </p:nvSpPr>
        <p:spPr>
          <a:xfrm>
            <a:off x="990600" y="838200"/>
            <a:ext cx="4724400" cy="5562600"/>
          </a:xfrm>
        </p:spPr>
        <p:txBody>
          <a:bodyPr>
            <a:no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Pharmacology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Tedizolid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phosphate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prodrug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Activated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serum phosphatases</a:t>
            </a: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 of Action: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Binds to the 23S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rRNA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50S subunit (like linezolid)</a:t>
            </a:r>
          </a:p>
          <a:p>
            <a:pPr marL="402336" lvl="1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Differences:</a:t>
            </a:r>
          </a:p>
          <a:p>
            <a:pPr lvl="1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Hydroxymethyl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group in place of the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acetamide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group at the C-5 position 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D-ring substituent 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tetrazol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interaction with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peptidyl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transferase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-center binding site</a:t>
            </a: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against staphylococci containing the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cfr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gene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224791"/>
            <a:ext cx="3495676" cy="18044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72200" y="2743200"/>
            <a:ext cx="192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ZYVOX (linezolid)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56363" y="5152572"/>
            <a:ext cx="3336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SIVEXTRO (</a:t>
            </a:r>
            <a:r>
              <a:rPr lang="en-US" dirty="0" err="1" smtClean="0"/>
              <a:t>tedizolid</a:t>
            </a:r>
            <a:r>
              <a:rPr lang="en-US" dirty="0" smtClean="0"/>
              <a:t> </a:t>
            </a:r>
            <a:r>
              <a:rPr lang="en-US" dirty="0"/>
              <a:t>phosphate)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364" y="1302488"/>
            <a:ext cx="3225711" cy="144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4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7962" y="76200"/>
            <a:ext cx="822960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sz="4000" b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Tedizolid</a:t>
            </a:r>
            <a:r>
              <a:rPr lang="en-US" sz="40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Spectrum of Activity</a:t>
            </a:r>
            <a:endParaRPr lang="en-US" sz="4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0600" y="6550223"/>
            <a:ext cx="8763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Kisgen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J., et. al. </a:t>
            </a:r>
            <a:r>
              <a:rPr lang="en-US" altLang="en-US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Tedizolid</a:t>
            </a:r>
            <a:r>
              <a:rPr lang="en-US" alt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 new </a:t>
            </a:r>
            <a:r>
              <a:rPr lang="en-US" altLang="en-US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oxazolidinone</a:t>
            </a:r>
            <a:r>
              <a:rPr lang="en-US" alt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antimicrobial 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 J Health-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Pharm –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71 Apr 15, 2014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  <a14:imgEffect>
                      <a14:brightnessContrast bright="-1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66800"/>
            <a:ext cx="7543800" cy="551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4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7962" y="76200"/>
            <a:ext cx="822960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sz="4000" b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Tedizolid</a:t>
            </a:r>
            <a:r>
              <a:rPr lang="en-US" sz="40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Pharmacokinetics</a:t>
            </a:r>
            <a:endParaRPr lang="en-US" sz="4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0600" y="6550223"/>
            <a:ext cx="8763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Kisgen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J., et. al. </a:t>
            </a:r>
            <a:r>
              <a:rPr lang="en-US" altLang="en-US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Tedizolid</a:t>
            </a:r>
            <a:r>
              <a:rPr lang="en-US" alt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 new </a:t>
            </a:r>
            <a:r>
              <a:rPr lang="en-US" altLang="en-US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oxazolidinone</a:t>
            </a:r>
            <a:r>
              <a:rPr lang="en-US" alt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antimicrobial 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 J Health-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Pharm – </a:t>
            </a:r>
            <a:r>
              <a:rPr lang="en-US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71 Apr 15, 2014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  <a14:imgEffect>
                      <a14:brightnessContrast bright="-1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8490" y="-230089"/>
            <a:ext cx="4797621" cy="78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5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0B57212-D278-4F09-9602-9B26806117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2342</Words>
  <Application>Microsoft Office PowerPoint</Application>
  <PresentationFormat>On-screen Show (4:3)</PresentationFormat>
  <Paragraphs>326</Paragraphs>
  <Slides>38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Solstice</vt:lpstr>
      <vt:lpstr>Tedizolid Phosphate vs Linezolid for Treatment of Acute Bacterial Skin and Skin Structure Infections    – The ESTABLISH-1 Randomized Trial</vt:lpstr>
      <vt:lpstr>Preview</vt:lpstr>
      <vt:lpstr>Background:</vt:lpstr>
      <vt:lpstr>Background: Development of Resistance</vt:lpstr>
      <vt:lpstr>PowerPoint Presentation</vt:lpstr>
      <vt:lpstr>Oxazolidinones</vt:lpstr>
      <vt:lpstr>Tedizolid</vt:lpstr>
      <vt:lpstr>Tedizolid: Spectrum of Activity</vt:lpstr>
      <vt:lpstr>Tedizolid: Pharmacokinetics</vt:lpstr>
      <vt:lpstr>Tedizolid Clinical Trials</vt:lpstr>
      <vt:lpstr>Study Overview</vt:lpstr>
      <vt:lpstr>Conflict of Interest Disclosures</vt:lpstr>
      <vt:lpstr>Study Objectives</vt:lpstr>
      <vt:lpstr>Study Design</vt:lpstr>
      <vt:lpstr>Study Design</vt:lpstr>
      <vt:lpstr>PowerPoint Presentation</vt:lpstr>
      <vt:lpstr>Inclusion Criteria</vt:lpstr>
      <vt:lpstr>Exclusion Criteria</vt:lpstr>
      <vt:lpstr>Interventions</vt:lpstr>
      <vt:lpstr>Study Outcomes</vt:lpstr>
      <vt:lpstr>Secondary Outcomes</vt:lpstr>
      <vt:lpstr>Statistical Methods</vt:lpstr>
      <vt:lpstr>Statistical Methods</vt:lpstr>
      <vt:lpstr>Results</vt:lpstr>
      <vt:lpstr>Results</vt:lpstr>
      <vt:lpstr>Demographics</vt:lpstr>
      <vt:lpstr>PowerPoint Presentation</vt:lpstr>
      <vt:lpstr>PowerPoint Presentation</vt:lpstr>
      <vt:lpstr>PowerPoint Presentation</vt:lpstr>
      <vt:lpstr>PowerPoint Presentation</vt:lpstr>
      <vt:lpstr>Author’s Conclusion</vt:lpstr>
      <vt:lpstr>Strengths</vt:lpstr>
      <vt:lpstr>Strengths</vt:lpstr>
      <vt:lpstr>Limitations</vt:lpstr>
      <vt:lpstr>Summary</vt:lpstr>
      <vt:lpstr>Author Contributions</vt:lpstr>
      <vt:lpstr>References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2014-04-04T01:51:06Z</dcterms:created>
  <dcterms:modified xsi:type="dcterms:W3CDTF">2014-09-11T17:41:58Z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