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333" r:id="rId3"/>
    <p:sldId id="330" r:id="rId4"/>
    <p:sldId id="294" r:id="rId5"/>
    <p:sldId id="275" r:id="rId6"/>
    <p:sldId id="258" r:id="rId7"/>
    <p:sldId id="337" r:id="rId8"/>
    <p:sldId id="285" r:id="rId9"/>
    <p:sldId id="281" r:id="rId10"/>
    <p:sldId id="278" r:id="rId11"/>
    <p:sldId id="334" r:id="rId12"/>
    <p:sldId id="286" r:id="rId13"/>
    <p:sldId id="287" r:id="rId14"/>
    <p:sldId id="288" r:id="rId15"/>
    <p:sldId id="289" r:id="rId16"/>
    <p:sldId id="295" r:id="rId17"/>
    <p:sldId id="296" r:id="rId18"/>
    <p:sldId id="290" r:id="rId19"/>
    <p:sldId id="291" r:id="rId20"/>
    <p:sldId id="292" r:id="rId21"/>
    <p:sldId id="293" r:id="rId22"/>
    <p:sldId id="297" r:id="rId23"/>
    <p:sldId id="298" r:id="rId24"/>
    <p:sldId id="299" r:id="rId25"/>
    <p:sldId id="300" r:id="rId26"/>
    <p:sldId id="301" r:id="rId27"/>
    <p:sldId id="302" r:id="rId28"/>
    <p:sldId id="336" r:id="rId29"/>
    <p:sldId id="309" r:id="rId30"/>
    <p:sldId id="317" r:id="rId31"/>
    <p:sldId id="318" r:id="rId32"/>
    <p:sldId id="319" r:id="rId33"/>
    <p:sldId id="320" r:id="rId34"/>
    <p:sldId id="315" r:id="rId35"/>
    <p:sldId id="327" r:id="rId36"/>
    <p:sldId id="328" r:id="rId37"/>
    <p:sldId id="321" r:id="rId38"/>
    <p:sldId id="322" r:id="rId39"/>
    <p:sldId id="323" r:id="rId40"/>
    <p:sldId id="324" r:id="rId41"/>
    <p:sldId id="325" r:id="rId42"/>
    <p:sldId id="326" r:id="rId43"/>
    <p:sldId id="335" r:id="rId44"/>
    <p:sldId id="263" r:id="rId45"/>
    <p:sldId id="329" r:id="rId46"/>
    <p:sldId id="264" r:id="rId4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F94C3"/>
    <a:srgbClr val="0897CA"/>
    <a:srgbClr val="1595BD"/>
    <a:srgbClr val="DDDDD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1" autoAdjust="0"/>
    <p:restoredTop sz="86175" autoAdjust="0"/>
  </p:normalViewPr>
  <p:slideViewPr>
    <p:cSldViewPr>
      <p:cViewPr>
        <p:scale>
          <a:sx n="75" d="100"/>
          <a:sy n="75" d="100"/>
        </p:scale>
        <p:origin x="-1114" y="-58"/>
      </p:cViewPr>
      <p:guideLst>
        <p:guide orient="horz" pos="2160"/>
        <p:guide pos="2880"/>
      </p:guideLst>
    </p:cSldViewPr>
  </p:slideViewPr>
  <p:outlineViewPr>
    <p:cViewPr>
      <p:scale>
        <a:sx n="33" d="100"/>
        <a:sy n="33" d="100"/>
      </p:scale>
      <p:origin x="0" y="10402"/>
    </p:cViewPr>
  </p:outlineViewPr>
  <p:notesTextViewPr>
    <p:cViewPr>
      <p:scale>
        <a:sx n="1" d="1"/>
        <a:sy n="1" d="1"/>
      </p:scale>
      <p:origin x="0" y="0"/>
    </p:cViewPr>
  </p:notesTextViewPr>
  <p:sorterViewPr>
    <p:cViewPr>
      <p:scale>
        <a:sx n="100" d="100"/>
        <a:sy n="100" d="100"/>
      </p:scale>
      <p:origin x="0" y="107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5" Type="http://schemas.openxmlformats.org/officeDocument/2006/relationships/image" Target="../media/image10.jpeg"/><Relationship Id="rId4" Type="http://schemas.openxmlformats.org/officeDocument/2006/relationships/image" Target="../media/image9.jpeg"/></Relationships>
</file>

<file path=ppt/diagrams/_rels/data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 Id="rId5" Type="http://schemas.openxmlformats.org/officeDocument/2006/relationships/image" Target="../media/image22.jpeg"/><Relationship Id="rId4" Type="http://schemas.openxmlformats.org/officeDocument/2006/relationships/image" Target="../media/image21.jpeg"/></Relationships>
</file>

<file path=ppt/diagrams/_rels/data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image" Target="../media/image23.jpeg"/></Relationships>
</file>

<file path=ppt/diagrams/_rels/data12.xml.rels><?xml version="1.0" encoding="UTF-8" standalone="yes"?>
<Relationships xmlns="http://schemas.openxmlformats.org/package/2006/relationships"><Relationship Id="rId1" Type="http://schemas.openxmlformats.org/officeDocument/2006/relationships/image" Target="../media/image25.jpeg"/></Relationships>
</file>

<file path=ppt/diagrams/_rels/data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 Id="rId5" Type="http://schemas.openxmlformats.org/officeDocument/2006/relationships/image" Target="../media/image15.jpeg"/><Relationship Id="rId4" Type="http://schemas.openxmlformats.org/officeDocument/2006/relationships/image" Target="../media/image14.jpeg"/></Relationships>
</file>

<file path=ppt/diagrams/_rels/data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image" Target="../media/image16.jpeg"/></Relationships>
</file>

<file path=ppt/diagrams/_rels/data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 Id="rId5" Type="http://schemas.openxmlformats.org/officeDocument/2006/relationships/image" Target="../media/image22.jpeg"/><Relationship Id="rId4" Type="http://schemas.openxmlformats.org/officeDocument/2006/relationships/image" Target="../media/image21.jpeg"/></Relationships>
</file>

<file path=ppt/diagrams/_rels/data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image" Target="../media/image23.jpeg"/></Relationships>
</file>

<file path=ppt/diagrams/_rels/data6.xml.rels><?xml version="1.0" encoding="UTF-8" standalone="yes"?>
<Relationships xmlns="http://schemas.openxmlformats.org/package/2006/relationships"><Relationship Id="rId1" Type="http://schemas.openxmlformats.org/officeDocument/2006/relationships/image" Target="../media/image25.jpeg"/></Relationships>
</file>

<file path=ppt/diagrams/_rels/data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5" Type="http://schemas.openxmlformats.org/officeDocument/2006/relationships/image" Target="../media/image10.jpeg"/><Relationship Id="rId4" Type="http://schemas.openxmlformats.org/officeDocument/2006/relationships/image" Target="../media/image9.jpeg"/></Relationships>
</file>

<file path=ppt/diagrams/_rels/data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 Id="rId5" Type="http://schemas.openxmlformats.org/officeDocument/2006/relationships/image" Target="../media/image15.jpeg"/><Relationship Id="rId4" Type="http://schemas.openxmlformats.org/officeDocument/2006/relationships/image" Target="../media/image14.jpeg"/></Relationships>
</file>

<file path=ppt/diagrams/_rels/data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image" Target="../media/image1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5" Type="http://schemas.openxmlformats.org/officeDocument/2006/relationships/image" Target="../media/image10.jpeg"/><Relationship Id="rId4" Type="http://schemas.openxmlformats.org/officeDocument/2006/relationships/image" Target="../media/image9.jpeg"/></Relationships>
</file>

<file path=ppt/diagrams/_rels/drawing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 Id="rId5" Type="http://schemas.openxmlformats.org/officeDocument/2006/relationships/image" Target="../media/image22.jpeg"/><Relationship Id="rId4" Type="http://schemas.openxmlformats.org/officeDocument/2006/relationships/image" Target="../media/image21.jpeg"/></Relationships>
</file>

<file path=ppt/diagrams/_rels/drawing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image" Target="../media/image23.jpeg"/></Relationships>
</file>

<file path=ppt/diagrams/_rels/drawing12.xml.rels><?xml version="1.0" encoding="UTF-8" standalone="yes"?>
<Relationships xmlns="http://schemas.openxmlformats.org/package/2006/relationships"><Relationship Id="rId1" Type="http://schemas.openxmlformats.org/officeDocument/2006/relationships/image" Target="../media/image25.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 Id="rId5" Type="http://schemas.openxmlformats.org/officeDocument/2006/relationships/image" Target="../media/image15.jpeg"/><Relationship Id="rId4" Type="http://schemas.openxmlformats.org/officeDocument/2006/relationships/image" Target="../media/image14.jpeg"/></Relationships>
</file>

<file path=ppt/diagrams/_rels/drawing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image" Target="../media/image16.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 Id="rId5" Type="http://schemas.openxmlformats.org/officeDocument/2006/relationships/image" Target="../media/image22.jpeg"/><Relationship Id="rId4" Type="http://schemas.openxmlformats.org/officeDocument/2006/relationships/image" Target="../media/image21.jpeg"/></Relationships>
</file>

<file path=ppt/diagrams/_rels/drawing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image" Target="../media/image23.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5.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5" Type="http://schemas.openxmlformats.org/officeDocument/2006/relationships/image" Target="../media/image10.jpeg"/><Relationship Id="rId4" Type="http://schemas.openxmlformats.org/officeDocument/2006/relationships/image" Target="../media/image9.jpeg"/></Relationships>
</file>

<file path=ppt/diagrams/_rels/drawing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 Id="rId5" Type="http://schemas.openxmlformats.org/officeDocument/2006/relationships/image" Target="../media/image15.jpeg"/><Relationship Id="rId4" Type="http://schemas.openxmlformats.org/officeDocument/2006/relationships/image" Target="../media/image14.jpeg"/></Relationships>
</file>

<file path=ppt/diagrams/_rels/drawing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DF7292-CA82-4594-8F4F-3C0E00478E3A}"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en-US"/>
        </a:p>
      </dgm:t>
    </dgm:pt>
    <dgm:pt modelId="{5BD1F35F-C569-4D46-A5FD-6F837092B593}">
      <dgm:prSet phldrT="[Text]"/>
      <dgm:spPr/>
      <dgm:t>
        <a:bodyPr/>
        <a:lstStyle/>
        <a:p>
          <a:r>
            <a:rPr lang="en-US" dirty="0" smtClean="0"/>
            <a:t>Steroid</a:t>
          </a:r>
          <a:endParaRPr lang="en-US" dirty="0"/>
        </a:p>
      </dgm:t>
    </dgm:pt>
    <dgm:pt modelId="{1CC63916-8506-4DC3-BEA3-E10A7EBB3DB4}" type="parTrans" cxnId="{E80E326C-5466-40F3-9E03-3116476D53D9}">
      <dgm:prSet/>
      <dgm:spPr/>
      <dgm:t>
        <a:bodyPr/>
        <a:lstStyle/>
        <a:p>
          <a:endParaRPr lang="en-US"/>
        </a:p>
      </dgm:t>
    </dgm:pt>
    <dgm:pt modelId="{4919D1A9-FC43-4992-BFDD-545FDE8D1A51}" type="sibTrans" cxnId="{E80E326C-5466-40F3-9E03-3116476D53D9}">
      <dgm:prSet/>
      <dgm:spPr/>
      <dgm:t>
        <a:bodyPr/>
        <a:lstStyle/>
        <a:p>
          <a:endParaRPr lang="en-US"/>
        </a:p>
      </dgm:t>
    </dgm:pt>
    <dgm:pt modelId="{2AB1A17F-F6A6-4910-A2EF-2E7A047EAA17}">
      <dgm:prSet phldrT="[Text]" custT="1"/>
      <dgm:spPr/>
      <dgm:t>
        <a:bodyPr/>
        <a:lstStyle/>
        <a:p>
          <a:r>
            <a:rPr lang="en-US" sz="1400" dirty="0" smtClean="0"/>
            <a:t>QVAR-40</a:t>
          </a:r>
          <a:endParaRPr lang="en-US" sz="1400" dirty="0"/>
        </a:p>
      </dgm:t>
    </dgm:pt>
    <dgm:pt modelId="{CB5BF65D-E664-4E47-ADD8-A01E590D3E5E}" type="parTrans" cxnId="{C5F2C9BB-B7D3-4998-AF3B-55B02F7E103F}">
      <dgm:prSet/>
      <dgm:spPr/>
      <dgm:t>
        <a:bodyPr/>
        <a:lstStyle/>
        <a:p>
          <a:endParaRPr lang="en-US"/>
        </a:p>
      </dgm:t>
    </dgm:pt>
    <dgm:pt modelId="{FCF4D01E-EA28-4A0E-95DA-7957CEBE2DF6}" type="sibTrans" cxnId="{C5F2C9BB-B7D3-4998-AF3B-55B02F7E103F}">
      <dgm:prSet/>
      <dgm:spPr/>
      <dgm:t>
        <a:bodyPr/>
        <a:lstStyle/>
        <a:p>
          <a:endParaRPr lang="en-US"/>
        </a:p>
      </dgm:t>
    </dgm:pt>
    <dgm:pt modelId="{8A6ED151-EE2C-4BAB-AD23-7D5FBD43F8E8}">
      <dgm:prSet phldrT="[Text]" custT="1"/>
      <dgm:spPr/>
      <dgm:t>
        <a:bodyPr/>
        <a:lstStyle/>
        <a:p>
          <a:r>
            <a:rPr lang="en-US" sz="1400" dirty="0" smtClean="0"/>
            <a:t>QVAR-80</a:t>
          </a:r>
        </a:p>
      </dgm:t>
    </dgm:pt>
    <dgm:pt modelId="{A4B024EC-AE4D-4EDA-9130-8EB0323BDF77}" type="parTrans" cxnId="{CE0D6C98-B922-437D-967B-4EE177E810BE}">
      <dgm:prSet/>
      <dgm:spPr/>
      <dgm:t>
        <a:bodyPr/>
        <a:lstStyle/>
        <a:p>
          <a:endParaRPr lang="en-US"/>
        </a:p>
      </dgm:t>
    </dgm:pt>
    <dgm:pt modelId="{A0B90E16-C8EA-4570-A94F-1CB4963381E1}" type="sibTrans" cxnId="{CE0D6C98-B922-437D-967B-4EE177E810BE}">
      <dgm:prSet/>
      <dgm:spPr/>
      <dgm:t>
        <a:bodyPr/>
        <a:lstStyle/>
        <a:p>
          <a:endParaRPr lang="en-US"/>
        </a:p>
      </dgm:t>
    </dgm:pt>
    <dgm:pt modelId="{2C91F1F6-FEEA-425C-8F84-9FE636823320}">
      <dgm:prSet phldrT="[Text]" custT="1"/>
      <dgm:spPr/>
      <dgm:t>
        <a:bodyPr/>
        <a:lstStyle/>
        <a:p>
          <a:r>
            <a:rPr lang="en-US" sz="1400" dirty="0" err="1" smtClean="0"/>
            <a:t>Flovent</a:t>
          </a:r>
          <a:r>
            <a:rPr lang="en-US" sz="1400" dirty="0" smtClean="0"/>
            <a:t> HFA 220 mcg / puff</a:t>
          </a:r>
          <a:endParaRPr lang="en-US" sz="1400" dirty="0"/>
        </a:p>
      </dgm:t>
    </dgm:pt>
    <dgm:pt modelId="{53A42815-D857-4645-9FA5-8142CE074AD4}" type="parTrans" cxnId="{5A1AE351-E378-4A92-BE75-C740CF5A9E44}">
      <dgm:prSet/>
      <dgm:spPr/>
      <dgm:t>
        <a:bodyPr/>
        <a:lstStyle/>
        <a:p>
          <a:endParaRPr lang="en-US"/>
        </a:p>
      </dgm:t>
    </dgm:pt>
    <dgm:pt modelId="{F653F0BA-A824-401B-9FF5-36E1F49A9722}" type="sibTrans" cxnId="{5A1AE351-E378-4A92-BE75-C740CF5A9E44}">
      <dgm:prSet/>
      <dgm:spPr/>
      <dgm:t>
        <a:bodyPr/>
        <a:lstStyle/>
        <a:p>
          <a:endParaRPr lang="en-US"/>
        </a:p>
      </dgm:t>
    </dgm:pt>
    <dgm:pt modelId="{F83256EC-B202-433D-B98D-8CEB24A1EE9F}">
      <dgm:prSet phldrT="[Text]" custT="1"/>
      <dgm:spPr/>
      <dgm:t>
        <a:bodyPr/>
        <a:lstStyle/>
        <a:p>
          <a:r>
            <a:rPr lang="en-US" sz="1400" dirty="0" err="1" smtClean="0"/>
            <a:t>Flovent</a:t>
          </a:r>
          <a:r>
            <a:rPr lang="en-US" sz="1400" dirty="0" smtClean="0"/>
            <a:t> HFA 110 mcg / puff</a:t>
          </a:r>
          <a:endParaRPr lang="en-US" sz="1400" dirty="0"/>
        </a:p>
      </dgm:t>
    </dgm:pt>
    <dgm:pt modelId="{AE84371D-3694-4028-B0EE-F57BBEC9A875}" type="parTrans" cxnId="{440657C6-9138-41A4-B158-ADBBE308957D}">
      <dgm:prSet/>
      <dgm:spPr/>
      <dgm:t>
        <a:bodyPr/>
        <a:lstStyle/>
        <a:p>
          <a:endParaRPr lang="en-US"/>
        </a:p>
      </dgm:t>
    </dgm:pt>
    <dgm:pt modelId="{30A63D27-F8BA-43AA-BB79-CC9C3A6CEAD4}" type="sibTrans" cxnId="{440657C6-9138-41A4-B158-ADBBE308957D}">
      <dgm:prSet/>
      <dgm:spPr/>
      <dgm:t>
        <a:bodyPr/>
        <a:lstStyle/>
        <a:p>
          <a:endParaRPr lang="en-US"/>
        </a:p>
      </dgm:t>
    </dgm:pt>
    <dgm:pt modelId="{A7026B8F-8534-453F-82B3-579AC30217F1}">
      <dgm:prSet phldrT="[Text]" custT="1"/>
      <dgm:spPr/>
      <dgm:t>
        <a:bodyPr/>
        <a:lstStyle/>
        <a:p>
          <a:r>
            <a:rPr lang="en-US" sz="1400" dirty="0" err="1" smtClean="0"/>
            <a:t>Flovent</a:t>
          </a:r>
          <a:r>
            <a:rPr lang="en-US" sz="1400" dirty="0" smtClean="0"/>
            <a:t> HFA 44 mcg / puff</a:t>
          </a:r>
          <a:endParaRPr lang="en-US" sz="1400" dirty="0"/>
        </a:p>
      </dgm:t>
    </dgm:pt>
    <dgm:pt modelId="{FA2C3AC7-5F2A-470C-B38D-C4A5F42FF04A}" type="parTrans" cxnId="{693654DE-29C8-47C3-9018-851FF67FD649}">
      <dgm:prSet/>
      <dgm:spPr/>
      <dgm:t>
        <a:bodyPr/>
        <a:lstStyle/>
        <a:p>
          <a:endParaRPr lang="en-US"/>
        </a:p>
      </dgm:t>
    </dgm:pt>
    <dgm:pt modelId="{67D11815-A023-4CF3-BD90-BA1BB06B9168}" type="sibTrans" cxnId="{693654DE-29C8-47C3-9018-851FF67FD649}">
      <dgm:prSet/>
      <dgm:spPr/>
      <dgm:t>
        <a:bodyPr/>
        <a:lstStyle/>
        <a:p>
          <a:endParaRPr lang="en-US"/>
        </a:p>
      </dgm:t>
    </dgm:pt>
    <dgm:pt modelId="{D3A33EC3-DAD3-44A7-8ED4-BD5DC9BD5BA8}" type="pres">
      <dgm:prSet presAssocID="{3DDF7292-CA82-4594-8F4F-3C0E00478E3A}" presName="layout" presStyleCnt="0">
        <dgm:presLayoutVars>
          <dgm:chMax/>
          <dgm:chPref/>
          <dgm:dir/>
          <dgm:animOne val="branch"/>
          <dgm:animLvl val="lvl"/>
          <dgm:resizeHandles/>
        </dgm:presLayoutVars>
      </dgm:prSet>
      <dgm:spPr/>
      <dgm:t>
        <a:bodyPr/>
        <a:lstStyle/>
        <a:p>
          <a:endParaRPr lang="en-US"/>
        </a:p>
      </dgm:t>
    </dgm:pt>
    <dgm:pt modelId="{791E603E-4EA7-4EE5-871E-27C7FA88308B}" type="pres">
      <dgm:prSet presAssocID="{5BD1F35F-C569-4D46-A5FD-6F837092B593}" presName="root" presStyleCnt="0">
        <dgm:presLayoutVars>
          <dgm:chMax/>
          <dgm:chPref val="4"/>
        </dgm:presLayoutVars>
      </dgm:prSet>
      <dgm:spPr/>
    </dgm:pt>
    <dgm:pt modelId="{676CD157-F7DE-4D8E-8234-429FCB3ACED5}" type="pres">
      <dgm:prSet presAssocID="{5BD1F35F-C569-4D46-A5FD-6F837092B593}" presName="rootComposite" presStyleCnt="0">
        <dgm:presLayoutVars/>
      </dgm:prSet>
      <dgm:spPr/>
    </dgm:pt>
    <dgm:pt modelId="{87B6C47C-8D1E-48C4-A5BF-40B0A74CEBF3}" type="pres">
      <dgm:prSet presAssocID="{5BD1F35F-C569-4D46-A5FD-6F837092B593}" presName="rootText" presStyleLbl="node0" presStyleIdx="0" presStyleCnt="1">
        <dgm:presLayoutVars>
          <dgm:chMax/>
          <dgm:chPref val="4"/>
        </dgm:presLayoutVars>
      </dgm:prSet>
      <dgm:spPr/>
      <dgm:t>
        <a:bodyPr/>
        <a:lstStyle/>
        <a:p>
          <a:endParaRPr lang="en-US"/>
        </a:p>
      </dgm:t>
    </dgm:pt>
    <dgm:pt modelId="{988606A8-B7DF-431C-849A-06ECDFB71C92}" type="pres">
      <dgm:prSet presAssocID="{5BD1F35F-C569-4D46-A5FD-6F837092B593}" presName="childShape" presStyleCnt="0">
        <dgm:presLayoutVars>
          <dgm:chMax val="0"/>
          <dgm:chPref val="0"/>
        </dgm:presLayoutVars>
      </dgm:prSet>
      <dgm:spPr/>
    </dgm:pt>
    <dgm:pt modelId="{CB95126F-43B2-4C8A-A67A-7B8921FF91D6}" type="pres">
      <dgm:prSet presAssocID="{2AB1A17F-F6A6-4910-A2EF-2E7A047EAA17}" presName="childComposite" presStyleCnt="0">
        <dgm:presLayoutVars>
          <dgm:chMax val="0"/>
          <dgm:chPref val="0"/>
        </dgm:presLayoutVars>
      </dgm:prSet>
      <dgm:spPr/>
    </dgm:pt>
    <dgm:pt modelId="{798460BB-7CA2-4D8D-9D4D-DEBA6361A643}" type="pres">
      <dgm:prSet presAssocID="{2AB1A17F-F6A6-4910-A2EF-2E7A047EAA17}" presName="Image"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55A40DBC-9E94-4233-8F88-861FD39D5C80}" type="pres">
      <dgm:prSet presAssocID="{2AB1A17F-F6A6-4910-A2EF-2E7A047EAA17}" presName="childText" presStyleLbl="lnNode1" presStyleIdx="0" presStyleCnt="5">
        <dgm:presLayoutVars>
          <dgm:chMax val="0"/>
          <dgm:chPref val="0"/>
          <dgm:bulletEnabled val="1"/>
        </dgm:presLayoutVars>
      </dgm:prSet>
      <dgm:spPr/>
      <dgm:t>
        <a:bodyPr/>
        <a:lstStyle/>
        <a:p>
          <a:endParaRPr lang="en-US"/>
        </a:p>
      </dgm:t>
    </dgm:pt>
    <dgm:pt modelId="{2A36A9A0-2E48-43A0-A876-86AF93A357E6}" type="pres">
      <dgm:prSet presAssocID="{8A6ED151-EE2C-4BAB-AD23-7D5FBD43F8E8}" presName="childComposite" presStyleCnt="0">
        <dgm:presLayoutVars>
          <dgm:chMax val="0"/>
          <dgm:chPref val="0"/>
        </dgm:presLayoutVars>
      </dgm:prSet>
      <dgm:spPr/>
    </dgm:pt>
    <dgm:pt modelId="{661256E4-0896-4DBA-83D0-1A313A0BEC8F}" type="pres">
      <dgm:prSet presAssocID="{8A6ED151-EE2C-4BAB-AD23-7D5FBD43F8E8}" presName="Image" presStyleLbl="nod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0980EEDD-C6DB-4FCB-B806-242EEA9565D3}" type="pres">
      <dgm:prSet presAssocID="{8A6ED151-EE2C-4BAB-AD23-7D5FBD43F8E8}" presName="childText" presStyleLbl="lnNode1" presStyleIdx="1" presStyleCnt="5">
        <dgm:presLayoutVars>
          <dgm:chMax val="0"/>
          <dgm:chPref val="0"/>
          <dgm:bulletEnabled val="1"/>
        </dgm:presLayoutVars>
      </dgm:prSet>
      <dgm:spPr/>
      <dgm:t>
        <a:bodyPr/>
        <a:lstStyle/>
        <a:p>
          <a:endParaRPr lang="en-US"/>
        </a:p>
      </dgm:t>
    </dgm:pt>
    <dgm:pt modelId="{77515702-A319-49D4-A924-59628029FA99}" type="pres">
      <dgm:prSet presAssocID="{2C91F1F6-FEEA-425C-8F84-9FE636823320}" presName="childComposite" presStyleCnt="0">
        <dgm:presLayoutVars>
          <dgm:chMax val="0"/>
          <dgm:chPref val="0"/>
        </dgm:presLayoutVars>
      </dgm:prSet>
      <dgm:spPr/>
    </dgm:pt>
    <dgm:pt modelId="{6969B5EF-D571-4D21-AA32-4FE9E937614E}" type="pres">
      <dgm:prSet presAssocID="{2C91F1F6-FEEA-425C-8F84-9FE636823320}" presName="Image" presStyleLbl="nod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B9050791-7771-4E51-BC5B-92DD5342A2F9}" type="pres">
      <dgm:prSet presAssocID="{2C91F1F6-FEEA-425C-8F84-9FE636823320}" presName="childText" presStyleLbl="lnNode1" presStyleIdx="2" presStyleCnt="5">
        <dgm:presLayoutVars>
          <dgm:chMax val="0"/>
          <dgm:chPref val="0"/>
          <dgm:bulletEnabled val="1"/>
        </dgm:presLayoutVars>
      </dgm:prSet>
      <dgm:spPr/>
      <dgm:t>
        <a:bodyPr/>
        <a:lstStyle/>
        <a:p>
          <a:endParaRPr lang="en-US"/>
        </a:p>
      </dgm:t>
    </dgm:pt>
    <dgm:pt modelId="{2BE39431-E0E9-4B4B-8196-51EF96AE9D36}" type="pres">
      <dgm:prSet presAssocID="{F83256EC-B202-433D-B98D-8CEB24A1EE9F}" presName="childComposite" presStyleCnt="0">
        <dgm:presLayoutVars>
          <dgm:chMax val="0"/>
          <dgm:chPref val="0"/>
        </dgm:presLayoutVars>
      </dgm:prSet>
      <dgm:spPr/>
    </dgm:pt>
    <dgm:pt modelId="{6DF957ED-1229-4E11-920C-D243D599E2CF}" type="pres">
      <dgm:prSet presAssocID="{F83256EC-B202-433D-B98D-8CEB24A1EE9F}" presName="Image" presStyleLbl="nod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6CFE46D5-B04D-4F22-9F33-D7D6D8A8DB20}" type="pres">
      <dgm:prSet presAssocID="{F83256EC-B202-433D-B98D-8CEB24A1EE9F}" presName="childText" presStyleLbl="lnNode1" presStyleIdx="3" presStyleCnt="5">
        <dgm:presLayoutVars>
          <dgm:chMax val="0"/>
          <dgm:chPref val="0"/>
          <dgm:bulletEnabled val="1"/>
        </dgm:presLayoutVars>
      </dgm:prSet>
      <dgm:spPr/>
      <dgm:t>
        <a:bodyPr/>
        <a:lstStyle/>
        <a:p>
          <a:endParaRPr lang="en-US"/>
        </a:p>
      </dgm:t>
    </dgm:pt>
    <dgm:pt modelId="{00638C9A-18E9-4784-A872-06BB6F90D879}" type="pres">
      <dgm:prSet presAssocID="{A7026B8F-8534-453F-82B3-579AC30217F1}" presName="childComposite" presStyleCnt="0">
        <dgm:presLayoutVars>
          <dgm:chMax val="0"/>
          <dgm:chPref val="0"/>
        </dgm:presLayoutVars>
      </dgm:prSet>
      <dgm:spPr/>
    </dgm:pt>
    <dgm:pt modelId="{AE4869A5-2093-433F-BFDA-1A39AAB07E16}" type="pres">
      <dgm:prSet presAssocID="{A7026B8F-8534-453F-82B3-579AC30217F1}" presName="Image" presStyleLbl="nod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DCBEB7B8-9B04-4AF0-B98E-AFE613F32697}" type="pres">
      <dgm:prSet presAssocID="{A7026B8F-8534-453F-82B3-579AC30217F1}" presName="childText" presStyleLbl="lnNode1" presStyleIdx="4" presStyleCnt="5">
        <dgm:presLayoutVars>
          <dgm:chMax val="0"/>
          <dgm:chPref val="0"/>
          <dgm:bulletEnabled val="1"/>
        </dgm:presLayoutVars>
      </dgm:prSet>
      <dgm:spPr/>
      <dgm:t>
        <a:bodyPr/>
        <a:lstStyle/>
        <a:p>
          <a:endParaRPr lang="en-US"/>
        </a:p>
      </dgm:t>
    </dgm:pt>
  </dgm:ptLst>
  <dgm:cxnLst>
    <dgm:cxn modelId="{A454EBB4-3C74-4D83-AACB-3CD035E286AE}" type="presOf" srcId="{8A6ED151-EE2C-4BAB-AD23-7D5FBD43F8E8}" destId="{0980EEDD-C6DB-4FCB-B806-242EEA9565D3}" srcOrd="0" destOrd="0" presId="urn:microsoft.com/office/officeart/2008/layout/PictureAccentList"/>
    <dgm:cxn modelId="{0B1F0AC5-CD22-4A03-B144-B3966BB6F6D8}" type="presOf" srcId="{F83256EC-B202-433D-B98D-8CEB24A1EE9F}" destId="{6CFE46D5-B04D-4F22-9F33-D7D6D8A8DB20}" srcOrd="0" destOrd="0" presId="urn:microsoft.com/office/officeart/2008/layout/PictureAccentList"/>
    <dgm:cxn modelId="{8AE8B659-108A-4C19-9077-4FFC90F70389}" type="presOf" srcId="{5BD1F35F-C569-4D46-A5FD-6F837092B593}" destId="{87B6C47C-8D1E-48C4-A5BF-40B0A74CEBF3}" srcOrd="0" destOrd="0" presId="urn:microsoft.com/office/officeart/2008/layout/PictureAccentList"/>
    <dgm:cxn modelId="{693654DE-29C8-47C3-9018-851FF67FD649}" srcId="{5BD1F35F-C569-4D46-A5FD-6F837092B593}" destId="{A7026B8F-8534-453F-82B3-579AC30217F1}" srcOrd="4" destOrd="0" parTransId="{FA2C3AC7-5F2A-470C-B38D-C4A5F42FF04A}" sibTransId="{67D11815-A023-4CF3-BD90-BA1BB06B9168}"/>
    <dgm:cxn modelId="{6BBD0712-E07E-48AB-9595-FD558816CF4B}" type="presOf" srcId="{2C91F1F6-FEEA-425C-8F84-9FE636823320}" destId="{B9050791-7771-4E51-BC5B-92DD5342A2F9}" srcOrd="0" destOrd="0" presId="urn:microsoft.com/office/officeart/2008/layout/PictureAccentList"/>
    <dgm:cxn modelId="{A4090A37-EED5-474B-AE8E-F21DCC710CAE}" type="presOf" srcId="{2AB1A17F-F6A6-4910-A2EF-2E7A047EAA17}" destId="{55A40DBC-9E94-4233-8F88-861FD39D5C80}" srcOrd="0" destOrd="0" presId="urn:microsoft.com/office/officeart/2008/layout/PictureAccentList"/>
    <dgm:cxn modelId="{2B61634E-9C18-49B8-A5CB-566817FA975E}" type="presOf" srcId="{A7026B8F-8534-453F-82B3-579AC30217F1}" destId="{DCBEB7B8-9B04-4AF0-B98E-AFE613F32697}" srcOrd="0" destOrd="0" presId="urn:microsoft.com/office/officeart/2008/layout/PictureAccentList"/>
    <dgm:cxn modelId="{C5F2C9BB-B7D3-4998-AF3B-55B02F7E103F}" srcId="{5BD1F35F-C569-4D46-A5FD-6F837092B593}" destId="{2AB1A17F-F6A6-4910-A2EF-2E7A047EAA17}" srcOrd="0" destOrd="0" parTransId="{CB5BF65D-E664-4E47-ADD8-A01E590D3E5E}" sibTransId="{FCF4D01E-EA28-4A0E-95DA-7957CEBE2DF6}"/>
    <dgm:cxn modelId="{5A1AE351-E378-4A92-BE75-C740CF5A9E44}" srcId="{5BD1F35F-C569-4D46-A5FD-6F837092B593}" destId="{2C91F1F6-FEEA-425C-8F84-9FE636823320}" srcOrd="2" destOrd="0" parTransId="{53A42815-D857-4645-9FA5-8142CE074AD4}" sibTransId="{F653F0BA-A824-401B-9FF5-36E1F49A9722}"/>
    <dgm:cxn modelId="{440657C6-9138-41A4-B158-ADBBE308957D}" srcId="{5BD1F35F-C569-4D46-A5FD-6F837092B593}" destId="{F83256EC-B202-433D-B98D-8CEB24A1EE9F}" srcOrd="3" destOrd="0" parTransId="{AE84371D-3694-4028-B0EE-F57BBEC9A875}" sibTransId="{30A63D27-F8BA-43AA-BB79-CC9C3A6CEAD4}"/>
    <dgm:cxn modelId="{E80E326C-5466-40F3-9E03-3116476D53D9}" srcId="{3DDF7292-CA82-4594-8F4F-3C0E00478E3A}" destId="{5BD1F35F-C569-4D46-A5FD-6F837092B593}" srcOrd="0" destOrd="0" parTransId="{1CC63916-8506-4DC3-BEA3-E10A7EBB3DB4}" sibTransId="{4919D1A9-FC43-4992-BFDD-545FDE8D1A51}"/>
    <dgm:cxn modelId="{CE0D6C98-B922-437D-967B-4EE177E810BE}" srcId="{5BD1F35F-C569-4D46-A5FD-6F837092B593}" destId="{8A6ED151-EE2C-4BAB-AD23-7D5FBD43F8E8}" srcOrd="1" destOrd="0" parTransId="{A4B024EC-AE4D-4EDA-9130-8EB0323BDF77}" sibTransId="{A0B90E16-C8EA-4570-A94F-1CB4963381E1}"/>
    <dgm:cxn modelId="{275BA650-7FF0-46B6-892D-07C7854F3502}" type="presOf" srcId="{3DDF7292-CA82-4594-8F4F-3C0E00478E3A}" destId="{D3A33EC3-DAD3-44A7-8ED4-BD5DC9BD5BA8}" srcOrd="0" destOrd="0" presId="urn:microsoft.com/office/officeart/2008/layout/PictureAccentList"/>
    <dgm:cxn modelId="{23CCED03-A4A0-467F-AE6A-FB1B3BA01CEA}" type="presParOf" srcId="{D3A33EC3-DAD3-44A7-8ED4-BD5DC9BD5BA8}" destId="{791E603E-4EA7-4EE5-871E-27C7FA88308B}" srcOrd="0" destOrd="0" presId="urn:microsoft.com/office/officeart/2008/layout/PictureAccentList"/>
    <dgm:cxn modelId="{45A22E16-D489-4AB5-B2BF-75DA9AA99A3D}" type="presParOf" srcId="{791E603E-4EA7-4EE5-871E-27C7FA88308B}" destId="{676CD157-F7DE-4D8E-8234-429FCB3ACED5}" srcOrd="0" destOrd="0" presId="urn:microsoft.com/office/officeart/2008/layout/PictureAccentList"/>
    <dgm:cxn modelId="{5A084AB7-9539-4878-9F12-6F28A34D7401}" type="presParOf" srcId="{676CD157-F7DE-4D8E-8234-429FCB3ACED5}" destId="{87B6C47C-8D1E-48C4-A5BF-40B0A74CEBF3}" srcOrd="0" destOrd="0" presId="urn:microsoft.com/office/officeart/2008/layout/PictureAccentList"/>
    <dgm:cxn modelId="{F173BE48-06BF-4BE0-8CB8-07FFD50A4ACD}" type="presParOf" srcId="{791E603E-4EA7-4EE5-871E-27C7FA88308B}" destId="{988606A8-B7DF-431C-849A-06ECDFB71C92}" srcOrd="1" destOrd="0" presId="urn:microsoft.com/office/officeart/2008/layout/PictureAccentList"/>
    <dgm:cxn modelId="{22B6935E-6C4D-4254-A7F3-1FB8C8F9BB96}" type="presParOf" srcId="{988606A8-B7DF-431C-849A-06ECDFB71C92}" destId="{CB95126F-43B2-4C8A-A67A-7B8921FF91D6}" srcOrd="0" destOrd="0" presId="urn:microsoft.com/office/officeart/2008/layout/PictureAccentList"/>
    <dgm:cxn modelId="{0CB76259-D269-4BA1-840E-57E894A2C064}" type="presParOf" srcId="{CB95126F-43B2-4C8A-A67A-7B8921FF91D6}" destId="{798460BB-7CA2-4D8D-9D4D-DEBA6361A643}" srcOrd="0" destOrd="0" presId="urn:microsoft.com/office/officeart/2008/layout/PictureAccentList"/>
    <dgm:cxn modelId="{4E91CF67-C1E9-4811-B98B-51695B673551}" type="presParOf" srcId="{CB95126F-43B2-4C8A-A67A-7B8921FF91D6}" destId="{55A40DBC-9E94-4233-8F88-861FD39D5C80}" srcOrd="1" destOrd="0" presId="urn:microsoft.com/office/officeart/2008/layout/PictureAccentList"/>
    <dgm:cxn modelId="{8D04D426-950F-4BED-B9F7-30AC09E2ADF1}" type="presParOf" srcId="{988606A8-B7DF-431C-849A-06ECDFB71C92}" destId="{2A36A9A0-2E48-43A0-A876-86AF93A357E6}" srcOrd="1" destOrd="0" presId="urn:microsoft.com/office/officeart/2008/layout/PictureAccentList"/>
    <dgm:cxn modelId="{B8614D7B-2916-4488-8CCC-B79F145D029B}" type="presParOf" srcId="{2A36A9A0-2E48-43A0-A876-86AF93A357E6}" destId="{661256E4-0896-4DBA-83D0-1A313A0BEC8F}" srcOrd="0" destOrd="0" presId="urn:microsoft.com/office/officeart/2008/layout/PictureAccentList"/>
    <dgm:cxn modelId="{06DA95B0-B120-4473-A3A3-5903BEE0D3E2}" type="presParOf" srcId="{2A36A9A0-2E48-43A0-A876-86AF93A357E6}" destId="{0980EEDD-C6DB-4FCB-B806-242EEA9565D3}" srcOrd="1" destOrd="0" presId="urn:microsoft.com/office/officeart/2008/layout/PictureAccentList"/>
    <dgm:cxn modelId="{0626BEAC-77B3-4F4C-9DB4-138786DEFB79}" type="presParOf" srcId="{988606A8-B7DF-431C-849A-06ECDFB71C92}" destId="{77515702-A319-49D4-A924-59628029FA99}" srcOrd="2" destOrd="0" presId="urn:microsoft.com/office/officeart/2008/layout/PictureAccentList"/>
    <dgm:cxn modelId="{808EC6A2-E2B0-4DA5-BCCA-B0314AF656F3}" type="presParOf" srcId="{77515702-A319-49D4-A924-59628029FA99}" destId="{6969B5EF-D571-4D21-AA32-4FE9E937614E}" srcOrd="0" destOrd="0" presId="urn:microsoft.com/office/officeart/2008/layout/PictureAccentList"/>
    <dgm:cxn modelId="{D1A4DB85-74E0-498C-B01D-CC193F29E10E}" type="presParOf" srcId="{77515702-A319-49D4-A924-59628029FA99}" destId="{B9050791-7771-4E51-BC5B-92DD5342A2F9}" srcOrd="1" destOrd="0" presId="urn:microsoft.com/office/officeart/2008/layout/PictureAccentList"/>
    <dgm:cxn modelId="{80775675-3F66-404A-87EC-26922D91F54F}" type="presParOf" srcId="{988606A8-B7DF-431C-849A-06ECDFB71C92}" destId="{2BE39431-E0E9-4B4B-8196-51EF96AE9D36}" srcOrd="3" destOrd="0" presId="urn:microsoft.com/office/officeart/2008/layout/PictureAccentList"/>
    <dgm:cxn modelId="{A4E018EB-DECC-4723-95B0-35F3ACB06CC7}" type="presParOf" srcId="{2BE39431-E0E9-4B4B-8196-51EF96AE9D36}" destId="{6DF957ED-1229-4E11-920C-D243D599E2CF}" srcOrd="0" destOrd="0" presId="urn:microsoft.com/office/officeart/2008/layout/PictureAccentList"/>
    <dgm:cxn modelId="{CE3E692C-2267-4F2C-94C1-97CC72222CD1}" type="presParOf" srcId="{2BE39431-E0E9-4B4B-8196-51EF96AE9D36}" destId="{6CFE46D5-B04D-4F22-9F33-D7D6D8A8DB20}" srcOrd="1" destOrd="0" presId="urn:microsoft.com/office/officeart/2008/layout/PictureAccentList"/>
    <dgm:cxn modelId="{8DC4AD5D-1014-4A72-8B4C-EB3C5BC34686}" type="presParOf" srcId="{988606A8-B7DF-431C-849A-06ECDFB71C92}" destId="{00638C9A-18E9-4784-A872-06BB6F90D879}" srcOrd="4" destOrd="0" presId="urn:microsoft.com/office/officeart/2008/layout/PictureAccentList"/>
    <dgm:cxn modelId="{747B57F4-D39D-4D7D-85CF-6F4E6070AF2E}" type="presParOf" srcId="{00638C9A-18E9-4784-A872-06BB6F90D879}" destId="{AE4869A5-2093-433F-BFDA-1A39AAB07E16}" srcOrd="0" destOrd="0" presId="urn:microsoft.com/office/officeart/2008/layout/PictureAccentList"/>
    <dgm:cxn modelId="{4CA4533E-AE7C-47BF-986C-31FAE04B4E41}" type="presParOf" srcId="{00638C9A-18E9-4784-A872-06BB6F90D879}" destId="{DCBEB7B8-9B04-4AF0-B98E-AFE613F32697}"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DDF7292-CA82-4594-8F4F-3C0E00478E3A}"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en-US"/>
        </a:p>
      </dgm:t>
    </dgm:pt>
    <dgm:pt modelId="{5BD1F35F-C569-4D46-A5FD-6F837092B593}">
      <dgm:prSet phldrT="[Text]"/>
      <dgm:spPr/>
      <dgm:t>
        <a:bodyPr/>
        <a:lstStyle/>
        <a:p>
          <a:r>
            <a:rPr lang="en-US" dirty="0" smtClean="0"/>
            <a:t>Short-Acting </a:t>
          </a:r>
          <a:endParaRPr lang="en-US" dirty="0"/>
        </a:p>
      </dgm:t>
    </dgm:pt>
    <dgm:pt modelId="{1CC63916-8506-4DC3-BEA3-E10A7EBB3DB4}" type="parTrans" cxnId="{E80E326C-5466-40F3-9E03-3116476D53D9}">
      <dgm:prSet/>
      <dgm:spPr/>
      <dgm:t>
        <a:bodyPr/>
        <a:lstStyle/>
        <a:p>
          <a:endParaRPr lang="en-US"/>
        </a:p>
      </dgm:t>
    </dgm:pt>
    <dgm:pt modelId="{4919D1A9-FC43-4992-BFDD-545FDE8D1A51}" type="sibTrans" cxnId="{E80E326C-5466-40F3-9E03-3116476D53D9}">
      <dgm:prSet/>
      <dgm:spPr/>
      <dgm:t>
        <a:bodyPr/>
        <a:lstStyle/>
        <a:p>
          <a:endParaRPr lang="en-US"/>
        </a:p>
      </dgm:t>
    </dgm:pt>
    <dgm:pt modelId="{2AB1A17F-F6A6-4910-A2EF-2E7A047EAA17}">
      <dgm:prSet phldrT="[Text]" custT="1"/>
      <dgm:spPr/>
      <dgm:t>
        <a:bodyPr/>
        <a:lstStyle/>
        <a:p>
          <a:r>
            <a:rPr lang="en-US" sz="1400" dirty="0" err="1" smtClean="0"/>
            <a:t>Accuneb</a:t>
          </a:r>
          <a:r>
            <a:rPr lang="en-US" sz="1400" dirty="0" smtClean="0"/>
            <a:t> 2.5 / 0.5 mL</a:t>
          </a:r>
          <a:endParaRPr lang="en-US" sz="1400" dirty="0"/>
        </a:p>
      </dgm:t>
    </dgm:pt>
    <dgm:pt modelId="{CB5BF65D-E664-4E47-ADD8-A01E590D3E5E}" type="parTrans" cxnId="{C5F2C9BB-B7D3-4998-AF3B-55B02F7E103F}">
      <dgm:prSet/>
      <dgm:spPr/>
      <dgm:t>
        <a:bodyPr/>
        <a:lstStyle/>
        <a:p>
          <a:endParaRPr lang="en-US"/>
        </a:p>
      </dgm:t>
    </dgm:pt>
    <dgm:pt modelId="{FCF4D01E-EA28-4A0E-95DA-7957CEBE2DF6}" type="sibTrans" cxnId="{C5F2C9BB-B7D3-4998-AF3B-55B02F7E103F}">
      <dgm:prSet/>
      <dgm:spPr/>
      <dgm:t>
        <a:bodyPr/>
        <a:lstStyle/>
        <a:p>
          <a:endParaRPr lang="en-US"/>
        </a:p>
      </dgm:t>
    </dgm:pt>
    <dgm:pt modelId="{8A6ED151-EE2C-4BAB-AD23-7D5FBD43F8E8}">
      <dgm:prSet phldrT="[Text]" custT="1"/>
      <dgm:spPr/>
      <dgm:t>
        <a:bodyPr/>
        <a:lstStyle/>
        <a:p>
          <a:r>
            <a:rPr lang="en-US" sz="1400" dirty="0" err="1" smtClean="0"/>
            <a:t>Accuneb</a:t>
          </a:r>
          <a:r>
            <a:rPr lang="en-US" sz="1400" dirty="0" smtClean="0"/>
            <a:t> 1.25 / 3 mL</a:t>
          </a:r>
        </a:p>
      </dgm:t>
    </dgm:pt>
    <dgm:pt modelId="{A4B024EC-AE4D-4EDA-9130-8EB0323BDF77}" type="parTrans" cxnId="{CE0D6C98-B922-437D-967B-4EE177E810BE}">
      <dgm:prSet/>
      <dgm:spPr/>
      <dgm:t>
        <a:bodyPr/>
        <a:lstStyle/>
        <a:p>
          <a:endParaRPr lang="en-US"/>
        </a:p>
      </dgm:t>
    </dgm:pt>
    <dgm:pt modelId="{A0B90E16-C8EA-4570-A94F-1CB4963381E1}" type="sibTrans" cxnId="{CE0D6C98-B922-437D-967B-4EE177E810BE}">
      <dgm:prSet/>
      <dgm:spPr/>
      <dgm:t>
        <a:bodyPr/>
        <a:lstStyle/>
        <a:p>
          <a:endParaRPr lang="en-US"/>
        </a:p>
      </dgm:t>
    </dgm:pt>
    <dgm:pt modelId="{2C91F1F6-FEEA-425C-8F84-9FE636823320}">
      <dgm:prSet phldrT="[Text]" custT="1"/>
      <dgm:spPr/>
      <dgm:t>
        <a:bodyPr/>
        <a:lstStyle/>
        <a:p>
          <a:r>
            <a:rPr lang="en-US" sz="1400" dirty="0" err="1" smtClean="0"/>
            <a:t>Accuneb</a:t>
          </a:r>
          <a:r>
            <a:rPr lang="en-US" sz="1400" dirty="0" smtClean="0"/>
            <a:t> 0.63 / 3 mL</a:t>
          </a:r>
          <a:endParaRPr lang="en-US" sz="1400" dirty="0"/>
        </a:p>
      </dgm:t>
    </dgm:pt>
    <dgm:pt modelId="{53A42815-D857-4645-9FA5-8142CE074AD4}" type="parTrans" cxnId="{5A1AE351-E378-4A92-BE75-C740CF5A9E44}">
      <dgm:prSet/>
      <dgm:spPr/>
      <dgm:t>
        <a:bodyPr/>
        <a:lstStyle/>
        <a:p>
          <a:endParaRPr lang="en-US"/>
        </a:p>
      </dgm:t>
    </dgm:pt>
    <dgm:pt modelId="{F653F0BA-A824-401B-9FF5-36E1F49A9722}" type="sibTrans" cxnId="{5A1AE351-E378-4A92-BE75-C740CF5A9E44}">
      <dgm:prSet/>
      <dgm:spPr/>
      <dgm:t>
        <a:bodyPr/>
        <a:lstStyle/>
        <a:p>
          <a:endParaRPr lang="en-US"/>
        </a:p>
      </dgm:t>
    </dgm:pt>
    <dgm:pt modelId="{BA2F973A-AEB7-4A18-9A73-4A62C86C88E4}">
      <dgm:prSet phldrT="[Text]" custT="1"/>
      <dgm:spPr/>
      <dgm:t>
        <a:bodyPr/>
        <a:lstStyle/>
        <a:p>
          <a:r>
            <a:rPr lang="en-US" sz="1400" dirty="0" smtClean="0"/>
            <a:t>S2 INHALANT</a:t>
          </a:r>
          <a:endParaRPr lang="en-US" sz="1400" dirty="0"/>
        </a:p>
      </dgm:t>
    </dgm:pt>
    <dgm:pt modelId="{AC86F617-1C23-4C02-833F-339A50FC6C98}" type="parTrans" cxnId="{A16168F8-3E7B-4649-9DEB-5E5BFC6DD6E7}">
      <dgm:prSet/>
      <dgm:spPr/>
      <dgm:t>
        <a:bodyPr/>
        <a:lstStyle/>
        <a:p>
          <a:endParaRPr lang="en-US"/>
        </a:p>
      </dgm:t>
    </dgm:pt>
    <dgm:pt modelId="{4C541879-4F40-4EFC-ACB6-52E87AF5453E}" type="sibTrans" cxnId="{A16168F8-3E7B-4649-9DEB-5E5BFC6DD6E7}">
      <dgm:prSet/>
      <dgm:spPr/>
      <dgm:t>
        <a:bodyPr/>
        <a:lstStyle/>
        <a:p>
          <a:endParaRPr lang="en-US"/>
        </a:p>
      </dgm:t>
    </dgm:pt>
    <dgm:pt modelId="{4F78E5D6-D4E1-45C3-B71F-FCF48129CCDB}">
      <dgm:prSet phldrT="[Text]"/>
      <dgm:spPr/>
      <dgm:t>
        <a:bodyPr/>
        <a:lstStyle/>
        <a:p>
          <a:r>
            <a:rPr lang="en-US" dirty="0" smtClean="0"/>
            <a:t>Albuterol 5 mg / mL solution</a:t>
          </a:r>
          <a:endParaRPr lang="en-US" dirty="0"/>
        </a:p>
      </dgm:t>
    </dgm:pt>
    <dgm:pt modelId="{D8327530-94A7-4925-BC49-DC4E15293B8C}" type="parTrans" cxnId="{E7CB8163-1C8D-496E-AD09-F2DAC97E2965}">
      <dgm:prSet/>
      <dgm:spPr/>
      <dgm:t>
        <a:bodyPr/>
        <a:lstStyle/>
        <a:p>
          <a:endParaRPr lang="en-US"/>
        </a:p>
      </dgm:t>
    </dgm:pt>
    <dgm:pt modelId="{DF7890FB-76C5-4A29-A70F-88A5A1FEF0E8}" type="sibTrans" cxnId="{E7CB8163-1C8D-496E-AD09-F2DAC97E2965}">
      <dgm:prSet/>
      <dgm:spPr/>
      <dgm:t>
        <a:bodyPr/>
        <a:lstStyle/>
        <a:p>
          <a:endParaRPr lang="en-US"/>
        </a:p>
      </dgm:t>
    </dgm:pt>
    <dgm:pt modelId="{D3A33EC3-DAD3-44A7-8ED4-BD5DC9BD5BA8}" type="pres">
      <dgm:prSet presAssocID="{3DDF7292-CA82-4594-8F4F-3C0E00478E3A}" presName="layout" presStyleCnt="0">
        <dgm:presLayoutVars>
          <dgm:chMax/>
          <dgm:chPref/>
          <dgm:dir/>
          <dgm:animOne val="branch"/>
          <dgm:animLvl val="lvl"/>
          <dgm:resizeHandles/>
        </dgm:presLayoutVars>
      </dgm:prSet>
      <dgm:spPr/>
      <dgm:t>
        <a:bodyPr/>
        <a:lstStyle/>
        <a:p>
          <a:endParaRPr lang="en-US"/>
        </a:p>
      </dgm:t>
    </dgm:pt>
    <dgm:pt modelId="{791E603E-4EA7-4EE5-871E-27C7FA88308B}" type="pres">
      <dgm:prSet presAssocID="{5BD1F35F-C569-4D46-A5FD-6F837092B593}" presName="root" presStyleCnt="0">
        <dgm:presLayoutVars>
          <dgm:chMax/>
          <dgm:chPref val="4"/>
        </dgm:presLayoutVars>
      </dgm:prSet>
      <dgm:spPr/>
    </dgm:pt>
    <dgm:pt modelId="{676CD157-F7DE-4D8E-8234-429FCB3ACED5}" type="pres">
      <dgm:prSet presAssocID="{5BD1F35F-C569-4D46-A5FD-6F837092B593}" presName="rootComposite" presStyleCnt="0">
        <dgm:presLayoutVars/>
      </dgm:prSet>
      <dgm:spPr/>
    </dgm:pt>
    <dgm:pt modelId="{87B6C47C-8D1E-48C4-A5BF-40B0A74CEBF3}" type="pres">
      <dgm:prSet presAssocID="{5BD1F35F-C569-4D46-A5FD-6F837092B593}" presName="rootText" presStyleLbl="node0" presStyleIdx="0" presStyleCnt="1">
        <dgm:presLayoutVars>
          <dgm:chMax/>
          <dgm:chPref val="4"/>
        </dgm:presLayoutVars>
      </dgm:prSet>
      <dgm:spPr/>
      <dgm:t>
        <a:bodyPr/>
        <a:lstStyle/>
        <a:p>
          <a:endParaRPr lang="en-US"/>
        </a:p>
      </dgm:t>
    </dgm:pt>
    <dgm:pt modelId="{988606A8-B7DF-431C-849A-06ECDFB71C92}" type="pres">
      <dgm:prSet presAssocID="{5BD1F35F-C569-4D46-A5FD-6F837092B593}" presName="childShape" presStyleCnt="0">
        <dgm:presLayoutVars>
          <dgm:chMax val="0"/>
          <dgm:chPref val="0"/>
        </dgm:presLayoutVars>
      </dgm:prSet>
      <dgm:spPr/>
    </dgm:pt>
    <dgm:pt modelId="{CB95126F-43B2-4C8A-A67A-7B8921FF91D6}" type="pres">
      <dgm:prSet presAssocID="{2AB1A17F-F6A6-4910-A2EF-2E7A047EAA17}" presName="childComposite" presStyleCnt="0">
        <dgm:presLayoutVars>
          <dgm:chMax val="0"/>
          <dgm:chPref val="0"/>
        </dgm:presLayoutVars>
      </dgm:prSet>
      <dgm:spPr/>
    </dgm:pt>
    <dgm:pt modelId="{798460BB-7CA2-4D8D-9D4D-DEBA6361A643}" type="pres">
      <dgm:prSet presAssocID="{2AB1A17F-F6A6-4910-A2EF-2E7A047EAA17}" presName="Image"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7000" b="-17000"/>
          </a:stretch>
        </a:blipFill>
      </dgm:spPr>
      <dgm:t>
        <a:bodyPr/>
        <a:lstStyle/>
        <a:p>
          <a:endParaRPr lang="en-US"/>
        </a:p>
      </dgm:t>
    </dgm:pt>
    <dgm:pt modelId="{55A40DBC-9E94-4233-8F88-861FD39D5C80}" type="pres">
      <dgm:prSet presAssocID="{2AB1A17F-F6A6-4910-A2EF-2E7A047EAA17}" presName="childText" presStyleLbl="lnNode1" presStyleIdx="0" presStyleCnt="5">
        <dgm:presLayoutVars>
          <dgm:chMax val="0"/>
          <dgm:chPref val="0"/>
          <dgm:bulletEnabled val="1"/>
        </dgm:presLayoutVars>
      </dgm:prSet>
      <dgm:spPr/>
      <dgm:t>
        <a:bodyPr/>
        <a:lstStyle/>
        <a:p>
          <a:endParaRPr lang="en-US"/>
        </a:p>
      </dgm:t>
    </dgm:pt>
    <dgm:pt modelId="{2A36A9A0-2E48-43A0-A876-86AF93A357E6}" type="pres">
      <dgm:prSet presAssocID="{8A6ED151-EE2C-4BAB-AD23-7D5FBD43F8E8}" presName="childComposite" presStyleCnt="0">
        <dgm:presLayoutVars>
          <dgm:chMax val="0"/>
          <dgm:chPref val="0"/>
        </dgm:presLayoutVars>
      </dgm:prSet>
      <dgm:spPr/>
    </dgm:pt>
    <dgm:pt modelId="{661256E4-0896-4DBA-83D0-1A313A0BEC8F}" type="pres">
      <dgm:prSet presAssocID="{8A6ED151-EE2C-4BAB-AD23-7D5FBD43F8E8}" presName="Image" presStyleLbl="nod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dgm:spPr>
      <dgm:t>
        <a:bodyPr/>
        <a:lstStyle/>
        <a:p>
          <a:endParaRPr lang="en-US"/>
        </a:p>
      </dgm:t>
    </dgm:pt>
    <dgm:pt modelId="{0980EEDD-C6DB-4FCB-B806-242EEA9565D3}" type="pres">
      <dgm:prSet presAssocID="{8A6ED151-EE2C-4BAB-AD23-7D5FBD43F8E8}" presName="childText" presStyleLbl="lnNode1" presStyleIdx="1" presStyleCnt="5">
        <dgm:presLayoutVars>
          <dgm:chMax val="0"/>
          <dgm:chPref val="0"/>
          <dgm:bulletEnabled val="1"/>
        </dgm:presLayoutVars>
      </dgm:prSet>
      <dgm:spPr/>
      <dgm:t>
        <a:bodyPr/>
        <a:lstStyle/>
        <a:p>
          <a:endParaRPr lang="en-US"/>
        </a:p>
      </dgm:t>
    </dgm:pt>
    <dgm:pt modelId="{77515702-A319-49D4-A924-59628029FA99}" type="pres">
      <dgm:prSet presAssocID="{2C91F1F6-FEEA-425C-8F84-9FE636823320}" presName="childComposite" presStyleCnt="0">
        <dgm:presLayoutVars>
          <dgm:chMax val="0"/>
          <dgm:chPref val="0"/>
        </dgm:presLayoutVars>
      </dgm:prSet>
      <dgm:spPr/>
    </dgm:pt>
    <dgm:pt modelId="{6969B5EF-D571-4D21-AA32-4FE9E937614E}" type="pres">
      <dgm:prSet presAssocID="{2C91F1F6-FEEA-425C-8F84-9FE636823320}" presName="Image" presStyleLbl="nod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B9050791-7771-4E51-BC5B-92DD5342A2F9}" type="pres">
      <dgm:prSet presAssocID="{2C91F1F6-FEEA-425C-8F84-9FE636823320}" presName="childText" presStyleLbl="lnNode1" presStyleIdx="2" presStyleCnt="5">
        <dgm:presLayoutVars>
          <dgm:chMax val="0"/>
          <dgm:chPref val="0"/>
          <dgm:bulletEnabled val="1"/>
        </dgm:presLayoutVars>
      </dgm:prSet>
      <dgm:spPr/>
      <dgm:t>
        <a:bodyPr/>
        <a:lstStyle/>
        <a:p>
          <a:endParaRPr lang="en-US"/>
        </a:p>
      </dgm:t>
    </dgm:pt>
    <dgm:pt modelId="{0713E232-D936-4AD0-8858-B466D0D86A73}" type="pres">
      <dgm:prSet presAssocID="{BA2F973A-AEB7-4A18-9A73-4A62C86C88E4}" presName="childComposite" presStyleCnt="0">
        <dgm:presLayoutVars>
          <dgm:chMax val="0"/>
          <dgm:chPref val="0"/>
        </dgm:presLayoutVars>
      </dgm:prSet>
      <dgm:spPr/>
    </dgm:pt>
    <dgm:pt modelId="{39F7ED12-F597-4A5B-89B5-CAFE0E94AD55}" type="pres">
      <dgm:prSet presAssocID="{BA2F973A-AEB7-4A18-9A73-4A62C86C88E4}" presName="Image" presStyleLbl="nod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67B08906-325B-4EE3-9CF3-1EF195DD4FBA}" type="pres">
      <dgm:prSet presAssocID="{BA2F973A-AEB7-4A18-9A73-4A62C86C88E4}" presName="childText" presStyleLbl="lnNode1" presStyleIdx="3" presStyleCnt="5">
        <dgm:presLayoutVars>
          <dgm:chMax val="0"/>
          <dgm:chPref val="0"/>
          <dgm:bulletEnabled val="1"/>
        </dgm:presLayoutVars>
      </dgm:prSet>
      <dgm:spPr/>
      <dgm:t>
        <a:bodyPr/>
        <a:lstStyle/>
        <a:p>
          <a:endParaRPr lang="en-US"/>
        </a:p>
      </dgm:t>
    </dgm:pt>
    <dgm:pt modelId="{A4AEC5FD-EA62-417B-B52E-5694581C340A}" type="pres">
      <dgm:prSet presAssocID="{4F78E5D6-D4E1-45C3-B71F-FCF48129CCDB}" presName="childComposite" presStyleCnt="0">
        <dgm:presLayoutVars>
          <dgm:chMax val="0"/>
          <dgm:chPref val="0"/>
        </dgm:presLayoutVars>
      </dgm:prSet>
      <dgm:spPr/>
    </dgm:pt>
    <dgm:pt modelId="{09D0D211-D896-45A9-A8C7-4A4F767F79B2}" type="pres">
      <dgm:prSet presAssocID="{4F78E5D6-D4E1-45C3-B71F-FCF48129CCDB}" presName="Image" presStyleLbl="nod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C68B3FE0-E88D-4DBB-8006-B662CAC3D9DF}" type="pres">
      <dgm:prSet presAssocID="{4F78E5D6-D4E1-45C3-B71F-FCF48129CCDB}" presName="childText" presStyleLbl="lnNode1" presStyleIdx="4" presStyleCnt="5">
        <dgm:presLayoutVars>
          <dgm:chMax val="0"/>
          <dgm:chPref val="0"/>
          <dgm:bulletEnabled val="1"/>
        </dgm:presLayoutVars>
      </dgm:prSet>
      <dgm:spPr/>
      <dgm:t>
        <a:bodyPr/>
        <a:lstStyle/>
        <a:p>
          <a:endParaRPr lang="en-US"/>
        </a:p>
      </dgm:t>
    </dgm:pt>
  </dgm:ptLst>
  <dgm:cxnLst>
    <dgm:cxn modelId="{5A1AE351-E378-4A92-BE75-C740CF5A9E44}" srcId="{5BD1F35F-C569-4D46-A5FD-6F837092B593}" destId="{2C91F1F6-FEEA-425C-8F84-9FE636823320}" srcOrd="2" destOrd="0" parTransId="{53A42815-D857-4645-9FA5-8142CE074AD4}" sibTransId="{F653F0BA-A824-401B-9FF5-36E1F49A9722}"/>
    <dgm:cxn modelId="{A16168F8-3E7B-4649-9DEB-5E5BFC6DD6E7}" srcId="{5BD1F35F-C569-4D46-A5FD-6F837092B593}" destId="{BA2F973A-AEB7-4A18-9A73-4A62C86C88E4}" srcOrd="3" destOrd="0" parTransId="{AC86F617-1C23-4C02-833F-339A50FC6C98}" sibTransId="{4C541879-4F40-4EFC-ACB6-52E87AF5453E}"/>
    <dgm:cxn modelId="{894A8A2F-687A-42B8-8300-A159DA566D8F}" type="presOf" srcId="{5BD1F35F-C569-4D46-A5FD-6F837092B593}" destId="{87B6C47C-8D1E-48C4-A5BF-40B0A74CEBF3}" srcOrd="0" destOrd="0" presId="urn:microsoft.com/office/officeart/2008/layout/PictureAccentList"/>
    <dgm:cxn modelId="{E7CB8163-1C8D-496E-AD09-F2DAC97E2965}" srcId="{5BD1F35F-C569-4D46-A5FD-6F837092B593}" destId="{4F78E5D6-D4E1-45C3-B71F-FCF48129CCDB}" srcOrd="4" destOrd="0" parTransId="{D8327530-94A7-4925-BC49-DC4E15293B8C}" sibTransId="{DF7890FB-76C5-4A29-A70F-88A5A1FEF0E8}"/>
    <dgm:cxn modelId="{7C83FBFA-2F6F-4B53-A124-B907EFD10718}" type="presOf" srcId="{3DDF7292-CA82-4594-8F4F-3C0E00478E3A}" destId="{D3A33EC3-DAD3-44A7-8ED4-BD5DC9BD5BA8}" srcOrd="0" destOrd="0" presId="urn:microsoft.com/office/officeart/2008/layout/PictureAccentList"/>
    <dgm:cxn modelId="{E80E326C-5466-40F3-9E03-3116476D53D9}" srcId="{3DDF7292-CA82-4594-8F4F-3C0E00478E3A}" destId="{5BD1F35F-C569-4D46-A5FD-6F837092B593}" srcOrd="0" destOrd="0" parTransId="{1CC63916-8506-4DC3-BEA3-E10A7EBB3DB4}" sibTransId="{4919D1A9-FC43-4992-BFDD-545FDE8D1A51}"/>
    <dgm:cxn modelId="{CE0D6C98-B922-437D-967B-4EE177E810BE}" srcId="{5BD1F35F-C569-4D46-A5FD-6F837092B593}" destId="{8A6ED151-EE2C-4BAB-AD23-7D5FBD43F8E8}" srcOrd="1" destOrd="0" parTransId="{A4B024EC-AE4D-4EDA-9130-8EB0323BDF77}" sibTransId="{A0B90E16-C8EA-4570-A94F-1CB4963381E1}"/>
    <dgm:cxn modelId="{3D49A420-3BD9-4706-9987-58F6EDA60402}" type="presOf" srcId="{BA2F973A-AEB7-4A18-9A73-4A62C86C88E4}" destId="{67B08906-325B-4EE3-9CF3-1EF195DD4FBA}" srcOrd="0" destOrd="0" presId="urn:microsoft.com/office/officeart/2008/layout/PictureAccentList"/>
    <dgm:cxn modelId="{AC0CE90D-190F-4E47-AA16-5B8218AB1437}" type="presOf" srcId="{4F78E5D6-D4E1-45C3-B71F-FCF48129CCDB}" destId="{C68B3FE0-E88D-4DBB-8006-B662CAC3D9DF}" srcOrd="0" destOrd="0" presId="urn:microsoft.com/office/officeart/2008/layout/PictureAccentList"/>
    <dgm:cxn modelId="{3A30B00C-9E35-4657-BB23-1BADE0CCA214}" type="presOf" srcId="{2C91F1F6-FEEA-425C-8F84-9FE636823320}" destId="{B9050791-7771-4E51-BC5B-92DD5342A2F9}" srcOrd="0" destOrd="0" presId="urn:microsoft.com/office/officeart/2008/layout/PictureAccentList"/>
    <dgm:cxn modelId="{89B986E5-93E0-45C3-9E9E-65530D6F235F}" type="presOf" srcId="{8A6ED151-EE2C-4BAB-AD23-7D5FBD43F8E8}" destId="{0980EEDD-C6DB-4FCB-B806-242EEA9565D3}" srcOrd="0" destOrd="0" presId="urn:microsoft.com/office/officeart/2008/layout/PictureAccentList"/>
    <dgm:cxn modelId="{C5F2C9BB-B7D3-4998-AF3B-55B02F7E103F}" srcId="{5BD1F35F-C569-4D46-A5FD-6F837092B593}" destId="{2AB1A17F-F6A6-4910-A2EF-2E7A047EAA17}" srcOrd="0" destOrd="0" parTransId="{CB5BF65D-E664-4E47-ADD8-A01E590D3E5E}" sibTransId="{FCF4D01E-EA28-4A0E-95DA-7957CEBE2DF6}"/>
    <dgm:cxn modelId="{0DEB166B-D721-4137-87B1-EEFE3ED51272}" type="presOf" srcId="{2AB1A17F-F6A6-4910-A2EF-2E7A047EAA17}" destId="{55A40DBC-9E94-4233-8F88-861FD39D5C80}" srcOrd="0" destOrd="0" presId="urn:microsoft.com/office/officeart/2008/layout/PictureAccentList"/>
    <dgm:cxn modelId="{386CC7DD-3E12-421E-9609-54261AD8FD2F}" type="presParOf" srcId="{D3A33EC3-DAD3-44A7-8ED4-BD5DC9BD5BA8}" destId="{791E603E-4EA7-4EE5-871E-27C7FA88308B}" srcOrd="0" destOrd="0" presId="urn:microsoft.com/office/officeart/2008/layout/PictureAccentList"/>
    <dgm:cxn modelId="{331EACF9-5EB4-4F57-90DB-B0A7B033D9AA}" type="presParOf" srcId="{791E603E-4EA7-4EE5-871E-27C7FA88308B}" destId="{676CD157-F7DE-4D8E-8234-429FCB3ACED5}" srcOrd="0" destOrd="0" presId="urn:microsoft.com/office/officeart/2008/layout/PictureAccentList"/>
    <dgm:cxn modelId="{36FE10C5-45BC-4A25-93B1-11D32B4AE97A}" type="presParOf" srcId="{676CD157-F7DE-4D8E-8234-429FCB3ACED5}" destId="{87B6C47C-8D1E-48C4-A5BF-40B0A74CEBF3}" srcOrd="0" destOrd="0" presId="urn:microsoft.com/office/officeart/2008/layout/PictureAccentList"/>
    <dgm:cxn modelId="{34EEB1A1-006E-4EA5-9CC9-E585340A1689}" type="presParOf" srcId="{791E603E-4EA7-4EE5-871E-27C7FA88308B}" destId="{988606A8-B7DF-431C-849A-06ECDFB71C92}" srcOrd="1" destOrd="0" presId="urn:microsoft.com/office/officeart/2008/layout/PictureAccentList"/>
    <dgm:cxn modelId="{F1E94DEE-484B-4DB2-829D-E3102AEAB98C}" type="presParOf" srcId="{988606A8-B7DF-431C-849A-06ECDFB71C92}" destId="{CB95126F-43B2-4C8A-A67A-7B8921FF91D6}" srcOrd="0" destOrd="0" presId="urn:microsoft.com/office/officeart/2008/layout/PictureAccentList"/>
    <dgm:cxn modelId="{D2E7EC14-8D74-4175-8AFD-59B0116A98D9}" type="presParOf" srcId="{CB95126F-43B2-4C8A-A67A-7B8921FF91D6}" destId="{798460BB-7CA2-4D8D-9D4D-DEBA6361A643}" srcOrd="0" destOrd="0" presId="urn:microsoft.com/office/officeart/2008/layout/PictureAccentList"/>
    <dgm:cxn modelId="{C98FE266-3B43-4902-808A-D1B4BF1E72AA}" type="presParOf" srcId="{CB95126F-43B2-4C8A-A67A-7B8921FF91D6}" destId="{55A40DBC-9E94-4233-8F88-861FD39D5C80}" srcOrd="1" destOrd="0" presId="urn:microsoft.com/office/officeart/2008/layout/PictureAccentList"/>
    <dgm:cxn modelId="{E8A1C527-4CD1-428B-B930-A074D3D32BEA}" type="presParOf" srcId="{988606A8-B7DF-431C-849A-06ECDFB71C92}" destId="{2A36A9A0-2E48-43A0-A876-86AF93A357E6}" srcOrd="1" destOrd="0" presId="urn:microsoft.com/office/officeart/2008/layout/PictureAccentList"/>
    <dgm:cxn modelId="{798C9555-98E7-45D4-8BCF-CDEB7D500308}" type="presParOf" srcId="{2A36A9A0-2E48-43A0-A876-86AF93A357E6}" destId="{661256E4-0896-4DBA-83D0-1A313A0BEC8F}" srcOrd="0" destOrd="0" presId="urn:microsoft.com/office/officeart/2008/layout/PictureAccentList"/>
    <dgm:cxn modelId="{C08BCA7C-FF15-4EFF-9CF9-576E6FAFDC98}" type="presParOf" srcId="{2A36A9A0-2E48-43A0-A876-86AF93A357E6}" destId="{0980EEDD-C6DB-4FCB-B806-242EEA9565D3}" srcOrd="1" destOrd="0" presId="urn:microsoft.com/office/officeart/2008/layout/PictureAccentList"/>
    <dgm:cxn modelId="{772418D6-9E44-41C8-A482-443A82431F07}" type="presParOf" srcId="{988606A8-B7DF-431C-849A-06ECDFB71C92}" destId="{77515702-A319-49D4-A924-59628029FA99}" srcOrd="2" destOrd="0" presId="urn:microsoft.com/office/officeart/2008/layout/PictureAccentList"/>
    <dgm:cxn modelId="{93BC5D73-CE51-49C0-B9AE-B8AB71211A6A}" type="presParOf" srcId="{77515702-A319-49D4-A924-59628029FA99}" destId="{6969B5EF-D571-4D21-AA32-4FE9E937614E}" srcOrd="0" destOrd="0" presId="urn:microsoft.com/office/officeart/2008/layout/PictureAccentList"/>
    <dgm:cxn modelId="{CC1D6240-BFFD-4214-8DE5-A64A953501C7}" type="presParOf" srcId="{77515702-A319-49D4-A924-59628029FA99}" destId="{B9050791-7771-4E51-BC5B-92DD5342A2F9}" srcOrd="1" destOrd="0" presId="urn:microsoft.com/office/officeart/2008/layout/PictureAccentList"/>
    <dgm:cxn modelId="{24E1D04C-881F-487F-B2C0-420C4713885A}" type="presParOf" srcId="{988606A8-B7DF-431C-849A-06ECDFB71C92}" destId="{0713E232-D936-4AD0-8858-B466D0D86A73}" srcOrd="3" destOrd="0" presId="urn:microsoft.com/office/officeart/2008/layout/PictureAccentList"/>
    <dgm:cxn modelId="{5B472763-37C6-414F-93D7-B9A7F1241E5A}" type="presParOf" srcId="{0713E232-D936-4AD0-8858-B466D0D86A73}" destId="{39F7ED12-F597-4A5B-89B5-CAFE0E94AD55}" srcOrd="0" destOrd="0" presId="urn:microsoft.com/office/officeart/2008/layout/PictureAccentList"/>
    <dgm:cxn modelId="{73409200-11CD-461E-9884-6D5EC0A6B130}" type="presParOf" srcId="{0713E232-D936-4AD0-8858-B466D0D86A73}" destId="{67B08906-325B-4EE3-9CF3-1EF195DD4FBA}" srcOrd="1" destOrd="0" presId="urn:microsoft.com/office/officeart/2008/layout/PictureAccentList"/>
    <dgm:cxn modelId="{BE83A8EC-173A-4D7D-B046-DB8B3E1CC10B}" type="presParOf" srcId="{988606A8-B7DF-431C-849A-06ECDFB71C92}" destId="{A4AEC5FD-EA62-417B-B52E-5694581C340A}" srcOrd="4" destOrd="0" presId="urn:microsoft.com/office/officeart/2008/layout/PictureAccentList"/>
    <dgm:cxn modelId="{C9D7CF5C-BD2B-4939-9459-2583E465968A}" type="presParOf" srcId="{A4AEC5FD-EA62-417B-B52E-5694581C340A}" destId="{09D0D211-D896-45A9-A8C7-4A4F767F79B2}" srcOrd="0" destOrd="0" presId="urn:microsoft.com/office/officeart/2008/layout/PictureAccentList"/>
    <dgm:cxn modelId="{A8845058-D8BA-4DF9-8495-7F7B6FA6F001}" type="presParOf" srcId="{A4AEC5FD-EA62-417B-B52E-5694581C340A}" destId="{C68B3FE0-E88D-4DBB-8006-B662CAC3D9DF}" srcOrd="1" destOrd="0" presId="urn:microsoft.com/office/officeart/2008/layout/PictureAccentLis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DDF7292-CA82-4594-8F4F-3C0E00478E3A}"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en-US"/>
        </a:p>
      </dgm:t>
    </dgm:pt>
    <dgm:pt modelId="{5BD1F35F-C569-4D46-A5FD-6F837092B593}">
      <dgm:prSet phldrT="[Text]" custT="1"/>
      <dgm:spPr/>
      <dgm:t>
        <a:bodyPr/>
        <a:lstStyle/>
        <a:p>
          <a:r>
            <a:rPr lang="en-US" sz="1400" dirty="0" smtClean="0"/>
            <a:t>Antimuscarinic / Short-Acting Combination</a:t>
          </a:r>
          <a:endParaRPr lang="en-US" sz="1400" dirty="0"/>
        </a:p>
      </dgm:t>
    </dgm:pt>
    <dgm:pt modelId="{1CC63916-8506-4DC3-BEA3-E10A7EBB3DB4}" type="parTrans" cxnId="{E80E326C-5466-40F3-9E03-3116476D53D9}">
      <dgm:prSet/>
      <dgm:spPr/>
      <dgm:t>
        <a:bodyPr/>
        <a:lstStyle/>
        <a:p>
          <a:endParaRPr lang="en-US"/>
        </a:p>
      </dgm:t>
    </dgm:pt>
    <dgm:pt modelId="{4919D1A9-FC43-4992-BFDD-545FDE8D1A51}" type="sibTrans" cxnId="{E80E326C-5466-40F3-9E03-3116476D53D9}">
      <dgm:prSet/>
      <dgm:spPr/>
      <dgm:t>
        <a:bodyPr/>
        <a:lstStyle/>
        <a:p>
          <a:endParaRPr lang="en-US"/>
        </a:p>
      </dgm:t>
    </dgm:pt>
    <dgm:pt modelId="{2AB1A17F-F6A6-4910-A2EF-2E7A047EAA17}">
      <dgm:prSet phldrT="[Text]" custT="1"/>
      <dgm:spPr/>
      <dgm:t>
        <a:bodyPr/>
        <a:lstStyle/>
        <a:p>
          <a:r>
            <a:rPr lang="en-US" sz="1400" dirty="0" smtClean="0"/>
            <a:t>ATROVENT HFA</a:t>
          </a:r>
          <a:endParaRPr lang="en-US" sz="1400" dirty="0"/>
        </a:p>
      </dgm:t>
    </dgm:pt>
    <dgm:pt modelId="{CB5BF65D-E664-4E47-ADD8-A01E590D3E5E}" type="parTrans" cxnId="{C5F2C9BB-B7D3-4998-AF3B-55B02F7E103F}">
      <dgm:prSet/>
      <dgm:spPr/>
      <dgm:t>
        <a:bodyPr/>
        <a:lstStyle/>
        <a:p>
          <a:endParaRPr lang="en-US"/>
        </a:p>
      </dgm:t>
    </dgm:pt>
    <dgm:pt modelId="{FCF4D01E-EA28-4A0E-95DA-7957CEBE2DF6}" type="sibTrans" cxnId="{C5F2C9BB-B7D3-4998-AF3B-55B02F7E103F}">
      <dgm:prSet/>
      <dgm:spPr/>
      <dgm:t>
        <a:bodyPr/>
        <a:lstStyle/>
        <a:p>
          <a:endParaRPr lang="en-US"/>
        </a:p>
      </dgm:t>
    </dgm:pt>
    <dgm:pt modelId="{063B6430-F7A6-43AC-8D84-9256CF5CDE7B}">
      <dgm:prSet phldrT="[Text]" custT="1"/>
      <dgm:spPr/>
      <dgm:t>
        <a:bodyPr/>
        <a:lstStyle/>
        <a:p>
          <a:r>
            <a:rPr lang="en-US" sz="1400" dirty="0" smtClean="0"/>
            <a:t>COMBIVENT RESPIMAT</a:t>
          </a:r>
          <a:endParaRPr lang="en-US" sz="1400" dirty="0"/>
        </a:p>
      </dgm:t>
    </dgm:pt>
    <dgm:pt modelId="{0B5B3C29-2DD4-4098-89FE-7D3D23C6ADB2}" type="parTrans" cxnId="{3ECBBB3D-874F-42CF-B130-D27944EF9486}">
      <dgm:prSet/>
      <dgm:spPr/>
      <dgm:t>
        <a:bodyPr/>
        <a:lstStyle/>
        <a:p>
          <a:endParaRPr lang="en-US"/>
        </a:p>
      </dgm:t>
    </dgm:pt>
    <dgm:pt modelId="{28B7517E-C3E5-419F-82F2-FA78348115FD}" type="sibTrans" cxnId="{3ECBBB3D-874F-42CF-B130-D27944EF9486}">
      <dgm:prSet/>
      <dgm:spPr/>
      <dgm:t>
        <a:bodyPr/>
        <a:lstStyle/>
        <a:p>
          <a:endParaRPr lang="en-US"/>
        </a:p>
      </dgm:t>
    </dgm:pt>
    <dgm:pt modelId="{D3A33EC3-DAD3-44A7-8ED4-BD5DC9BD5BA8}" type="pres">
      <dgm:prSet presAssocID="{3DDF7292-CA82-4594-8F4F-3C0E00478E3A}" presName="layout" presStyleCnt="0">
        <dgm:presLayoutVars>
          <dgm:chMax/>
          <dgm:chPref/>
          <dgm:dir/>
          <dgm:animOne val="branch"/>
          <dgm:animLvl val="lvl"/>
          <dgm:resizeHandles/>
        </dgm:presLayoutVars>
      </dgm:prSet>
      <dgm:spPr/>
      <dgm:t>
        <a:bodyPr/>
        <a:lstStyle/>
        <a:p>
          <a:endParaRPr lang="en-US"/>
        </a:p>
      </dgm:t>
    </dgm:pt>
    <dgm:pt modelId="{791E603E-4EA7-4EE5-871E-27C7FA88308B}" type="pres">
      <dgm:prSet presAssocID="{5BD1F35F-C569-4D46-A5FD-6F837092B593}" presName="root" presStyleCnt="0">
        <dgm:presLayoutVars>
          <dgm:chMax/>
          <dgm:chPref val="4"/>
        </dgm:presLayoutVars>
      </dgm:prSet>
      <dgm:spPr/>
    </dgm:pt>
    <dgm:pt modelId="{676CD157-F7DE-4D8E-8234-429FCB3ACED5}" type="pres">
      <dgm:prSet presAssocID="{5BD1F35F-C569-4D46-A5FD-6F837092B593}" presName="rootComposite" presStyleCnt="0">
        <dgm:presLayoutVars/>
      </dgm:prSet>
      <dgm:spPr/>
    </dgm:pt>
    <dgm:pt modelId="{87B6C47C-8D1E-48C4-A5BF-40B0A74CEBF3}" type="pres">
      <dgm:prSet presAssocID="{5BD1F35F-C569-4D46-A5FD-6F837092B593}" presName="rootText" presStyleLbl="node0" presStyleIdx="0" presStyleCnt="1">
        <dgm:presLayoutVars>
          <dgm:chMax/>
          <dgm:chPref val="4"/>
        </dgm:presLayoutVars>
      </dgm:prSet>
      <dgm:spPr/>
      <dgm:t>
        <a:bodyPr/>
        <a:lstStyle/>
        <a:p>
          <a:endParaRPr lang="en-US"/>
        </a:p>
      </dgm:t>
    </dgm:pt>
    <dgm:pt modelId="{988606A8-B7DF-431C-849A-06ECDFB71C92}" type="pres">
      <dgm:prSet presAssocID="{5BD1F35F-C569-4D46-A5FD-6F837092B593}" presName="childShape" presStyleCnt="0">
        <dgm:presLayoutVars>
          <dgm:chMax val="0"/>
          <dgm:chPref val="0"/>
        </dgm:presLayoutVars>
      </dgm:prSet>
      <dgm:spPr/>
    </dgm:pt>
    <dgm:pt modelId="{CB95126F-43B2-4C8A-A67A-7B8921FF91D6}" type="pres">
      <dgm:prSet presAssocID="{2AB1A17F-F6A6-4910-A2EF-2E7A047EAA17}" presName="childComposite" presStyleCnt="0">
        <dgm:presLayoutVars>
          <dgm:chMax val="0"/>
          <dgm:chPref val="0"/>
        </dgm:presLayoutVars>
      </dgm:prSet>
      <dgm:spPr/>
    </dgm:pt>
    <dgm:pt modelId="{798460BB-7CA2-4D8D-9D4D-DEBA6361A643}" type="pres">
      <dgm:prSet presAssocID="{2AB1A17F-F6A6-4910-A2EF-2E7A047EAA17}" presName="Image"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55A40DBC-9E94-4233-8F88-861FD39D5C80}" type="pres">
      <dgm:prSet presAssocID="{2AB1A17F-F6A6-4910-A2EF-2E7A047EAA17}" presName="childText" presStyleLbl="lnNode1" presStyleIdx="0" presStyleCnt="2">
        <dgm:presLayoutVars>
          <dgm:chMax val="0"/>
          <dgm:chPref val="0"/>
          <dgm:bulletEnabled val="1"/>
        </dgm:presLayoutVars>
      </dgm:prSet>
      <dgm:spPr/>
      <dgm:t>
        <a:bodyPr/>
        <a:lstStyle/>
        <a:p>
          <a:endParaRPr lang="en-US"/>
        </a:p>
      </dgm:t>
    </dgm:pt>
    <dgm:pt modelId="{EB39DCCA-44B2-4D81-8095-346BFE838EE4}" type="pres">
      <dgm:prSet presAssocID="{063B6430-F7A6-43AC-8D84-9256CF5CDE7B}" presName="childComposite" presStyleCnt="0">
        <dgm:presLayoutVars>
          <dgm:chMax val="0"/>
          <dgm:chPref val="0"/>
        </dgm:presLayoutVars>
      </dgm:prSet>
      <dgm:spPr/>
    </dgm:pt>
    <dgm:pt modelId="{AE800B10-5F9B-44FD-A837-17CF7966908C}" type="pres">
      <dgm:prSet presAssocID="{063B6430-F7A6-43AC-8D84-9256CF5CDE7B}" presName="Image" presStyleLbl="nod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pt>
    <dgm:pt modelId="{CAB610FA-FEA4-4716-B115-5B1A3ED2929D}" type="pres">
      <dgm:prSet presAssocID="{063B6430-F7A6-43AC-8D84-9256CF5CDE7B}" presName="childText" presStyleLbl="lnNode1" presStyleIdx="1" presStyleCnt="2">
        <dgm:presLayoutVars>
          <dgm:chMax val="0"/>
          <dgm:chPref val="0"/>
          <dgm:bulletEnabled val="1"/>
        </dgm:presLayoutVars>
      </dgm:prSet>
      <dgm:spPr/>
      <dgm:t>
        <a:bodyPr/>
        <a:lstStyle/>
        <a:p>
          <a:endParaRPr lang="en-US"/>
        </a:p>
      </dgm:t>
    </dgm:pt>
  </dgm:ptLst>
  <dgm:cxnLst>
    <dgm:cxn modelId="{1D3ED4B1-D0A2-4DE1-AEA4-A4BD7314DBDC}" type="presOf" srcId="{063B6430-F7A6-43AC-8D84-9256CF5CDE7B}" destId="{CAB610FA-FEA4-4716-B115-5B1A3ED2929D}" srcOrd="0" destOrd="0" presId="urn:microsoft.com/office/officeart/2008/layout/PictureAccentList"/>
    <dgm:cxn modelId="{49D3D6FD-C791-48C8-9C0D-53F90E3E2EAD}" type="presOf" srcId="{5BD1F35F-C569-4D46-A5FD-6F837092B593}" destId="{87B6C47C-8D1E-48C4-A5BF-40B0A74CEBF3}" srcOrd="0" destOrd="0" presId="urn:microsoft.com/office/officeart/2008/layout/PictureAccentList"/>
    <dgm:cxn modelId="{E80E326C-5466-40F3-9E03-3116476D53D9}" srcId="{3DDF7292-CA82-4594-8F4F-3C0E00478E3A}" destId="{5BD1F35F-C569-4D46-A5FD-6F837092B593}" srcOrd="0" destOrd="0" parTransId="{1CC63916-8506-4DC3-BEA3-E10A7EBB3DB4}" sibTransId="{4919D1A9-FC43-4992-BFDD-545FDE8D1A51}"/>
    <dgm:cxn modelId="{C5F2C9BB-B7D3-4998-AF3B-55B02F7E103F}" srcId="{5BD1F35F-C569-4D46-A5FD-6F837092B593}" destId="{2AB1A17F-F6A6-4910-A2EF-2E7A047EAA17}" srcOrd="0" destOrd="0" parTransId="{CB5BF65D-E664-4E47-ADD8-A01E590D3E5E}" sibTransId="{FCF4D01E-EA28-4A0E-95DA-7957CEBE2DF6}"/>
    <dgm:cxn modelId="{C1B20D74-D653-45DF-8477-EA948D69BD1A}" type="presOf" srcId="{2AB1A17F-F6A6-4910-A2EF-2E7A047EAA17}" destId="{55A40DBC-9E94-4233-8F88-861FD39D5C80}" srcOrd="0" destOrd="0" presId="urn:microsoft.com/office/officeart/2008/layout/PictureAccentList"/>
    <dgm:cxn modelId="{9D27DB99-2B1F-4495-9487-7F444EA0444A}" type="presOf" srcId="{3DDF7292-CA82-4594-8F4F-3C0E00478E3A}" destId="{D3A33EC3-DAD3-44A7-8ED4-BD5DC9BD5BA8}" srcOrd="0" destOrd="0" presId="urn:microsoft.com/office/officeart/2008/layout/PictureAccentList"/>
    <dgm:cxn modelId="{3ECBBB3D-874F-42CF-B130-D27944EF9486}" srcId="{5BD1F35F-C569-4D46-A5FD-6F837092B593}" destId="{063B6430-F7A6-43AC-8D84-9256CF5CDE7B}" srcOrd="1" destOrd="0" parTransId="{0B5B3C29-2DD4-4098-89FE-7D3D23C6ADB2}" sibTransId="{28B7517E-C3E5-419F-82F2-FA78348115FD}"/>
    <dgm:cxn modelId="{46A57839-D6CD-4914-A5F0-FFCB02CF901B}" type="presParOf" srcId="{D3A33EC3-DAD3-44A7-8ED4-BD5DC9BD5BA8}" destId="{791E603E-4EA7-4EE5-871E-27C7FA88308B}" srcOrd="0" destOrd="0" presId="urn:microsoft.com/office/officeart/2008/layout/PictureAccentList"/>
    <dgm:cxn modelId="{2786D27D-202E-4109-953C-4F561868805E}" type="presParOf" srcId="{791E603E-4EA7-4EE5-871E-27C7FA88308B}" destId="{676CD157-F7DE-4D8E-8234-429FCB3ACED5}" srcOrd="0" destOrd="0" presId="urn:microsoft.com/office/officeart/2008/layout/PictureAccentList"/>
    <dgm:cxn modelId="{E47B453A-5C42-4E01-AF36-BBAA8FB2631C}" type="presParOf" srcId="{676CD157-F7DE-4D8E-8234-429FCB3ACED5}" destId="{87B6C47C-8D1E-48C4-A5BF-40B0A74CEBF3}" srcOrd="0" destOrd="0" presId="urn:microsoft.com/office/officeart/2008/layout/PictureAccentList"/>
    <dgm:cxn modelId="{365AB342-2954-4E73-BD86-E095FB7088B5}" type="presParOf" srcId="{791E603E-4EA7-4EE5-871E-27C7FA88308B}" destId="{988606A8-B7DF-431C-849A-06ECDFB71C92}" srcOrd="1" destOrd="0" presId="urn:microsoft.com/office/officeart/2008/layout/PictureAccentList"/>
    <dgm:cxn modelId="{A8C5EA9F-2A13-4188-8455-5567FAD7709B}" type="presParOf" srcId="{988606A8-B7DF-431C-849A-06ECDFB71C92}" destId="{CB95126F-43B2-4C8A-A67A-7B8921FF91D6}" srcOrd="0" destOrd="0" presId="urn:microsoft.com/office/officeart/2008/layout/PictureAccentList"/>
    <dgm:cxn modelId="{53E6BC48-E81C-40D3-B9BD-EC34DCC50615}" type="presParOf" srcId="{CB95126F-43B2-4C8A-A67A-7B8921FF91D6}" destId="{798460BB-7CA2-4D8D-9D4D-DEBA6361A643}" srcOrd="0" destOrd="0" presId="urn:microsoft.com/office/officeart/2008/layout/PictureAccentList"/>
    <dgm:cxn modelId="{DFDB885D-ECB7-4909-9545-DD98F0924FE8}" type="presParOf" srcId="{CB95126F-43B2-4C8A-A67A-7B8921FF91D6}" destId="{55A40DBC-9E94-4233-8F88-861FD39D5C80}" srcOrd="1" destOrd="0" presId="urn:microsoft.com/office/officeart/2008/layout/PictureAccentList"/>
    <dgm:cxn modelId="{AAC04BDF-3606-4315-AF74-413FD014E245}" type="presParOf" srcId="{988606A8-B7DF-431C-849A-06ECDFB71C92}" destId="{EB39DCCA-44B2-4D81-8095-346BFE838EE4}" srcOrd="1" destOrd="0" presId="urn:microsoft.com/office/officeart/2008/layout/PictureAccentList"/>
    <dgm:cxn modelId="{F879AD4C-184B-46C2-882C-BB1EEE75D6C6}" type="presParOf" srcId="{EB39DCCA-44B2-4D81-8095-346BFE838EE4}" destId="{AE800B10-5F9B-44FD-A837-17CF7966908C}" srcOrd="0" destOrd="0" presId="urn:microsoft.com/office/officeart/2008/layout/PictureAccentList"/>
    <dgm:cxn modelId="{59257AAE-D802-43D1-9038-92CCF2B91E3A}" type="presParOf" srcId="{EB39DCCA-44B2-4D81-8095-346BFE838EE4}" destId="{CAB610FA-FEA4-4716-B115-5B1A3ED2929D}" srcOrd="1" destOrd="0" presId="urn:microsoft.com/office/officeart/2008/layout/PictureAccentLis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DDF7292-CA82-4594-8F4F-3C0E00478E3A}"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en-US"/>
        </a:p>
      </dgm:t>
    </dgm:pt>
    <dgm:pt modelId="{5BD1F35F-C569-4D46-A5FD-6F837092B593}">
      <dgm:prSet phldrT="[Text]"/>
      <dgm:spPr/>
      <dgm:t>
        <a:bodyPr/>
        <a:lstStyle/>
        <a:p>
          <a:r>
            <a:rPr lang="en-US" dirty="0" smtClean="0"/>
            <a:t>Mast-Cell Stabilizer</a:t>
          </a:r>
          <a:endParaRPr lang="en-US" dirty="0"/>
        </a:p>
      </dgm:t>
    </dgm:pt>
    <dgm:pt modelId="{1CC63916-8506-4DC3-BEA3-E10A7EBB3DB4}" type="parTrans" cxnId="{E80E326C-5466-40F3-9E03-3116476D53D9}">
      <dgm:prSet/>
      <dgm:spPr/>
      <dgm:t>
        <a:bodyPr/>
        <a:lstStyle/>
        <a:p>
          <a:endParaRPr lang="en-US"/>
        </a:p>
      </dgm:t>
    </dgm:pt>
    <dgm:pt modelId="{4919D1A9-FC43-4992-BFDD-545FDE8D1A51}" type="sibTrans" cxnId="{E80E326C-5466-40F3-9E03-3116476D53D9}">
      <dgm:prSet/>
      <dgm:spPr/>
      <dgm:t>
        <a:bodyPr/>
        <a:lstStyle/>
        <a:p>
          <a:endParaRPr lang="en-US"/>
        </a:p>
      </dgm:t>
    </dgm:pt>
    <dgm:pt modelId="{2AB1A17F-F6A6-4910-A2EF-2E7A047EAA17}">
      <dgm:prSet phldrT="[Text]" custT="1"/>
      <dgm:spPr/>
      <dgm:t>
        <a:bodyPr/>
        <a:lstStyle/>
        <a:p>
          <a:r>
            <a:rPr lang="en-US" sz="1400" dirty="0" smtClean="0"/>
            <a:t>CROMOLYN SODIUM</a:t>
          </a:r>
          <a:endParaRPr lang="en-US" sz="1400" dirty="0"/>
        </a:p>
      </dgm:t>
    </dgm:pt>
    <dgm:pt modelId="{CB5BF65D-E664-4E47-ADD8-A01E590D3E5E}" type="parTrans" cxnId="{C5F2C9BB-B7D3-4998-AF3B-55B02F7E103F}">
      <dgm:prSet/>
      <dgm:spPr/>
      <dgm:t>
        <a:bodyPr/>
        <a:lstStyle/>
        <a:p>
          <a:endParaRPr lang="en-US"/>
        </a:p>
      </dgm:t>
    </dgm:pt>
    <dgm:pt modelId="{FCF4D01E-EA28-4A0E-95DA-7957CEBE2DF6}" type="sibTrans" cxnId="{C5F2C9BB-B7D3-4998-AF3B-55B02F7E103F}">
      <dgm:prSet/>
      <dgm:spPr/>
      <dgm:t>
        <a:bodyPr/>
        <a:lstStyle/>
        <a:p>
          <a:endParaRPr lang="en-US"/>
        </a:p>
      </dgm:t>
    </dgm:pt>
    <dgm:pt modelId="{D3A33EC3-DAD3-44A7-8ED4-BD5DC9BD5BA8}" type="pres">
      <dgm:prSet presAssocID="{3DDF7292-CA82-4594-8F4F-3C0E00478E3A}" presName="layout" presStyleCnt="0">
        <dgm:presLayoutVars>
          <dgm:chMax/>
          <dgm:chPref/>
          <dgm:dir/>
          <dgm:animOne val="branch"/>
          <dgm:animLvl val="lvl"/>
          <dgm:resizeHandles/>
        </dgm:presLayoutVars>
      </dgm:prSet>
      <dgm:spPr/>
      <dgm:t>
        <a:bodyPr/>
        <a:lstStyle/>
        <a:p>
          <a:endParaRPr lang="en-US"/>
        </a:p>
      </dgm:t>
    </dgm:pt>
    <dgm:pt modelId="{791E603E-4EA7-4EE5-871E-27C7FA88308B}" type="pres">
      <dgm:prSet presAssocID="{5BD1F35F-C569-4D46-A5FD-6F837092B593}" presName="root" presStyleCnt="0">
        <dgm:presLayoutVars>
          <dgm:chMax/>
          <dgm:chPref val="4"/>
        </dgm:presLayoutVars>
      </dgm:prSet>
      <dgm:spPr/>
    </dgm:pt>
    <dgm:pt modelId="{676CD157-F7DE-4D8E-8234-429FCB3ACED5}" type="pres">
      <dgm:prSet presAssocID="{5BD1F35F-C569-4D46-A5FD-6F837092B593}" presName="rootComposite" presStyleCnt="0">
        <dgm:presLayoutVars/>
      </dgm:prSet>
      <dgm:spPr/>
    </dgm:pt>
    <dgm:pt modelId="{87B6C47C-8D1E-48C4-A5BF-40B0A74CEBF3}" type="pres">
      <dgm:prSet presAssocID="{5BD1F35F-C569-4D46-A5FD-6F837092B593}" presName="rootText" presStyleLbl="node0" presStyleIdx="0" presStyleCnt="1">
        <dgm:presLayoutVars>
          <dgm:chMax/>
          <dgm:chPref val="4"/>
        </dgm:presLayoutVars>
      </dgm:prSet>
      <dgm:spPr/>
      <dgm:t>
        <a:bodyPr/>
        <a:lstStyle/>
        <a:p>
          <a:endParaRPr lang="en-US"/>
        </a:p>
      </dgm:t>
    </dgm:pt>
    <dgm:pt modelId="{988606A8-B7DF-431C-849A-06ECDFB71C92}" type="pres">
      <dgm:prSet presAssocID="{5BD1F35F-C569-4D46-A5FD-6F837092B593}" presName="childShape" presStyleCnt="0">
        <dgm:presLayoutVars>
          <dgm:chMax val="0"/>
          <dgm:chPref val="0"/>
        </dgm:presLayoutVars>
      </dgm:prSet>
      <dgm:spPr/>
    </dgm:pt>
    <dgm:pt modelId="{CB95126F-43B2-4C8A-A67A-7B8921FF91D6}" type="pres">
      <dgm:prSet presAssocID="{2AB1A17F-F6A6-4910-A2EF-2E7A047EAA17}" presName="childComposite" presStyleCnt="0">
        <dgm:presLayoutVars>
          <dgm:chMax val="0"/>
          <dgm:chPref val="0"/>
        </dgm:presLayoutVars>
      </dgm:prSet>
      <dgm:spPr/>
    </dgm:pt>
    <dgm:pt modelId="{798460BB-7CA2-4D8D-9D4D-DEBA6361A643}" type="pres">
      <dgm:prSet presAssocID="{2AB1A17F-F6A6-4910-A2EF-2E7A047EAA17}" presName="Image" presStyleLbl="nod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55A40DBC-9E94-4233-8F88-861FD39D5C80}" type="pres">
      <dgm:prSet presAssocID="{2AB1A17F-F6A6-4910-A2EF-2E7A047EAA17}" presName="childText" presStyleLbl="lnNode1" presStyleIdx="0" presStyleCnt="1">
        <dgm:presLayoutVars>
          <dgm:chMax val="0"/>
          <dgm:chPref val="0"/>
          <dgm:bulletEnabled val="1"/>
        </dgm:presLayoutVars>
      </dgm:prSet>
      <dgm:spPr/>
      <dgm:t>
        <a:bodyPr/>
        <a:lstStyle/>
        <a:p>
          <a:endParaRPr lang="en-US"/>
        </a:p>
      </dgm:t>
    </dgm:pt>
  </dgm:ptLst>
  <dgm:cxnLst>
    <dgm:cxn modelId="{E80E326C-5466-40F3-9E03-3116476D53D9}" srcId="{3DDF7292-CA82-4594-8F4F-3C0E00478E3A}" destId="{5BD1F35F-C569-4D46-A5FD-6F837092B593}" srcOrd="0" destOrd="0" parTransId="{1CC63916-8506-4DC3-BEA3-E10A7EBB3DB4}" sibTransId="{4919D1A9-FC43-4992-BFDD-545FDE8D1A51}"/>
    <dgm:cxn modelId="{C5F2C9BB-B7D3-4998-AF3B-55B02F7E103F}" srcId="{5BD1F35F-C569-4D46-A5FD-6F837092B593}" destId="{2AB1A17F-F6A6-4910-A2EF-2E7A047EAA17}" srcOrd="0" destOrd="0" parTransId="{CB5BF65D-E664-4E47-ADD8-A01E590D3E5E}" sibTransId="{FCF4D01E-EA28-4A0E-95DA-7957CEBE2DF6}"/>
    <dgm:cxn modelId="{F000D85C-145C-410D-A3F6-79BB43F9179B}" type="presOf" srcId="{3DDF7292-CA82-4594-8F4F-3C0E00478E3A}" destId="{D3A33EC3-DAD3-44A7-8ED4-BD5DC9BD5BA8}" srcOrd="0" destOrd="0" presId="urn:microsoft.com/office/officeart/2008/layout/PictureAccentList"/>
    <dgm:cxn modelId="{B5387364-A5CA-4A1A-A1A3-A987B53E1FF6}" type="presOf" srcId="{2AB1A17F-F6A6-4910-A2EF-2E7A047EAA17}" destId="{55A40DBC-9E94-4233-8F88-861FD39D5C80}" srcOrd="0" destOrd="0" presId="urn:microsoft.com/office/officeart/2008/layout/PictureAccentList"/>
    <dgm:cxn modelId="{2A6FE7E6-25A5-4BE9-9991-180EB806D3C7}" type="presOf" srcId="{5BD1F35F-C569-4D46-A5FD-6F837092B593}" destId="{87B6C47C-8D1E-48C4-A5BF-40B0A74CEBF3}" srcOrd="0" destOrd="0" presId="urn:microsoft.com/office/officeart/2008/layout/PictureAccentList"/>
    <dgm:cxn modelId="{283EFFFB-CA6A-4230-B9DC-859FDA0107F8}" type="presParOf" srcId="{D3A33EC3-DAD3-44A7-8ED4-BD5DC9BD5BA8}" destId="{791E603E-4EA7-4EE5-871E-27C7FA88308B}" srcOrd="0" destOrd="0" presId="urn:microsoft.com/office/officeart/2008/layout/PictureAccentList"/>
    <dgm:cxn modelId="{7FF51025-9C76-476A-93AC-693F653BF643}" type="presParOf" srcId="{791E603E-4EA7-4EE5-871E-27C7FA88308B}" destId="{676CD157-F7DE-4D8E-8234-429FCB3ACED5}" srcOrd="0" destOrd="0" presId="urn:microsoft.com/office/officeart/2008/layout/PictureAccentList"/>
    <dgm:cxn modelId="{F31A1668-695F-47BA-B511-A201CD772FC7}" type="presParOf" srcId="{676CD157-F7DE-4D8E-8234-429FCB3ACED5}" destId="{87B6C47C-8D1E-48C4-A5BF-40B0A74CEBF3}" srcOrd="0" destOrd="0" presId="urn:microsoft.com/office/officeart/2008/layout/PictureAccentList"/>
    <dgm:cxn modelId="{EAF63409-E5C5-48BE-BC04-887758195562}" type="presParOf" srcId="{791E603E-4EA7-4EE5-871E-27C7FA88308B}" destId="{988606A8-B7DF-431C-849A-06ECDFB71C92}" srcOrd="1" destOrd="0" presId="urn:microsoft.com/office/officeart/2008/layout/PictureAccentList"/>
    <dgm:cxn modelId="{DB99450B-DA59-4E0E-B10C-D0F0B71A1943}" type="presParOf" srcId="{988606A8-B7DF-431C-849A-06ECDFB71C92}" destId="{CB95126F-43B2-4C8A-A67A-7B8921FF91D6}" srcOrd="0" destOrd="0" presId="urn:microsoft.com/office/officeart/2008/layout/PictureAccentList"/>
    <dgm:cxn modelId="{97BC0F23-156E-4928-A3C4-F942192BF699}" type="presParOf" srcId="{CB95126F-43B2-4C8A-A67A-7B8921FF91D6}" destId="{798460BB-7CA2-4D8D-9D4D-DEBA6361A643}" srcOrd="0" destOrd="0" presId="urn:microsoft.com/office/officeart/2008/layout/PictureAccentList"/>
    <dgm:cxn modelId="{C0EAD932-66D5-40E9-8D4A-27F21BA75E23}" type="presParOf" srcId="{CB95126F-43B2-4C8A-A67A-7B8921FF91D6}" destId="{55A40DBC-9E94-4233-8F88-861FD39D5C80}" srcOrd="1" destOrd="0" presId="urn:microsoft.com/office/officeart/2008/layout/PictureAccentList"/>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BB1D8A9-1C81-467B-9629-719D500460B4}" type="doc">
      <dgm:prSet loTypeId="urn:microsoft.com/office/officeart/2005/8/layout/arrow1" loCatId="relationship" qsTypeId="urn:microsoft.com/office/officeart/2005/8/quickstyle/simple1" qsCatId="simple" csTypeId="urn:microsoft.com/office/officeart/2005/8/colors/colorful4" csCatId="colorful" phldr="1"/>
      <dgm:spPr/>
      <dgm:t>
        <a:bodyPr/>
        <a:lstStyle/>
        <a:p>
          <a:endParaRPr lang="en-US"/>
        </a:p>
      </dgm:t>
    </dgm:pt>
    <dgm:pt modelId="{C87E5DC9-3C94-49A8-898C-F0619895E623}">
      <dgm:prSet phldrT="[Text]"/>
      <dgm:spPr/>
      <dgm:t>
        <a:bodyPr/>
        <a:lstStyle/>
        <a:p>
          <a:r>
            <a:rPr lang="en-US" dirty="0" smtClean="0"/>
            <a:t>Pharmacy Knowledge</a:t>
          </a:r>
          <a:endParaRPr lang="en-US" dirty="0"/>
        </a:p>
      </dgm:t>
    </dgm:pt>
    <dgm:pt modelId="{D1D1072C-10CA-4F36-911A-F6C2BB14911B}" type="parTrans" cxnId="{4F8D21E3-9D51-4768-B21F-29ABB09E0E73}">
      <dgm:prSet/>
      <dgm:spPr/>
      <dgm:t>
        <a:bodyPr/>
        <a:lstStyle/>
        <a:p>
          <a:endParaRPr lang="en-US"/>
        </a:p>
      </dgm:t>
    </dgm:pt>
    <dgm:pt modelId="{816C6388-B84A-4F74-9B12-FD940F096817}" type="sibTrans" cxnId="{4F8D21E3-9D51-4768-B21F-29ABB09E0E73}">
      <dgm:prSet/>
      <dgm:spPr/>
      <dgm:t>
        <a:bodyPr/>
        <a:lstStyle/>
        <a:p>
          <a:endParaRPr lang="en-US"/>
        </a:p>
      </dgm:t>
    </dgm:pt>
    <dgm:pt modelId="{96C9FBAA-B3C1-4715-A455-C50CB39D5BD2}">
      <dgm:prSet phldrT="[Text]"/>
      <dgm:spPr/>
      <dgm:t>
        <a:bodyPr/>
        <a:lstStyle/>
        <a:p>
          <a:r>
            <a:rPr lang="en-US" dirty="0" smtClean="0"/>
            <a:t>Reduced Treatment Failures</a:t>
          </a:r>
          <a:endParaRPr lang="en-US" dirty="0"/>
        </a:p>
      </dgm:t>
    </dgm:pt>
    <dgm:pt modelId="{07F6C143-D885-4C16-B4FE-9789997AA2E1}" type="parTrans" cxnId="{A0FA58A0-DDEB-4EDD-A5A7-2378ABB19A79}">
      <dgm:prSet/>
      <dgm:spPr/>
      <dgm:t>
        <a:bodyPr/>
        <a:lstStyle/>
        <a:p>
          <a:endParaRPr lang="en-US"/>
        </a:p>
      </dgm:t>
    </dgm:pt>
    <dgm:pt modelId="{69DE4581-7302-4EB7-8CBE-F6DD835BCB08}" type="sibTrans" cxnId="{A0FA58A0-DDEB-4EDD-A5A7-2378ABB19A79}">
      <dgm:prSet/>
      <dgm:spPr/>
      <dgm:t>
        <a:bodyPr/>
        <a:lstStyle/>
        <a:p>
          <a:endParaRPr lang="en-US"/>
        </a:p>
      </dgm:t>
    </dgm:pt>
    <dgm:pt modelId="{B77C44D0-701C-4630-B87C-3991D70ACE93}" type="pres">
      <dgm:prSet presAssocID="{DBB1D8A9-1C81-467B-9629-719D500460B4}" presName="cycle" presStyleCnt="0">
        <dgm:presLayoutVars>
          <dgm:dir/>
          <dgm:resizeHandles val="exact"/>
        </dgm:presLayoutVars>
      </dgm:prSet>
      <dgm:spPr/>
      <dgm:t>
        <a:bodyPr/>
        <a:lstStyle/>
        <a:p>
          <a:endParaRPr lang="en-US"/>
        </a:p>
      </dgm:t>
    </dgm:pt>
    <dgm:pt modelId="{2E3C6EA7-6B88-4070-8FCF-90E7859AFBCB}" type="pres">
      <dgm:prSet presAssocID="{C87E5DC9-3C94-49A8-898C-F0619895E623}" presName="arrow" presStyleLbl="node1" presStyleIdx="0" presStyleCnt="2" custRadScaleRad="88274">
        <dgm:presLayoutVars>
          <dgm:bulletEnabled val="1"/>
        </dgm:presLayoutVars>
      </dgm:prSet>
      <dgm:spPr/>
      <dgm:t>
        <a:bodyPr/>
        <a:lstStyle/>
        <a:p>
          <a:endParaRPr lang="en-US"/>
        </a:p>
      </dgm:t>
    </dgm:pt>
    <dgm:pt modelId="{23EFBCEF-AEF3-41C6-BF4B-3F91D5A6AEEF}" type="pres">
      <dgm:prSet presAssocID="{96C9FBAA-B3C1-4715-A455-C50CB39D5BD2}" presName="arrow" presStyleLbl="node1" presStyleIdx="1" presStyleCnt="2" custRadScaleRad="104640" custRadScaleInc="13">
        <dgm:presLayoutVars>
          <dgm:bulletEnabled val="1"/>
        </dgm:presLayoutVars>
      </dgm:prSet>
      <dgm:spPr/>
      <dgm:t>
        <a:bodyPr/>
        <a:lstStyle/>
        <a:p>
          <a:endParaRPr lang="en-US"/>
        </a:p>
      </dgm:t>
    </dgm:pt>
  </dgm:ptLst>
  <dgm:cxnLst>
    <dgm:cxn modelId="{28CBF1B5-88D7-486B-A7E3-62CB626D71DC}" type="presOf" srcId="{DBB1D8A9-1C81-467B-9629-719D500460B4}" destId="{B77C44D0-701C-4630-B87C-3991D70ACE93}" srcOrd="0" destOrd="0" presId="urn:microsoft.com/office/officeart/2005/8/layout/arrow1"/>
    <dgm:cxn modelId="{A0FA58A0-DDEB-4EDD-A5A7-2378ABB19A79}" srcId="{DBB1D8A9-1C81-467B-9629-719D500460B4}" destId="{96C9FBAA-B3C1-4715-A455-C50CB39D5BD2}" srcOrd="1" destOrd="0" parTransId="{07F6C143-D885-4C16-B4FE-9789997AA2E1}" sibTransId="{69DE4581-7302-4EB7-8CBE-F6DD835BCB08}"/>
    <dgm:cxn modelId="{7B239F1D-95ED-4BB9-B32D-F2C1E6301864}" type="presOf" srcId="{C87E5DC9-3C94-49A8-898C-F0619895E623}" destId="{2E3C6EA7-6B88-4070-8FCF-90E7859AFBCB}" srcOrd="0" destOrd="0" presId="urn:microsoft.com/office/officeart/2005/8/layout/arrow1"/>
    <dgm:cxn modelId="{4F8D21E3-9D51-4768-B21F-29ABB09E0E73}" srcId="{DBB1D8A9-1C81-467B-9629-719D500460B4}" destId="{C87E5DC9-3C94-49A8-898C-F0619895E623}" srcOrd="0" destOrd="0" parTransId="{D1D1072C-10CA-4F36-911A-F6C2BB14911B}" sibTransId="{816C6388-B84A-4F74-9B12-FD940F096817}"/>
    <dgm:cxn modelId="{EE95F812-B3A7-4EBF-9831-6A88AB347AF0}" type="presOf" srcId="{96C9FBAA-B3C1-4715-A455-C50CB39D5BD2}" destId="{23EFBCEF-AEF3-41C6-BF4B-3F91D5A6AEEF}" srcOrd="0" destOrd="0" presId="urn:microsoft.com/office/officeart/2005/8/layout/arrow1"/>
    <dgm:cxn modelId="{8720B7A0-CE98-4FDA-9E72-B3AEA298C65F}" type="presParOf" srcId="{B77C44D0-701C-4630-B87C-3991D70ACE93}" destId="{2E3C6EA7-6B88-4070-8FCF-90E7859AFBCB}" srcOrd="0" destOrd="0" presId="urn:microsoft.com/office/officeart/2005/8/layout/arrow1"/>
    <dgm:cxn modelId="{0E4792D9-21BE-4C61-A395-BF703F5DCDF0}" type="presParOf" srcId="{B77C44D0-701C-4630-B87C-3991D70ACE93}" destId="{23EFBCEF-AEF3-41C6-BF4B-3F91D5A6AEEF}" srcOrd="1" destOrd="0" presId="urn:microsoft.com/office/officeart/2005/8/layout/arrow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DF7292-CA82-4594-8F4F-3C0E00478E3A}"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en-US"/>
        </a:p>
      </dgm:t>
    </dgm:pt>
    <dgm:pt modelId="{5BD1F35F-C569-4D46-A5FD-6F837092B593}">
      <dgm:prSet phldrT="[Text]" custT="1"/>
      <dgm:spPr/>
      <dgm:t>
        <a:bodyPr/>
        <a:lstStyle/>
        <a:p>
          <a:r>
            <a:rPr lang="en-US" sz="1550" dirty="0" smtClean="0"/>
            <a:t>Steroid / Long-Acting  Combinations</a:t>
          </a:r>
          <a:endParaRPr lang="en-US" sz="1550" dirty="0"/>
        </a:p>
      </dgm:t>
    </dgm:pt>
    <dgm:pt modelId="{1CC63916-8506-4DC3-BEA3-E10A7EBB3DB4}" type="parTrans" cxnId="{E80E326C-5466-40F3-9E03-3116476D53D9}">
      <dgm:prSet/>
      <dgm:spPr/>
      <dgm:t>
        <a:bodyPr/>
        <a:lstStyle/>
        <a:p>
          <a:endParaRPr lang="en-US"/>
        </a:p>
      </dgm:t>
    </dgm:pt>
    <dgm:pt modelId="{4919D1A9-FC43-4992-BFDD-545FDE8D1A51}" type="sibTrans" cxnId="{E80E326C-5466-40F3-9E03-3116476D53D9}">
      <dgm:prSet/>
      <dgm:spPr/>
      <dgm:t>
        <a:bodyPr/>
        <a:lstStyle/>
        <a:p>
          <a:endParaRPr lang="en-US"/>
        </a:p>
      </dgm:t>
    </dgm:pt>
    <dgm:pt modelId="{2AB1A17F-F6A6-4910-A2EF-2E7A047EAA17}">
      <dgm:prSet phldrT="[Text]" custT="1"/>
      <dgm:spPr/>
      <dgm:t>
        <a:bodyPr/>
        <a:lstStyle/>
        <a:p>
          <a:r>
            <a:rPr lang="en-US" sz="1400" dirty="0" smtClean="0"/>
            <a:t>ADVAIR HFA 230</a:t>
          </a:r>
          <a:endParaRPr lang="en-US" sz="1400" dirty="0"/>
        </a:p>
      </dgm:t>
    </dgm:pt>
    <dgm:pt modelId="{CB5BF65D-E664-4E47-ADD8-A01E590D3E5E}" type="parTrans" cxnId="{C5F2C9BB-B7D3-4998-AF3B-55B02F7E103F}">
      <dgm:prSet/>
      <dgm:spPr/>
      <dgm:t>
        <a:bodyPr/>
        <a:lstStyle/>
        <a:p>
          <a:endParaRPr lang="en-US"/>
        </a:p>
      </dgm:t>
    </dgm:pt>
    <dgm:pt modelId="{FCF4D01E-EA28-4A0E-95DA-7957CEBE2DF6}" type="sibTrans" cxnId="{C5F2C9BB-B7D3-4998-AF3B-55B02F7E103F}">
      <dgm:prSet/>
      <dgm:spPr/>
      <dgm:t>
        <a:bodyPr/>
        <a:lstStyle/>
        <a:p>
          <a:endParaRPr lang="en-US"/>
        </a:p>
      </dgm:t>
    </dgm:pt>
    <dgm:pt modelId="{8A6ED151-EE2C-4BAB-AD23-7D5FBD43F8E8}">
      <dgm:prSet phldrT="[Text]" custT="1"/>
      <dgm:spPr/>
      <dgm:t>
        <a:bodyPr/>
        <a:lstStyle/>
        <a:p>
          <a:r>
            <a:rPr lang="en-US" sz="1400" dirty="0" smtClean="0"/>
            <a:t>ADVAIR HFA 115</a:t>
          </a:r>
        </a:p>
      </dgm:t>
    </dgm:pt>
    <dgm:pt modelId="{A4B024EC-AE4D-4EDA-9130-8EB0323BDF77}" type="parTrans" cxnId="{CE0D6C98-B922-437D-967B-4EE177E810BE}">
      <dgm:prSet/>
      <dgm:spPr/>
      <dgm:t>
        <a:bodyPr/>
        <a:lstStyle/>
        <a:p>
          <a:endParaRPr lang="en-US"/>
        </a:p>
      </dgm:t>
    </dgm:pt>
    <dgm:pt modelId="{A0B90E16-C8EA-4570-A94F-1CB4963381E1}" type="sibTrans" cxnId="{CE0D6C98-B922-437D-967B-4EE177E810BE}">
      <dgm:prSet/>
      <dgm:spPr/>
      <dgm:t>
        <a:bodyPr/>
        <a:lstStyle/>
        <a:p>
          <a:endParaRPr lang="en-US"/>
        </a:p>
      </dgm:t>
    </dgm:pt>
    <dgm:pt modelId="{2C91F1F6-FEEA-425C-8F84-9FE636823320}">
      <dgm:prSet phldrT="[Text]" custT="1"/>
      <dgm:spPr/>
      <dgm:t>
        <a:bodyPr/>
        <a:lstStyle/>
        <a:p>
          <a:r>
            <a:rPr lang="en-US" sz="1400" dirty="0" smtClean="0"/>
            <a:t>ADVAIR HFA 45</a:t>
          </a:r>
          <a:endParaRPr lang="en-US" sz="1400" dirty="0"/>
        </a:p>
      </dgm:t>
    </dgm:pt>
    <dgm:pt modelId="{53A42815-D857-4645-9FA5-8142CE074AD4}" type="parTrans" cxnId="{5A1AE351-E378-4A92-BE75-C740CF5A9E44}">
      <dgm:prSet/>
      <dgm:spPr/>
      <dgm:t>
        <a:bodyPr/>
        <a:lstStyle/>
        <a:p>
          <a:endParaRPr lang="en-US"/>
        </a:p>
      </dgm:t>
    </dgm:pt>
    <dgm:pt modelId="{F653F0BA-A824-401B-9FF5-36E1F49A9722}" type="sibTrans" cxnId="{5A1AE351-E378-4A92-BE75-C740CF5A9E44}">
      <dgm:prSet/>
      <dgm:spPr/>
      <dgm:t>
        <a:bodyPr/>
        <a:lstStyle/>
        <a:p>
          <a:endParaRPr lang="en-US"/>
        </a:p>
      </dgm:t>
    </dgm:pt>
    <dgm:pt modelId="{BED986CE-77F6-48A5-BE15-DE2CDB3227AF}">
      <dgm:prSet phldrT="[Text]" custT="1"/>
      <dgm:spPr/>
      <dgm:t>
        <a:bodyPr/>
        <a:lstStyle/>
        <a:p>
          <a:r>
            <a:rPr lang="en-US" sz="1400" dirty="0" smtClean="0"/>
            <a:t>SYMBICORT 160</a:t>
          </a:r>
          <a:endParaRPr lang="en-US" sz="1400" dirty="0"/>
        </a:p>
      </dgm:t>
    </dgm:pt>
    <dgm:pt modelId="{DA23CA46-9AE5-4B83-AFD6-56E64976C415}" type="parTrans" cxnId="{619DC54F-09E8-47B2-88F7-B7EA7424D373}">
      <dgm:prSet/>
      <dgm:spPr/>
      <dgm:t>
        <a:bodyPr/>
        <a:lstStyle/>
        <a:p>
          <a:endParaRPr lang="en-US"/>
        </a:p>
      </dgm:t>
    </dgm:pt>
    <dgm:pt modelId="{6EBCB6A1-46F5-4EB1-8C82-34B186E88D1E}" type="sibTrans" cxnId="{619DC54F-09E8-47B2-88F7-B7EA7424D373}">
      <dgm:prSet/>
      <dgm:spPr/>
      <dgm:t>
        <a:bodyPr/>
        <a:lstStyle/>
        <a:p>
          <a:endParaRPr lang="en-US"/>
        </a:p>
      </dgm:t>
    </dgm:pt>
    <dgm:pt modelId="{36962AC9-1DBE-4025-A6DA-13EB848C996F}">
      <dgm:prSet phldrT="[Text]" custT="1"/>
      <dgm:spPr/>
      <dgm:t>
        <a:bodyPr/>
        <a:lstStyle/>
        <a:p>
          <a:r>
            <a:rPr lang="en-US" sz="1400" dirty="0" smtClean="0"/>
            <a:t>SYMBICORT 80</a:t>
          </a:r>
          <a:endParaRPr lang="en-US" sz="1400" dirty="0"/>
        </a:p>
      </dgm:t>
    </dgm:pt>
    <dgm:pt modelId="{649044C5-C4E8-4E17-B5DB-B4CFACA55A34}" type="parTrans" cxnId="{449F9FD3-B3D3-4A28-ADE1-3821AD78DB7D}">
      <dgm:prSet/>
      <dgm:spPr/>
      <dgm:t>
        <a:bodyPr/>
        <a:lstStyle/>
        <a:p>
          <a:endParaRPr lang="en-US"/>
        </a:p>
      </dgm:t>
    </dgm:pt>
    <dgm:pt modelId="{3C63D095-CBE4-446C-AF34-FE0C3C6BA5C4}" type="sibTrans" cxnId="{449F9FD3-B3D3-4A28-ADE1-3821AD78DB7D}">
      <dgm:prSet/>
      <dgm:spPr/>
      <dgm:t>
        <a:bodyPr/>
        <a:lstStyle/>
        <a:p>
          <a:endParaRPr lang="en-US"/>
        </a:p>
      </dgm:t>
    </dgm:pt>
    <dgm:pt modelId="{D3A33EC3-DAD3-44A7-8ED4-BD5DC9BD5BA8}" type="pres">
      <dgm:prSet presAssocID="{3DDF7292-CA82-4594-8F4F-3C0E00478E3A}" presName="layout" presStyleCnt="0">
        <dgm:presLayoutVars>
          <dgm:chMax/>
          <dgm:chPref/>
          <dgm:dir/>
          <dgm:animOne val="branch"/>
          <dgm:animLvl val="lvl"/>
          <dgm:resizeHandles/>
        </dgm:presLayoutVars>
      </dgm:prSet>
      <dgm:spPr/>
      <dgm:t>
        <a:bodyPr/>
        <a:lstStyle/>
        <a:p>
          <a:endParaRPr lang="en-US"/>
        </a:p>
      </dgm:t>
    </dgm:pt>
    <dgm:pt modelId="{791E603E-4EA7-4EE5-871E-27C7FA88308B}" type="pres">
      <dgm:prSet presAssocID="{5BD1F35F-C569-4D46-A5FD-6F837092B593}" presName="root" presStyleCnt="0">
        <dgm:presLayoutVars>
          <dgm:chMax/>
          <dgm:chPref val="4"/>
        </dgm:presLayoutVars>
      </dgm:prSet>
      <dgm:spPr/>
    </dgm:pt>
    <dgm:pt modelId="{676CD157-F7DE-4D8E-8234-429FCB3ACED5}" type="pres">
      <dgm:prSet presAssocID="{5BD1F35F-C569-4D46-A5FD-6F837092B593}" presName="rootComposite" presStyleCnt="0">
        <dgm:presLayoutVars/>
      </dgm:prSet>
      <dgm:spPr/>
    </dgm:pt>
    <dgm:pt modelId="{87B6C47C-8D1E-48C4-A5BF-40B0A74CEBF3}" type="pres">
      <dgm:prSet presAssocID="{5BD1F35F-C569-4D46-A5FD-6F837092B593}" presName="rootText" presStyleLbl="node0" presStyleIdx="0" presStyleCnt="1">
        <dgm:presLayoutVars>
          <dgm:chMax/>
          <dgm:chPref val="4"/>
        </dgm:presLayoutVars>
      </dgm:prSet>
      <dgm:spPr/>
      <dgm:t>
        <a:bodyPr/>
        <a:lstStyle/>
        <a:p>
          <a:endParaRPr lang="en-US"/>
        </a:p>
      </dgm:t>
    </dgm:pt>
    <dgm:pt modelId="{988606A8-B7DF-431C-849A-06ECDFB71C92}" type="pres">
      <dgm:prSet presAssocID="{5BD1F35F-C569-4D46-A5FD-6F837092B593}" presName="childShape" presStyleCnt="0">
        <dgm:presLayoutVars>
          <dgm:chMax val="0"/>
          <dgm:chPref val="0"/>
        </dgm:presLayoutVars>
      </dgm:prSet>
      <dgm:spPr/>
    </dgm:pt>
    <dgm:pt modelId="{CB95126F-43B2-4C8A-A67A-7B8921FF91D6}" type="pres">
      <dgm:prSet presAssocID="{2AB1A17F-F6A6-4910-A2EF-2E7A047EAA17}" presName="childComposite" presStyleCnt="0">
        <dgm:presLayoutVars>
          <dgm:chMax val="0"/>
          <dgm:chPref val="0"/>
        </dgm:presLayoutVars>
      </dgm:prSet>
      <dgm:spPr/>
    </dgm:pt>
    <dgm:pt modelId="{798460BB-7CA2-4D8D-9D4D-DEBA6361A643}" type="pres">
      <dgm:prSet presAssocID="{2AB1A17F-F6A6-4910-A2EF-2E7A047EAA17}" presName="Image"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55A40DBC-9E94-4233-8F88-861FD39D5C80}" type="pres">
      <dgm:prSet presAssocID="{2AB1A17F-F6A6-4910-A2EF-2E7A047EAA17}" presName="childText" presStyleLbl="lnNode1" presStyleIdx="0" presStyleCnt="5">
        <dgm:presLayoutVars>
          <dgm:chMax val="0"/>
          <dgm:chPref val="0"/>
          <dgm:bulletEnabled val="1"/>
        </dgm:presLayoutVars>
      </dgm:prSet>
      <dgm:spPr/>
      <dgm:t>
        <a:bodyPr/>
        <a:lstStyle/>
        <a:p>
          <a:endParaRPr lang="en-US"/>
        </a:p>
      </dgm:t>
    </dgm:pt>
    <dgm:pt modelId="{2A36A9A0-2E48-43A0-A876-86AF93A357E6}" type="pres">
      <dgm:prSet presAssocID="{8A6ED151-EE2C-4BAB-AD23-7D5FBD43F8E8}" presName="childComposite" presStyleCnt="0">
        <dgm:presLayoutVars>
          <dgm:chMax val="0"/>
          <dgm:chPref val="0"/>
        </dgm:presLayoutVars>
      </dgm:prSet>
      <dgm:spPr/>
    </dgm:pt>
    <dgm:pt modelId="{661256E4-0896-4DBA-83D0-1A313A0BEC8F}" type="pres">
      <dgm:prSet presAssocID="{8A6ED151-EE2C-4BAB-AD23-7D5FBD43F8E8}" presName="Image" presStyleLbl="nod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0980EEDD-C6DB-4FCB-B806-242EEA9565D3}" type="pres">
      <dgm:prSet presAssocID="{8A6ED151-EE2C-4BAB-AD23-7D5FBD43F8E8}" presName="childText" presStyleLbl="lnNode1" presStyleIdx="1" presStyleCnt="5">
        <dgm:presLayoutVars>
          <dgm:chMax val="0"/>
          <dgm:chPref val="0"/>
          <dgm:bulletEnabled val="1"/>
        </dgm:presLayoutVars>
      </dgm:prSet>
      <dgm:spPr/>
      <dgm:t>
        <a:bodyPr/>
        <a:lstStyle/>
        <a:p>
          <a:endParaRPr lang="en-US"/>
        </a:p>
      </dgm:t>
    </dgm:pt>
    <dgm:pt modelId="{77515702-A319-49D4-A924-59628029FA99}" type="pres">
      <dgm:prSet presAssocID="{2C91F1F6-FEEA-425C-8F84-9FE636823320}" presName="childComposite" presStyleCnt="0">
        <dgm:presLayoutVars>
          <dgm:chMax val="0"/>
          <dgm:chPref val="0"/>
        </dgm:presLayoutVars>
      </dgm:prSet>
      <dgm:spPr/>
    </dgm:pt>
    <dgm:pt modelId="{6969B5EF-D571-4D21-AA32-4FE9E937614E}" type="pres">
      <dgm:prSet presAssocID="{2C91F1F6-FEEA-425C-8F84-9FE636823320}" presName="Image" presStyleLbl="nod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B9050791-7771-4E51-BC5B-92DD5342A2F9}" type="pres">
      <dgm:prSet presAssocID="{2C91F1F6-FEEA-425C-8F84-9FE636823320}" presName="childText" presStyleLbl="lnNode1" presStyleIdx="2" presStyleCnt="5">
        <dgm:presLayoutVars>
          <dgm:chMax val="0"/>
          <dgm:chPref val="0"/>
          <dgm:bulletEnabled val="1"/>
        </dgm:presLayoutVars>
      </dgm:prSet>
      <dgm:spPr/>
      <dgm:t>
        <a:bodyPr/>
        <a:lstStyle/>
        <a:p>
          <a:endParaRPr lang="en-US"/>
        </a:p>
      </dgm:t>
    </dgm:pt>
    <dgm:pt modelId="{290EA782-F196-47ED-858D-8D4F9B9A0570}" type="pres">
      <dgm:prSet presAssocID="{BED986CE-77F6-48A5-BE15-DE2CDB3227AF}" presName="childComposite" presStyleCnt="0">
        <dgm:presLayoutVars>
          <dgm:chMax val="0"/>
          <dgm:chPref val="0"/>
        </dgm:presLayoutVars>
      </dgm:prSet>
      <dgm:spPr/>
    </dgm:pt>
    <dgm:pt modelId="{2034D32B-0A91-4035-A97B-A3B9EE9E1C24}" type="pres">
      <dgm:prSet presAssocID="{BED986CE-77F6-48A5-BE15-DE2CDB3227AF}" presName="Image" presStyleLbl="nod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EF97EE49-58F3-40A3-9B6A-B84B1D24E98B}" type="pres">
      <dgm:prSet presAssocID="{BED986CE-77F6-48A5-BE15-DE2CDB3227AF}" presName="childText" presStyleLbl="lnNode1" presStyleIdx="3" presStyleCnt="5">
        <dgm:presLayoutVars>
          <dgm:chMax val="0"/>
          <dgm:chPref val="0"/>
          <dgm:bulletEnabled val="1"/>
        </dgm:presLayoutVars>
      </dgm:prSet>
      <dgm:spPr/>
      <dgm:t>
        <a:bodyPr/>
        <a:lstStyle/>
        <a:p>
          <a:endParaRPr lang="en-US"/>
        </a:p>
      </dgm:t>
    </dgm:pt>
    <dgm:pt modelId="{C90F7A36-A208-4EDF-AE84-FE3B0624EFAA}" type="pres">
      <dgm:prSet presAssocID="{36962AC9-1DBE-4025-A6DA-13EB848C996F}" presName="childComposite" presStyleCnt="0">
        <dgm:presLayoutVars>
          <dgm:chMax val="0"/>
          <dgm:chPref val="0"/>
        </dgm:presLayoutVars>
      </dgm:prSet>
      <dgm:spPr/>
    </dgm:pt>
    <dgm:pt modelId="{978BE475-12EC-426D-B7A8-94285EDE2844}" type="pres">
      <dgm:prSet presAssocID="{36962AC9-1DBE-4025-A6DA-13EB848C996F}" presName="Image" presStyleLbl="nod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3DE612EC-6808-449A-BDB1-7C499AC6F219}" type="pres">
      <dgm:prSet presAssocID="{36962AC9-1DBE-4025-A6DA-13EB848C996F}" presName="childText" presStyleLbl="lnNode1" presStyleIdx="4" presStyleCnt="5">
        <dgm:presLayoutVars>
          <dgm:chMax val="0"/>
          <dgm:chPref val="0"/>
          <dgm:bulletEnabled val="1"/>
        </dgm:presLayoutVars>
      </dgm:prSet>
      <dgm:spPr/>
      <dgm:t>
        <a:bodyPr/>
        <a:lstStyle/>
        <a:p>
          <a:endParaRPr lang="en-US"/>
        </a:p>
      </dgm:t>
    </dgm:pt>
  </dgm:ptLst>
  <dgm:cxnLst>
    <dgm:cxn modelId="{298DF00C-251F-46FE-8D7E-DDAC9A6CB8F7}" type="presOf" srcId="{5BD1F35F-C569-4D46-A5FD-6F837092B593}" destId="{87B6C47C-8D1E-48C4-A5BF-40B0A74CEBF3}" srcOrd="0" destOrd="0" presId="urn:microsoft.com/office/officeart/2008/layout/PictureAccentList"/>
    <dgm:cxn modelId="{8BD9F3F2-E941-49E7-9774-0C462566CA96}" type="presOf" srcId="{2AB1A17F-F6A6-4910-A2EF-2E7A047EAA17}" destId="{55A40DBC-9E94-4233-8F88-861FD39D5C80}" srcOrd="0" destOrd="0" presId="urn:microsoft.com/office/officeart/2008/layout/PictureAccentList"/>
    <dgm:cxn modelId="{EE790EE4-6518-4791-8820-319D35E27F2C}" type="presOf" srcId="{BED986CE-77F6-48A5-BE15-DE2CDB3227AF}" destId="{EF97EE49-58F3-40A3-9B6A-B84B1D24E98B}" srcOrd="0" destOrd="0" presId="urn:microsoft.com/office/officeart/2008/layout/PictureAccentList"/>
    <dgm:cxn modelId="{F9049B49-6516-4C86-9486-AA0FA1E61C9E}" type="presOf" srcId="{8A6ED151-EE2C-4BAB-AD23-7D5FBD43F8E8}" destId="{0980EEDD-C6DB-4FCB-B806-242EEA9565D3}" srcOrd="0" destOrd="0" presId="urn:microsoft.com/office/officeart/2008/layout/PictureAccentList"/>
    <dgm:cxn modelId="{2D01D928-340D-4366-8B6E-B03CC7E1645C}" type="presOf" srcId="{3DDF7292-CA82-4594-8F4F-3C0E00478E3A}" destId="{D3A33EC3-DAD3-44A7-8ED4-BD5DC9BD5BA8}" srcOrd="0" destOrd="0" presId="urn:microsoft.com/office/officeart/2008/layout/PictureAccentList"/>
    <dgm:cxn modelId="{C5F2C9BB-B7D3-4998-AF3B-55B02F7E103F}" srcId="{5BD1F35F-C569-4D46-A5FD-6F837092B593}" destId="{2AB1A17F-F6A6-4910-A2EF-2E7A047EAA17}" srcOrd="0" destOrd="0" parTransId="{CB5BF65D-E664-4E47-ADD8-A01E590D3E5E}" sibTransId="{FCF4D01E-EA28-4A0E-95DA-7957CEBE2DF6}"/>
    <dgm:cxn modelId="{B40BEFAC-B8BE-4583-B7E7-9AF9438F1312}" type="presOf" srcId="{2C91F1F6-FEEA-425C-8F84-9FE636823320}" destId="{B9050791-7771-4E51-BC5B-92DD5342A2F9}" srcOrd="0" destOrd="0" presId="urn:microsoft.com/office/officeart/2008/layout/PictureAccentList"/>
    <dgm:cxn modelId="{449F9FD3-B3D3-4A28-ADE1-3821AD78DB7D}" srcId="{5BD1F35F-C569-4D46-A5FD-6F837092B593}" destId="{36962AC9-1DBE-4025-A6DA-13EB848C996F}" srcOrd="4" destOrd="0" parTransId="{649044C5-C4E8-4E17-B5DB-B4CFACA55A34}" sibTransId="{3C63D095-CBE4-446C-AF34-FE0C3C6BA5C4}"/>
    <dgm:cxn modelId="{619DC54F-09E8-47B2-88F7-B7EA7424D373}" srcId="{5BD1F35F-C569-4D46-A5FD-6F837092B593}" destId="{BED986CE-77F6-48A5-BE15-DE2CDB3227AF}" srcOrd="3" destOrd="0" parTransId="{DA23CA46-9AE5-4B83-AFD6-56E64976C415}" sibTransId="{6EBCB6A1-46F5-4EB1-8C82-34B186E88D1E}"/>
    <dgm:cxn modelId="{5A1AE351-E378-4A92-BE75-C740CF5A9E44}" srcId="{5BD1F35F-C569-4D46-A5FD-6F837092B593}" destId="{2C91F1F6-FEEA-425C-8F84-9FE636823320}" srcOrd="2" destOrd="0" parTransId="{53A42815-D857-4645-9FA5-8142CE074AD4}" sibTransId="{F653F0BA-A824-401B-9FF5-36E1F49A9722}"/>
    <dgm:cxn modelId="{E80E326C-5466-40F3-9E03-3116476D53D9}" srcId="{3DDF7292-CA82-4594-8F4F-3C0E00478E3A}" destId="{5BD1F35F-C569-4D46-A5FD-6F837092B593}" srcOrd="0" destOrd="0" parTransId="{1CC63916-8506-4DC3-BEA3-E10A7EBB3DB4}" sibTransId="{4919D1A9-FC43-4992-BFDD-545FDE8D1A51}"/>
    <dgm:cxn modelId="{B9959822-3F56-4858-9CF0-4EB759BED4E4}" type="presOf" srcId="{36962AC9-1DBE-4025-A6DA-13EB848C996F}" destId="{3DE612EC-6808-449A-BDB1-7C499AC6F219}" srcOrd="0" destOrd="0" presId="urn:microsoft.com/office/officeart/2008/layout/PictureAccentList"/>
    <dgm:cxn modelId="{CE0D6C98-B922-437D-967B-4EE177E810BE}" srcId="{5BD1F35F-C569-4D46-A5FD-6F837092B593}" destId="{8A6ED151-EE2C-4BAB-AD23-7D5FBD43F8E8}" srcOrd="1" destOrd="0" parTransId="{A4B024EC-AE4D-4EDA-9130-8EB0323BDF77}" sibTransId="{A0B90E16-C8EA-4570-A94F-1CB4963381E1}"/>
    <dgm:cxn modelId="{3EF7C5A2-183B-4147-A392-9F37E864387C}" type="presParOf" srcId="{D3A33EC3-DAD3-44A7-8ED4-BD5DC9BD5BA8}" destId="{791E603E-4EA7-4EE5-871E-27C7FA88308B}" srcOrd="0" destOrd="0" presId="urn:microsoft.com/office/officeart/2008/layout/PictureAccentList"/>
    <dgm:cxn modelId="{01B51FF2-1DF3-4B0E-BBE8-FAC32264D68F}" type="presParOf" srcId="{791E603E-4EA7-4EE5-871E-27C7FA88308B}" destId="{676CD157-F7DE-4D8E-8234-429FCB3ACED5}" srcOrd="0" destOrd="0" presId="urn:microsoft.com/office/officeart/2008/layout/PictureAccentList"/>
    <dgm:cxn modelId="{285ABF56-E108-474B-8887-DBA97F6084C0}" type="presParOf" srcId="{676CD157-F7DE-4D8E-8234-429FCB3ACED5}" destId="{87B6C47C-8D1E-48C4-A5BF-40B0A74CEBF3}" srcOrd="0" destOrd="0" presId="urn:microsoft.com/office/officeart/2008/layout/PictureAccentList"/>
    <dgm:cxn modelId="{97536538-E44C-4DA2-9190-EA4663889DAF}" type="presParOf" srcId="{791E603E-4EA7-4EE5-871E-27C7FA88308B}" destId="{988606A8-B7DF-431C-849A-06ECDFB71C92}" srcOrd="1" destOrd="0" presId="urn:microsoft.com/office/officeart/2008/layout/PictureAccentList"/>
    <dgm:cxn modelId="{5B74C4C6-8067-4FAC-B5CB-5C5078150383}" type="presParOf" srcId="{988606A8-B7DF-431C-849A-06ECDFB71C92}" destId="{CB95126F-43B2-4C8A-A67A-7B8921FF91D6}" srcOrd="0" destOrd="0" presId="urn:microsoft.com/office/officeart/2008/layout/PictureAccentList"/>
    <dgm:cxn modelId="{B6AE9F6A-6507-463E-989C-C780ADDE6E0A}" type="presParOf" srcId="{CB95126F-43B2-4C8A-A67A-7B8921FF91D6}" destId="{798460BB-7CA2-4D8D-9D4D-DEBA6361A643}" srcOrd="0" destOrd="0" presId="urn:microsoft.com/office/officeart/2008/layout/PictureAccentList"/>
    <dgm:cxn modelId="{FD05ADA7-9318-478D-9DF6-5463B7524F01}" type="presParOf" srcId="{CB95126F-43B2-4C8A-A67A-7B8921FF91D6}" destId="{55A40DBC-9E94-4233-8F88-861FD39D5C80}" srcOrd="1" destOrd="0" presId="urn:microsoft.com/office/officeart/2008/layout/PictureAccentList"/>
    <dgm:cxn modelId="{4D7E8A70-4A84-4ABF-827E-EA47E27F2FFF}" type="presParOf" srcId="{988606A8-B7DF-431C-849A-06ECDFB71C92}" destId="{2A36A9A0-2E48-43A0-A876-86AF93A357E6}" srcOrd="1" destOrd="0" presId="urn:microsoft.com/office/officeart/2008/layout/PictureAccentList"/>
    <dgm:cxn modelId="{E1A6F279-B70F-4A5D-9514-8AF8B07B8A0F}" type="presParOf" srcId="{2A36A9A0-2E48-43A0-A876-86AF93A357E6}" destId="{661256E4-0896-4DBA-83D0-1A313A0BEC8F}" srcOrd="0" destOrd="0" presId="urn:microsoft.com/office/officeart/2008/layout/PictureAccentList"/>
    <dgm:cxn modelId="{2D38090B-45A8-4AB2-919F-9337C5AE8E65}" type="presParOf" srcId="{2A36A9A0-2E48-43A0-A876-86AF93A357E6}" destId="{0980EEDD-C6DB-4FCB-B806-242EEA9565D3}" srcOrd="1" destOrd="0" presId="urn:microsoft.com/office/officeart/2008/layout/PictureAccentList"/>
    <dgm:cxn modelId="{2DD67A53-BAC6-4EAE-B6C1-37594EA98C0F}" type="presParOf" srcId="{988606A8-B7DF-431C-849A-06ECDFB71C92}" destId="{77515702-A319-49D4-A924-59628029FA99}" srcOrd="2" destOrd="0" presId="urn:microsoft.com/office/officeart/2008/layout/PictureAccentList"/>
    <dgm:cxn modelId="{9C65D425-4D46-4B41-A771-2C5268AF13D3}" type="presParOf" srcId="{77515702-A319-49D4-A924-59628029FA99}" destId="{6969B5EF-D571-4D21-AA32-4FE9E937614E}" srcOrd="0" destOrd="0" presId="urn:microsoft.com/office/officeart/2008/layout/PictureAccentList"/>
    <dgm:cxn modelId="{DBDC2AD2-0BEA-4EA2-9C1F-7846CAEAD92D}" type="presParOf" srcId="{77515702-A319-49D4-A924-59628029FA99}" destId="{B9050791-7771-4E51-BC5B-92DD5342A2F9}" srcOrd="1" destOrd="0" presId="urn:microsoft.com/office/officeart/2008/layout/PictureAccentList"/>
    <dgm:cxn modelId="{AC0601AF-BA75-425E-A514-475606554671}" type="presParOf" srcId="{988606A8-B7DF-431C-849A-06ECDFB71C92}" destId="{290EA782-F196-47ED-858D-8D4F9B9A0570}" srcOrd="3" destOrd="0" presId="urn:microsoft.com/office/officeart/2008/layout/PictureAccentList"/>
    <dgm:cxn modelId="{83FE1FE9-D163-4D4B-A905-0917029D3B6A}" type="presParOf" srcId="{290EA782-F196-47ED-858D-8D4F9B9A0570}" destId="{2034D32B-0A91-4035-A97B-A3B9EE9E1C24}" srcOrd="0" destOrd="0" presId="urn:microsoft.com/office/officeart/2008/layout/PictureAccentList"/>
    <dgm:cxn modelId="{0BCD3CDA-632C-4951-9F10-DE2804E07EAB}" type="presParOf" srcId="{290EA782-F196-47ED-858D-8D4F9B9A0570}" destId="{EF97EE49-58F3-40A3-9B6A-B84B1D24E98B}" srcOrd="1" destOrd="0" presId="urn:microsoft.com/office/officeart/2008/layout/PictureAccentList"/>
    <dgm:cxn modelId="{7681AE79-D67E-4FA6-8496-159442F8FF83}" type="presParOf" srcId="{988606A8-B7DF-431C-849A-06ECDFB71C92}" destId="{C90F7A36-A208-4EDF-AE84-FE3B0624EFAA}" srcOrd="4" destOrd="0" presId="urn:microsoft.com/office/officeart/2008/layout/PictureAccentList"/>
    <dgm:cxn modelId="{37F17D11-00A1-4FF1-A22F-EB28375A23C6}" type="presParOf" srcId="{C90F7A36-A208-4EDF-AE84-FE3B0624EFAA}" destId="{978BE475-12EC-426D-B7A8-94285EDE2844}" srcOrd="0" destOrd="0" presId="urn:microsoft.com/office/officeart/2008/layout/PictureAccentList"/>
    <dgm:cxn modelId="{56AD0B90-92D3-4F2C-ACC5-36425C8E7F84}" type="presParOf" srcId="{C90F7A36-A208-4EDF-AE84-FE3B0624EFAA}" destId="{3DE612EC-6808-449A-BDB1-7C499AC6F219}" srcOrd="1" destOrd="0" presId="urn:microsoft.com/office/officeart/2008/layout/Picture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DF7292-CA82-4594-8F4F-3C0E00478E3A}"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en-US"/>
        </a:p>
      </dgm:t>
    </dgm:pt>
    <dgm:pt modelId="{5BD1F35F-C569-4D46-A5FD-6F837092B593}">
      <dgm:prSet phldrT="[Text]"/>
      <dgm:spPr/>
      <dgm:t>
        <a:bodyPr/>
        <a:lstStyle/>
        <a:p>
          <a:r>
            <a:rPr lang="en-US" dirty="0" smtClean="0"/>
            <a:t>Short-Acting</a:t>
          </a:r>
          <a:endParaRPr lang="en-US" dirty="0"/>
        </a:p>
      </dgm:t>
    </dgm:pt>
    <dgm:pt modelId="{1CC63916-8506-4DC3-BEA3-E10A7EBB3DB4}" type="parTrans" cxnId="{E80E326C-5466-40F3-9E03-3116476D53D9}">
      <dgm:prSet/>
      <dgm:spPr/>
      <dgm:t>
        <a:bodyPr/>
        <a:lstStyle/>
        <a:p>
          <a:endParaRPr lang="en-US"/>
        </a:p>
      </dgm:t>
    </dgm:pt>
    <dgm:pt modelId="{4919D1A9-FC43-4992-BFDD-545FDE8D1A51}" type="sibTrans" cxnId="{E80E326C-5466-40F3-9E03-3116476D53D9}">
      <dgm:prSet/>
      <dgm:spPr/>
      <dgm:t>
        <a:bodyPr/>
        <a:lstStyle/>
        <a:p>
          <a:endParaRPr lang="en-US"/>
        </a:p>
      </dgm:t>
    </dgm:pt>
    <dgm:pt modelId="{2AB1A17F-F6A6-4910-A2EF-2E7A047EAA17}">
      <dgm:prSet phldrT="[Text]"/>
      <dgm:spPr/>
      <dgm:t>
        <a:bodyPr/>
        <a:lstStyle/>
        <a:p>
          <a:r>
            <a:rPr lang="en-US" dirty="0" smtClean="0"/>
            <a:t>Ventolin</a:t>
          </a:r>
          <a:endParaRPr lang="en-US" dirty="0"/>
        </a:p>
      </dgm:t>
    </dgm:pt>
    <dgm:pt modelId="{CB5BF65D-E664-4E47-ADD8-A01E590D3E5E}" type="parTrans" cxnId="{C5F2C9BB-B7D3-4998-AF3B-55B02F7E103F}">
      <dgm:prSet/>
      <dgm:spPr/>
      <dgm:t>
        <a:bodyPr/>
        <a:lstStyle/>
        <a:p>
          <a:endParaRPr lang="en-US"/>
        </a:p>
      </dgm:t>
    </dgm:pt>
    <dgm:pt modelId="{FCF4D01E-EA28-4A0E-95DA-7957CEBE2DF6}" type="sibTrans" cxnId="{C5F2C9BB-B7D3-4998-AF3B-55B02F7E103F}">
      <dgm:prSet/>
      <dgm:spPr/>
      <dgm:t>
        <a:bodyPr/>
        <a:lstStyle/>
        <a:p>
          <a:endParaRPr lang="en-US"/>
        </a:p>
      </dgm:t>
    </dgm:pt>
    <dgm:pt modelId="{8A6ED151-EE2C-4BAB-AD23-7D5FBD43F8E8}">
      <dgm:prSet phldrT="[Text]"/>
      <dgm:spPr/>
      <dgm:t>
        <a:bodyPr/>
        <a:lstStyle/>
        <a:p>
          <a:r>
            <a:rPr lang="en-US" dirty="0" smtClean="0"/>
            <a:t>Proventil</a:t>
          </a:r>
        </a:p>
      </dgm:t>
    </dgm:pt>
    <dgm:pt modelId="{A4B024EC-AE4D-4EDA-9130-8EB0323BDF77}" type="parTrans" cxnId="{CE0D6C98-B922-437D-967B-4EE177E810BE}">
      <dgm:prSet/>
      <dgm:spPr/>
      <dgm:t>
        <a:bodyPr/>
        <a:lstStyle/>
        <a:p>
          <a:endParaRPr lang="en-US"/>
        </a:p>
      </dgm:t>
    </dgm:pt>
    <dgm:pt modelId="{A0B90E16-C8EA-4570-A94F-1CB4963381E1}" type="sibTrans" cxnId="{CE0D6C98-B922-437D-967B-4EE177E810BE}">
      <dgm:prSet/>
      <dgm:spPr/>
      <dgm:t>
        <a:bodyPr/>
        <a:lstStyle/>
        <a:p>
          <a:endParaRPr lang="en-US"/>
        </a:p>
      </dgm:t>
    </dgm:pt>
    <dgm:pt modelId="{D3A33EC3-DAD3-44A7-8ED4-BD5DC9BD5BA8}" type="pres">
      <dgm:prSet presAssocID="{3DDF7292-CA82-4594-8F4F-3C0E00478E3A}" presName="layout" presStyleCnt="0">
        <dgm:presLayoutVars>
          <dgm:chMax/>
          <dgm:chPref/>
          <dgm:dir/>
          <dgm:animOne val="branch"/>
          <dgm:animLvl val="lvl"/>
          <dgm:resizeHandles/>
        </dgm:presLayoutVars>
      </dgm:prSet>
      <dgm:spPr/>
      <dgm:t>
        <a:bodyPr/>
        <a:lstStyle/>
        <a:p>
          <a:endParaRPr lang="en-US"/>
        </a:p>
      </dgm:t>
    </dgm:pt>
    <dgm:pt modelId="{791E603E-4EA7-4EE5-871E-27C7FA88308B}" type="pres">
      <dgm:prSet presAssocID="{5BD1F35F-C569-4D46-A5FD-6F837092B593}" presName="root" presStyleCnt="0">
        <dgm:presLayoutVars>
          <dgm:chMax/>
          <dgm:chPref val="4"/>
        </dgm:presLayoutVars>
      </dgm:prSet>
      <dgm:spPr/>
    </dgm:pt>
    <dgm:pt modelId="{676CD157-F7DE-4D8E-8234-429FCB3ACED5}" type="pres">
      <dgm:prSet presAssocID="{5BD1F35F-C569-4D46-A5FD-6F837092B593}" presName="rootComposite" presStyleCnt="0">
        <dgm:presLayoutVars/>
      </dgm:prSet>
      <dgm:spPr/>
    </dgm:pt>
    <dgm:pt modelId="{87B6C47C-8D1E-48C4-A5BF-40B0A74CEBF3}" type="pres">
      <dgm:prSet presAssocID="{5BD1F35F-C569-4D46-A5FD-6F837092B593}" presName="rootText" presStyleLbl="node0" presStyleIdx="0" presStyleCnt="1">
        <dgm:presLayoutVars>
          <dgm:chMax/>
          <dgm:chPref val="4"/>
        </dgm:presLayoutVars>
      </dgm:prSet>
      <dgm:spPr/>
      <dgm:t>
        <a:bodyPr/>
        <a:lstStyle/>
        <a:p>
          <a:endParaRPr lang="en-US"/>
        </a:p>
      </dgm:t>
    </dgm:pt>
    <dgm:pt modelId="{988606A8-B7DF-431C-849A-06ECDFB71C92}" type="pres">
      <dgm:prSet presAssocID="{5BD1F35F-C569-4D46-A5FD-6F837092B593}" presName="childShape" presStyleCnt="0">
        <dgm:presLayoutVars>
          <dgm:chMax val="0"/>
          <dgm:chPref val="0"/>
        </dgm:presLayoutVars>
      </dgm:prSet>
      <dgm:spPr/>
    </dgm:pt>
    <dgm:pt modelId="{CB95126F-43B2-4C8A-A67A-7B8921FF91D6}" type="pres">
      <dgm:prSet presAssocID="{2AB1A17F-F6A6-4910-A2EF-2E7A047EAA17}" presName="childComposite" presStyleCnt="0">
        <dgm:presLayoutVars>
          <dgm:chMax val="0"/>
          <dgm:chPref val="0"/>
        </dgm:presLayoutVars>
      </dgm:prSet>
      <dgm:spPr/>
    </dgm:pt>
    <dgm:pt modelId="{798460BB-7CA2-4D8D-9D4D-DEBA6361A643}" type="pres">
      <dgm:prSet presAssocID="{2AB1A17F-F6A6-4910-A2EF-2E7A047EAA17}" presName="Image"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55A40DBC-9E94-4233-8F88-861FD39D5C80}" type="pres">
      <dgm:prSet presAssocID="{2AB1A17F-F6A6-4910-A2EF-2E7A047EAA17}" presName="childText" presStyleLbl="lnNode1" presStyleIdx="0" presStyleCnt="2">
        <dgm:presLayoutVars>
          <dgm:chMax val="0"/>
          <dgm:chPref val="0"/>
          <dgm:bulletEnabled val="1"/>
        </dgm:presLayoutVars>
      </dgm:prSet>
      <dgm:spPr/>
      <dgm:t>
        <a:bodyPr/>
        <a:lstStyle/>
        <a:p>
          <a:endParaRPr lang="en-US"/>
        </a:p>
      </dgm:t>
    </dgm:pt>
    <dgm:pt modelId="{2A36A9A0-2E48-43A0-A876-86AF93A357E6}" type="pres">
      <dgm:prSet presAssocID="{8A6ED151-EE2C-4BAB-AD23-7D5FBD43F8E8}" presName="childComposite" presStyleCnt="0">
        <dgm:presLayoutVars>
          <dgm:chMax val="0"/>
          <dgm:chPref val="0"/>
        </dgm:presLayoutVars>
      </dgm:prSet>
      <dgm:spPr/>
    </dgm:pt>
    <dgm:pt modelId="{661256E4-0896-4DBA-83D0-1A313A0BEC8F}" type="pres">
      <dgm:prSet presAssocID="{8A6ED151-EE2C-4BAB-AD23-7D5FBD43F8E8}" presName="Image" presStyleLbl="nod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pt>
    <dgm:pt modelId="{0980EEDD-C6DB-4FCB-B806-242EEA9565D3}" type="pres">
      <dgm:prSet presAssocID="{8A6ED151-EE2C-4BAB-AD23-7D5FBD43F8E8}" presName="childText" presStyleLbl="lnNode1" presStyleIdx="1" presStyleCnt="2">
        <dgm:presLayoutVars>
          <dgm:chMax val="0"/>
          <dgm:chPref val="0"/>
          <dgm:bulletEnabled val="1"/>
        </dgm:presLayoutVars>
      </dgm:prSet>
      <dgm:spPr/>
      <dgm:t>
        <a:bodyPr/>
        <a:lstStyle/>
        <a:p>
          <a:endParaRPr lang="en-US"/>
        </a:p>
      </dgm:t>
    </dgm:pt>
  </dgm:ptLst>
  <dgm:cxnLst>
    <dgm:cxn modelId="{F7954AE8-6341-4C56-981D-7503454B0828}" type="presOf" srcId="{5BD1F35F-C569-4D46-A5FD-6F837092B593}" destId="{87B6C47C-8D1E-48C4-A5BF-40B0A74CEBF3}" srcOrd="0" destOrd="0" presId="urn:microsoft.com/office/officeart/2008/layout/PictureAccentList"/>
    <dgm:cxn modelId="{E80E326C-5466-40F3-9E03-3116476D53D9}" srcId="{3DDF7292-CA82-4594-8F4F-3C0E00478E3A}" destId="{5BD1F35F-C569-4D46-A5FD-6F837092B593}" srcOrd="0" destOrd="0" parTransId="{1CC63916-8506-4DC3-BEA3-E10A7EBB3DB4}" sibTransId="{4919D1A9-FC43-4992-BFDD-545FDE8D1A51}"/>
    <dgm:cxn modelId="{C5F2C9BB-B7D3-4998-AF3B-55B02F7E103F}" srcId="{5BD1F35F-C569-4D46-A5FD-6F837092B593}" destId="{2AB1A17F-F6A6-4910-A2EF-2E7A047EAA17}" srcOrd="0" destOrd="0" parTransId="{CB5BF65D-E664-4E47-ADD8-A01E590D3E5E}" sibTransId="{FCF4D01E-EA28-4A0E-95DA-7957CEBE2DF6}"/>
    <dgm:cxn modelId="{B087FCEB-5911-468A-8FD0-EBFDCF51FB86}" type="presOf" srcId="{3DDF7292-CA82-4594-8F4F-3C0E00478E3A}" destId="{D3A33EC3-DAD3-44A7-8ED4-BD5DC9BD5BA8}" srcOrd="0" destOrd="0" presId="urn:microsoft.com/office/officeart/2008/layout/PictureAccentList"/>
    <dgm:cxn modelId="{9603AEA4-222F-487D-B089-5103BAE8179D}" type="presOf" srcId="{2AB1A17F-F6A6-4910-A2EF-2E7A047EAA17}" destId="{55A40DBC-9E94-4233-8F88-861FD39D5C80}" srcOrd="0" destOrd="0" presId="urn:microsoft.com/office/officeart/2008/layout/PictureAccentList"/>
    <dgm:cxn modelId="{CE0D6C98-B922-437D-967B-4EE177E810BE}" srcId="{5BD1F35F-C569-4D46-A5FD-6F837092B593}" destId="{8A6ED151-EE2C-4BAB-AD23-7D5FBD43F8E8}" srcOrd="1" destOrd="0" parTransId="{A4B024EC-AE4D-4EDA-9130-8EB0323BDF77}" sibTransId="{A0B90E16-C8EA-4570-A94F-1CB4963381E1}"/>
    <dgm:cxn modelId="{330EB244-D09D-4060-AE98-E84B2B67E39D}" type="presOf" srcId="{8A6ED151-EE2C-4BAB-AD23-7D5FBD43F8E8}" destId="{0980EEDD-C6DB-4FCB-B806-242EEA9565D3}" srcOrd="0" destOrd="0" presId="urn:microsoft.com/office/officeart/2008/layout/PictureAccentList"/>
    <dgm:cxn modelId="{F5F7FBF1-06BA-4BED-91A9-230B9F3879E0}" type="presParOf" srcId="{D3A33EC3-DAD3-44A7-8ED4-BD5DC9BD5BA8}" destId="{791E603E-4EA7-4EE5-871E-27C7FA88308B}" srcOrd="0" destOrd="0" presId="urn:microsoft.com/office/officeart/2008/layout/PictureAccentList"/>
    <dgm:cxn modelId="{AE8DFE4B-3CD4-4674-9C14-F8DB816A4C08}" type="presParOf" srcId="{791E603E-4EA7-4EE5-871E-27C7FA88308B}" destId="{676CD157-F7DE-4D8E-8234-429FCB3ACED5}" srcOrd="0" destOrd="0" presId="urn:microsoft.com/office/officeart/2008/layout/PictureAccentList"/>
    <dgm:cxn modelId="{CF00F360-1BD8-4958-B88C-41F9771C474E}" type="presParOf" srcId="{676CD157-F7DE-4D8E-8234-429FCB3ACED5}" destId="{87B6C47C-8D1E-48C4-A5BF-40B0A74CEBF3}" srcOrd="0" destOrd="0" presId="urn:microsoft.com/office/officeart/2008/layout/PictureAccentList"/>
    <dgm:cxn modelId="{5CE9B094-3954-402D-8326-29EB985C6FBB}" type="presParOf" srcId="{791E603E-4EA7-4EE5-871E-27C7FA88308B}" destId="{988606A8-B7DF-431C-849A-06ECDFB71C92}" srcOrd="1" destOrd="0" presId="urn:microsoft.com/office/officeart/2008/layout/PictureAccentList"/>
    <dgm:cxn modelId="{ABD4560C-A394-40F5-8B0A-96B9D4494CFB}" type="presParOf" srcId="{988606A8-B7DF-431C-849A-06ECDFB71C92}" destId="{CB95126F-43B2-4C8A-A67A-7B8921FF91D6}" srcOrd="0" destOrd="0" presId="urn:microsoft.com/office/officeart/2008/layout/PictureAccentList"/>
    <dgm:cxn modelId="{B0F7E972-915D-472C-AE37-C9332DC95F1D}" type="presParOf" srcId="{CB95126F-43B2-4C8A-A67A-7B8921FF91D6}" destId="{798460BB-7CA2-4D8D-9D4D-DEBA6361A643}" srcOrd="0" destOrd="0" presId="urn:microsoft.com/office/officeart/2008/layout/PictureAccentList"/>
    <dgm:cxn modelId="{FFA50B8B-2127-4FAD-A013-113A2FCE127E}" type="presParOf" srcId="{CB95126F-43B2-4C8A-A67A-7B8921FF91D6}" destId="{55A40DBC-9E94-4233-8F88-861FD39D5C80}" srcOrd="1" destOrd="0" presId="urn:microsoft.com/office/officeart/2008/layout/PictureAccentList"/>
    <dgm:cxn modelId="{5895D55C-D7BB-4FFB-BB54-620950F98A38}" type="presParOf" srcId="{988606A8-B7DF-431C-849A-06ECDFB71C92}" destId="{2A36A9A0-2E48-43A0-A876-86AF93A357E6}" srcOrd="1" destOrd="0" presId="urn:microsoft.com/office/officeart/2008/layout/PictureAccentList"/>
    <dgm:cxn modelId="{93F5FDC1-38CE-4DF5-B7CD-C57F6902E327}" type="presParOf" srcId="{2A36A9A0-2E48-43A0-A876-86AF93A357E6}" destId="{661256E4-0896-4DBA-83D0-1A313A0BEC8F}" srcOrd="0" destOrd="0" presId="urn:microsoft.com/office/officeart/2008/layout/PictureAccentList"/>
    <dgm:cxn modelId="{CDF80E7B-265A-4BAE-9647-2DC75ABAD528}" type="presParOf" srcId="{2A36A9A0-2E48-43A0-A876-86AF93A357E6}" destId="{0980EEDD-C6DB-4FCB-B806-242EEA9565D3}" srcOrd="1" destOrd="0" presId="urn:microsoft.com/office/officeart/2008/layout/PictureAccent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DF7292-CA82-4594-8F4F-3C0E00478E3A}"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en-US"/>
        </a:p>
      </dgm:t>
    </dgm:pt>
    <dgm:pt modelId="{5BD1F35F-C569-4D46-A5FD-6F837092B593}">
      <dgm:prSet phldrT="[Text]"/>
      <dgm:spPr/>
      <dgm:t>
        <a:bodyPr/>
        <a:lstStyle/>
        <a:p>
          <a:r>
            <a:rPr lang="en-US" dirty="0" smtClean="0"/>
            <a:t>Short-Acting </a:t>
          </a:r>
          <a:endParaRPr lang="en-US" dirty="0"/>
        </a:p>
      </dgm:t>
    </dgm:pt>
    <dgm:pt modelId="{1CC63916-8506-4DC3-BEA3-E10A7EBB3DB4}" type="parTrans" cxnId="{E80E326C-5466-40F3-9E03-3116476D53D9}">
      <dgm:prSet/>
      <dgm:spPr/>
      <dgm:t>
        <a:bodyPr/>
        <a:lstStyle/>
        <a:p>
          <a:endParaRPr lang="en-US"/>
        </a:p>
      </dgm:t>
    </dgm:pt>
    <dgm:pt modelId="{4919D1A9-FC43-4992-BFDD-545FDE8D1A51}" type="sibTrans" cxnId="{E80E326C-5466-40F3-9E03-3116476D53D9}">
      <dgm:prSet/>
      <dgm:spPr/>
      <dgm:t>
        <a:bodyPr/>
        <a:lstStyle/>
        <a:p>
          <a:endParaRPr lang="en-US"/>
        </a:p>
      </dgm:t>
    </dgm:pt>
    <dgm:pt modelId="{2AB1A17F-F6A6-4910-A2EF-2E7A047EAA17}">
      <dgm:prSet phldrT="[Text]" custT="1"/>
      <dgm:spPr/>
      <dgm:t>
        <a:bodyPr/>
        <a:lstStyle/>
        <a:p>
          <a:r>
            <a:rPr lang="en-US" sz="1400" dirty="0" err="1" smtClean="0"/>
            <a:t>Accuneb</a:t>
          </a:r>
          <a:r>
            <a:rPr lang="en-US" sz="1400" dirty="0" smtClean="0"/>
            <a:t> 2.5 / 0.5 mL</a:t>
          </a:r>
          <a:endParaRPr lang="en-US" sz="1400" dirty="0"/>
        </a:p>
      </dgm:t>
    </dgm:pt>
    <dgm:pt modelId="{CB5BF65D-E664-4E47-ADD8-A01E590D3E5E}" type="parTrans" cxnId="{C5F2C9BB-B7D3-4998-AF3B-55B02F7E103F}">
      <dgm:prSet/>
      <dgm:spPr/>
      <dgm:t>
        <a:bodyPr/>
        <a:lstStyle/>
        <a:p>
          <a:endParaRPr lang="en-US"/>
        </a:p>
      </dgm:t>
    </dgm:pt>
    <dgm:pt modelId="{FCF4D01E-EA28-4A0E-95DA-7957CEBE2DF6}" type="sibTrans" cxnId="{C5F2C9BB-B7D3-4998-AF3B-55B02F7E103F}">
      <dgm:prSet/>
      <dgm:spPr/>
      <dgm:t>
        <a:bodyPr/>
        <a:lstStyle/>
        <a:p>
          <a:endParaRPr lang="en-US"/>
        </a:p>
      </dgm:t>
    </dgm:pt>
    <dgm:pt modelId="{8A6ED151-EE2C-4BAB-AD23-7D5FBD43F8E8}">
      <dgm:prSet phldrT="[Text]" custT="1"/>
      <dgm:spPr/>
      <dgm:t>
        <a:bodyPr/>
        <a:lstStyle/>
        <a:p>
          <a:r>
            <a:rPr lang="en-US" sz="1400" dirty="0" err="1" smtClean="0"/>
            <a:t>Accuneb</a:t>
          </a:r>
          <a:r>
            <a:rPr lang="en-US" sz="1400" dirty="0" smtClean="0"/>
            <a:t> 1.25 / 3 mL</a:t>
          </a:r>
        </a:p>
      </dgm:t>
    </dgm:pt>
    <dgm:pt modelId="{A4B024EC-AE4D-4EDA-9130-8EB0323BDF77}" type="parTrans" cxnId="{CE0D6C98-B922-437D-967B-4EE177E810BE}">
      <dgm:prSet/>
      <dgm:spPr/>
      <dgm:t>
        <a:bodyPr/>
        <a:lstStyle/>
        <a:p>
          <a:endParaRPr lang="en-US"/>
        </a:p>
      </dgm:t>
    </dgm:pt>
    <dgm:pt modelId="{A0B90E16-C8EA-4570-A94F-1CB4963381E1}" type="sibTrans" cxnId="{CE0D6C98-B922-437D-967B-4EE177E810BE}">
      <dgm:prSet/>
      <dgm:spPr/>
      <dgm:t>
        <a:bodyPr/>
        <a:lstStyle/>
        <a:p>
          <a:endParaRPr lang="en-US"/>
        </a:p>
      </dgm:t>
    </dgm:pt>
    <dgm:pt modelId="{2C91F1F6-FEEA-425C-8F84-9FE636823320}">
      <dgm:prSet phldrT="[Text]" custT="1"/>
      <dgm:spPr/>
      <dgm:t>
        <a:bodyPr/>
        <a:lstStyle/>
        <a:p>
          <a:r>
            <a:rPr lang="en-US" sz="1400" dirty="0" err="1" smtClean="0"/>
            <a:t>Accuneb</a:t>
          </a:r>
          <a:r>
            <a:rPr lang="en-US" sz="1400" dirty="0" smtClean="0"/>
            <a:t> 0.63 / 3 mL</a:t>
          </a:r>
          <a:endParaRPr lang="en-US" sz="1400" dirty="0"/>
        </a:p>
      </dgm:t>
    </dgm:pt>
    <dgm:pt modelId="{53A42815-D857-4645-9FA5-8142CE074AD4}" type="parTrans" cxnId="{5A1AE351-E378-4A92-BE75-C740CF5A9E44}">
      <dgm:prSet/>
      <dgm:spPr/>
      <dgm:t>
        <a:bodyPr/>
        <a:lstStyle/>
        <a:p>
          <a:endParaRPr lang="en-US"/>
        </a:p>
      </dgm:t>
    </dgm:pt>
    <dgm:pt modelId="{F653F0BA-A824-401B-9FF5-36E1F49A9722}" type="sibTrans" cxnId="{5A1AE351-E378-4A92-BE75-C740CF5A9E44}">
      <dgm:prSet/>
      <dgm:spPr/>
      <dgm:t>
        <a:bodyPr/>
        <a:lstStyle/>
        <a:p>
          <a:endParaRPr lang="en-US"/>
        </a:p>
      </dgm:t>
    </dgm:pt>
    <dgm:pt modelId="{BA2F973A-AEB7-4A18-9A73-4A62C86C88E4}">
      <dgm:prSet phldrT="[Text]" custT="1"/>
      <dgm:spPr/>
      <dgm:t>
        <a:bodyPr/>
        <a:lstStyle/>
        <a:p>
          <a:r>
            <a:rPr lang="en-US" sz="1400" dirty="0" smtClean="0"/>
            <a:t>S2 INHALANT</a:t>
          </a:r>
          <a:endParaRPr lang="en-US" sz="1400" dirty="0"/>
        </a:p>
      </dgm:t>
    </dgm:pt>
    <dgm:pt modelId="{AC86F617-1C23-4C02-833F-339A50FC6C98}" type="parTrans" cxnId="{A16168F8-3E7B-4649-9DEB-5E5BFC6DD6E7}">
      <dgm:prSet/>
      <dgm:spPr/>
      <dgm:t>
        <a:bodyPr/>
        <a:lstStyle/>
        <a:p>
          <a:endParaRPr lang="en-US"/>
        </a:p>
      </dgm:t>
    </dgm:pt>
    <dgm:pt modelId="{4C541879-4F40-4EFC-ACB6-52E87AF5453E}" type="sibTrans" cxnId="{A16168F8-3E7B-4649-9DEB-5E5BFC6DD6E7}">
      <dgm:prSet/>
      <dgm:spPr/>
      <dgm:t>
        <a:bodyPr/>
        <a:lstStyle/>
        <a:p>
          <a:endParaRPr lang="en-US"/>
        </a:p>
      </dgm:t>
    </dgm:pt>
    <dgm:pt modelId="{4F78E5D6-D4E1-45C3-B71F-FCF48129CCDB}">
      <dgm:prSet phldrT="[Text]"/>
      <dgm:spPr/>
      <dgm:t>
        <a:bodyPr/>
        <a:lstStyle/>
        <a:p>
          <a:r>
            <a:rPr lang="en-US" dirty="0" smtClean="0"/>
            <a:t>Albuterol 5 mg / mL solution</a:t>
          </a:r>
          <a:endParaRPr lang="en-US" dirty="0"/>
        </a:p>
      </dgm:t>
    </dgm:pt>
    <dgm:pt modelId="{D8327530-94A7-4925-BC49-DC4E15293B8C}" type="parTrans" cxnId="{E7CB8163-1C8D-496E-AD09-F2DAC97E2965}">
      <dgm:prSet/>
      <dgm:spPr/>
      <dgm:t>
        <a:bodyPr/>
        <a:lstStyle/>
        <a:p>
          <a:endParaRPr lang="en-US"/>
        </a:p>
      </dgm:t>
    </dgm:pt>
    <dgm:pt modelId="{DF7890FB-76C5-4A29-A70F-88A5A1FEF0E8}" type="sibTrans" cxnId="{E7CB8163-1C8D-496E-AD09-F2DAC97E2965}">
      <dgm:prSet/>
      <dgm:spPr/>
      <dgm:t>
        <a:bodyPr/>
        <a:lstStyle/>
        <a:p>
          <a:endParaRPr lang="en-US"/>
        </a:p>
      </dgm:t>
    </dgm:pt>
    <dgm:pt modelId="{D3A33EC3-DAD3-44A7-8ED4-BD5DC9BD5BA8}" type="pres">
      <dgm:prSet presAssocID="{3DDF7292-CA82-4594-8F4F-3C0E00478E3A}" presName="layout" presStyleCnt="0">
        <dgm:presLayoutVars>
          <dgm:chMax/>
          <dgm:chPref/>
          <dgm:dir/>
          <dgm:animOne val="branch"/>
          <dgm:animLvl val="lvl"/>
          <dgm:resizeHandles/>
        </dgm:presLayoutVars>
      </dgm:prSet>
      <dgm:spPr/>
      <dgm:t>
        <a:bodyPr/>
        <a:lstStyle/>
        <a:p>
          <a:endParaRPr lang="en-US"/>
        </a:p>
      </dgm:t>
    </dgm:pt>
    <dgm:pt modelId="{791E603E-4EA7-4EE5-871E-27C7FA88308B}" type="pres">
      <dgm:prSet presAssocID="{5BD1F35F-C569-4D46-A5FD-6F837092B593}" presName="root" presStyleCnt="0">
        <dgm:presLayoutVars>
          <dgm:chMax/>
          <dgm:chPref val="4"/>
        </dgm:presLayoutVars>
      </dgm:prSet>
      <dgm:spPr/>
    </dgm:pt>
    <dgm:pt modelId="{676CD157-F7DE-4D8E-8234-429FCB3ACED5}" type="pres">
      <dgm:prSet presAssocID="{5BD1F35F-C569-4D46-A5FD-6F837092B593}" presName="rootComposite" presStyleCnt="0">
        <dgm:presLayoutVars/>
      </dgm:prSet>
      <dgm:spPr/>
    </dgm:pt>
    <dgm:pt modelId="{87B6C47C-8D1E-48C4-A5BF-40B0A74CEBF3}" type="pres">
      <dgm:prSet presAssocID="{5BD1F35F-C569-4D46-A5FD-6F837092B593}" presName="rootText" presStyleLbl="node0" presStyleIdx="0" presStyleCnt="1">
        <dgm:presLayoutVars>
          <dgm:chMax/>
          <dgm:chPref val="4"/>
        </dgm:presLayoutVars>
      </dgm:prSet>
      <dgm:spPr/>
      <dgm:t>
        <a:bodyPr/>
        <a:lstStyle/>
        <a:p>
          <a:endParaRPr lang="en-US"/>
        </a:p>
      </dgm:t>
    </dgm:pt>
    <dgm:pt modelId="{988606A8-B7DF-431C-849A-06ECDFB71C92}" type="pres">
      <dgm:prSet presAssocID="{5BD1F35F-C569-4D46-A5FD-6F837092B593}" presName="childShape" presStyleCnt="0">
        <dgm:presLayoutVars>
          <dgm:chMax val="0"/>
          <dgm:chPref val="0"/>
        </dgm:presLayoutVars>
      </dgm:prSet>
      <dgm:spPr/>
    </dgm:pt>
    <dgm:pt modelId="{CB95126F-43B2-4C8A-A67A-7B8921FF91D6}" type="pres">
      <dgm:prSet presAssocID="{2AB1A17F-F6A6-4910-A2EF-2E7A047EAA17}" presName="childComposite" presStyleCnt="0">
        <dgm:presLayoutVars>
          <dgm:chMax val="0"/>
          <dgm:chPref val="0"/>
        </dgm:presLayoutVars>
      </dgm:prSet>
      <dgm:spPr/>
    </dgm:pt>
    <dgm:pt modelId="{798460BB-7CA2-4D8D-9D4D-DEBA6361A643}" type="pres">
      <dgm:prSet presAssocID="{2AB1A17F-F6A6-4910-A2EF-2E7A047EAA17}" presName="Image"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7000" b="-17000"/>
          </a:stretch>
        </a:blipFill>
      </dgm:spPr>
      <dgm:t>
        <a:bodyPr/>
        <a:lstStyle/>
        <a:p>
          <a:endParaRPr lang="en-US"/>
        </a:p>
      </dgm:t>
    </dgm:pt>
    <dgm:pt modelId="{55A40DBC-9E94-4233-8F88-861FD39D5C80}" type="pres">
      <dgm:prSet presAssocID="{2AB1A17F-F6A6-4910-A2EF-2E7A047EAA17}" presName="childText" presStyleLbl="lnNode1" presStyleIdx="0" presStyleCnt="5">
        <dgm:presLayoutVars>
          <dgm:chMax val="0"/>
          <dgm:chPref val="0"/>
          <dgm:bulletEnabled val="1"/>
        </dgm:presLayoutVars>
      </dgm:prSet>
      <dgm:spPr/>
      <dgm:t>
        <a:bodyPr/>
        <a:lstStyle/>
        <a:p>
          <a:endParaRPr lang="en-US"/>
        </a:p>
      </dgm:t>
    </dgm:pt>
    <dgm:pt modelId="{2A36A9A0-2E48-43A0-A876-86AF93A357E6}" type="pres">
      <dgm:prSet presAssocID="{8A6ED151-EE2C-4BAB-AD23-7D5FBD43F8E8}" presName="childComposite" presStyleCnt="0">
        <dgm:presLayoutVars>
          <dgm:chMax val="0"/>
          <dgm:chPref val="0"/>
        </dgm:presLayoutVars>
      </dgm:prSet>
      <dgm:spPr/>
    </dgm:pt>
    <dgm:pt modelId="{661256E4-0896-4DBA-83D0-1A313A0BEC8F}" type="pres">
      <dgm:prSet presAssocID="{8A6ED151-EE2C-4BAB-AD23-7D5FBD43F8E8}" presName="Image" presStyleLbl="nod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dgm:spPr>
      <dgm:t>
        <a:bodyPr/>
        <a:lstStyle/>
        <a:p>
          <a:endParaRPr lang="en-US"/>
        </a:p>
      </dgm:t>
    </dgm:pt>
    <dgm:pt modelId="{0980EEDD-C6DB-4FCB-B806-242EEA9565D3}" type="pres">
      <dgm:prSet presAssocID="{8A6ED151-EE2C-4BAB-AD23-7D5FBD43F8E8}" presName="childText" presStyleLbl="lnNode1" presStyleIdx="1" presStyleCnt="5">
        <dgm:presLayoutVars>
          <dgm:chMax val="0"/>
          <dgm:chPref val="0"/>
          <dgm:bulletEnabled val="1"/>
        </dgm:presLayoutVars>
      </dgm:prSet>
      <dgm:spPr/>
      <dgm:t>
        <a:bodyPr/>
        <a:lstStyle/>
        <a:p>
          <a:endParaRPr lang="en-US"/>
        </a:p>
      </dgm:t>
    </dgm:pt>
    <dgm:pt modelId="{77515702-A319-49D4-A924-59628029FA99}" type="pres">
      <dgm:prSet presAssocID="{2C91F1F6-FEEA-425C-8F84-9FE636823320}" presName="childComposite" presStyleCnt="0">
        <dgm:presLayoutVars>
          <dgm:chMax val="0"/>
          <dgm:chPref val="0"/>
        </dgm:presLayoutVars>
      </dgm:prSet>
      <dgm:spPr/>
    </dgm:pt>
    <dgm:pt modelId="{6969B5EF-D571-4D21-AA32-4FE9E937614E}" type="pres">
      <dgm:prSet presAssocID="{2C91F1F6-FEEA-425C-8F84-9FE636823320}" presName="Image" presStyleLbl="nod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B9050791-7771-4E51-BC5B-92DD5342A2F9}" type="pres">
      <dgm:prSet presAssocID="{2C91F1F6-FEEA-425C-8F84-9FE636823320}" presName="childText" presStyleLbl="lnNode1" presStyleIdx="2" presStyleCnt="5">
        <dgm:presLayoutVars>
          <dgm:chMax val="0"/>
          <dgm:chPref val="0"/>
          <dgm:bulletEnabled val="1"/>
        </dgm:presLayoutVars>
      </dgm:prSet>
      <dgm:spPr/>
      <dgm:t>
        <a:bodyPr/>
        <a:lstStyle/>
        <a:p>
          <a:endParaRPr lang="en-US"/>
        </a:p>
      </dgm:t>
    </dgm:pt>
    <dgm:pt modelId="{0713E232-D936-4AD0-8858-B466D0D86A73}" type="pres">
      <dgm:prSet presAssocID="{BA2F973A-AEB7-4A18-9A73-4A62C86C88E4}" presName="childComposite" presStyleCnt="0">
        <dgm:presLayoutVars>
          <dgm:chMax val="0"/>
          <dgm:chPref val="0"/>
        </dgm:presLayoutVars>
      </dgm:prSet>
      <dgm:spPr/>
    </dgm:pt>
    <dgm:pt modelId="{39F7ED12-F597-4A5B-89B5-CAFE0E94AD55}" type="pres">
      <dgm:prSet presAssocID="{BA2F973A-AEB7-4A18-9A73-4A62C86C88E4}" presName="Image" presStyleLbl="nod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67B08906-325B-4EE3-9CF3-1EF195DD4FBA}" type="pres">
      <dgm:prSet presAssocID="{BA2F973A-AEB7-4A18-9A73-4A62C86C88E4}" presName="childText" presStyleLbl="lnNode1" presStyleIdx="3" presStyleCnt="5">
        <dgm:presLayoutVars>
          <dgm:chMax val="0"/>
          <dgm:chPref val="0"/>
          <dgm:bulletEnabled val="1"/>
        </dgm:presLayoutVars>
      </dgm:prSet>
      <dgm:spPr/>
      <dgm:t>
        <a:bodyPr/>
        <a:lstStyle/>
        <a:p>
          <a:endParaRPr lang="en-US"/>
        </a:p>
      </dgm:t>
    </dgm:pt>
    <dgm:pt modelId="{A4AEC5FD-EA62-417B-B52E-5694581C340A}" type="pres">
      <dgm:prSet presAssocID="{4F78E5D6-D4E1-45C3-B71F-FCF48129CCDB}" presName="childComposite" presStyleCnt="0">
        <dgm:presLayoutVars>
          <dgm:chMax val="0"/>
          <dgm:chPref val="0"/>
        </dgm:presLayoutVars>
      </dgm:prSet>
      <dgm:spPr/>
    </dgm:pt>
    <dgm:pt modelId="{09D0D211-D896-45A9-A8C7-4A4F767F79B2}" type="pres">
      <dgm:prSet presAssocID="{4F78E5D6-D4E1-45C3-B71F-FCF48129CCDB}" presName="Image" presStyleLbl="nod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C68B3FE0-E88D-4DBB-8006-B662CAC3D9DF}" type="pres">
      <dgm:prSet presAssocID="{4F78E5D6-D4E1-45C3-B71F-FCF48129CCDB}" presName="childText" presStyleLbl="lnNode1" presStyleIdx="4" presStyleCnt="5">
        <dgm:presLayoutVars>
          <dgm:chMax val="0"/>
          <dgm:chPref val="0"/>
          <dgm:bulletEnabled val="1"/>
        </dgm:presLayoutVars>
      </dgm:prSet>
      <dgm:spPr/>
      <dgm:t>
        <a:bodyPr/>
        <a:lstStyle/>
        <a:p>
          <a:endParaRPr lang="en-US"/>
        </a:p>
      </dgm:t>
    </dgm:pt>
  </dgm:ptLst>
  <dgm:cxnLst>
    <dgm:cxn modelId="{5A1AE351-E378-4A92-BE75-C740CF5A9E44}" srcId="{5BD1F35F-C569-4D46-A5FD-6F837092B593}" destId="{2C91F1F6-FEEA-425C-8F84-9FE636823320}" srcOrd="2" destOrd="0" parTransId="{53A42815-D857-4645-9FA5-8142CE074AD4}" sibTransId="{F653F0BA-A824-401B-9FF5-36E1F49A9722}"/>
    <dgm:cxn modelId="{A16168F8-3E7B-4649-9DEB-5E5BFC6DD6E7}" srcId="{5BD1F35F-C569-4D46-A5FD-6F837092B593}" destId="{BA2F973A-AEB7-4A18-9A73-4A62C86C88E4}" srcOrd="3" destOrd="0" parTransId="{AC86F617-1C23-4C02-833F-339A50FC6C98}" sibTransId="{4C541879-4F40-4EFC-ACB6-52E87AF5453E}"/>
    <dgm:cxn modelId="{B8A30F2A-0204-4A07-A984-25BA155D87E1}" type="presOf" srcId="{5BD1F35F-C569-4D46-A5FD-6F837092B593}" destId="{87B6C47C-8D1E-48C4-A5BF-40B0A74CEBF3}" srcOrd="0" destOrd="0" presId="urn:microsoft.com/office/officeart/2008/layout/PictureAccentList"/>
    <dgm:cxn modelId="{E7CB8163-1C8D-496E-AD09-F2DAC97E2965}" srcId="{5BD1F35F-C569-4D46-A5FD-6F837092B593}" destId="{4F78E5D6-D4E1-45C3-B71F-FCF48129CCDB}" srcOrd="4" destOrd="0" parTransId="{D8327530-94A7-4925-BC49-DC4E15293B8C}" sibTransId="{DF7890FB-76C5-4A29-A70F-88A5A1FEF0E8}"/>
    <dgm:cxn modelId="{4667BF43-D02B-4FF4-86D7-A3A048FD22F1}" type="presOf" srcId="{2C91F1F6-FEEA-425C-8F84-9FE636823320}" destId="{B9050791-7771-4E51-BC5B-92DD5342A2F9}" srcOrd="0" destOrd="0" presId="urn:microsoft.com/office/officeart/2008/layout/PictureAccentList"/>
    <dgm:cxn modelId="{E80E326C-5466-40F3-9E03-3116476D53D9}" srcId="{3DDF7292-CA82-4594-8F4F-3C0E00478E3A}" destId="{5BD1F35F-C569-4D46-A5FD-6F837092B593}" srcOrd="0" destOrd="0" parTransId="{1CC63916-8506-4DC3-BEA3-E10A7EBB3DB4}" sibTransId="{4919D1A9-FC43-4992-BFDD-545FDE8D1A51}"/>
    <dgm:cxn modelId="{CE0D6C98-B922-437D-967B-4EE177E810BE}" srcId="{5BD1F35F-C569-4D46-A5FD-6F837092B593}" destId="{8A6ED151-EE2C-4BAB-AD23-7D5FBD43F8E8}" srcOrd="1" destOrd="0" parTransId="{A4B024EC-AE4D-4EDA-9130-8EB0323BDF77}" sibTransId="{A0B90E16-C8EA-4570-A94F-1CB4963381E1}"/>
    <dgm:cxn modelId="{BA352F8D-282D-47AD-927C-F5796A560729}" type="presOf" srcId="{BA2F973A-AEB7-4A18-9A73-4A62C86C88E4}" destId="{67B08906-325B-4EE3-9CF3-1EF195DD4FBA}" srcOrd="0" destOrd="0" presId="urn:microsoft.com/office/officeart/2008/layout/PictureAccentList"/>
    <dgm:cxn modelId="{F9F79FE1-B567-4BA6-AF9E-46454C929760}" type="presOf" srcId="{8A6ED151-EE2C-4BAB-AD23-7D5FBD43F8E8}" destId="{0980EEDD-C6DB-4FCB-B806-242EEA9565D3}" srcOrd="0" destOrd="0" presId="urn:microsoft.com/office/officeart/2008/layout/PictureAccentList"/>
    <dgm:cxn modelId="{9D7487BB-7452-43A5-811D-B068B858DA25}" type="presOf" srcId="{4F78E5D6-D4E1-45C3-B71F-FCF48129CCDB}" destId="{C68B3FE0-E88D-4DBB-8006-B662CAC3D9DF}" srcOrd="0" destOrd="0" presId="urn:microsoft.com/office/officeart/2008/layout/PictureAccentList"/>
    <dgm:cxn modelId="{A34C9BDC-6659-4E69-AD41-7AE704A8329F}" type="presOf" srcId="{2AB1A17F-F6A6-4910-A2EF-2E7A047EAA17}" destId="{55A40DBC-9E94-4233-8F88-861FD39D5C80}" srcOrd="0" destOrd="0" presId="urn:microsoft.com/office/officeart/2008/layout/PictureAccentList"/>
    <dgm:cxn modelId="{AA9F85A6-2803-49E9-942B-6A0EEEEE98F6}" type="presOf" srcId="{3DDF7292-CA82-4594-8F4F-3C0E00478E3A}" destId="{D3A33EC3-DAD3-44A7-8ED4-BD5DC9BD5BA8}" srcOrd="0" destOrd="0" presId="urn:microsoft.com/office/officeart/2008/layout/PictureAccentList"/>
    <dgm:cxn modelId="{C5F2C9BB-B7D3-4998-AF3B-55B02F7E103F}" srcId="{5BD1F35F-C569-4D46-A5FD-6F837092B593}" destId="{2AB1A17F-F6A6-4910-A2EF-2E7A047EAA17}" srcOrd="0" destOrd="0" parTransId="{CB5BF65D-E664-4E47-ADD8-A01E590D3E5E}" sibTransId="{FCF4D01E-EA28-4A0E-95DA-7957CEBE2DF6}"/>
    <dgm:cxn modelId="{B1CD4C9C-4E7A-44CE-AEEA-1174EA6B77B7}" type="presParOf" srcId="{D3A33EC3-DAD3-44A7-8ED4-BD5DC9BD5BA8}" destId="{791E603E-4EA7-4EE5-871E-27C7FA88308B}" srcOrd="0" destOrd="0" presId="urn:microsoft.com/office/officeart/2008/layout/PictureAccentList"/>
    <dgm:cxn modelId="{3BAD9835-58B8-47A2-831C-1449D5C94C62}" type="presParOf" srcId="{791E603E-4EA7-4EE5-871E-27C7FA88308B}" destId="{676CD157-F7DE-4D8E-8234-429FCB3ACED5}" srcOrd="0" destOrd="0" presId="urn:microsoft.com/office/officeart/2008/layout/PictureAccentList"/>
    <dgm:cxn modelId="{7D0A76B8-A73D-45D4-9755-765ACDF4D823}" type="presParOf" srcId="{676CD157-F7DE-4D8E-8234-429FCB3ACED5}" destId="{87B6C47C-8D1E-48C4-A5BF-40B0A74CEBF3}" srcOrd="0" destOrd="0" presId="urn:microsoft.com/office/officeart/2008/layout/PictureAccentList"/>
    <dgm:cxn modelId="{4823DF8F-CA8E-4879-BCE2-F0BBCE6B2007}" type="presParOf" srcId="{791E603E-4EA7-4EE5-871E-27C7FA88308B}" destId="{988606A8-B7DF-431C-849A-06ECDFB71C92}" srcOrd="1" destOrd="0" presId="urn:microsoft.com/office/officeart/2008/layout/PictureAccentList"/>
    <dgm:cxn modelId="{D1E3C9AA-581F-4723-A1F4-959C9309CC4C}" type="presParOf" srcId="{988606A8-B7DF-431C-849A-06ECDFB71C92}" destId="{CB95126F-43B2-4C8A-A67A-7B8921FF91D6}" srcOrd="0" destOrd="0" presId="urn:microsoft.com/office/officeart/2008/layout/PictureAccentList"/>
    <dgm:cxn modelId="{66210B7A-0FE0-45CE-8330-1FBDA1B51EE5}" type="presParOf" srcId="{CB95126F-43B2-4C8A-A67A-7B8921FF91D6}" destId="{798460BB-7CA2-4D8D-9D4D-DEBA6361A643}" srcOrd="0" destOrd="0" presId="urn:microsoft.com/office/officeart/2008/layout/PictureAccentList"/>
    <dgm:cxn modelId="{F6E97663-01E9-43D5-8082-EAE555C4B646}" type="presParOf" srcId="{CB95126F-43B2-4C8A-A67A-7B8921FF91D6}" destId="{55A40DBC-9E94-4233-8F88-861FD39D5C80}" srcOrd="1" destOrd="0" presId="urn:microsoft.com/office/officeart/2008/layout/PictureAccentList"/>
    <dgm:cxn modelId="{8C53B338-4703-43E5-9380-57716841E164}" type="presParOf" srcId="{988606A8-B7DF-431C-849A-06ECDFB71C92}" destId="{2A36A9A0-2E48-43A0-A876-86AF93A357E6}" srcOrd="1" destOrd="0" presId="urn:microsoft.com/office/officeart/2008/layout/PictureAccentList"/>
    <dgm:cxn modelId="{65260ED9-F393-4FE4-AC2E-C7DD30E53A56}" type="presParOf" srcId="{2A36A9A0-2E48-43A0-A876-86AF93A357E6}" destId="{661256E4-0896-4DBA-83D0-1A313A0BEC8F}" srcOrd="0" destOrd="0" presId="urn:microsoft.com/office/officeart/2008/layout/PictureAccentList"/>
    <dgm:cxn modelId="{1CFE6434-F79E-43F0-A11B-0526C63BB06B}" type="presParOf" srcId="{2A36A9A0-2E48-43A0-A876-86AF93A357E6}" destId="{0980EEDD-C6DB-4FCB-B806-242EEA9565D3}" srcOrd="1" destOrd="0" presId="urn:microsoft.com/office/officeart/2008/layout/PictureAccentList"/>
    <dgm:cxn modelId="{8148042B-9169-42B3-8A43-74D604F0A83F}" type="presParOf" srcId="{988606A8-B7DF-431C-849A-06ECDFB71C92}" destId="{77515702-A319-49D4-A924-59628029FA99}" srcOrd="2" destOrd="0" presId="urn:microsoft.com/office/officeart/2008/layout/PictureAccentList"/>
    <dgm:cxn modelId="{29A3F1D8-C835-4FA5-8294-66068DCBB912}" type="presParOf" srcId="{77515702-A319-49D4-A924-59628029FA99}" destId="{6969B5EF-D571-4D21-AA32-4FE9E937614E}" srcOrd="0" destOrd="0" presId="urn:microsoft.com/office/officeart/2008/layout/PictureAccentList"/>
    <dgm:cxn modelId="{3BBBF86C-DB04-4DD0-8525-B5BF47D6F8CE}" type="presParOf" srcId="{77515702-A319-49D4-A924-59628029FA99}" destId="{B9050791-7771-4E51-BC5B-92DD5342A2F9}" srcOrd="1" destOrd="0" presId="urn:microsoft.com/office/officeart/2008/layout/PictureAccentList"/>
    <dgm:cxn modelId="{805BEB42-FEAE-4389-8821-0D9F4A2D2C41}" type="presParOf" srcId="{988606A8-B7DF-431C-849A-06ECDFB71C92}" destId="{0713E232-D936-4AD0-8858-B466D0D86A73}" srcOrd="3" destOrd="0" presId="urn:microsoft.com/office/officeart/2008/layout/PictureAccentList"/>
    <dgm:cxn modelId="{8B60ECA4-FF8C-4478-AECB-6ADF094C413D}" type="presParOf" srcId="{0713E232-D936-4AD0-8858-B466D0D86A73}" destId="{39F7ED12-F597-4A5B-89B5-CAFE0E94AD55}" srcOrd="0" destOrd="0" presId="urn:microsoft.com/office/officeart/2008/layout/PictureAccentList"/>
    <dgm:cxn modelId="{EC39ED85-40EA-46C8-A510-52B7C0862769}" type="presParOf" srcId="{0713E232-D936-4AD0-8858-B466D0D86A73}" destId="{67B08906-325B-4EE3-9CF3-1EF195DD4FBA}" srcOrd="1" destOrd="0" presId="urn:microsoft.com/office/officeart/2008/layout/PictureAccentList"/>
    <dgm:cxn modelId="{E2DE7078-4FD7-41CA-91DD-A2BDC542B8E0}" type="presParOf" srcId="{988606A8-B7DF-431C-849A-06ECDFB71C92}" destId="{A4AEC5FD-EA62-417B-B52E-5694581C340A}" srcOrd="4" destOrd="0" presId="urn:microsoft.com/office/officeart/2008/layout/PictureAccentList"/>
    <dgm:cxn modelId="{5A8E1188-B132-45FB-9E5E-2DDD35AB4947}" type="presParOf" srcId="{A4AEC5FD-EA62-417B-B52E-5694581C340A}" destId="{09D0D211-D896-45A9-A8C7-4A4F767F79B2}" srcOrd="0" destOrd="0" presId="urn:microsoft.com/office/officeart/2008/layout/PictureAccentList"/>
    <dgm:cxn modelId="{6F179623-83DE-44B7-BE8B-A6D57BDA51F2}" type="presParOf" srcId="{A4AEC5FD-EA62-417B-B52E-5694581C340A}" destId="{C68B3FE0-E88D-4DBB-8006-B662CAC3D9DF}" srcOrd="1" destOrd="0" presId="urn:microsoft.com/office/officeart/2008/layout/PictureAccentLis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DF7292-CA82-4594-8F4F-3C0E00478E3A}"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en-US"/>
        </a:p>
      </dgm:t>
    </dgm:pt>
    <dgm:pt modelId="{5BD1F35F-C569-4D46-A5FD-6F837092B593}">
      <dgm:prSet phldrT="[Text]" custT="1"/>
      <dgm:spPr/>
      <dgm:t>
        <a:bodyPr/>
        <a:lstStyle/>
        <a:p>
          <a:r>
            <a:rPr lang="en-US" sz="1400" dirty="0" smtClean="0"/>
            <a:t>Antimuscarinic / Short-Acting Combination</a:t>
          </a:r>
          <a:endParaRPr lang="en-US" sz="1400" dirty="0"/>
        </a:p>
      </dgm:t>
    </dgm:pt>
    <dgm:pt modelId="{1CC63916-8506-4DC3-BEA3-E10A7EBB3DB4}" type="parTrans" cxnId="{E80E326C-5466-40F3-9E03-3116476D53D9}">
      <dgm:prSet/>
      <dgm:spPr/>
      <dgm:t>
        <a:bodyPr/>
        <a:lstStyle/>
        <a:p>
          <a:endParaRPr lang="en-US"/>
        </a:p>
      </dgm:t>
    </dgm:pt>
    <dgm:pt modelId="{4919D1A9-FC43-4992-BFDD-545FDE8D1A51}" type="sibTrans" cxnId="{E80E326C-5466-40F3-9E03-3116476D53D9}">
      <dgm:prSet/>
      <dgm:spPr/>
      <dgm:t>
        <a:bodyPr/>
        <a:lstStyle/>
        <a:p>
          <a:endParaRPr lang="en-US"/>
        </a:p>
      </dgm:t>
    </dgm:pt>
    <dgm:pt modelId="{2AB1A17F-F6A6-4910-A2EF-2E7A047EAA17}">
      <dgm:prSet phldrT="[Text]" custT="1"/>
      <dgm:spPr/>
      <dgm:t>
        <a:bodyPr/>
        <a:lstStyle/>
        <a:p>
          <a:r>
            <a:rPr lang="en-US" sz="1400" dirty="0" smtClean="0"/>
            <a:t>ATROVENT HFA</a:t>
          </a:r>
          <a:endParaRPr lang="en-US" sz="1400" dirty="0"/>
        </a:p>
      </dgm:t>
    </dgm:pt>
    <dgm:pt modelId="{CB5BF65D-E664-4E47-ADD8-A01E590D3E5E}" type="parTrans" cxnId="{C5F2C9BB-B7D3-4998-AF3B-55B02F7E103F}">
      <dgm:prSet/>
      <dgm:spPr/>
      <dgm:t>
        <a:bodyPr/>
        <a:lstStyle/>
        <a:p>
          <a:endParaRPr lang="en-US"/>
        </a:p>
      </dgm:t>
    </dgm:pt>
    <dgm:pt modelId="{FCF4D01E-EA28-4A0E-95DA-7957CEBE2DF6}" type="sibTrans" cxnId="{C5F2C9BB-B7D3-4998-AF3B-55B02F7E103F}">
      <dgm:prSet/>
      <dgm:spPr/>
      <dgm:t>
        <a:bodyPr/>
        <a:lstStyle/>
        <a:p>
          <a:endParaRPr lang="en-US"/>
        </a:p>
      </dgm:t>
    </dgm:pt>
    <dgm:pt modelId="{063B6430-F7A6-43AC-8D84-9256CF5CDE7B}">
      <dgm:prSet phldrT="[Text]" custT="1"/>
      <dgm:spPr/>
      <dgm:t>
        <a:bodyPr/>
        <a:lstStyle/>
        <a:p>
          <a:r>
            <a:rPr lang="en-US" sz="1400" dirty="0" smtClean="0"/>
            <a:t>COMBIVENT RESPIMAT</a:t>
          </a:r>
          <a:endParaRPr lang="en-US" sz="1400" dirty="0"/>
        </a:p>
      </dgm:t>
    </dgm:pt>
    <dgm:pt modelId="{0B5B3C29-2DD4-4098-89FE-7D3D23C6ADB2}" type="parTrans" cxnId="{3ECBBB3D-874F-42CF-B130-D27944EF9486}">
      <dgm:prSet/>
      <dgm:spPr/>
      <dgm:t>
        <a:bodyPr/>
        <a:lstStyle/>
        <a:p>
          <a:endParaRPr lang="en-US"/>
        </a:p>
      </dgm:t>
    </dgm:pt>
    <dgm:pt modelId="{28B7517E-C3E5-419F-82F2-FA78348115FD}" type="sibTrans" cxnId="{3ECBBB3D-874F-42CF-B130-D27944EF9486}">
      <dgm:prSet/>
      <dgm:spPr/>
      <dgm:t>
        <a:bodyPr/>
        <a:lstStyle/>
        <a:p>
          <a:endParaRPr lang="en-US"/>
        </a:p>
      </dgm:t>
    </dgm:pt>
    <dgm:pt modelId="{D3A33EC3-DAD3-44A7-8ED4-BD5DC9BD5BA8}" type="pres">
      <dgm:prSet presAssocID="{3DDF7292-CA82-4594-8F4F-3C0E00478E3A}" presName="layout" presStyleCnt="0">
        <dgm:presLayoutVars>
          <dgm:chMax/>
          <dgm:chPref/>
          <dgm:dir/>
          <dgm:animOne val="branch"/>
          <dgm:animLvl val="lvl"/>
          <dgm:resizeHandles/>
        </dgm:presLayoutVars>
      </dgm:prSet>
      <dgm:spPr/>
      <dgm:t>
        <a:bodyPr/>
        <a:lstStyle/>
        <a:p>
          <a:endParaRPr lang="en-US"/>
        </a:p>
      </dgm:t>
    </dgm:pt>
    <dgm:pt modelId="{791E603E-4EA7-4EE5-871E-27C7FA88308B}" type="pres">
      <dgm:prSet presAssocID="{5BD1F35F-C569-4D46-A5FD-6F837092B593}" presName="root" presStyleCnt="0">
        <dgm:presLayoutVars>
          <dgm:chMax/>
          <dgm:chPref val="4"/>
        </dgm:presLayoutVars>
      </dgm:prSet>
      <dgm:spPr/>
    </dgm:pt>
    <dgm:pt modelId="{676CD157-F7DE-4D8E-8234-429FCB3ACED5}" type="pres">
      <dgm:prSet presAssocID="{5BD1F35F-C569-4D46-A5FD-6F837092B593}" presName="rootComposite" presStyleCnt="0">
        <dgm:presLayoutVars/>
      </dgm:prSet>
      <dgm:spPr/>
    </dgm:pt>
    <dgm:pt modelId="{87B6C47C-8D1E-48C4-A5BF-40B0A74CEBF3}" type="pres">
      <dgm:prSet presAssocID="{5BD1F35F-C569-4D46-A5FD-6F837092B593}" presName="rootText" presStyleLbl="node0" presStyleIdx="0" presStyleCnt="1">
        <dgm:presLayoutVars>
          <dgm:chMax/>
          <dgm:chPref val="4"/>
        </dgm:presLayoutVars>
      </dgm:prSet>
      <dgm:spPr/>
      <dgm:t>
        <a:bodyPr/>
        <a:lstStyle/>
        <a:p>
          <a:endParaRPr lang="en-US"/>
        </a:p>
      </dgm:t>
    </dgm:pt>
    <dgm:pt modelId="{988606A8-B7DF-431C-849A-06ECDFB71C92}" type="pres">
      <dgm:prSet presAssocID="{5BD1F35F-C569-4D46-A5FD-6F837092B593}" presName="childShape" presStyleCnt="0">
        <dgm:presLayoutVars>
          <dgm:chMax val="0"/>
          <dgm:chPref val="0"/>
        </dgm:presLayoutVars>
      </dgm:prSet>
      <dgm:spPr/>
    </dgm:pt>
    <dgm:pt modelId="{CB95126F-43B2-4C8A-A67A-7B8921FF91D6}" type="pres">
      <dgm:prSet presAssocID="{2AB1A17F-F6A6-4910-A2EF-2E7A047EAA17}" presName="childComposite" presStyleCnt="0">
        <dgm:presLayoutVars>
          <dgm:chMax val="0"/>
          <dgm:chPref val="0"/>
        </dgm:presLayoutVars>
      </dgm:prSet>
      <dgm:spPr/>
    </dgm:pt>
    <dgm:pt modelId="{798460BB-7CA2-4D8D-9D4D-DEBA6361A643}" type="pres">
      <dgm:prSet presAssocID="{2AB1A17F-F6A6-4910-A2EF-2E7A047EAA17}" presName="Image"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55A40DBC-9E94-4233-8F88-861FD39D5C80}" type="pres">
      <dgm:prSet presAssocID="{2AB1A17F-F6A6-4910-A2EF-2E7A047EAA17}" presName="childText" presStyleLbl="lnNode1" presStyleIdx="0" presStyleCnt="2">
        <dgm:presLayoutVars>
          <dgm:chMax val="0"/>
          <dgm:chPref val="0"/>
          <dgm:bulletEnabled val="1"/>
        </dgm:presLayoutVars>
      </dgm:prSet>
      <dgm:spPr/>
      <dgm:t>
        <a:bodyPr/>
        <a:lstStyle/>
        <a:p>
          <a:endParaRPr lang="en-US"/>
        </a:p>
      </dgm:t>
    </dgm:pt>
    <dgm:pt modelId="{EB39DCCA-44B2-4D81-8095-346BFE838EE4}" type="pres">
      <dgm:prSet presAssocID="{063B6430-F7A6-43AC-8D84-9256CF5CDE7B}" presName="childComposite" presStyleCnt="0">
        <dgm:presLayoutVars>
          <dgm:chMax val="0"/>
          <dgm:chPref val="0"/>
        </dgm:presLayoutVars>
      </dgm:prSet>
      <dgm:spPr/>
    </dgm:pt>
    <dgm:pt modelId="{AE800B10-5F9B-44FD-A837-17CF7966908C}" type="pres">
      <dgm:prSet presAssocID="{063B6430-F7A6-43AC-8D84-9256CF5CDE7B}" presName="Image" presStyleLbl="nod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pt>
    <dgm:pt modelId="{CAB610FA-FEA4-4716-B115-5B1A3ED2929D}" type="pres">
      <dgm:prSet presAssocID="{063B6430-F7A6-43AC-8D84-9256CF5CDE7B}" presName="childText" presStyleLbl="lnNode1" presStyleIdx="1" presStyleCnt="2">
        <dgm:presLayoutVars>
          <dgm:chMax val="0"/>
          <dgm:chPref val="0"/>
          <dgm:bulletEnabled val="1"/>
        </dgm:presLayoutVars>
      </dgm:prSet>
      <dgm:spPr/>
      <dgm:t>
        <a:bodyPr/>
        <a:lstStyle/>
        <a:p>
          <a:endParaRPr lang="en-US"/>
        </a:p>
      </dgm:t>
    </dgm:pt>
  </dgm:ptLst>
  <dgm:cxnLst>
    <dgm:cxn modelId="{901337F1-B8C3-483A-9D17-18EFB740524B}" type="presOf" srcId="{5BD1F35F-C569-4D46-A5FD-6F837092B593}" destId="{87B6C47C-8D1E-48C4-A5BF-40B0A74CEBF3}" srcOrd="0" destOrd="0" presId="urn:microsoft.com/office/officeart/2008/layout/PictureAccentList"/>
    <dgm:cxn modelId="{39C1E336-87BA-40D6-8544-DBC6B79248E6}" type="presOf" srcId="{3DDF7292-CA82-4594-8F4F-3C0E00478E3A}" destId="{D3A33EC3-DAD3-44A7-8ED4-BD5DC9BD5BA8}" srcOrd="0" destOrd="0" presId="urn:microsoft.com/office/officeart/2008/layout/PictureAccentList"/>
    <dgm:cxn modelId="{3ECBBB3D-874F-42CF-B130-D27944EF9486}" srcId="{5BD1F35F-C569-4D46-A5FD-6F837092B593}" destId="{063B6430-F7A6-43AC-8D84-9256CF5CDE7B}" srcOrd="1" destOrd="0" parTransId="{0B5B3C29-2DD4-4098-89FE-7D3D23C6ADB2}" sibTransId="{28B7517E-C3E5-419F-82F2-FA78348115FD}"/>
    <dgm:cxn modelId="{E80E326C-5466-40F3-9E03-3116476D53D9}" srcId="{3DDF7292-CA82-4594-8F4F-3C0E00478E3A}" destId="{5BD1F35F-C569-4D46-A5FD-6F837092B593}" srcOrd="0" destOrd="0" parTransId="{1CC63916-8506-4DC3-BEA3-E10A7EBB3DB4}" sibTransId="{4919D1A9-FC43-4992-BFDD-545FDE8D1A51}"/>
    <dgm:cxn modelId="{3B025087-70EE-41B1-8A5A-C7F7E959E7E3}" type="presOf" srcId="{2AB1A17F-F6A6-4910-A2EF-2E7A047EAA17}" destId="{55A40DBC-9E94-4233-8F88-861FD39D5C80}" srcOrd="0" destOrd="0" presId="urn:microsoft.com/office/officeart/2008/layout/PictureAccentList"/>
    <dgm:cxn modelId="{C863085A-8257-4A60-959C-46ABF1620225}" type="presOf" srcId="{063B6430-F7A6-43AC-8D84-9256CF5CDE7B}" destId="{CAB610FA-FEA4-4716-B115-5B1A3ED2929D}" srcOrd="0" destOrd="0" presId="urn:microsoft.com/office/officeart/2008/layout/PictureAccentList"/>
    <dgm:cxn modelId="{C5F2C9BB-B7D3-4998-AF3B-55B02F7E103F}" srcId="{5BD1F35F-C569-4D46-A5FD-6F837092B593}" destId="{2AB1A17F-F6A6-4910-A2EF-2E7A047EAA17}" srcOrd="0" destOrd="0" parTransId="{CB5BF65D-E664-4E47-ADD8-A01E590D3E5E}" sibTransId="{FCF4D01E-EA28-4A0E-95DA-7957CEBE2DF6}"/>
    <dgm:cxn modelId="{505F2225-5934-4C94-AD6C-F0D22B450108}" type="presParOf" srcId="{D3A33EC3-DAD3-44A7-8ED4-BD5DC9BD5BA8}" destId="{791E603E-4EA7-4EE5-871E-27C7FA88308B}" srcOrd="0" destOrd="0" presId="urn:microsoft.com/office/officeart/2008/layout/PictureAccentList"/>
    <dgm:cxn modelId="{00935504-D62C-4CFA-B70F-2C47252AB0BF}" type="presParOf" srcId="{791E603E-4EA7-4EE5-871E-27C7FA88308B}" destId="{676CD157-F7DE-4D8E-8234-429FCB3ACED5}" srcOrd="0" destOrd="0" presId="urn:microsoft.com/office/officeart/2008/layout/PictureAccentList"/>
    <dgm:cxn modelId="{BA5D8FF7-F228-496B-BD3E-B602A1274978}" type="presParOf" srcId="{676CD157-F7DE-4D8E-8234-429FCB3ACED5}" destId="{87B6C47C-8D1E-48C4-A5BF-40B0A74CEBF3}" srcOrd="0" destOrd="0" presId="urn:microsoft.com/office/officeart/2008/layout/PictureAccentList"/>
    <dgm:cxn modelId="{4AFD26C7-5B23-4A85-81F3-54E8FA5D295A}" type="presParOf" srcId="{791E603E-4EA7-4EE5-871E-27C7FA88308B}" destId="{988606A8-B7DF-431C-849A-06ECDFB71C92}" srcOrd="1" destOrd="0" presId="urn:microsoft.com/office/officeart/2008/layout/PictureAccentList"/>
    <dgm:cxn modelId="{ABEE9AF3-DFCB-413F-ACCA-47BECF5892E5}" type="presParOf" srcId="{988606A8-B7DF-431C-849A-06ECDFB71C92}" destId="{CB95126F-43B2-4C8A-A67A-7B8921FF91D6}" srcOrd="0" destOrd="0" presId="urn:microsoft.com/office/officeart/2008/layout/PictureAccentList"/>
    <dgm:cxn modelId="{CAF3E9DF-E5F4-4EC5-AB39-9A387613AB63}" type="presParOf" srcId="{CB95126F-43B2-4C8A-A67A-7B8921FF91D6}" destId="{798460BB-7CA2-4D8D-9D4D-DEBA6361A643}" srcOrd="0" destOrd="0" presId="urn:microsoft.com/office/officeart/2008/layout/PictureAccentList"/>
    <dgm:cxn modelId="{CC562165-8DE2-4690-B221-090AB325CC11}" type="presParOf" srcId="{CB95126F-43B2-4C8A-A67A-7B8921FF91D6}" destId="{55A40DBC-9E94-4233-8F88-861FD39D5C80}" srcOrd="1" destOrd="0" presId="urn:microsoft.com/office/officeart/2008/layout/PictureAccentList"/>
    <dgm:cxn modelId="{107E932F-072F-4AD9-9ED6-FB6A324E18BE}" type="presParOf" srcId="{988606A8-B7DF-431C-849A-06ECDFB71C92}" destId="{EB39DCCA-44B2-4D81-8095-346BFE838EE4}" srcOrd="1" destOrd="0" presId="urn:microsoft.com/office/officeart/2008/layout/PictureAccentList"/>
    <dgm:cxn modelId="{429ED24A-5673-4A91-9BF0-188AC2145CE2}" type="presParOf" srcId="{EB39DCCA-44B2-4D81-8095-346BFE838EE4}" destId="{AE800B10-5F9B-44FD-A837-17CF7966908C}" srcOrd="0" destOrd="0" presId="urn:microsoft.com/office/officeart/2008/layout/PictureAccentList"/>
    <dgm:cxn modelId="{BA38D3DD-9827-4ED7-BB1A-F2DAAB493D19}" type="presParOf" srcId="{EB39DCCA-44B2-4D81-8095-346BFE838EE4}" destId="{CAB610FA-FEA4-4716-B115-5B1A3ED2929D}" srcOrd="1" destOrd="0" presId="urn:microsoft.com/office/officeart/2008/layout/PictureAccentLis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DF7292-CA82-4594-8F4F-3C0E00478E3A}"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en-US"/>
        </a:p>
      </dgm:t>
    </dgm:pt>
    <dgm:pt modelId="{5BD1F35F-C569-4D46-A5FD-6F837092B593}">
      <dgm:prSet phldrT="[Text]"/>
      <dgm:spPr/>
      <dgm:t>
        <a:bodyPr/>
        <a:lstStyle/>
        <a:p>
          <a:r>
            <a:rPr lang="en-US" dirty="0" smtClean="0"/>
            <a:t>Mast-Cell Stabilizer</a:t>
          </a:r>
          <a:endParaRPr lang="en-US" dirty="0"/>
        </a:p>
      </dgm:t>
    </dgm:pt>
    <dgm:pt modelId="{1CC63916-8506-4DC3-BEA3-E10A7EBB3DB4}" type="parTrans" cxnId="{E80E326C-5466-40F3-9E03-3116476D53D9}">
      <dgm:prSet/>
      <dgm:spPr/>
      <dgm:t>
        <a:bodyPr/>
        <a:lstStyle/>
        <a:p>
          <a:endParaRPr lang="en-US"/>
        </a:p>
      </dgm:t>
    </dgm:pt>
    <dgm:pt modelId="{4919D1A9-FC43-4992-BFDD-545FDE8D1A51}" type="sibTrans" cxnId="{E80E326C-5466-40F3-9E03-3116476D53D9}">
      <dgm:prSet/>
      <dgm:spPr/>
      <dgm:t>
        <a:bodyPr/>
        <a:lstStyle/>
        <a:p>
          <a:endParaRPr lang="en-US"/>
        </a:p>
      </dgm:t>
    </dgm:pt>
    <dgm:pt modelId="{2AB1A17F-F6A6-4910-A2EF-2E7A047EAA17}">
      <dgm:prSet phldrT="[Text]" custT="1"/>
      <dgm:spPr/>
      <dgm:t>
        <a:bodyPr/>
        <a:lstStyle/>
        <a:p>
          <a:r>
            <a:rPr lang="en-US" sz="1400" dirty="0" smtClean="0"/>
            <a:t>CROMOLYN SODIUM</a:t>
          </a:r>
          <a:endParaRPr lang="en-US" sz="1400" dirty="0"/>
        </a:p>
      </dgm:t>
    </dgm:pt>
    <dgm:pt modelId="{CB5BF65D-E664-4E47-ADD8-A01E590D3E5E}" type="parTrans" cxnId="{C5F2C9BB-B7D3-4998-AF3B-55B02F7E103F}">
      <dgm:prSet/>
      <dgm:spPr/>
      <dgm:t>
        <a:bodyPr/>
        <a:lstStyle/>
        <a:p>
          <a:endParaRPr lang="en-US"/>
        </a:p>
      </dgm:t>
    </dgm:pt>
    <dgm:pt modelId="{FCF4D01E-EA28-4A0E-95DA-7957CEBE2DF6}" type="sibTrans" cxnId="{C5F2C9BB-B7D3-4998-AF3B-55B02F7E103F}">
      <dgm:prSet/>
      <dgm:spPr/>
      <dgm:t>
        <a:bodyPr/>
        <a:lstStyle/>
        <a:p>
          <a:endParaRPr lang="en-US"/>
        </a:p>
      </dgm:t>
    </dgm:pt>
    <dgm:pt modelId="{D3A33EC3-DAD3-44A7-8ED4-BD5DC9BD5BA8}" type="pres">
      <dgm:prSet presAssocID="{3DDF7292-CA82-4594-8F4F-3C0E00478E3A}" presName="layout" presStyleCnt="0">
        <dgm:presLayoutVars>
          <dgm:chMax/>
          <dgm:chPref/>
          <dgm:dir/>
          <dgm:animOne val="branch"/>
          <dgm:animLvl val="lvl"/>
          <dgm:resizeHandles/>
        </dgm:presLayoutVars>
      </dgm:prSet>
      <dgm:spPr/>
      <dgm:t>
        <a:bodyPr/>
        <a:lstStyle/>
        <a:p>
          <a:endParaRPr lang="en-US"/>
        </a:p>
      </dgm:t>
    </dgm:pt>
    <dgm:pt modelId="{791E603E-4EA7-4EE5-871E-27C7FA88308B}" type="pres">
      <dgm:prSet presAssocID="{5BD1F35F-C569-4D46-A5FD-6F837092B593}" presName="root" presStyleCnt="0">
        <dgm:presLayoutVars>
          <dgm:chMax/>
          <dgm:chPref val="4"/>
        </dgm:presLayoutVars>
      </dgm:prSet>
      <dgm:spPr/>
    </dgm:pt>
    <dgm:pt modelId="{676CD157-F7DE-4D8E-8234-429FCB3ACED5}" type="pres">
      <dgm:prSet presAssocID="{5BD1F35F-C569-4D46-A5FD-6F837092B593}" presName="rootComposite" presStyleCnt="0">
        <dgm:presLayoutVars/>
      </dgm:prSet>
      <dgm:spPr/>
    </dgm:pt>
    <dgm:pt modelId="{87B6C47C-8D1E-48C4-A5BF-40B0A74CEBF3}" type="pres">
      <dgm:prSet presAssocID="{5BD1F35F-C569-4D46-A5FD-6F837092B593}" presName="rootText" presStyleLbl="node0" presStyleIdx="0" presStyleCnt="1">
        <dgm:presLayoutVars>
          <dgm:chMax/>
          <dgm:chPref val="4"/>
        </dgm:presLayoutVars>
      </dgm:prSet>
      <dgm:spPr/>
      <dgm:t>
        <a:bodyPr/>
        <a:lstStyle/>
        <a:p>
          <a:endParaRPr lang="en-US"/>
        </a:p>
      </dgm:t>
    </dgm:pt>
    <dgm:pt modelId="{988606A8-B7DF-431C-849A-06ECDFB71C92}" type="pres">
      <dgm:prSet presAssocID="{5BD1F35F-C569-4D46-A5FD-6F837092B593}" presName="childShape" presStyleCnt="0">
        <dgm:presLayoutVars>
          <dgm:chMax val="0"/>
          <dgm:chPref val="0"/>
        </dgm:presLayoutVars>
      </dgm:prSet>
      <dgm:spPr/>
    </dgm:pt>
    <dgm:pt modelId="{CB95126F-43B2-4C8A-A67A-7B8921FF91D6}" type="pres">
      <dgm:prSet presAssocID="{2AB1A17F-F6A6-4910-A2EF-2E7A047EAA17}" presName="childComposite" presStyleCnt="0">
        <dgm:presLayoutVars>
          <dgm:chMax val="0"/>
          <dgm:chPref val="0"/>
        </dgm:presLayoutVars>
      </dgm:prSet>
      <dgm:spPr/>
    </dgm:pt>
    <dgm:pt modelId="{798460BB-7CA2-4D8D-9D4D-DEBA6361A643}" type="pres">
      <dgm:prSet presAssocID="{2AB1A17F-F6A6-4910-A2EF-2E7A047EAA17}" presName="Image" presStyleLbl="nod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55A40DBC-9E94-4233-8F88-861FD39D5C80}" type="pres">
      <dgm:prSet presAssocID="{2AB1A17F-F6A6-4910-A2EF-2E7A047EAA17}" presName="childText" presStyleLbl="lnNode1" presStyleIdx="0" presStyleCnt="1">
        <dgm:presLayoutVars>
          <dgm:chMax val="0"/>
          <dgm:chPref val="0"/>
          <dgm:bulletEnabled val="1"/>
        </dgm:presLayoutVars>
      </dgm:prSet>
      <dgm:spPr/>
      <dgm:t>
        <a:bodyPr/>
        <a:lstStyle/>
        <a:p>
          <a:endParaRPr lang="en-US"/>
        </a:p>
      </dgm:t>
    </dgm:pt>
  </dgm:ptLst>
  <dgm:cxnLst>
    <dgm:cxn modelId="{E80E326C-5466-40F3-9E03-3116476D53D9}" srcId="{3DDF7292-CA82-4594-8F4F-3C0E00478E3A}" destId="{5BD1F35F-C569-4D46-A5FD-6F837092B593}" srcOrd="0" destOrd="0" parTransId="{1CC63916-8506-4DC3-BEA3-E10A7EBB3DB4}" sibTransId="{4919D1A9-FC43-4992-BFDD-545FDE8D1A51}"/>
    <dgm:cxn modelId="{C841A7C3-179E-4AB6-97C9-BBF709C64846}" type="presOf" srcId="{2AB1A17F-F6A6-4910-A2EF-2E7A047EAA17}" destId="{55A40DBC-9E94-4233-8F88-861FD39D5C80}" srcOrd="0" destOrd="0" presId="urn:microsoft.com/office/officeart/2008/layout/PictureAccentList"/>
    <dgm:cxn modelId="{26BCBC1C-56C0-4461-84CD-1F3C83B1CE93}" type="presOf" srcId="{5BD1F35F-C569-4D46-A5FD-6F837092B593}" destId="{87B6C47C-8D1E-48C4-A5BF-40B0A74CEBF3}" srcOrd="0" destOrd="0" presId="urn:microsoft.com/office/officeart/2008/layout/PictureAccentList"/>
    <dgm:cxn modelId="{C5F2C9BB-B7D3-4998-AF3B-55B02F7E103F}" srcId="{5BD1F35F-C569-4D46-A5FD-6F837092B593}" destId="{2AB1A17F-F6A6-4910-A2EF-2E7A047EAA17}" srcOrd="0" destOrd="0" parTransId="{CB5BF65D-E664-4E47-ADD8-A01E590D3E5E}" sibTransId="{FCF4D01E-EA28-4A0E-95DA-7957CEBE2DF6}"/>
    <dgm:cxn modelId="{BC557CAE-D79C-4377-824B-B1140DABEA64}" type="presOf" srcId="{3DDF7292-CA82-4594-8F4F-3C0E00478E3A}" destId="{D3A33EC3-DAD3-44A7-8ED4-BD5DC9BD5BA8}" srcOrd="0" destOrd="0" presId="urn:microsoft.com/office/officeart/2008/layout/PictureAccentList"/>
    <dgm:cxn modelId="{5FA48AA2-EAA1-4262-B1C6-B88DB97EB397}" type="presParOf" srcId="{D3A33EC3-DAD3-44A7-8ED4-BD5DC9BD5BA8}" destId="{791E603E-4EA7-4EE5-871E-27C7FA88308B}" srcOrd="0" destOrd="0" presId="urn:microsoft.com/office/officeart/2008/layout/PictureAccentList"/>
    <dgm:cxn modelId="{B5B1853A-970E-421B-8F0E-001AE1F64EE0}" type="presParOf" srcId="{791E603E-4EA7-4EE5-871E-27C7FA88308B}" destId="{676CD157-F7DE-4D8E-8234-429FCB3ACED5}" srcOrd="0" destOrd="0" presId="urn:microsoft.com/office/officeart/2008/layout/PictureAccentList"/>
    <dgm:cxn modelId="{55047EB6-B25A-47AE-8DA8-79FCA6C79A4D}" type="presParOf" srcId="{676CD157-F7DE-4D8E-8234-429FCB3ACED5}" destId="{87B6C47C-8D1E-48C4-A5BF-40B0A74CEBF3}" srcOrd="0" destOrd="0" presId="urn:microsoft.com/office/officeart/2008/layout/PictureAccentList"/>
    <dgm:cxn modelId="{0F21668D-66A3-4B4C-84E6-556BE8C4654E}" type="presParOf" srcId="{791E603E-4EA7-4EE5-871E-27C7FA88308B}" destId="{988606A8-B7DF-431C-849A-06ECDFB71C92}" srcOrd="1" destOrd="0" presId="urn:microsoft.com/office/officeart/2008/layout/PictureAccentList"/>
    <dgm:cxn modelId="{1DE70F8E-D761-4EEF-8C50-00FD8E5F5D4B}" type="presParOf" srcId="{988606A8-B7DF-431C-849A-06ECDFB71C92}" destId="{CB95126F-43B2-4C8A-A67A-7B8921FF91D6}" srcOrd="0" destOrd="0" presId="urn:microsoft.com/office/officeart/2008/layout/PictureAccentList"/>
    <dgm:cxn modelId="{D839E035-1BA7-4141-A656-59E00BD8D4CB}" type="presParOf" srcId="{CB95126F-43B2-4C8A-A67A-7B8921FF91D6}" destId="{798460BB-7CA2-4D8D-9D4D-DEBA6361A643}" srcOrd="0" destOrd="0" presId="urn:microsoft.com/office/officeart/2008/layout/PictureAccentList"/>
    <dgm:cxn modelId="{43C1057D-11ED-4B40-B91E-BACBDE61EFE2}" type="presParOf" srcId="{CB95126F-43B2-4C8A-A67A-7B8921FF91D6}" destId="{55A40DBC-9E94-4233-8F88-861FD39D5C80}" srcOrd="1" destOrd="0" presId="urn:microsoft.com/office/officeart/2008/layout/PictureAccentList"/>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DF7292-CA82-4594-8F4F-3C0E00478E3A}"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en-US"/>
        </a:p>
      </dgm:t>
    </dgm:pt>
    <dgm:pt modelId="{5BD1F35F-C569-4D46-A5FD-6F837092B593}">
      <dgm:prSet phldrT="[Text]"/>
      <dgm:spPr/>
      <dgm:t>
        <a:bodyPr/>
        <a:lstStyle/>
        <a:p>
          <a:r>
            <a:rPr lang="en-US" dirty="0" smtClean="0"/>
            <a:t>Steroid</a:t>
          </a:r>
          <a:endParaRPr lang="en-US" dirty="0"/>
        </a:p>
      </dgm:t>
    </dgm:pt>
    <dgm:pt modelId="{1CC63916-8506-4DC3-BEA3-E10A7EBB3DB4}" type="parTrans" cxnId="{E80E326C-5466-40F3-9E03-3116476D53D9}">
      <dgm:prSet/>
      <dgm:spPr/>
      <dgm:t>
        <a:bodyPr/>
        <a:lstStyle/>
        <a:p>
          <a:endParaRPr lang="en-US"/>
        </a:p>
      </dgm:t>
    </dgm:pt>
    <dgm:pt modelId="{4919D1A9-FC43-4992-BFDD-545FDE8D1A51}" type="sibTrans" cxnId="{E80E326C-5466-40F3-9E03-3116476D53D9}">
      <dgm:prSet/>
      <dgm:spPr/>
      <dgm:t>
        <a:bodyPr/>
        <a:lstStyle/>
        <a:p>
          <a:endParaRPr lang="en-US"/>
        </a:p>
      </dgm:t>
    </dgm:pt>
    <dgm:pt modelId="{2AB1A17F-F6A6-4910-A2EF-2E7A047EAA17}">
      <dgm:prSet phldrT="[Text]" custT="1"/>
      <dgm:spPr/>
      <dgm:t>
        <a:bodyPr/>
        <a:lstStyle/>
        <a:p>
          <a:r>
            <a:rPr lang="en-US" sz="1400" dirty="0" smtClean="0"/>
            <a:t>QVAR-40</a:t>
          </a:r>
          <a:endParaRPr lang="en-US" sz="1400" dirty="0"/>
        </a:p>
      </dgm:t>
    </dgm:pt>
    <dgm:pt modelId="{CB5BF65D-E664-4E47-ADD8-A01E590D3E5E}" type="parTrans" cxnId="{C5F2C9BB-B7D3-4998-AF3B-55B02F7E103F}">
      <dgm:prSet/>
      <dgm:spPr/>
      <dgm:t>
        <a:bodyPr/>
        <a:lstStyle/>
        <a:p>
          <a:endParaRPr lang="en-US"/>
        </a:p>
      </dgm:t>
    </dgm:pt>
    <dgm:pt modelId="{FCF4D01E-EA28-4A0E-95DA-7957CEBE2DF6}" type="sibTrans" cxnId="{C5F2C9BB-B7D3-4998-AF3B-55B02F7E103F}">
      <dgm:prSet/>
      <dgm:spPr/>
      <dgm:t>
        <a:bodyPr/>
        <a:lstStyle/>
        <a:p>
          <a:endParaRPr lang="en-US"/>
        </a:p>
      </dgm:t>
    </dgm:pt>
    <dgm:pt modelId="{8A6ED151-EE2C-4BAB-AD23-7D5FBD43F8E8}">
      <dgm:prSet phldrT="[Text]" custT="1"/>
      <dgm:spPr/>
      <dgm:t>
        <a:bodyPr/>
        <a:lstStyle/>
        <a:p>
          <a:r>
            <a:rPr lang="en-US" sz="1400" dirty="0" smtClean="0"/>
            <a:t>QVAR-80</a:t>
          </a:r>
        </a:p>
      </dgm:t>
    </dgm:pt>
    <dgm:pt modelId="{A4B024EC-AE4D-4EDA-9130-8EB0323BDF77}" type="parTrans" cxnId="{CE0D6C98-B922-437D-967B-4EE177E810BE}">
      <dgm:prSet/>
      <dgm:spPr/>
      <dgm:t>
        <a:bodyPr/>
        <a:lstStyle/>
        <a:p>
          <a:endParaRPr lang="en-US"/>
        </a:p>
      </dgm:t>
    </dgm:pt>
    <dgm:pt modelId="{A0B90E16-C8EA-4570-A94F-1CB4963381E1}" type="sibTrans" cxnId="{CE0D6C98-B922-437D-967B-4EE177E810BE}">
      <dgm:prSet/>
      <dgm:spPr/>
      <dgm:t>
        <a:bodyPr/>
        <a:lstStyle/>
        <a:p>
          <a:endParaRPr lang="en-US"/>
        </a:p>
      </dgm:t>
    </dgm:pt>
    <dgm:pt modelId="{2C91F1F6-FEEA-425C-8F84-9FE636823320}">
      <dgm:prSet phldrT="[Text]" custT="1"/>
      <dgm:spPr/>
      <dgm:t>
        <a:bodyPr/>
        <a:lstStyle/>
        <a:p>
          <a:r>
            <a:rPr lang="en-US" sz="1400" dirty="0" err="1" smtClean="0"/>
            <a:t>Flovent</a:t>
          </a:r>
          <a:r>
            <a:rPr lang="en-US" sz="1400" dirty="0" smtClean="0"/>
            <a:t> HFA 220 mcg / puff</a:t>
          </a:r>
          <a:endParaRPr lang="en-US" sz="1400" dirty="0"/>
        </a:p>
      </dgm:t>
    </dgm:pt>
    <dgm:pt modelId="{53A42815-D857-4645-9FA5-8142CE074AD4}" type="parTrans" cxnId="{5A1AE351-E378-4A92-BE75-C740CF5A9E44}">
      <dgm:prSet/>
      <dgm:spPr/>
      <dgm:t>
        <a:bodyPr/>
        <a:lstStyle/>
        <a:p>
          <a:endParaRPr lang="en-US"/>
        </a:p>
      </dgm:t>
    </dgm:pt>
    <dgm:pt modelId="{F653F0BA-A824-401B-9FF5-36E1F49A9722}" type="sibTrans" cxnId="{5A1AE351-E378-4A92-BE75-C740CF5A9E44}">
      <dgm:prSet/>
      <dgm:spPr/>
      <dgm:t>
        <a:bodyPr/>
        <a:lstStyle/>
        <a:p>
          <a:endParaRPr lang="en-US"/>
        </a:p>
      </dgm:t>
    </dgm:pt>
    <dgm:pt modelId="{F83256EC-B202-433D-B98D-8CEB24A1EE9F}">
      <dgm:prSet phldrT="[Text]" custT="1"/>
      <dgm:spPr/>
      <dgm:t>
        <a:bodyPr/>
        <a:lstStyle/>
        <a:p>
          <a:r>
            <a:rPr lang="en-US" sz="1400" dirty="0" err="1" smtClean="0"/>
            <a:t>Flovent</a:t>
          </a:r>
          <a:r>
            <a:rPr lang="en-US" sz="1400" dirty="0" smtClean="0"/>
            <a:t> HFA 110 mcg / puff</a:t>
          </a:r>
          <a:endParaRPr lang="en-US" sz="1400" dirty="0"/>
        </a:p>
      </dgm:t>
    </dgm:pt>
    <dgm:pt modelId="{AE84371D-3694-4028-B0EE-F57BBEC9A875}" type="parTrans" cxnId="{440657C6-9138-41A4-B158-ADBBE308957D}">
      <dgm:prSet/>
      <dgm:spPr/>
      <dgm:t>
        <a:bodyPr/>
        <a:lstStyle/>
        <a:p>
          <a:endParaRPr lang="en-US"/>
        </a:p>
      </dgm:t>
    </dgm:pt>
    <dgm:pt modelId="{30A63D27-F8BA-43AA-BB79-CC9C3A6CEAD4}" type="sibTrans" cxnId="{440657C6-9138-41A4-B158-ADBBE308957D}">
      <dgm:prSet/>
      <dgm:spPr/>
      <dgm:t>
        <a:bodyPr/>
        <a:lstStyle/>
        <a:p>
          <a:endParaRPr lang="en-US"/>
        </a:p>
      </dgm:t>
    </dgm:pt>
    <dgm:pt modelId="{A7026B8F-8534-453F-82B3-579AC30217F1}">
      <dgm:prSet phldrT="[Text]" custT="1"/>
      <dgm:spPr/>
      <dgm:t>
        <a:bodyPr/>
        <a:lstStyle/>
        <a:p>
          <a:r>
            <a:rPr lang="en-US" sz="1400" dirty="0" err="1" smtClean="0"/>
            <a:t>Flovent</a:t>
          </a:r>
          <a:r>
            <a:rPr lang="en-US" sz="1400" dirty="0" smtClean="0"/>
            <a:t> HFA 44 mcg / puff</a:t>
          </a:r>
          <a:endParaRPr lang="en-US" sz="1400" dirty="0"/>
        </a:p>
      </dgm:t>
    </dgm:pt>
    <dgm:pt modelId="{FA2C3AC7-5F2A-470C-B38D-C4A5F42FF04A}" type="parTrans" cxnId="{693654DE-29C8-47C3-9018-851FF67FD649}">
      <dgm:prSet/>
      <dgm:spPr/>
      <dgm:t>
        <a:bodyPr/>
        <a:lstStyle/>
        <a:p>
          <a:endParaRPr lang="en-US"/>
        </a:p>
      </dgm:t>
    </dgm:pt>
    <dgm:pt modelId="{67D11815-A023-4CF3-BD90-BA1BB06B9168}" type="sibTrans" cxnId="{693654DE-29C8-47C3-9018-851FF67FD649}">
      <dgm:prSet/>
      <dgm:spPr/>
      <dgm:t>
        <a:bodyPr/>
        <a:lstStyle/>
        <a:p>
          <a:endParaRPr lang="en-US"/>
        </a:p>
      </dgm:t>
    </dgm:pt>
    <dgm:pt modelId="{D3A33EC3-DAD3-44A7-8ED4-BD5DC9BD5BA8}" type="pres">
      <dgm:prSet presAssocID="{3DDF7292-CA82-4594-8F4F-3C0E00478E3A}" presName="layout" presStyleCnt="0">
        <dgm:presLayoutVars>
          <dgm:chMax/>
          <dgm:chPref/>
          <dgm:dir/>
          <dgm:animOne val="branch"/>
          <dgm:animLvl val="lvl"/>
          <dgm:resizeHandles/>
        </dgm:presLayoutVars>
      </dgm:prSet>
      <dgm:spPr/>
      <dgm:t>
        <a:bodyPr/>
        <a:lstStyle/>
        <a:p>
          <a:endParaRPr lang="en-US"/>
        </a:p>
      </dgm:t>
    </dgm:pt>
    <dgm:pt modelId="{791E603E-4EA7-4EE5-871E-27C7FA88308B}" type="pres">
      <dgm:prSet presAssocID="{5BD1F35F-C569-4D46-A5FD-6F837092B593}" presName="root" presStyleCnt="0">
        <dgm:presLayoutVars>
          <dgm:chMax/>
          <dgm:chPref val="4"/>
        </dgm:presLayoutVars>
      </dgm:prSet>
      <dgm:spPr/>
    </dgm:pt>
    <dgm:pt modelId="{676CD157-F7DE-4D8E-8234-429FCB3ACED5}" type="pres">
      <dgm:prSet presAssocID="{5BD1F35F-C569-4D46-A5FD-6F837092B593}" presName="rootComposite" presStyleCnt="0">
        <dgm:presLayoutVars/>
      </dgm:prSet>
      <dgm:spPr/>
    </dgm:pt>
    <dgm:pt modelId="{87B6C47C-8D1E-48C4-A5BF-40B0A74CEBF3}" type="pres">
      <dgm:prSet presAssocID="{5BD1F35F-C569-4D46-A5FD-6F837092B593}" presName="rootText" presStyleLbl="node0" presStyleIdx="0" presStyleCnt="1">
        <dgm:presLayoutVars>
          <dgm:chMax/>
          <dgm:chPref val="4"/>
        </dgm:presLayoutVars>
      </dgm:prSet>
      <dgm:spPr/>
      <dgm:t>
        <a:bodyPr/>
        <a:lstStyle/>
        <a:p>
          <a:endParaRPr lang="en-US"/>
        </a:p>
      </dgm:t>
    </dgm:pt>
    <dgm:pt modelId="{988606A8-B7DF-431C-849A-06ECDFB71C92}" type="pres">
      <dgm:prSet presAssocID="{5BD1F35F-C569-4D46-A5FD-6F837092B593}" presName="childShape" presStyleCnt="0">
        <dgm:presLayoutVars>
          <dgm:chMax val="0"/>
          <dgm:chPref val="0"/>
        </dgm:presLayoutVars>
      </dgm:prSet>
      <dgm:spPr/>
    </dgm:pt>
    <dgm:pt modelId="{CB95126F-43B2-4C8A-A67A-7B8921FF91D6}" type="pres">
      <dgm:prSet presAssocID="{2AB1A17F-F6A6-4910-A2EF-2E7A047EAA17}" presName="childComposite" presStyleCnt="0">
        <dgm:presLayoutVars>
          <dgm:chMax val="0"/>
          <dgm:chPref val="0"/>
        </dgm:presLayoutVars>
      </dgm:prSet>
      <dgm:spPr/>
    </dgm:pt>
    <dgm:pt modelId="{798460BB-7CA2-4D8D-9D4D-DEBA6361A643}" type="pres">
      <dgm:prSet presAssocID="{2AB1A17F-F6A6-4910-A2EF-2E7A047EAA17}" presName="Image"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55A40DBC-9E94-4233-8F88-861FD39D5C80}" type="pres">
      <dgm:prSet presAssocID="{2AB1A17F-F6A6-4910-A2EF-2E7A047EAA17}" presName="childText" presStyleLbl="lnNode1" presStyleIdx="0" presStyleCnt="5">
        <dgm:presLayoutVars>
          <dgm:chMax val="0"/>
          <dgm:chPref val="0"/>
          <dgm:bulletEnabled val="1"/>
        </dgm:presLayoutVars>
      </dgm:prSet>
      <dgm:spPr/>
      <dgm:t>
        <a:bodyPr/>
        <a:lstStyle/>
        <a:p>
          <a:endParaRPr lang="en-US"/>
        </a:p>
      </dgm:t>
    </dgm:pt>
    <dgm:pt modelId="{2A36A9A0-2E48-43A0-A876-86AF93A357E6}" type="pres">
      <dgm:prSet presAssocID="{8A6ED151-EE2C-4BAB-AD23-7D5FBD43F8E8}" presName="childComposite" presStyleCnt="0">
        <dgm:presLayoutVars>
          <dgm:chMax val="0"/>
          <dgm:chPref val="0"/>
        </dgm:presLayoutVars>
      </dgm:prSet>
      <dgm:spPr/>
    </dgm:pt>
    <dgm:pt modelId="{661256E4-0896-4DBA-83D0-1A313A0BEC8F}" type="pres">
      <dgm:prSet presAssocID="{8A6ED151-EE2C-4BAB-AD23-7D5FBD43F8E8}" presName="Image" presStyleLbl="nod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0980EEDD-C6DB-4FCB-B806-242EEA9565D3}" type="pres">
      <dgm:prSet presAssocID="{8A6ED151-EE2C-4BAB-AD23-7D5FBD43F8E8}" presName="childText" presStyleLbl="lnNode1" presStyleIdx="1" presStyleCnt="5">
        <dgm:presLayoutVars>
          <dgm:chMax val="0"/>
          <dgm:chPref val="0"/>
          <dgm:bulletEnabled val="1"/>
        </dgm:presLayoutVars>
      </dgm:prSet>
      <dgm:spPr/>
      <dgm:t>
        <a:bodyPr/>
        <a:lstStyle/>
        <a:p>
          <a:endParaRPr lang="en-US"/>
        </a:p>
      </dgm:t>
    </dgm:pt>
    <dgm:pt modelId="{77515702-A319-49D4-A924-59628029FA99}" type="pres">
      <dgm:prSet presAssocID="{2C91F1F6-FEEA-425C-8F84-9FE636823320}" presName="childComposite" presStyleCnt="0">
        <dgm:presLayoutVars>
          <dgm:chMax val="0"/>
          <dgm:chPref val="0"/>
        </dgm:presLayoutVars>
      </dgm:prSet>
      <dgm:spPr/>
    </dgm:pt>
    <dgm:pt modelId="{6969B5EF-D571-4D21-AA32-4FE9E937614E}" type="pres">
      <dgm:prSet presAssocID="{2C91F1F6-FEEA-425C-8F84-9FE636823320}" presName="Image" presStyleLbl="nod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B9050791-7771-4E51-BC5B-92DD5342A2F9}" type="pres">
      <dgm:prSet presAssocID="{2C91F1F6-FEEA-425C-8F84-9FE636823320}" presName="childText" presStyleLbl="lnNode1" presStyleIdx="2" presStyleCnt="5">
        <dgm:presLayoutVars>
          <dgm:chMax val="0"/>
          <dgm:chPref val="0"/>
          <dgm:bulletEnabled val="1"/>
        </dgm:presLayoutVars>
      </dgm:prSet>
      <dgm:spPr/>
      <dgm:t>
        <a:bodyPr/>
        <a:lstStyle/>
        <a:p>
          <a:endParaRPr lang="en-US"/>
        </a:p>
      </dgm:t>
    </dgm:pt>
    <dgm:pt modelId="{2BE39431-E0E9-4B4B-8196-51EF96AE9D36}" type="pres">
      <dgm:prSet presAssocID="{F83256EC-B202-433D-B98D-8CEB24A1EE9F}" presName="childComposite" presStyleCnt="0">
        <dgm:presLayoutVars>
          <dgm:chMax val="0"/>
          <dgm:chPref val="0"/>
        </dgm:presLayoutVars>
      </dgm:prSet>
      <dgm:spPr/>
    </dgm:pt>
    <dgm:pt modelId="{6DF957ED-1229-4E11-920C-D243D599E2CF}" type="pres">
      <dgm:prSet presAssocID="{F83256EC-B202-433D-B98D-8CEB24A1EE9F}" presName="Image" presStyleLbl="nod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6CFE46D5-B04D-4F22-9F33-D7D6D8A8DB20}" type="pres">
      <dgm:prSet presAssocID="{F83256EC-B202-433D-B98D-8CEB24A1EE9F}" presName="childText" presStyleLbl="lnNode1" presStyleIdx="3" presStyleCnt="5">
        <dgm:presLayoutVars>
          <dgm:chMax val="0"/>
          <dgm:chPref val="0"/>
          <dgm:bulletEnabled val="1"/>
        </dgm:presLayoutVars>
      </dgm:prSet>
      <dgm:spPr/>
      <dgm:t>
        <a:bodyPr/>
        <a:lstStyle/>
        <a:p>
          <a:endParaRPr lang="en-US"/>
        </a:p>
      </dgm:t>
    </dgm:pt>
    <dgm:pt modelId="{00638C9A-18E9-4784-A872-06BB6F90D879}" type="pres">
      <dgm:prSet presAssocID="{A7026B8F-8534-453F-82B3-579AC30217F1}" presName="childComposite" presStyleCnt="0">
        <dgm:presLayoutVars>
          <dgm:chMax val="0"/>
          <dgm:chPref val="0"/>
        </dgm:presLayoutVars>
      </dgm:prSet>
      <dgm:spPr/>
    </dgm:pt>
    <dgm:pt modelId="{AE4869A5-2093-433F-BFDA-1A39AAB07E16}" type="pres">
      <dgm:prSet presAssocID="{A7026B8F-8534-453F-82B3-579AC30217F1}" presName="Image" presStyleLbl="nod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DCBEB7B8-9B04-4AF0-B98E-AFE613F32697}" type="pres">
      <dgm:prSet presAssocID="{A7026B8F-8534-453F-82B3-579AC30217F1}" presName="childText" presStyleLbl="lnNode1" presStyleIdx="4" presStyleCnt="5">
        <dgm:presLayoutVars>
          <dgm:chMax val="0"/>
          <dgm:chPref val="0"/>
          <dgm:bulletEnabled val="1"/>
        </dgm:presLayoutVars>
      </dgm:prSet>
      <dgm:spPr/>
      <dgm:t>
        <a:bodyPr/>
        <a:lstStyle/>
        <a:p>
          <a:endParaRPr lang="en-US"/>
        </a:p>
      </dgm:t>
    </dgm:pt>
  </dgm:ptLst>
  <dgm:cxnLst>
    <dgm:cxn modelId="{5A1AE351-E378-4A92-BE75-C740CF5A9E44}" srcId="{5BD1F35F-C569-4D46-A5FD-6F837092B593}" destId="{2C91F1F6-FEEA-425C-8F84-9FE636823320}" srcOrd="2" destOrd="0" parTransId="{53A42815-D857-4645-9FA5-8142CE074AD4}" sibTransId="{F653F0BA-A824-401B-9FF5-36E1F49A9722}"/>
    <dgm:cxn modelId="{7D04338D-2E7C-4F75-94C7-C08F58CB1716}" type="presOf" srcId="{F83256EC-B202-433D-B98D-8CEB24A1EE9F}" destId="{6CFE46D5-B04D-4F22-9F33-D7D6D8A8DB20}" srcOrd="0" destOrd="0" presId="urn:microsoft.com/office/officeart/2008/layout/PictureAccentList"/>
    <dgm:cxn modelId="{E7BC5619-796C-4063-B507-41EA408936B9}" type="presOf" srcId="{3DDF7292-CA82-4594-8F4F-3C0E00478E3A}" destId="{D3A33EC3-DAD3-44A7-8ED4-BD5DC9BD5BA8}" srcOrd="0" destOrd="0" presId="urn:microsoft.com/office/officeart/2008/layout/PictureAccentList"/>
    <dgm:cxn modelId="{8330DE3D-1B9A-45EC-B8F8-0D8539AAEF22}" type="presOf" srcId="{2C91F1F6-FEEA-425C-8F84-9FE636823320}" destId="{B9050791-7771-4E51-BC5B-92DD5342A2F9}" srcOrd="0" destOrd="0" presId="urn:microsoft.com/office/officeart/2008/layout/PictureAccentList"/>
    <dgm:cxn modelId="{0CAF3778-ECFE-4D74-9026-8D034EF5F77F}" type="presOf" srcId="{2AB1A17F-F6A6-4910-A2EF-2E7A047EAA17}" destId="{55A40DBC-9E94-4233-8F88-861FD39D5C80}" srcOrd="0" destOrd="0" presId="urn:microsoft.com/office/officeart/2008/layout/PictureAccentList"/>
    <dgm:cxn modelId="{4027F805-A99D-4562-953B-8FD019B78359}" type="presOf" srcId="{8A6ED151-EE2C-4BAB-AD23-7D5FBD43F8E8}" destId="{0980EEDD-C6DB-4FCB-B806-242EEA9565D3}" srcOrd="0" destOrd="0" presId="urn:microsoft.com/office/officeart/2008/layout/PictureAccentList"/>
    <dgm:cxn modelId="{E80E326C-5466-40F3-9E03-3116476D53D9}" srcId="{3DDF7292-CA82-4594-8F4F-3C0E00478E3A}" destId="{5BD1F35F-C569-4D46-A5FD-6F837092B593}" srcOrd="0" destOrd="0" parTransId="{1CC63916-8506-4DC3-BEA3-E10A7EBB3DB4}" sibTransId="{4919D1A9-FC43-4992-BFDD-545FDE8D1A51}"/>
    <dgm:cxn modelId="{CE0D6C98-B922-437D-967B-4EE177E810BE}" srcId="{5BD1F35F-C569-4D46-A5FD-6F837092B593}" destId="{8A6ED151-EE2C-4BAB-AD23-7D5FBD43F8E8}" srcOrd="1" destOrd="0" parTransId="{A4B024EC-AE4D-4EDA-9130-8EB0323BDF77}" sibTransId="{A0B90E16-C8EA-4570-A94F-1CB4963381E1}"/>
    <dgm:cxn modelId="{BA3BFA32-EADC-44F5-8C3A-8E1C92A0322C}" type="presOf" srcId="{5BD1F35F-C569-4D46-A5FD-6F837092B593}" destId="{87B6C47C-8D1E-48C4-A5BF-40B0A74CEBF3}" srcOrd="0" destOrd="0" presId="urn:microsoft.com/office/officeart/2008/layout/PictureAccentList"/>
    <dgm:cxn modelId="{440657C6-9138-41A4-B158-ADBBE308957D}" srcId="{5BD1F35F-C569-4D46-A5FD-6F837092B593}" destId="{F83256EC-B202-433D-B98D-8CEB24A1EE9F}" srcOrd="3" destOrd="0" parTransId="{AE84371D-3694-4028-B0EE-F57BBEC9A875}" sibTransId="{30A63D27-F8BA-43AA-BB79-CC9C3A6CEAD4}"/>
    <dgm:cxn modelId="{693654DE-29C8-47C3-9018-851FF67FD649}" srcId="{5BD1F35F-C569-4D46-A5FD-6F837092B593}" destId="{A7026B8F-8534-453F-82B3-579AC30217F1}" srcOrd="4" destOrd="0" parTransId="{FA2C3AC7-5F2A-470C-B38D-C4A5F42FF04A}" sibTransId="{67D11815-A023-4CF3-BD90-BA1BB06B9168}"/>
    <dgm:cxn modelId="{B0EC6289-2420-4295-A056-76132698BE8C}" type="presOf" srcId="{A7026B8F-8534-453F-82B3-579AC30217F1}" destId="{DCBEB7B8-9B04-4AF0-B98E-AFE613F32697}" srcOrd="0" destOrd="0" presId="urn:microsoft.com/office/officeart/2008/layout/PictureAccentList"/>
    <dgm:cxn modelId="{C5F2C9BB-B7D3-4998-AF3B-55B02F7E103F}" srcId="{5BD1F35F-C569-4D46-A5FD-6F837092B593}" destId="{2AB1A17F-F6A6-4910-A2EF-2E7A047EAA17}" srcOrd="0" destOrd="0" parTransId="{CB5BF65D-E664-4E47-ADD8-A01E590D3E5E}" sibTransId="{FCF4D01E-EA28-4A0E-95DA-7957CEBE2DF6}"/>
    <dgm:cxn modelId="{0B4D5352-1FB2-4C80-8E25-EF311600DC4C}" type="presParOf" srcId="{D3A33EC3-DAD3-44A7-8ED4-BD5DC9BD5BA8}" destId="{791E603E-4EA7-4EE5-871E-27C7FA88308B}" srcOrd="0" destOrd="0" presId="urn:microsoft.com/office/officeart/2008/layout/PictureAccentList"/>
    <dgm:cxn modelId="{BF3A50EC-3B96-48D8-AA90-BC639ACD20EA}" type="presParOf" srcId="{791E603E-4EA7-4EE5-871E-27C7FA88308B}" destId="{676CD157-F7DE-4D8E-8234-429FCB3ACED5}" srcOrd="0" destOrd="0" presId="urn:microsoft.com/office/officeart/2008/layout/PictureAccentList"/>
    <dgm:cxn modelId="{998864C2-B788-46AB-BBAA-7109B04CCD37}" type="presParOf" srcId="{676CD157-F7DE-4D8E-8234-429FCB3ACED5}" destId="{87B6C47C-8D1E-48C4-A5BF-40B0A74CEBF3}" srcOrd="0" destOrd="0" presId="urn:microsoft.com/office/officeart/2008/layout/PictureAccentList"/>
    <dgm:cxn modelId="{57D8A2E9-3470-4713-85BD-AE337F4EC7F1}" type="presParOf" srcId="{791E603E-4EA7-4EE5-871E-27C7FA88308B}" destId="{988606A8-B7DF-431C-849A-06ECDFB71C92}" srcOrd="1" destOrd="0" presId="urn:microsoft.com/office/officeart/2008/layout/PictureAccentList"/>
    <dgm:cxn modelId="{1DA71865-0A78-4EF0-A998-392C29890B18}" type="presParOf" srcId="{988606A8-B7DF-431C-849A-06ECDFB71C92}" destId="{CB95126F-43B2-4C8A-A67A-7B8921FF91D6}" srcOrd="0" destOrd="0" presId="urn:microsoft.com/office/officeart/2008/layout/PictureAccentList"/>
    <dgm:cxn modelId="{E5EB83CA-A42F-423D-B826-34BF071BCFCE}" type="presParOf" srcId="{CB95126F-43B2-4C8A-A67A-7B8921FF91D6}" destId="{798460BB-7CA2-4D8D-9D4D-DEBA6361A643}" srcOrd="0" destOrd="0" presId="urn:microsoft.com/office/officeart/2008/layout/PictureAccentList"/>
    <dgm:cxn modelId="{0A431A7B-27B8-44B8-9FF8-75F5945377DF}" type="presParOf" srcId="{CB95126F-43B2-4C8A-A67A-7B8921FF91D6}" destId="{55A40DBC-9E94-4233-8F88-861FD39D5C80}" srcOrd="1" destOrd="0" presId="urn:microsoft.com/office/officeart/2008/layout/PictureAccentList"/>
    <dgm:cxn modelId="{41155776-F544-40CA-8A10-348BECDC42B4}" type="presParOf" srcId="{988606A8-B7DF-431C-849A-06ECDFB71C92}" destId="{2A36A9A0-2E48-43A0-A876-86AF93A357E6}" srcOrd="1" destOrd="0" presId="urn:microsoft.com/office/officeart/2008/layout/PictureAccentList"/>
    <dgm:cxn modelId="{C7EC8438-0634-4E23-9792-D46578218FA0}" type="presParOf" srcId="{2A36A9A0-2E48-43A0-A876-86AF93A357E6}" destId="{661256E4-0896-4DBA-83D0-1A313A0BEC8F}" srcOrd="0" destOrd="0" presId="urn:microsoft.com/office/officeart/2008/layout/PictureAccentList"/>
    <dgm:cxn modelId="{A1205546-72CE-431E-A6CE-C74F55833896}" type="presParOf" srcId="{2A36A9A0-2E48-43A0-A876-86AF93A357E6}" destId="{0980EEDD-C6DB-4FCB-B806-242EEA9565D3}" srcOrd="1" destOrd="0" presId="urn:microsoft.com/office/officeart/2008/layout/PictureAccentList"/>
    <dgm:cxn modelId="{994E48BC-3815-41D1-8267-C8A0ABC01730}" type="presParOf" srcId="{988606A8-B7DF-431C-849A-06ECDFB71C92}" destId="{77515702-A319-49D4-A924-59628029FA99}" srcOrd="2" destOrd="0" presId="urn:microsoft.com/office/officeart/2008/layout/PictureAccentList"/>
    <dgm:cxn modelId="{C7D14AF0-D2FA-4AE6-8863-59EEB69C456D}" type="presParOf" srcId="{77515702-A319-49D4-A924-59628029FA99}" destId="{6969B5EF-D571-4D21-AA32-4FE9E937614E}" srcOrd="0" destOrd="0" presId="urn:microsoft.com/office/officeart/2008/layout/PictureAccentList"/>
    <dgm:cxn modelId="{C8DCFEBD-3203-40FE-9C68-CE5AAE8BD563}" type="presParOf" srcId="{77515702-A319-49D4-A924-59628029FA99}" destId="{B9050791-7771-4E51-BC5B-92DD5342A2F9}" srcOrd="1" destOrd="0" presId="urn:microsoft.com/office/officeart/2008/layout/PictureAccentList"/>
    <dgm:cxn modelId="{0FC966A6-87E1-41D2-8B76-A9F31AD6E7A1}" type="presParOf" srcId="{988606A8-B7DF-431C-849A-06ECDFB71C92}" destId="{2BE39431-E0E9-4B4B-8196-51EF96AE9D36}" srcOrd="3" destOrd="0" presId="urn:microsoft.com/office/officeart/2008/layout/PictureAccentList"/>
    <dgm:cxn modelId="{29F6C432-3B71-4432-84AD-52239E13DEC6}" type="presParOf" srcId="{2BE39431-E0E9-4B4B-8196-51EF96AE9D36}" destId="{6DF957ED-1229-4E11-920C-D243D599E2CF}" srcOrd="0" destOrd="0" presId="urn:microsoft.com/office/officeart/2008/layout/PictureAccentList"/>
    <dgm:cxn modelId="{8C065A2D-49A6-4E52-9B72-333040C1F986}" type="presParOf" srcId="{2BE39431-E0E9-4B4B-8196-51EF96AE9D36}" destId="{6CFE46D5-B04D-4F22-9F33-D7D6D8A8DB20}" srcOrd="1" destOrd="0" presId="urn:microsoft.com/office/officeart/2008/layout/PictureAccentList"/>
    <dgm:cxn modelId="{C2120D48-D622-4AFF-A73F-A4C4F9AA6C66}" type="presParOf" srcId="{988606A8-B7DF-431C-849A-06ECDFB71C92}" destId="{00638C9A-18E9-4784-A872-06BB6F90D879}" srcOrd="4" destOrd="0" presId="urn:microsoft.com/office/officeart/2008/layout/PictureAccentList"/>
    <dgm:cxn modelId="{558A6B9D-507D-423A-B467-716CDFA019C1}" type="presParOf" srcId="{00638C9A-18E9-4784-A872-06BB6F90D879}" destId="{AE4869A5-2093-433F-BFDA-1A39AAB07E16}" srcOrd="0" destOrd="0" presId="urn:microsoft.com/office/officeart/2008/layout/PictureAccentList"/>
    <dgm:cxn modelId="{056E61DF-7C64-422C-A009-A390CD6C1C7E}" type="presParOf" srcId="{00638C9A-18E9-4784-A872-06BB6F90D879}" destId="{DCBEB7B8-9B04-4AF0-B98E-AFE613F32697}"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DF7292-CA82-4594-8F4F-3C0E00478E3A}"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en-US"/>
        </a:p>
      </dgm:t>
    </dgm:pt>
    <dgm:pt modelId="{5BD1F35F-C569-4D46-A5FD-6F837092B593}">
      <dgm:prSet phldrT="[Text]" custT="1"/>
      <dgm:spPr/>
      <dgm:t>
        <a:bodyPr/>
        <a:lstStyle/>
        <a:p>
          <a:r>
            <a:rPr lang="en-US" sz="1550" dirty="0" smtClean="0"/>
            <a:t>Steroid / Long-Acting  Combinations</a:t>
          </a:r>
          <a:endParaRPr lang="en-US" sz="1550" dirty="0"/>
        </a:p>
      </dgm:t>
    </dgm:pt>
    <dgm:pt modelId="{1CC63916-8506-4DC3-BEA3-E10A7EBB3DB4}" type="parTrans" cxnId="{E80E326C-5466-40F3-9E03-3116476D53D9}">
      <dgm:prSet/>
      <dgm:spPr/>
      <dgm:t>
        <a:bodyPr/>
        <a:lstStyle/>
        <a:p>
          <a:endParaRPr lang="en-US"/>
        </a:p>
      </dgm:t>
    </dgm:pt>
    <dgm:pt modelId="{4919D1A9-FC43-4992-BFDD-545FDE8D1A51}" type="sibTrans" cxnId="{E80E326C-5466-40F3-9E03-3116476D53D9}">
      <dgm:prSet/>
      <dgm:spPr/>
      <dgm:t>
        <a:bodyPr/>
        <a:lstStyle/>
        <a:p>
          <a:endParaRPr lang="en-US"/>
        </a:p>
      </dgm:t>
    </dgm:pt>
    <dgm:pt modelId="{2AB1A17F-F6A6-4910-A2EF-2E7A047EAA17}">
      <dgm:prSet phldrT="[Text]" custT="1"/>
      <dgm:spPr/>
      <dgm:t>
        <a:bodyPr/>
        <a:lstStyle/>
        <a:p>
          <a:r>
            <a:rPr lang="en-US" sz="1400" dirty="0" smtClean="0"/>
            <a:t>ADVAIR HFA 230</a:t>
          </a:r>
          <a:endParaRPr lang="en-US" sz="1400" dirty="0"/>
        </a:p>
      </dgm:t>
    </dgm:pt>
    <dgm:pt modelId="{CB5BF65D-E664-4E47-ADD8-A01E590D3E5E}" type="parTrans" cxnId="{C5F2C9BB-B7D3-4998-AF3B-55B02F7E103F}">
      <dgm:prSet/>
      <dgm:spPr/>
      <dgm:t>
        <a:bodyPr/>
        <a:lstStyle/>
        <a:p>
          <a:endParaRPr lang="en-US"/>
        </a:p>
      </dgm:t>
    </dgm:pt>
    <dgm:pt modelId="{FCF4D01E-EA28-4A0E-95DA-7957CEBE2DF6}" type="sibTrans" cxnId="{C5F2C9BB-B7D3-4998-AF3B-55B02F7E103F}">
      <dgm:prSet/>
      <dgm:spPr/>
      <dgm:t>
        <a:bodyPr/>
        <a:lstStyle/>
        <a:p>
          <a:endParaRPr lang="en-US"/>
        </a:p>
      </dgm:t>
    </dgm:pt>
    <dgm:pt modelId="{8A6ED151-EE2C-4BAB-AD23-7D5FBD43F8E8}">
      <dgm:prSet phldrT="[Text]" custT="1"/>
      <dgm:spPr/>
      <dgm:t>
        <a:bodyPr/>
        <a:lstStyle/>
        <a:p>
          <a:r>
            <a:rPr lang="en-US" sz="1400" dirty="0" smtClean="0"/>
            <a:t>ADVAIR HFA 115</a:t>
          </a:r>
        </a:p>
      </dgm:t>
    </dgm:pt>
    <dgm:pt modelId="{A4B024EC-AE4D-4EDA-9130-8EB0323BDF77}" type="parTrans" cxnId="{CE0D6C98-B922-437D-967B-4EE177E810BE}">
      <dgm:prSet/>
      <dgm:spPr/>
      <dgm:t>
        <a:bodyPr/>
        <a:lstStyle/>
        <a:p>
          <a:endParaRPr lang="en-US"/>
        </a:p>
      </dgm:t>
    </dgm:pt>
    <dgm:pt modelId="{A0B90E16-C8EA-4570-A94F-1CB4963381E1}" type="sibTrans" cxnId="{CE0D6C98-B922-437D-967B-4EE177E810BE}">
      <dgm:prSet/>
      <dgm:spPr/>
      <dgm:t>
        <a:bodyPr/>
        <a:lstStyle/>
        <a:p>
          <a:endParaRPr lang="en-US"/>
        </a:p>
      </dgm:t>
    </dgm:pt>
    <dgm:pt modelId="{2C91F1F6-FEEA-425C-8F84-9FE636823320}">
      <dgm:prSet phldrT="[Text]" custT="1"/>
      <dgm:spPr/>
      <dgm:t>
        <a:bodyPr/>
        <a:lstStyle/>
        <a:p>
          <a:r>
            <a:rPr lang="en-US" sz="1400" dirty="0" smtClean="0"/>
            <a:t>ADVAIR HFA 45</a:t>
          </a:r>
          <a:endParaRPr lang="en-US" sz="1400" dirty="0"/>
        </a:p>
      </dgm:t>
    </dgm:pt>
    <dgm:pt modelId="{53A42815-D857-4645-9FA5-8142CE074AD4}" type="parTrans" cxnId="{5A1AE351-E378-4A92-BE75-C740CF5A9E44}">
      <dgm:prSet/>
      <dgm:spPr/>
      <dgm:t>
        <a:bodyPr/>
        <a:lstStyle/>
        <a:p>
          <a:endParaRPr lang="en-US"/>
        </a:p>
      </dgm:t>
    </dgm:pt>
    <dgm:pt modelId="{F653F0BA-A824-401B-9FF5-36E1F49A9722}" type="sibTrans" cxnId="{5A1AE351-E378-4A92-BE75-C740CF5A9E44}">
      <dgm:prSet/>
      <dgm:spPr/>
      <dgm:t>
        <a:bodyPr/>
        <a:lstStyle/>
        <a:p>
          <a:endParaRPr lang="en-US"/>
        </a:p>
      </dgm:t>
    </dgm:pt>
    <dgm:pt modelId="{BED986CE-77F6-48A5-BE15-DE2CDB3227AF}">
      <dgm:prSet phldrT="[Text]" custT="1"/>
      <dgm:spPr/>
      <dgm:t>
        <a:bodyPr/>
        <a:lstStyle/>
        <a:p>
          <a:r>
            <a:rPr lang="en-US" sz="1400" dirty="0" smtClean="0"/>
            <a:t>SYMBICORT 160</a:t>
          </a:r>
          <a:endParaRPr lang="en-US" sz="1400" dirty="0"/>
        </a:p>
      </dgm:t>
    </dgm:pt>
    <dgm:pt modelId="{DA23CA46-9AE5-4B83-AFD6-56E64976C415}" type="parTrans" cxnId="{619DC54F-09E8-47B2-88F7-B7EA7424D373}">
      <dgm:prSet/>
      <dgm:spPr/>
      <dgm:t>
        <a:bodyPr/>
        <a:lstStyle/>
        <a:p>
          <a:endParaRPr lang="en-US"/>
        </a:p>
      </dgm:t>
    </dgm:pt>
    <dgm:pt modelId="{6EBCB6A1-46F5-4EB1-8C82-34B186E88D1E}" type="sibTrans" cxnId="{619DC54F-09E8-47B2-88F7-B7EA7424D373}">
      <dgm:prSet/>
      <dgm:spPr/>
      <dgm:t>
        <a:bodyPr/>
        <a:lstStyle/>
        <a:p>
          <a:endParaRPr lang="en-US"/>
        </a:p>
      </dgm:t>
    </dgm:pt>
    <dgm:pt modelId="{36962AC9-1DBE-4025-A6DA-13EB848C996F}">
      <dgm:prSet phldrT="[Text]" custT="1"/>
      <dgm:spPr/>
      <dgm:t>
        <a:bodyPr/>
        <a:lstStyle/>
        <a:p>
          <a:r>
            <a:rPr lang="en-US" sz="1400" dirty="0" smtClean="0"/>
            <a:t>SYMBICORT 80</a:t>
          </a:r>
          <a:endParaRPr lang="en-US" sz="1400" dirty="0"/>
        </a:p>
      </dgm:t>
    </dgm:pt>
    <dgm:pt modelId="{649044C5-C4E8-4E17-B5DB-B4CFACA55A34}" type="parTrans" cxnId="{449F9FD3-B3D3-4A28-ADE1-3821AD78DB7D}">
      <dgm:prSet/>
      <dgm:spPr/>
      <dgm:t>
        <a:bodyPr/>
        <a:lstStyle/>
        <a:p>
          <a:endParaRPr lang="en-US"/>
        </a:p>
      </dgm:t>
    </dgm:pt>
    <dgm:pt modelId="{3C63D095-CBE4-446C-AF34-FE0C3C6BA5C4}" type="sibTrans" cxnId="{449F9FD3-B3D3-4A28-ADE1-3821AD78DB7D}">
      <dgm:prSet/>
      <dgm:spPr/>
      <dgm:t>
        <a:bodyPr/>
        <a:lstStyle/>
        <a:p>
          <a:endParaRPr lang="en-US"/>
        </a:p>
      </dgm:t>
    </dgm:pt>
    <dgm:pt modelId="{D3A33EC3-DAD3-44A7-8ED4-BD5DC9BD5BA8}" type="pres">
      <dgm:prSet presAssocID="{3DDF7292-CA82-4594-8F4F-3C0E00478E3A}" presName="layout" presStyleCnt="0">
        <dgm:presLayoutVars>
          <dgm:chMax/>
          <dgm:chPref/>
          <dgm:dir/>
          <dgm:animOne val="branch"/>
          <dgm:animLvl val="lvl"/>
          <dgm:resizeHandles/>
        </dgm:presLayoutVars>
      </dgm:prSet>
      <dgm:spPr/>
      <dgm:t>
        <a:bodyPr/>
        <a:lstStyle/>
        <a:p>
          <a:endParaRPr lang="en-US"/>
        </a:p>
      </dgm:t>
    </dgm:pt>
    <dgm:pt modelId="{791E603E-4EA7-4EE5-871E-27C7FA88308B}" type="pres">
      <dgm:prSet presAssocID="{5BD1F35F-C569-4D46-A5FD-6F837092B593}" presName="root" presStyleCnt="0">
        <dgm:presLayoutVars>
          <dgm:chMax/>
          <dgm:chPref val="4"/>
        </dgm:presLayoutVars>
      </dgm:prSet>
      <dgm:spPr/>
    </dgm:pt>
    <dgm:pt modelId="{676CD157-F7DE-4D8E-8234-429FCB3ACED5}" type="pres">
      <dgm:prSet presAssocID="{5BD1F35F-C569-4D46-A5FD-6F837092B593}" presName="rootComposite" presStyleCnt="0">
        <dgm:presLayoutVars/>
      </dgm:prSet>
      <dgm:spPr/>
    </dgm:pt>
    <dgm:pt modelId="{87B6C47C-8D1E-48C4-A5BF-40B0A74CEBF3}" type="pres">
      <dgm:prSet presAssocID="{5BD1F35F-C569-4D46-A5FD-6F837092B593}" presName="rootText" presStyleLbl="node0" presStyleIdx="0" presStyleCnt="1">
        <dgm:presLayoutVars>
          <dgm:chMax/>
          <dgm:chPref val="4"/>
        </dgm:presLayoutVars>
      </dgm:prSet>
      <dgm:spPr/>
      <dgm:t>
        <a:bodyPr/>
        <a:lstStyle/>
        <a:p>
          <a:endParaRPr lang="en-US"/>
        </a:p>
      </dgm:t>
    </dgm:pt>
    <dgm:pt modelId="{988606A8-B7DF-431C-849A-06ECDFB71C92}" type="pres">
      <dgm:prSet presAssocID="{5BD1F35F-C569-4D46-A5FD-6F837092B593}" presName="childShape" presStyleCnt="0">
        <dgm:presLayoutVars>
          <dgm:chMax val="0"/>
          <dgm:chPref val="0"/>
        </dgm:presLayoutVars>
      </dgm:prSet>
      <dgm:spPr/>
    </dgm:pt>
    <dgm:pt modelId="{CB95126F-43B2-4C8A-A67A-7B8921FF91D6}" type="pres">
      <dgm:prSet presAssocID="{2AB1A17F-F6A6-4910-A2EF-2E7A047EAA17}" presName="childComposite" presStyleCnt="0">
        <dgm:presLayoutVars>
          <dgm:chMax val="0"/>
          <dgm:chPref val="0"/>
        </dgm:presLayoutVars>
      </dgm:prSet>
      <dgm:spPr/>
    </dgm:pt>
    <dgm:pt modelId="{798460BB-7CA2-4D8D-9D4D-DEBA6361A643}" type="pres">
      <dgm:prSet presAssocID="{2AB1A17F-F6A6-4910-A2EF-2E7A047EAA17}" presName="Image"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55A40DBC-9E94-4233-8F88-861FD39D5C80}" type="pres">
      <dgm:prSet presAssocID="{2AB1A17F-F6A6-4910-A2EF-2E7A047EAA17}" presName="childText" presStyleLbl="lnNode1" presStyleIdx="0" presStyleCnt="5">
        <dgm:presLayoutVars>
          <dgm:chMax val="0"/>
          <dgm:chPref val="0"/>
          <dgm:bulletEnabled val="1"/>
        </dgm:presLayoutVars>
      </dgm:prSet>
      <dgm:spPr/>
      <dgm:t>
        <a:bodyPr/>
        <a:lstStyle/>
        <a:p>
          <a:endParaRPr lang="en-US"/>
        </a:p>
      </dgm:t>
    </dgm:pt>
    <dgm:pt modelId="{2A36A9A0-2E48-43A0-A876-86AF93A357E6}" type="pres">
      <dgm:prSet presAssocID="{8A6ED151-EE2C-4BAB-AD23-7D5FBD43F8E8}" presName="childComposite" presStyleCnt="0">
        <dgm:presLayoutVars>
          <dgm:chMax val="0"/>
          <dgm:chPref val="0"/>
        </dgm:presLayoutVars>
      </dgm:prSet>
      <dgm:spPr/>
    </dgm:pt>
    <dgm:pt modelId="{661256E4-0896-4DBA-83D0-1A313A0BEC8F}" type="pres">
      <dgm:prSet presAssocID="{8A6ED151-EE2C-4BAB-AD23-7D5FBD43F8E8}" presName="Image" presStyleLbl="nod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0980EEDD-C6DB-4FCB-B806-242EEA9565D3}" type="pres">
      <dgm:prSet presAssocID="{8A6ED151-EE2C-4BAB-AD23-7D5FBD43F8E8}" presName="childText" presStyleLbl="lnNode1" presStyleIdx="1" presStyleCnt="5">
        <dgm:presLayoutVars>
          <dgm:chMax val="0"/>
          <dgm:chPref val="0"/>
          <dgm:bulletEnabled val="1"/>
        </dgm:presLayoutVars>
      </dgm:prSet>
      <dgm:spPr/>
      <dgm:t>
        <a:bodyPr/>
        <a:lstStyle/>
        <a:p>
          <a:endParaRPr lang="en-US"/>
        </a:p>
      </dgm:t>
    </dgm:pt>
    <dgm:pt modelId="{77515702-A319-49D4-A924-59628029FA99}" type="pres">
      <dgm:prSet presAssocID="{2C91F1F6-FEEA-425C-8F84-9FE636823320}" presName="childComposite" presStyleCnt="0">
        <dgm:presLayoutVars>
          <dgm:chMax val="0"/>
          <dgm:chPref val="0"/>
        </dgm:presLayoutVars>
      </dgm:prSet>
      <dgm:spPr/>
    </dgm:pt>
    <dgm:pt modelId="{6969B5EF-D571-4D21-AA32-4FE9E937614E}" type="pres">
      <dgm:prSet presAssocID="{2C91F1F6-FEEA-425C-8F84-9FE636823320}" presName="Image" presStyleLbl="nod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B9050791-7771-4E51-BC5B-92DD5342A2F9}" type="pres">
      <dgm:prSet presAssocID="{2C91F1F6-FEEA-425C-8F84-9FE636823320}" presName="childText" presStyleLbl="lnNode1" presStyleIdx="2" presStyleCnt="5">
        <dgm:presLayoutVars>
          <dgm:chMax val="0"/>
          <dgm:chPref val="0"/>
          <dgm:bulletEnabled val="1"/>
        </dgm:presLayoutVars>
      </dgm:prSet>
      <dgm:spPr/>
      <dgm:t>
        <a:bodyPr/>
        <a:lstStyle/>
        <a:p>
          <a:endParaRPr lang="en-US"/>
        </a:p>
      </dgm:t>
    </dgm:pt>
    <dgm:pt modelId="{290EA782-F196-47ED-858D-8D4F9B9A0570}" type="pres">
      <dgm:prSet presAssocID="{BED986CE-77F6-48A5-BE15-DE2CDB3227AF}" presName="childComposite" presStyleCnt="0">
        <dgm:presLayoutVars>
          <dgm:chMax val="0"/>
          <dgm:chPref val="0"/>
        </dgm:presLayoutVars>
      </dgm:prSet>
      <dgm:spPr/>
    </dgm:pt>
    <dgm:pt modelId="{2034D32B-0A91-4035-A97B-A3B9EE9E1C24}" type="pres">
      <dgm:prSet presAssocID="{BED986CE-77F6-48A5-BE15-DE2CDB3227AF}" presName="Image" presStyleLbl="nod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EF97EE49-58F3-40A3-9B6A-B84B1D24E98B}" type="pres">
      <dgm:prSet presAssocID="{BED986CE-77F6-48A5-BE15-DE2CDB3227AF}" presName="childText" presStyleLbl="lnNode1" presStyleIdx="3" presStyleCnt="5">
        <dgm:presLayoutVars>
          <dgm:chMax val="0"/>
          <dgm:chPref val="0"/>
          <dgm:bulletEnabled val="1"/>
        </dgm:presLayoutVars>
      </dgm:prSet>
      <dgm:spPr/>
      <dgm:t>
        <a:bodyPr/>
        <a:lstStyle/>
        <a:p>
          <a:endParaRPr lang="en-US"/>
        </a:p>
      </dgm:t>
    </dgm:pt>
    <dgm:pt modelId="{C90F7A36-A208-4EDF-AE84-FE3B0624EFAA}" type="pres">
      <dgm:prSet presAssocID="{36962AC9-1DBE-4025-A6DA-13EB848C996F}" presName="childComposite" presStyleCnt="0">
        <dgm:presLayoutVars>
          <dgm:chMax val="0"/>
          <dgm:chPref val="0"/>
        </dgm:presLayoutVars>
      </dgm:prSet>
      <dgm:spPr/>
    </dgm:pt>
    <dgm:pt modelId="{978BE475-12EC-426D-B7A8-94285EDE2844}" type="pres">
      <dgm:prSet presAssocID="{36962AC9-1DBE-4025-A6DA-13EB848C996F}" presName="Image" presStyleLbl="nod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3DE612EC-6808-449A-BDB1-7C499AC6F219}" type="pres">
      <dgm:prSet presAssocID="{36962AC9-1DBE-4025-A6DA-13EB848C996F}" presName="childText" presStyleLbl="lnNode1" presStyleIdx="4" presStyleCnt="5">
        <dgm:presLayoutVars>
          <dgm:chMax val="0"/>
          <dgm:chPref val="0"/>
          <dgm:bulletEnabled val="1"/>
        </dgm:presLayoutVars>
      </dgm:prSet>
      <dgm:spPr/>
      <dgm:t>
        <a:bodyPr/>
        <a:lstStyle/>
        <a:p>
          <a:endParaRPr lang="en-US"/>
        </a:p>
      </dgm:t>
    </dgm:pt>
  </dgm:ptLst>
  <dgm:cxnLst>
    <dgm:cxn modelId="{5A1AE351-E378-4A92-BE75-C740CF5A9E44}" srcId="{5BD1F35F-C569-4D46-A5FD-6F837092B593}" destId="{2C91F1F6-FEEA-425C-8F84-9FE636823320}" srcOrd="2" destOrd="0" parTransId="{53A42815-D857-4645-9FA5-8142CE074AD4}" sibTransId="{F653F0BA-A824-401B-9FF5-36E1F49A9722}"/>
    <dgm:cxn modelId="{9B867C63-F9C2-465B-9B25-0DF91612673C}" type="presOf" srcId="{2AB1A17F-F6A6-4910-A2EF-2E7A047EAA17}" destId="{55A40DBC-9E94-4233-8F88-861FD39D5C80}" srcOrd="0" destOrd="0" presId="urn:microsoft.com/office/officeart/2008/layout/PictureAccentList"/>
    <dgm:cxn modelId="{5E76B8E1-FC11-429D-81BB-E3D9CCE65AC2}" type="presOf" srcId="{5BD1F35F-C569-4D46-A5FD-6F837092B593}" destId="{87B6C47C-8D1E-48C4-A5BF-40B0A74CEBF3}" srcOrd="0" destOrd="0" presId="urn:microsoft.com/office/officeart/2008/layout/PictureAccentList"/>
    <dgm:cxn modelId="{619DC54F-09E8-47B2-88F7-B7EA7424D373}" srcId="{5BD1F35F-C569-4D46-A5FD-6F837092B593}" destId="{BED986CE-77F6-48A5-BE15-DE2CDB3227AF}" srcOrd="3" destOrd="0" parTransId="{DA23CA46-9AE5-4B83-AFD6-56E64976C415}" sibTransId="{6EBCB6A1-46F5-4EB1-8C82-34B186E88D1E}"/>
    <dgm:cxn modelId="{3299CCFD-7EA1-44AE-8890-EA3F6C66AEA0}" type="presOf" srcId="{3DDF7292-CA82-4594-8F4F-3C0E00478E3A}" destId="{D3A33EC3-DAD3-44A7-8ED4-BD5DC9BD5BA8}" srcOrd="0" destOrd="0" presId="urn:microsoft.com/office/officeart/2008/layout/PictureAccentList"/>
    <dgm:cxn modelId="{E80E326C-5466-40F3-9E03-3116476D53D9}" srcId="{3DDF7292-CA82-4594-8F4F-3C0E00478E3A}" destId="{5BD1F35F-C569-4D46-A5FD-6F837092B593}" srcOrd="0" destOrd="0" parTransId="{1CC63916-8506-4DC3-BEA3-E10A7EBB3DB4}" sibTransId="{4919D1A9-FC43-4992-BFDD-545FDE8D1A51}"/>
    <dgm:cxn modelId="{CE0D6C98-B922-437D-967B-4EE177E810BE}" srcId="{5BD1F35F-C569-4D46-A5FD-6F837092B593}" destId="{8A6ED151-EE2C-4BAB-AD23-7D5FBD43F8E8}" srcOrd="1" destOrd="0" parTransId="{A4B024EC-AE4D-4EDA-9130-8EB0323BDF77}" sibTransId="{A0B90E16-C8EA-4570-A94F-1CB4963381E1}"/>
    <dgm:cxn modelId="{BCC8B285-1E84-4066-AE83-234709752A2D}" type="presOf" srcId="{36962AC9-1DBE-4025-A6DA-13EB848C996F}" destId="{3DE612EC-6808-449A-BDB1-7C499AC6F219}" srcOrd="0" destOrd="0" presId="urn:microsoft.com/office/officeart/2008/layout/PictureAccentList"/>
    <dgm:cxn modelId="{449F9FD3-B3D3-4A28-ADE1-3821AD78DB7D}" srcId="{5BD1F35F-C569-4D46-A5FD-6F837092B593}" destId="{36962AC9-1DBE-4025-A6DA-13EB848C996F}" srcOrd="4" destOrd="0" parTransId="{649044C5-C4E8-4E17-B5DB-B4CFACA55A34}" sibTransId="{3C63D095-CBE4-446C-AF34-FE0C3C6BA5C4}"/>
    <dgm:cxn modelId="{578298D0-4061-495D-BD27-92D71216FB2D}" type="presOf" srcId="{2C91F1F6-FEEA-425C-8F84-9FE636823320}" destId="{B9050791-7771-4E51-BC5B-92DD5342A2F9}" srcOrd="0" destOrd="0" presId="urn:microsoft.com/office/officeart/2008/layout/PictureAccentList"/>
    <dgm:cxn modelId="{63BA6EFF-E5BD-4D58-9163-FF5CF47E4C42}" type="presOf" srcId="{8A6ED151-EE2C-4BAB-AD23-7D5FBD43F8E8}" destId="{0980EEDD-C6DB-4FCB-B806-242EEA9565D3}" srcOrd="0" destOrd="0" presId="urn:microsoft.com/office/officeart/2008/layout/PictureAccentList"/>
    <dgm:cxn modelId="{C5F2C9BB-B7D3-4998-AF3B-55B02F7E103F}" srcId="{5BD1F35F-C569-4D46-A5FD-6F837092B593}" destId="{2AB1A17F-F6A6-4910-A2EF-2E7A047EAA17}" srcOrd="0" destOrd="0" parTransId="{CB5BF65D-E664-4E47-ADD8-A01E590D3E5E}" sibTransId="{FCF4D01E-EA28-4A0E-95DA-7957CEBE2DF6}"/>
    <dgm:cxn modelId="{1A7DD52C-9F5A-438F-BEE5-284ACE083A28}" type="presOf" srcId="{BED986CE-77F6-48A5-BE15-DE2CDB3227AF}" destId="{EF97EE49-58F3-40A3-9B6A-B84B1D24E98B}" srcOrd="0" destOrd="0" presId="urn:microsoft.com/office/officeart/2008/layout/PictureAccentList"/>
    <dgm:cxn modelId="{A768D71B-7FB4-4BBA-A076-62D0C34AFA24}" type="presParOf" srcId="{D3A33EC3-DAD3-44A7-8ED4-BD5DC9BD5BA8}" destId="{791E603E-4EA7-4EE5-871E-27C7FA88308B}" srcOrd="0" destOrd="0" presId="urn:microsoft.com/office/officeart/2008/layout/PictureAccentList"/>
    <dgm:cxn modelId="{2609F57D-67A4-48C2-8798-1473789D89E0}" type="presParOf" srcId="{791E603E-4EA7-4EE5-871E-27C7FA88308B}" destId="{676CD157-F7DE-4D8E-8234-429FCB3ACED5}" srcOrd="0" destOrd="0" presId="urn:microsoft.com/office/officeart/2008/layout/PictureAccentList"/>
    <dgm:cxn modelId="{905601CD-D29B-4F99-BB4A-BDB51E8340DA}" type="presParOf" srcId="{676CD157-F7DE-4D8E-8234-429FCB3ACED5}" destId="{87B6C47C-8D1E-48C4-A5BF-40B0A74CEBF3}" srcOrd="0" destOrd="0" presId="urn:microsoft.com/office/officeart/2008/layout/PictureAccentList"/>
    <dgm:cxn modelId="{24BDF172-C893-4BE9-B049-C160196E734D}" type="presParOf" srcId="{791E603E-4EA7-4EE5-871E-27C7FA88308B}" destId="{988606A8-B7DF-431C-849A-06ECDFB71C92}" srcOrd="1" destOrd="0" presId="urn:microsoft.com/office/officeart/2008/layout/PictureAccentList"/>
    <dgm:cxn modelId="{DB3BBFD5-E054-4FE1-9965-B0D8EA4DCFB6}" type="presParOf" srcId="{988606A8-B7DF-431C-849A-06ECDFB71C92}" destId="{CB95126F-43B2-4C8A-A67A-7B8921FF91D6}" srcOrd="0" destOrd="0" presId="urn:microsoft.com/office/officeart/2008/layout/PictureAccentList"/>
    <dgm:cxn modelId="{B9FD15FA-0FED-4EDF-A594-F4AF6D2BEFAF}" type="presParOf" srcId="{CB95126F-43B2-4C8A-A67A-7B8921FF91D6}" destId="{798460BB-7CA2-4D8D-9D4D-DEBA6361A643}" srcOrd="0" destOrd="0" presId="urn:microsoft.com/office/officeart/2008/layout/PictureAccentList"/>
    <dgm:cxn modelId="{065DFBA9-512A-4621-BB35-EFD8E7F5C26F}" type="presParOf" srcId="{CB95126F-43B2-4C8A-A67A-7B8921FF91D6}" destId="{55A40DBC-9E94-4233-8F88-861FD39D5C80}" srcOrd="1" destOrd="0" presId="urn:microsoft.com/office/officeart/2008/layout/PictureAccentList"/>
    <dgm:cxn modelId="{5908A7D0-434D-4397-A6CC-B4DB2E3DFB90}" type="presParOf" srcId="{988606A8-B7DF-431C-849A-06ECDFB71C92}" destId="{2A36A9A0-2E48-43A0-A876-86AF93A357E6}" srcOrd="1" destOrd="0" presId="urn:microsoft.com/office/officeart/2008/layout/PictureAccentList"/>
    <dgm:cxn modelId="{7034EA11-7DC7-4F6C-B5D8-B6147118A189}" type="presParOf" srcId="{2A36A9A0-2E48-43A0-A876-86AF93A357E6}" destId="{661256E4-0896-4DBA-83D0-1A313A0BEC8F}" srcOrd="0" destOrd="0" presId="urn:microsoft.com/office/officeart/2008/layout/PictureAccentList"/>
    <dgm:cxn modelId="{67CAF842-A3E3-41A3-A758-4D2D47C9283A}" type="presParOf" srcId="{2A36A9A0-2E48-43A0-A876-86AF93A357E6}" destId="{0980EEDD-C6DB-4FCB-B806-242EEA9565D3}" srcOrd="1" destOrd="0" presId="urn:microsoft.com/office/officeart/2008/layout/PictureAccentList"/>
    <dgm:cxn modelId="{4803F7F1-DEE9-4026-ACC3-BA3856C8E755}" type="presParOf" srcId="{988606A8-B7DF-431C-849A-06ECDFB71C92}" destId="{77515702-A319-49D4-A924-59628029FA99}" srcOrd="2" destOrd="0" presId="urn:microsoft.com/office/officeart/2008/layout/PictureAccentList"/>
    <dgm:cxn modelId="{E8B52C9A-43C4-452E-BB7D-E039E68F1F22}" type="presParOf" srcId="{77515702-A319-49D4-A924-59628029FA99}" destId="{6969B5EF-D571-4D21-AA32-4FE9E937614E}" srcOrd="0" destOrd="0" presId="urn:microsoft.com/office/officeart/2008/layout/PictureAccentList"/>
    <dgm:cxn modelId="{B061DC49-2334-4E65-973A-37C7284A06C0}" type="presParOf" srcId="{77515702-A319-49D4-A924-59628029FA99}" destId="{B9050791-7771-4E51-BC5B-92DD5342A2F9}" srcOrd="1" destOrd="0" presId="urn:microsoft.com/office/officeart/2008/layout/PictureAccentList"/>
    <dgm:cxn modelId="{9D518E90-D1FD-45A2-B3BD-410FC7E19F12}" type="presParOf" srcId="{988606A8-B7DF-431C-849A-06ECDFB71C92}" destId="{290EA782-F196-47ED-858D-8D4F9B9A0570}" srcOrd="3" destOrd="0" presId="urn:microsoft.com/office/officeart/2008/layout/PictureAccentList"/>
    <dgm:cxn modelId="{388AFCFD-BA17-4301-842F-88BEA24A6C78}" type="presParOf" srcId="{290EA782-F196-47ED-858D-8D4F9B9A0570}" destId="{2034D32B-0A91-4035-A97B-A3B9EE9E1C24}" srcOrd="0" destOrd="0" presId="urn:microsoft.com/office/officeart/2008/layout/PictureAccentList"/>
    <dgm:cxn modelId="{08045969-52C2-4C07-8D18-23C306ABE7CE}" type="presParOf" srcId="{290EA782-F196-47ED-858D-8D4F9B9A0570}" destId="{EF97EE49-58F3-40A3-9B6A-B84B1D24E98B}" srcOrd="1" destOrd="0" presId="urn:microsoft.com/office/officeart/2008/layout/PictureAccentList"/>
    <dgm:cxn modelId="{4644C548-F7DB-454C-B845-2E603E0B708B}" type="presParOf" srcId="{988606A8-B7DF-431C-849A-06ECDFB71C92}" destId="{C90F7A36-A208-4EDF-AE84-FE3B0624EFAA}" srcOrd="4" destOrd="0" presId="urn:microsoft.com/office/officeart/2008/layout/PictureAccentList"/>
    <dgm:cxn modelId="{4E330AA9-2690-4BA1-BC26-A2BA25A4F8B9}" type="presParOf" srcId="{C90F7A36-A208-4EDF-AE84-FE3B0624EFAA}" destId="{978BE475-12EC-426D-B7A8-94285EDE2844}" srcOrd="0" destOrd="0" presId="urn:microsoft.com/office/officeart/2008/layout/PictureAccentList"/>
    <dgm:cxn modelId="{629D14B7-47CB-4A1A-BF25-46B32B65739B}" type="presParOf" srcId="{C90F7A36-A208-4EDF-AE84-FE3B0624EFAA}" destId="{3DE612EC-6808-449A-BDB1-7C499AC6F219}" srcOrd="1" destOrd="0" presId="urn:microsoft.com/office/officeart/2008/layout/Picture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DF7292-CA82-4594-8F4F-3C0E00478E3A}"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en-US"/>
        </a:p>
      </dgm:t>
    </dgm:pt>
    <dgm:pt modelId="{5BD1F35F-C569-4D46-A5FD-6F837092B593}">
      <dgm:prSet phldrT="[Text]"/>
      <dgm:spPr/>
      <dgm:t>
        <a:bodyPr/>
        <a:lstStyle/>
        <a:p>
          <a:r>
            <a:rPr lang="en-US" dirty="0" smtClean="0"/>
            <a:t>Short-Acting</a:t>
          </a:r>
          <a:endParaRPr lang="en-US" dirty="0"/>
        </a:p>
      </dgm:t>
    </dgm:pt>
    <dgm:pt modelId="{1CC63916-8506-4DC3-BEA3-E10A7EBB3DB4}" type="parTrans" cxnId="{E80E326C-5466-40F3-9E03-3116476D53D9}">
      <dgm:prSet/>
      <dgm:spPr/>
      <dgm:t>
        <a:bodyPr/>
        <a:lstStyle/>
        <a:p>
          <a:endParaRPr lang="en-US"/>
        </a:p>
      </dgm:t>
    </dgm:pt>
    <dgm:pt modelId="{4919D1A9-FC43-4992-BFDD-545FDE8D1A51}" type="sibTrans" cxnId="{E80E326C-5466-40F3-9E03-3116476D53D9}">
      <dgm:prSet/>
      <dgm:spPr/>
      <dgm:t>
        <a:bodyPr/>
        <a:lstStyle/>
        <a:p>
          <a:endParaRPr lang="en-US"/>
        </a:p>
      </dgm:t>
    </dgm:pt>
    <dgm:pt modelId="{2AB1A17F-F6A6-4910-A2EF-2E7A047EAA17}">
      <dgm:prSet phldrT="[Text]"/>
      <dgm:spPr/>
      <dgm:t>
        <a:bodyPr/>
        <a:lstStyle/>
        <a:p>
          <a:r>
            <a:rPr lang="en-US" dirty="0" smtClean="0"/>
            <a:t>Ventolin</a:t>
          </a:r>
          <a:endParaRPr lang="en-US" dirty="0"/>
        </a:p>
      </dgm:t>
    </dgm:pt>
    <dgm:pt modelId="{CB5BF65D-E664-4E47-ADD8-A01E590D3E5E}" type="parTrans" cxnId="{C5F2C9BB-B7D3-4998-AF3B-55B02F7E103F}">
      <dgm:prSet/>
      <dgm:spPr/>
      <dgm:t>
        <a:bodyPr/>
        <a:lstStyle/>
        <a:p>
          <a:endParaRPr lang="en-US"/>
        </a:p>
      </dgm:t>
    </dgm:pt>
    <dgm:pt modelId="{FCF4D01E-EA28-4A0E-95DA-7957CEBE2DF6}" type="sibTrans" cxnId="{C5F2C9BB-B7D3-4998-AF3B-55B02F7E103F}">
      <dgm:prSet/>
      <dgm:spPr/>
      <dgm:t>
        <a:bodyPr/>
        <a:lstStyle/>
        <a:p>
          <a:endParaRPr lang="en-US"/>
        </a:p>
      </dgm:t>
    </dgm:pt>
    <dgm:pt modelId="{8A6ED151-EE2C-4BAB-AD23-7D5FBD43F8E8}">
      <dgm:prSet phldrT="[Text]"/>
      <dgm:spPr/>
      <dgm:t>
        <a:bodyPr/>
        <a:lstStyle/>
        <a:p>
          <a:r>
            <a:rPr lang="en-US" dirty="0" smtClean="0"/>
            <a:t>Proventil</a:t>
          </a:r>
        </a:p>
      </dgm:t>
    </dgm:pt>
    <dgm:pt modelId="{A4B024EC-AE4D-4EDA-9130-8EB0323BDF77}" type="parTrans" cxnId="{CE0D6C98-B922-437D-967B-4EE177E810BE}">
      <dgm:prSet/>
      <dgm:spPr/>
      <dgm:t>
        <a:bodyPr/>
        <a:lstStyle/>
        <a:p>
          <a:endParaRPr lang="en-US"/>
        </a:p>
      </dgm:t>
    </dgm:pt>
    <dgm:pt modelId="{A0B90E16-C8EA-4570-A94F-1CB4963381E1}" type="sibTrans" cxnId="{CE0D6C98-B922-437D-967B-4EE177E810BE}">
      <dgm:prSet/>
      <dgm:spPr/>
      <dgm:t>
        <a:bodyPr/>
        <a:lstStyle/>
        <a:p>
          <a:endParaRPr lang="en-US"/>
        </a:p>
      </dgm:t>
    </dgm:pt>
    <dgm:pt modelId="{D3A33EC3-DAD3-44A7-8ED4-BD5DC9BD5BA8}" type="pres">
      <dgm:prSet presAssocID="{3DDF7292-CA82-4594-8F4F-3C0E00478E3A}" presName="layout" presStyleCnt="0">
        <dgm:presLayoutVars>
          <dgm:chMax/>
          <dgm:chPref/>
          <dgm:dir/>
          <dgm:animOne val="branch"/>
          <dgm:animLvl val="lvl"/>
          <dgm:resizeHandles/>
        </dgm:presLayoutVars>
      </dgm:prSet>
      <dgm:spPr/>
      <dgm:t>
        <a:bodyPr/>
        <a:lstStyle/>
        <a:p>
          <a:endParaRPr lang="en-US"/>
        </a:p>
      </dgm:t>
    </dgm:pt>
    <dgm:pt modelId="{791E603E-4EA7-4EE5-871E-27C7FA88308B}" type="pres">
      <dgm:prSet presAssocID="{5BD1F35F-C569-4D46-A5FD-6F837092B593}" presName="root" presStyleCnt="0">
        <dgm:presLayoutVars>
          <dgm:chMax/>
          <dgm:chPref val="4"/>
        </dgm:presLayoutVars>
      </dgm:prSet>
      <dgm:spPr/>
    </dgm:pt>
    <dgm:pt modelId="{676CD157-F7DE-4D8E-8234-429FCB3ACED5}" type="pres">
      <dgm:prSet presAssocID="{5BD1F35F-C569-4D46-A5FD-6F837092B593}" presName="rootComposite" presStyleCnt="0">
        <dgm:presLayoutVars/>
      </dgm:prSet>
      <dgm:spPr/>
    </dgm:pt>
    <dgm:pt modelId="{87B6C47C-8D1E-48C4-A5BF-40B0A74CEBF3}" type="pres">
      <dgm:prSet presAssocID="{5BD1F35F-C569-4D46-A5FD-6F837092B593}" presName="rootText" presStyleLbl="node0" presStyleIdx="0" presStyleCnt="1">
        <dgm:presLayoutVars>
          <dgm:chMax/>
          <dgm:chPref val="4"/>
        </dgm:presLayoutVars>
      </dgm:prSet>
      <dgm:spPr/>
      <dgm:t>
        <a:bodyPr/>
        <a:lstStyle/>
        <a:p>
          <a:endParaRPr lang="en-US"/>
        </a:p>
      </dgm:t>
    </dgm:pt>
    <dgm:pt modelId="{988606A8-B7DF-431C-849A-06ECDFB71C92}" type="pres">
      <dgm:prSet presAssocID="{5BD1F35F-C569-4D46-A5FD-6F837092B593}" presName="childShape" presStyleCnt="0">
        <dgm:presLayoutVars>
          <dgm:chMax val="0"/>
          <dgm:chPref val="0"/>
        </dgm:presLayoutVars>
      </dgm:prSet>
      <dgm:spPr/>
    </dgm:pt>
    <dgm:pt modelId="{CB95126F-43B2-4C8A-A67A-7B8921FF91D6}" type="pres">
      <dgm:prSet presAssocID="{2AB1A17F-F6A6-4910-A2EF-2E7A047EAA17}" presName="childComposite" presStyleCnt="0">
        <dgm:presLayoutVars>
          <dgm:chMax val="0"/>
          <dgm:chPref val="0"/>
        </dgm:presLayoutVars>
      </dgm:prSet>
      <dgm:spPr/>
    </dgm:pt>
    <dgm:pt modelId="{798460BB-7CA2-4D8D-9D4D-DEBA6361A643}" type="pres">
      <dgm:prSet presAssocID="{2AB1A17F-F6A6-4910-A2EF-2E7A047EAA17}" presName="Image"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55A40DBC-9E94-4233-8F88-861FD39D5C80}" type="pres">
      <dgm:prSet presAssocID="{2AB1A17F-F6A6-4910-A2EF-2E7A047EAA17}" presName="childText" presStyleLbl="lnNode1" presStyleIdx="0" presStyleCnt="2">
        <dgm:presLayoutVars>
          <dgm:chMax val="0"/>
          <dgm:chPref val="0"/>
          <dgm:bulletEnabled val="1"/>
        </dgm:presLayoutVars>
      </dgm:prSet>
      <dgm:spPr/>
      <dgm:t>
        <a:bodyPr/>
        <a:lstStyle/>
        <a:p>
          <a:endParaRPr lang="en-US"/>
        </a:p>
      </dgm:t>
    </dgm:pt>
    <dgm:pt modelId="{2A36A9A0-2E48-43A0-A876-86AF93A357E6}" type="pres">
      <dgm:prSet presAssocID="{8A6ED151-EE2C-4BAB-AD23-7D5FBD43F8E8}" presName="childComposite" presStyleCnt="0">
        <dgm:presLayoutVars>
          <dgm:chMax val="0"/>
          <dgm:chPref val="0"/>
        </dgm:presLayoutVars>
      </dgm:prSet>
      <dgm:spPr/>
    </dgm:pt>
    <dgm:pt modelId="{661256E4-0896-4DBA-83D0-1A313A0BEC8F}" type="pres">
      <dgm:prSet presAssocID="{8A6ED151-EE2C-4BAB-AD23-7D5FBD43F8E8}" presName="Image" presStyleLbl="nod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pt>
    <dgm:pt modelId="{0980EEDD-C6DB-4FCB-B806-242EEA9565D3}" type="pres">
      <dgm:prSet presAssocID="{8A6ED151-EE2C-4BAB-AD23-7D5FBD43F8E8}" presName="childText" presStyleLbl="lnNode1" presStyleIdx="1" presStyleCnt="2">
        <dgm:presLayoutVars>
          <dgm:chMax val="0"/>
          <dgm:chPref val="0"/>
          <dgm:bulletEnabled val="1"/>
        </dgm:presLayoutVars>
      </dgm:prSet>
      <dgm:spPr/>
      <dgm:t>
        <a:bodyPr/>
        <a:lstStyle/>
        <a:p>
          <a:endParaRPr lang="en-US"/>
        </a:p>
      </dgm:t>
    </dgm:pt>
  </dgm:ptLst>
  <dgm:cxnLst>
    <dgm:cxn modelId="{3BCF0240-261C-4E7B-B5E7-091098FCDB5F}" type="presOf" srcId="{2AB1A17F-F6A6-4910-A2EF-2E7A047EAA17}" destId="{55A40DBC-9E94-4233-8F88-861FD39D5C80}" srcOrd="0" destOrd="0" presId="urn:microsoft.com/office/officeart/2008/layout/PictureAccentList"/>
    <dgm:cxn modelId="{E80E326C-5466-40F3-9E03-3116476D53D9}" srcId="{3DDF7292-CA82-4594-8F4F-3C0E00478E3A}" destId="{5BD1F35F-C569-4D46-A5FD-6F837092B593}" srcOrd="0" destOrd="0" parTransId="{1CC63916-8506-4DC3-BEA3-E10A7EBB3DB4}" sibTransId="{4919D1A9-FC43-4992-BFDD-545FDE8D1A51}"/>
    <dgm:cxn modelId="{C5F2C9BB-B7D3-4998-AF3B-55B02F7E103F}" srcId="{5BD1F35F-C569-4D46-A5FD-6F837092B593}" destId="{2AB1A17F-F6A6-4910-A2EF-2E7A047EAA17}" srcOrd="0" destOrd="0" parTransId="{CB5BF65D-E664-4E47-ADD8-A01E590D3E5E}" sibTransId="{FCF4D01E-EA28-4A0E-95DA-7957CEBE2DF6}"/>
    <dgm:cxn modelId="{7D7A6A23-2EC2-4A6F-A107-ADBE87A3CA4A}" type="presOf" srcId="{5BD1F35F-C569-4D46-A5FD-6F837092B593}" destId="{87B6C47C-8D1E-48C4-A5BF-40B0A74CEBF3}" srcOrd="0" destOrd="0" presId="urn:microsoft.com/office/officeart/2008/layout/PictureAccentList"/>
    <dgm:cxn modelId="{A7D8A0FA-DC7B-4184-84F3-66CBC8CF4078}" type="presOf" srcId="{8A6ED151-EE2C-4BAB-AD23-7D5FBD43F8E8}" destId="{0980EEDD-C6DB-4FCB-B806-242EEA9565D3}" srcOrd="0" destOrd="0" presId="urn:microsoft.com/office/officeart/2008/layout/PictureAccentList"/>
    <dgm:cxn modelId="{76623CEB-4F63-4737-9C5F-56F9F809E6E5}" type="presOf" srcId="{3DDF7292-CA82-4594-8F4F-3C0E00478E3A}" destId="{D3A33EC3-DAD3-44A7-8ED4-BD5DC9BD5BA8}" srcOrd="0" destOrd="0" presId="urn:microsoft.com/office/officeart/2008/layout/PictureAccentList"/>
    <dgm:cxn modelId="{CE0D6C98-B922-437D-967B-4EE177E810BE}" srcId="{5BD1F35F-C569-4D46-A5FD-6F837092B593}" destId="{8A6ED151-EE2C-4BAB-AD23-7D5FBD43F8E8}" srcOrd="1" destOrd="0" parTransId="{A4B024EC-AE4D-4EDA-9130-8EB0323BDF77}" sibTransId="{A0B90E16-C8EA-4570-A94F-1CB4963381E1}"/>
    <dgm:cxn modelId="{458C7A64-E71C-4243-8BE0-23788A558BC5}" type="presParOf" srcId="{D3A33EC3-DAD3-44A7-8ED4-BD5DC9BD5BA8}" destId="{791E603E-4EA7-4EE5-871E-27C7FA88308B}" srcOrd="0" destOrd="0" presId="urn:microsoft.com/office/officeart/2008/layout/PictureAccentList"/>
    <dgm:cxn modelId="{1A952832-220E-47BD-AA72-8EEA52A19BAE}" type="presParOf" srcId="{791E603E-4EA7-4EE5-871E-27C7FA88308B}" destId="{676CD157-F7DE-4D8E-8234-429FCB3ACED5}" srcOrd="0" destOrd="0" presId="urn:microsoft.com/office/officeart/2008/layout/PictureAccentList"/>
    <dgm:cxn modelId="{1CD9FF13-01DD-4A98-B142-2AD32D907716}" type="presParOf" srcId="{676CD157-F7DE-4D8E-8234-429FCB3ACED5}" destId="{87B6C47C-8D1E-48C4-A5BF-40B0A74CEBF3}" srcOrd="0" destOrd="0" presId="urn:microsoft.com/office/officeart/2008/layout/PictureAccentList"/>
    <dgm:cxn modelId="{AB5CA496-4C3E-4D84-A619-FC79C346BDA3}" type="presParOf" srcId="{791E603E-4EA7-4EE5-871E-27C7FA88308B}" destId="{988606A8-B7DF-431C-849A-06ECDFB71C92}" srcOrd="1" destOrd="0" presId="urn:microsoft.com/office/officeart/2008/layout/PictureAccentList"/>
    <dgm:cxn modelId="{1F4241F5-7690-4D3D-B431-6E4314759AC2}" type="presParOf" srcId="{988606A8-B7DF-431C-849A-06ECDFB71C92}" destId="{CB95126F-43B2-4C8A-A67A-7B8921FF91D6}" srcOrd="0" destOrd="0" presId="urn:microsoft.com/office/officeart/2008/layout/PictureAccentList"/>
    <dgm:cxn modelId="{6D4AB203-2C6B-434E-9164-4CCA2406D895}" type="presParOf" srcId="{CB95126F-43B2-4C8A-A67A-7B8921FF91D6}" destId="{798460BB-7CA2-4D8D-9D4D-DEBA6361A643}" srcOrd="0" destOrd="0" presId="urn:microsoft.com/office/officeart/2008/layout/PictureAccentList"/>
    <dgm:cxn modelId="{AA02C7E0-6490-49D3-8B4B-DF1866ACE7E3}" type="presParOf" srcId="{CB95126F-43B2-4C8A-A67A-7B8921FF91D6}" destId="{55A40DBC-9E94-4233-8F88-861FD39D5C80}" srcOrd="1" destOrd="0" presId="urn:microsoft.com/office/officeart/2008/layout/PictureAccentList"/>
    <dgm:cxn modelId="{BA2444DD-19B2-460C-B017-CE1D90F7D6F9}" type="presParOf" srcId="{988606A8-B7DF-431C-849A-06ECDFB71C92}" destId="{2A36A9A0-2E48-43A0-A876-86AF93A357E6}" srcOrd="1" destOrd="0" presId="urn:microsoft.com/office/officeart/2008/layout/PictureAccentList"/>
    <dgm:cxn modelId="{B61323E8-D5BE-4553-929B-14C88F6C9CA0}" type="presParOf" srcId="{2A36A9A0-2E48-43A0-A876-86AF93A357E6}" destId="{661256E4-0896-4DBA-83D0-1A313A0BEC8F}" srcOrd="0" destOrd="0" presId="urn:microsoft.com/office/officeart/2008/layout/PictureAccentList"/>
    <dgm:cxn modelId="{8E2FF117-17AE-48E6-BB70-743B7605E8AD}" type="presParOf" srcId="{2A36A9A0-2E48-43A0-A876-86AF93A357E6}" destId="{0980EEDD-C6DB-4FCB-B806-242EEA9565D3}" srcOrd="1" destOrd="0" presId="urn:microsoft.com/office/officeart/2008/layout/PictureAccent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6C47C-8D1E-48C4-A5BF-40B0A74CEBF3}">
      <dsp:nvSpPr>
        <dsp:cNvPr id="0" name=""/>
        <dsp:cNvSpPr/>
      </dsp:nvSpPr>
      <dsp:spPr>
        <a:xfrm>
          <a:off x="700013" y="35"/>
          <a:ext cx="2105173" cy="43476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t>Steroid</a:t>
          </a:r>
          <a:endParaRPr lang="en-US" sz="2600" kern="1200" dirty="0"/>
        </a:p>
      </dsp:txBody>
      <dsp:txXfrm>
        <a:off x="712747" y="12769"/>
        <a:ext cx="2079705" cy="409296"/>
      </dsp:txXfrm>
    </dsp:sp>
    <dsp:sp modelId="{798460BB-7CA2-4D8D-9D4D-DEBA6361A643}">
      <dsp:nvSpPr>
        <dsp:cNvPr id="0" name=""/>
        <dsp:cNvSpPr/>
      </dsp:nvSpPr>
      <dsp:spPr>
        <a:xfrm>
          <a:off x="700013" y="513057"/>
          <a:ext cx="434764" cy="434764"/>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40DBC-9E94-4233-8F88-861FD39D5C80}">
      <dsp:nvSpPr>
        <dsp:cNvPr id="0" name=""/>
        <dsp:cNvSpPr/>
      </dsp:nvSpPr>
      <dsp:spPr>
        <a:xfrm>
          <a:off x="1160863" y="513057"/>
          <a:ext cx="1644323" cy="434764"/>
        </a:xfrm>
        <a:prstGeom prst="roundRect">
          <a:avLst>
            <a:gd name="adj" fmla="val 1667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QVAR-40</a:t>
          </a:r>
          <a:endParaRPr lang="en-US" sz="1400" kern="1200" dirty="0"/>
        </a:p>
      </dsp:txBody>
      <dsp:txXfrm>
        <a:off x="1182090" y="534284"/>
        <a:ext cx="1601869" cy="392310"/>
      </dsp:txXfrm>
    </dsp:sp>
    <dsp:sp modelId="{661256E4-0896-4DBA-83D0-1A313A0BEC8F}">
      <dsp:nvSpPr>
        <dsp:cNvPr id="0" name=""/>
        <dsp:cNvSpPr/>
      </dsp:nvSpPr>
      <dsp:spPr>
        <a:xfrm>
          <a:off x="700013" y="999992"/>
          <a:ext cx="434764" cy="434764"/>
        </a:xfrm>
        <a:prstGeom prst="roundRect">
          <a:avLst>
            <a:gd name="adj" fmla="val 166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80EEDD-C6DB-4FCB-B806-242EEA9565D3}">
      <dsp:nvSpPr>
        <dsp:cNvPr id="0" name=""/>
        <dsp:cNvSpPr/>
      </dsp:nvSpPr>
      <dsp:spPr>
        <a:xfrm>
          <a:off x="1160863" y="999992"/>
          <a:ext cx="1644323" cy="434764"/>
        </a:xfrm>
        <a:prstGeom prst="roundRect">
          <a:avLst>
            <a:gd name="adj" fmla="val 16670"/>
          </a:avLst>
        </a:prstGeom>
        <a:solidFill>
          <a:schemeClr val="accent4">
            <a:hueOff val="-3250790"/>
            <a:satOff val="15422"/>
            <a:lumOff val="-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QVAR-80</a:t>
          </a:r>
        </a:p>
      </dsp:txBody>
      <dsp:txXfrm>
        <a:off x="1182090" y="1021219"/>
        <a:ext cx="1601869" cy="392310"/>
      </dsp:txXfrm>
    </dsp:sp>
    <dsp:sp modelId="{6969B5EF-D571-4D21-AA32-4FE9E937614E}">
      <dsp:nvSpPr>
        <dsp:cNvPr id="0" name=""/>
        <dsp:cNvSpPr/>
      </dsp:nvSpPr>
      <dsp:spPr>
        <a:xfrm>
          <a:off x="700013" y="1486928"/>
          <a:ext cx="434764" cy="434764"/>
        </a:xfrm>
        <a:prstGeom prst="roundRect">
          <a:avLst>
            <a:gd name="adj" fmla="val 166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050791-7771-4E51-BC5B-92DD5342A2F9}">
      <dsp:nvSpPr>
        <dsp:cNvPr id="0" name=""/>
        <dsp:cNvSpPr/>
      </dsp:nvSpPr>
      <dsp:spPr>
        <a:xfrm>
          <a:off x="1160863" y="1486928"/>
          <a:ext cx="1644323" cy="434764"/>
        </a:xfrm>
        <a:prstGeom prst="roundRect">
          <a:avLst>
            <a:gd name="adj" fmla="val 16670"/>
          </a:avLst>
        </a:prstGeom>
        <a:solidFill>
          <a:schemeClr val="accent4">
            <a:hueOff val="-6501581"/>
            <a:satOff val="30845"/>
            <a:lumOff val="-666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err="1" smtClean="0"/>
            <a:t>Flovent</a:t>
          </a:r>
          <a:r>
            <a:rPr lang="en-US" sz="1400" kern="1200" dirty="0" smtClean="0"/>
            <a:t> HFA 220 mcg / puff</a:t>
          </a:r>
          <a:endParaRPr lang="en-US" sz="1400" kern="1200" dirty="0"/>
        </a:p>
      </dsp:txBody>
      <dsp:txXfrm>
        <a:off x="1182090" y="1508155"/>
        <a:ext cx="1601869" cy="392310"/>
      </dsp:txXfrm>
    </dsp:sp>
    <dsp:sp modelId="{6DF957ED-1229-4E11-920C-D243D599E2CF}">
      <dsp:nvSpPr>
        <dsp:cNvPr id="0" name=""/>
        <dsp:cNvSpPr/>
      </dsp:nvSpPr>
      <dsp:spPr>
        <a:xfrm>
          <a:off x="700013" y="1973864"/>
          <a:ext cx="434764" cy="434764"/>
        </a:xfrm>
        <a:prstGeom prst="roundRect">
          <a:avLst>
            <a:gd name="adj" fmla="val 166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FE46D5-B04D-4F22-9F33-D7D6D8A8DB20}">
      <dsp:nvSpPr>
        <dsp:cNvPr id="0" name=""/>
        <dsp:cNvSpPr/>
      </dsp:nvSpPr>
      <dsp:spPr>
        <a:xfrm>
          <a:off x="1160863" y="1973864"/>
          <a:ext cx="1644323" cy="434764"/>
        </a:xfrm>
        <a:prstGeom prst="roundRect">
          <a:avLst>
            <a:gd name="adj" fmla="val 16670"/>
          </a:avLst>
        </a:prstGeom>
        <a:solidFill>
          <a:schemeClr val="accent4">
            <a:hueOff val="-9752371"/>
            <a:satOff val="46267"/>
            <a:lumOff val="-1000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err="1" smtClean="0"/>
            <a:t>Flovent</a:t>
          </a:r>
          <a:r>
            <a:rPr lang="en-US" sz="1400" kern="1200" dirty="0" smtClean="0"/>
            <a:t> HFA 110 mcg / puff</a:t>
          </a:r>
          <a:endParaRPr lang="en-US" sz="1400" kern="1200" dirty="0"/>
        </a:p>
      </dsp:txBody>
      <dsp:txXfrm>
        <a:off x="1182090" y="1995091"/>
        <a:ext cx="1601869" cy="392310"/>
      </dsp:txXfrm>
    </dsp:sp>
    <dsp:sp modelId="{AE4869A5-2093-433F-BFDA-1A39AAB07E16}">
      <dsp:nvSpPr>
        <dsp:cNvPr id="0" name=""/>
        <dsp:cNvSpPr/>
      </dsp:nvSpPr>
      <dsp:spPr>
        <a:xfrm>
          <a:off x="700013" y="2460800"/>
          <a:ext cx="434764" cy="434764"/>
        </a:xfrm>
        <a:prstGeom prst="roundRect">
          <a:avLst>
            <a:gd name="adj" fmla="val 1667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BEB7B8-9B04-4AF0-B98E-AFE613F32697}">
      <dsp:nvSpPr>
        <dsp:cNvPr id="0" name=""/>
        <dsp:cNvSpPr/>
      </dsp:nvSpPr>
      <dsp:spPr>
        <a:xfrm>
          <a:off x="1160863" y="2460800"/>
          <a:ext cx="1644323" cy="434764"/>
        </a:xfrm>
        <a:prstGeom prst="roundRect">
          <a:avLst>
            <a:gd name="adj" fmla="val 16670"/>
          </a:avLst>
        </a:prstGeom>
        <a:solidFill>
          <a:schemeClr val="accent4">
            <a:hueOff val="-13003162"/>
            <a:satOff val="61689"/>
            <a:lumOff val="-1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err="1" smtClean="0"/>
            <a:t>Flovent</a:t>
          </a:r>
          <a:r>
            <a:rPr lang="en-US" sz="1400" kern="1200" dirty="0" smtClean="0"/>
            <a:t> HFA 44 mcg / puff</a:t>
          </a:r>
          <a:endParaRPr lang="en-US" sz="1400" kern="1200" dirty="0"/>
        </a:p>
      </dsp:txBody>
      <dsp:txXfrm>
        <a:off x="1182090" y="2482027"/>
        <a:ext cx="1601869" cy="3923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6C47C-8D1E-48C4-A5BF-40B0A74CEBF3}">
      <dsp:nvSpPr>
        <dsp:cNvPr id="0" name=""/>
        <dsp:cNvSpPr/>
      </dsp:nvSpPr>
      <dsp:spPr>
        <a:xfrm>
          <a:off x="593489" y="43"/>
          <a:ext cx="1784821" cy="53773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Short-Acting </a:t>
          </a:r>
          <a:endParaRPr lang="en-US" sz="2400" kern="1200" dirty="0"/>
        </a:p>
      </dsp:txBody>
      <dsp:txXfrm>
        <a:off x="609239" y="15793"/>
        <a:ext cx="1753321" cy="506234"/>
      </dsp:txXfrm>
    </dsp:sp>
    <dsp:sp modelId="{798460BB-7CA2-4D8D-9D4D-DEBA6361A643}">
      <dsp:nvSpPr>
        <dsp:cNvPr id="0" name=""/>
        <dsp:cNvSpPr/>
      </dsp:nvSpPr>
      <dsp:spPr>
        <a:xfrm>
          <a:off x="593489" y="634570"/>
          <a:ext cx="537734" cy="537734"/>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7000" b="-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40DBC-9E94-4233-8F88-861FD39D5C80}">
      <dsp:nvSpPr>
        <dsp:cNvPr id="0" name=""/>
        <dsp:cNvSpPr/>
      </dsp:nvSpPr>
      <dsp:spPr>
        <a:xfrm>
          <a:off x="1163488" y="634570"/>
          <a:ext cx="1214822" cy="537734"/>
        </a:xfrm>
        <a:prstGeom prst="roundRect">
          <a:avLst>
            <a:gd name="adj" fmla="val 1667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err="1" smtClean="0"/>
            <a:t>Accuneb</a:t>
          </a:r>
          <a:r>
            <a:rPr lang="en-US" sz="1400" kern="1200" dirty="0" smtClean="0"/>
            <a:t> 2.5 / 0.5 mL</a:t>
          </a:r>
          <a:endParaRPr lang="en-US" sz="1400" kern="1200" dirty="0"/>
        </a:p>
      </dsp:txBody>
      <dsp:txXfrm>
        <a:off x="1189743" y="660825"/>
        <a:ext cx="1162312" cy="485224"/>
      </dsp:txXfrm>
    </dsp:sp>
    <dsp:sp modelId="{661256E4-0896-4DBA-83D0-1A313A0BEC8F}">
      <dsp:nvSpPr>
        <dsp:cNvPr id="0" name=""/>
        <dsp:cNvSpPr/>
      </dsp:nvSpPr>
      <dsp:spPr>
        <a:xfrm>
          <a:off x="593489" y="1236833"/>
          <a:ext cx="537734" cy="537734"/>
        </a:xfrm>
        <a:prstGeom prst="roundRect">
          <a:avLst>
            <a:gd name="adj" fmla="val 166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80EEDD-C6DB-4FCB-B806-242EEA9565D3}">
      <dsp:nvSpPr>
        <dsp:cNvPr id="0" name=""/>
        <dsp:cNvSpPr/>
      </dsp:nvSpPr>
      <dsp:spPr>
        <a:xfrm>
          <a:off x="1163488" y="1236833"/>
          <a:ext cx="1214822" cy="537734"/>
        </a:xfrm>
        <a:prstGeom prst="roundRect">
          <a:avLst>
            <a:gd name="adj" fmla="val 16670"/>
          </a:avLst>
        </a:prstGeom>
        <a:solidFill>
          <a:schemeClr val="accent4">
            <a:hueOff val="-3250790"/>
            <a:satOff val="15422"/>
            <a:lumOff val="-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err="1" smtClean="0"/>
            <a:t>Accuneb</a:t>
          </a:r>
          <a:r>
            <a:rPr lang="en-US" sz="1400" kern="1200" dirty="0" smtClean="0"/>
            <a:t> 1.25 / 3 mL</a:t>
          </a:r>
        </a:p>
      </dsp:txBody>
      <dsp:txXfrm>
        <a:off x="1189743" y="1263088"/>
        <a:ext cx="1162312" cy="485224"/>
      </dsp:txXfrm>
    </dsp:sp>
    <dsp:sp modelId="{6969B5EF-D571-4D21-AA32-4FE9E937614E}">
      <dsp:nvSpPr>
        <dsp:cNvPr id="0" name=""/>
        <dsp:cNvSpPr/>
      </dsp:nvSpPr>
      <dsp:spPr>
        <a:xfrm>
          <a:off x="593489" y="1839096"/>
          <a:ext cx="537734" cy="537734"/>
        </a:xfrm>
        <a:prstGeom prst="roundRect">
          <a:avLst>
            <a:gd name="adj" fmla="val 166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050791-7771-4E51-BC5B-92DD5342A2F9}">
      <dsp:nvSpPr>
        <dsp:cNvPr id="0" name=""/>
        <dsp:cNvSpPr/>
      </dsp:nvSpPr>
      <dsp:spPr>
        <a:xfrm>
          <a:off x="1163488" y="1839096"/>
          <a:ext cx="1214822" cy="537734"/>
        </a:xfrm>
        <a:prstGeom prst="roundRect">
          <a:avLst>
            <a:gd name="adj" fmla="val 16670"/>
          </a:avLst>
        </a:prstGeom>
        <a:solidFill>
          <a:schemeClr val="accent4">
            <a:hueOff val="-6501581"/>
            <a:satOff val="30845"/>
            <a:lumOff val="-666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err="1" smtClean="0"/>
            <a:t>Accuneb</a:t>
          </a:r>
          <a:r>
            <a:rPr lang="en-US" sz="1400" kern="1200" dirty="0" smtClean="0"/>
            <a:t> 0.63 / 3 mL</a:t>
          </a:r>
          <a:endParaRPr lang="en-US" sz="1400" kern="1200" dirty="0"/>
        </a:p>
      </dsp:txBody>
      <dsp:txXfrm>
        <a:off x="1189743" y="1865351"/>
        <a:ext cx="1162312" cy="485224"/>
      </dsp:txXfrm>
    </dsp:sp>
    <dsp:sp modelId="{39F7ED12-F597-4A5B-89B5-CAFE0E94AD55}">
      <dsp:nvSpPr>
        <dsp:cNvPr id="0" name=""/>
        <dsp:cNvSpPr/>
      </dsp:nvSpPr>
      <dsp:spPr>
        <a:xfrm>
          <a:off x="593489" y="2441358"/>
          <a:ext cx="537734" cy="537734"/>
        </a:xfrm>
        <a:prstGeom prst="roundRect">
          <a:avLst>
            <a:gd name="adj" fmla="val 166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B08906-325B-4EE3-9CF3-1EF195DD4FBA}">
      <dsp:nvSpPr>
        <dsp:cNvPr id="0" name=""/>
        <dsp:cNvSpPr/>
      </dsp:nvSpPr>
      <dsp:spPr>
        <a:xfrm>
          <a:off x="1163488" y="2441358"/>
          <a:ext cx="1214822" cy="537734"/>
        </a:xfrm>
        <a:prstGeom prst="roundRect">
          <a:avLst>
            <a:gd name="adj" fmla="val 16670"/>
          </a:avLst>
        </a:prstGeom>
        <a:solidFill>
          <a:schemeClr val="accent4">
            <a:hueOff val="-9752371"/>
            <a:satOff val="46267"/>
            <a:lumOff val="-1000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S2 INHALANT</a:t>
          </a:r>
          <a:endParaRPr lang="en-US" sz="1400" kern="1200" dirty="0"/>
        </a:p>
      </dsp:txBody>
      <dsp:txXfrm>
        <a:off x="1189743" y="2467613"/>
        <a:ext cx="1162312" cy="485224"/>
      </dsp:txXfrm>
    </dsp:sp>
    <dsp:sp modelId="{09D0D211-D896-45A9-A8C7-4A4F767F79B2}">
      <dsp:nvSpPr>
        <dsp:cNvPr id="0" name=""/>
        <dsp:cNvSpPr/>
      </dsp:nvSpPr>
      <dsp:spPr>
        <a:xfrm>
          <a:off x="593489" y="3043621"/>
          <a:ext cx="537734" cy="537734"/>
        </a:xfrm>
        <a:prstGeom prst="roundRect">
          <a:avLst>
            <a:gd name="adj" fmla="val 1667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8B3FE0-E88D-4DBB-8006-B662CAC3D9DF}">
      <dsp:nvSpPr>
        <dsp:cNvPr id="0" name=""/>
        <dsp:cNvSpPr/>
      </dsp:nvSpPr>
      <dsp:spPr>
        <a:xfrm>
          <a:off x="1163488" y="3043621"/>
          <a:ext cx="1214822" cy="537734"/>
        </a:xfrm>
        <a:prstGeom prst="roundRect">
          <a:avLst>
            <a:gd name="adj" fmla="val 16670"/>
          </a:avLst>
        </a:prstGeom>
        <a:solidFill>
          <a:schemeClr val="accent4">
            <a:hueOff val="-13003162"/>
            <a:satOff val="61689"/>
            <a:lumOff val="-1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Albuterol 5 mg / mL solution</a:t>
          </a:r>
          <a:endParaRPr lang="en-US" sz="1200" kern="1200" dirty="0"/>
        </a:p>
      </dsp:txBody>
      <dsp:txXfrm>
        <a:off x="1189743" y="3069876"/>
        <a:ext cx="1162312" cy="4852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6C47C-8D1E-48C4-A5BF-40B0A74CEBF3}">
      <dsp:nvSpPr>
        <dsp:cNvPr id="0" name=""/>
        <dsp:cNvSpPr/>
      </dsp:nvSpPr>
      <dsp:spPr>
        <a:xfrm>
          <a:off x="0" y="140017"/>
          <a:ext cx="2341962" cy="40004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Antimuscarinic / Short-Acting Combination</a:t>
          </a:r>
          <a:endParaRPr lang="en-US" sz="1400" kern="1200" dirty="0"/>
        </a:p>
      </dsp:txBody>
      <dsp:txXfrm>
        <a:off x="11717" y="151734"/>
        <a:ext cx="2318528" cy="376615"/>
      </dsp:txXfrm>
    </dsp:sp>
    <dsp:sp modelId="{798460BB-7CA2-4D8D-9D4D-DEBA6361A643}">
      <dsp:nvSpPr>
        <dsp:cNvPr id="0" name=""/>
        <dsp:cNvSpPr/>
      </dsp:nvSpPr>
      <dsp:spPr>
        <a:xfrm>
          <a:off x="0" y="612076"/>
          <a:ext cx="400049" cy="400049"/>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40DBC-9E94-4233-8F88-861FD39D5C80}">
      <dsp:nvSpPr>
        <dsp:cNvPr id="0" name=""/>
        <dsp:cNvSpPr/>
      </dsp:nvSpPr>
      <dsp:spPr>
        <a:xfrm>
          <a:off x="424052" y="612076"/>
          <a:ext cx="1917909" cy="400049"/>
        </a:xfrm>
        <a:prstGeom prst="roundRect">
          <a:avLst>
            <a:gd name="adj" fmla="val 1667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ATROVENT HFA</a:t>
          </a:r>
          <a:endParaRPr lang="en-US" sz="1400" kern="1200" dirty="0"/>
        </a:p>
      </dsp:txBody>
      <dsp:txXfrm>
        <a:off x="443584" y="631608"/>
        <a:ext cx="1878845" cy="360985"/>
      </dsp:txXfrm>
    </dsp:sp>
    <dsp:sp modelId="{AE800B10-5F9B-44FD-A837-17CF7966908C}">
      <dsp:nvSpPr>
        <dsp:cNvPr id="0" name=""/>
        <dsp:cNvSpPr/>
      </dsp:nvSpPr>
      <dsp:spPr>
        <a:xfrm>
          <a:off x="0" y="1060132"/>
          <a:ext cx="400049" cy="400049"/>
        </a:xfrm>
        <a:prstGeom prst="roundRect">
          <a:avLst>
            <a:gd name="adj" fmla="val 166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B610FA-FEA4-4716-B115-5B1A3ED2929D}">
      <dsp:nvSpPr>
        <dsp:cNvPr id="0" name=""/>
        <dsp:cNvSpPr/>
      </dsp:nvSpPr>
      <dsp:spPr>
        <a:xfrm>
          <a:off x="424052" y="1060132"/>
          <a:ext cx="1917909" cy="400049"/>
        </a:xfrm>
        <a:prstGeom prst="roundRect">
          <a:avLst>
            <a:gd name="adj" fmla="val 16670"/>
          </a:avLst>
        </a:prstGeom>
        <a:solidFill>
          <a:schemeClr val="accent4">
            <a:hueOff val="-13003162"/>
            <a:satOff val="61689"/>
            <a:lumOff val="-1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COMBIVENT RESPIMAT</a:t>
          </a:r>
          <a:endParaRPr lang="en-US" sz="1400" kern="1200" dirty="0"/>
        </a:p>
      </dsp:txBody>
      <dsp:txXfrm>
        <a:off x="443584" y="1079664"/>
        <a:ext cx="1878845" cy="36098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6C47C-8D1E-48C4-A5BF-40B0A74CEBF3}">
      <dsp:nvSpPr>
        <dsp:cNvPr id="0" name=""/>
        <dsp:cNvSpPr/>
      </dsp:nvSpPr>
      <dsp:spPr>
        <a:xfrm>
          <a:off x="0" y="450723"/>
          <a:ext cx="1676400" cy="49529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Mast-Cell Stabilizer</a:t>
          </a:r>
          <a:endParaRPr lang="en-US" sz="1600" kern="1200" dirty="0"/>
        </a:p>
      </dsp:txBody>
      <dsp:txXfrm>
        <a:off x="14507" y="465230"/>
        <a:ext cx="1647386" cy="466285"/>
      </dsp:txXfrm>
    </dsp:sp>
    <dsp:sp modelId="{798460BB-7CA2-4D8D-9D4D-DEBA6361A643}">
      <dsp:nvSpPr>
        <dsp:cNvPr id="0" name=""/>
        <dsp:cNvSpPr/>
      </dsp:nvSpPr>
      <dsp:spPr>
        <a:xfrm>
          <a:off x="0" y="1035177"/>
          <a:ext cx="495299" cy="495299"/>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40DBC-9E94-4233-8F88-861FD39D5C80}">
      <dsp:nvSpPr>
        <dsp:cNvPr id="0" name=""/>
        <dsp:cNvSpPr/>
      </dsp:nvSpPr>
      <dsp:spPr>
        <a:xfrm>
          <a:off x="525018" y="1035177"/>
          <a:ext cx="1151381" cy="495299"/>
        </a:xfrm>
        <a:prstGeom prst="roundRect">
          <a:avLst>
            <a:gd name="adj" fmla="val 1667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CROMOLYN SODIUM</a:t>
          </a:r>
          <a:endParaRPr lang="en-US" sz="1400" kern="1200" dirty="0"/>
        </a:p>
      </dsp:txBody>
      <dsp:txXfrm>
        <a:off x="549201" y="1059360"/>
        <a:ext cx="1103015" cy="4469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C6EA7-6B88-4070-8FCF-90E7859AFBCB}">
      <dsp:nvSpPr>
        <dsp:cNvPr id="0" name=""/>
        <dsp:cNvSpPr/>
      </dsp:nvSpPr>
      <dsp:spPr>
        <a:xfrm rot="16200000">
          <a:off x="191303" y="1042"/>
          <a:ext cx="1102816" cy="1102816"/>
        </a:xfrm>
        <a:prstGeom prst="upArrow">
          <a:avLst>
            <a:gd name="adj1" fmla="val 50000"/>
            <a:gd name="adj2" fmla="val 35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Pharmacy Knowledge</a:t>
          </a:r>
          <a:endParaRPr lang="en-US" sz="1000" kern="1200" dirty="0"/>
        </a:p>
      </dsp:txBody>
      <dsp:txXfrm rot="5400000">
        <a:off x="384297" y="276745"/>
        <a:ext cx="909823" cy="551408"/>
      </dsp:txXfrm>
    </dsp:sp>
    <dsp:sp modelId="{23EFBCEF-AEF3-41C6-BF4B-3F91D5A6AEEF}">
      <dsp:nvSpPr>
        <dsp:cNvPr id="0" name=""/>
        <dsp:cNvSpPr/>
      </dsp:nvSpPr>
      <dsp:spPr>
        <a:xfrm rot="5400000">
          <a:off x="3240583" y="1734"/>
          <a:ext cx="1102816" cy="1102816"/>
        </a:xfrm>
        <a:prstGeom prst="upArrow">
          <a:avLst>
            <a:gd name="adj1" fmla="val 50000"/>
            <a:gd name="adj2" fmla="val 35000"/>
          </a:avLst>
        </a:prstGeom>
        <a:solidFill>
          <a:schemeClr val="accent4">
            <a:hueOff val="-13003162"/>
            <a:satOff val="61689"/>
            <a:lumOff val="-1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Reduced Treatment Failures</a:t>
          </a:r>
          <a:endParaRPr lang="en-US" sz="1000" kern="1200" dirty="0"/>
        </a:p>
      </dsp:txBody>
      <dsp:txXfrm rot="-5400000">
        <a:off x="3240584" y="277438"/>
        <a:ext cx="909823" cy="551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6C47C-8D1E-48C4-A5BF-40B0A74CEBF3}">
      <dsp:nvSpPr>
        <dsp:cNvPr id="0" name=""/>
        <dsp:cNvSpPr/>
      </dsp:nvSpPr>
      <dsp:spPr>
        <a:xfrm>
          <a:off x="684795" y="34"/>
          <a:ext cx="2059409" cy="42332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688975">
            <a:lnSpc>
              <a:spcPct val="90000"/>
            </a:lnSpc>
            <a:spcBef>
              <a:spcPct val="0"/>
            </a:spcBef>
            <a:spcAft>
              <a:spcPct val="35000"/>
            </a:spcAft>
          </a:pPr>
          <a:r>
            <a:rPr lang="en-US" sz="1550" kern="1200" dirty="0" smtClean="0"/>
            <a:t>Steroid / Long-Acting  Combinations</a:t>
          </a:r>
          <a:endParaRPr lang="en-US" sz="1550" kern="1200" dirty="0"/>
        </a:p>
      </dsp:txBody>
      <dsp:txXfrm>
        <a:off x="697194" y="12433"/>
        <a:ext cx="2034611" cy="398524"/>
      </dsp:txXfrm>
    </dsp:sp>
    <dsp:sp modelId="{798460BB-7CA2-4D8D-9D4D-DEBA6361A643}">
      <dsp:nvSpPr>
        <dsp:cNvPr id="0" name=""/>
        <dsp:cNvSpPr/>
      </dsp:nvSpPr>
      <dsp:spPr>
        <a:xfrm>
          <a:off x="684795" y="499555"/>
          <a:ext cx="423322" cy="42332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40DBC-9E94-4233-8F88-861FD39D5C80}">
      <dsp:nvSpPr>
        <dsp:cNvPr id="0" name=""/>
        <dsp:cNvSpPr/>
      </dsp:nvSpPr>
      <dsp:spPr>
        <a:xfrm>
          <a:off x="1133517" y="499555"/>
          <a:ext cx="1610686" cy="423322"/>
        </a:xfrm>
        <a:prstGeom prst="roundRect">
          <a:avLst>
            <a:gd name="adj" fmla="val 1667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ADVAIR HFA 230</a:t>
          </a:r>
          <a:endParaRPr lang="en-US" sz="1400" kern="1200" dirty="0"/>
        </a:p>
      </dsp:txBody>
      <dsp:txXfrm>
        <a:off x="1154186" y="520224"/>
        <a:ext cx="1569348" cy="381984"/>
      </dsp:txXfrm>
    </dsp:sp>
    <dsp:sp modelId="{661256E4-0896-4DBA-83D0-1A313A0BEC8F}">
      <dsp:nvSpPr>
        <dsp:cNvPr id="0" name=""/>
        <dsp:cNvSpPr/>
      </dsp:nvSpPr>
      <dsp:spPr>
        <a:xfrm>
          <a:off x="684795" y="973677"/>
          <a:ext cx="423322" cy="423322"/>
        </a:xfrm>
        <a:prstGeom prst="roundRect">
          <a:avLst>
            <a:gd name="adj" fmla="val 166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80EEDD-C6DB-4FCB-B806-242EEA9565D3}">
      <dsp:nvSpPr>
        <dsp:cNvPr id="0" name=""/>
        <dsp:cNvSpPr/>
      </dsp:nvSpPr>
      <dsp:spPr>
        <a:xfrm>
          <a:off x="1133517" y="973677"/>
          <a:ext cx="1610686" cy="423322"/>
        </a:xfrm>
        <a:prstGeom prst="roundRect">
          <a:avLst>
            <a:gd name="adj" fmla="val 16670"/>
          </a:avLst>
        </a:prstGeom>
        <a:solidFill>
          <a:schemeClr val="accent4">
            <a:hueOff val="-3250790"/>
            <a:satOff val="15422"/>
            <a:lumOff val="-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ADVAIR HFA 115</a:t>
          </a:r>
        </a:p>
      </dsp:txBody>
      <dsp:txXfrm>
        <a:off x="1154186" y="994346"/>
        <a:ext cx="1569348" cy="381984"/>
      </dsp:txXfrm>
    </dsp:sp>
    <dsp:sp modelId="{6969B5EF-D571-4D21-AA32-4FE9E937614E}">
      <dsp:nvSpPr>
        <dsp:cNvPr id="0" name=""/>
        <dsp:cNvSpPr/>
      </dsp:nvSpPr>
      <dsp:spPr>
        <a:xfrm>
          <a:off x="684795" y="1447799"/>
          <a:ext cx="423322" cy="423322"/>
        </a:xfrm>
        <a:prstGeom prst="roundRect">
          <a:avLst>
            <a:gd name="adj" fmla="val 166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050791-7771-4E51-BC5B-92DD5342A2F9}">
      <dsp:nvSpPr>
        <dsp:cNvPr id="0" name=""/>
        <dsp:cNvSpPr/>
      </dsp:nvSpPr>
      <dsp:spPr>
        <a:xfrm>
          <a:off x="1133517" y="1447799"/>
          <a:ext cx="1610686" cy="423322"/>
        </a:xfrm>
        <a:prstGeom prst="roundRect">
          <a:avLst>
            <a:gd name="adj" fmla="val 16670"/>
          </a:avLst>
        </a:prstGeom>
        <a:solidFill>
          <a:schemeClr val="accent4">
            <a:hueOff val="-6501581"/>
            <a:satOff val="30845"/>
            <a:lumOff val="-666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ADVAIR HFA 45</a:t>
          </a:r>
          <a:endParaRPr lang="en-US" sz="1400" kern="1200" dirty="0"/>
        </a:p>
      </dsp:txBody>
      <dsp:txXfrm>
        <a:off x="1154186" y="1468468"/>
        <a:ext cx="1569348" cy="381984"/>
      </dsp:txXfrm>
    </dsp:sp>
    <dsp:sp modelId="{2034D32B-0A91-4035-A97B-A3B9EE9E1C24}">
      <dsp:nvSpPr>
        <dsp:cNvPr id="0" name=""/>
        <dsp:cNvSpPr/>
      </dsp:nvSpPr>
      <dsp:spPr>
        <a:xfrm>
          <a:off x="684795" y="1921920"/>
          <a:ext cx="423322" cy="423322"/>
        </a:xfrm>
        <a:prstGeom prst="roundRect">
          <a:avLst>
            <a:gd name="adj" fmla="val 166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97EE49-58F3-40A3-9B6A-B84B1D24E98B}">
      <dsp:nvSpPr>
        <dsp:cNvPr id="0" name=""/>
        <dsp:cNvSpPr/>
      </dsp:nvSpPr>
      <dsp:spPr>
        <a:xfrm>
          <a:off x="1133517" y="1921920"/>
          <a:ext cx="1610686" cy="423322"/>
        </a:xfrm>
        <a:prstGeom prst="roundRect">
          <a:avLst>
            <a:gd name="adj" fmla="val 16670"/>
          </a:avLst>
        </a:prstGeom>
        <a:solidFill>
          <a:schemeClr val="accent4">
            <a:hueOff val="-9752371"/>
            <a:satOff val="46267"/>
            <a:lumOff val="-1000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SYMBICORT 160</a:t>
          </a:r>
          <a:endParaRPr lang="en-US" sz="1400" kern="1200" dirty="0"/>
        </a:p>
      </dsp:txBody>
      <dsp:txXfrm>
        <a:off x="1154186" y="1942589"/>
        <a:ext cx="1569348" cy="381984"/>
      </dsp:txXfrm>
    </dsp:sp>
    <dsp:sp modelId="{978BE475-12EC-426D-B7A8-94285EDE2844}">
      <dsp:nvSpPr>
        <dsp:cNvPr id="0" name=""/>
        <dsp:cNvSpPr/>
      </dsp:nvSpPr>
      <dsp:spPr>
        <a:xfrm>
          <a:off x="684795" y="2396042"/>
          <a:ext cx="423322" cy="423322"/>
        </a:xfrm>
        <a:prstGeom prst="roundRect">
          <a:avLst>
            <a:gd name="adj" fmla="val 1667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E612EC-6808-449A-BDB1-7C499AC6F219}">
      <dsp:nvSpPr>
        <dsp:cNvPr id="0" name=""/>
        <dsp:cNvSpPr/>
      </dsp:nvSpPr>
      <dsp:spPr>
        <a:xfrm>
          <a:off x="1133517" y="2396042"/>
          <a:ext cx="1610686" cy="423322"/>
        </a:xfrm>
        <a:prstGeom prst="roundRect">
          <a:avLst>
            <a:gd name="adj" fmla="val 16670"/>
          </a:avLst>
        </a:prstGeom>
        <a:solidFill>
          <a:schemeClr val="accent4">
            <a:hueOff val="-13003162"/>
            <a:satOff val="61689"/>
            <a:lumOff val="-1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SYMBICORT 80</a:t>
          </a:r>
          <a:endParaRPr lang="en-US" sz="1400" kern="1200" dirty="0"/>
        </a:p>
      </dsp:txBody>
      <dsp:txXfrm>
        <a:off x="1154186" y="2416711"/>
        <a:ext cx="1569348" cy="3819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6C47C-8D1E-48C4-A5BF-40B0A74CEBF3}">
      <dsp:nvSpPr>
        <dsp:cNvPr id="0" name=""/>
        <dsp:cNvSpPr/>
      </dsp:nvSpPr>
      <dsp:spPr>
        <a:xfrm>
          <a:off x="0" y="147337"/>
          <a:ext cx="1909019" cy="42096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smtClean="0"/>
            <a:t>Short-Acting</a:t>
          </a:r>
          <a:endParaRPr lang="en-US" sz="2500" kern="1200" dirty="0"/>
        </a:p>
      </dsp:txBody>
      <dsp:txXfrm>
        <a:off x="12330" y="159667"/>
        <a:ext cx="1884359" cy="396303"/>
      </dsp:txXfrm>
    </dsp:sp>
    <dsp:sp modelId="{798460BB-7CA2-4D8D-9D4D-DEBA6361A643}">
      <dsp:nvSpPr>
        <dsp:cNvPr id="0" name=""/>
        <dsp:cNvSpPr/>
      </dsp:nvSpPr>
      <dsp:spPr>
        <a:xfrm>
          <a:off x="0" y="644074"/>
          <a:ext cx="420963" cy="420963"/>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40DBC-9E94-4233-8F88-861FD39D5C80}">
      <dsp:nvSpPr>
        <dsp:cNvPr id="0" name=""/>
        <dsp:cNvSpPr/>
      </dsp:nvSpPr>
      <dsp:spPr>
        <a:xfrm>
          <a:off x="446221" y="644074"/>
          <a:ext cx="1462797" cy="420963"/>
        </a:xfrm>
        <a:prstGeom prst="roundRect">
          <a:avLst>
            <a:gd name="adj" fmla="val 1667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Ventolin</a:t>
          </a:r>
          <a:endParaRPr lang="en-US" sz="1300" kern="1200" dirty="0"/>
        </a:p>
      </dsp:txBody>
      <dsp:txXfrm>
        <a:off x="466774" y="664627"/>
        <a:ext cx="1421691" cy="379857"/>
      </dsp:txXfrm>
    </dsp:sp>
    <dsp:sp modelId="{661256E4-0896-4DBA-83D0-1A313A0BEC8F}">
      <dsp:nvSpPr>
        <dsp:cNvPr id="0" name=""/>
        <dsp:cNvSpPr/>
      </dsp:nvSpPr>
      <dsp:spPr>
        <a:xfrm>
          <a:off x="0" y="1115553"/>
          <a:ext cx="420963" cy="420963"/>
        </a:xfrm>
        <a:prstGeom prst="roundRect">
          <a:avLst>
            <a:gd name="adj" fmla="val 166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80EEDD-C6DB-4FCB-B806-242EEA9565D3}">
      <dsp:nvSpPr>
        <dsp:cNvPr id="0" name=""/>
        <dsp:cNvSpPr/>
      </dsp:nvSpPr>
      <dsp:spPr>
        <a:xfrm>
          <a:off x="446221" y="1115553"/>
          <a:ext cx="1462797" cy="420963"/>
        </a:xfrm>
        <a:prstGeom prst="roundRect">
          <a:avLst>
            <a:gd name="adj" fmla="val 16670"/>
          </a:avLst>
        </a:prstGeom>
        <a:solidFill>
          <a:schemeClr val="accent4">
            <a:hueOff val="-13003162"/>
            <a:satOff val="61689"/>
            <a:lumOff val="-1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Proventil</a:t>
          </a:r>
        </a:p>
      </dsp:txBody>
      <dsp:txXfrm>
        <a:off x="466774" y="1136106"/>
        <a:ext cx="1421691" cy="3798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6C47C-8D1E-48C4-A5BF-40B0A74CEBF3}">
      <dsp:nvSpPr>
        <dsp:cNvPr id="0" name=""/>
        <dsp:cNvSpPr/>
      </dsp:nvSpPr>
      <dsp:spPr>
        <a:xfrm>
          <a:off x="593489" y="43"/>
          <a:ext cx="1784821" cy="53773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Short-Acting </a:t>
          </a:r>
          <a:endParaRPr lang="en-US" sz="2400" kern="1200" dirty="0"/>
        </a:p>
      </dsp:txBody>
      <dsp:txXfrm>
        <a:off x="609239" y="15793"/>
        <a:ext cx="1753321" cy="506234"/>
      </dsp:txXfrm>
    </dsp:sp>
    <dsp:sp modelId="{798460BB-7CA2-4D8D-9D4D-DEBA6361A643}">
      <dsp:nvSpPr>
        <dsp:cNvPr id="0" name=""/>
        <dsp:cNvSpPr/>
      </dsp:nvSpPr>
      <dsp:spPr>
        <a:xfrm>
          <a:off x="593489" y="634570"/>
          <a:ext cx="537734" cy="537734"/>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7000" b="-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40DBC-9E94-4233-8F88-861FD39D5C80}">
      <dsp:nvSpPr>
        <dsp:cNvPr id="0" name=""/>
        <dsp:cNvSpPr/>
      </dsp:nvSpPr>
      <dsp:spPr>
        <a:xfrm>
          <a:off x="1163488" y="634570"/>
          <a:ext cx="1214822" cy="537734"/>
        </a:xfrm>
        <a:prstGeom prst="roundRect">
          <a:avLst>
            <a:gd name="adj" fmla="val 1667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err="1" smtClean="0"/>
            <a:t>Accuneb</a:t>
          </a:r>
          <a:r>
            <a:rPr lang="en-US" sz="1400" kern="1200" dirty="0" smtClean="0"/>
            <a:t> 2.5 / 0.5 mL</a:t>
          </a:r>
          <a:endParaRPr lang="en-US" sz="1400" kern="1200" dirty="0"/>
        </a:p>
      </dsp:txBody>
      <dsp:txXfrm>
        <a:off x="1189743" y="660825"/>
        <a:ext cx="1162312" cy="485224"/>
      </dsp:txXfrm>
    </dsp:sp>
    <dsp:sp modelId="{661256E4-0896-4DBA-83D0-1A313A0BEC8F}">
      <dsp:nvSpPr>
        <dsp:cNvPr id="0" name=""/>
        <dsp:cNvSpPr/>
      </dsp:nvSpPr>
      <dsp:spPr>
        <a:xfrm>
          <a:off x="593489" y="1236833"/>
          <a:ext cx="537734" cy="537734"/>
        </a:xfrm>
        <a:prstGeom prst="roundRect">
          <a:avLst>
            <a:gd name="adj" fmla="val 166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80EEDD-C6DB-4FCB-B806-242EEA9565D3}">
      <dsp:nvSpPr>
        <dsp:cNvPr id="0" name=""/>
        <dsp:cNvSpPr/>
      </dsp:nvSpPr>
      <dsp:spPr>
        <a:xfrm>
          <a:off x="1163488" y="1236833"/>
          <a:ext cx="1214822" cy="537734"/>
        </a:xfrm>
        <a:prstGeom prst="roundRect">
          <a:avLst>
            <a:gd name="adj" fmla="val 16670"/>
          </a:avLst>
        </a:prstGeom>
        <a:solidFill>
          <a:schemeClr val="accent4">
            <a:hueOff val="-3250790"/>
            <a:satOff val="15422"/>
            <a:lumOff val="-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err="1" smtClean="0"/>
            <a:t>Accuneb</a:t>
          </a:r>
          <a:r>
            <a:rPr lang="en-US" sz="1400" kern="1200" dirty="0" smtClean="0"/>
            <a:t> 1.25 / 3 mL</a:t>
          </a:r>
        </a:p>
      </dsp:txBody>
      <dsp:txXfrm>
        <a:off x="1189743" y="1263088"/>
        <a:ext cx="1162312" cy="485224"/>
      </dsp:txXfrm>
    </dsp:sp>
    <dsp:sp modelId="{6969B5EF-D571-4D21-AA32-4FE9E937614E}">
      <dsp:nvSpPr>
        <dsp:cNvPr id="0" name=""/>
        <dsp:cNvSpPr/>
      </dsp:nvSpPr>
      <dsp:spPr>
        <a:xfrm>
          <a:off x="593489" y="1839096"/>
          <a:ext cx="537734" cy="537734"/>
        </a:xfrm>
        <a:prstGeom prst="roundRect">
          <a:avLst>
            <a:gd name="adj" fmla="val 166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050791-7771-4E51-BC5B-92DD5342A2F9}">
      <dsp:nvSpPr>
        <dsp:cNvPr id="0" name=""/>
        <dsp:cNvSpPr/>
      </dsp:nvSpPr>
      <dsp:spPr>
        <a:xfrm>
          <a:off x="1163488" y="1839096"/>
          <a:ext cx="1214822" cy="537734"/>
        </a:xfrm>
        <a:prstGeom prst="roundRect">
          <a:avLst>
            <a:gd name="adj" fmla="val 16670"/>
          </a:avLst>
        </a:prstGeom>
        <a:solidFill>
          <a:schemeClr val="accent4">
            <a:hueOff val="-6501581"/>
            <a:satOff val="30845"/>
            <a:lumOff val="-666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err="1" smtClean="0"/>
            <a:t>Accuneb</a:t>
          </a:r>
          <a:r>
            <a:rPr lang="en-US" sz="1400" kern="1200" dirty="0" smtClean="0"/>
            <a:t> 0.63 / 3 mL</a:t>
          </a:r>
          <a:endParaRPr lang="en-US" sz="1400" kern="1200" dirty="0"/>
        </a:p>
      </dsp:txBody>
      <dsp:txXfrm>
        <a:off x="1189743" y="1865351"/>
        <a:ext cx="1162312" cy="485224"/>
      </dsp:txXfrm>
    </dsp:sp>
    <dsp:sp modelId="{39F7ED12-F597-4A5B-89B5-CAFE0E94AD55}">
      <dsp:nvSpPr>
        <dsp:cNvPr id="0" name=""/>
        <dsp:cNvSpPr/>
      </dsp:nvSpPr>
      <dsp:spPr>
        <a:xfrm>
          <a:off x="593489" y="2441358"/>
          <a:ext cx="537734" cy="537734"/>
        </a:xfrm>
        <a:prstGeom prst="roundRect">
          <a:avLst>
            <a:gd name="adj" fmla="val 166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B08906-325B-4EE3-9CF3-1EF195DD4FBA}">
      <dsp:nvSpPr>
        <dsp:cNvPr id="0" name=""/>
        <dsp:cNvSpPr/>
      </dsp:nvSpPr>
      <dsp:spPr>
        <a:xfrm>
          <a:off x="1163488" y="2441358"/>
          <a:ext cx="1214822" cy="537734"/>
        </a:xfrm>
        <a:prstGeom prst="roundRect">
          <a:avLst>
            <a:gd name="adj" fmla="val 16670"/>
          </a:avLst>
        </a:prstGeom>
        <a:solidFill>
          <a:schemeClr val="accent4">
            <a:hueOff val="-9752371"/>
            <a:satOff val="46267"/>
            <a:lumOff val="-1000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S2 INHALANT</a:t>
          </a:r>
          <a:endParaRPr lang="en-US" sz="1400" kern="1200" dirty="0"/>
        </a:p>
      </dsp:txBody>
      <dsp:txXfrm>
        <a:off x="1189743" y="2467613"/>
        <a:ext cx="1162312" cy="485224"/>
      </dsp:txXfrm>
    </dsp:sp>
    <dsp:sp modelId="{09D0D211-D896-45A9-A8C7-4A4F767F79B2}">
      <dsp:nvSpPr>
        <dsp:cNvPr id="0" name=""/>
        <dsp:cNvSpPr/>
      </dsp:nvSpPr>
      <dsp:spPr>
        <a:xfrm>
          <a:off x="593489" y="3043621"/>
          <a:ext cx="537734" cy="537734"/>
        </a:xfrm>
        <a:prstGeom prst="roundRect">
          <a:avLst>
            <a:gd name="adj" fmla="val 1667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8B3FE0-E88D-4DBB-8006-B662CAC3D9DF}">
      <dsp:nvSpPr>
        <dsp:cNvPr id="0" name=""/>
        <dsp:cNvSpPr/>
      </dsp:nvSpPr>
      <dsp:spPr>
        <a:xfrm>
          <a:off x="1163488" y="3043621"/>
          <a:ext cx="1214822" cy="537734"/>
        </a:xfrm>
        <a:prstGeom prst="roundRect">
          <a:avLst>
            <a:gd name="adj" fmla="val 16670"/>
          </a:avLst>
        </a:prstGeom>
        <a:solidFill>
          <a:schemeClr val="accent4">
            <a:hueOff val="-13003162"/>
            <a:satOff val="61689"/>
            <a:lumOff val="-1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Albuterol 5 mg / mL solution</a:t>
          </a:r>
          <a:endParaRPr lang="en-US" sz="1200" kern="1200" dirty="0"/>
        </a:p>
      </dsp:txBody>
      <dsp:txXfrm>
        <a:off x="1189743" y="3069876"/>
        <a:ext cx="1162312" cy="4852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6C47C-8D1E-48C4-A5BF-40B0A74CEBF3}">
      <dsp:nvSpPr>
        <dsp:cNvPr id="0" name=""/>
        <dsp:cNvSpPr/>
      </dsp:nvSpPr>
      <dsp:spPr>
        <a:xfrm>
          <a:off x="0" y="140017"/>
          <a:ext cx="2341962" cy="40004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Antimuscarinic / Short-Acting Combination</a:t>
          </a:r>
          <a:endParaRPr lang="en-US" sz="1400" kern="1200" dirty="0"/>
        </a:p>
      </dsp:txBody>
      <dsp:txXfrm>
        <a:off x="11717" y="151734"/>
        <a:ext cx="2318528" cy="376615"/>
      </dsp:txXfrm>
    </dsp:sp>
    <dsp:sp modelId="{798460BB-7CA2-4D8D-9D4D-DEBA6361A643}">
      <dsp:nvSpPr>
        <dsp:cNvPr id="0" name=""/>
        <dsp:cNvSpPr/>
      </dsp:nvSpPr>
      <dsp:spPr>
        <a:xfrm>
          <a:off x="0" y="612076"/>
          <a:ext cx="400049" cy="400049"/>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40DBC-9E94-4233-8F88-861FD39D5C80}">
      <dsp:nvSpPr>
        <dsp:cNvPr id="0" name=""/>
        <dsp:cNvSpPr/>
      </dsp:nvSpPr>
      <dsp:spPr>
        <a:xfrm>
          <a:off x="424052" y="612076"/>
          <a:ext cx="1917909" cy="400049"/>
        </a:xfrm>
        <a:prstGeom prst="roundRect">
          <a:avLst>
            <a:gd name="adj" fmla="val 1667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ATROVENT HFA</a:t>
          </a:r>
          <a:endParaRPr lang="en-US" sz="1400" kern="1200" dirty="0"/>
        </a:p>
      </dsp:txBody>
      <dsp:txXfrm>
        <a:off x="443584" y="631608"/>
        <a:ext cx="1878845" cy="360985"/>
      </dsp:txXfrm>
    </dsp:sp>
    <dsp:sp modelId="{AE800B10-5F9B-44FD-A837-17CF7966908C}">
      <dsp:nvSpPr>
        <dsp:cNvPr id="0" name=""/>
        <dsp:cNvSpPr/>
      </dsp:nvSpPr>
      <dsp:spPr>
        <a:xfrm>
          <a:off x="0" y="1060132"/>
          <a:ext cx="400049" cy="400049"/>
        </a:xfrm>
        <a:prstGeom prst="roundRect">
          <a:avLst>
            <a:gd name="adj" fmla="val 166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B610FA-FEA4-4716-B115-5B1A3ED2929D}">
      <dsp:nvSpPr>
        <dsp:cNvPr id="0" name=""/>
        <dsp:cNvSpPr/>
      </dsp:nvSpPr>
      <dsp:spPr>
        <a:xfrm>
          <a:off x="424052" y="1060132"/>
          <a:ext cx="1917909" cy="400049"/>
        </a:xfrm>
        <a:prstGeom prst="roundRect">
          <a:avLst>
            <a:gd name="adj" fmla="val 16670"/>
          </a:avLst>
        </a:prstGeom>
        <a:solidFill>
          <a:schemeClr val="accent4">
            <a:hueOff val="-13003162"/>
            <a:satOff val="61689"/>
            <a:lumOff val="-1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COMBIVENT RESPIMAT</a:t>
          </a:r>
          <a:endParaRPr lang="en-US" sz="1400" kern="1200" dirty="0"/>
        </a:p>
      </dsp:txBody>
      <dsp:txXfrm>
        <a:off x="443584" y="1079664"/>
        <a:ext cx="1878845" cy="3609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6C47C-8D1E-48C4-A5BF-40B0A74CEBF3}">
      <dsp:nvSpPr>
        <dsp:cNvPr id="0" name=""/>
        <dsp:cNvSpPr/>
      </dsp:nvSpPr>
      <dsp:spPr>
        <a:xfrm>
          <a:off x="0" y="450723"/>
          <a:ext cx="1676400" cy="49529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Mast-Cell Stabilizer</a:t>
          </a:r>
          <a:endParaRPr lang="en-US" sz="1600" kern="1200" dirty="0"/>
        </a:p>
      </dsp:txBody>
      <dsp:txXfrm>
        <a:off x="14507" y="465230"/>
        <a:ext cx="1647386" cy="466285"/>
      </dsp:txXfrm>
    </dsp:sp>
    <dsp:sp modelId="{798460BB-7CA2-4D8D-9D4D-DEBA6361A643}">
      <dsp:nvSpPr>
        <dsp:cNvPr id="0" name=""/>
        <dsp:cNvSpPr/>
      </dsp:nvSpPr>
      <dsp:spPr>
        <a:xfrm>
          <a:off x="0" y="1035177"/>
          <a:ext cx="495299" cy="495299"/>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40DBC-9E94-4233-8F88-861FD39D5C80}">
      <dsp:nvSpPr>
        <dsp:cNvPr id="0" name=""/>
        <dsp:cNvSpPr/>
      </dsp:nvSpPr>
      <dsp:spPr>
        <a:xfrm>
          <a:off x="525018" y="1035177"/>
          <a:ext cx="1151381" cy="495299"/>
        </a:xfrm>
        <a:prstGeom prst="roundRect">
          <a:avLst>
            <a:gd name="adj" fmla="val 1667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CROMOLYN SODIUM</a:t>
          </a:r>
          <a:endParaRPr lang="en-US" sz="1400" kern="1200" dirty="0"/>
        </a:p>
      </dsp:txBody>
      <dsp:txXfrm>
        <a:off x="549201" y="1059360"/>
        <a:ext cx="1103015" cy="4469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6C47C-8D1E-48C4-A5BF-40B0A74CEBF3}">
      <dsp:nvSpPr>
        <dsp:cNvPr id="0" name=""/>
        <dsp:cNvSpPr/>
      </dsp:nvSpPr>
      <dsp:spPr>
        <a:xfrm>
          <a:off x="700013" y="35"/>
          <a:ext cx="2105173" cy="43476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t>Steroid</a:t>
          </a:r>
          <a:endParaRPr lang="en-US" sz="2600" kern="1200" dirty="0"/>
        </a:p>
      </dsp:txBody>
      <dsp:txXfrm>
        <a:off x="712747" y="12769"/>
        <a:ext cx="2079705" cy="409296"/>
      </dsp:txXfrm>
    </dsp:sp>
    <dsp:sp modelId="{798460BB-7CA2-4D8D-9D4D-DEBA6361A643}">
      <dsp:nvSpPr>
        <dsp:cNvPr id="0" name=""/>
        <dsp:cNvSpPr/>
      </dsp:nvSpPr>
      <dsp:spPr>
        <a:xfrm>
          <a:off x="700013" y="513057"/>
          <a:ext cx="434764" cy="434764"/>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40DBC-9E94-4233-8F88-861FD39D5C80}">
      <dsp:nvSpPr>
        <dsp:cNvPr id="0" name=""/>
        <dsp:cNvSpPr/>
      </dsp:nvSpPr>
      <dsp:spPr>
        <a:xfrm>
          <a:off x="1160863" y="513057"/>
          <a:ext cx="1644323" cy="434764"/>
        </a:xfrm>
        <a:prstGeom prst="roundRect">
          <a:avLst>
            <a:gd name="adj" fmla="val 1667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QVAR-40</a:t>
          </a:r>
          <a:endParaRPr lang="en-US" sz="1400" kern="1200" dirty="0"/>
        </a:p>
      </dsp:txBody>
      <dsp:txXfrm>
        <a:off x="1182090" y="534284"/>
        <a:ext cx="1601869" cy="392310"/>
      </dsp:txXfrm>
    </dsp:sp>
    <dsp:sp modelId="{661256E4-0896-4DBA-83D0-1A313A0BEC8F}">
      <dsp:nvSpPr>
        <dsp:cNvPr id="0" name=""/>
        <dsp:cNvSpPr/>
      </dsp:nvSpPr>
      <dsp:spPr>
        <a:xfrm>
          <a:off x="700013" y="999992"/>
          <a:ext cx="434764" cy="434764"/>
        </a:xfrm>
        <a:prstGeom prst="roundRect">
          <a:avLst>
            <a:gd name="adj" fmla="val 166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80EEDD-C6DB-4FCB-B806-242EEA9565D3}">
      <dsp:nvSpPr>
        <dsp:cNvPr id="0" name=""/>
        <dsp:cNvSpPr/>
      </dsp:nvSpPr>
      <dsp:spPr>
        <a:xfrm>
          <a:off x="1160863" y="999992"/>
          <a:ext cx="1644323" cy="434764"/>
        </a:xfrm>
        <a:prstGeom prst="roundRect">
          <a:avLst>
            <a:gd name="adj" fmla="val 16670"/>
          </a:avLst>
        </a:prstGeom>
        <a:solidFill>
          <a:schemeClr val="accent4">
            <a:hueOff val="-3250790"/>
            <a:satOff val="15422"/>
            <a:lumOff val="-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QVAR-80</a:t>
          </a:r>
        </a:p>
      </dsp:txBody>
      <dsp:txXfrm>
        <a:off x="1182090" y="1021219"/>
        <a:ext cx="1601869" cy="392310"/>
      </dsp:txXfrm>
    </dsp:sp>
    <dsp:sp modelId="{6969B5EF-D571-4D21-AA32-4FE9E937614E}">
      <dsp:nvSpPr>
        <dsp:cNvPr id="0" name=""/>
        <dsp:cNvSpPr/>
      </dsp:nvSpPr>
      <dsp:spPr>
        <a:xfrm>
          <a:off x="700013" y="1486928"/>
          <a:ext cx="434764" cy="434764"/>
        </a:xfrm>
        <a:prstGeom prst="roundRect">
          <a:avLst>
            <a:gd name="adj" fmla="val 166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050791-7771-4E51-BC5B-92DD5342A2F9}">
      <dsp:nvSpPr>
        <dsp:cNvPr id="0" name=""/>
        <dsp:cNvSpPr/>
      </dsp:nvSpPr>
      <dsp:spPr>
        <a:xfrm>
          <a:off x="1160863" y="1486928"/>
          <a:ext cx="1644323" cy="434764"/>
        </a:xfrm>
        <a:prstGeom prst="roundRect">
          <a:avLst>
            <a:gd name="adj" fmla="val 16670"/>
          </a:avLst>
        </a:prstGeom>
        <a:solidFill>
          <a:schemeClr val="accent4">
            <a:hueOff val="-6501581"/>
            <a:satOff val="30845"/>
            <a:lumOff val="-666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err="1" smtClean="0"/>
            <a:t>Flovent</a:t>
          </a:r>
          <a:r>
            <a:rPr lang="en-US" sz="1400" kern="1200" dirty="0" smtClean="0"/>
            <a:t> HFA 220 mcg / puff</a:t>
          </a:r>
          <a:endParaRPr lang="en-US" sz="1400" kern="1200" dirty="0"/>
        </a:p>
      </dsp:txBody>
      <dsp:txXfrm>
        <a:off x="1182090" y="1508155"/>
        <a:ext cx="1601869" cy="392310"/>
      </dsp:txXfrm>
    </dsp:sp>
    <dsp:sp modelId="{6DF957ED-1229-4E11-920C-D243D599E2CF}">
      <dsp:nvSpPr>
        <dsp:cNvPr id="0" name=""/>
        <dsp:cNvSpPr/>
      </dsp:nvSpPr>
      <dsp:spPr>
        <a:xfrm>
          <a:off x="700013" y="1973864"/>
          <a:ext cx="434764" cy="434764"/>
        </a:xfrm>
        <a:prstGeom prst="roundRect">
          <a:avLst>
            <a:gd name="adj" fmla="val 166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FE46D5-B04D-4F22-9F33-D7D6D8A8DB20}">
      <dsp:nvSpPr>
        <dsp:cNvPr id="0" name=""/>
        <dsp:cNvSpPr/>
      </dsp:nvSpPr>
      <dsp:spPr>
        <a:xfrm>
          <a:off x="1160863" y="1973864"/>
          <a:ext cx="1644323" cy="434764"/>
        </a:xfrm>
        <a:prstGeom prst="roundRect">
          <a:avLst>
            <a:gd name="adj" fmla="val 16670"/>
          </a:avLst>
        </a:prstGeom>
        <a:solidFill>
          <a:schemeClr val="accent4">
            <a:hueOff val="-9752371"/>
            <a:satOff val="46267"/>
            <a:lumOff val="-1000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err="1" smtClean="0"/>
            <a:t>Flovent</a:t>
          </a:r>
          <a:r>
            <a:rPr lang="en-US" sz="1400" kern="1200" dirty="0" smtClean="0"/>
            <a:t> HFA 110 mcg / puff</a:t>
          </a:r>
          <a:endParaRPr lang="en-US" sz="1400" kern="1200" dirty="0"/>
        </a:p>
      </dsp:txBody>
      <dsp:txXfrm>
        <a:off x="1182090" y="1995091"/>
        <a:ext cx="1601869" cy="392310"/>
      </dsp:txXfrm>
    </dsp:sp>
    <dsp:sp modelId="{AE4869A5-2093-433F-BFDA-1A39AAB07E16}">
      <dsp:nvSpPr>
        <dsp:cNvPr id="0" name=""/>
        <dsp:cNvSpPr/>
      </dsp:nvSpPr>
      <dsp:spPr>
        <a:xfrm>
          <a:off x="700013" y="2460800"/>
          <a:ext cx="434764" cy="434764"/>
        </a:xfrm>
        <a:prstGeom prst="roundRect">
          <a:avLst>
            <a:gd name="adj" fmla="val 1667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BEB7B8-9B04-4AF0-B98E-AFE613F32697}">
      <dsp:nvSpPr>
        <dsp:cNvPr id="0" name=""/>
        <dsp:cNvSpPr/>
      </dsp:nvSpPr>
      <dsp:spPr>
        <a:xfrm>
          <a:off x="1160863" y="2460800"/>
          <a:ext cx="1644323" cy="434764"/>
        </a:xfrm>
        <a:prstGeom prst="roundRect">
          <a:avLst>
            <a:gd name="adj" fmla="val 16670"/>
          </a:avLst>
        </a:prstGeom>
        <a:solidFill>
          <a:schemeClr val="accent4">
            <a:hueOff val="-13003162"/>
            <a:satOff val="61689"/>
            <a:lumOff val="-1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err="1" smtClean="0"/>
            <a:t>Flovent</a:t>
          </a:r>
          <a:r>
            <a:rPr lang="en-US" sz="1400" kern="1200" dirty="0" smtClean="0"/>
            <a:t> HFA 44 mcg / puff</a:t>
          </a:r>
          <a:endParaRPr lang="en-US" sz="1400" kern="1200" dirty="0"/>
        </a:p>
      </dsp:txBody>
      <dsp:txXfrm>
        <a:off x="1182090" y="2482027"/>
        <a:ext cx="1601869" cy="392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6C47C-8D1E-48C4-A5BF-40B0A74CEBF3}">
      <dsp:nvSpPr>
        <dsp:cNvPr id="0" name=""/>
        <dsp:cNvSpPr/>
      </dsp:nvSpPr>
      <dsp:spPr>
        <a:xfrm>
          <a:off x="684795" y="34"/>
          <a:ext cx="2059409" cy="42332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688975">
            <a:lnSpc>
              <a:spcPct val="90000"/>
            </a:lnSpc>
            <a:spcBef>
              <a:spcPct val="0"/>
            </a:spcBef>
            <a:spcAft>
              <a:spcPct val="35000"/>
            </a:spcAft>
          </a:pPr>
          <a:r>
            <a:rPr lang="en-US" sz="1550" kern="1200" dirty="0" smtClean="0"/>
            <a:t>Steroid / Long-Acting  Combinations</a:t>
          </a:r>
          <a:endParaRPr lang="en-US" sz="1550" kern="1200" dirty="0"/>
        </a:p>
      </dsp:txBody>
      <dsp:txXfrm>
        <a:off x="697194" y="12433"/>
        <a:ext cx="2034611" cy="398524"/>
      </dsp:txXfrm>
    </dsp:sp>
    <dsp:sp modelId="{798460BB-7CA2-4D8D-9D4D-DEBA6361A643}">
      <dsp:nvSpPr>
        <dsp:cNvPr id="0" name=""/>
        <dsp:cNvSpPr/>
      </dsp:nvSpPr>
      <dsp:spPr>
        <a:xfrm>
          <a:off x="684795" y="499555"/>
          <a:ext cx="423322" cy="42332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40DBC-9E94-4233-8F88-861FD39D5C80}">
      <dsp:nvSpPr>
        <dsp:cNvPr id="0" name=""/>
        <dsp:cNvSpPr/>
      </dsp:nvSpPr>
      <dsp:spPr>
        <a:xfrm>
          <a:off x="1133517" y="499555"/>
          <a:ext cx="1610686" cy="423322"/>
        </a:xfrm>
        <a:prstGeom prst="roundRect">
          <a:avLst>
            <a:gd name="adj" fmla="val 1667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ADVAIR HFA 230</a:t>
          </a:r>
          <a:endParaRPr lang="en-US" sz="1400" kern="1200" dirty="0"/>
        </a:p>
      </dsp:txBody>
      <dsp:txXfrm>
        <a:off x="1154186" y="520224"/>
        <a:ext cx="1569348" cy="381984"/>
      </dsp:txXfrm>
    </dsp:sp>
    <dsp:sp modelId="{661256E4-0896-4DBA-83D0-1A313A0BEC8F}">
      <dsp:nvSpPr>
        <dsp:cNvPr id="0" name=""/>
        <dsp:cNvSpPr/>
      </dsp:nvSpPr>
      <dsp:spPr>
        <a:xfrm>
          <a:off x="684795" y="973677"/>
          <a:ext cx="423322" cy="423322"/>
        </a:xfrm>
        <a:prstGeom prst="roundRect">
          <a:avLst>
            <a:gd name="adj" fmla="val 166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80EEDD-C6DB-4FCB-B806-242EEA9565D3}">
      <dsp:nvSpPr>
        <dsp:cNvPr id="0" name=""/>
        <dsp:cNvSpPr/>
      </dsp:nvSpPr>
      <dsp:spPr>
        <a:xfrm>
          <a:off x="1133517" y="973677"/>
          <a:ext cx="1610686" cy="423322"/>
        </a:xfrm>
        <a:prstGeom prst="roundRect">
          <a:avLst>
            <a:gd name="adj" fmla="val 16670"/>
          </a:avLst>
        </a:prstGeom>
        <a:solidFill>
          <a:schemeClr val="accent4">
            <a:hueOff val="-3250790"/>
            <a:satOff val="15422"/>
            <a:lumOff val="-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ADVAIR HFA 115</a:t>
          </a:r>
        </a:p>
      </dsp:txBody>
      <dsp:txXfrm>
        <a:off x="1154186" y="994346"/>
        <a:ext cx="1569348" cy="381984"/>
      </dsp:txXfrm>
    </dsp:sp>
    <dsp:sp modelId="{6969B5EF-D571-4D21-AA32-4FE9E937614E}">
      <dsp:nvSpPr>
        <dsp:cNvPr id="0" name=""/>
        <dsp:cNvSpPr/>
      </dsp:nvSpPr>
      <dsp:spPr>
        <a:xfrm>
          <a:off x="684795" y="1447799"/>
          <a:ext cx="423322" cy="423322"/>
        </a:xfrm>
        <a:prstGeom prst="roundRect">
          <a:avLst>
            <a:gd name="adj" fmla="val 166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050791-7771-4E51-BC5B-92DD5342A2F9}">
      <dsp:nvSpPr>
        <dsp:cNvPr id="0" name=""/>
        <dsp:cNvSpPr/>
      </dsp:nvSpPr>
      <dsp:spPr>
        <a:xfrm>
          <a:off x="1133517" y="1447799"/>
          <a:ext cx="1610686" cy="423322"/>
        </a:xfrm>
        <a:prstGeom prst="roundRect">
          <a:avLst>
            <a:gd name="adj" fmla="val 16670"/>
          </a:avLst>
        </a:prstGeom>
        <a:solidFill>
          <a:schemeClr val="accent4">
            <a:hueOff val="-6501581"/>
            <a:satOff val="30845"/>
            <a:lumOff val="-666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ADVAIR HFA 45</a:t>
          </a:r>
          <a:endParaRPr lang="en-US" sz="1400" kern="1200" dirty="0"/>
        </a:p>
      </dsp:txBody>
      <dsp:txXfrm>
        <a:off x="1154186" y="1468468"/>
        <a:ext cx="1569348" cy="381984"/>
      </dsp:txXfrm>
    </dsp:sp>
    <dsp:sp modelId="{2034D32B-0A91-4035-A97B-A3B9EE9E1C24}">
      <dsp:nvSpPr>
        <dsp:cNvPr id="0" name=""/>
        <dsp:cNvSpPr/>
      </dsp:nvSpPr>
      <dsp:spPr>
        <a:xfrm>
          <a:off x="684795" y="1921920"/>
          <a:ext cx="423322" cy="423322"/>
        </a:xfrm>
        <a:prstGeom prst="roundRect">
          <a:avLst>
            <a:gd name="adj" fmla="val 166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97EE49-58F3-40A3-9B6A-B84B1D24E98B}">
      <dsp:nvSpPr>
        <dsp:cNvPr id="0" name=""/>
        <dsp:cNvSpPr/>
      </dsp:nvSpPr>
      <dsp:spPr>
        <a:xfrm>
          <a:off x="1133517" y="1921920"/>
          <a:ext cx="1610686" cy="423322"/>
        </a:xfrm>
        <a:prstGeom prst="roundRect">
          <a:avLst>
            <a:gd name="adj" fmla="val 16670"/>
          </a:avLst>
        </a:prstGeom>
        <a:solidFill>
          <a:schemeClr val="accent4">
            <a:hueOff val="-9752371"/>
            <a:satOff val="46267"/>
            <a:lumOff val="-1000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SYMBICORT 160</a:t>
          </a:r>
          <a:endParaRPr lang="en-US" sz="1400" kern="1200" dirty="0"/>
        </a:p>
      </dsp:txBody>
      <dsp:txXfrm>
        <a:off x="1154186" y="1942589"/>
        <a:ext cx="1569348" cy="381984"/>
      </dsp:txXfrm>
    </dsp:sp>
    <dsp:sp modelId="{978BE475-12EC-426D-B7A8-94285EDE2844}">
      <dsp:nvSpPr>
        <dsp:cNvPr id="0" name=""/>
        <dsp:cNvSpPr/>
      </dsp:nvSpPr>
      <dsp:spPr>
        <a:xfrm>
          <a:off x="684795" y="2396042"/>
          <a:ext cx="423322" cy="423322"/>
        </a:xfrm>
        <a:prstGeom prst="roundRect">
          <a:avLst>
            <a:gd name="adj" fmla="val 1667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E612EC-6808-449A-BDB1-7C499AC6F219}">
      <dsp:nvSpPr>
        <dsp:cNvPr id="0" name=""/>
        <dsp:cNvSpPr/>
      </dsp:nvSpPr>
      <dsp:spPr>
        <a:xfrm>
          <a:off x="1133517" y="2396042"/>
          <a:ext cx="1610686" cy="423322"/>
        </a:xfrm>
        <a:prstGeom prst="roundRect">
          <a:avLst>
            <a:gd name="adj" fmla="val 16670"/>
          </a:avLst>
        </a:prstGeom>
        <a:solidFill>
          <a:schemeClr val="accent4">
            <a:hueOff val="-13003162"/>
            <a:satOff val="61689"/>
            <a:lumOff val="-1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SYMBICORT 80</a:t>
          </a:r>
          <a:endParaRPr lang="en-US" sz="1400" kern="1200" dirty="0"/>
        </a:p>
      </dsp:txBody>
      <dsp:txXfrm>
        <a:off x="1154186" y="2416711"/>
        <a:ext cx="1569348" cy="3819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6C47C-8D1E-48C4-A5BF-40B0A74CEBF3}">
      <dsp:nvSpPr>
        <dsp:cNvPr id="0" name=""/>
        <dsp:cNvSpPr/>
      </dsp:nvSpPr>
      <dsp:spPr>
        <a:xfrm>
          <a:off x="0" y="147337"/>
          <a:ext cx="1909019" cy="42096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smtClean="0"/>
            <a:t>Short-Acting</a:t>
          </a:r>
          <a:endParaRPr lang="en-US" sz="2500" kern="1200" dirty="0"/>
        </a:p>
      </dsp:txBody>
      <dsp:txXfrm>
        <a:off x="12330" y="159667"/>
        <a:ext cx="1884359" cy="396303"/>
      </dsp:txXfrm>
    </dsp:sp>
    <dsp:sp modelId="{798460BB-7CA2-4D8D-9D4D-DEBA6361A643}">
      <dsp:nvSpPr>
        <dsp:cNvPr id="0" name=""/>
        <dsp:cNvSpPr/>
      </dsp:nvSpPr>
      <dsp:spPr>
        <a:xfrm>
          <a:off x="0" y="644074"/>
          <a:ext cx="420963" cy="420963"/>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40DBC-9E94-4233-8F88-861FD39D5C80}">
      <dsp:nvSpPr>
        <dsp:cNvPr id="0" name=""/>
        <dsp:cNvSpPr/>
      </dsp:nvSpPr>
      <dsp:spPr>
        <a:xfrm>
          <a:off x="446221" y="644074"/>
          <a:ext cx="1462797" cy="420963"/>
        </a:xfrm>
        <a:prstGeom prst="roundRect">
          <a:avLst>
            <a:gd name="adj" fmla="val 1667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Ventolin</a:t>
          </a:r>
          <a:endParaRPr lang="en-US" sz="1300" kern="1200" dirty="0"/>
        </a:p>
      </dsp:txBody>
      <dsp:txXfrm>
        <a:off x="466774" y="664627"/>
        <a:ext cx="1421691" cy="379857"/>
      </dsp:txXfrm>
    </dsp:sp>
    <dsp:sp modelId="{661256E4-0896-4DBA-83D0-1A313A0BEC8F}">
      <dsp:nvSpPr>
        <dsp:cNvPr id="0" name=""/>
        <dsp:cNvSpPr/>
      </dsp:nvSpPr>
      <dsp:spPr>
        <a:xfrm>
          <a:off x="0" y="1115553"/>
          <a:ext cx="420963" cy="420963"/>
        </a:xfrm>
        <a:prstGeom prst="roundRect">
          <a:avLst>
            <a:gd name="adj" fmla="val 166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80EEDD-C6DB-4FCB-B806-242EEA9565D3}">
      <dsp:nvSpPr>
        <dsp:cNvPr id="0" name=""/>
        <dsp:cNvSpPr/>
      </dsp:nvSpPr>
      <dsp:spPr>
        <a:xfrm>
          <a:off x="446221" y="1115553"/>
          <a:ext cx="1462797" cy="420963"/>
        </a:xfrm>
        <a:prstGeom prst="roundRect">
          <a:avLst>
            <a:gd name="adj" fmla="val 16670"/>
          </a:avLst>
        </a:prstGeom>
        <a:solidFill>
          <a:schemeClr val="accent4">
            <a:hueOff val="-13003162"/>
            <a:satOff val="61689"/>
            <a:lumOff val="-133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Proventil</a:t>
          </a:r>
        </a:p>
      </dsp:txBody>
      <dsp:txXfrm>
        <a:off x="466774" y="1136106"/>
        <a:ext cx="1421691" cy="379857"/>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FE6177-9C39-4C36-A877-DD5F6B84E3E1}" type="datetimeFigureOut">
              <a:rPr lang="en-US" smtClean="0"/>
              <a:t>3/27/2014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933E3E-0100-4C69-9BA3-2180C3517D39}" type="slidenum">
              <a:rPr lang="en-US" smtClean="0"/>
              <a:t>‹#›</a:t>
            </a:fld>
            <a:endParaRPr lang="en-US"/>
          </a:p>
        </p:txBody>
      </p:sp>
    </p:spTree>
    <p:extLst>
      <p:ext uri="{BB962C8B-B14F-4D97-AF65-F5344CB8AC3E}">
        <p14:creationId xmlns:p14="http://schemas.microsoft.com/office/powerpoint/2010/main" val="2940157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sz="1200" dirty="0" smtClean="0"/>
              <a:t> Disease state prevalence - CDC</a:t>
            </a:r>
          </a:p>
          <a:p>
            <a:pPr eaLnBrk="1" hangingPunct="1">
              <a:buFontTx/>
              <a:buChar char="•"/>
            </a:pPr>
            <a:r>
              <a:rPr lang="en-US" sz="1200" dirty="0" smtClean="0"/>
              <a:t> Cost statistic - Journal of Allergy and Clinical Immunology </a:t>
            </a:r>
            <a:endParaRPr lang="en-US" altLang="en-US" dirty="0" smtClean="0"/>
          </a:p>
        </p:txBody>
      </p:sp>
      <p:sp>
        <p:nvSpPr>
          <p:cNvPr id="4" name="Slide Number Placeholder 3"/>
          <p:cNvSpPr>
            <a:spLocks noGrp="1"/>
          </p:cNvSpPr>
          <p:nvPr>
            <p:ph type="sldNum" sz="quarter" idx="10"/>
          </p:nvPr>
        </p:nvSpPr>
        <p:spPr/>
        <p:txBody>
          <a:bodyPr/>
          <a:lstStyle/>
          <a:p>
            <a:fld id="{05933E3E-0100-4C69-9BA3-2180C3517D39}" type="slidenum">
              <a:rPr lang="en-US" smtClean="0"/>
              <a:t>5</a:t>
            </a:fld>
            <a:endParaRPr lang="en-US" dirty="0"/>
          </a:p>
        </p:txBody>
      </p:sp>
    </p:spTree>
    <p:extLst>
      <p:ext uri="{BB962C8B-B14F-4D97-AF65-F5344CB8AC3E}">
        <p14:creationId xmlns:p14="http://schemas.microsoft.com/office/powerpoint/2010/main" val="4017562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17</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19</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21</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23</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National Asthma Education</a:t>
            </a:r>
            <a:r>
              <a:rPr lang="en-US" baseline="0" dirty="0" smtClean="0"/>
              <a:t> and Prevention Program (</a:t>
            </a:r>
            <a:r>
              <a:rPr lang="en-US" dirty="0" smtClean="0"/>
              <a:t>NAEPP), 2007 doesn’t recommend this drug for routine management of asthma patients</a:t>
            </a:r>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24</a:t>
            </a:fld>
            <a:endParaRPr lang="en-US"/>
          </a:p>
        </p:txBody>
      </p:sp>
    </p:spTree>
    <p:extLst>
      <p:ext uri="{BB962C8B-B14F-4D97-AF65-F5344CB8AC3E}">
        <p14:creationId xmlns:p14="http://schemas.microsoft.com/office/powerpoint/2010/main" val="531262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25</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National Asthma Education</a:t>
            </a:r>
            <a:r>
              <a:rPr lang="en-US" baseline="0" dirty="0" smtClean="0"/>
              <a:t> and Prevention Program (</a:t>
            </a:r>
            <a:r>
              <a:rPr lang="en-US" dirty="0" smtClean="0"/>
              <a:t>NAEPP), 2007 doesn’t recommend this drug for routine management of asthma patients</a:t>
            </a:r>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26</a:t>
            </a:fld>
            <a:endParaRPr lang="en-US"/>
          </a:p>
        </p:txBody>
      </p:sp>
    </p:spTree>
    <p:extLst>
      <p:ext uri="{BB962C8B-B14F-4D97-AF65-F5344CB8AC3E}">
        <p14:creationId xmlns:p14="http://schemas.microsoft.com/office/powerpoint/2010/main" val="531262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ipratropium or salmeterol compatible</a:t>
            </a:r>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27</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5933E3E-0100-4C69-9BA3-2180C3517D39}" type="slidenum">
              <a:rPr lang="en-US" smtClean="0"/>
              <a:t>28</a:t>
            </a:fld>
            <a:endParaRPr lang="en-US"/>
          </a:p>
        </p:txBody>
      </p:sp>
    </p:spTree>
    <p:extLst>
      <p:ext uri="{BB962C8B-B14F-4D97-AF65-F5344CB8AC3E}">
        <p14:creationId xmlns:p14="http://schemas.microsoft.com/office/powerpoint/2010/main" val="322421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sz="1200" dirty="0" smtClean="0"/>
              <a:t> Disease state prevalence - CDC</a:t>
            </a:r>
          </a:p>
          <a:p>
            <a:pPr eaLnBrk="1" hangingPunct="1">
              <a:buFontTx/>
              <a:buChar char="•"/>
            </a:pPr>
            <a:r>
              <a:rPr lang="en-US" sz="1200" dirty="0" smtClean="0"/>
              <a:t> Cost statistic - Journal of Allergy and Clinical Immunology </a:t>
            </a:r>
            <a:endParaRPr lang="en-US" altLang="en-US" dirty="0" smtClean="0"/>
          </a:p>
        </p:txBody>
      </p:sp>
      <p:sp>
        <p:nvSpPr>
          <p:cNvPr id="4" name="Slide Number Placeholder 3"/>
          <p:cNvSpPr>
            <a:spLocks noGrp="1"/>
          </p:cNvSpPr>
          <p:nvPr>
            <p:ph type="sldNum" sz="quarter" idx="10"/>
          </p:nvPr>
        </p:nvSpPr>
        <p:spPr/>
        <p:txBody>
          <a:bodyPr/>
          <a:lstStyle/>
          <a:p>
            <a:fld id="{05933E3E-0100-4C69-9BA3-2180C3517D39}" type="slidenum">
              <a:rPr lang="en-US" smtClean="0"/>
              <a:t>29</a:t>
            </a:fld>
            <a:endParaRPr lang="en-US"/>
          </a:p>
        </p:txBody>
      </p:sp>
    </p:spTree>
    <p:extLst>
      <p:ext uri="{BB962C8B-B14F-4D97-AF65-F5344CB8AC3E}">
        <p14:creationId xmlns:p14="http://schemas.microsoft.com/office/powerpoint/2010/main" val="401756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altLang="en-US" dirty="0" smtClean="0"/>
              <a:t> Asthma is a disease in which blocked or narrowed airways cause trouble breathing and shortness of breath. </a:t>
            </a:r>
          </a:p>
          <a:p>
            <a:pPr eaLnBrk="1" hangingPunct="1">
              <a:spcBef>
                <a:spcPct val="0"/>
              </a:spcBef>
              <a:buFontTx/>
              <a:buChar char="•"/>
            </a:pPr>
            <a:r>
              <a:rPr lang="en-US" altLang="en-US" dirty="0" smtClean="0"/>
              <a:t>The most common symptoms are shortness of breath, or rapid, shallow breathing, cough, wheeze and chest tightening.</a:t>
            </a:r>
          </a:p>
          <a:p>
            <a:pPr eaLnBrk="1" hangingPunct="1">
              <a:spcBef>
                <a:spcPct val="0"/>
              </a:spcBef>
              <a:buFontTx/>
              <a:buChar char="•"/>
            </a:pPr>
            <a:r>
              <a:rPr lang="en-US" altLang="en-US" dirty="0" smtClean="0"/>
              <a:t> On the left you see a normal airway with relaxed muscles and very little mucus in the lumen.  On the right you see the 2 hallmarks of asthma the muscles squeezing the outside of the airway (bronchoconstriction) and the increased mucus produced by inflammation.</a:t>
            </a:r>
          </a:p>
          <a:p>
            <a:pPr eaLnBrk="1" hangingPunct="1">
              <a:buFontTx/>
              <a:buChar char="•"/>
            </a:pPr>
            <a:r>
              <a:rPr lang="en-US" altLang="en-US" dirty="0" smtClean="0"/>
              <a:t> Inflammation can swell the airways, tighten the airway muscles, and increase the amount of mucus that the airways produce. </a:t>
            </a:r>
          </a:p>
          <a:p>
            <a:pPr eaLnBrk="1" hangingPunct="1">
              <a:buFontTx/>
              <a:buChar char="•"/>
            </a:pPr>
            <a:r>
              <a:rPr lang="en-US" altLang="en-US" dirty="0" smtClean="0"/>
              <a:t> During </a:t>
            </a:r>
            <a:r>
              <a:rPr lang="en-US" altLang="en-US" dirty="0" err="1" smtClean="0"/>
              <a:t>bronchconstriction</a:t>
            </a:r>
            <a:r>
              <a:rPr lang="en-US" altLang="en-US" dirty="0" smtClean="0"/>
              <a:t>, the “smooth muscle that surrounds the airway tenses and squeezes.”</a:t>
            </a:r>
            <a:r>
              <a:rPr lang="en-US" altLang="en-US" baseline="30000" dirty="0" smtClean="0"/>
              <a:t>4</a:t>
            </a:r>
            <a:r>
              <a:rPr lang="en-US" altLang="en-US" dirty="0" smtClean="0"/>
              <a:t> This action leads to the narrowing of the airways, therefore making it hard to breathe.</a:t>
            </a:r>
          </a:p>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6</a:t>
            </a:fld>
            <a:endParaRPr lang="en-US"/>
          </a:p>
        </p:txBody>
      </p:sp>
    </p:spTree>
    <p:extLst>
      <p:ext uri="{BB962C8B-B14F-4D97-AF65-F5344CB8AC3E}">
        <p14:creationId xmlns:p14="http://schemas.microsoft.com/office/powerpoint/2010/main" val="4017562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National Asthma Education</a:t>
            </a:r>
            <a:r>
              <a:rPr lang="en-US" baseline="0" dirty="0" smtClean="0"/>
              <a:t> and Prevention Program (</a:t>
            </a:r>
            <a:r>
              <a:rPr lang="en-US" dirty="0" smtClean="0"/>
              <a:t>NAEPP), 2007 doesn’t recommend this drug for routine management of asthma patients</a:t>
            </a:r>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30</a:t>
            </a:fld>
            <a:endParaRPr lang="en-US"/>
          </a:p>
        </p:txBody>
      </p:sp>
    </p:spTree>
    <p:extLst>
      <p:ext uri="{BB962C8B-B14F-4D97-AF65-F5344CB8AC3E}">
        <p14:creationId xmlns:p14="http://schemas.microsoft.com/office/powerpoint/2010/main" val="531262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hours. Color change may occur in opened vials (light purple) and does not affect the safety or efficacy. Contact with rubber, copper, iron, and cork may inactivate the drug. May be further diluted with </a:t>
            </a:r>
            <a:r>
              <a:rPr lang="en-US" dirty="0" err="1" smtClean="0"/>
              <a:t>NaCl</a:t>
            </a:r>
            <a:r>
              <a:rPr lang="en-US" dirty="0" smtClean="0"/>
              <a:t> or Sterile Water for inhalation</a:t>
            </a:r>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31</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32</a:t>
            </a:fld>
            <a:endParaRPr lang="en-US"/>
          </a:p>
        </p:txBody>
      </p:sp>
    </p:spTree>
    <p:extLst>
      <p:ext uri="{BB962C8B-B14F-4D97-AF65-F5344CB8AC3E}">
        <p14:creationId xmlns:p14="http://schemas.microsoft.com/office/powerpoint/2010/main" val="531262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hours. Color change may occur in opened vials (light purple) and does not affect the safety or efficacy. Contact with rubber, copper, iron, and cork may inactivate the drug. May be further diluted with </a:t>
            </a:r>
            <a:r>
              <a:rPr lang="en-US" dirty="0" err="1" smtClean="0"/>
              <a:t>NaCl</a:t>
            </a:r>
            <a:r>
              <a:rPr lang="en-US" dirty="0" smtClean="0"/>
              <a:t> or Sterile Water for inhalation</a:t>
            </a:r>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33</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altLang="en-US" dirty="0" smtClean="0"/>
              <a:t>http://www.cdc.gov/rsv</a:t>
            </a:r>
            <a:br>
              <a:rPr lang="en-US" altLang="en-US" dirty="0" smtClean="0"/>
            </a:br>
            <a:r>
              <a:rPr lang="en-US" altLang="en-US" dirty="0" smtClean="0"/>
              <a:t> - </a:t>
            </a:r>
            <a:r>
              <a:rPr lang="en-US" altLang="en-US" dirty="0" err="1" smtClean="0"/>
              <a:t>synergis</a:t>
            </a:r>
            <a:r>
              <a:rPr lang="en-US" altLang="en-US" dirty="0" smtClean="0"/>
              <a:t> (</a:t>
            </a:r>
            <a:r>
              <a:rPr lang="en-US" sz="1200" b="0" i="0" kern="1200" dirty="0" err="1" smtClean="0">
                <a:solidFill>
                  <a:schemeClr val="tx1"/>
                </a:solidFill>
                <a:effectLst/>
                <a:latin typeface="+mn-lt"/>
                <a:ea typeface="+mn-ea"/>
                <a:cs typeface="+mn-cs"/>
              </a:rPr>
              <a:t>Palivizumab</a:t>
            </a:r>
            <a:r>
              <a:rPr lang="en-US" sz="1200" b="0" i="0" kern="1200" dirty="0" smtClean="0">
                <a:solidFill>
                  <a:schemeClr val="tx1"/>
                </a:solidFill>
                <a:effectLst/>
                <a:latin typeface="+mn-lt"/>
                <a:ea typeface="+mn-ea"/>
                <a:cs typeface="+mn-cs"/>
              </a:rPr>
              <a:t>)</a:t>
            </a:r>
            <a:endParaRPr lang="en-US" altLang="en-US" dirty="0" smtClean="0"/>
          </a:p>
        </p:txBody>
      </p:sp>
      <p:sp>
        <p:nvSpPr>
          <p:cNvPr id="4" name="Slide Number Placeholder 3"/>
          <p:cNvSpPr>
            <a:spLocks noGrp="1"/>
          </p:cNvSpPr>
          <p:nvPr>
            <p:ph type="sldNum" sz="quarter" idx="10"/>
          </p:nvPr>
        </p:nvSpPr>
        <p:spPr/>
        <p:txBody>
          <a:bodyPr/>
          <a:lstStyle/>
          <a:p>
            <a:fld id="{05933E3E-0100-4C69-9BA3-2180C3517D39}" type="slidenum">
              <a:rPr lang="en-US" smtClean="0"/>
              <a:t>34</a:t>
            </a:fld>
            <a:endParaRPr lang="en-US"/>
          </a:p>
        </p:txBody>
      </p:sp>
    </p:spTree>
    <p:extLst>
      <p:ext uri="{BB962C8B-B14F-4D97-AF65-F5344CB8AC3E}">
        <p14:creationId xmlns:p14="http://schemas.microsoft.com/office/powerpoint/2010/main" val="401756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35</a:t>
            </a:fld>
            <a:endParaRPr lang="en-US"/>
          </a:p>
        </p:txBody>
      </p:sp>
    </p:spTree>
    <p:extLst>
      <p:ext uri="{BB962C8B-B14F-4D97-AF65-F5344CB8AC3E}">
        <p14:creationId xmlns:p14="http://schemas.microsoft.com/office/powerpoint/2010/main" val="531262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hours. Color change may occur in opened vials (light purple) and does not affect the safety or efficacy. Contact with rubber, copper, iron, and cork may inactivate the drug. May be further diluted with </a:t>
            </a:r>
            <a:r>
              <a:rPr lang="en-US" dirty="0" err="1" smtClean="0"/>
              <a:t>NaCl</a:t>
            </a:r>
            <a:r>
              <a:rPr lang="en-US" dirty="0" smtClean="0"/>
              <a:t> or Sterile Water for inhalation</a:t>
            </a:r>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36</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CC0000"/>
                </a:solidFill>
              </a:rPr>
              <a:t> Prophylaxis in patients colonized with P. </a:t>
            </a:r>
            <a:r>
              <a:rPr lang="en-US" sz="1200" dirty="0" err="1" smtClean="0">
                <a:solidFill>
                  <a:srgbClr val="CC0000"/>
                </a:solidFill>
              </a:rPr>
              <a:t>aeruginosa</a:t>
            </a:r>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37</a:t>
            </a:fld>
            <a:endParaRPr lang="en-US"/>
          </a:p>
        </p:txBody>
      </p:sp>
    </p:spTree>
    <p:extLst>
      <p:ext uri="{BB962C8B-B14F-4D97-AF65-F5344CB8AC3E}">
        <p14:creationId xmlns:p14="http://schemas.microsoft.com/office/powerpoint/2010/main" val="531262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hours. Color change may occur in opened vials (light purple) and does not affect the safety or efficacy. Contact with rubber, copper, iron, and cork may inactivate the drug. May be further diluted with </a:t>
            </a:r>
            <a:r>
              <a:rPr lang="en-US" dirty="0" err="1" smtClean="0"/>
              <a:t>NaCl</a:t>
            </a:r>
            <a:r>
              <a:rPr lang="en-US" dirty="0" smtClean="0"/>
              <a:t> or Sterile Water for inhalation</a:t>
            </a:r>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38</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39</a:t>
            </a:fld>
            <a:endParaRPr lang="en-US"/>
          </a:p>
        </p:txBody>
      </p:sp>
    </p:spTree>
    <p:extLst>
      <p:ext uri="{BB962C8B-B14F-4D97-AF65-F5344CB8AC3E}">
        <p14:creationId xmlns:p14="http://schemas.microsoft.com/office/powerpoint/2010/main" val="531262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5933E3E-0100-4C69-9BA3-2180C3517D39}" type="slidenum">
              <a:rPr lang="en-US" smtClean="0"/>
              <a:t>7</a:t>
            </a:fld>
            <a:endParaRPr lang="en-US"/>
          </a:p>
        </p:txBody>
      </p:sp>
    </p:spTree>
    <p:extLst>
      <p:ext uri="{BB962C8B-B14F-4D97-AF65-F5344CB8AC3E}">
        <p14:creationId xmlns:p14="http://schemas.microsoft.com/office/powerpoint/2010/main" val="322421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hours. Color change may occur in opened vials (light purple) and does not affect the safety or efficacy. Contact with rubber, copper, iron, and cork may inactivate the drug. May be further diluted with </a:t>
            </a:r>
            <a:r>
              <a:rPr lang="en-US" dirty="0" err="1" smtClean="0"/>
              <a:t>NaCl</a:t>
            </a:r>
            <a:r>
              <a:rPr lang="en-US" dirty="0" smtClean="0"/>
              <a:t> or Sterile Water for inhalation</a:t>
            </a:r>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40</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CC0000"/>
                </a:solidFill>
              </a:rPr>
              <a:t>Prophylaxis against infection in Cystic Fibrosis patients colonized with P. </a:t>
            </a:r>
            <a:r>
              <a:rPr lang="en-US" sz="2000" dirty="0" err="1" smtClean="0">
                <a:solidFill>
                  <a:srgbClr val="CC0000"/>
                </a:solidFill>
              </a:rPr>
              <a:t>aeruginosa</a:t>
            </a:r>
            <a:endParaRPr lang="en-US" sz="2000" dirty="0" smtClean="0">
              <a:solidFill>
                <a:srgbClr val="CC0000"/>
              </a:solidFill>
            </a:endParaRPr>
          </a:p>
        </p:txBody>
      </p:sp>
      <p:sp>
        <p:nvSpPr>
          <p:cNvPr id="4" name="Slide Number Placeholder 3"/>
          <p:cNvSpPr>
            <a:spLocks noGrp="1"/>
          </p:cNvSpPr>
          <p:nvPr>
            <p:ph type="sldNum" sz="quarter" idx="10"/>
          </p:nvPr>
        </p:nvSpPr>
        <p:spPr/>
        <p:txBody>
          <a:bodyPr/>
          <a:lstStyle/>
          <a:p>
            <a:fld id="{05933E3E-0100-4C69-9BA3-2180C3517D39}" type="slidenum">
              <a:rPr lang="en-US" smtClean="0"/>
              <a:t>41</a:t>
            </a:fld>
            <a:endParaRPr lang="en-US"/>
          </a:p>
        </p:txBody>
      </p:sp>
    </p:spTree>
    <p:extLst>
      <p:ext uri="{BB962C8B-B14F-4D97-AF65-F5344CB8AC3E}">
        <p14:creationId xmlns:p14="http://schemas.microsoft.com/office/powerpoint/2010/main" val="531262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hours. Color change may occur in opened vials (light purple) and does not affect the safety or efficacy. Contact with rubber, copper, iron, and cork may inactivate the drug. May be further diluted with </a:t>
            </a:r>
            <a:r>
              <a:rPr lang="en-US" dirty="0" err="1" smtClean="0"/>
              <a:t>NaCl</a:t>
            </a:r>
            <a:r>
              <a:rPr lang="en-US" dirty="0" smtClean="0"/>
              <a:t> or Sterile Water for inhalation</a:t>
            </a:r>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42</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hours. Color change may occur in opened vials (light purple) and does not affect the safety or efficacy. Contact with rubber, copper, iron, and cork may inactivate the drug. May be further diluted with </a:t>
            </a:r>
            <a:r>
              <a:rPr lang="en-US" dirty="0" err="1" smtClean="0"/>
              <a:t>NaCl</a:t>
            </a:r>
            <a:r>
              <a:rPr lang="en-US" dirty="0" smtClean="0"/>
              <a:t> or Sterile Water for inhalation</a:t>
            </a:r>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43</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44</a:t>
            </a:fld>
            <a:endParaRPr lang="en-US"/>
          </a:p>
        </p:txBody>
      </p:sp>
    </p:spTree>
    <p:extLst>
      <p:ext uri="{BB962C8B-B14F-4D97-AF65-F5344CB8AC3E}">
        <p14:creationId xmlns:p14="http://schemas.microsoft.com/office/powerpoint/2010/main" val="3209399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9</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10</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11</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13</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15</a:t>
            </a:fld>
            <a:endParaRPr lang="en-US"/>
          </a:p>
        </p:txBody>
      </p:sp>
    </p:spTree>
    <p:extLst>
      <p:ext uri="{BB962C8B-B14F-4D97-AF65-F5344CB8AC3E}">
        <p14:creationId xmlns:p14="http://schemas.microsoft.com/office/powerpoint/2010/main" val="998707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A.</a:t>
            </a:r>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16</a:t>
            </a:fld>
            <a:endParaRPr lang="en-US"/>
          </a:p>
        </p:txBody>
      </p:sp>
    </p:spTree>
    <p:extLst>
      <p:ext uri="{BB962C8B-B14F-4D97-AF65-F5344CB8AC3E}">
        <p14:creationId xmlns:p14="http://schemas.microsoft.com/office/powerpoint/2010/main" val="3981738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FAC2461A-0E37-4BDB-BE81-02955AE2322D}" type="datetimeFigureOut">
              <a:rPr lang="es-CO" smtClean="0"/>
              <a:t>27/03/2014</a:t>
            </a:fld>
            <a:endParaRPr lang="es-CO"/>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EFFEBB04-4B70-4FB9-8273-1B3A170C5873}" type="slidenum">
              <a:rPr lang="es-CO" smtClean="0"/>
              <a:t>‹#›</a:t>
            </a:fld>
            <a:endParaRPr lang="es-CO"/>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s-CO"/>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C2461A-0E37-4BDB-BE81-02955AE2322D}" type="datetimeFigureOut">
              <a:rPr lang="es-CO" smtClean="0"/>
              <a:t>27/03/2014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FFEBB04-4B70-4FB9-8273-1B3A170C5873}" type="slidenum">
              <a:rPr lang="es-CO" smtClean="0"/>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2461A-0E37-4BDB-BE81-02955AE2322D}" type="datetimeFigureOut">
              <a:rPr lang="es-CO" smtClean="0"/>
              <a:t>27/03/2014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EFFEBB04-4B70-4FB9-8273-1B3A170C5873}" type="slidenum">
              <a:rPr lang="es-CO" smtClean="0"/>
              <a:t>‹#›</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2461A-0E37-4BDB-BE81-02955AE2322D}" type="datetimeFigureOut">
              <a:rPr lang="es-CO" smtClean="0"/>
              <a:t>27/03/2014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FFEBB04-4B70-4FB9-8273-1B3A170C5873}" type="slidenum">
              <a:rPr lang="es-CO" smtClean="0"/>
              <a:t>‹#›</a:t>
            </a:fld>
            <a:endParaRPr lang="es-CO"/>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FAC2461A-0E37-4BDB-BE81-02955AE2322D}" type="datetimeFigureOut">
              <a:rPr lang="es-CO" smtClean="0"/>
              <a:t>27/03/2014</a:t>
            </a:fld>
            <a:endParaRPr lang="es-CO"/>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EFFEBB04-4B70-4FB9-8273-1B3A170C5873}" type="slidenum">
              <a:rPr lang="es-CO" smtClean="0"/>
              <a:t>‹#›</a:t>
            </a:fld>
            <a:endParaRPr lang="es-CO"/>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s-CO"/>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C2461A-0E37-4BDB-BE81-02955AE2322D}" type="datetimeFigureOut">
              <a:rPr lang="es-CO" smtClean="0"/>
              <a:t>27/03/2014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FFEBB04-4B70-4FB9-8273-1B3A170C5873}" type="slidenum">
              <a:rPr lang="es-CO" smtClean="0"/>
              <a:t>‹#›</a:t>
            </a:fld>
            <a:endParaRPr lang="es-CO"/>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C2461A-0E37-4BDB-BE81-02955AE2322D}" type="datetimeFigureOut">
              <a:rPr lang="es-CO" smtClean="0"/>
              <a:t>27/03/2014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FFEBB04-4B70-4FB9-8273-1B3A170C5873}" type="slidenum">
              <a:rPr lang="es-CO" smtClean="0"/>
              <a:t>‹#›</a:t>
            </a:fld>
            <a:endParaRPr lang="es-CO"/>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C2461A-0E37-4BDB-BE81-02955AE2322D}" type="datetimeFigureOut">
              <a:rPr lang="es-CO" smtClean="0"/>
              <a:t>27/03/2014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FFEBB04-4B70-4FB9-8273-1B3A170C5873}" type="slidenum">
              <a:rPr lang="es-CO" smtClean="0"/>
              <a:t>‹#›</a:t>
            </a:fld>
            <a:endParaRPr lang="es-CO"/>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AC2461A-0E37-4BDB-BE81-02955AE2322D}" type="datetimeFigureOut">
              <a:rPr lang="es-CO" smtClean="0"/>
              <a:t>27/03/2014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FFEBB04-4B70-4FB9-8273-1B3A170C5873}" type="slidenum">
              <a:rPr lang="es-CO" smtClean="0"/>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2461A-0E37-4BDB-BE81-02955AE2322D}" type="datetimeFigureOut">
              <a:rPr lang="es-CO" smtClean="0"/>
              <a:t>27/03/2014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EFFEBB04-4B70-4FB9-8273-1B3A170C5873}" type="slidenum">
              <a:rPr lang="es-CO" smtClean="0"/>
              <a:t>‹#›</a:t>
            </a:fld>
            <a:endParaRPr lang="es-CO"/>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2461A-0E37-4BDB-BE81-02955AE2322D}" type="datetimeFigureOut">
              <a:rPr lang="es-CO" smtClean="0"/>
              <a:t>27/03/2014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FFEBB04-4B70-4FB9-8273-1B3A170C5873}" type="slidenum">
              <a:rPr lang="es-CO" smtClean="0"/>
              <a:t>‹#›</a:t>
            </a:fld>
            <a:endParaRPr lang="es-CO"/>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FAC2461A-0E37-4BDB-BE81-02955AE2322D}" type="datetimeFigureOut">
              <a:rPr lang="es-CO" smtClean="0"/>
              <a:t>27/03/2014</a:t>
            </a:fld>
            <a:endParaRPr lang="es-CO"/>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s-CO"/>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EFFEBB04-4B70-4FB9-8273-1B3A170C5873}" type="slidenum">
              <a:rPr lang="es-CO" smtClean="0"/>
              <a:t>‹#›</a:t>
            </a:fld>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1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1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36.jpg"/></Relationships>
</file>

<file path=ppt/slides/_rels/slide1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 Id="rId4" Type="http://schemas.openxmlformats.org/officeDocument/2006/relationships/image" Target="../media/image42.jpg"/></Relationships>
</file>

<file path=ppt/slides/_rels/slide2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2.jpg"/><Relationship Id="rId4" Type="http://schemas.openxmlformats.org/officeDocument/2006/relationships/image" Target="../media/image41.jpg"/></Relationships>
</file>

<file path=ppt/slides/_rels/slide22.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4.jpg"/></Relationships>
</file>

<file path=ppt/slides/_rels/slide24.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diagramData" Target="../diagrams/data9.xml"/><Relationship Id="rId18" Type="http://schemas.openxmlformats.org/officeDocument/2006/relationships/diagramData" Target="../diagrams/data10.xml"/><Relationship Id="rId26" Type="http://schemas.openxmlformats.org/officeDocument/2006/relationships/diagramColors" Target="../diagrams/colors11.xml"/><Relationship Id="rId3" Type="http://schemas.openxmlformats.org/officeDocument/2006/relationships/diagramData" Target="../diagrams/data7.xml"/><Relationship Id="rId21" Type="http://schemas.openxmlformats.org/officeDocument/2006/relationships/diagramColors" Target="../diagrams/colors10.xml"/><Relationship Id="rId7" Type="http://schemas.microsoft.com/office/2007/relationships/diagramDrawing" Target="../diagrams/drawing7.xml"/><Relationship Id="rId12" Type="http://schemas.microsoft.com/office/2007/relationships/diagramDrawing" Target="../diagrams/drawing8.xml"/><Relationship Id="rId17" Type="http://schemas.microsoft.com/office/2007/relationships/diagramDrawing" Target="../diagrams/drawing9.xml"/><Relationship Id="rId25" Type="http://schemas.openxmlformats.org/officeDocument/2006/relationships/diagramQuickStyle" Target="../diagrams/quickStyle11.xml"/><Relationship Id="rId2" Type="http://schemas.openxmlformats.org/officeDocument/2006/relationships/notesSlide" Target="../notesSlides/notesSlide18.xml"/><Relationship Id="rId16" Type="http://schemas.openxmlformats.org/officeDocument/2006/relationships/diagramColors" Target="../diagrams/colors9.xml"/><Relationship Id="rId20" Type="http://schemas.openxmlformats.org/officeDocument/2006/relationships/diagramQuickStyle" Target="../diagrams/quickStyle10.xml"/><Relationship Id="rId29" Type="http://schemas.openxmlformats.org/officeDocument/2006/relationships/diagramLayout" Target="../diagrams/layout12.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24" Type="http://schemas.openxmlformats.org/officeDocument/2006/relationships/diagramLayout" Target="../diagrams/layout11.xml"/><Relationship Id="rId32" Type="http://schemas.microsoft.com/office/2007/relationships/diagramDrawing" Target="../diagrams/drawing12.xml"/><Relationship Id="rId5" Type="http://schemas.openxmlformats.org/officeDocument/2006/relationships/diagramQuickStyle" Target="../diagrams/quickStyle7.xml"/><Relationship Id="rId15" Type="http://schemas.openxmlformats.org/officeDocument/2006/relationships/diagramQuickStyle" Target="../diagrams/quickStyle9.xml"/><Relationship Id="rId23" Type="http://schemas.openxmlformats.org/officeDocument/2006/relationships/diagramData" Target="../diagrams/data11.xml"/><Relationship Id="rId28" Type="http://schemas.openxmlformats.org/officeDocument/2006/relationships/diagramData" Target="../diagrams/data12.xml"/><Relationship Id="rId10" Type="http://schemas.openxmlformats.org/officeDocument/2006/relationships/diagramQuickStyle" Target="../diagrams/quickStyle8.xml"/><Relationship Id="rId19" Type="http://schemas.openxmlformats.org/officeDocument/2006/relationships/diagramLayout" Target="../diagrams/layout10.xml"/><Relationship Id="rId31" Type="http://schemas.openxmlformats.org/officeDocument/2006/relationships/diagramColors" Target="../diagrams/colors12.xml"/><Relationship Id="rId4" Type="http://schemas.openxmlformats.org/officeDocument/2006/relationships/diagramLayout" Target="../diagrams/layout7.xml"/><Relationship Id="rId9" Type="http://schemas.openxmlformats.org/officeDocument/2006/relationships/diagramLayout" Target="../diagrams/layout8.xml"/><Relationship Id="rId14" Type="http://schemas.openxmlformats.org/officeDocument/2006/relationships/diagramLayout" Target="../diagrams/layout9.xml"/><Relationship Id="rId22" Type="http://schemas.microsoft.com/office/2007/relationships/diagramDrawing" Target="../diagrams/drawing10.xml"/><Relationship Id="rId27" Type="http://schemas.microsoft.com/office/2007/relationships/diagramDrawing" Target="../diagrams/drawing11.xml"/><Relationship Id="rId30"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0.jpg"/></Relationships>
</file>

<file path=ppt/slides/_rels/slide31.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0.jpg"/></Relationships>
</file>

<file path=ppt/slides/_rels/slide32.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53.gif"/></Relationships>
</file>

<file path=ppt/slides/_rels/slide35.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60.JPG"/><Relationship Id="rId7" Type="http://schemas.openxmlformats.org/officeDocument/2006/relationships/diagramColors" Target="../diagrams/colors13.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9"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6.xml.rels><?xml version="1.0" encoding="UTF-8" standalone="yes"?>
<Relationships xmlns="http://schemas.openxmlformats.org/package/2006/relationships"><Relationship Id="rId2" Type="http://schemas.openxmlformats.org/officeDocument/2006/relationships/hyperlink" Target="http://www.clinicalpharmacology-ip.com.lp.hscl.ufl.edu/Forms/Monograph/monograph.aspx?cpnum=7&amp;sec=monmech&amp;t=1"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3.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Layout" Target="../diagrams/layout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10400" y="2286000"/>
            <a:ext cx="1981200" cy="1828800"/>
          </a:xfrm>
        </p:spPr>
        <p:txBody>
          <a:bodyPr>
            <a:normAutofit/>
          </a:bodyPr>
          <a:lstStyle/>
          <a:p>
            <a:pPr algn="ctr"/>
            <a:r>
              <a:rPr lang="en-US" b="1" dirty="0" smtClean="0"/>
              <a:t>Christopher Lacey</a:t>
            </a:r>
          </a:p>
        </p:txBody>
      </p:sp>
      <p:sp>
        <p:nvSpPr>
          <p:cNvPr id="2" name="Title 1"/>
          <p:cNvSpPr>
            <a:spLocks noGrp="1"/>
          </p:cNvSpPr>
          <p:nvPr>
            <p:ph type="title"/>
          </p:nvPr>
        </p:nvSpPr>
        <p:spPr/>
        <p:txBody>
          <a:bodyPr/>
          <a:lstStyle/>
          <a:p>
            <a:r>
              <a:rPr lang="en-US" dirty="0" smtClean="0"/>
              <a:t>Inhaled medications at all children’s hospital</a:t>
            </a:r>
            <a:endParaRPr lang="es-C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4191000"/>
            <a:ext cx="6553201" cy="2115553"/>
          </a:xfrm>
          <a:prstGeom prst="rect">
            <a:avLst/>
          </a:prstGeom>
        </p:spPr>
      </p:pic>
    </p:spTree>
    <p:extLst>
      <p:ext uri="{BB962C8B-B14F-4D97-AF65-F5344CB8AC3E}">
        <p14:creationId xmlns:p14="http://schemas.microsoft.com/office/powerpoint/2010/main" val="3611465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1" y="1676400"/>
            <a:ext cx="5943600" cy="4419600"/>
          </a:xfrm>
        </p:spPr>
        <p:txBody>
          <a:bodyPr>
            <a:normAutofit fontScale="92500" lnSpcReduction="10000"/>
          </a:bodyPr>
          <a:lstStyle/>
          <a:p>
            <a:r>
              <a:rPr lang="it-IT" sz="2400" b="1" dirty="0" smtClean="0">
                <a:solidFill>
                  <a:srgbClr val="CC0000"/>
                </a:solidFill>
              </a:rPr>
              <a:t>Accuneb </a:t>
            </a:r>
            <a:r>
              <a:rPr lang="it-IT" sz="2400" b="1" dirty="0" smtClean="0">
                <a:solidFill>
                  <a:srgbClr val="CC0000"/>
                </a:solidFill>
              </a:rPr>
              <a:t>0.63 mg / </a:t>
            </a:r>
            <a:r>
              <a:rPr lang="it-IT" sz="2400" b="1" dirty="0">
                <a:solidFill>
                  <a:srgbClr val="CC0000"/>
                </a:solidFill>
              </a:rPr>
              <a:t>3 </a:t>
            </a:r>
            <a:r>
              <a:rPr lang="it-IT" sz="2400" b="1" dirty="0" smtClean="0">
                <a:solidFill>
                  <a:srgbClr val="CC0000"/>
                </a:solidFill>
              </a:rPr>
              <a:t>mL</a:t>
            </a:r>
            <a:r>
              <a:rPr lang="en-US" sz="2400" b="1" dirty="0">
                <a:solidFill>
                  <a:srgbClr val="CC0000"/>
                </a:solidFill>
              </a:rPr>
              <a:t> </a:t>
            </a:r>
            <a:r>
              <a:rPr lang="en-US" sz="2400" b="1" dirty="0" smtClean="0">
                <a:solidFill>
                  <a:srgbClr val="CC0000"/>
                </a:solidFill>
              </a:rPr>
              <a:t>solution</a:t>
            </a:r>
            <a:endParaRPr lang="it-IT" sz="2400" b="1" dirty="0">
              <a:solidFill>
                <a:srgbClr val="CC0000"/>
              </a:solidFill>
            </a:endParaRPr>
          </a:p>
          <a:p>
            <a:r>
              <a:rPr lang="it-IT" sz="2400" b="1" dirty="0">
                <a:solidFill>
                  <a:srgbClr val="CC0000"/>
                </a:solidFill>
              </a:rPr>
              <a:t>Accuneb 1.25 </a:t>
            </a:r>
            <a:r>
              <a:rPr lang="it-IT" sz="2400" b="1" dirty="0" smtClean="0">
                <a:solidFill>
                  <a:srgbClr val="CC0000"/>
                </a:solidFill>
              </a:rPr>
              <a:t>mg / </a:t>
            </a:r>
            <a:r>
              <a:rPr lang="it-IT" sz="2400" b="1" dirty="0">
                <a:solidFill>
                  <a:srgbClr val="CC0000"/>
                </a:solidFill>
              </a:rPr>
              <a:t>3 </a:t>
            </a:r>
            <a:r>
              <a:rPr lang="it-IT" sz="2400" b="1" dirty="0" smtClean="0">
                <a:solidFill>
                  <a:srgbClr val="CC0000"/>
                </a:solidFill>
              </a:rPr>
              <a:t>mL</a:t>
            </a:r>
            <a:r>
              <a:rPr lang="en-US" sz="2400" b="1" dirty="0">
                <a:solidFill>
                  <a:srgbClr val="CC0000"/>
                </a:solidFill>
              </a:rPr>
              <a:t> solution</a:t>
            </a:r>
            <a:endParaRPr lang="it-IT" sz="2400" b="1" dirty="0">
              <a:solidFill>
                <a:srgbClr val="CC0000"/>
              </a:solidFill>
            </a:endParaRPr>
          </a:p>
          <a:p>
            <a:r>
              <a:rPr lang="it-IT" sz="2400" b="1" dirty="0">
                <a:solidFill>
                  <a:srgbClr val="CC0000"/>
                </a:solidFill>
              </a:rPr>
              <a:t>Ventolin 2.5 </a:t>
            </a:r>
            <a:r>
              <a:rPr lang="it-IT" sz="2400" b="1" dirty="0" smtClean="0">
                <a:solidFill>
                  <a:srgbClr val="CC0000"/>
                </a:solidFill>
              </a:rPr>
              <a:t>mg / </a:t>
            </a:r>
            <a:r>
              <a:rPr lang="it-IT" sz="2400" b="1" dirty="0">
                <a:solidFill>
                  <a:srgbClr val="CC0000"/>
                </a:solidFill>
              </a:rPr>
              <a:t>0.5 </a:t>
            </a:r>
            <a:r>
              <a:rPr lang="it-IT" sz="2400" b="1" dirty="0" smtClean="0">
                <a:solidFill>
                  <a:srgbClr val="CC0000"/>
                </a:solidFill>
              </a:rPr>
              <a:t>mL</a:t>
            </a:r>
            <a:r>
              <a:rPr lang="en-US" sz="2400" b="1" dirty="0">
                <a:solidFill>
                  <a:srgbClr val="CC0000"/>
                </a:solidFill>
              </a:rPr>
              <a:t> </a:t>
            </a:r>
            <a:r>
              <a:rPr lang="en-US" sz="2400" b="1" dirty="0" smtClean="0">
                <a:solidFill>
                  <a:srgbClr val="CC0000"/>
                </a:solidFill>
              </a:rPr>
              <a:t>solution</a:t>
            </a:r>
          </a:p>
          <a:p>
            <a:endParaRPr lang="en-US" sz="1300" dirty="0" smtClean="0">
              <a:solidFill>
                <a:srgbClr val="CC0000"/>
              </a:solidFill>
            </a:endParaRPr>
          </a:p>
          <a:p>
            <a:r>
              <a:rPr lang="en-US" sz="2200" u="sng" dirty="0" smtClean="0">
                <a:solidFill>
                  <a:srgbClr val="CC0000"/>
                </a:solidFill>
              </a:rPr>
              <a:t>Dosing</a:t>
            </a:r>
          </a:p>
          <a:p>
            <a:pPr lvl="1"/>
            <a:r>
              <a:rPr lang="en-US" sz="2200" dirty="0">
                <a:solidFill>
                  <a:srgbClr val="CC0000"/>
                </a:solidFill>
              </a:rPr>
              <a:t> </a:t>
            </a:r>
            <a:r>
              <a:rPr lang="en-US" sz="1900" dirty="0">
                <a:solidFill>
                  <a:srgbClr val="CC0000"/>
                </a:solidFill>
              </a:rPr>
              <a:t>0.63 - 2.5 mg dose Q 4-6 Hr for ≤ </a:t>
            </a:r>
            <a:r>
              <a:rPr lang="en-US" sz="1900" dirty="0" smtClean="0">
                <a:solidFill>
                  <a:srgbClr val="CC0000"/>
                </a:solidFill>
              </a:rPr>
              <a:t>5 years old</a:t>
            </a:r>
          </a:p>
          <a:p>
            <a:pPr lvl="1"/>
            <a:r>
              <a:rPr lang="en-US" sz="1900" dirty="0" smtClean="0">
                <a:solidFill>
                  <a:srgbClr val="CC0000"/>
                </a:solidFill>
              </a:rPr>
              <a:t> 1.25 - 2.5 mg dose </a:t>
            </a:r>
            <a:r>
              <a:rPr lang="en-US" sz="1900" dirty="0">
                <a:solidFill>
                  <a:srgbClr val="CC0000"/>
                </a:solidFill>
              </a:rPr>
              <a:t>for ≥ 5 years old Q 4-8 </a:t>
            </a:r>
            <a:r>
              <a:rPr lang="en-US" sz="1900" dirty="0" smtClean="0">
                <a:solidFill>
                  <a:srgbClr val="CC0000"/>
                </a:solidFill>
              </a:rPr>
              <a:t>Hr</a:t>
            </a:r>
          </a:p>
          <a:p>
            <a:pPr lvl="1"/>
            <a:endParaRPr lang="en-US" sz="1300" dirty="0">
              <a:solidFill>
                <a:srgbClr val="CC0000"/>
              </a:solidFill>
            </a:endParaRPr>
          </a:p>
          <a:p>
            <a:r>
              <a:rPr lang="en-US" sz="2200" u="sng" dirty="0" smtClean="0">
                <a:solidFill>
                  <a:srgbClr val="CC0000"/>
                </a:solidFill>
              </a:rPr>
              <a:t>Special Procedures, Storage Conditions, Labeling</a:t>
            </a:r>
          </a:p>
          <a:p>
            <a:pPr lvl="1"/>
            <a:r>
              <a:rPr lang="en-US" sz="1900" dirty="0" smtClean="0">
                <a:solidFill>
                  <a:srgbClr val="CC0000"/>
                </a:solidFill>
              </a:rPr>
              <a:t>Store </a:t>
            </a:r>
            <a:r>
              <a:rPr lang="en-US" sz="1900" dirty="0">
                <a:solidFill>
                  <a:srgbClr val="CC0000"/>
                </a:solidFill>
              </a:rPr>
              <a:t>at </a:t>
            </a:r>
            <a:r>
              <a:rPr lang="en-US" sz="1900" dirty="0" smtClean="0">
                <a:solidFill>
                  <a:srgbClr val="CC0000"/>
                </a:solidFill>
              </a:rPr>
              <a:t>2 - 25</a:t>
            </a:r>
            <a:r>
              <a:rPr lang="en-US" sz="1900" dirty="0">
                <a:solidFill>
                  <a:srgbClr val="CC0000"/>
                </a:solidFill>
              </a:rPr>
              <a:t>° </a:t>
            </a:r>
            <a:r>
              <a:rPr lang="en-US" sz="1900" dirty="0" smtClean="0">
                <a:solidFill>
                  <a:srgbClr val="CC0000"/>
                </a:solidFill>
              </a:rPr>
              <a:t>C</a:t>
            </a:r>
          </a:p>
          <a:p>
            <a:pPr lvl="1"/>
            <a:r>
              <a:rPr lang="en-US" sz="1900" dirty="0" smtClean="0">
                <a:solidFill>
                  <a:srgbClr val="CC0000"/>
                </a:solidFill>
              </a:rPr>
              <a:t>Do </a:t>
            </a:r>
            <a:r>
              <a:rPr lang="en-US" sz="1900" dirty="0">
                <a:solidFill>
                  <a:srgbClr val="CC0000"/>
                </a:solidFill>
              </a:rPr>
              <a:t>not use if </a:t>
            </a:r>
            <a:r>
              <a:rPr lang="en-US" sz="1900" dirty="0" smtClean="0">
                <a:solidFill>
                  <a:srgbClr val="CC0000"/>
                </a:solidFill>
              </a:rPr>
              <a:t>solution </a:t>
            </a:r>
            <a:r>
              <a:rPr lang="en-US" sz="1900" dirty="0">
                <a:solidFill>
                  <a:srgbClr val="CC0000"/>
                </a:solidFill>
              </a:rPr>
              <a:t>changes </a:t>
            </a:r>
            <a:r>
              <a:rPr lang="en-US" sz="1900" dirty="0" smtClean="0">
                <a:solidFill>
                  <a:srgbClr val="CC0000"/>
                </a:solidFill>
              </a:rPr>
              <a:t>color</a:t>
            </a:r>
            <a:br>
              <a:rPr lang="en-US" sz="1900" dirty="0" smtClean="0">
                <a:solidFill>
                  <a:srgbClr val="CC0000"/>
                </a:solidFill>
              </a:rPr>
            </a:br>
            <a:r>
              <a:rPr lang="en-US" sz="1900" dirty="0" smtClean="0">
                <a:solidFill>
                  <a:srgbClr val="CC0000"/>
                </a:solidFill>
              </a:rPr>
              <a:t> </a:t>
            </a:r>
            <a:r>
              <a:rPr lang="en-US" sz="1900" dirty="0">
                <a:solidFill>
                  <a:srgbClr val="CC0000"/>
                </a:solidFill>
              </a:rPr>
              <a:t>or becomes </a:t>
            </a:r>
            <a:r>
              <a:rPr lang="en-US" sz="1900" dirty="0" smtClean="0">
                <a:solidFill>
                  <a:srgbClr val="CC0000"/>
                </a:solidFill>
              </a:rPr>
              <a:t>cloudy</a:t>
            </a:r>
          </a:p>
          <a:p>
            <a:pPr lvl="1"/>
            <a:r>
              <a:rPr lang="en-US" sz="1900" dirty="0" smtClean="0">
                <a:solidFill>
                  <a:srgbClr val="CC0000"/>
                </a:solidFill>
              </a:rPr>
              <a:t>Use </a:t>
            </a:r>
            <a:r>
              <a:rPr lang="en-US" sz="1900" dirty="0">
                <a:solidFill>
                  <a:srgbClr val="CC0000"/>
                </a:solidFill>
              </a:rPr>
              <a:t>within 1 week of opening foil </a:t>
            </a:r>
            <a:r>
              <a:rPr lang="en-US" sz="1900" dirty="0" smtClean="0">
                <a:solidFill>
                  <a:srgbClr val="CC0000"/>
                </a:solidFill>
              </a:rPr>
              <a:t>pouch</a:t>
            </a:r>
            <a:endParaRPr lang="en-US" sz="1900" dirty="0">
              <a:solidFill>
                <a:srgbClr val="CC0000"/>
              </a:solidFill>
            </a:endParaRPr>
          </a:p>
        </p:txBody>
      </p:sp>
      <p:sp>
        <p:nvSpPr>
          <p:cNvPr id="3" name="Title 2"/>
          <p:cNvSpPr>
            <a:spLocks noGrp="1"/>
          </p:cNvSpPr>
          <p:nvPr>
            <p:ph type="title"/>
          </p:nvPr>
        </p:nvSpPr>
        <p:spPr/>
        <p:txBody>
          <a:bodyPr/>
          <a:lstStyle/>
          <a:p>
            <a:r>
              <a:rPr lang="en-US" dirty="0" smtClean="0"/>
              <a:t>Albuterol Nebulized</a:t>
            </a:r>
            <a:endParaRPr lang="es-CO"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279" t="15296" r="4430" b="18460"/>
          <a:stretch/>
        </p:blipFill>
        <p:spPr>
          <a:xfrm>
            <a:off x="6553200" y="4800599"/>
            <a:ext cx="2285999" cy="1700213"/>
          </a:xfrm>
          <a:prstGeom prst="rect">
            <a:avLst/>
          </a:prstGeom>
          <a:ln w="25400">
            <a:solidFill>
              <a:srgbClr val="CC0000"/>
            </a:solidFill>
          </a:ln>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26602" t="1387" r="16150" b="5872"/>
          <a:stretch/>
        </p:blipFill>
        <p:spPr>
          <a:xfrm>
            <a:off x="6553200" y="2072640"/>
            <a:ext cx="1143000" cy="2494280"/>
          </a:xfrm>
          <a:prstGeom prst="rect">
            <a:avLst/>
          </a:prstGeom>
          <a:ln w="25400">
            <a:solidFill>
              <a:schemeClr val="tx2"/>
            </a:solidFill>
          </a:ln>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26187" t="7142" r="28098" b="11430"/>
          <a:stretch/>
        </p:blipFill>
        <p:spPr>
          <a:xfrm>
            <a:off x="7924799" y="2072640"/>
            <a:ext cx="914399" cy="2494280"/>
          </a:xfrm>
          <a:prstGeom prst="rect">
            <a:avLst/>
          </a:prstGeom>
          <a:ln w="25400">
            <a:solidFill>
              <a:schemeClr val="tx2"/>
            </a:solidFill>
          </a:ln>
        </p:spPr>
      </p:pic>
    </p:spTree>
    <p:extLst>
      <p:ext uri="{BB962C8B-B14F-4D97-AF65-F5344CB8AC3E}">
        <p14:creationId xmlns:p14="http://schemas.microsoft.com/office/powerpoint/2010/main" val="2059816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0200" y="1828800"/>
            <a:ext cx="5029199" cy="1295400"/>
          </a:xfrm>
        </p:spPr>
        <p:txBody>
          <a:bodyPr>
            <a:normAutofit fontScale="92500" lnSpcReduction="20000"/>
          </a:bodyPr>
          <a:lstStyle/>
          <a:p>
            <a:r>
              <a:rPr lang="en-US" sz="2400" b="1" dirty="0" smtClean="0">
                <a:solidFill>
                  <a:srgbClr val="CC0000"/>
                </a:solidFill>
              </a:rPr>
              <a:t>ALBUTEROL 5 mg/mL solution for inhalation 20 mL bottle</a:t>
            </a:r>
          </a:p>
          <a:p>
            <a:pPr lvl="1"/>
            <a:r>
              <a:rPr lang="en-US" sz="2200" b="1" dirty="0" smtClean="0">
                <a:solidFill>
                  <a:srgbClr val="CC0000"/>
                </a:solidFill>
              </a:rPr>
              <a:t>Continuous albuterol for asthma attack</a:t>
            </a:r>
          </a:p>
        </p:txBody>
      </p:sp>
      <p:sp>
        <p:nvSpPr>
          <p:cNvPr id="3" name="Title 2"/>
          <p:cNvSpPr>
            <a:spLocks noGrp="1"/>
          </p:cNvSpPr>
          <p:nvPr>
            <p:ph type="title"/>
          </p:nvPr>
        </p:nvSpPr>
        <p:spPr/>
        <p:txBody>
          <a:bodyPr/>
          <a:lstStyle/>
          <a:p>
            <a:r>
              <a:rPr lang="en-US" dirty="0" smtClean="0"/>
              <a:t>Compounding Concentrated Albuterol Nebulized</a:t>
            </a:r>
            <a:endParaRPr lang="es-CO"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600" y="3124200"/>
            <a:ext cx="4470400" cy="3352800"/>
          </a:xfrm>
          <a:prstGeom prst="rect">
            <a:avLst/>
          </a:prstGeom>
          <a:ln w="25400">
            <a:solidFill>
              <a:schemeClr val="tx2"/>
            </a:solid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5420" y="1828800"/>
            <a:ext cx="3478530" cy="4638040"/>
          </a:xfrm>
          <a:prstGeom prst="rect">
            <a:avLst/>
          </a:prstGeom>
          <a:ln w="25400">
            <a:solidFill>
              <a:schemeClr val="tx2"/>
            </a:solidFill>
          </a:ln>
        </p:spPr>
      </p:pic>
    </p:spTree>
    <p:extLst>
      <p:ext uri="{BB962C8B-B14F-4D97-AF65-F5344CB8AC3E}">
        <p14:creationId xmlns:p14="http://schemas.microsoft.com/office/powerpoint/2010/main" val="1636617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752600"/>
            <a:ext cx="6248401" cy="4876800"/>
          </a:xfrm>
        </p:spPr>
        <p:txBody>
          <a:bodyPr>
            <a:normAutofit fontScale="92500" lnSpcReduction="10000"/>
          </a:bodyPr>
          <a:lstStyle/>
          <a:p>
            <a:pPr>
              <a:buFont typeface="Wingdings" panose="05000000000000000000" pitchFamily="2" charset="2"/>
              <a:buChar char="Ø"/>
            </a:pPr>
            <a:r>
              <a:rPr lang="en-US" sz="2400" b="1" dirty="0" smtClean="0">
                <a:solidFill>
                  <a:srgbClr val="CC0000"/>
                </a:solidFill>
              </a:rPr>
              <a:t>QVAR-40, 40 mcg / puff </a:t>
            </a:r>
            <a:r>
              <a:rPr lang="en-US" sz="2400" b="1" dirty="0">
                <a:solidFill>
                  <a:srgbClr val="CC0000"/>
                </a:solidFill>
              </a:rPr>
              <a:t>aerosol </a:t>
            </a:r>
            <a:r>
              <a:rPr lang="en-US" sz="2400" b="1" dirty="0" smtClean="0">
                <a:solidFill>
                  <a:srgbClr val="CC0000"/>
                </a:solidFill>
              </a:rPr>
              <a:t>8.7 </a:t>
            </a:r>
            <a:r>
              <a:rPr lang="en-US" sz="2400" b="1" dirty="0">
                <a:solidFill>
                  <a:srgbClr val="CC0000"/>
                </a:solidFill>
              </a:rPr>
              <a:t>g </a:t>
            </a:r>
            <a:r>
              <a:rPr lang="en-US" sz="2400" b="1" dirty="0" smtClean="0">
                <a:solidFill>
                  <a:srgbClr val="CC0000"/>
                </a:solidFill>
              </a:rPr>
              <a:t>inhalation</a:t>
            </a:r>
            <a:endParaRPr lang="en-US" sz="1300" b="1" dirty="0">
              <a:solidFill>
                <a:srgbClr val="CC0000"/>
              </a:solidFill>
            </a:endParaRPr>
          </a:p>
          <a:p>
            <a:endParaRPr lang="en-US" sz="1300" b="1" dirty="0" smtClean="0">
              <a:solidFill>
                <a:srgbClr val="CC0000"/>
              </a:solidFill>
            </a:endParaRPr>
          </a:p>
          <a:p>
            <a:pPr>
              <a:buFont typeface="Wingdings" panose="05000000000000000000" pitchFamily="2" charset="2"/>
              <a:buChar char="Ø"/>
            </a:pPr>
            <a:r>
              <a:rPr lang="en-US" sz="2400" b="1" dirty="0" smtClean="0">
                <a:solidFill>
                  <a:srgbClr val="CC0000"/>
                </a:solidFill>
              </a:rPr>
              <a:t>QVAR-80, 80 mcg / puff aerosol </a:t>
            </a:r>
            <a:br>
              <a:rPr lang="en-US" sz="2400" b="1" dirty="0" smtClean="0">
                <a:solidFill>
                  <a:srgbClr val="CC0000"/>
                </a:solidFill>
              </a:rPr>
            </a:br>
            <a:r>
              <a:rPr lang="en-US" sz="2400" b="1" dirty="0" smtClean="0">
                <a:solidFill>
                  <a:srgbClr val="CC0000"/>
                </a:solidFill>
              </a:rPr>
              <a:t>8.7 g inhalation</a:t>
            </a:r>
          </a:p>
          <a:p>
            <a:pPr marL="45720" indent="0">
              <a:buNone/>
            </a:pPr>
            <a:endParaRPr lang="en-US" sz="1300" dirty="0" smtClean="0">
              <a:solidFill>
                <a:srgbClr val="CC0000"/>
              </a:solidFill>
            </a:endParaRPr>
          </a:p>
          <a:p>
            <a:pPr lvl="1"/>
            <a:r>
              <a:rPr lang="en-US" sz="2200" u="sng" dirty="0" smtClean="0">
                <a:solidFill>
                  <a:srgbClr val="CC0000"/>
                </a:solidFill>
              </a:rPr>
              <a:t>Drug Class</a:t>
            </a:r>
          </a:p>
          <a:p>
            <a:pPr lvl="2"/>
            <a:r>
              <a:rPr lang="en-US" sz="2000" dirty="0" smtClean="0">
                <a:solidFill>
                  <a:srgbClr val="CC0000"/>
                </a:solidFill>
              </a:rPr>
              <a:t> </a:t>
            </a:r>
            <a:r>
              <a:rPr lang="en-US" sz="1800" dirty="0" smtClean="0">
                <a:solidFill>
                  <a:srgbClr val="CC0000"/>
                </a:solidFill>
              </a:rPr>
              <a:t>Orally Inhaled Corticosteroid (ICS)</a:t>
            </a:r>
          </a:p>
          <a:p>
            <a:pPr lvl="2"/>
            <a:endParaRPr lang="en-US" sz="1200" dirty="0">
              <a:solidFill>
                <a:srgbClr val="CC0000"/>
              </a:solidFill>
            </a:endParaRPr>
          </a:p>
          <a:p>
            <a:pPr lvl="1"/>
            <a:r>
              <a:rPr lang="en-US" sz="2200" u="sng" dirty="0" smtClean="0">
                <a:solidFill>
                  <a:srgbClr val="CC0000"/>
                </a:solidFill>
              </a:rPr>
              <a:t>Indication</a:t>
            </a:r>
            <a:endParaRPr lang="en-US" sz="2200" u="sng" dirty="0">
              <a:solidFill>
                <a:srgbClr val="CC0000"/>
              </a:solidFill>
            </a:endParaRPr>
          </a:p>
          <a:p>
            <a:pPr lvl="2"/>
            <a:r>
              <a:rPr lang="en-US" sz="1800" dirty="0" smtClean="0">
                <a:solidFill>
                  <a:srgbClr val="CC0000"/>
                </a:solidFill>
              </a:rPr>
              <a:t> </a:t>
            </a:r>
            <a:r>
              <a:rPr lang="en-US" sz="1800" dirty="0">
                <a:solidFill>
                  <a:srgbClr val="CC0000"/>
                </a:solidFill>
              </a:rPr>
              <a:t>Long-term control of asthma</a:t>
            </a:r>
          </a:p>
          <a:p>
            <a:pPr lvl="2"/>
            <a:r>
              <a:rPr lang="en-US" sz="1800" dirty="0">
                <a:solidFill>
                  <a:srgbClr val="CC0000"/>
                </a:solidFill>
              </a:rPr>
              <a:t> Not for </a:t>
            </a:r>
            <a:r>
              <a:rPr lang="en-US" sz="1800" dirty="0" smtClean="0">
                <a:solidFill>
                  <a:srgbClr val="CC0000"/>
                </a:solidFill>
              </a:rPr>
              <a:t>asthma attack</a:t>
            </a:r>
            <a:endParaRPr lang="en-US" sz="1800" dirty="0">
              <a:solidFill>
                <a:srgbClr val="CC0000"/>
              </a:solidFill>
            </a:endParaRPr>
          </a:p>
          <a:p>
            <a:pPr marL="640080" lvl="2" indent="0">
              <a:buNone/>
            </a:pPr>
            <a:endParaRPr lang="en-US" sz="1300" dirty="0">
              <a:solidFill>
                <a:srgbClr val="CC0000"/>
              </a:solidFill>
            </a:endParaRPr>
          </a:p>
          <a:p>
            <a:pPr marL="548640" lvl="2" indent="-228600">
              <a:buClr>
                <a:schemeClr val="accent2"/>
              </a:buClr>
              <a:buFont typeface="Wingdings 2" pitchFamily="18" charset="2"/>
              <a:buChar char=""/>
            </a:pPr>
            <a:r>
              <a:rPr lang="en-US" sz="2200" u="sng" dirty="0" smtClean="0">
                <a:solidFill>
                  <a:srgbClr val="CC0000"/>
                </a:solidFill>
              </a:rPr>
              <a:t>Mechanism of Action</a:t>
            </a:r>
            <a:endParaRPr lang="en-US" sz="2200" u="sng" dirty="0">
              <a:solidFill>
                <a:srgbClr val="CC0000"/>
              </a:solidFill>
            </a:endParaRPr>
          </a:p>
          <a:p>
            <a:pPr lvl="2"/>
            <a:r>
              <a:rPr lang="en-US" sz="1800" dirty="0" smtClean="0">
                <a:solidFill>
                  <a:srgbClr val="CC0000"/>
                </a:solidFill>
              </a:rPr>
              <a:t>Depresses the migration of white blood cells</a:t>
            </a:r>
          </a:p>
          <a:p>
            <a:pPr lvl="2"/>
            <a:r>
              <a:rPr lang="en-US" sz="1800" dirty="0" smtClean="0">
                <a:solidFill>
                  <a:srgbClr val="CC0000"/>
                </a:solidFill>
              </a:rPr>
              <a:t>Stabilizes </a:t>
            </a:r>
            <a:r>
              <a:rPr lang="en-US" sz="1800" dirty="0">
                <a:solidFill>
                  <a:srgbClr val="CC0000"/>
                </a:solidFill>
              </a:rPr>
              <a:t>&amp;</a:t>
            </a:r>
            <a:r>
              <a:rPr lang="en-US" sz="1800" dirty="0" smtClean="0">
                <a:solidFill>
                  <a:srgbClr val="CC0000"/>
                </a:solidFill>
              </a:rPr>
              <a:t> controls inflammation</a:t>
            </a:r>
          </a:p>
        </p:txBody>
      </p:sp>
      <p:sp>
        <p:nvSpPr>
          <p:cNvPr id="3" name="Title 2"/>
          <p:cNvSpPr>
            <a:spLocks noGrp="1"/>
          </p:cNvSpPr>
          <p:nvPr>
            <p:ph type="title"/>
          </p:nvPr>
        </p:nvSpPr>
        <p:spPr/>
        <p:txBody>
          <a:bodyPr/>
          <a:lstStyle/>
          <a:p>
            <a:r>
              <a:rPr lang="en-US" dirty="0" err="1" smtClean="0"/>
              <a:t>Beclomethasone</a:t>
            </a:r>
            <a:endParaRPr lang="es-C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1" y="1752600"/>
            <a:ext cx="2951478" cy="2387600"/>
          </a:xfrm>
          <a:prstGeom prst="rect">
            <a:avLst/>
          </a:prstGeom>
          <a:ln w="25400">
            <a:solidFill>
              <a:srgbClr val="CC0000"/>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4343400"/>
            <a:ext cx="2951478" cy="2213608"/>
          </a:xfrm>
          <a:prstGeom prst="rect">
            <a:avLst/>
          </a:prstGeom>
          <a:ln w="25400">
            <a:solidFill>
              <a:srgbClr val="CC0000"/>
            </a:solidFill>
          </a:ln>
        </p:spPr>
      </p:pic>
    </p:spTree>
    <p:extLst>
      <p:ext uri="{BB962C8B-B14F-4D97-AF65-F5344CB8AC3E}">
        <p14:creationId xmlns:p14="http://schemas.microsoft.com/office/powerpoint/2010/main" val="23123785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981200"/>
            <a:ext cx="2748037" cy="2057400"/>
          </a:xfrm>
          <a:prstGeom prst="rect">
            <a:avLst/>
          </a:prstGeom>
          <a:ln w="25400">
            <a:solidFill>
              <a:srgbClr val="CC0000"/>
            </a:solid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7" y="4343400"/>
            <a:ext cx="2748037" cy="2057400"/>
          </a:xfrm>
          <a:prstGeom prst="rect">
            <a:avLst/>
          </a:prstGeom>
          <a:ln w="25400">
            <a:solidFill>
              <a:srgbClr val="CC0000"/>
            </a:solidFill>
          </a:ln>
        </p:spPr>
      </p:pic>
      <p:sp>
        <p:nvSpPr>
          <p:cNvPr id="2" name="Content Placeholder 1"/>
          <p:cNvSpPr>
            <a:spLocks noGrp="1"/>
          </p:cNvSpPr>
          <p:nvPr>
            <p:ph idx="1"/>
          </p:nvPr>
        </p:nvSpPr>
        <p:spPr>
          <a:xfrm>
            <a:off x="228601" y="1676400"/>
            <a:ext cx="5943600" cy="4800600"/>
          </a:xfrm>
        </p:spPr>
        <p:txBody>
          <a:bodyPr>
            <a:normAutofit/>
          </a:bodyPr>
          <a:lstStyle/>
          <a:p>
            <a:pPr>
              <a:buFont typeface="Wingdings" panose="05000000000000000000" pitchFamily="2" charset="2"/>
              <a:buChar char="Ø"/>
            </a:pPr>
            <a:r>
              <a:rPr lang="en-US" sz="2200" b="1" dirty="0" smtClean="0">
                <a:solidFill>
                  <a:srgbClr val="CC0000"/>
                </a:solidFill>
              </a:rPr>
              <a:t>QVAR-40, </a:t>
            </a:r>
            <a:r>
              <a:rPr lang="en-US" sz="2200" b="1" dirty="0">
                <a:solidFill>
                  <a:srgbClr val="CC0000"/>
                </a:solidFill>
              </a:rPr>
              <a:t>40 mcg / puff aerosol 8.7 g inhalation</a:t>
            </a:r>
          </a:p>
          <a:p>
            <a:endParaRPr lang="en-US" sz="2200" b="1" dirty="0" smtClean="0">
              <a:solidFill>
                <a:srgbClr val="CC0000"/>
              </a:solidFill>
            </a:endParaRPr>
          </a:p>
          <a:p>
            <a:pPr>
              <a:buFont typeface="Wingdings" panose="05000000000000000000" pitchFamily="2" charset="2"/>
              <a:buChar char="Ø"/>
            </a:pPr>
            <a:r>
              <a:rPr lang="en-US" sz="2200" b="1" dirty="0" smtClean="0">
                <a:solidFill>
                  <a:srgbClr val="CC0000"/>
                </a:solidFill>
              </a:rPr>
              <a:t>QVAR-80, </a:t>
            </a:r>
            <a:r>
              <a:rPr lang="en-US" sz="2200" b="1" dirty="0">
                <a:solidFill>
                  <a:srgbClr val="CC0000"/>
                </a:solidFill>
              </a:rPr>
              <a:t>80 mcg / puff aerosol </a:t>
            </a:r>
            <a:br>
              <a:rPr lang="en-US" sz="2200" b="1" dirty="0">
                <a:solidFill>
                  <a:srgbClr val="CC0000"/>
                </a:solidFill>
              </a:rPr>
            </a:br>
            <a:r>
              <a:rPr lang="en-US" sz="2200" b="1" dirty="0">
                <a:solidFill>
                  <a:srgbClr val="CC0000"/>
                </a:solidFill>
              </a:rPr>
              <a:t>8.7 g inhalation</a:t>
            </a:r>
          </a:p>
          <a:p>
            <a:pPr marL="45720" indent="0">
              <a:buNone/>
            </a:pPr>
            <a:endParaRPr lang="en-US" sz="1200" dirty="0" smtClean="0">
              <a:solidFill>
                <a:srgbClr val="CC0000"/>
              </a:solidFill>
            </a:endParaRPr>
          </a:p>
          <a:p>
            <a:r>
              <a:rPr lang="en-US" sz="2200" u="sng" dirty="0" smtClean="0">
                <a:solidFill>
                  <a:srgbClr val="CC0000"/>
                </a:solidFill>
              </a:rPr>
              <a:t>Dosing</a:t>
            </a:r>
          </a:p>
          <a:p>
            <a:pPr lvl="1"/>
            <a:r>
              <a:rPr lang="en-US" sz="1900" dirty="0" smtClean="0">
                <a:solidFill>
                  <a:srgbClr val="CC0000"/>
                </a:solidFill>
              </a:rPr>
              <a:t>80 – 320 mcg / day for 5 – 11 years old</a:t>
            </a:r>
          </a:p>
          <a:p>
            <a:pPr lvl="1"/>
            <a:r>
              <a:rPr lang="en-US" sz="1900" dirty="0" smtClean="0">
                <a:solidFill>
                  <a:srgbClr val="CC0000"/>
                </a:solidFill>
              </a:rPr>
              <a:t>Max </a:t>
            </a:r>
            <a:r>
              <a:rPr lang="en-US" sz="1900" dirty="0">
                <a:solidFill>
                  <a:srgbClr val="CC0000"/>
                </a:solidFill>
              </a:rPr>
              <a:t>480 mcg / day </a:t>
            </a:r>
            <a:r>
              <a:rPr lang="en-US" sz="1900" dirty="0" smtClean="0">
                <a:solidFill>
                  <a:srgbClr val="CC0000"/>
                </a:solidFill>
              </a:rPr>
              <a:t>for ≥ 12 years old</a:t>
            </a:r>
          </a:p>
          <a:p>
            <a:pPr lvl="1"/>
            <a:endParaRPr lang="en-US" sz="1200" dirty="0">
              <a:solidFill>
                <a:srgbClr val="CC0000"/>
              </a:solidFill>
            </a:endParaRPr>
          </a:p>
          <a:p>
            <a:r>
              <a:rPr lang="en-US" sz="2200" u="sng" dirty="0" smtClean="0">
                <a:solidFill>
                  <a:srgbClr val="CC0000"/>
                </a:solidFill>
              </a:rPr>
              <a:t>Special Procedures, Storage Conditions, Labeling</a:t>
            </a:r>
          </a:p>
          <a:p>
            <a:pPr lvl="1"/>
            <a:r>
              <a:rPr lang="en-US" sz="1900" dirty="0">
                <a:solidFill>
                  <a:srgbClr val="CC0000"/>
                </a:solidFill>
              </a:rPr>
              <a:t> </a:t>
            </a:r>
            <a:r>
              <a:rPr lang="en-US" sz="1900" dirty="0" smtClean="0">
                <a:solidFill>
                  <a:srgbClr val="CC0000"/>
                </a:solidFill>
              </a:rPr>
              <a:t>Store at room temperature</a:t>
            </a:r>
          </a:p>
        </p:txBody>
      </p:sp>
      <p:sp>
        <p:nvSpPr>
          <p:cNvPr id="3" name="Title 2"/>
          <p:cNvSpPr>
            <a:spLocks noGrp="1"/>
          </p:cNvSpPr>
          <p:nvPr>
            <p:ph type="title"/>
          </p:nvPr>
        </p:nvSpPr>
        <p:spPr/>
        <p:txBody>
          <a:bodyPr/>
          <a:lstStyle/>
          <a:p>
            <a:r>
              <a:rPr lang="en-US" dirty="0" err="1"/>
              <a:t>Beclomethasone</a:t>
            </a:r>
            <a:endParaRPr lang="es-CO" dirty="0"/>
          </a:p>
        </p:txBody>
      </p:sp>
    </p:spTree>
    <p:extLst>
      <p:ext uri="{BB962C8B-B14F-4D97-AF65-F5344CB8AC3E}">
        <p14:creationId xmlns:p14="http://schemas.microsoft.com/office/powerpoint/2010/main" val="27929014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828800"/>
            <a:ext cx="6248401" cy="5105400"/>
          </a:xfrm>
        </p:spPr>
        <p:txBody>
          <a:bodyPr>
            <a:normAutofit fontScale="62500" lnSpcReduction="20000"/>
          </a:bodyPr>
          <a:lstStyle/>
          <a:p>
            <a:pPr>
              <a:buFont typeface="Wingdings" panose="05000000000000000000" pitchFamily="2" charset="2"/>
              <a:buChar char="Ø"/>
            </a:pPr>
            <a:r>
              <a:rPr lang="en-US" sz="3400" b="1" dirty="0" smtClean="0">
                <a:solidFill>
                  <a:srgbClr val="CC0000"/>
                </a:solidFill>
              </a:rPr>
              <a:t>FLOVENT HFA 220 mcg / puff aerosol</a:t>
            </a:r>
            <a:br>
              <a:rPr lang="en-US" sz="3400" b="1" dirty="0" smtClean="0">
                <a:solidFill>
                  <a:srgbClr val="CC0000"/>
                </a:solidFill>
              </a:rPr>
            </a:br>
            <a:r>
              <a:rPr lang="en-US" sz="3400" b="1" dirty="0" smtClean="0">
                <a:solidFill>
                  <a:srgbClr val="CC0000"/>
                </a:solidFill>
              </a:rPr>
              <a:t>12 </a:t>
            </a:r>
            <a:r>
              <a:rPr lang="en-US" sz="3400" b="1" dirty="0">
                <a:solidFill>
                  <a:srgbClr val="CC0000"/>
                </a:solidFill>
              </a:rPr>
              <a:t>g </a:t>
            </a:r>
            <a:r>
              <a:rPr lang="en-US" sz="3400" b="1" dirty="0" smtClean="0">
                <a:solidFill>
                  <a:srgbClr val="CC0000"/>
                </a:solidFill>
              </a:rPr>
              <a:t>inhaler</a:t>
            </a:r>
            <a:endParaRPr lang="en-US" sz="3400" b="1" dirty="0">
              <a:solidFill>
                <a:srgbClr val="CC0000"/>
              </a:solidFill>
            </a:endParaRPr>
          </a:p>
          <a:p>
            <a:endParaRPr lang="en-US" sz="1900" b="1" dirty="0" smtClean="0">
              <a:solidFill>
                <a:srgbClr val="CC0000"/>
              </a:solidFill>
            </a:endParaRPr>
          </a:p>
          <a:p>
            <a:pPr>
              <a:buFont typeface="Wingdings" panose="05000000000000000000" pitchFamily="2" charset="2"/>
              <a:buChar char="Ø"/>
            </a:pPr>
            <a:r>
              <a:rPr lang="en-US" sz="3400" b="1" dirty="0" smtClean="0">
                <a:solidFill>
                  <a:srgbClr val="CC0000"/>
                </a:solidFill>
              </a:rPr>
              <a:t>FLOVENT HFA 110 mcg / puff aerosol</a:t>
            </a:r>
            <a:br>
              <a:rPr lang="en-US" sz="3400" b="1" dirty="0" smtClean="0">
                <a:solidFill>
                  <a:srgbClr val="CC0000"/>
                </a:solidFill>
              </a:rPr>
            </a:br>
            <a:r>
              <a:rPr lang="en-US" sz="3400" b="1" dirty="0" smtClean="0">
                <a:solidFill>
                  <a:srgbClr val="CC0000"/>
                </a:solidFill>
              </a:rPr>
              <a:t>12 g inhaler</a:t>
            </a:r>
          </a:p>
          <a:p>
            <a:pPr>
              <a:buFont typeface="Wingdings" panose="05000000000000000000" pitchFamily="2" charset="2"/>
              <a:buChar char="Ø"/>
            </a:pPr>
            <a:endParaRPr lang="en-US" sz="1900" b="1" dirty="0">
              <a:solidFill>
                <a:srgbClr val="CC0000"/>
              </a:solidFill>
            </a:endParaRPr>
          </a:p>
          <a:p>
            <a:pPr>
              <a:buFont typeface="Wingdings" panose="05000000000000000000" pitchFamily="2" charset="2"/>
              <a:buChar char="Ø"/>
            </a:pPr>
            <a:r>
              <a:rPr lang="en-US" sz="3400" b="1" dirty="0" smtClean="0">
                <a:solidFill>
                  <a:srgbClr val="CC0000"/>
                </a:solidFill>
              </a:rPr>
              <a:t>FLOVENT HFA 44 mcg / puff aerosol </a:t>
            </a:r>
            <a:br>
              <a:rPr lang="en-US" sz="3400" b="1" dirty="0" smtClean="0">
                <a:solidFill>
                  <a:srgbClr val="CC0000"/>
                </a:solidFill>
              </a:rPr>
            </a:br>
            <a:r>
              <a:rPr lang="en-US" sz="3400" b="1" dirty="0" smtClean="0">
                <a:solidFill>
                  <a:srgbClr val="CC0000"/>
                </a:solidFill>
              </a:rPr>
              <a:t>10.6 g inhaler</a:t>
            </a:r>
          </a:p>
          <a:p>
            <a:pPr marL="45720" indent="0">
              <a:buNone/>
            </a:pPr>
            <a:endParaRPr lang="en-US" sz="1900" dirty="0" smtClean="0">
              <a:solidFill>
                <a:srgbClr val="CC0000"/>
              </a:solidFill>
            </a:endParaRPr>
          </a:p>
          <a:p>
            <a:pPr lvl="1"/>
            <a:r>
              <a:rPr lang="en-US" sz="3000" u="sng" dirty="0" smtClean="0">
                <a:solidFill>
                  <a:srgbClr val="CC0000"/>
                </a:solidFill>
              </a:rPr>
              <a:t>Drug Class</a:t>
            </a:r>
          </a:p>
          <a:p>
            <a:pPr lvl="2"/>
            <a:r>
              <a:rPr lang="en-US" sz="2000" dirty="0" smtClean="0">
                <a:solidFill>
                  <a:srgbClr val="CC0000"/>
                </a:solidFill>
              </a:rPr>
              <a:t> </a:t>
            </a:r>
            <a:r>
              <a:rPr lang="en-US" sz="2600" dirty="0" smtClean="0">
                <a:solidFill>
                  <a:srgbClr val="CC0000"/>
                </a:solidFill>
              </a:rPr>
              <a:t>Orally Inhaled Corticosteroid (ICS)</a:t>
            </a:r>
          </a:p>
          <a:p>
            <a:pPr lvl="2"/>
            <a:endParaRPr lang="en-US" sz="1900" dirty="0">
              <a:solidFill>
                <a:srgbClr val="CC0000"/>
              </a:solidFill>
            </a:endParaRPr>
          </a:p>
          <a:p>
            <a:pPr lvl="1"/>
            <a:r>
              <a:rPr lang="en-US" sz="3000" u="sng" dirty="0" smtClean="0">
                <a:solidFill>
                  <a:srgbClr val="CC0000"/>
                </a:solidFill>
              </a:rPr>
              <a:t>Indication</a:t>
            </a:r>
            <a:endParaRPr lang="en-US" sz="3000" u="sng" dirty="0">
              <a:solidFill>
                <a:srgbClr val="CC0000"/>
              </a:solidFill>
            </a:endParaRPr>
          </a:p>
          <a:p>
            <a:pPr lvl="2"/>
            <a:r>
              <a:rPr lang="en-US" sz="2000" dirty="0" smtClean="0">
                <a:solidFill>
                  <a:srgbClr val="CC0000"/>
                </a:solidFill>
              </a:rPr>
              <a:t> </a:t>
            </a:r>
            <a:r>
              <a:rPr lang="en-US" sz="2600" dirty="0" smtClean="0">
                <a:solidFill>
                  <a:srgbClr val="CC0000"/>
                </a:solidFill>
              </a:rPr>
              <a:t>Long-term control of asthma</a:t>
            </a:r>
          </a:p>
          <a:p>
            <a:pPr lvl="2"/>
            <a:r>
              <a:rPr lang="en-US" sz="2600" dirty="0">
                <a:solidFill>
                  <a:srgbClr val="CC0000"/>
                </a:solidFill>
              </a:rPr>
              <a:t> </a:t>
            </a:r>
            <a:r>
              <a:rPr lang="en-US" sz="2600" dirty="0" smtClean="0">
                <a:solidFill>
                  <a:srgbClr val="CC0000"/>
                </a:solidFill>
              </a:rPr>
              <a:t>Not for asthma attack</a:t>
            </a:r>
          </a:p>
          <a:p>
            <a:pPr lvl="2"/>
            <a:endParaRPr lang="en-US" sz="1900" dirty="0">
              <a:solidFill>
                <a:srgbClr val="CC0000"/>
              </a:solidFill>
            </a:endParaRPr>
          </a:p>
          <a:p>
            <a:pPr marL="548640" lvl="2" indent="-228600">
              <a:buClr>
                <a:schemeClr val="accent2"/>
              </a:buClr>
              <a:buFont typeface="Wingdings 2" pitchFamily="18" charset="2"/>
              <a:buChar char=""/>
            </a:pPr>
            <a:r>
              <a:rPr lang="en-US" sz="3000" u="sng" dirty="0" smtClean="0">
                <a:solidFill>
                  <a:srgbClr val="CC0000"/>
                </a:solidFill>
              </a:rPr>
              <a:t>Mechanism of Action</a:t>
            </a:r>
            <a:endParaRPr lang="en-US" sz="3000" u="sng" dirty="0">
              <a:solidFill>
                <a:srgbClr val="CC0000"/>
              </a:solidFill>
            </a:endParaRPr>
          </a:p>
          <a:p>
            <a:pPr lvl="2"/>
            <a:r>
              <a:rPr lang="en-US" sz="2500" dirty="0" smtClean="0">
                <a:solidFill>
                  <a:srgbClr val="CC0000"/>
                </a:solidFill>
              </a:rPr>
              <a:t>Vasoconstrictive &amp; anti-inflammatory</a:t>
            </a:r>
          </a:p>
          <a:p>
            <a:pPr lvl="2"/>
            <a:r>
              <a:rPr lang="en-US" sz="2500" dirty="0" smtClean="0">
                <a:solidFill>
                  <a:srgbClr val="CC0000"/>
                </a:solidFill>
              </a:rPr>
              <a:t>Direct Local effects</a:t>
            </a:r>
          </a:p>
        </p:txBody>
      </p:sp>
      <p:sp>
        <p:nvSpPr>
          <p:cNvPr id="3" name="Title 2"/>
          <p:cNvSpPr>
            <a:spLocks noGrp="1"/>
          </p:cNvSpPr>
          <p:nvPr>
            <p:ph type="title"/>
          </p:nvPr>
        </p:nvSpPr>
        <p:spPr/>
        <p:txBody>
          <a:bodyPr/>
          <a:lstStyle/>
          <a:p>
            <a:r>
              <a:rPr lang="en-US" dirty="0" err="1" smtClean="0"/>
              <a:t>FLuticasone</a:t>
            </a:r>
            <a:endParaRPr lang="es-C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752601"/>
            <a:ext cx="2324100" cy="1447799"/>
          </a:xfrm>
          <a:prstGeom prst="rect">
            <a:avLst/>
          </a:prstGeom>
          <a:ln w="25400">
            <a:solidFill>
              <a:srgbClr val="CC0000"/>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3352800"/>
            <a:ext cx="2324100" cy="1513127"/>
          </a:xfrm>
          <a:prstGeom prst="rect">
            <a:avLst/>
          </a:prstGeom>
          <a:ln w="25400">
            <a:solidFill>
              <a:srgbClr val="CC0000"/>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4984115"/>
            <a:ext cx="2324100" cy="1600200"/>
          </a:xfrm>
          <a:prstGeom prst="rect">
            <a:avLst/>
          </a:prstGeom>
          <a:ln w="25400">
            <a:solidFill>
              <a:srgbClr val="CC0000"/>
            </a:solidFill>
          </a:ln>
        </p:spPr>
      </p:pic>
    </p:spTree>
    <p:extLst>
      <p:ext uri="{BB962C8B-B14F-4D97-AF65-F5344CB8AC3E}">
        <p14:creationId xmlns:p14="http://schemas.microsoft.com/office/powerpoint/2010/main" val="37958211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76400"/>
            <a:ext cx="5943600" cy="4800600"/>
          </a:xfrm>
        </p:spPr>
        <p:txBody>
          <a:bodyPr>
            <a:normAutofit fontScale="92500" lnSpcReduction="20000"/>
          </a:bodyPr>
          <a:lstStyle/>
          <a:p>
            <a:pPr>
              <a:buFont typeface="Wingdings" panose="05000000000000000000" pitchFamily="2" charset="2"/>
              <a:buChar char="Ø"/>
            </a:pPr>
            <a:r>
              <a:rPr lang="en-US" sz="2400" b="1" dirty="0">
                <a:solidFill>
                  <a:srgbClr val="CC0000"/>
                </a:solidFill>
              </a:rPr>
              <a:t>FLOVENT HFA 220 mcg / puff aerosol</a:t>
            </a:r>
            <a:br>
              <a:rPr lang="en-US" sz="2400" b="1" dirty="0">
                <a:solidFill>
                  <a:srgbClr val="CC0000"/>
                </a:solidFill>
              </a:rPr>
            </a:br>
            <a:r>
              <a:rPr lang="en-US" sz="2400" b="1" dirty="0">
                <a:solidFill>
                  <a:srgbClr val="CC0000"/>
                </a:solidFill>
              </a:rPr>
              <a:t>12 g inhaler</a:t>
            </a:r>
            <a:endParaRPr lang="en-US" sz="1300" b="1" dirty="0">
              <a:solidFill>
                <a:srgbClr val="CC0000"/>
              </a:solidFill>
            </a:endParaRPr>
          </a:p>
          <a:p>
            <a:endParaRPr lang="en-US" sz="1300" b="1" dirty="0">
              <a:solidFill>
                <a:srgbClr val="CC0000"/>
              </a:solidFill>
            </a:endParaRPr>
          </a:p>
          <a:p>
            <a:pPr>
              <a:buFont typeface="Wingdings" panose="05000000000000000000" pitchFamily="2" charset="2"/>
              <a:buChar char="Ø"/>
            </a:pPr>
            <a:r>
              <a:rPr lang="en-US" sz="2400" b="1" dirty="0">
                <a:solidFill>
                  <a:srgbClr val="CC0000"/>
                </a:solidFill>
              </a:rPr>
              <a:t>FLOVENT HFA 110 mcg / puff aerosol</a:t>
            </a:r>
            <a:br>
              <a:rPr lang="en-US" sz="2400" b="1" dirty="0">
                <a:solidFill>
                  <a:srgbClr val="CC0000"/>
                </a:solidFill>
              </a:rPr>
            </a:br>
            <a:r>
              <a:rPr lang="en-US" sz="2400" b="1" dirty="0">
                <a:solidFill>
                  <a:srgbClr val="CC0000"/>
                </a:solidFill>
              </a:rPr>
              <a:t>12 g inhaler</a:t>
            </a:r>
          </a:p>
          <a:p>
            <a:pPr>
              <a:buFont typeface="Wingdings" panose="05000000000000000000" pitchFamily="2" charset="2"/>
              <a:buChar char="Ø"/>
            </a:pPr>
            <a:endParaRPr lang="en-US" sz="1400" b="1" dirty="0">
              <a:solidFill>
                <a:srgbClr val="CC0000"/>
              </a:solidFill>
            </a:endParaRPr>
          </a:p>
          <a:p>
            <a:pPr>
              <a:buFont typeface="Wingdings" panose="05000000000000000000" pitchFamily="2" charset="2"/>
              <a:buChar char="Ø"/>
            </a:pPr>
            <a:r>
              <a:rPr lang="en-US" sz="2400" b="1" dirty="0">
                <a:solidFill>
                  <a:srgbClr val="CC0000"/>
                </a:solidFill>
              </a:rPr>
              <a:t>FLOVENT HFA 44 mcg / puff aerosol </a:t>
            </a:r>
            <a:br>
              <a:rPr lang="en-US" sz="2400" b="1" dirty="0">
                <a:solidFill>
                  <a:srgbClr val="CC0000"/>
                </a:solidFill>
              </a:rPr>
            </a:br>
            <a:r>
              <a:rPr lang="en-US" sz="2400" b="1" dirty="0">
                <a:solidFill>
                  <a:srgbClr val="CC0000"/>
                </a:solidFill>
              </a:rPr>
              <a:t>10.6 g inhaler</a:t>
            </a:r>
          </a:p>
          <a:p>
            <a:pPr marL="45720" indent="0">
              <a:buNone/>
            </a:pPr>
            <a:endParaRPr lang="en-US" sz="1200" dirty="0" smtClean="0">
              <a:solidFill>
                <a:srgbClr val="CC0000"/>
              </a:solidFill>
            </a:endParaRPr>
          </a:p>
          <a:p>
            <a:r>
              <a:rPr lang="en-US" sz="2400" u="sng" dirty="0" smtClean="0">
                <a:solidFill>
                  <a:srgbClr val="CC0000"/>
                </a:solidFill>
              </a:rPr>
              <a:t>Dosing</a:t>
            </a:r>
          </a:p>
          <a:p>
            <a:pPr lvl="1"/>
            <a:r>
              <a:rPr lang="en-US" sz="2100" dirty="0" smtClean="0">
                <a:solidFill>
                  <a:srgbClr val="CC0000"/>
                </a:solidFill>
              </a:rPr>
              <a:t>88 mcg BID for 4 – 11 year olds</a:t>
            </a:r>
          </a:p>
          <a:p>
            <a:pPr lvl="1"/>
            <a:r>
              <a:rPr lang="en-US" sz="2100" dirty="0" smtClean="0">
                <a:solidFill>
                  <a:srgbClr val="CC0000"/>
                </a:solidFill>
              </a:rPr>
              <a:t>Max 440 mcg twice </a:t>
            </a:r>
            <a:r>
              <a:rPr lang="en-US" sz="2100" dirty="0">
                <a:solidFill>
                  <a:srgbClr val="CC0000"/>
                </a:solidFill>
              </a:rPr>
              <a:t>daily for ≥ 12 years old</a:t>
            </a:r>
            <a:endParaRPr lang="en-US" sz="2100" dirty="0" smtClean="0">
              <a:solidFill>
                <a:srgbClr val="CC0000"/>
              </a:solidFill>
            </a:endParaRPr>
          </a:p>
          <a:p>
            <a:pPr lvl="1"/>
            <a:endParaRPr lang="en-US" sz="1200" dirty="0">
              <a:solidFill>
                <a:srgbClr val="CC0000"/>
              </a:solidFill>
            </a:endParaRPr>
          </a:p>
          <a:p>
            <a:r>
              <a:rPr lang="en-US" sz="2400" u="sng" dirty="0" smtClean="0">
                <a:solidFill>
                  <a:srgbClr val="CC0000"/>
                </a:solidFill>
              </a:rPr>
              <a:t>Special Procedures, Storage Conditions, Labeling</a:t>
            </a:r>
          </a:p>
          <a:p>
            <a:pPr lvl="1"/>
            <a:r>
              <a:rPr lang="en-US" sz="2100" dirty="0">
                <a:solidFill>
                  <a:srgbClr val="CC0000"/>
                </a:solidFill>
              </a:rPr>
              <a:t> </a:t>
            </a:r>
            <a:r>
              <a:rPr lang="en-US" sz="2100" dirty="0" smtClean="0">
                <a:solidFill>
                  <a:srgbClr val="CC0000"/>
                </a:solidFill>
              </a:rPr>
              <a:t>Store at room temperature</a:t>
            </a:r>
            <a:endParaRPr lang="en-US" sz="2100" dirty="0">
              <a:solidFill>
                <a:srgbClr val="CC0000"/>
              </a:solidFill>
            </a:endParaRPr>
          </a:p>
        </p:txBody>
      </p:sp>
      <p:sp>
        <p:nvSpPr>
          <p:cNvPr id="3" name="Title 2"/>
          <p:cNvSpPr>
            <a:spLocks noGrp="1"/>
          </p:cNvSpPr>
          <p:nvPr>
            <p:ph type="title"/>
          </p:nvPr>
        </p:nvSpPr>
        <p:spPr/>
        <p:txBody>
          <a:bodyPr/>
          <a:lstStyle/>
          <a:p>
            <a:r>
              <a:rPr lang="en-US" dirty="0" err="1"/>
              <a:t>FLuticasone</a:t>
            </a:r>
            <a:endParaRPr lang="es-C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752601"/>
            <a:ext cx="2324100" cy="1447799"/>
          </a:xfrm>
          <a:prstGeom prst="rect">
            <a:avLst/>
          </a:prstGeom>
          <a:ln w="25400">
            <a:solidFill>
              <a:srgbClr val="CC0000"/>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3352800"/>
            <a:ext cx="2324100" cy="1513127"/>
          </a:xfrm>
          <a:prstGeom prst="rect">
            <a:avLst/>
          </a:prstGeom>
          <a:ln w="25400">
            <a:solidFill>
              <a:srgbClr val="CC0000"/>
            </a:solidFill>
          </a:ln>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4984115"/>
            <a:ext cx="2324100" cy="1600200"/>
          </a:xfrm>
          <a:prstGeom prst="rect">
            <a:avLst/>
          </a:prstGeom>
          <a:ln w="25400">
            <a:solidFill>
              <a:srgbClr val="CC0000"/>
            </a:solidFill>
          </a:ln>
        </p:spPr>
      </p:pic>
    </p:spTree>
    <p:extLst>
      <p:ext uri="{BB962C8B-B14F-4D97-AF65-F5344CB8AC3E}">
        <p14:creationId xmlns:p14="http://schemas.microsoft.com/office/powerpoint/2010/main" val="24673737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752600"/>
            <a:ext cx="6248401" cy="4876800"/>
          </a:xfrm>
        </p:spPr>
        <p:txBody>
          <a:bodyPr>
            <a:normAutofit/>
          </a:bodyPr>
          <a:lstStyle/>
          <a:p>
            <a:pPr>
              <a:buFont typeface="Wingdings" panose="05000000000000000000" pitchFamily="2" charset="2"/>
              <a:buChar char="Ø"/>
            </a:pPr>
            <a:r>
              <a:rPr lang="en-US" sz="2400" b="1" dirty="0" smtClean="0">
                <a:solidFill>
                  <a:srgbClr val="CC0000"/>
                </a:solidFill>
              </a:rPr>
              <a:t>ATROVENT HFA 17 mcg / puff aerosol 12.9 g inhaler</a:t>
            </a:r>
          </a:p>
          <a:p>
            <a:pPr marL="45720" indent="0">
              <a:buNone/>
            </a:pPr>
            <a:endParaRPr lang="en-US" sz="1200" dirty="0" smtClean="0">
              <a:solidFill>
                <a:srgbClr val="CC0000"/>
              </a:solidFill>
            </a:endParaRPr>
          </a:p>
          <a:p>
            <a:pPr lvl="1"/>
            <a:r>
              <a:rPr lang="en-US" sz="2200" u="sng" dirty="0" smtClean="0">
                <a:solidFill>
                  <a:srgbClr val="CC0000"/>
                </a:solidFill>
              </a:rPr>
              <a:t>Drug Class</a:t>
            </a:r>
          </a:p>
          <a:p>
            <a:pPr lvl="2"/>
            <a:r>
              <a:rPr lang="en-US" sz="2000" dirty="0" smtClean="0">
                <a:solidFill>
                  <a:srgbClr val="CC0000"/>
                </a:solidFill>
              </a:rPr>
              <a:t> Respiratory Antimuscarinic</a:t>
            </a:r>
          </a:p>
          <a:p>
            <a:pPr lvl="2"/>
            <a:endParaRPr lang="en-US" sz="1200" dirty="0">
              <a:solidFill>
                <a:srgbClr val="CC0000"/>
              </a:solidFill>
            </a:endParaRPr>
          </a:p>
          <a:p>
            <a:pPr lvl="1"/>
            <a:r>
              <a:rPr lang="en-US" sz="2200" u="sng" dirty="0" smtClean="0">
                <a:solidFill>
                  <a:srgbClr val="CC0000"/>
                </a:solidFill>
              </a:rPr>
              <a:t>Indication</a:t>
            </a:r>
            <a:endParaRPr lang="en-US" sz="2200" u="sng" dirty="0">
              <a:solidFill>
                <a:srgbClr val="CC0000"/>
              </a:solidFill>
            </a:endParaRPr>
          </a:p>
          <a:p>
            <a:pPr lvl="2"/>
            <a:r>
              <a:rPr lang="en-US" sz="2000" dirty="0" smtClean="0">
                <a:solidFill>
                  <a:srgbClr val="CC0000"/>
                </a:solidFill>
              </a:rPr>
              <a:t>Asthma attack</a:t>
            </a:r>
          </a:p>
          <a:p>
            <a:pPr lvl="2"/>
            <a:r>
              <a:rPr lang="en-US" sz="2000" dirty="0" smtClean="0">
                <a:solidFill>
                  <a:srgbClr val="CC0000"/>
                </a:solidFill>
              </a:rPr>
              <a:t>Exercise-induced bronchospasm</a:t>
            </a:r>
            <a:endParaRPr lang="en-US" sz="2100" dirty="0" smtClean="0">
              <a:solidFill>
                <a:srgbClr val="CC0000"/>
              </a:solidFill>
            </a:endParaRPr>
          </a:p>
          <a:p>
            <a:pPr lvl="2"/>
            <a:endParaRPr lang="en-US" sz="1200" dirty="0">
              <a:solidFill>
                <a:srgbClr val="CC0000"/>
              </a:solidFill>
            </a:endParaRPr>
          </a:p>
          <a:p>
            <a:pPr marL="548640" lvl="2" indent="-228600">
              <a:buClr>
                <a:schemeClr val="accent2"/>
              </a:buClr>
              <a:buFont typeface="Wingdings 2" pitchFamily="18" charset="2"/>
              <a:buChar char=""/>
            </a:pPr>
            <a:r>
              <a:rPr lang="en-US" sz="2200" u="sng" dirty="0" smtClean="0">
                <a:solidFill>
                  <a:srgbClr val="CC0000"/>
                </a:solidFill>
              </a:rPr>
              <a:t>Mechanism of Action</a:t>
            </a:r>
            <a:endParaRPr lang="en-US" sz="2200" u="sng" dirty="0">
              <a:solidFill>
                <a:srgbClr val="CC0000"/>
              </a:solidFill>
            </a:endParaRPr>
          </a:p>
          <a:p>
            <a:pPr lvl="2"/>
            <a:r>
              <a:rPr lang="en-US" sz="2000" dirty="0">
                <a:solidFill>
                  <a:srgbClr val="CC0000"/>
                </a:solidFill>
              </a:rPr>
              <a:t>Blocks </a:t>
            </a:r>
            <a:r>
              <a:rPr lang="en-US" sz="2000" dirty="0" smtClean="0">
                <a:solidFill>
                  <a:srgbClr val="CC0000"/>
                </a:solidFill>
              </a:rPr>
              <a:t>receptors </a:t>
            </a:r>
            <a:r>
              <a:rPr lang="en-US" sz="2000" dirty="0">
                <a:solidFill>
                  <a:srgbClr val="CC0000"/>
                </a:solidFill>
              </a:rPr>
              <a:t>resulting in </a:t>
            </a:r>
            <a:r>
              <a:rPr lang="en-US" sz="2000" dirty="0" smtClean="0">
                <a:solidFill>
                  <a:srgbClr val="CC0000"/>
                </a:solidFill>
              </a:rPr>
              <a:t>relaxation of smooth </a:t>
            </a:r>
            <a:r>
              <a:rPr lang="en-US" sz="2000" dirty="0">
                <a:solidFill>
                  <a:srgbClr val="CC0000"/>
                </a:solidFill>
              </a:rPr>
              <a:t>muscle </a:t>
            </a:r>
            <a:r>
              <a:rPr lang="en-US" sz="2000" dirty="0" smtClean="0">
                <a:solidFill>
                  <a:srgbClr val="CC0000"/>
                </a:solidFill>
              </a:rPr>
              <a:t>&amp; opening up the airways</a:t>
            </a:r>
          </a:p>
          <a:p>
            <a:pPr lvl="2"/>
            <a:r>
              <a:rPr lang="en-US" sz="2000" dirty="0" smtClean="0">
                <a:solidFill>
                  <a:srgbClr val="CC0000"/>
                </a:solidFill>
              </a:rPr>
              <a:t>Produces a local effect</a:t>
            </a:r>
          </a:p>
        </p:txBody>
      </p:sp>
      <p:sp>
        <p:nvSpPr>
          <p:cNvPr id="3" name="Title 2"/>
          <p:cNvSpPr>
            <a:spLocks noGrp="1"/>
          </p:cNvSpPr>
          <p:nvPr>
            <p:ph type="title"/>
          </p:nvPr>
        </p:nvSpPr>
        <p:spPr/>
        <p:txBody>
          <a:bodyPr/>
          <a:lstStyle/>
          <a:p>
            <a:r>
              <a:rPr lang="en-US" dirty="0" smtClean="0"/>
              <a:t>Ipratropium Bromide </a:t>
            </a:r>
            <a:endParaRPr lang="es-C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286000"/>
            <a:ext cx="3454400" cy="2590800"/>
          </a:xfrm>
          <a:prstGeom prst="rect">
            <a:avLst/>
          </a:prstGeom>
          <a:ln w="25400">
            <a:solidFill>
              <a:srgbClr val="CC0000"/>
            </a:solidFill>
          </a:ln>
        </p:spPr>
      </p:pic>
    </p:spTree>
    <p:extLst>
      <p:ext uri="{BB962C8B-B14F-4D97-AF65-F5344CB8AC3E}">
        <p14:creationId xmlns:p14="http://schemas.microsoft.com/office/powerpoint/2010/main" val="27166412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76400"/>
            <a:ext cx="5943599" cy="4800600"/>
          </a:xfrm>
        </p:spPr>
        <p:txBody>
          <a:bodyPr>
            <a:normAutofit/>
          </a:bodyPr>
          <a:lstStyle/>
          <a:p>
            <a:pPr>
              <a:buFont typeface="Wingdings" panose="05000000000000000000" pitchFamily="2" charset="2"/>
              <a:buChar char="Ø"/>
            </a:pPr>
            <a:r>
              <a:rPr lang="en-US" sz="2400" b="1" dirty="0">
                <a:solidFill>
                  <a:srgbClr val="CC0000"/>
                </a:solidFill>
              </a:rPr>
              <a:t>ATROVENT HFA 17 mcg / puff aerosol 12.9 g inhaler</a:t>
            </a:r>
          </a:p>
          <a:p>
            <a:pPr marL="45720" indent="0">
              <a:buNone/>
            </a:pPr>
            <a:endParaRPr lang="en-US" sz="1200" dirty="0" smtClean="0">
              <a:solidFill>
                <a:srgbClr val="CC0000"/>
              </a:solidFill>
            </a:endParaRPr>
          </a:p>
          <a:p>
            <a:r>
              <a:rPr lang="en-US" sz="2200" u="sng" dirty="0" smtClean="0">
                <a:solidFill>
                  <a:srgbClr val="CC0000"/>
                </a:solidFill>
              </a:rPr>
              <a:t>Dosing</a:t>
            </a:r>
          </a:p>
          <a:p>
            <a:pPr lvl="1"/>
            <a:r>
              <a:rPr lang="en-US" sz="1900" dirty="0" smtClean="0">
                <a:solidFill>
                  <a:srgbClr val="CC0000"/>
                </a:solidFill>
              </a:rPr>
              <a:t>Asthma attack: 4 – 8 inhalations Q 20 min prn for up to 3 Hr</a:t>
            </a:r>
          </a:p>
          <a:p>
            <a:pPr lvl="1"/>
            <a:r>
              <a:rPr lang="en-US" sz="1900" dirty="0" smtClean="0">
                <a:solidFill>
                  <a:srgbClr val="CC0000"/>
                </a:solidFill>
              </a:rPr>
              <a:t>Maintenance: 2 – 3 inhalations Q 6 Hr</a:t>
            </a:r>
          </a:p>
          <a:p>
            <a:pPr lvl="1"/>
            <a:r>
              <a:rPr lang="en-US" sz="1900" dirty="0" smtClean="0">
                <a:solidFill>
                  <a:srgbClr val="CC0000"/>
                </a:solidFill>
              </a:rPr>
              <a:t>Max 12 inhalations / day</a:t>
            </a:r>
          </a:p>
          <a:p>
            <a:pPr lvl="1"/>
            <a:endParaRPr lang="en-US" sz="1200" dirty="0">
              <a:solidFill>
                <a:srgbClr val="CC0000"/>
              </a:solidFill>
            </a:endParaRPr>
          </a:p>
          <a:p>
            <a:r>
              <a:rPr lang="en-US" sz="2200" u="sng" dirty="0" smtClean="0">
                <a:solidFill>
                  <a:srgbClr val="CC0000"/>
                </a:solidFill>
              </a:rPr>
              <a:t>Special Procedures, Storage Conditions, Labeling</a:t>
            </a:r>
          </a:p>
          <a:p>
            <a:pPr lvl="1"/>
            <a:r>
              <a:rPr lang="en-US" sz="2200" dirty="0">
                <a:solidFill>
                  <a:srgbClr val="CC0000"/>
                </a:solidFill>
              </a:rPr>
              <a:t> </a:t>
            </a:r>
            <a:r>
              <a:rPr lang="en-US" sz="1900" dirty="0" smtClean="0">
                <a:solidFill>
                  <a:srgbClr val="CC0000"/>
                </a:solidFill>
              </a:rPr>
              <a:t>Store at room temperature </a:t>
            </a:r>
          </a:p>
          <a:p>
            <a:pPr lvl="1"/>
            <a:r>
              <a:rPr lang="en-US" sz="1900" dirty="0">
                <a:solidFill>
                  <a:srgbClr val="CC0000"/>
                </a:solidFill>
              </a:rPr>
              <a:t> </a:t>
            </a:r>
            <a:r>
              <a:rPr lang="en-US" sz="1900" dirty="0" smtClean="0">
                <a:solidFill>
                  <a:srgbClr val="CC0000"/>
                </a:solidFill>
              </a:rPr>
              <a:t>Valve holding chamber and face mask for children &lt; 4 years old</a:t>
            </a:r>
            <a:endParaRPr lang="en-US" sz="1900" dirty="0">
              <a:solidFill>
                <a:srgbClr val="CC0000"/>
              </a:solidFill>
            </a:endParaRPr>
          </a:p>
        </p:txBody>
      </p:sp>
      <p:sp>
        <p:nvSpPr>
          <p:cNvPr id="3" name="Title 2"/>
          <p:cNvSpPr>
            <a:spLocks noGrp="1"/>
          </p:cNvSpPr>
          <p:nvPr>
            <p:ph type="title"/>
          </p:nvPr>
        </p:nvSpPr>
        <p:spPr/>
        <p:txBody>
          <a:bodyPr/>
          <a:lstStyle/>
          <a:p>
            <a:r>
              <a:rPr lang="en-US" dirty="0"/>
              <a:t>Ipratropium Bromide </a:t>
            </a:r>
            <a:endParaRPr lang="es-CO"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2667000"/>
            <a:ext cx="2743200" cy="2523214"/>
          </a:xfrm>
          <a:prstGeom prst="rect">
            <a:avLst/>
          </a:prstGeom>
          <a:ln w="25400">
            <a:solidFill>
              <a:srgbClr val="CC0000"/>
            </a:solidFill>
          </a:ln>
        </p:spPr>
      </p:pic>
    </p:spTree>
    <p:extLst>
      <p:ext uri="{BB962C8B-B14F-4D97-AF65-F5344CB8AC3E}">
        <p14:creationId xmlns:p14="http://schemas.microsoft.com/office/powerpoint/2010/main" val="29746099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752600"/>
            <a:ext cx="6248401" cy="4876800"/>
          </a:xfrm>
        </p:spPr>
        <p:txBody>
          <a:bodyPr>
            <a:normAutofit fontScale="92500" lnSpcReduction="20000"/>
          </a:bodyPr>
          <a:lstStyle/>
          <a:p>
            <a:pPr>
              <a:buFont typeface="Wingdings" panose="05000000000000000000" pitchFamily="2" charset="2"/>
              <a:buChar char="Ø"/>
            </a:pPr>
            <a:r>
              <a:rPr lang="en-US" sz="2400" b="1" dirty="0" smtClean="0">
                <a:solidFill>
                  <a:srgbClr val="CC0000"/>
                </a:solidFill>
              </a:rPr>
              <a:t>COMBIVENT RESPIMAT aerosol 4 g inhaler</a:t>
            </a:r>
          </a:p>
          <a:p>
            <a:pPr lvl="1"/>
            <a:r>
              <a:rPr lang="en-US" sz="2200" b="1" dirty="0" smtClean="0">
                <a:solidFill>
                  <a:srgbClr val="CC0000"/>
                </a:solidFill>
              </a:rPr>
              <a:t>Albuterol 100 mcg - Ipratropium 20 mcg per</a:t>
            </a:r>
          </a:p>
          <a:p>
            <a:pPr marL="365760" lvl="1" indent="0">
              <a:buNone/>
            </a:pPr>
            <a:r>
              <a:rPr lang="en-US" sz="2200" b="1" dirty="0" smtClean="0">
                <a:solidFill>
                  <a:srgbClr val="CC0000"/>
                </a:solidFill>
              </a:rPr>
              <a:t>inhalation</a:t>
            </a:r>
          </a:p>
          <a:p>
            <a:pPr marL="45720" indent="0">
              <a:buNone/>
            </a:pPr>
            <a:endParaRPr lang="en-US" sz="1300" dirty="0" smtClean="0">
              <a:solidFill>
                <a:srgbClr val="CC0000"/>
              </a:solidFill>
            </a:endParaRPr>
          </a:p>
          <a:p>
            <a:pPr lvl="1"/>
            <a:r>
              <a:rPr lang="en-US" sz="2300" u="sng" dirty="0" smtClean="0">
                <a:solidFill>
                  <a:srgbClr val="CC0000"/>
                </a:solidFill>
              </a:rPr>
              <a:t>Drug Class</a:t>
            </a:r>
          </a:p>
          <a:p>
            <a:pPr lvl="2"/>
            <a:r>
              <a:rPr lang="en-US" sz="2000" dirty="0" smtClean="0">
                <a:solidFill>
                  <a:srgbClr val="CC0000"/>
                </a:solidFill>
              </a:rPr>
              <a:t> Respiratory Antimuscarinic / Short-Acting</a:t>
            </a:r>
            <a:br>
              <a:rPr lang="en-US" sz="2000" dirty="0" smtClean="0">
                <a:solidFill>
                  <a:srgbClr val="CC0000"/>
                </a:solidFill>
              </a:rPr>
            </a:br>
            <a:r>
              <a:rPr lang="en-US" sz="2000" dirty="0" smtClean="0">
                <a:solidFill>
                  <a:srgbClr val="CC0000"/>
                </a:solidFill>
              </a:rPr>
              <a:t>Respiratory Beta-Agonist Combination</a:t>
            </a:r>
          </a:p>
          <a:p>
            <a:pPr lvl="2"/>
            <a:endParaRPr lang="en-US" sz="1300" dirty="0">
              <a:solidFill>
                <a:srgbClr val="CC0000"/>
              </a:solidFill>
            </a:endParaRPr>
          </a:p>
          <a:p>
            <a:pPr lvl="1"/>
            <a:r>
              <a:rPr lang="en-US" sz="2300" u="sng" dirty="0" smtClean="0">
                <a:solidFill>
                  <a:srgbClr val="CC0000"/>
                </a:solidFill>
              </a:rPr>
              <a:t>Indication</a:t>
            </a:r>
            <a:endParaRPr lang="en-US" sz="2300" u="sng" dirty="0">
              <a:solidFill>
                <a:srgbClr val="CC0000"/>
              </a:solidFill>
            </a:endParaRPr>
          </a:p>
          <a:p>
            <a:pPr lvl="2"/>
            <a:r>
              <a:rPr lang="en-US" sz="2000" dirty="0" smtClean="0">
                <a:solidFill>
                  <a:srgbClr val="CC0000"/>
                </a:solidFill>
              </a:rPr>
              <a:t> Asthma attack</a:t>
            </a:r>
          </a:p>
          <a:p>
            <a:pPr lvl="2"/>
            <a:r>
              <a:rPr lang="en-US" sz="2100" dirty="0">
                <a:solidFill>
                  <a:srgbClr val="CC0000"/>
                </a:solidFill>
              </a:rPr>
              <a:t> </a:t>
            </a:r>
            <a:r>
              <a:rPr lang="en-US" sz="2100" dirty="0" smtClean="0">
                <a:solidFill>
                  <a:srgbClr val="CC0000"/>
                </a:solidFill>
              </a:rPr>
              <a:t>Chronic bronchitis</a:t>
            </a:r>
          </a:p>
          <a:p>
            <a:pPr lvl="2"/>
            <a:endParaRPr lang="en-US" sz="1300" dirty="0">
              <a:solidFill>
                <a:srgbClr val="CC0000"/>
              </a:solidFill>
            </a:endParaRPr>
          </a:p>
          <a:p>
            <a:pPr marL="548640" lvl="2" indent="-228600">
              <a:buClr>
                <a:schemeClr val="accent2"/>
              </a:buClr>
              <a:buFont typeface="Wingdings 2" pitchFamily="18" charset="2"/>
              <a:buChar char=""/>
            </a:pPr>
            <a:r>
              <a:rPr lang="en-US" sz="2300" u="sng" dirty="0" smtClean="0">
                <a:solidFill>
                  <a:srgbClr val="CC0000"/>
                </a:solidFill>
              </a:rPr>
              <a:t>Mechanism of Action</a:t>
            </a:r>
            <a:endParaRPr lang="en-US" sz="2300" u="sng" dirty="0">
              <a:solidFill>
                <a:srgbClr val="CC0000"/>
              </a:solidFill>
            </a:endParaRPr>
          </a:p>
          <a:p>
            <a:pPr lvl="2"/>
            <a:r>
              <a:rPr lang="en-US" sz="2100" dirty="0" smtClean="0">
                <a:solidFill>
                  <a:srgbClr val="CC0000"/>
                </a:solidFill>
              </a:rPr>
              <a:t>Albuterol binding causes relaxation of bronchial smooth muscle</a:t>
            </a:r>
          </a:p>
          <a:p>
            <a:pPr lvl="2"/>
            <a:r>
              <a:rPr lang="en-US" sz="2100" dirty="0" smtClean="0">
                <a:solidFill>
                  <a:srgbClr val="CC0000"/>
                </a:solidFill>
              </a:rPr>
              <a:t>Ipratropium prevents an increased tone of bronchial smooth muscle</a:t>
            </a:r>
          </a:p>
        </p:txBody>
      </p:sp>
      <p:sp>
        <p:nvSpPr>
          <p:cNvPr id="3" name="Title 2"/>
          <p:cNvSpPr>
            <a:spLocks noGrp="1"/>
          </p:cNvSpPr>
          <p:nvPr>
            <p:ph type="title"/>
          </p:nvPr>
        </p:nvSpPr>
        <p:spPr/>
        <p:txBody>
          <a:bodyPr/>
          <a:lstStyle/>
          <a:p>
            <a:r>
              <a:rPr lang="en-US" dirty="0" smtClean="0"/>
              <a:t>Albuterol-ipratropium</a:t>
            </a:r>
            <a:endParaRPr lang="es-C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2731770"/>
            <a:ext cx="2860040" cy="2373630"/>
          </a:xfrm>
          <a:prstGeom prst="rect">
            <a:avLst/>
          </a:prstGeom>
          <a:ln w="25400">
            <a:solidFill>
              <a:srgbClr val="CC0000"/>
            </a:solidFill>
          </a:ln>
        </p:spPr>
      </p:pic>
    </p:spTree>
    <p:extLst>
      <p:ext uri="{BB962C8B-B14F-4D97-AF65-F5344CB8AC3E}">
        <p14:creationId xmlns:p14="http://schemas.microsoft.com/office/powerpoint/2010/main" val="12692875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76400"/>
            <a:ext cx="5943599" cy="4800600"/>
          </a:xfrm>
        </p:spPr>
        <p:txBody>
          <a:bodyPr>
            <a:normAutofit/>
          </a:bodyPr>
          <a:lstStyle/>
          <a:p>
            <a:pPr>
              <a:buFont typeface="Wingdings" panose="05000000000000000000" pitchFamily="2" charset="2"/>
              <a:buChar char="Ø"/>
            </a:pPr>
            <a:r>
              <a:rPr lang="en-US" sz="2400" b="1" dirty="0">
                <a:solidFill>
                  <a:srgbClr val="CC0000"/>
                </a:solidFill>
              </a:rPr>
              <a:t>COMBIVENT RESPIMAT aerosol 4 g inhaler</a:t>
            </a:r>
          </a:p>
          <a:p>
            <a:pPr lvl="1"/>
            <a:r>
              <a:rPr lang="en-US" sz="2000" b="1" dirty="0">
                <a:solidFill>
                  <a:srgbClr val="CC0000"/>
                </a:solidFill>
              </a:rPr>
              <a:t>Albuterol 100 mcg - Ipratropium 20 mcg </a:t>
            </a:r>
            <a:r>
              <a:rPr lang="en-US" sz="2000" b="1" dirty="0" smtClean="0">
                <a:solidFill>
                  <a:srgbClr val="CC0000"/>
                </a:solidFill>
              </a:rPr>
              <a:t>per inhalation</a:t>
            </a:r>
            <a:endParaRPr lang="en-US" sz="2000" b="1" dirty="0">
              <a:solidFill>
                <a:srgbClr val="CC0000"/>
              </a:solidFill>
            </a:endParaRPr>
          </a:p>
          <a:p>
            <a:pPr marL="45720" indent="0">
              <a:buNone/>
            </a:pPr>
            <a:endParaRPr lang="en-US" sz="1200" dirty="0" smtClean="0">
              <a:solidFill>
                <a:srgbClr val="CC0000"/>
              </a:solidFill>
            </a:endParaRPr>
          </a:p>
          <a:p>
            <a:r>
              <a:rPr lang="en-US" sz="2200" u="sng" dirty="0" smtClean="0">
                <a:solidFill>
                  <a:srgbClr val="CC0000"/>
                </a:solidFill>
              </a:rPr>
              <a:t>Dosing</a:t>
            </a:r>
          </a:p>
          <a:p>
            <a:pPr lvl="1"/>
            <a:r>
              <a:rPr lang="en-US" sz="1900" dirty="0" smtClean="0">
                <a:solidFill>
                  <a:srgbClr val="CC0000"/>
                </a:solidFill>
              </a:rPr>
              <a:t>1.5 mL Q 20 min for 3 doses, then prn</a:t>
            </a:r>
          </a:p>
          <a:p>
            <a:pPr lvl="1"/>
            <a:endParaRPr lang="en-US" sz="1200" dirty="0">
              <a:solidFill>
                <a:srgbClr val="CC0000"/>
              </a:solidFill>
            </a:endParaRPr>
          </a:p>
          <a:p>
            <a:r>
              <a:rPr lang="en-US" sz="2200" u="sng" dirty="0" smtClean="0">
                <a:solidFill>
                  <a:srgbClr val="CC0000"/>
                </a:solidFill>
              </a:rPr>
              <a:t>Special Procedures, Storage Conditions, Labeling</a:t>
            </a:r>
          </a:p>
          <a:p>
            <a:pPr lvl="1"/>
            <a:r>
              <a:rPr lang="en-US" sz="2200" dirty="0">
                <a:solidFill>
                  <a:srgbClr val="CC0000"/>
                </a:solidFill>
              </a:rPr>
              <a:t> </a:t>
            </a:r>
            <a:r>
              <a:rPr lang="en-US" sz="1900" dirty="0" smtClean="0">
                <a:solidFill>
                  <a:srgbClr val="CC0000"/>
                </a:solidFill>
              </a:rPr>
              <a:t>Store at room temperature</a:t>
            </a:r>
            <a:endParaRPr lang="en-US" sz="1900" dirty="0">
              <a:solidFill>
                <a:srgbClr val="CC0000"/>
              </a:solidFill>
            </a:endParaRPr>
          </a:p>
        </p:txBody>
      </p:sp>
      <p:sp>
        <p:nvSpPr>
          <p:cNvPr id="3" name="Title 2"/>
          <p:cNvSpPr>
            <a:spLocks noGrp="1"/>
          </p:cNvSpPr>
          <p:nvPr>
            <p:ph type="title"/>
          </p:nvPr>
        </p:nvSpPr>
        <p:spPr/>
        <p:txBody>
          <a:bodyPr/>
          <a:lstStyle/>
          <a:p>
            <a:r>
              <a:rPr lang="en-US" dirty="0"/>
              <a:t>Albuterol-ipratropium</a:t>
            </a:r>
            <a:endParaRPr lang="es-CO"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819400"/>
            <a:ext cx="2712720" cy="2373630"/>
          </a:xfrm>
          <a:prstGeom prst="rect">
            <a:avLst/>
          </a:prstGeom>
          <a:ln w="25400">
            <a:solidFill>
              <a:srgbClr val="CC0000"/>
            </a:solidFill>
          </a:ln>
        </p:spPr>
      </p:pic>
    </p:spTree>
    <p:extLst>
      <p:ext uri="{BB962C8B-B14F-4D97-AF65-F5344CB8AC3E}">
        <p14:creationId xmlns:p14="http://schemas.microsoft.com/office/powerpoint/2010/main" val="6115799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307" y="1981200"/>
            <a:ext cx="8407893" cy="4407408"/>
          </a:xfrm>
        </p:spPr>
        <p:txBody>
          <a:bodyPr>
            <a:normAutofit/>
          </a:bodyPr>
          <a:lstStyle/>
          <a:p>
            <a:r>
              <a:rPr lang="en-US" sz="2200" dirty="0" smtClean="0"/>
              <a:t>To recognize, name, recall, and arrange inhalation medications within the pharmacy.</a:t>
            </a:r>
          </a:p>
          <a:p>
            <a:endParaRPr lang="en-US" sz="1200" dirty="0" smtClean="0"/>
          </a:p>
          <a:p>
            <a:r>
              <a:rPr lang="en-US" sz="2200" dirty="0"/>
              <a:t>To </a:t>
            </a:r>
            <a:r>
              <a:rPr lang="en-US" sz="2200" dirty="0" smtClean="0"/>
              <a:t>answer questions pertaining to drug indication,  </a:t>
            </a:r>
            <a:r>
              <a:rPr lang="en-US" sz="2200" dirty="0"/>
              <a:t>mechanism of </a:t>
            </a:r>
            <a:r>
              <a:rPr lang="en-US" sz="2200" dirty="0" smtClean="0"/>
              <a:t>action, and dosing of </a:t>
            </a:r>
            <a:r>
              <a:rPr lang="en-US" sz="2200" dirty="0"/>
              <a:t>inhalation medications dispensed at All Children’s Hospital pharmacy</a:t>
            </a:r>
            <a:r>
              <a:rPr lang="en-US" sz="2200" dirty="0" smtClean="0"/>
              <a:t>.</a:t>
            </a:r>
          </a:p>
          <a:p>
            <a:endParaRPr lang="en-US" sz="1200" dirty="0" smtClean="0"/>
          </a:p>
          <a:p>
            <a:r>
              <a:rPr lang="en-US" sz="2200" dirty="0" smtClean="0"/>
              <a:t>To explain the special procedures associated with inhalation medications compounded and dispensed from All Children’s Hospital pharmacy.</a:t>
            </a:r>
          </a:p>
        </p:txBody>
      </p:sp>
      <p:sp>
        <p:nvSpPr>
          <p:cNvPr id="3" name="Title 2"/>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954447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752600"/>
            <a:ext cx="6248401" cy="4876800"/>
          </a:xfrm>
        </p:spPr>
        <p:txBody>
          <a:bodyPr>
            <a:normAutofit fontScale="55000" lnSpcReduction="20000"/>
          </a:bodyPr>
          <a:lstStyle/>
          <a:p>
            <a:pPr>
              <a:buFont typeface="Wingdings" panose="05000000000000000000" pitchFamily="2" charset="2"/>
              <a:buChar char="Ø"/>
            </a:pPr>
            <a:r>
              <a:rPr lang="en-US" sz="3100" b="1" dirty="0" smtClean="0">
                <a:solidFill>
                  <a:srgbClr val="CC0000"/>
                </a:solidFill>
              </a:rPr>
              <a:t>ADVAIR HFA 230 mcg – 21 mcg / puff aerosol 12 g inhaler</a:t>
            </a:r>
          </a:p>
          <a:p>
            <a:pPr>
              <a:buFont typeface="Wingdings" panose="05000000000000000000" pitchFamily="2" charset="2"/>
              <a:buChar char="Ø"/>
            </a:pPr>
            <a:endParaRPr lang="en-US" sz="1900" b="1" dirty="0" smtClean="0">
              <a:solidFill>
                <a:srgbClr val="CC0000"/>
              </a:solidFill>
            </a:endParaRPr>
          </a:p>
          <a:p>
            <a:pPr>
              <a:buFont typeface="Wingdings" panose="05000000000000000000" pitchFamily="2" charset="2"/>
              <a:buChar char="Ø"/>
            </a:pPr>
            <a:r>
              <a:rPr lang="en-US" sz="3000" b="1" dirty="0">
                <a:solidFill>
                  <a:srgbClr val="CC0000"/>
                </a:solidFill>
              </a:rPr>
              <a:t>ADVAIR HFA 115 mcg – 21 mcg / puff aerosol 8 g </a:t>
            </a:r>
            <a:r>
              <a:rPr lang="en-US" sz="3000" b="1" dirty="0" smtClean="0">
                <a:solidFill>
                  <a:srgbClr val="CC0000"/>
                </a:solidFill>
              </a:rPr>
              <a:t>inhaler</a:t>
            </a:r>
          </a:p>
          <a:p>
            <a:pPr>
              <a:buFont typeface="Wingdings" panose="05000000000000000000" pitchFamily="2" charset="2"/>
              <a:buChar char="Ø"/>
            </a:pPr>
            <a:endParaRPr lang="en-US" sz="1900" b="1" dirty="0">
              <a:solidFill>
                <a:srgbClr val="CC0000"/>
              </a:solidFill>
            </a:endParaRPr>
          </a:p>
          <a:p>
            <a:pPr>
              <a:buFont typeface="Wingdings" panose="05000000000000000000" pitchFamily="2" charset="2"/>
              <a:buChar char="Ø"/>
            </a:pPr>
            <a:r>
              <a:rPr lang="en-US" sz="3000" b="1" dirty="0">
                <a:solidFill>
                  <a:srgbClr val="CC0000"/>
                </a:solidFill>
              </a:rPr>
              <a:t>ADVAIR HFA </a:t>
            </a:r>
            <a:r>
              <a:rPr lang="en-US" sz="3000" b="1" dirty="0" smtClean="0">
                <a:solidFill>
                  <a:srgbClr val="CC0000"/>
                </a:solidFill>
              </a:rPr>
              <a:t>45 </a:t>
            </a:r>
            <a:r>
              <a:rPr lang="en-US" sz="3000" b="1" dirty="0">
                <a:solidFill>
                  <a:srgbClr val="CC0000"/>
                </a:solidFill>
              </a:rPr>
              <a:t>mcg – 21 mcg / puff aerosol 8 g inhaler</a:t>
            </a:r>
          </a:p>
          <a:p>
            <a:pPr marL="45720" indent="0">
              <a:buNone/>
            </a:pPr>
            <a:endParaRPr lang="en-US" sz="2200" dirty="0" smtClean="0">
              <a:solidFill>
                <a:srgbClr val="CC0000"/>
              </a:solidFill>
            </a:endParaRPr>
          </a:p>
          <a:p>
            <a:pPr lvl="1"/>
            <a:r>
              <a:rPr lang="en-US" sz="3300" u="sng" dirty="0" smtClean="0">
                <a:solidFill>
                  <a:srgbClr val="CC0000"/>
                </a:solidFill>
              </a:rPr>
              <a:t>Drug Class</a:t>
            </a:r>
          </a:p>
          <a:p>
            <a:pPr lvl="2"/>
            <a:r>
              <a:rPr lang="en-US" sz="2700" dirty="0" smtClean="0">
                <a:solidFill>
                  <a:srgbClr val="CC0000"/>
                </a:solidFill>
              </a:rPr>
              <a:t> Respiratory Corticosteroid / Long-Acting Beta-Agonist Combination</a:t>
            </a:r>
          </a:p>
          <a:p>
            <a:pPr lvl="2"/>
            <a:endParaRPr lang="en-US" sz="2200" dirty="0">
              <a:solidFill>
                <a:srgbClr val="CC0000"/>
              </a:solidFill>
            </a:endParaRPr>
          </a:p>
          <a:p>
            <a:pPr lvl="1"/>
            <a:r>
              <a:rPr lang="en-US" sz="3300" u="sng" dirty="0" smtClean="0">
                <a:solidFill>
                  <a:srgbClr val="CC0000"/>
                </a:solidFill>
              </a:rPr>
              <a:t>Indication</a:t>
            </a:r>
            <a:endParaRPr lang="en-US" sz="3300" u="sng" dirty="0">
              <a:solidFill>
                <a:srgbClr val="CC0000"/>
              </a:solidFill>
            </a:endParaRPr>
          </a:p>
          <a:p>
            <a:pPr lvl="2"/>
            <a:r>
              <a:rPr lang="en-US" sz="2200" dirty="0" smtClean="0">
                <a:solidFill>
                  <a:srgbClr val="CC0000"/>
                </a:solidFill>
              </a:rPr>
              <a:t> </a:t>
            </a:r>
            <a:r>
              <a:rPr lang="en-US" sz="2700" dirty="0" smtClean="0">
                <a:solidFill>
                  <a:srgbClr val="CC0000"/>
                </a:solidFill>
              </a:rPr>
              <a:t>Maintenance management of asthma</a:t>
            </a:r>
          </a:p>
          <a:p>
            <a:pPr lvl="2"/>
            <a:r>
              <a:rPr lang="en-US" sz="2700" dirty="0">
                <a:solidFill>
                  <a:srgbClr val="CC0000"/>
                </a:solidFill>
              </a:rPr>
              <a:t> </a:t>
            </a:r>
            <a:r>
              <a:rPr lang="en-US" sz="2700" dirty="0" smtClean="0">
                <a:solidFill>
                  <a:srgbClr val="CC0000"/>
                </a:solidFill>
              </a:rPr>
              <a:t>Not for asthma attack</a:t>
            </a:r>
          </a:p>
          <a:p>
            <a:pPr lvl="2"/>
            <a:endParaRPr lang="en-US" sz="2200" dirty="0">
              <a:solidFill>
                <a:srgbClr val="CC0000"/>
              </a:solidFill>
            </a:endParaRPr>
          </a:p>
          <a:p>
            <a:pPr marL="548640" lvl="2" indent="-228600">
              <a:buClr>
                <a:schemeClr val="accent2"/>
              </a:buClr>
              <a:buFont typeface="Wingdings 2" pitchFamily="18" charset="2"/>
              <a:buChar char=""/>
            </a:pPr>
            <a:r>
              <a:rPr lang="en-US" sz="3300" u="sng" dirty="0" smtClean="0">
                <a:solidFill>
                  <a:srgbClr val="CC0000"/>
                </a:solidFill>
              </a:rPr>
              <a:t>Mechanism of Action</a:t>
            </a:r>
          </a:p>
          <a:p>
            <a:pPr lvl="2"/>
            <a:r>
              <a:rPr lang="en-US" sz="2700" dirty="0" smtClean="0">
                <a:solidFill>
                  <a:srgbClr val="CC0000"/>
                </a:solidFill>
              </a:rPr>
              <a:t>Combination more effective than either drug alone</a:t>
            </a:r>
          </a:p>
          <a:p>
            <a:pPr lvl="2"/>
            <a:r>
              <a:rPr lang="en-US" sz="2700" dirty="0" smtClean="0">
                <a:solidFill>
                  <a:srgbClr val="CC0000"/>
                </a:solidFill>
              </a:rPr>
              <a:t>Fluticasone blocks allergic response to allergens and is anti-inflammatory</a:t>
            </a:r>
          </a:p>
          <a:p>
            <a:pPr lvl="2"/>
            <a:r>
              <a:rPr lang="en-US" sz="2700" dirty="0" smtClean="0">
                <a:solidFill>
                  <a:srgbClr val="CC0000"/>
                </a:solidFill>
              </a:rPr>
              <a:t>Salmeterol relaxes smooth muscle opening up airways</a:t>
            </a:r>
          </a:p>
        </p:txBody>
      </p:sp>
      <p:sp>
        <p:nvSpPr>
          <p:cNvPr id="3" name="Title 2"/>
          <p:cNvSpPr>
            <a:spLocks noGrp="1"/>
          </p:cNvSpPr>
          <p:nvPr>
            <p:ph type="title"/>
          </p:nvPr>
        </p:nvSpPr>
        <p:spPr/>
        <p:txBody>
          <a:bodyPr/>
          <a:lstStyle/>
          <a:p>
            <a:r>
              <a:rPr lang="en-US" dirty="0" smtClean="0"/>
              <a:t>Fluticasone-</a:t>
            </a:r>
            <a:r>
              <a:rPr lang="en-US" dirty="0" err="1" smtClean="0"/>
              <a:t>salmeterol</a:t>
            </a:r>
            <a:endParaRPr lang="es-C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065" y="1752600"/>
            <a:ext cx="2285999" cy="1447800"/>
          </a:xfrm>
          <a:prstGeom prst="rect">
            <a:avLst/>
          </a:prstGeom>
          <a:ln w="25400">
            <a:solidFill>
              <a:srgbClr val="CC0000"/>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1" y="3352800"/>
            <a:ext cx="2285999" cy="1600200"/>
          </a:xfrm>
          <a:prstGeom prst="rect">
            <a:avLst/>
          </a:prstGeom>
          <a:ln w="25400">
            <a:solidFill>
              <a:srgbClr val="CC0000"/>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065" y="5105400"/>
            <a:ext cx="2286000" cy="1484242"/>
          </a:xfrm>
          <a:prstGeom prst="rect">
            <a:avLst/>
          </a:prstGeom>
          <a:ln w="25400">
            <a:solidFill>
              <a:srgbClr val="CC0000"/>
            </a:solidFill>
          </a:ln>
        </p:spPr>
      </p:pic>
    </p:spTree>
    <p:extLst>
      <p:ext uri="{BB962C8B-B14F-4D97-AF65-F5344CB8AC3E}">
        <p14:creationId xmlns:p14="http://schemas.microsoft.com/office/powerpoint/2010/main" val="27645188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76400"/>
            <a:ext cx="5943599" cy="4800600"/>
          </a:xfrm>
        </p:spPr>
        <p:txBody>
          <a:bodyPr>
            <a:normAutofit fontScale="77500" lnSpcReduction="20000"/>
          </a:bodyPr>
          <a:lstStyle/>
          <a:p>
            <a:pPr>
              <a:buFont typeface="Wingdings" panose="05000000000000000000" pitchFamily="2" charset="2"/>
              <a:buChar char="Ø"/>
            </a:pPr>
            <a:r>
              <a:rPr lang="en-US" sz="2400" b="1" dirty="0">
                <a:solidFill>
                  <a:srgbClr val="CC0000"/>
                </a:solidFill>
              </a:rPr>
              <a:t>ADVAIR HFA 230 mcg – 21 mcg / puff aerosol 12 g inhaler</a:t>
            </a:r>
          </a:p>
          <a:p>
            <a:pPr>
              <a:buFont typeface="Wingdings" panose="05000000000000000000" pitchFamily="2" charset="2"/>
              <a:buChar char="Ø"/>
            </a:pPr>
            <a:endParaRPr lang="en-US" sz="1300" b="1" dirty="0">
              <a:solidFill>
                <a:srgbClr val="CC0000"/>
              </a:solidFill>
            </a:endParaRPr>
          </a:p>
          <a:p>
            <a:pPr>
              <a:buFont typeface="Wingdings" panose="05000000000000000000" pitchFamily="2" charset="2"/>
              <a:buChar char="Ø"/>
            </a:pPr>
            <a:r>
              <a:rPr lang="en-US" sz="2400" b="1" dirty="0">
                <a:solidFill>
                  <a:srgbClr val="CC0000"/>
                </a:solidFill>
              </a:rPr>
              <a:t>ADVAIR HFA 115 mcg – 21 mcg / puff aerosol 8 g inhaler</a:t>
            </a:r>
          </a:p>
          <a:p>
            <a:pPr>
              <a:buFont typeface="Wingdings" panose="05000000000000000000" pitchFamily="2" charset="2"/>
              <a:buChar char="Ø"/>
            </a:pPr>
            <a:endParaRPr lang="en-US" sz="1300" b="1" dirty="0">
              <a:solidFill>
                <a:srgbClr val="CC0000"/>
              </a:solidFill>
            </a:endParaRPr>
          </a:p>
          <a:p>
            <a:pPr>
              <a:buFont typeface="Wingdings" panose="05000000000000000000" pitchFamily="2" charset="2"/>
              <a:buChar char="Ø"/>
            </a:pPr>
            <a:r>
              <a:rPr lang="en-US" sz="2400" b="1" dirty="0">
                <a:solidFill>
                  <a:srgbClr val="CC0000"/>
                </a:solidFill>
              </a:rPr>
              <a:t>ADVAIR HFA 45 mcg – 21 mcg / puff aerosol 8 g inhaler</a:t>
            </a:r>
          </a:p>
          <a:p>
            <a:pPr marL="45720" indent="0">
              <a:buNone/>
            </a:pPr>
            <a:endParaRPr lang="en-US" sz="1500" dirty="0" smtClean="0">
              <a:solidFill>
                <a:srgbClr val="CC0000"/>
              </a:solidFill>
            </a:endParaRPr>
          </a:p>
          <a:p>
            <a:r>
              <a:rPr lang="en-US" sz="2400" u="sng" dirty="0" smtClean="0">
                <a:solidFill>
                  <a:srgbClr val="CC0000"/>
                </a:solidFill>
              </a:rPr>
              <a:t>Dosing</a:t>
            </a:r>
          </a:p>
          <a:p>
            <a:pPr lvl="1"/>
            <a:r>
              <a:rPr lang="en-US" sz="2200" dirty="0" smtClean="0">
                <a:solidFill>
                  <a:srgbClr val="CC0000"/>
                </a:solidFill>
              </a:rPr>
              <a:t>2 </a:t>
            </a:r>
            <a:r>
              <a:rPr lang="en-US" sz="2200" dirty="0">
                <a:solidFill>
                  <a:srgbClr val="CC0000"/>
                </a:solidFill>
              </a:rPr>
              <a:t>inhalations BID ≥ 12 years old</a:t>
            </a:r>
            <a:endParaRPr lang="en-US" sz="2200" dirty="0" smtClean="0">
              <a:solidFill>
                <a:srgbClr val="CC0000"/>
              </a:solidFill>
            </a:endParaRPr>
          </a:p>
          <a:p>
            <a:pPr lvl="1"/>
            <a:r>
              <a:rPr lang="en-US" sz="2200" dirty="0" smtClean="0">
                <a:solidFill>
                  <a:srgbClr val="CC0000"/>
                </a:solidFill>
              </a:rPr>
              <a:t>Max of 920 mcg Fluticasone / 84 mcg salmeterol daily</a:t>
            </a:r>
          </a:p>
          <a:p>
            <a:pPr lvl="1"/>
            <a:endParaRPr lang="en-US" sz="1500" dirty="0">
              <a:solidFill>
                <a:srgbClr val="CC0000"/>
              </a:solidFill>
            </a:endParaRPr>
          </a:p>
          <a:p>
            <a:r>
              <a:rPr lang="en-US" sz="2400" u="sng" dirty="0" smtClean="0">
                <a:solidFill>
                  <a:srgbClr val="CC0000"/>
                </a:solidFill>
              </a:rPr>
              <a:t>Special Procedures, Storage Conditions, Labeling</a:t>
            </a:r>
          </a:p>
          <a:p>
            <a:pPr lvl="1"/>
            <a:r>
              <a:rPr lang="en-US" sz="2200" dirty="0" smtClean="0">
                <a:solidFill>
                  <a:srgbClr val="CC0000"/>
                </a:solidFill>
              </a:rPr>
              <a:t>Store at room temperature</a:t>
            </a:r>
          </a:p>
          <a:p>
            <a:pPr lvl="1"/>
            <a:r>
              <a:rPr lang="en-US" sz="2200" dirty="0" smtClean="0">
                <a:solidFill>
                  <a:srgbClr val="CC0000"/>
                </a:solidFill>
              </a:rPr>
              <a:t>Store in a dry place out of direct heat or sunlight</a:t>
            </a:r>
          </a:p>
          <a:p>
            <a:pPr lvl="1"/>
            <a:endParaRPr lang="en-US" sz="1200" dirty="0">
              <a:solidFill>
                <a:srgbClr val="CC0000"/>
              </a:solidFill>
            </a:endParaRPr>
          </a:p>
        </p:txBody>
      </p:sp>
      <p:sp>
        <p:nvSpPr>
          <p:cNvPr id="3" name="Title 2"/>
          <p:cNvSpPr>
            <a:spLocks noGrp="1"/>
          </p:cNvSpPr>
          <p:nvPr>
            <p:ph type="title"/>
          </p:nvPr>
        </p:nvSpPr>
        <p:spPr/>
        <p:txBody>
          <a:bodyPr/>
          <a:lstStyle/>
          <a:p>
            <a:r>
              <a:rPr lang="en-US" dirty="0"/>
              <a:t>Fluticasone-</a:t>
            </a:r>
            <a:r>
              <a:rPr lang="en-US" dirty="0" err="1"/>
              <a:t>salmeterol</a:t>
            </a:r>
            <a:endParaRPr lang="es-CO"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065" y="1752600"/>
            <a:ext cx="2285999" cy="1447800"/>
          </a:xfrm>
          <a:prstGeom prst="rect">
            <a:avLst/>
          </a:prstGeom>
          <a:ln w="25400">
            <a:solidFill>
              <a:srgbClr val="CC0000"/>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1" y="3352800"/>
            <a:ext cx="2285999" cy="1600200"/>
          </a:xfrm>
          <a:prstGeom prst="rect">
            <a:avLst/>
          </a:prstGeom>
          <a:ln w="25400">
            <a:solidFill>
              <a:srgbClr val="CC0000"/>
            </a:solid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0065" y="5105400"/>
            <a:ext cx="2286000" cy="1484242"/>
          </a:xfrm>
          <a:prstGeom prst="rect">
            <a:avLst/>
          </a:prstGeom>
          <a:ln w="25400">
            <a:solidFill>
              <a:srgbClr val="CC0000"/>
            </a:solidFill>
          </a:ln>
        </p:spPr>
      </p:pic>
    </p:spTree>
    <p:extLst>
      <p:ext uri="{BB962C8B-B14F-4D97-AF65-F5344CB8AC3E}">
        <p14:creationId xmlns:p14="http://schemas.microsoft.com/office/powerpoint/2010/main" val="30579812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199" y="1752600"/>
            <a:ext cx="5867401" cy="4876800"/>
          </a:xfrm>
        </p:spPr>
        <p:txBody>
          <a:bodyPr>
            <a:normAutofit fontScale="85000" lnSpcReduction="20000"/>
          </a:bodyPr>
          <a:lstStyle/>
          <a:p>
            <a:pPr>
              <a:buFont typeface="Wingdings" panose="05000000000000000000" pitchFamily="2" charset="2"/>
              <a:buChar char="Ø"/>
            </a:pPr>
            <a:r>
              <a:rPr lang="en-US" sz="2400" b="1" dirty="0" smtClean="0">
                <a:solidFill>
                  <a:srgbClr val="CC0000"/>
                </a:solidFill>
              </a:rPr>
              <a:t>SYMBICORT, 80 mcg – 4.5 mcg / puff </a:t>
            </a:r>
            <a:r>
              <a:rPr lang="en-US" sz="2400" b="1" dirty="0">
                <a:solidFill>
                  <a:srgbClr val="CC0000"/>
                </a:solidFill>
              </a:rPr>
              <a:t>aerosol </a:t>
            </a:r>
            <a:r>
              <a:rPr lang="en-US" sz="2400" b="1" dirty="0" smtClean="0">
                <a:solidFill>
                  <a:srgbClr val="CC0000"/>
                </a:solidFill>
              </a:rPr>
              <a:t>60 dose inhaler</a:t>
            </a:r>
            <a:endParaRPr lang="en-US" sz="1300" b="1" dirty="0">
              <a:solidFill>
                <a:srgbClr val="CC0000"/>
              </a:solidFill>
            </a:endParaRPr>
          </a:p>
          <a:p>
            <a:endParaRPr lang="en-US" sz="1300" b="1" dirty="0" smtClean="0">
              <a:solidFill>
                <a:srgbClr val="CC0000"/>
              </a:solidFill>
            </a:endParaRPr>
          </a:p>
          <a:p>
            <a:pPr>
              <a:buFont typeface="Wingdings" panose="05000000000000000000" pitchFamily="2" charset="2"/>
              <a:buChar char="Ø"/>
            </a:pPr>
            <a:r>
              <a:rPr lang="en-US" sz="2400" b="1" dirty="0">
                <a:solidFill>
                  <a:srgbClr val="CC0000"/>
                </a:solidFill>
              </a:rPr>
              <a:t>SYMBICORT, </a:t>
            </a:r>
            <a:r>
              <a:rPr lang="en-US" sz="2400" b="1" dirty="0" smtClean="0">
                <a:solidFill>
                  <a:srgbClr val="CC0000"/>
                </a:solidFill>
              </a:rPr>
              <a:t>160 </a:t>
            </a:r>
            <a:r>
              <a:rPr lang="en-US" sz="2400" b="1" dirty="0">
                <a:solidFill>
                  <a:srgbClr val="CC0000"/>
                </a:solidFill>
              </a:rPr>
              <a:t>mcg – 4.5 mcg / puff aerosol 60 dose inhaler</a:t>
            </a:r>
            <a:endParaRPr lang="en-US" sz="1300" b="1" dirty="0">
              <a:solidFill>
                <a:srgbClr val="CC0000"/>
              </a:solidFill>
            </a:endParaRPr>
          </a:p>
          <a:p>
            <a:pPr marL="45720" indent="0">
              <a:buNone/>
            </a:pPr>
            <a:endParaRPr lang="en-US" sz="1300" dirty="0" smtClean="0">
              <a:solidFill>
                <a:srgbClr val="CC0000"/>
              </a:solidFill>
            </a:endParaRPr>
          </a:p>
          <a:p>
            <a:pPr lvl="1"/>
            <a:r>
              <a:rPr lang="en-US" sz="2200" u="sng" dirty="0" smtClean="0">
                <a:solidFill>
                  <a:srgbClr val="CC0000"/>
                </a:solidFill>
              </a:rPr>
              <a:t>Drug Class</a:t>
            </a:r>
          </a:p>
          <a:p>
            <a:pPr lvl="2"/>
            <a:r>
              <a:rPr lang="en-US" sz="2000" dirty="0" smtClean="0">
                <a:solidFill>
                  <a:srgbClr val="CC0000"/>
                </a:solidFill>
              </a:rPr>
              <a:t> Respiratory Corticosteroid / Long-Acting Beta Agonist Combination</a:t>
            </a:r>
          </a:p>
          <a:p>
            <a:pPr lvl="2"/>
            <a:endParaRPr lang="en-US" sz="1300" dirty="0">
              <a:solidFill>
                <a:srgbClr val="CC0000"/>
              </a:solidFill>
            </a:endParaRPr>
          </a:p>
          <a:p>
            <a:pPr lvl="1"/>
            <a:r>
              <a:rPr lang="en-US" sz="2200" u="sng" dirty="0" smtClean="0">
                <a:solidFill>
                  <a:srgbClr val="CC0000"/>
                </a:solidFill>
              </a:rPr>
              <a:t>Indication</a:t>
            </a:r>
            <a:endParaRPr lang="en-US" sz="2200" u="sng" dirty="0">
              <a:solidFill>
                <a:srgbClr val="CC0000"/>
              </a:solidFill>
            </a:endParaRPr>
          </a:p>
          <a:p>
            <a:pPr lvl="2"/>
            <a:r>
              <a:rPr lang="en-US" sz="2000" dirty="0" smtClean="0">
                <a:solidFill>
                  <a:srgbClr val="CC0000"/>
                </a:solidFill>
              </a:rPr>
              <a:t> </a:t>
            </a:r>
            <a:r>
              <a:rPr lang="en-US" sz="2000" dirty="0">
                <a:solidFill>
                  <a:srgbClr val="CC0000"/>
                </a:solidFill>
              </a:rPr>
              <a:t>Maintenance management of asthma</a:t>
            </a:r>
          </a:p>
          <a:p>
            <a:pPr lvl="2"/>
            <a:r>
              <a:rPr lang="en-US" sz="2000" dirty="0">
                <a:solidFill>
                  <a:srgbClr val="CC0000"/>
                </a:solidFill>
              </a:rPr>
              <a:t> Not </a:t>
            </a:r>
            <a:r>
              <a:rPr lang="en-US" sz="2000" dirty="0" smtClean="0">
                <a:solidFill>
                  <a:srgbClr val="CC0000"/>
                </a:solidFill>
              </a:rPr>
              <a:t>for asthma attack</a:t>
            </a:r>
          </a:p>
          <a:p>
            <a:pPr lvl="2"/>
            <a:endParaRPr lang="en-US" sz="1300" dirty="0">
              <a:solidFill>
                <a:srgbClr val="CC0000"/>
              </a:solidFill>
            </a:endParaRPr>
          </a:p>
          <a:p>
            <a:pPr marL="548640" lvl="2" indent="-228600">
              <a:buClr>
                <a:schemeClr val="accent2"/>
              </a:buClr>
              <a:buFont typeface="Wingdings 2" pitchFamily="18" charset="2"/>
              <a:buChar char=""/>
            </a:pPr>
            <a:r>
              <a:rPr lang="en-US" sz="2200" u="sng" dirty="0" smtClean="0">
                <a:solidFill>
                  <a:srgbClr val="CC0000"/>
                </a:solidFill>
              </a:rPr>
              <a:t>Mechanism of Action</a:t>
            </a:r>
            <a:endParaRPr lang="en-US" sz="2200" u="sng" dirty="0">
              <a:solidFill>
                <a:srgbClr val="CC0000"/>
              </a:solidFill>
            </a:endParaRPr>
          </a:p>
          <a:p>
            <a:pPr lvl="2"/>
            <a:r>
              <a:rPr lang="en-US" sz="2000" dirty="0" smtClean="0">
                <a:solidFill>
                  <a:srgbClr val="CC0000"/>
                </a:solidFill>
              </a:rPr>
              <a:t>Budesonide depresses white blood cell migration and controls inflammation</a:t>
            </a:r>
          </a:p>
          <a:p>
            <a:pPr lvl="2"/>
            <a:r>
              <a:rPr lang="en-US" sz="2000" dirty="0" smtClean="0">
                <a:solidFill>
                  <a:srgbClr val="CC0000"/>
                </a:solidFill>
              </a:rPr>
              <a:t>Formoterol relaxes bronchial smooth muscle with a long-acting effect</a:t>
            </a:r>
          </a:p>
        </p:txBody>
      </p:sp>
      <p:sp>
        <p:nvSpPr>
          <p:cNvPr id="3" name="Title 2"/>
          <p:cNvSpPr>
            <a:spLocks noGrp="1"/>
          </p:cNvSpPr>
          <p:nvPr>
            <p:ph type="title"/>
          </p:nvPr>
        </p:nvSpPr>
        <p:spPr/>
        <p:txBody>
          <a:bodyPr/>
          <a:lstStyle/>
          <a:p>
            <a:r>
              <a:rPr lang="en-US" dirty="0" smtClean="0"/>
              <a:t>Budesonide-</a:t>
            </a:r>
            <a:r>
              <a:rPr lang="en-US" dirty="0" err="1" smtClean="0"/>
              <a:t>formoterol</a:t>
            </a:r>
            <a:endParaRPr lang="es-C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440" y="1752600"/>
            <a:ext cx="2677160" cy="2286000"/>
          </a:xfrm>
          <a:prstGeom prst="rect">
            <a:avLst/>
          </a:prstGeom>
          <a:ln w="25400">
            <a:solidFill>
              <a:srgbClr val="CC0000"/>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440" y="4267200"/>
            <a:ext cx="2677160" cy="2286000"/>
          </a:xfrm>
          <a:prstGeom prst="rect">
            <a:avLst/>
          </a:prstGeom>
          <a:ln w="25400">
            <a:solidFill>
              <a:srgbClr val="CC0000"/>
            </a:solidFill>
          </a:ln>
        </p:spPr>
      </p:pic>
    </p:spTree>
    <p:extLst>
      <p:ext uri="{BB962C8B-B14F-4D97-AF65-F5344CB8AC3E}">
        <p14:creationId xmlns:p14="http://schemas.microsoft.com/office/powerpoint/2010/main" val="8020486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76400"/>
            <a:ext cx="5943600" cy="4800600"/>
          </a:xfrm>
        </p:spPr>
        <p:txBody>
          <a:bodyPr>
            <a:normAutofit/>
          </a:bodyPr>
          <a:lstStyle/>
          <a:p>
            <a:pPr>
              <a:buFont typeface="Wingdings" panose="05000000000000000000" pitchFamily="2" charset="2"/>
              <a:buChar char="Ø"/>
            </a:pPr>
            <a:r>
              <a:rPr lang="en-US" sz="2400" b="1" dirty="0">
                <a:solidFill>
                  <a:srgbClr val="CC0000"/>
                </a:solidFill>
              </a:rPr>
              <a:t>SYMBICORT, 80 mcg – 4.5 mcg / puff aerosol 60 dose inhaler</a:t>
            </a:r>
            <a:endParaRPr lang="en-US" sz="1300" b="1" dirty="0">
              <a:solidFill>
                <a:srgbClr val="CC0000"/>
              </a:solidFill>
            </a:endParaRPr>
          </a:p>
          <a:p>
            <a:endParaRPr lang="en-US" sz="1300" b="1" dirty="0">
              <a:solidFill>
                <a:srgbClr val="CC0000"/>
              </a:solidFill>
            </a:endParaRPr>
          </a:p>
          <a:p>
            <a:pPr>
              <a:buFont typeface="Wingdings" panose="05000000000000000000" pitchFamily="2" charset="2"/>
              <a:buChar char="Ø"/>
            </a:pPr>
            <a:r>
              <a:rPr lang="en-US" sz="2400" b="1" dirty="0">
                <a:solidFill>
                  <a:srgbClr val="CC0000"/>
                </a:solidFill>
              </a:rPr>
              <a:t>SYMBICORT, 160 mcg – 4.5 mcg / puff aerosol 60 dose inhaler</a:t>
            </a:r>
            <a:endParaRPr lang="en-US" sz="1300" b="1" dirty="0">
              <a:solidFill>
                <a:srgbClr val="CC0000"/>
              </a:solidFill>
            </a:endParaRPr>
          </a:p>
          <a:p>
            <a:pPr marL="45720" indent="0">
              <a:buNone/>
            </a:pPr>
            <a:endParaRPr lang="en-US" sz="1200" dirty="0" smtClean="0">
              <a:solidFill>
                <a:srgbClr val="CC0000"/>
              </a:solidFill>
            </a:endParaRPr>
          </a:p>
          <a:p>
            <a:r>
              <a:rPr lang="en-US" sz="2200" u="sng" dirty="0" smtClean="0">
                <a:solidFill>
                  <a:srgbClr val="CC0000"/>
                </a:solidFill>
              </a:rPr>
              <a:t>Dosing</a:t>
            </a:r>
          </a:p>
          <a:p>
            <a:pPr lvl="1"/>
            <a:r>
              <a:rPr lang="en-US" sz="1900" dirty="0" smtClean="0">
                <a:solidFill>
                  <a:srgbClr val="CC0000"/>
                </a:solidFill>
              </a:rPr>
              <a:t>2 puffs BID</a:t>
            </a:r>
          </a:p>
          <a:p>
            <a:pPr lvl="1"/>
            <a:r>
              <a:rPr lang="en-US" sz="1900" dirty="0" smtClean="0">
                <a:solidFill>
                  <a:srgbClr val="CC0000"/>
                </a:solidFill>
              </a:rPr>
              <a:t>Max 4 puffs / day</a:t>
            </a:r>
          </a:p>
          <a:p>
            <a:pPr lvl="1"/>
            <a:endParaRPr lang="en-US" sz="1200" dirty="0">
              <a:solidFill>
                <a:srgbClr val="CC0000"/>
              </a:solidFill>
            </a:endParaRPr>
          </a:p>
          <a:p>
            <a:r>
              <a:rPr lang="en-US" sz="2200" u="sng" dirty="0" smtClean="0">
                <a:solidFill>
                  <a:srgbClr val="CC0000"/>
                </a:solidFill>
              </a:rPr>
              <a:t>Special Procedures, Storage Conditions, Labeling</a:t>
            </a:r>
          </a:p>
          <a:p>
            <a:pPr lvl="1"/>
            <a:r>
              <a:rPr lang="en-US" sz="2200" dirty="0">
                <a:solidFill>
                  <a:srgbClr val="CC0000"/>
                </a:solidFill>
              </a:rPr>
              <a:t> </a:t>
            </a:r>
            <a:r>
              <a:rPr lang="en-US" sz="1900" dirty="0" smtClean="0">
                <a:solidFill>
                  <a:srgbClr val="CC0000"/>
                </a:solidFill>
              </a:rPr>
              <a:t>Store at room temperature</a:t>
            </a:r>
            <a:endParaRPr lang="en-US" sz="1900" dirty="0">
              <a:solidFill>
                <a:srgbClr val="CC0000"/>
              </a:solidFill>
            </a:endParaRPr>
          </a:p>
        </p:txBody>
      </p:sp>
      <p:sp>
        <p:nvSpPr>
          <p:cNvPr id="3" name="Title 2"/>
          <p:cNvSpPr>
            <a:spLocks noGrp="1"/>
          </p:cNvSpPr>
          <p:nvPr>
            <p:ph type="title"/>
          </p:nvPr>
        </p:nvSpPr>
        <p:spPr/>
        <p:txBody>
          <a:bodyPr/>
          <a:lstStyle/>
          <a:p>
            <a:r>
              <a:rPr lang="en-US" dirty="0"/>
              <a:t>Budesonide-</a:t>
            </a:r>
            <a:r>
              <a:rPr lang="en-US" dirty="0" err="1"/>
              <a:t>formoterol</a:t>
            </a:r>
            <a:endParaRPr lang="es-C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440" y="1752600"/>
            <a:ext cx="2677160" cy="2286000"/>
          </a:xfrm>
          <a:prstGeom prst="rect">
            <a:avLst/>
          </a:prstGeom>
          <a:ln w="25400">
            <a:solidFill>
              <a:srgbClr val="CC0000"/>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440" y="4267200"/>
            <a:ext cx="2677160" cy="2286000"/>
          </a:xfrm>
          <a:prstGeom prst="rect">
            <a:avLst/>
          </a:prstGeom>
          <a:ln w="25400">
            <a:solidFill>
              <a:srgbClr val="CC0000"/>
            </a:solidFill>
          </a:ln>
        </p:spPr>
      </p:pic>
    </p:spTree>
    <p:extLst>
      <p:ext uri="{BB962C8B-B14F-4D97-AF65-F5344CB8AC3E}">
        <p14:creationId xmlns:p14="http://schemas.microsoft.com/office/powerpoint/2010/main" val="11470193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752600"/>
            <a:ext cx="6248401" cy="4876800"/>
          </a:xfrm>
        </p:spPr>
        <p:txBody>
          <a:bodyPr>
            <a:normAutofit fontScale="92500"/>
          </a:bodyPr>
          <a:lstStyle/>
          <a:p>
            <a:pPr>
              <a:buFont typeface="Wingdings" panose="05000000000000000000" pitchFamily="2" charset="2"/>
              <a:buChar char="Ø"/>
            </a:pPr>
            <a:r>
              <a:rPr lang="en-US" sz="2400" b="1" dirty="0" smtClean="0">
                <a:solidFill>
                  <a:srgbClr val="CC0000"/>
                </a:solidFill>
              </a:rPr>
              <a:t>S2 INHALANT, 2.25 % solution inhalation</a:t>
            </a:r>
            <a:endParaRPr lang="en-US" sz="2200" b="1" dirty="0" smtClean="0">
              <a:solidFill>
                <a:srgbClr val="CC0000"/>
              </a:solidFill>
            </a:endParaRPr>
          </a:p>
          <a:p>
            <a:pPr marL="45720" indent="0">
              <a:buNone/>
            </a:pPr>
            <a:endParaRPr lang="en-US" sz="1400" dirty="0" smtClean="0">
              <a:solidFill>
                <a:srgbClr val="CC0000"/>
              </a:solidFill>
            </a:endParaRPr>
          </a:p>
          <a:p>
            <a:pPr lvl="1"/>
            <a:r>
              <a:rPr lang="en-US" sz="2200" u="sng" dirty="0" smtClean="0">
                <a:solidFill>
                  <a:srgbClr val="CC0000"/>
                </a:solidFill>
              </a:rPr>
              <a:t>Drug Class</a:t>
            </a:r>
          </a:p>
          <a:p>
            <a:pPr lvl="2"/>
            <a:r>
              <a:rPr lang="en-US" sz="2000" dirty="0" smtClean="0">
                <a:solidFill>
                  <a:srgbClr val="CC0000"/>
                </a:solidFill>
              </a:rPr>
              <a:t> Inhalation sympathomimetic Bronchodilator Agent</a:t>
            </a:r>
          </a:p>
          <a:p>
            <a:pPr lvl="2"/>
            <a:endParaRPr lang="en-US" sz="1400" dirty="0">
              <a:solidFill>
                <a:srgbClr val="CC0000"/>
              </a:solidFill>
            </a:endParaRPr>
          </a:p>
          <a:p>
            <a:pPr lvl="1"/>
            <a:r>
              <a:rPr lang="en-US" sz="2200" u="sng" dirty="0" smtClean="0">
                <a:solidFill>
                  <a:srgbClr val="CC0000"/>
                </a:solidFill>
              </a:rPr>
              <a:t>Indication</a:t>
            </a:r>
            <a:endParaRPr lang="en-US" sz="2200" u="sng" dirty="0">
              <a:solidFill>
                <a:srgbClr val="CC0000"/>
              </a:solidFill>
            </a:endParaRPr>
          </a:p>
          <a:p>
            <a:pPr lvl="2"/>
            <a:r>
              <a:rPr lang="en-US" sz="2000" dirty="0" smtClean="0">
                <a:solidFill>
                  <a:srgbClr val="CC0000"/>
                </a:solidFill>
              </a:rPr>
              <a:t> Asthma attack (not routine)</a:t>
            </a:r>
          </a:p>
          <a:p>
            <a:pPr lvl="2"/>
            <a:r>
              <a:rPr lang="en-US" sz="2100" dirty="0" smtClean="0">
                <a:solidFill>
                  <a:srgbClr val="CC0000"/>
                </a:solidFill>
              </a:rPr>
              <a:t> Airway edema</a:t>
            </a:r>
          </a:p>
          <a:p>
            <a:pPr lvl="2"/>
            <a:endParaRPr lang="en-US" sz="1400" dirty="0">
              <a:solidFill>
                <a:srgbClr val="CC0000"/>
              </a:solidFill>
            </a:endParaRPr>
          </a:p>
          <a:p>
            <a:pPr marL="548640" lvl="2" indent="-228600">
              <a:buClr>
                <a:schemeClr val="accent2"/>
              </a:buClr>
              <a:buFont typeface="Wingdings 2" pitchFamily="18" charset="2"/>
              <a:buChar char=""/>
            </a:pPr>
            <a:r>
              <a:rPr lang="en-US" sz="2100" u="sng" dirty="0" smtClean="0">
                <a:solidFill>
                  <a:srgbClr val="CC0000"/>
                </a:solidFill>
              </a:rPr>
              <a:t>Mechanism of Action</a:t>
            </a:r>
            <a:endParaRPr lang="en-US" sz="2100" u="sng" dirty="0">
              <a:solidFill>
                <a:srgbClr val="CC0000"/>
              </a:solidFill>
            </a:endParaRPr>
          </a:p>
          <a:p>
            <a:pPr lvl="2"/>
            <a:r>
              <a:rPr lang="en-US" sz="2100" dirty="0" smtClean="0">
                <a:solidFill>
                  <a:srgbClr val="CC0000"/>
                </a:solidFill>
              </a:rPr>
              <a:t>Stimulates receptors </a:t>
            </a:r>
            <a:r>
              <a:rPr lang="en-US" sz="2100" dirty="0">
                <a:solidFill>
                  <a:srgbClr val="CC0000"/>
                </a:solidFill>
              </a:rPr>
              <a:t>resulting in relaxation of smooth </a:t>
            </a:r>
            <a:r>
              <a:rPr lang="en-US" sz="2100" dirty="0" smtClean="0">
                <a:solidFill>
                  <a:srgbClr val="CC0000"/>
                </a:solidFill>
              </a:rPr>
              <a:t>muscle</a:t>
            </a:r>
          </a:p>
          <a:p>
            <a:pPr lvl="2"/>
            <a:r>
              <a:rPr lang="en-US" sz="2100" dirty="0" smtClean="0">
                <a:solidFill>
                  <a:srgbClr val="CC0000"/>
                </a:solidFill>
              </a:rPr>
              <a:t>Large </a:t>
            </a:r>
            <a:r>
              <a:rPr lang="en-US" sz="2100" dirty="0">
                <a:solidFill>
                  <a:srgbClr val="CC0000"/>
                </a:solidFill>
              </a:rPr>
              <a:t>doses may </a:t>
            </a:r>
            <a:r>
              <a:rPr lang="en-US" sz="2100" dirty="0" smtClean="0">
                <a:solidFill>
                  <a:srgbClr val="CC0000"/>
                </a:solidFill>
              </a:rPr>
              <a:t>produce </a:t>
            </a:r>
            <a:r>
              <a:rPr lang="en-US" sz="2100" dirty="0">
                <a:solidFill>
                  <a:srgbClr val="CC0000"/>
                </a:solidFill>
              </a:rPr>
              <a:t>constriction </a:t>
            </a:r>
            <a:r>
              <a:rPr lang="en-US" sz="2100" dirty="0" smtClean="0">
                <a:solidFill>
                  <a:srgbClr val="CC0000"/>
                </a:solidFill>
              </a:rPr>
              <a:t>of other muscles</a:t>
            </a:r>
          </a:p>
        </p:txBody>
      </p:sp>
      <p:sp>
        <p:nvSpPr>
          <p:cNvPr id="3" name="Title 2"/>
          <p:cNvSpPr>
            <a:spLocks noGrp="1"/>
          </p:cNvSpPr>
          <p:nvPr>
            <p:ph type="title"/>
          </p:nvPr>
        </p:nvSpPr>
        <p:spPr/>
        <p:txBody>
          <a:bodyPr/>
          <a:lstStyle/>
          <a:p>
            <a:r>
              <a:rPr lang="en-US" dirty="0" err="1" smtClean="0"/>
              <a:t>RACEPinephrine</a:t>
            </a:r>
            <a:r>
              <a:rPr lang="en-US" dirty="0" smtClean="0"/>
              <a:t> </a:t>
            </a:r>
            <a:endParaRPr lang="es-C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819400"/>
            <a:ext cx="2514600" cy="2133600"/>
          </a:xfrm>
          <a:prstGeom prst="rect">
            <a:avLst/>
          </a:prstGeom>
          <a:ln w="25400">
            <a:solidFill>
              <a:srgbClr val="CC0000"/>
            </a:solidFill>
          </a:ln>
        </p:spPr>
      </p:pic>
    </p:spTree>
    <p:extLst>
      <p:ext uri="{BB962C8B-B14F-4D97-AF65-F5344CB8AC3E}">
        <p14:creationId xmlns:p14="http://schemas.microsoft.com/office/powerpoint/2010/main" val="9584960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76400"/>
            <a:ext cx="5943599" cy="4800600"/>
          </a:xfrm>
        </p:spPr>
        <p:txBody>
          <a:bodyPr>
            <a:normAutofit/>
          </a:bodyPr>
          <a:lstStyle/>
          <a:p>
            <a:pPr>
              <a:buFont typeface="Wingdings" panose="05000000000000000000" pitchFamily="2" charset="2"/>
              <a:buChar char="Ø"/>
            </a:pPr>
            <a:r>
              <a:rPr lang="en-US" sz="2400" b="1" dirty="0">
                <a:solidFill>
                  <a:srgbClr val="CC0000"/>
                </a:solidFill>
              </a:rPr>
              <a:t>S2 INHALANT, 2.25 % solution inhalation</a:t>
            </a:r>
            <a:endParaRPr lang="en-US" sz="2200" b="1" dirty="0">
              <a:solidFill>
                <a:srgbClr val="CC0000"/>
              </a:solidFill>
            </a:endParaRPr>
          </a:p>
          <a:p>
            <a:pPr marL="45720" indent="0">
              <a:buNone/>
            </a:pPr>
            <a:endParaRPr lang="en-US" sz="1200" dirty="0" smtClean="0">
              <a:solidFill>
                <a:srgbClr val="CC0000"/>
              </a:solidFill>
            </a:endParaRPr>
          </a:p>
          <a:p>
            <a:r>
              <a:rPr lang="en-US" sz="2200" u="sng" dirty="0" smtClean="0">
                <a:solidFill>
                  <a:srgbClr val="CC0000"/>
                </a:solidFill>
              </a:rPr>
              <a:t>Dosing</a:t>
            </a:r>
          </a:p>
          <a:p>
            <a:pPr lvl="1"/>
            <a:r>
              <a:rPr lang="en-US" sz="1900" dirty="0" smtClean="0">
                <a:solidFill>
                  <a:srgbClr val="CC0000"/>
                </a:solidFill>
              </a:rPr>
              <a:t>0.5 mL diluted with 3 – 5 mL of NS</a:t>
            </a:r>
          </a:p>
          <a:p>
            <a:pPr lvl="1"/>
            <a:r>
              <a:rPr lang="en-US" sz="1900" dirty="0" smtClean="0">
                <a:solidFill>
                  <a:srgbClr val="CC0000"/>
                </a:solidFill>
              </a:rPr>
              <a:t>Nebulized over 15 min Q 3-4 Hr</a:t>
            </a:r>
          </a:p>
          <a:p>
            <a:pPr lvl="1"/>
            <a:endParaRPr lang="en-US" sz="1200" dirty="0">
              <a:solidFill>
                <a:srgbClr val="CC0000"/>
              </a:solidFill>
            </a:endParaRPr>
          </a:p>
          <a:p>
            <a:r>
              <a:rPr lang="en-US" sz="2200" u="sng" dirty="0" smtClean="0">
                <a:solidFill>
                  <a:srgbClr val="CC0000"/>
                </a:solidFill>
              </a:rPr>
              <a:t>Special Procedures, Storage Conditions, Labeling</a:t>
            </a:r>
          </a:p>
          <a:p>
            <a:pPr lvl="1"/>
            <a:r>
              <a:rPr lang="en-US" sz="2200" dirty="0">
                <a:solidFill>
                  <a:srgbClr val="CC0000"/>
                </a:solidFill>
              </a:rPr>
              <a:t> </a:t>
            </a:r>
            <a:r>
              <a:rPr lang="en-US" sz="1900" dirty="0" smtClean="0">
                <a:solidFill>
                  <a:srgbClr val="CC0000"/>
                </a:solidFill>
              </a:rPr>
              <a:t>Store at room temperature</a:t>
            </a:r>
          </a:p>
          <a:p>
            <a:pPr lvl="1"/>
            <a:r>
              <a:rPr lang="en-US" sz="1900" dirty="0">
                <a:solidFill>
                  <a:srgbClr val="CC0000"/>
                </a:solidFill>
              </a:rPr>
              <a:t> </a:t>
            </a:r>
            <a:r>
              <a:rPr lang="en-US" sz="1900" dirty="0" smtClean="0">
                <a:solidFill>
                  <a:srgbClr val="CC0000"/>
                </a:solidFill>
              </a:rPr>
              <a:t>Protect from light and excessive heat</a:t>
            </a:r>
          </a:p>
        </p:txBody>
      </p:sp>
      <p:sp>
        <p:nvSpPr>
          <p:cNvPr id="3" name="Title 2"/>
          <p:cNvSpPr>
            <a:spLocks noGrp="1"/>
          </p:cNvSpPr>
          <p:nvPr>
            <p:ph type="title"/>
          </p:nvPr>
        </p:nvSpPr>
        <p:spPr/>
        <p:txBody>
          <a:bodyPr/>
          <a:lstStyle/>
          <a:p>
            <a:r>
              <a:rPr lang="en-US" dirty="0" err="1" smtClean="0"/>
              <a:t>RACEPinephrine</a:t>
            </a:r>
            <a:endParaRPr lang="es-CO"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819400"/>
            <a:ext cx="2514600" cy="2133600"/>
          </a:xfrm>
          <a:prstGeom prst="rect">
            <a:avLst/>
          </a:prstGeom>
          <a:ln w="25400">
            <a:solidFill>
              <a:srgbClr val="CC0000"/>
            </a:solidFill>
          </a:ln>
        </p:spPr>
      </p:pic>
    </p:spTree>
    <p:extLst>
      <p:ext uri="{BB962C8B-B14F-4D97-AF65-F5344CB8AC3E}">
        <p14:creationId xmlns:p14="http://schemas.microsoft.com/office/powerpoint/2010/main" val="28279074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752600"/>
            <a:ext cx="6248401" cy="4876800"/>
          </a:xfrm>
        </p:spPr>
        <p:txBody>
          <a:bodyPr>
            <a:normAutofit/>
          </a:bodyPr>
          <a:lstStyle/>
          <a:p>
            <a:pPr>
              <a:buFont typeface="Wingdings" panose="05000000000000000000" pitchFamily="2" charset="2"/>
              <a:buChar char="Ø"/>
            </a:pPr>
            <a:r>
              <a:rPr lang="en-US" sz="2400" b="1" dirty="0" smtClean="0">
                <a:solidFill>
                  <a:srgbClr val="CC0000"/>
                </a:solidFill>
              </a:rPr>
              <a:t>CROMOLYN SODIUM 20 mg solution 2 mL inhalation</a:t>
            </a:r>
            <a:endParaRPr lang="en-US" sz="2200" b="1" dirty="0" smtClean="0">
              <a:solidFill>
                <a:srgbClr val="CC0000"/>
              </a:solidFill>
            </a:endParaRPr>
          </a:p>
          <a:p>
            <a:pPr marL="45720" indent="0">
              <a:buNone/>
            </a:pPr>
            <a:endParaRPr lang="en-US" sz="1300" dirty="0" smtClean="0">
              <a:solidFill>
                <a:srgbClr val="CC0000"/>
              </a:solidFill>
            </a:endParaRPr>
          </a:p>
          <a:p>
            <a:pPr lvl="1"/>
            <a:r>
              <a:rPr lang="en-US" sz="2200" u="sng" dirty="0" smtClean="0">
                <a:solidFill>
                  <a:srgbClr val="CC0000"/>
                </a:solidFill>
              </a:rPr>
              <a:t>Drug Class</a:t>
            </a:r>
          </a:p>
          <a:p>
            <a:pPr lvl="2"/>
            <a:r>
              <a:rPr lang="en-US" sz="2000" dirty="0" smtClean="0">
                <a:solidFill>
                  <a:srgbClr val="CC0000"/>
                </a:solidFill>
              </a:rPr>
              <a:t> Mast-Cell Stabilizer</a:t>
            </a:r>
          </a:p>
          <a:p>
            <a:pPr lvl="2"/>
            <a:endParaRPr lang="en-US" sz="1200" dirty="0">
              <a:solidFill>
                <a:srgbClr val="CC0000"/>
              </a:solidFill>
            </a:endParaRPr>
          </a:p>
          <a:p>
            <a:pPr lvl="1"/>
            <a:r>
              <a:rPr lang="en-US" sz="2200" u="sng" dirty="0" smtClean="0">
                <a:solidFill>
                  <a:srgbClr val="CC0000"/>
                </a:solidFill>
              </a:rPr>
              <a:t>Indication</a:t>
            </a:r>
            <a:endParaRPr lang="en-US" sz="2200" u="sng" dirty="0">
              <a:solidFill>
                <a:srgbClr val="CC0000"/>
              </a:solidFill>
            </a:endParaRPr>
          </a:p>
          <a:p>
            <a:pPr lvl="2"/>
            <a:r>
              <a:rPr lang="en-US" sz="1900" dirty="0" smtClean="0">
                <a:solidFill>
                  <a:srgbClr val="CC0000"/>
                </a:solidFill>
              </a:rPr>
              <a:t>Chronic control of asthma</a:t>
            </a:r>
          </a:p>
          <a:p>
            <a:pPr lvl="2"/>
            <a:r>
              <a:rPr lang="en-US" sz="1900" dirty="0" smtClean="0">
                <a:solidFill>
                  <a:srgbClr val="CC0000"/>
                </a:solidFill>
              </a:rPr>
              <a:t>Prevention of allergen or exercise-induced bronchospasm</a:t>
            </a:r>
          </a:p>
          <a:p>
            <a:pPr lvl="2"/>
            <a:endParaRPr lang="en-US" sz="1200" dirty="0">
              <a:solidFill>
                <a:srgbClr val="CC0000"/>
              </a:solidFill>
            </a:endParaRPr>
          </a:p>
          <a:p>
            <a:pPr marL="548640" lvl="2" indent="-228600">
              <a:buClr>
                <a:schemeClr val="accent2"/>
              </a:buClr>
              <a:buFont typeface="Wingdings 2" pitchFamily="18" charset="2"/>
              <a:buChar char=""/>
            </a:pPr>
            <a:r>
              <a:rPr lang="en-US" sz="2200" u="sng" dirty="0" smtClean="0">
                <a:solidFill>
                  <a:srgbClr val="CC0000"/>
                </a:solidFill>
              </a:rPr>
              <a:t>Mechanism of Action</a:t>
            </a:r>
            <a:endParaRPr lang="en-US" sz="2200" u="sng" dirty="0">
              <a:solidFill>
                <a:srgbClr val="CC0000"/>
              </a:solidFill>
            </a:endParaRPr>
          </a:p>
          <a:p>
            <a:pPr lvl="2"/>
            <a:r>
              <a:rPr lang="en-US" sz="1900" dirty="0" smtClean="0">
                <a:solidFill>
                  <a:srgbClr val="CC0000"/>
                </a:solidFill>
              </a:rPr>
              <a:t>Prevents the mast cell release of inflammatory mediators</a:t>
            </a:r>
          </a:p>
        </p:txBody>
      </p:sp>
      <p:sp>
        <p:nvSpPr>
          <p:cNvPr id="3" name="Title 2"/>
          <p:cNvSpPr>
            <a:spLocks noGrp="1"/>
          </p:cNvSpPr>
          <p:nvPr>
            <p:ph type="title"/>
          </p:nvPr>
        </p:nvSpPr>
        <p:spPr/>
        <p:txBody>
          <a:bodyPr/>
          <a:lstStyle/>
          <a:p>
            <a:r>
              <a:rPr lang="en-US" dirty="0" err="1" smtClean="0"/>
              <a:t>Cromolyn</a:t>
            </a:r>
            <a:endParaRPr lang="es-CO"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667000"/>
            <a:ext cx="2494844" cy="1981200"/>
          </a:xfrm>
          <a:prstGeom prst="rect">
            <a:avLst/>
          </a:prstGeom>
          <a:ln w="25400">
            <a:solidFill>
              <a:srgbClr val="CC0000"/>
            </a:solidFill>
          </a:ln>
        </p:spPr>
      </p:pic>
    </p:spTree>
    <p:extLst>
      <p:ext uri="{BB962C8B-B14F-4D97-AF65-F5344CB8AC3E}">
        <p14:creationId xmlns:p14="http://schemas.microsoft.com/office/powerpoint/2010/main" val="12072239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76400"/>
            <a:ext cx="5943599" cy="4800600"/>
          </a:xfrm>
        </p:spPr>
        <p:txBody>
          <a:bodyPr>
            <a:normAutofit fontScale="92500" lnSpcReduction="10000"/>
          </a:bodyPr>
          <a:lstStyle/>
          <a:p>
            <a:pPr>
              <a:buFont typeface="Wingdings" panose="05000000000000000000" pitchFamily="2" charset="2"/>
              <a:buChar char="Ø"/>
            </a:pPr>
            <a:r>
              <a:rPr lang="en-US" sz="2400" b="1" dirty="0">
                <a:solidFill>
                  <a:srgbClr val="CC0000"/>
                </a:solidFill>
              </a:rPr>
              <a:t>CROMOLYN SODIUM 20 mg solution </a:t>
            </a:r>
            <a:r>
              <a:rPr lang="en-US" sz="2400" b="1" dirty="0" smtClean="0">
                <a:solidFill>
                  <a:srgbClr val="CC0000"/>
                </a:solidFill>
              </a:rPr>
              <a:t>/ 2 </a:t>
            </a:r>
            <a:r>
              <a:rPr lang="en-US" sz="2400" b="1" dirty="0">
                <a:solidFill>
                  <a:srgbClr val="CC0000"/>
                </a:solidFill>
              </a:rPr>
              <a:t>mL inhalation</a:t>
            </a:r>
            <a:endParaRPr lang="en-US" sz="2200" b="1" dirty="0">
              <a:solidFill>
                <a:srgbClr val="CC0000"/>
              </a:solidFill>
            </a:endParaRPr>
          </a:p>
          <a:p>
            <a:pPr marL="45720" indent="0">
              <a:buNone/>
            </a:pPr>
            <a:endParaRPr lang="en-US" sz="1200" dirty="0" smtClean="0">
              <a:solidFill>
                <a:srgbClr val="CC0000"/>
              </a:solidFill>
            </a:endParaRPr>
          </a:p>
          <a:p>
            <a:r>
              <a:rPr lang="en-US" sz="2400" u="sng" dirty="0" smtClean="0">
                <a:solidFill>
                  <a:srgbClr val="CC0000"/>
                </a:solidFill>
              </a:rPr>
              <a:t>Dosing</a:t>
            </a:r>
          </a:p>
          <a:p>
            <a:pPr lvl="1"/>
            <a:r>
              <a:rPr lang="en-US" dirty="0" smtClean="0">
                <a:solidFill>
                  <a:srgbClr val="CC0000"/>
                </a:solidFill>
              </a:rPr>
              <a:t>20 </a:t>
            </a:r>
            <a:r>
              <a:rPr lang="en-US" dirty="0">
                <a:solidFill>
                  <a:srgbClr val="CC0000"/>
                </a:solidFill>
              </a:rPr>
              <a:t>mg QID ≥ 2 years old</a:t>
            </a:r>
          </a:p>
          <a:p>
            <a:r>
              <a:rPr lang="en-US" sz="2400" u="sng" dirty="0" smtClean="0">
                <a:solidFill>
                  <a:srgbClr val="CC0000"/>
                </a:solidFill>
              </a:rPr>
              <a:t>Special Procedures, Storage Conditions, Labeling</a:t>
            </a:r>
          </a:p>
          <a:p>
            <a:pPr lvl="1"/>
            <a:r>
              <a:rPr lang="en-US" dirty="0" smtClean="0">
                <a:solidFill>
                  <a:srgbClr val="CC0000"/>
                </a:solidFill>
              </a:rPr>
              <a:t>Protect from light </a:t>
            </a:r>
            <a:r>
              <a:rPr lang="en-US" dirty="0">
                <a:solidFill>
                  <a:srgbClr val="CC0000"/>
                </a:solidFill>
              </a:rPr>
              <a:t>and </a:t>
            </a:r>
            <a:r>
              <a:rPr lang="en-US" dirty="0" smtClean="0">
                <a:solidFill>
                  <a:srgbClr val="CC0000"/>
                </a:solidFill>
              </a:rPr>
              <a:t>heat</a:t>
            </a:r>
          </a:p>
          <a:p>
            <a:pPr lvl="1"/>
            <a:r>
              <a:rPr lang="en-US" dirty="0" smtClean="0">
                <a:solidFill>
                  <a:srgbClr val="CC0000"/>
                </a:solidFill>
              </a:rPr>
              <a:t>Nebulization </a:t>
            </a:r>
            <a:r>
              <a:rPr lang="en-US" dirty="0">
                <a:solidFill>
                  <a:srgbClr val="CC0000"/>
                </a:solidFill>
              </a:rPr>
              <a:t>solution is compatible with beta-agonists, </a:t>
            </a:r>
            <a:r>
              <a:rPr lang="en-US" dirty="0" smtClean="0">
                <a:solidFill>
                  <a:srgbClr val="CC0000"/>
                </a:solidFill>
              </a:rPr>
              <a:t>antimuscarinic</a:t>
            </a:r>
            <a:r>
              <a:rPr lang="en-US" dirty="0">
                <a:solidFill>
                  <a:srgbClr val="CC0000"/>
                </a:solidFill>
              </a:rPr>
              <a:t> </a:t>
            </a:r>
            <a:r>
              <a:rPr lang="en-US" dirty="0" smtClean="0">
                <a:solidFill>
                  <a:srgbClr val="CC0000"/>
                </a:solidFill>
              </a:rPr>
              <a:t>solutions</a:t>
            </a:r>
            <a:r>
              <a:rPr lang="en-US" dirty="0">
                <a:solidFill>
                  <a:srgbClr val="CC0000"/>
                </a:solidFill>
              </a:rPr>
              <a:t>, acetylcysteine, and </a:t>
            </a:r>
            <a:r>
              <a:rPr lang="en-US" dirty="0" smtClean="0">
                <a:solidFill>
                  <a:srgbClr val="CC0000"/>
                </a:solidFill>
              </a:rPr>
              <a:t>NS</a:t>
            </a:r>
          </a:p>
          <a:p>
            <a:pPr lvl="1"/>
            <a:r>
              <a:rPr lang="en-US" dirty="0" smtClean="0">
                <a:solidFill>
                  <a:srgbClr val="CC0000"/>
                </a:solidFill>
              </a:rPr>
              <a:t>Incompatible </a:t>
            </a:r>
            <a:r>
              <a:rPr lang="en-US" dirty="0">
                <a:solidFill>
                  <a:srgbClr val="CC0000"/>
                </a:solidFill>
              </a:rPr>
              <a:t>with alkaline solutions, Ca, Mg </a:t>
            </a:r>
            <a:r>
              <a:rPr lang="en-US" dirty="0" smtClean="0">
                <a:solidFill>
                  <a:srgbClr val="CC0000"/>
                </a:solidFill>
              </a:rPr>
              <a:t>salts</a:t>
            </a:r>
          </a:p>
          <a:p>
            <a:pPr lvl="1"/>
            <a:r>
              <a:rPr lang="en-US" dirty="0" smtClean="0">
                <a:solidFill>
                  <a:srgbClr val="CC0000"/>
                </a:solidFill>
              </a:rPr>
              <a:t>Store </a:t>
            </a:r>
            <a:r>
              <a:rPr lang="en-US" dirty="0">
                <a:solidFill>
                  <a:srgbClr val="CC0000"/>
                </a:solidFill>
              </a:rPr>
              <a:t>oral concentrate ampuls in foil pouch until ready for </a:t>
            </a:r>
            <a:r>
              <a:rPr lang="en-US" dirty="0" smtClean="0">
                <a:solidFill>
                  <a:srgbClr val="CC0000"/>
                </a:solidFill>
              </a:rPr>
              <a:t>use</a:t>
            </a:r>
          </a:p>
          <a:p>
            <a:pPr lvl="1"/>
            <a:r>
              <a:rPr lang="en-US" dirty="0" smtClean="0">
                <a:solidFill>
                  <a:srgbClr val="CC0000"/>
                </a:solidFill>
              </a:rPr>
              <a:t>Compatible </a:t>
            </a:r>
            <a:r>
              <a:rPr lang="en-US" dirty="0">
                <a:solidFill>
                  <a:srgbClr val="CC0000"/>
                </a:solidFill>
              </a:rPr>
              <a:t>with 20% acetylcysteine solution for at least 1 hour after their </a:t>
            </a:r>
            <a:r>
              <a:rPr lang="en-US" dirty="0" smtClean="0">
                <a:solidFill>
                  <a:srgbClr val="CC0000"/>
                </a:solidFill>
              </a:rPr>
              <a:t>admixture</a:t>
            </a:r>
          </a:p>
        </p:txBody>
      </p:sp>
      <p:sp>
        <p:nvSpPr>
          <p:cNvPr id="3" name="Title 2"/>
          <p:cNvSpPr>
            <a:spLocks noGrp="1"/>
          </p:cNvSpPr>
          <p:nvPr>
            <p:ph type="title"/>
          </p:nvPr>
        </p:nvSpPr>
        <p:spPr/>
        <p:txBody>
          <a:bodyPr/>
          <a:lstStyle/>
          <a:p>
            <a:r>
              <a:rPr lang="en-US" dirty="0" err="1"/>
              <a:t>Cromolyn</a:t>
            </a:r>
            <a:endParaRPr lang="es-CO"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514600"/>
            <a:ext cx="2494844" cy="1981200"/>
          </a:xfrm>
          <a:prstGeom prst="rect">
            <a:avLst/>
          </a:prstGeom>
          <a:ln w="25400">
            <a:solidFill>
              <a:srgbClr val="CC0000"/>
            </a:solidFill>
          </a:ln>
        </p:spPr>
      </p:pic>
    </p:spTree>
    <p:extLst>
      <p:ext uri="{BB962C8B-B14F-4D97-AF65-F5344CB8AC3E}">
        <p14:creationId xmlns:p14="http://schemas.microsoft.com/office/powerpoint/2010/main" val="12489795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Diagram 40"/>
          <p:cNvGraphicFramePr/>
          <p:nvPr>
            <p:extLst>
              <p:ext uri="{D42A27DB-BD31-4B8C-83A1-F6EECF244321}">
                <p14:modId xmlns:p14="http://schemas.microsoft.com/office/powerpoint/2010/main" val="1833727236"/>
              </p:ext>
            </p:extLst>
          </p:nvPr>
        </p:nvGraphicFramePr>
        <p:xfrm>
          <a:off x="1981200" y="2286000"/>
          <a:ext cx="35052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2" name="Diagram 41"/>
          <p:cNvGraphicFramePr/>
          <p:nvPr>
            <p:extLst>
              <p:ext uri="{D42A27DB-BD31-4B8C-83A1-F6EECF244321}">
                <p14:modId xmlns:p14="http://schemas.microsoft.com/office/powerpoint/2010/main" val="738901855"/>
              </p:ext>
            </p:extLst>
          </p:nvPr>
        </p:nvGraphicFramePr>
        <p:xfrm>
          <a:off x="-381000" y="3810000"/>
          <a:ext cx="3429000" cy="2819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itle 2"/>
          <p:cNvSpPr>
            <a:spLocks noGrp="1"/>
          </p:cNvSpPr>
          <p:nvPr>
            <p:ph type="title"/>
          </p:nvPr>
        </p:nvSpPr>
        <p:spPr/>
        <p:txBody>
          <a:bodyPr/>
          <a:lstStyle/>
          <a:p>
            <a:r>
              <a:rPr lang="en-US" dirty="0"/>
              <a:t>Review Asthma Medication list</a:t>
            </a:r>
            <a:endParaRPr lang="es-CO" dirty="0"/>
          </a:p>
        </p:txBody>
      </p:sp>
      <p:sp>
        <p:nvSpPr>
          <p:cNvPr id="30" name="Rounded Rectangle 4"/>
          <p:cNvSpPr/>
          <p:nvPr/>
        </p:nvSpPr>
        <p:spPr>
          <a:xfrm>
            <a:off x="-713699" y="1079287"/>
            <a:ext cx="3637198" cy="4013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60960" rIns="91440" bIns="60960" numCol="1" spcCol="1270" anchor="ctr" anchorCtr="0">
            <a:noAutofit/>
          </a:bodyPr>
          <a:lstStyle/>
          <a:p>
            <a:pPr lvl="0" algn="ctr" defTabSz="2133600">
              <a:lnSpc>
                <a:spcPct val="90000"/>
              </a:lnSpc>
              <a:spcBef>
                <a:spcPct val="0"/>
              </a:spcBef>
              <a:spcAft>
                <a:spcPct val="35000"/>
              </a:spcAft>
            </a:pPr>
            <a:endParaRPr lang="en-US" sz="3200" kern="1200" dirty="0"/>
          </a:p>
        </p:txBody>
      </p:sp>
      <p:graphicFrame>
        <p:nvGraphicFramePr>
          <p:cNvPr id="38" name="Diagram 37"/>
          <p:cNvGraphicFramePr/>
          <p:nvPr>
            <p:extLst>
              <p:ext uri="{D42A27DB-BD31-4B8C-83A1-F6EECF244321}">
                <p14:modId xmlns:p14="http://schemas.microsoft.com/office/powerpoint/2010/main" val="124121476"/>
              </p:ext>
            </p:extLst>
          </p:nvPr>
        </p:nvGraphicFramePr>
        <p:xfrm>
          <a:off x="304382" y="2133600"/>
          <a:ext cx="1909019" cy="168385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40" name="Diagram 39"/>
          <p:cNvGraphicFramePr/>
          <p:nvPr>
            <p:extLst>
              <p:ext uri="{D42A27DB-BD31-4B8C-83A1-F6EECF244321}">
                <p14:modId xmlns:p14="http://schemas.microsoft.com/office/powerpoint/2010/main" val="4132921485"/>
              </p:ext>
            </p:extLst>
          </p:nvPr>
        </p:nvGraphicFramePr>
        <p:xfrm>
          <a:off x="4724400" y="2362200"/>
          <a:ext cx="2971800" cy="3581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44" name="Group 43"/>
          <p:cNvGrpSpPr/>
          <p:nvPr/>
        </p:nvGrpSpPr>
        <p:grpSpPr>
          <a:xfrm>
            <a:off x="609600" y="1765088"/>
            <a:ext cx="3733800" cy="426342"/>
            <a:chOff x="0" y="353377"/>
            <a:chExt cx="2286000" cy="1009650"/>
          </a:xfrm>
          <a:solidFill>
            <a:schemeClr val="accent2"/>
          </a:solidFill>
        </p:grpSpPr>
        <p:sp>
          <p:nvSpPr>
            <p:cNvPr id="45" name="Rounded Rectangle 44"/>
            <p:cNvSpPr/>
            <p:nvPr/>
          </p:nvSpPr>
          <p:spPr>
            <a:xfrm>
              <a:off x="0" y="353377"/>
              <a:ext cx="2286000" cy="1009650"/>
            </a:xfrm>
            <a:prstGeom prst="roundRect">
              <a:avLst>
                <a:gd name="adj" fmla="val 10000"/>
              </a:avLst>
            </a:pr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6" name="Rounded Rectangle 4"/>
            <p:cNvSpPr/>
            <p:nvPr/>
          </p:nvSpPr>
          <p:spPr>
            <a:xfrm>
              <a:off x="29572" y="382948"/>
              <a:ext cx="2226856" cy="9505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60960" rIns="91440" bIns="60960" numCol="1" spcCol="1270" anchor="ctr" anchorCtr="0">
              <a:noAutofit/>
            </a:bodyPr>
            <a:lstStyle/>
            <a:p>
              <a:pPr lvl="0" algn="ctr" defTabSz="2133600">
                <a:lnSpc>
                  <a:spcPct val="90000"/>
                </a:lnSpc>
                <a:spcBef>
                  <a:spcPct val="0"/>
                </a:spcBef>
                <a:spcAft>
                  <a:spcPct val="35000"/>
                </a:spcAft>
              </a:pPr>
              <a:r>
                <a:rPr lang="en-US" sz="3200" kern="1200" dirty="0" smtClean="0"/>
                <a:t>Meter Dose Inhaler</a:t>
              </a:r>
              <a:endParaRPr lang="en-US" sz="3200" kern="1200" dirty="0"/>
            </a:p>
          </p:txBody>
        </p:sp>
      </p:grpSp>
      <p:grpSp>
        <p:nvGrpSpPr>
          <p:cNvPr id="47" name="Group 46"/>
          <p:cNvGrpSpPr/>
          <p:nvPr/>
        </p:nvGrpSpPr>
        <p:grpSpPr>
          <a:xfrm>
            <a:off x="5378358" y="1777575"/>
            <a:ext cx="3384642" cy="426342"/>
            <a:chOff x="0" y="353377"/>
            <a:chExt cx="2286000" cy="1009650"/>
          </a:xfrm>
          <a:solidFill>
            <a:schemeClr val="accent2"/>
          </a:solidFill>
        </p:grpSpPr>
        <p:sp>
          <p:nvSpPr>
            <p:cNvPr id="48" name="Rounded Rectangle 47"/>
            <p:cNvSpPr/>
            <p:nvPr/>
          </p:nvSpPr>
          <p:spPr>
            <a:xfrm>
              <a:off x="0" y="353377"/>
              <a:ext cx="2286000" cy="1009650"/>
            </a:xfrm>
            <a:prstGeom prst="roundRect">
              <a:avLst>
                <a:gd name="adj" fmla="val 10000"/>
              </a:avLst>
            </a:pr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9" name="Rounded Rectangle 4"/>
            <p:cNvSpPr/>
            <p:nvPr/>
          </p:nvSpPr>
          <p:spPr>
            <a:xfrm>
              <a:off x="29572" y="382948"/>
              <a:ext cx="2226856" cy="9505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60960" rIns="91440" bIns="60960" numCol="1" spcCol="1270" anchor="ctr" anchorCtr="0">
              <a:noAutofit/>
            </a:bodyPr>
            <a:lstStyle/>
            <a:p>
              <a:pPr lvl="0" algn="ctr" defTabSz="2133600">
                <a:lnSpc>
                  <a:spcPct val="90000"/>
                </a:lnSpc>
                <a:spcBef>
                  <a:spcPct val="0"/>
                </a:spcBef>
                <a:spcAft>
                  <a:spcPct val="35000"/>
                </a:spcAft>
              </a:pPr>
              <a:r>
                <a:rPr lang="en-US" sz="3200" kern="1200" dirty="0" smtClean="0"/>
                <a:t>Nebulized</a:t>
              </a:r>
              <a:endParaRPr lang="en-US" sz="3200" kern="1200" dirty="0"/>
            </a:p>
          </p:txBody>
        </p:sp>
      </p:grpSp>
      <p:graphicFrame>
        <p:nvGraphicFramePr>
          <p:cNvPr id="50" name="Diagram 49"/>
          <p:cNvGraphicFramePr/>
          <p:nvPr>
            <p:extLst>
              <p:ext uri="{D42A27DB-BD31-4B8C-83A1-F6EECF244321}">
                <p14:modId xmlns:p14="http://schemas.microsoft.com/office/powerpoint/2010/main" val="4210523415"/>
              </p:ext>
            </p:extLst>
          </p:nvPr>
        </p:nvGraphicFramePr>
        <p:xfrm>
          <a:off x="2743200" y="5181600"/>
          <a:ext cx="2341962" cy="1600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51" name="Diagram 50"/>
          <p:cNvGraphicFramePr/>
          <p:nvPr>
            <p:extLst>
              <p:ext uri="{D42A27DB-BD31-4B8C-83A1-F6EECF244321}">
                <p14:modId xmlns:p14="http://schemas.microsoft.com/office/powerpoint/2010/main" val="283744876"/>
              </p:ext>
            </p:extLst>
          </p:nvPr>
        </p:nvGraphicFramePr>
        <p:xfrm>
          <a:off x="7239000" y="1905000"/>
          <a:ext cx="1676400" cy="198120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Tree>
    <p:extLst>
      <p:ext uri="{BB962C8B-B14F-4D97-AF65-F5344CB8AC3E}">
        <p14:creationId xmlns:p14="http://schemas.microsoft.com/office/powerpoint/2010/main" val="12773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533400"/>
            <a:ext cx="8381260" cy="1054394"/>
          </a:xfrm>
        </p:spPr>
        <p:txBody>
          <a:bodyPr/>
          <a:lstStyle/>
          <a:p>
            <a:pPr lvl="0"/>
            <a:r>
              <a:rPr lang="en-US" dirty="0" smtClean="0"/>
              <a:t>Cystic fibrosis</a:t>
            </a:r>
            <a:r>
              <a:rPr lang="en-US" dirty="0">
                <a:solidFill>
                  <a:schemeClr val="tx1"/>
                </a:solidFill>
              </a:rPr>
              <a:t/>
            </a:r>
            <a:br>
              <a:rPr lang="en-US" dirty="0">
                <a:solidFill>
                  <a:schemeClr val="tx1"/>
                </a:solidFill>
              </a:rPr>
            </a:br>
            <a:endParaRPr lang="es-CO" dirty="0"/>
          </a:p>
        </p:txBody>
      </p:sp>
      <p:pic>
        <p:nvPicPr>
          <p:cNvPr id="6" name="Picture 3" descr="Mucoviscido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4855" y="1743075"/>
            <a:ext cx="7643813" cy="1000125"/>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609600" y="2905125"/>
            <a:ext cx="3276600" cy="3648075"/>
          </a:xfrm>
        </p:spPr>
        <p:txBody>
          <a:bodyPr>
            <a:normAutofit/>
          </a:bodyPr>
          <a:lstStyle/>
          <a:p>
            <a:pPr eaLnBrk="1" hangingPunct="1"/>
            <a:r>
              <a:rPr lang="en-US" sz="2400" dirty="0">
                <a:latin typeface="Times New Roman" pitchFamily="18" charset="0"/>
                <a:cs typeface="Times New Roman" pitchFamily="18" charset="0"/>
              </a:rPr>
              <a:t>M</a:t>
            </a:r>
            <a:r>
              <a:rPr lang="en-US" sz="2400" dirty="0" smtClean="0">
                <a:latin typeface="Times New Roman" pitchFamily="18" charset="0"/>
                <a:cs typeface="Times New Roman" pitchFamily="18" charset="0"/>
              </a:rPr>
              <a:t>utations of the CFTR gene located on chromosome 7</a:t>
            </a:r>
          </a:p>
          <a:p>
            <a:pPr eaLnBrk="1" hangingPunct="1"/>
            <a:r>
              <a:rPr lang="en-US" sz="2400" dirty="0" smtClean="0">
                <a:latin typeface="Times New Roman" pitchFamily="18" charset="0"/>
                <a:cs typeface="Times New Roman" pitchFamily="18" charset="0"/>
              </a:rPr>
              <a:t>Decreased secretion of Cl </a:t>
            </a:r>
          </a:p>
          <a:p>
            <a:pPr eaLnBrk="1" hangingPunct="1"/>
            <a:r>
              <a:rPr lang="en-US" sz="2400" dirty="0" smtClean="0">
                <a:latin typeface="Times New Roman" pitchFamily="18" charset="0"/>
                <a:cs typeface="Times New Roman" pitchFamily="18" charset="0"/>
              </a:rPr>
              <a:t>Increased Na absorption</a:t>
            </a:r>
          </a:p>
          <a:p>
            <a:pPr eaLnBrk="1" hangingPunct="1"/>
            <a:r>
              <a:rPr lang="en-US" sz="2400" dirty="0" smtClean="0">
                <a:latin typeface="Times New Roman" pitchFamily="18" charset="0"/>
                <a:cs typeface="Times New Roman" pitchFamily="18" charset="0"/>
              </a:rPr>
              <a:t>Thick airway secretions</a:t>
            </a:r>
            <a:endParaRPr lang="en-IN" sz="2400" dirty="0" smtClean="0">
              <a:latin typeface="Times New Roman" pitchFamily="18" charset="0"/>
              <a:cs typeface="Times New Roman" pitchFamily="18" charset="0"/>
            </a:endParaRPr>
          </a:p>
        </p:txBody>
      </p:sp>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895600"/>
            <a:ext cx="4805450" cy="36576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7916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828800"/>
            <a:ext cx="8636493" cy="4572000"/>
          </a:xfrm>
        </p:spPr>
        <p:txBody>
          <a:bodyPr>
            <a:normAutofit fontScale="85000" lnSpcReduction="20000"/>
          </a:bodyPr>
          <a:lstStyle/>
          <a:p>
            <a:r>
              <a:rPr lang="en-US" sz="2400" dirty="0" smtClean="0">
                <a:solidFill>
                  <a:srgbClr val="CC0000"/>
                </a:solidFill>
                <a:hlinkClick r:id="rId2" action="ppaction://hlinksldjump"/>
              </a:rPr>
              <a:t>Introduction &amp; Problem Statement</a:t>
            </a:r>
            <a:endParaRPr lang="en-US" sz="2400" dirty="0" smtClean="0">
              <a:solidFill>
                <a:srgbClr val="CC0000"/>
              </a:solidFill>
            </a:endParaRPr>
          </a:p>
          <a:p>
            <a:pPr lvl="1"/>
            <a:r>
              <a:rPr lang="en-US" sz="2200" dirty="0" smtClean="0">
                <a:solidFill>
                  <a:srgbClr val="CC0000"/>
                </a:solidFill>
              </a:rPr>
              <a:t>Inhalation medication confusion</a:t>
            </a:r>
          </a:p>
          <a:p>
            <a:pPr lvl="1"/>
            <a:endParaRPr lang="en-US" sz="1400" dirty="0" smtClean="0">
              <a:solidFill>
                <a:srgbClr val="CC0000"/>
              </a:solidFill>
            </a:endParaRPr>
          </a:p>
          <a:p>
            <a:r>
              <a:rPr lang="en-US" sz="2400" u="sng" dirty="0" smtClean="0">
                <a:solidFill>
                  <a:srgbClr val="CC0000"/>
                </a:solidFill>
              </a:rPr>
              <a:t>Disease States</a:t>
            </a:r>
          </a:p>
          <a:p>
            <a:pPr lvl="1"/>
            <a:r>
              <a:rPr lang="en-US" sz="2200" dirty="0">
                <a:solidFill>
                  <a:srgbClr val="CC0000"/>
                </a:solidFill>
              </a:rPr>
              <a:t>Asthma</a:t>
            </a:r>
          </a:p>
          <a:p>
            <a:pPr lvl="1"/>
            <a:r>
              <a:rPr lang="en-US" sz="2200" dirty="0">
                <a:solidFill>
                  <a:srgbClr val="CC0000"/>
                </a:solidFill>
              </a:rPr>
              <a:t>Cystic </a:t>
            </a:r>
            <a:r>
              <a:rPr lang="en-US" sz="2200" dirty="0" smtClean="0">
                <a:solidFill>
                  <a:srgbClr val="CC0000"/>
                </a:solidFill>
              </a:rPr>
              <a:t>Fibrosis</a:t>
            </a:r>
          </a:p>
          <a:p>
            <a:pPr lvl="1"/>
            <a:r>
              <a:rPr lang="en-US" sz="2200" dirty="0" smtClean="0">
                <a:solidFill>
                  <a:srgbClr val="CC0000"/>
                </a:solidFill>
              </a:rPr>
              <a:t>Respiratory Infection</a:t>
            </a:r>
            <a:endParaRPr lang="en-US" sz="2200" dirty="0">
              <a:solidFill>
                <a:srgbClr val="CC0000"/>
              </a:solidFill>
            </a:endParaRPr>
          </a:p>
          <a:p>
            <a:pPr lvl="1"/>
            <a:endParaRPr lang="en-US" sz="1400" dirty="0">
              <a:solidFill>
                <a:srgbClr val="CC0000"/>
              </a:solidFill>
            </a:endParaRPr>
          </a:p>
          <a:p>
            <a:pPr marL="274320" lvl="1" indent="-228600">
              <a:buClr>
                <a:schemeClr val="accent1"/>
              </a:buClr>
              <a:buFont typeface="Wingdings 2" pitchFamily="18" charset="2"/>
              <a:buChar char=""/>
            </a:pPr>
            <a:r>
              <a:rPr lang="en-US" sz="2000" u="sng" dirty="0" smtClean="0">
                <a:solidFill>
                  <a:srgbClr val="CC0000"/>
                </a:solidFill>
              </a:rPr>
              <a:t>Drug </a:t>
            </a:r>
            <a:r>
              <a:rPr lang="en-US" sz="2000" u="sng" dirty="0">
                <a:solidFill>
                  <a:srgbClr val="CC0000"/>
                </a:solidFill>
              </a:rPr>
              <a:t>Name / Item Description</a:t>
            </a:r>
          </a:p>
          <a:p>
            <a:pPr lvl="1"/>
            <a:r>
              <a:rPr lang="en-US" sz="2000" dirty="0" smtClean="0">
                <a:solidFill>
                  <a:srgbClr val="CC0000"/>
                </a:solidFill>
              </a:rPr>
              <a:t>Drug Classification</a:t>
            </a:r>
          </a:p>
          <a:p>
            <a:pPr lvl="1"/>
            <a:r>
              <a:rPr lang="en-US" sz="2000" dirty="0" smtClean="0">
                <a:solidFill>
                  <a:srgbClr val="CC0000"/>
                </a:solidFill>
              </a:rPr>
              <a:t>Therapeutic Indication</a:t>
            </a:r>
          </a:p>
          <a:p>
            <a:pPr lvl="1"/>
            <a:r>
              <a:rPr lang="en-US" sz="2000" dirty="0" smtClean="0">
                <a:solidFill>
                  <a:srgbClr val="CC0000"/>
                </a:solidFill>
              </a:rPr>
              <a:t>Mechanism of Action</a:t>
            </a:r>
          </a:p>
          <a:p>
            <a:pPr lvl="1"/>
            <a:r>
              <a:rPr lang="en-US" sz="2000" dirty="0" smtClean="0">
                <a:solidFill>
                  <a:srgbClr val="CC0000"/>
                </a:solidFill>
              </a:rPr>
              <a:t>Dosing</a:t>
            </a:r>
          </a:p>
          <a:p>
            <a:pPr lvl="1"/>
            <a:r>
              <a:rPr lang="en-US" sz="2000" dirty="0" smtClean="0">
                <a:solidFill>
                  <a:srgbClr val="CC0000"/>
                </a:solidFill>
              </a:rPr>
              <a:t>Special Procedures, Labeling, Storage Conditions</a:t>
            </a:r>
          </a:p>
          <a:p>
            <a:pPr lvl="1"/>
            <a:endParaRPr lang="en-US" sz="1400" dirty="0" smtClean="0">
              <a:solidFill>
                <a:srgbClr val="CC0000"/>
              </a:solidFill>
            </a:endParaRPr>
          </a:p>
          <a:p>
            <a:r>
              <a:rPr lang="en-US" sz="2400" dirty="0" smtClean="0">
                <a:solidFill>
                  <a:srgbClr val="CC0000"/>
                </a:solidFill>
                <a:hlinkClick r:id="rId3" action="ppaction://hlinksldjump"/>
              </a:rPr>
              <a:t>Impact &amp; Significance</a:t>
            </a:r>
          </a:p>
          <a:p>
            <a:pPr lvl="1"/>
            <a:r>
              <a:rPr lang="es-CO" sz="2200" dirty="0" smtClean="0">
                <a:solidFill>
                  <a:srgbClr val="CC0000"/>
                </a:solidFill>
              </a:rPr>
              <a:t>Enhanced pharmacy workflow </a:t>
            </a:r>
            <a:endParaRPr lang="es-CO" sz="2200" dirty="0">
              <a:solidFill>
                <a:srgbClr val="CC0000"/>
              </a:solidFill>
            </a:endParaRPr>
          </a:p>
        </p:txBody>
      </p:sp>
      <p:sp>
        <p:nvSpPr>
          <p:cNvPr id="3" name="Title 2"/>
          <p:cNvSpPr>
            <a:spLocks noGrp="1"/>
          </p:cNvSpPr>
          <p:nvPr>
            <p:ph type="title"/>
          </p:nvPr>
        </p:nvSpPr>
        <p:spPr/>
        <p:txBody>
          <a:bodyPr/>
          <a:lstStyle/>
          <a:p>
            <a:r>
              <a:rPr lang="en-US" dirty="0"/>
              <a:t>PREVIEW</a:t>
            </a:r>
            <a:endParaRPr lang="es-CO"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2819400"/>
            <a:ext cx="1752600" cy="1752600"/>
          </a:xfrm>
          <a:prstGeom prst="rect">
            <a:avLst/>
          </a:prstGeom>
          <a:ln w="25400">
            <a:solidFill>
              <a:schemeClr val="tx2"/>
            </a:solidFill>
          </a:ln>
        </p:spPr>
      </p:pic>
    </p:spTree>
    <p:extLst>
      <p:ext uri="{BB962C8B-B14F-4D97-AF65-F5344CB8AC3E}">
        <p14:creationId xmlns:p14="http://schemas.microsoft.com/office/powerpoint/2010/main" val="24361524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752600"/>
            <a:ext cx="6248401" cy="4876800"/>
          </a:xfrm>
        </p:spPr>
        <p:txBody>
          <a:bodyPr>
            <a:normAutofit fontScale="85000" lnSpcReduction="20000"/>
          </a:bodyPr>
          <a:lstStyle/>
          <a:p>
            <a:pPr>
              <a:buFont typeface="Wingdings" panose="05000000000000000000" pitchFamily="2" charset="2"/>
              <a:buChar char="Ø"/>
            </a:pPr>
            <a:r>
              <a:rPr lang="en-US" sz="2400" b="1" dirty="0" smtClean="0">
                <a:solidFill>
                  <a:srgbClr val="CC0000"/>
                </a:solidFill>
              </a:rPr>
              <a:t>Mucomyst 100 mg / mL, 10% solution for inhalation 4 mL bottle</a:t>
            </a:r>
          </a:p>
          <a:p>
            <a:pPr>
              <a:buFont typeface="Wingdings" panose="05000000000000000000" pitchFamily="2" charset="2"/>
              <a:buChar char="Ø"/>
            </a:pPr>
            <a:endParaRPr lang="en-US" sz="1400" b="1" dirty="0" smtClean="0">
              <a:solidFill>
                <a:srgbClr val="CC0000"/>
              </a:solidFill>
            </a:endParaRPr>
          </a:p>
          <a:p>
            <a:pPr>
              <a:buFont typeface="Wingdings" panose="05000000000000000000" pitchFamily="2" charset="2"/>
              <a:buChar char="Ø"/>
            </a:pPr>
            <a:r>
              <a:rPr lang="en-US" sz="2400" b="1" dirty="0">
                <a:solidFill>
                  <a:srgbClr val="CC0000"/>
                </a:solidFill>
              </a:rPr>
              <a:t>Mucomyst </a:t>
            </a:r>
            <a:r>
              <a:rPr lang="en-US" sz="2400" b="1" dirty="0" smtClean="0">
                <a:solidFill>
                  <a:srgbClr val="CC0000"/>
                </a:solidFill>
              </a:rPr>
              <a:t>200 </a:t>
            </a:r>
            <a:r>
              <a:rPr lang="en-US" sz="2400" b="1" dirty="0">
                <a:solidFill>
                  <a:srgbClr val="CC0000"/>
                </a:solidFill>
              </a:rPr>
              <a:t>mg / mL, </a:t>
            </a:r>
            <a:r>
              <a:rPr lang="en-US" sz="2400" b="1" dirty="0" smtClean="0">
                <a:solidFill>
                  <a:srgbClr val="CC0000"/>
                </a:solidFill>
              </a:rPr>
              <a:t>20% </a:t>
            </a:r>
            <a:r>
              <a:rPr lang="en-US" sz="2400" b="1" dirty="0">
                <a:solidFill>
                  <a:srgbClr val="CC0000"/>
                </a:solidFill>
              </a:rPr>
              <a:t>solution for inhalation </a:t>
            </a:r>
            <a:r>
              <a:rPr lang="en-US" sz="2400" b="1" dirty="0" smtClean="0">
                <a:solidFill>
                  <a:srgbClr val="CC0000"/>
                </a:solidFill>
              </a:rPr>
              <a:t>30 mL vial</a:t>
            </a:r>
            <a:endParaRPr lang="en-US" sz="1400" b="1" dirty="0" smtClean="0">
              <a:solidFill>
                <a:srgbClr val="CC0000"/>
              </a:solidFill>
            </a:endParaRPr>
          </a:p>
          <a:p>
            <a:pPr marL="45720" indent="0">
              <a:buNone/>
            </a:pPr>
            <a:endParaRPr lang="en-US" sz="1300" dirty="0" smtClean="0">
              <a:solidFill>
                <a:srgbClr val="CC0000"/>
              </a:solidFill>
            </a:endParaRPr>
          </a:p>
          <a:p>
            <a:pPr lvl="1"/>
            <a:r>
              <a:rPr lang="en-US" sz="2200" u="sng" dirty="0" smtClean="0">
                <a:solidFill>
                  <a:srgbClr val="CC0000"/>
                </a:solidFill>
              </a:rPr>
              <a:t>Drug Class</a:t>
            </a:r>
          </a:p>
          <a:p>
            <a:pPr lvl="2"/>
            <a:r>
              <a:rPr lang="en-US" sz="2000" dirty="0" smtClean="0">
                <a:solidFill>
                  <a:srgbClr val="CC0000"/>
                </a:solidFill>
              </a:rPr>
              <a:t> Mucolytic agent</a:t>
            </a:r>
          </a:p>
          <a:p>
            <a:pPr lvl="2"/>
            <a:endParaRPr lang="en-US" sz="1300" dirty="0">
              <a:solidFill>
                <a:srgbClr val="CC0000"/>
              </a:solidFill>
            </a:endParaRPr>
          </a:p>
          <a:p>
            <a:pPr lvl="1"/>
            <a:r>
              <a:rPr lang="en-US" sz="2200" u="sng" dirty="0" smtClean="0">
                <a:solidFill>
                  <a:srgbClr val="CC0000"/>
                </a:solidFill>
              </a:rPr>
              <a:t>Indication</a:t>
            </a:r>
            <a:endParaRPr lang="en-US" sz="2200" u="sng" dirty="0">
              <a:solidFill>
                <a:srgbClr val="CC0000"/>
              </a:solidFill>
            </a:endParaRPr>
          </a:p>
          <a:p>
            <a:pPr lvl="2"/>
            <a:r>
              <a:rPr lang="en-US" sz="2000" dirty="0" smtClean="0">
                <a:solidFill>
                  <a:srgbClr val="CC0000"/>
                </a:solidFill>
              </a:rPr>
              <a:t>Mucous secretions in </a:t>
            </a:r>
            <a:r>
              <a:rPr lang="en-US" sz="2000" dirty="0" err="1" smtClean="0">
                <a:solidFill>
                  <a:srgbClr val="CC0000"/>
                </a:solidFill>
              </a:rPr>
              <a:t>bronchopulmonary</a:t>
            </a:r>
            <a:r>
              <a:rPr lang="en-US" sz="2000" dirty="0" smtClean="0">
                <a:solidFill>
                  <a:srgbClr val="CC0000"/>
                </a:solidFill>
              </a:rPr>
              <a:t> diseases</a:t>
            </a:r>
          </a:p>
          <a:p>
            <a:pPr lvl="2"/>
            <a:r>
              <a:rPr lang="en-US" sz="2000" dirty="0" smtClean="0">
                <a:solidFill>
                  <a:srgbClr val="CC0000"/>
                </a:solidFill>
              </a:rPr>
              <a:t>Complications of surgery</a:t>
            </a:r>
          </a:p>
          <a:p>
            <a:pPr lvl="2"/>
            <a:r>
              <a:rPr lang="en-US" sz="2000" dirty="0" smtClean="0">
                <a:solidFill>
                  <a:srgbClr val="CC0000"/>
                </a:solidFill>
              </a:rPr>
              <a:t>Cystic fibrosis</a:t>
            </a:r>
          </a:p>
          <a:p>
            <a:pPr lvl="2"/>
            <a:endParaRPr lang="en-US" sz="1300" dirty="0">
              <a:solidFill>
                <a:srgbClr val="CC0000"/>
              </a:solidFill>
            </a:endParaRPr>
          </a:p>
          <a:p>
            <a:pPr marL="548640" lvl="2" indent="-228600">
              <a:buClr>
                <a:schemeClr val="accent2"/>
              </a:buClr>
              <a:buFont typeface="Wingdings 2" pitchFamily="18" charset="2"/>
              <a:buChar char=""/>
            </a:pPr>
            <a:r>
              <a:rPr lang="en-US" sz="2100" u="sng" dirty="0" smtClean="0">
                <a:solidFill>
                  <a:srgbClr val="CC0000"/>
                </a:solidFill>
              </a:rPr>
              <a:t>Mechanism of Action</a:t>
            </a:r>
            <a:endParaRPr lang="en-US" sz="2100" u="sng" dirty="0">
              <a:solidFill>
                <a:srgbClr val="CC0000"/>
              </a:solidFill>
            </a:endParaRPr>
          </a:p>
          <a:p>
            <a:pPr lvl="2"/>
            <a:r>
              <a:rPr lang="en-US" sz="2000" dirty="0"/>
              <a:t>S</a:t>
            </a:r>
            <a:r>
              <a:rPr lang="en-US" sz="2000" dirty="0" smtClean="0"/>
              <a:t>ulfhydryl </a:t>
            </a:r>
            <a:r>
              <a:rPr lang="en-US" sz="2000" dirty="0"/>
              <a:t>groups in acetylcysteine react with </a:t>
            </a:r>
            <a:r>
              <a:rPr lang="en-US" sz="2000" dirty="0" smtClean="0"/>
              <a:t>mucoproteins</a:t>
            </a:r>
            <a:endParaRPr lang="en-US" sz="2000" dirty="0" smtClean="0">
              <a:solidFill>
                <a:srgbClr val="CC0000"/>
              </a:solidFill>
            </a:endParaRPr>
          </a:p>
          <a:p>
            <a:pPr lvl="2"/>
            <a:r>
              <a:rPr lang="en-US" sz="2000" dirty="0" smtClean="0">
                <a:solidFill>
                  <a:srgbClr val="CC0000"/>
                </a:solidFill>
              </a:rPr>
              <a:t>Exerts action </a:t>
            </a:r>
            <a:r>
              <a:rPr lang="en-US" sz="2000" dirty="0" smtClean="0">
                <a:solidFill>
                  <a:srgbClr val="CC0000"/>
                </a:solidFill>
              </a:rPr>
              <a:t>by lowering mucous thickness</a:t>
            </a:r>
          </a:p>
        </p:txBody>
      </p:sp>
      <p:sp>
        <p:nvSpPr>
          <p:cNvPr id="3" name="Title 2"/>
          <p:cNvSpPr>
            <a:spLocks noGrp="1"/>
          </p:cNvSpPr>
          <p:nvPr>
            <p:ph type="title"/>
          </p:nvPr>
        </p:nvSpPr>
        <p:spPr/>
        <p:txBody>
          <a:bodyPr/>
          <a:lstStyle/>
          <a:p>
            <a:r>
              <a:rPr lang="en-US" dirty="0" smtClean="0"/>
              <a:t>Acetylcysteine</a:t>
            </a:r>
            <a:endParaRPr lang="es-C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2286000"/>
            <a:ext cx="2438400" cy="1828800"/>
          </a:xfrm>
          <a:prstGeom prst="rect">
            <a:avLst/>
          </a:prstGeom>
          <a:ln w="25400">
            <a:solidFill>
              <a:schemeClr val="tx2"/>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4419600"/>
            <a:ext cx="2438400" cy="1828800"/>
          </a:xfrm>
          <a:prstGeom prst="rect">
            <a:avLst/>
          </a:prstGeom>
          <a:ln w="25400">
            <a:solidFill>
              <a:schemeClr val="tx2"/>
            </a:solidFill>
          </a:ln>
        </p:spPr>
      </p:pic>
    </p:spTree>
    <p:extLst>
      <p:ext uri="{BB962C8B-B14F-4D97-AF65-F5344CB8AC3E}">
        <p14:creationId xmlns:p14="http://schemas.microsoft.com/office/powerpoint/2010/main" val="29405474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76400"/>
            <a:ext cx="5943599" cy="4800600"/>
          </a:xfrm>
        </p:spPr>
        <p:txBody>
          <a:bodyPr>
            <a:normAutofit fontScale="62500" lnSpcReduction="20000"/>
          </a:bodyPr>
          <a:lstStyle/>
          <a:p>
            <a:pPr>
              <a:buFont typeface="Wingdings" panose="05000000000000000000" pitchFamily="2" charset="2"/>
              <a:buChar char="Ø"/>
            </a:pPr>
            <a:r>
              <a:rPr lang="en-US" sz="3500" b="1" dirty="0">
                <a:solidFill>
                  <a:srgbClr val="CC0000"/>
                </a:solidFill>
              </a:rPr>
              <a:t>Mucomyst 100 mg / mL, 10% solution for inhalation 4 mL bottle</a:t>
            </a:r>
          </a:p>
          <a:p>
            <a:pPr>
              <a:buFont typeface="Wingdings" panose="05000000000000000000" pitchFamily="2" charset="2"/>
              <a:buChar char="Ø"/>
            </a:pPr>
            <a:endParaRPr lang="en-US" sz="1800" b="1" dirty="0">
              <a:solidFill>
                <a:srgbClr val="CC0000"/>
              </a:solidFill>
            </a:endParaRPr>
          </a:p>
          <a:p>
            <a:pPr>
              <a:buFont typeface="Wingdings" panose="05000000000000000000" pitchFamily="2" charset="2"/>
              <a:buChar char="Ø"/>
            </a:pPr>
            <a:r>
              <a:rPr lang="en-US" sz="3500" b="1" dirty="0">
                <a:solidFill>
                  <a:srgbClr val="CC0000"/>
                </a:solidFill>
              </a:rPr>
              <a:t>Mucomyst 200 mg / mL, 20% solution for inhalation 30 mL vial</a:t>
            </a:r>
          </a:p>
          <a:p>
            <a:pPr marL="45720" indent="0">
              <a:buNone/>
            </a:pPr>
            <a:endParaRPr lang="en-US" sz="1700" dirty="0" smtClean="0">
              <a:solidFill>
                <a:srgbClr val="CC0000"/>
              </a:solidFill>
            </a:endParaRPr>
          </a:p>
          <a:p>
            <a:r>
              <a:rPr lang="en-US" sz="3200" u="sng" dirty="0" smtClean="0">
                <a:solidFill>
                  <a:srgbClr val="CC0000"/>
                </a:solidFill>
              </a:rPr>
              <a:t>Dosing</a:t>
            </a:r>
          </a:p>
          <a:p>
            <a:pPr lvl="1"/>
            <a:r>
              <a:rPr lang="en-US" sz="2600" dirty="0" smtClean="0">
                <a:solidFill>
                  <a:srgbClr val="CC0000"/>
                </a:solidFill>
              </a:rPr>
              <a:t>10%: 2 - 20 mL Q 2 – 6 Hr</a:t>
            </a:r>
          </a:p>
          <a:p>
            <a:pPr lvl="1"/>
            <a:r>
              <a:rPr lang="en-US" sz="2600" dirty="0" smtClean="0">
                <a:solidFill>
                  <a:srgbClr val="CC0000"/>
                </a:solidFill>
              </a:rPr>
              <a:t>20%: 1 – 10 mL Q 2 – 6 Hr</a:t>
            </a:r>
          </a:p>
          <a:p>
            <a:pPr lvl="1"/>
            <a:endParaRPr lang="en-US" sz="1900" dirty="0">
              <a:solidFill>
                <a:srgbClr val="CC0000"/>
              </a:solidFill>
            </a:endParaRPr>
          </a:p>
          <a:p>
            <a:r>
              <a:rPr lang="en-US" sz="3200" u="sng" dirty="0" smtClean="0">
                <a:solidFill>
                  <a:srgbClr val="CC0000"/>
                </a:solidFill>
              </a:rPr>
              <a:t>Special Procedures, Storage Conditions, Labeling</a:t>
            </a:r>
          </a:p>
          <a:p>
            <a:pPr lvl="1"/>
            <a:r>
              <a:rPr lang="en-US" sz="2600" dirty="0" smtClean="0">
                <a:solidFill>
                  <a:srgbClr val="CC0000"/>
                </a:solidFill>
                <a:latin typeface="Franklin Gothic Medium (Body)"/>
              </a:rPr>
              <a:t>Store unopened vials at room temperature</a:t>
            </a:r>
          </a:p>
          <a:p>
            <a:pPr lvl="1"/>
            <a:r>
              <a:rPr lang="en-US" sz="2600" dirty="0" smtClean="0">
                <a:solidFill>
                  <a:srgbClr val="CC0000"/>
                </a:solidFill>
                <a:latin typeface="Franklin Gothic Medium (Body)"/>
              </a:rPr>
              <a:t>Refrigerate opened vials and use within 96 Hr</a:t>
            </a:r>
          </a:p>
          <a:p>
            <a:pPr lvl="1"/>
            <a:r>
              <a:rPr lang="en-US" sz="2600" dirty="0" smtClean="0">
                <a:solidFill>
                  <a:srgbClr val="CC0000"/>
                </a:solidFill>
                <a:latin typeface="Franklin Gothic Medium (Body)"/>
              </a:rPr>
              <a:t>Color change may occur in opened vials (light purple), but does not affect the safety or efficacy</a:t>
            </a:r>
          </a:p>
          <a:p>
            <a:pPr lvl="1"/>
            <a:r>
              <a:rPr lang="en-US" sz="2600" dirty="0" smtClean="0">
                <a:solidFill>
                  <a:srgbClr val="CC0000"/>
                </a:solidFill>
                <a:latin typeface="Franklin Gothic Medium (Body)"/>
              </a:rPr>
              <a:t>Contact with rubber, Cu, Fe, and cork may inactivate the drug</a:t>
            </a:r>
          </a:p>
          <a:p>
            <a:pPr lvl="1"/>
            <a:r>
              <a:rPr lang="en-US" sz="2600" dirty="0" smtClean="0">
                <a:solidFill>
                  <a:srgbClr val="CC0000"/>
                </a:solidFill>
                <a:latin typeface="Franklin Gothic Medium (Body)"/>
              </a:rPr>
              <a:t>May be further diluted with </a:t>
            </a:r>
            <a:r>
              <a:rPr lang="en-US" sz="2600" dirty="0" err="1" smtClean="0">
                <a:solidFill>
                  <a:srgbClr val="CC0000"/>
                </a:solidFill>
                <a:latin typeface="Franklin Gothic Medium (Body)"/>
              </a:rPr>
              <a:t>NaCl</a:t>
            </a:r>
            <a:r>
              <a:rPr lang="en-US" sz="2600" dirty="0" smtClean="0">
                <a:solidFill>
                  <a:srgbClr val="CC0000"/>
                </a:solidFill>
                <a:latin typeface="Franklin Gothic Medium (Body)"/>
              </a:rPr>
              <a:t> or Sterile Water</a:t>
            </a:r>
          </a:p>
        </p:txBody>
      </p:sp>
      <p:sp>
        <p:nvSpPr>
          <p:cNvPr id="3" name="Title 2"/>
          <p:cNvSpPr>
            <a:spLocks noGrp="1"/>
          </p:cNvSpPr>
          <p:nvPr>
            <p:ph type="title"/>
          </p:nvPr>
        </p:nvSpPr>
        <p:spPr/>
        <p:txBody>
          <a:bodyPr/>
          <a:lstStyle/>
          <a:p>
            <a:r>
              <a:rPr lang="en-US" dirty="0"/>
              <a:t>Acetylcysteine</a:t>
            </a:r>
            <a:endParaRPr lang="es-CO"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2286000"/>
            <a:ext cx="2438400" cy="1828800"/>
          </a:xfrm>
          <a:prstGeom prst="rect">
            <a:avLst/>
          </a:prstGeom>
          <a:ln w="25400">
            <a:solidFill>
              <a:schemeClr val="tx2"/>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4419600"/>
            <a:ext cx="2438400" cy="1828800"/>
          </a:xfrm>
          <a:prstGeom prst="rect">
            <a:avLst/>
          </a:prstGeom>
          <a:ln w="25400">
            <a:solidFill>
              <a:schemeClr val="tx2"/>
            </a:solidFill>
          </a:ln>
        </p:spPr>
      </p:pic>
    </p:spTree>
    <p:extLst>
      <p:ext uri="{BB962C8B-B14F-4D97-AF65-F5344CB8AC3E}">
        <p14:creationId xmlns:p14="http://schemas.microsoft.com/office/powerpoint/2010/main" val="17386354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752600"/>
            <a:ext cx="6248401" cy="4876800"/>
          </a:xfrm>
        </p:spPr>
        <p:txBody>
          <a:bodyPr>
            <a:normAutofit/>
          </a:bodyPr>
          <a:lstStyle/>
          <a:p>
            <a:pPr>
              <a:buFont typeface="Wingdings" panose="05000000000000000000" pitchFamily="2" charset="2"/>
              <a:buChar char="Ø"/>
            </a:pPr>
            <a:r>
              <a:rPr lang="en-US" sz="2400" b="1" dirty="0" smtClean="0">
                <a:solidFill>
                  <a:srgbClr val="CC0000"/>
                </a:solidFill>
              </a:rPr>
              <a:t>PULMOZYME 2.5 mg solution for inhalation 2.5 mL ampule</a:t>
            </a:r>
            <a:endParaRPr lang="en-US" sz="1400" b="1" dirty="0" smtClean="0">
              <a:solidFill>
                <a:srgbClr val="CC0000"/>
              </a:solidFill>
            </a:endParaRPr>
          </a:p>
          <a:p>
            <a:pPr marL="45720" indent="0">
              <a:buNone/>
            </a:pPr>
            <a:endParaRPr lang="en-US" sz="1300" dirty="0" smtClean="0">
              <a:solidFill>
                <a:srgbClr val="CC0000"/>
              </a:solidFill>
            </a:endParaRPr>
          </a:p>
          <a:p>
            <a:pPr lvl="1"/>
            <a:r>
              <a:rPr lang="en-US" sz="2200" u="sng" dirty="0" smtClean="0">
                <a:solidFill>
                  <a:srgbClr val="CC0000"/>
                </a:solidFill>
              </a:rPr>
              <a:t>Drug Class</a:t>
            </a:r>
          </a:p>
          <a:p>
            <a:pPr lvl="2"/>
            <a:r>
              <a:rPr lang="en-US" sz="2000" dirty="0" smtClean="0">
                <a:solidFill>
                  <a:srgbClr val="CC0000"/>
                </a:solidFill>
              </a:rPr>
              <a:t> Respiratory enzyme</a:t>
            </a:r>
          </a:p>
          <a:p>
            <a:pPr lvl="2"/>
            <a:endParaRPr lang="en-US" sz="1300" dirty="0">
              <a:solidFill>
                <a:srgbClr val="CC0000"/>
              </a:solidFill>
            </a:endParaRPr>
          </a:p>
          <a:p>
            <a:pPr lvl="1"/>
            <a:r>
              <a:rPr lang="en-US" sz="2200" u="sng" dirty="0" smtClean="0">
                <a:solidFill>
                  <a:srgbClr val="CC0000"/>
                </a:solidFill>
              </a:rPr>
              <a:t>Indication</a:t>
            </a:r>
            <a:endParaRPr lang="en-US" sz="2200" u="sng" dirty="0">
              <a:solidFill>
                <a:srgbClr val="CC0000"/>
              </a:solidFill>
            </a:endParaRPr>
          </a:p>
          <a:p>
            <a:pPr lvl="2"/>
            <a:r>
              <a:rPr lang="en-US" sz="2000" dirty="0" smtClean="0">
                <a:solidFill>
                  <a:srgbClr val="CC0000"/>
                </a:solidFill>
              </a:rPr>
              <a:t> Management of cystic fibrosis</a:t>
            </a:r>
          </a:p>
          <a:p>
            <a:pPr lvl="2"/>
            <a:endParaRPr lang="en-US" sz="1300" dirty="0">
              <a:solidFill>
                <a:srgbClr val="CC0000"/>
              </a:solidFill>
            </a:endParaRPr>
          </a:p>
          <a:p>
            <a:pPr marL="548640" lvl="2" indent="-228600">
              <a:buClr>
                <a:schemeClr val="accent2"/>
              </a:buClr>
              <a:buFont typeface="Wingdings 2" pitchFamily="18" charset="2"/>
              <a:buChar char=""/>
            </a:pPr>
            <a:r>
              <a:rPr lang="en-US" sz="2100" u="sng" dirty="0" smtClean="0">
                <a:solidFill>
                  <a:srgbClr val="CC0000"/>
                </a:solidFill>
              </a:rPr>
              <a:t>Mechanism of Action</a:t>
            </a:r>
            <a:endParaRPr lang="en-US" sz="2100" u="sng" dirty="0">
              <a:solidFill>
                <a:srgbClr val="CC0000"/>
              </a:solidFill>
            </a:endParaRPr>
          </a:p>
          <a:p>
            <a:pPr lvl="2"/>
            <a:r>
              <a:rPr lang="en-US" sz="2100" dirty="0">
                <a:solidFill>
                  <a:srgbClr val="CC0000"/>
                </a:solidFill>
              </a:rPr>
              <a:t>G</a:t>
            </a:r>
            <a:r>
              <a:rPr lang="en-US" sz="2100" dirty="0" smtClean="0">
                <a:solidFill>
                  <a:srgbClr val="CC0000"/>
                </a:solidFill>
              </a:rPr>
              <a:t>ene technology that cuts DNA resulting in reduced mucous thickness &amp; enhanced airflow</a:t>
            </a:r>
          </a:p>
        </p:txBody>
      </p:sp>
      <p:sp>
        <p:nvSpPr>
          <p:cNvPr id="3" name="Title 2"/>
          <p:cNvSpPr>
            <a:spLocks noGrp="1"/>
          </p:cNvSpPr>
          <p:nvPr>
            <p:ph type="title"/>
          </p:nvPr>
        </p:nvSpPr>
        <p:spPr/>
        <p:txBody>
          <a:bodyPr/>
          <a:lstStyle/>
          <a:p>
            <a:r>
              <a:rPr lang="en-US" dirty="0" smtClean="0"/>
              <a:t>Dornase alfa solution</a:t>
            </a:r>
            <a:endParaRPr lang="es-C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2457450"/>
            <a:ext cx="3429000" cy="2571750"/>
          </a:xfrm>
          <a:prstGeom prst="rect">
            <a:avLst/>
          </a:prstGeom>
          <a:ln w="25400">
            <a:solidFill>
              <a:schemeClr val="tx2"/>
            </a:solidFill>
          </a:ln>
        </p:spPr>
      </p:pic>
    </p:spTree>
    <p:extLst>
      <p:ext uri="{BB962C8B-B14F-4D97-AF65-F5344CB8AC3E}">
        <p14:creationId xmlns:p14="http://schemas.microsoft.com/office/powerpoint/2010/main" val="37368643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676400"/>
            <a:ext cx="5943599" cy="4800600"/>
          </a:xfrm>
        </p:spPr>
        <p:txBody>
          <a:bodyPr>
            <a:normAutofit fontScale="92500" lnSpcReduction="10000"/>
          </a:bodyPr>
          <a:lstStyle/>
          <a:p>
            <a:pPr>
              <a:buFont typeface="Wingdings" panose="05000000000000000000" pitchFamily="2" charset="2"/>
              <a:buChar char="Ø"/>
            </a:pPr>
            <a:r>
              <a:rPr lang="en-US" sz="2400" b="1" dirty="0">
                <a:solidFill>
                  <a:srgbClr val="CC0000"/>
                </a:solidFill>
              </a:rPr>
              <a:t>PULMOZYME 2.5 mg solution for inhalation 2.5 mL ampule</a:t>
            </a:r>
            <a:endParaRPr lang="en-US" sz="1400" b="1" dirty="0">
              <a:solidFill>
                <a:srgbClr val="CC0000"/>
              </a:solidFill>
            </a:endParaRPr>
          </a:p>
          <a:p>
            <a:pPr marL="45720" indent="0">
              <a:buNone/>
            </a:pPr>
            <a:endParaRPr lang="en-US" sz="1400" dirty="0" smtClean="0">
              <a:solidFill>
                <a:srgbClr val="CC0000"/>
              </a:solidFill>
            </a:endParaRPr>
          </a:p>
          <a:p>
            <a:r>
              <a:rPr lang="en-US" sz="2400" u="sng" dirty="0" smtClean="0">
                <a:solidFill>
                  <a:srgbClr val="CC0000"/>
                </a:solidFill>
              </a:rPr>
              <a:t>Dosing</a:t>
            </a:r>
          </a:p>
          <a:p>
            <a:pPr lvl="1"/>
            <a:r>
              <a:rPr lang="en-US" sz="2200" dirty="0" smtClean="0">
                <a:solidFill>
                  <a:srgbClr val="CC0000"/>
                </a:solidFill>
              </a:rPr>
              <a:t>1.25 – 2.5 mg QD</a:t>
            </a:r>
            <a:endParaRPr lang="en-US" sz="1200" dirty="0">
              <a:solidFill>
                <a:srgbClr val="CC0000"/>
              </a:solidFill>
            </a:endParaRPr>
          </a:p>
          <a:p>
            <a:r>
              <a:rPr lang="en-US" sz="2400" u="sng" dirty="0" smtClean="0">
                <a:solidFill>
                  <a:srgbClr val="CC0000"/>
                </a:solidFill>
              </a:rPr>
              <a:t>Special Procedures, Storage Conditions, Labeling</a:t>
            </a:r>
          </a:p>
          <a:p>
            <a:pPr lvl="1"/>
            <a:r>
              <a:rPr lang="en-US" sz="2200" dirty="0" smtClean="0">
                <a:solidFill>
                  <a:srgbClr val="CC0000"/>
                </a:solidFill>
              </a:rPr>
              <a:t>Refrigerate 2 – 8</a:t>
            </a:r>
            <a:r>
              <a:rPr lang="en-US" sz="2200" dirty="0" smtClean="0">
                <a:solidFill>
                  <a:srgbClr val="CC0000"/>
                </a:solidFill>
                <a:latin typeface="Calibri"/>
              </a:rPr>
              <a:t>°</a:t>
            </a:r>
            <a:r>
              <a:rPr lang="en-US" sz="2200" dirty="0" smtClean="0">
                <a:solidFill>
                  <a:srgbClr val="CC0000"/>
                </a:solidFill>
              </a:rPr>
              <a:t> C</a:t>
            </a:r>
          </a:p>
          <a:p>
            <a:pPr lvl="1"/>
            <a:r>
              <a:rPr lang="en-US" sz="2200" dirty="0" smtClean="0">
                <a:solidFill>
                  <a:srgbClr val="CC0000"/>
                </a:solidFill>
              </a:rPr>
              <a:t>Protect from light</a:t>
            </a:r>
          </a:p>
          <a:p>
            <a:pPr lvl="1"/>
            <a:r>
              <a:rPr lang="en-US" sz="2200" dirty="0" smtClean="0">
                <a:solidFill>
                  <a:srgbClr val="CC0000"/>
                </a:solidFill>
              </a:rPr>
              <a:t>Unopened vials left at room temperature &gt; 24 Hr should be discarded</a:t>
            </a:r>
          </a:p>
          <a:p>
            <a:pPr lvl="1"/>
            <a:r>
              <a:rPr lang="en-US" sz="2200" dirty="0" smtClean="0">
                <a:solidFill>
                  <a:srgbClr val="CC0000"/>
                </a:solidFill>
              </a:rPr>
              <a:t>Discard solution if discolored or cloudy</a:t>
            </a:r>
          </a:p>
          <a:p>
            <a:pPr lvl="1"/>
            <a:r>
              <a:rPr lang="en-US" sz="2200" dirty="0">
                <a:solidFill>
                  <a:srgbClr val="CC0000"/>
                </a:solidFill>
              </a:rPr>
              <a:t>Very </a:t>
            </a:r>
            <a:r>
              <a:rPr lang="en-US" sz="2200" dirty="0" smtClean="0">
                <a:solidFill>
                  <a:srgbClr val="CC0000"/>
                </a:solidFill>
              </a:rPr>
              <a:t>expensive</a:t>
            </a:r>
          </a:p>
          <a:p>
            <a:pPr lvl="1"/>
            <a:r>
              <a:rPr lang="en-US" sz="2200" dirty="0" smtClean="0">
                <a:solidFill>
                  <a:srgbClr val="CC0000"/>
                </a:solidFill>
              </a:rPr>
              <a:t>Made from Chinese hamster ovary cells</a:t>
            </a:r>
          </a:p>
        </p:txBody>
      </p:sp>
      <p:sp>
        <p:nvSpPr>
          <p:cNvPr id="3" name="Title 2"/>
          <p:cNvSpPr>
            <a:spLocks noGrp="1"/>
          </p:cNvSpPr>
          <p:nvPr>
            <p:ph type="title"/>
          </p:nvPr>
        </p:nvSpPr>
        <p:spPr/>
        <p:txBody>
          <a:bodyPr/>
          <a:lstStyle/>
          <a:p>
            <a:r>
              <a:rPr lang="en-US" dirty="0"/>
              <a:t>Dornase alfa solution</a:t>
            </a:r>
            <a:endParaRPr lang="es-C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981200"/>
            <a:ext cx="3200400" cy="2514600"/>
          </a:xfrm>
          <a:prstGeom prst="rect">
            <a:avLst/>
          </a:prstGeom>
          <a:ln w="25400">
            <a:solidFill>
              <a:schemeClr val="tx2"/>
            </a:solidFill>
          </a:ln>
        </p:spPr>
      </p:pic>
    </p:spTree>
    <p:extLst>
      <p:ext uri="{BB962C8B-B14F-4D97-AF65-F5344CB8AC3E}">
        <p14:creationId xmlns:p14="http://schemas.microsoft.com/office/powerpoint/2010/main" val="301217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0" y="1977621"/>
            <a:ext cx="7781192" cy="2233725"/>
          </a:xfrm>
        </p:spPr>
        <p:txBody>
          <a:bodyPr>
            <a:normAutofit/>
          </a:bodyPr>
          <a:lstStyle/>
          <a:p>
            <a:pPr marL="365760" lvl="1" indent="0">
              <a:buNone/>
            </a:pPr>
            <a:r>
              <a:rPr lang="en-US" dirty="0" smtClean="0"/>
              <a:t>Respiratory syncytial virus (RSV)</a:t>
            </a:r>
          </a:p>
          <a:p>
            <a:pPr lvl="2"/>
            <a:r>
              <a:rPr lang="en-US" dirty="0" smtClean="0"/>
              <a:t>Most common cause of bronchiolitis (inflammation of the small airways in the lung)</a:t>
            </a:r>
          </a:p>
          <a:p>
            <a:pPr lvl="2"/>
            <a:r>
              <a:rPr lang="en-US" dirty="0" smtClean="0"/>
              <a:t>Pneumonia in children under 1 years old</a:t>
            </a:r>
          </a:p>
          <a:p>
            <a:pPr lvl="2"/>
            <a:r>
              <a:rPr lang="en-US" dirty="0" smtClean="0"/>
              <a:t>Runny nose, coughing, sneezing, fever</a:t>
            </a:r>
          </a:p>
          <a:p>
            <a:pPr lvl="2"/>
            <a:r>
              <a:rPr lang="en-US" dirty="0" smtClean="0"/>
              <a:t>No effective vaccine</a:t>
            </a:r>
            <a:endParaRPr lang="es-CO" dirty="0"/>
          </a:p>
        </p:txBody>
      </p:sp>
      <p:sp>
        <p:nvSpPr>
          <p:cNvPr id="3" name="Title 2"/>
          <p:cNvSpPr>
            <a:spLocks noGrp="1"/>
          </p:cNvSpPr>
          <p:nvPr>
            <p:ph type="title"/>
          </p:nvPr>
        </p:nvSpPr>
        <p:spPr>
          <a:xfrm>
            <a:off x="381000" y="533400"/>
            <a:ext cx="8381260" cy="1054394"/>
          </a:xfrm>
        </p:spPr>
        <p:txBody>
          <a:bodyPr/>
          <a:lstStyle/>
          <a:p>
            <a:pPr lvl="0"/>
            <a:r>
              <a:rPr lang="en-US" dirty="0" smtClean="0"/>
              <a:t>Pulmonary infection</a:t>
            </a:r>
            <a:r>
              <a:rPr lang="en-US" dirty="0">
                <a:solidFill>
                  <a:schemeClr val="tx1"/>
                </a:solidFill>
              </a:rPr>
              <a:t/>
            </a:r>
            <a:br>
              <a:rPr lang="en-US" dirty="0">
                <a:solidFill>
                  <a:schemeClr val="tx1"/>
                </a:solidFill>
              </a:rPr>
            </a:br>
            <a:endParaRPr lang="es-CO" dirty="0"/>
          </a:p>
        </p:txBody>
      </p:sp>
      <p:sp>
        <p:nvSpPr>
          <p:cNvPr id="2" name="TextBox 1"/>
          <p:cNvSpPr txBox="1"/>
          <p:nvPr/>
        </p:nvSpPr>
        <p:spPr>
          <a:xfrm>
            <a:off x="4114800" y="2971800"/>
            <a:ext cx="184731" cy="369332"/>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49" y="5262056"/>
            <a:ext cx="7102456" cy="830652"/>
          </a:xfrm>
          <a:prstGeom prst="rect">
            <a:avLst/>
          </a:prstGeom>
          <a:ln w="25400">
            <a:solidFill>
              <a:schemeClr val="tx2"/>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3156466"/>
            <a:ext cx="1788105" cy="1788105"/>
          </a:xfrm>
          <a:prstGeom prst="rect">
            <a:avLst/>
          </a:prstGeom>
          <a:ln w="25400">
            <a:solidFill>
              <a:schemeClr val="tx2"/>
            </a:solidFill>
          </a:ln>
        </p:spPr>
      </p:pic>
    </p:spTree>
    <p:extLst>
      <p:ext uri="{BB962C8B-B14F-4D97-AF65-F5344CB8AC3E}">
        <p14:creationId xmlns:p14="http://schemas.microsoft.com/office/powerpoint/2010/main" val="348059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752600"/>
            <a:ext cx="6248401" cy="4876800"/>
          </a:xfrm>
        </p:spPr>
        <p:txBody>
          <a:bodyPr>
            <a:normAutofit/>
          </a:bodyPr>
          <a:lstStyle/>
          <a:p>
            <a:pPr>
              <a:buFont typeface="Wingdings" panose="05000000000000000000" pitchFamily="2" charset="2"/>
              <a:buChar char="Ø"/>
            </a:pPr>
            <a:r>
              <a:rPr lang="en-US" sz="2400" b="1" dirty="0" smtClean="0">
                <a:solidFill>
                  <a:srgbClr val="CC0000"/>
                </a:solidFill>
              </a:rPr>
              <a:t>VIRAZOLE 1 g / 16.7 mL solution for inhalation</a:t>
            </a:r>
            <a:endParaRPr lang="en-US" sz="1400" b="1" dirty="0" smtClean="0">
              <a:solidFill>
                <a:srgbClr val="CC0000"/>
              </a:solidFill>
            </a:endParaRPr>
          </a:p>
          <a:p>
            <a:pPr marL="45720" indent="0">
              <a:buNone/>
            </a:pPr>
            <a:endParaRPr lang="en-US" sz="1200" dirty="0" smtClean="0">
              <a:solidFill>
                <a:srgbClr val="CC0000"/>
              </a:solidFill>
            </a:endParaRPr>
          </a:p>
          <a:p>
            <a:pPr lvl="1"/>
            <a:r>
              <a:rPr lang="en-US" sz="2200" u="sng" dirty="0" smtClean="0">
                <a:solidFill>
                  <a:srgbClr val="CC0000"/>
                </a:solidFill>
              </a:rPr>
              <a:t>Drug Class</a:t>
            </a:r>
          </a:p>
          <a:p>
            <a:pPr lvl="2"/>
            <a:r>
              <a:rPr lang="en-US" sz="2000" dirty="0" smtClean="0">
                <a:solidFill>
                  <a:srgbClr val="CC0000"/>
                </a:solidFill>
              </a:rPr>
              <a:t> Antiviral Agent, Inhalation Therapy</a:t>
            </a:r>
          </a:p>
          <a:p>
            <a:pPr lvl="2"/>
            <a:endParaRPr lang="en-US" sz="1300" dirty="0">
              <a:solidFill>
                <a:srgbClr val="CC0000"/>
              </a:solidFill>
            </a:endParaRPr>
          </a:p>
          <a:p>
            <a:pPr lvl="1"/>
            <a:r>
              <a:rPr lang="en-US" sz="2200" u="sng" dirty="0" smtClean="0">
                <a:solidFill>
                  <a:srgbClr val="CC0000"/>
                </a:solidFill>
              </a:rPr>
              <a:t>Indication</a:t>
            </a:r>
            <a:endParaRPr lang="en-US" sz="2200" u="sng" dirty="0">
              <a:solidFill>
                <a:srgbClr val="CC0000"/>
              </a:solidFill>
            </a:endParaRPr>
          </a:p>
          <a:p>
            <a:pPr lvl="2"/>
            <a:r>
              <a:rPr lang="en-US" sz="2000" dirty="0" smtClean="0">
                <a:solidFill>
                  <a:srgbClr val="CC0000"/>
                </a:solidFill>
              </a:rPr>
              <a:t>RSV Infection</a:t>
            </a:r>
          </a:p>
          <a:p>
            <a:pPr lvl="2"/>
            <a:endParaRPr lang="en-US" sz="1300" dirty="0">
              <a:solidFill>
                <a:srgbClr val="CC0000"/>
              </a:solidFill>
            </a:endParaRPr>
          </a:p>
          <a:p>
            <a:pPr marL="548640" lvl="2" indent="-228600">
              <a:buClr>
                <a:schemeClr val="accent2"/>
              </a:buClr>
              <a:buFont typeface="Wingdings 2" pitchFamily="18" charset="2"/>
              <a:buChar char=""/>
            </a:pPr>
            <a:r>
              <a:rPr lang="en-US" sz="2100" u="sng" dirty="0" smtClean="0">
                <a:solidFill>
                  <a:srgbClr val="CC0000"/>
                </a:solidFill>
              </a:rPr>
              <a:t>Mechanism of Action</a:t>
            </a:r>
            <a:endParaRPr lang="en-US" sz="2100" u="sng" dirty="0">
              <a:solidFill>
                <a:srgbClr val="CC0000"/>
              </a:solidFill>
            </a:endParaRPr>
          </a:p>
          <a:p>
            <a:pPr lvl="2"/>
            <a:r>
              <a:rPr lang="en-US" sz="2100" dirty="0" smtClean="0">
                <a:solidFill>
                  <a:srgbClr val="CC0000"/>
                </a:solidFill>
              </a:rPr>
              <a:t>Inhibits viral protein synthesis resulting in decreased replication of virus</a:t>
            </a:r>
          </a:p>
        </p:txBody>
      </p:sp>
      <p:sp>
        <p:nvSpPr>
          <p:cNvPr id="3" name="Title 2"/>
          <p:cNvSpPr>
            <a:spLocks noGrp="1"/>
          </p:cNvSpPr>
          <p:nvPr>
            <p:ph type="title"/>
          </p:nvPr>
        </p:nvSpPr>
        <p:spPr/>
        <p:txBody>
          <a:bodyPr/>
          <a:lstStyle/>
          <a:p>
            <a:r>
              <a:rPr lang="en-US" dirty="0" smtClean="0"/>
              <a:t>Ribavirin</a:t>
            </a:r>
            <a:endParaRPr lang="es-C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2514600"/>
            <a:ext cx="2813198" cy="2103783"/>
          </a:xfrm>
          <a:prstGeom prst="rect">
            <a:avLst/>
          </a:prstGeom>
          <a:ln w="25400">
            <a:solidFill>
              <a:schemeClr val="tx2"/>
            </a:solidFill>
          </a:ln>
        </p:spPr>
      </p:pic>
    </p:spTree>
    <p:extLst>
      <p:ext uri="{BB962C8B-B14F-4D97-AF65-F5344CB8AC3E}">
        <p14:creationId xmlns:p14="http://schemas.microsoft.com/office/powerpoint/2010/main" val="24553212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76400"/>
            <a:ext cx="5943599" cy="4800600"/>
          </a:xfrm>
        </p:spPr>
        <p:txBody>
          <a:bodyPr>
            <a:normAutofit fontScale="77500" lnSpcReduction="20000"/>
          </a:bodyPr>
          <a:lstStyle/>
          <a:p>
            <a:pPr>
              <a:buFont typeface="Wingdings" panose="05000000000000000000" pitchFamily="2" charset="2"/>
              <a:buChar char="Ø"/>
            </a:pPr>
            <a:r>
              <a:rPr lang="en-US" sz="2800" b="1" dirty="0">
                <a:solidFill>
                  <a:srgbClr val="CC0000"/>
                </a:solidFill>
              </a:rPr>
              <a:t>VIRAZOLE 1 g / 16.7 mL solution for inhalation</a:t>
            </a:r>
          </a:p>
          <a:p>
            <a:pPr marL="45720" indent="0">
              <a:buNone/>
            </a:pPr>
            <a:endParaRPr lang="en-US" sz="1500" dirty="0" smtClean="0">
              <a:solidFill>
                <a:srgbClr val="CC0000"/>
              </a:solidFill>
            </a:endParaRPr>
          </a:p>
          <a:p>
            <a:r>
              <a:rPr lang="en-US" sz="2800" u="sng" dirty="0" smtClean="0">
                <a:solidFill>
                  <a:srgbClr val="CC0000"/>
                </a:solidFill>
              </a:rPr>
              <a:t>Dosing</a:t>
            </a:r>
          </a:p>
          <a:p>
            <a:pPr lvl="1"/>
            <a:r>
              <a:rPr lang="en-US" sz="2200" dirty="0" smtClean="0">
                <a:solidFill>
                  <a:srgbClr val="CC0000"/>
                </a:solidFill>
              </a:rPr>
              <a:t>190 mcg / L of air Q 12 Hr</a:t>
            </a:r>
          </a:p>
          <a:p>
            <a:pPr lvl="1"/>
            <a:endParaRPr lang="en-US" sz="1500" dirty="0" smtClean="0">
              <a:solidFill>
                <a:srgbClr val="CC0000"/>
              </a:solidFill>
            </a:endParaRPr>
          </a:p>
          <a:p>
            <a:r>
              <a:rPr lang="en-US" sz="2800" u="sng" dirty="0" smtClean="0">
                <a:solidFill>
                  <a:srgbClr val="CC0000"/>
                </a:solidFill>
              </a:rPr>
              <a:t>Special Procedures, Storage Conditions, Labeling</a:t>
            </a:r>
            <a:endParaRPr lang="en-US" sz="2800" dirty="0" smtClean="0">
              <a:solidFill>
                <a:srgbClr val="CC0000"/>
              </a:solidFill>
            </a:endParaRPr>
          </a:p>
          <a:p>
            <a:pPr lvl="1"/>
            <a:r>
              <a:rPr lang="en-US" sz="2200" dirty="0" smtClean="0">
                <a:solidFill>
                  <a:srgbClr val="CC0000"/>
                </a:solidFill>
              </a:rPr>
              <a:t>Store in dry place at room temperature, chemo room on RX4</a:t>
            </a:r>
          </a:p>
          <a:p>
            <a:pPr lvl="1"/>
            <a:r>
              <a:rPr lang="en-US" sz="2200" dirty="0">
                <a:solidFill>
                  <a:srgbClr val="CC0000"/>
                </a:solidFill>
              </a:rPr>
              <a:t>Hazardous agent, prepare in MIC hood</a:t>
            </a:r>
            <a:endParaRPr lang="en-US" sz="2200" dirty="0" smtClean="0">
              <a:solidFill>
                <a:srgbClr val="CC0000"/>
              </a:solidFill>
            </a:endParaRPr>
          </a:p>
          <a:p>
            <a:pPr lvl="1"/>
            <a:r>
              <a:rPr lang="en-US" sz="2200" dirty="0" smtClean="0">
                <a:solidFill>
                  <a:srgbClr val="CC0000"/>
                </a:solidFill>
              </a:rPr>
              <a:t>Dilute 6 g vial with 100 mL SW</a:t>
            </a:r>
          </a:p>
          <a:p>
            <a:pPr lvl="1"/>
            <a:r>
              <a:rPr lang="en-US" sz="2200" dirty="0">
                <a:solidFill>
                  <a:srgbClr val="CC0000"/>
                </a:solidFill>
              </a:rPr>
              <a:t>Don’t mix with other aerosolized </a:t>
            </a:r>
            <a:r>
              <a:rPr lang="en-US" sz="2200" dirty="0" smtClean="0">
                <a:solidFill>
                  <a:srgbClr val="CC0000"/>
                </a:solidFill>
              </a:rPr>
              <a:t>medications</a:t>
            </a:r>
          </a:p>
          <a:p>
            <a:pPr lvl="1"/>
            <a:r>
              <a:rPr lang="en-US" sz="2200" dirty="0" smtClean="0">
                <a:solidFill>
                  <a:srgbClr val="CC0000"/>
                </a:solidFill>
              </a:rPr>
              <a:t>If metal rim removed, rubber stopper comes out</a:t>
            </a:r>
          </a:p>
          <a:p>
            <a:pPr lvl="1"/>
            <a:r>
              <a:rPr lang="en-US" sz="2200" dirty="0" smtClean="0">
                <a:solidFill>
                  <a:srgbClr val="CC0000"/>
                </a:solidFill>
              </a:rPr>
              <a:t>Dispense each dose in small plastic bottle for continuous albuterol</a:t>
            </a:r>
          </a:p>
          <a:p>
            <a:pPr lvl="1"/>
            <a:r>
              <a:rPr lang="en-US" sz="2200" dirty="0" smtClean="0">
                <a:solidFill>
                  <a:srgbClr val="CC0000"/>
                </a:solidFill>
              </a:rPr>
              <a:t>Label with yellow sticker “For Inhalation Only”</a:t>
            </a:r>
          </a:p>
          <a:p>
            <a:pPr lvl="1"/>
            <a:r>
              <a:rPr lang="en-US" sz="2200" dirty="0" smtClean="0">
                <a:solidFill>
                  <a:srgbClr val="CC0000"/>
                </a:solidFill>
              </a:rPr>
              <a:t>Deliver to patient-specific yellow bin in med room</a:t>
            </a:r>
          </a:p>
        </p:txBody>
      </p:sp>
      <p:sp>
        <p:nvSpPr>
          <p:cNvPr id="3" name="Title 2"/>
          <p:cNvSpPr>
            <a:spLocks noGrp="1"/>
          </p:cNvSpPr>
          <p:nvPr>
            <p:ph type="title"/>
          </p:nvPr>
        </p:nvSpPr>
        <p:spPr/>
        <p:txBody>
          <a:bodyPr/>
          <a:lstStyle/>
          <a:p>
            <a:r>
              <a:rPr lang="en-US" dirty="0" smtClean="0"/>
              <a:t>Ribavirin</a:t>
            </a:r>
            <a:endParaRPr lang="es-C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38400"/>
            <a:ext cx="2649279" cy="1981200"/>
          </a:xfrm>
          <a:prstGeom prst="rect">
            <a:avLst/>
          </a:prstGeom>
          <a:ln w="25400">
            <a:solidFill>
              <a:schemeClr val="tx2"/>
            </a:solidFill>
          </a:ln>
        </p:spPr>
      </p:pic>
    </p:spTree>
    <p:extLst>
      <p:ext uri="{BB962C8B-B14F-4D97-AF65-F5344CB8AC3E}">
        <p14:creationId xmlns:p14="http://schemas.microsoft.com/office/powerpoint/2010/main" val="12950802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752600"/>
            <a:ext cx="6248401" cy="4876800"/>
          </a:xfrm>
        </p:spPr>
        <p:txBody>
          <a:bodyPr>
            <a:normAutofit/>
          </a:bodyPr>
          <a:lstStyle/>
          <a:p>
            <a:pPr>
              <a:buFont typeface="Wingdings" panose="05000000000000000000" pitchFamily="2" charset="2"/>
              <a:buChar char="Ø"/>
            </a:pPr>
            <a:r>
              <a:rPr lang="en-US" sz="2400" b="1" dirty="0" smtClean="0">
                <a:solidFill>
                  <a:srgbClr val="CC0000"/>
                </a:solidFill>
              </a:rPr>
              <a:t>COLYMYCIN 37.5 mg / mL for inhalation</a:t>
            </a:r>
            <a:endParaRPr lang="en-US" sz="1400" b="1" dirty="0" smtClean="0">
              <a:solidFill>
                <a:srgbClr val="CC0000"/>
              </a:solidFill>
            </a:endParaRPr>
          </a:p>
          <a:p>
            <a:pPr marL="45720" indent="0">
              <a:buNone/>
            </a:pPr>
            <a:endParaRPr lang="en-US" sz="1200" dirty="0" smtClean="0">
              <a:solidFill>
                <a:srgbClr val="CC0000"/>
              </a:solidFill>
            </a:endParaRPr>
          </a:p>
          <a:p>
            <a:pPr lvl="1"/>
            <a:r>
              <a:rPr lang="en-US" sz="2200" u="sng" dirty="0" smtClean="0">
                <a:solidFill>
                  <a:srgbClr val="CC0000"/>
                </a:solidFill>
              </a:rPr>
              <a:t>Drug Class</a:t>
            </a:r>
          </a:p>
          <a:p>
            <a:pPr lvl="2"/>
            <a:r>
              <a:rPr lang="en-US" sz="2000" dirty="0" smtClean="0">
                <a:solidFill>
                  <a:srgbClr val="CC0000"/>
                </a:solidFill>
              </a:rPr>
              <a:t> Antibiotic, Miscellaneous</a:t>
            </a:r>
          </a:p>
          <a:p>
            <a:pPr lvl="2"/>
            <a:endParaRPr lang="en-US" sz="1300" dirty="0">
              <a:solidFill>
                <a:srgbClr val="CC0000"/>
              </a:solidFill>
            </a:endParaRPr>
          </a:p>
          <a:p>
            <a:pPr lvl="1"/>
            <a:r>
              <a:rPr lang="en-US" sz="2200" u="sng" dirty="0" smtClean="0">
                <a:solidFill>
                  <a:srgbClr val="CC0000"/>
                </a:solidFill>
              </a:rPr>
              <a:t>Indication</a:t>
            </a:r>
            <a:endParaRPr lang="en-US" sz="2200" u="sng" dirty="0">
              <a:solidFill>
                <a:srgbClr val="CC0000"/>
              </a:solidFill>
            </a:endParaRPr>
          </a:p>
          <a:p>
            <a:pPr lvl="2"/>
            <a:r>
              <a:rPr lang="en-US" sz="2000" dirty="0" smtClean="0">
                <a:solidFill>
                  <a:srgbClr val="CC0000"/>
                </a:solidFill>
              </a:rPr>
              <a:t>Nebulized solution for the treatment of pneumonia (off-label)</a:t>
            </a:r>
          </a:p>
          <a:p>
            <a:pPr lvl="2"/>
            <a:r>
              <a:rPr lang="en-US" sz="2000" dirty="0" smtClean="0">
                <a:solidFill>
                  <a:srgbClr val="CC0000"/>
                </a:solidFill>
              </a:rPr>
              <a:t>Prevents infection in cystic fibrosis</a:t>
            </a:r>
          </a:p>
          <a:p>
            <a:pPr lvl="2"/>
            <a:endParaRPr lang="en-US" sz="1300" dirty="0">
              <a:solidFill>
                <a:srgbClr val="CC0000"/>
              </a:solidFill>
            </a:endParaRPr>
          </a:p>
          <a:p>
            <a:pPr marL="548640" lvl="2" indent="-228600">
              <a:buClr>
                <a:schemeClr val="accent2"/>
              </a:buClr>
              <a:buFont typeface="Wingdings 2" pitchFamily="18" charset="2"/>
              <a:buChar char=""/>
            </a:pPr>
            <a:r>
              <a:rPr lang="en-US" sz="2100" u="sng" dirty="0" smtClean="0">
                <a:solidFill>
                  <a:srgbClr val="CC0000"/>
                </a:solidFill>
              </a:rPr>
              <a:t>Mechanism of Action</a:t>
            </a:r>
            <a:endParaRPr lang="en-US" sz="2100" u="sng" dirty="0">
              <a:solidFill>
                <a:srgbClr val="CC0000"/>
              </a:solidFill>
            </a:endParaRPr>
          </a:p>
          <a:p>
            <a:pPr lvl="2"/>
            <a:r>
              <a:rPr lang="en-US" sz="2100" dirty="0" smtClean="0">
                <a:solidFill>
                  <a:srgbClr val="CC0000"/>
                </a:solidFill>
              </a:rPr>
              <a:t>Acts as a detergent &amp; damages the bacterial membrane causing cell death</a:t>
            </a:r>
          </a:p>
        </p:txBody>
      </p:sp>
      <p:sp>
        <p:nvSpPr>
          <p:cNvPr id="3" name="Title 2"/>
          <p:cNvSpPr>
            <a:spLocks noGrp="1"/>
          </p:cNvSpPr>
          <p:nvPr>
            <p:ph type="title"/>
          </p:nvPr>
        </p:nvSpPr>
        <p:spPr/>
        <p:txBody>
          <a:bodyPr/>
          <a:lstStyle/>
          <a:p>
            <a:r>
              <a:rPr lang="en-US" dirty="0" err="1" smtClean="0"/>
              <a:t>Colistin</a:t>
            </a:r>
            <a:r>
              <a:rPr lang="en-US" dirty="0" smtClean="0"/>
              <a:t> Base</a:t>
            </a:r>
            <a:endParaRPr lang="es-CO"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34996" t="2664" r="34003" b="9331"/>
          <a:stretch/>
        </p:blipFill>
        <p:spPr>
          <a:xfrm>
            <a:off x="6629400" y="2286000"/>
            <a:ext cx="1617749" cy="3444240"/>
          </a:xfrm>
          <a:prstGeom prst="rect">
            <a:avLst/>
          </a:prstGeom>
          <a:ln w="25400">
            <a:solidFill>
              <a:schemeClr val="tx2"/>
            </a:solidFill>
          </a:ln>
        </p:spPr>
      </p:pic>
    </p:spTree>
    <p:extLst>
      <p:ext uri="{BB962C8B-B14F-4D97-AF65-F5344CB8AC3E}">
        <p14:creationId xmlns:p14="http://schemas.microsoft.com/office/powerpoint/2010/main" val="307378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76400"/>
            <a:ext cx="5943599" cy="4800600"/>
          </a:xfrm>
        </p:spPr>
        <p:txBody>
          <a:bodyPr>
            <a:normAutofit fontScale="92500"/>
          </a:bodyPr>
          <a:lstStyle/>
          <a:p>
            <a:pPr>
              <a:buFont typeface="Wingdings" panose="05000000000000000000" pitchFamily="2" charset="2"/>
              <a:buChar char="Ø"/>
            </a:pPr>
            <a:r>
              <a:rPr lang="en-US" sz="2400" b="1" dirty="0">
                <a:solidFill>
                  <a:srgbClr val="CC0000"/>
                </a:solidFill>
              </a:rPr>
              <a:t>COLYMYCIN 37.5 mg / mL for inhalation</a:t>
            </a:r>
            <a:endParaRPr lang="en-US" sz="1400" b="1" dirty="0">
              <a:solidFill>
                <a:srgbClr val="CC0000"/>
              </a:solidFill>
            </a:endParaRPr>
          </a:p>
          <a:p>
            <a:pPr marL="45720" indent="0">
              <a:buNone/>
            </a:pPr>
            <a:endParaRPr lang="en-US" sz="1400" dirty="0" smtClean="0">
              <a:solidFill>
                <a:srgbClr val="CC0000"/>
              </a:solidFill>
            </a:endParaRPr>
          </a:p>
          <a:p>
            <a:r>
              <a:rPr lang="en-US" sz="2400" u="sng" dirty="0" smtClean="0">
                <a:solidFill>
                  <a:srgbClr val="CC0000"/>
                </a:solidFill>
              </a:rPr>
              <a:t>Dosing</a:t>
            </a:r>
          </a:p>
          <a:p>
            <a:pPr lvl="1"/>
            <a:r>
              <a:rPr lang="en-US" sz="2200" dirty="0" smtClean="0">
                <a:solidFill>
                  <a:srgbClr val="CC0000"/>
                </a:solidFill>
              </a:rPr>
              <a:t>4 mg / kg / dose Q 12 Hr for ventilator associated pneumonia in neonates</a:t>
            </a:r>
          </a:p>
          <a:p>
            <a:pPr lvl="1"/>
            <a:r>
              <a:rPr lang="en-US" sz="2200" dirty="0" smtClean="0">
                <a:solidFill>
                  <a:srgbClr val="CC0000"/>
                </a:solidFill>
              </a:rPr>
              <a:t>3 – 5 mg / kg / dose Q 8 Hr in CF with max of 100 mg / dose</a:t>
            </a:r>
            <a:endParaRPr lang="en-US" sz="1200" dirty="0">
              <a:solidFill>
                <a:srgbClr val="CC0000"/>
              </a:solidFill>
            </a:endParaRPr>
          </a:p>
          <a:p>
            <a:r>
              <a:rPr lang="en-US" sz="2400" u="sng" dirty="0" smtClean="0">
                <a:solidFill>
                  <a:srgbClr val="CC0000"/>
                </a:solidFill>
              </a:rPr>
              <a:t>Special Procedures, Storage Conditions, Labeling</a:t>
            </a:r>
          </a:p>
          <a:p>
            <a:pPr lvl="1"/>
            <a:r>
              <a:rPr lang="en-US" sz="2200" dirty="0" smtClean="0">
                <a:solidFill>
                  <a:srgbClr val="CC0000"/>
                </a:solidFill>
              </a:rPr>
              <a:t>Refrigerate at 2 - 8</a:t>
            </a:r>
            <a:r>
              <a:rPr lang="en-US" sz="2200" dirty="0">
                <a:solidFill>
                  <a:srgbClr val="CC0000"/>
                </a:solidFill>
              </a:rPr>
              <a:t>° C or </a:t>
            </a:r>
            <a:r>
              <a:rPr lang="en-US" sz="2200" dirty="0" smtClean="0">
                <a:solidFill>
                  <a:srgbClr val="CC0000"/>
                </a:solidFill>
              </a:rPr>
              <a:t>store at room temperature</a:t>
            </a:r>
          </a:p>
          <a:p>
            <a:pPr lvl="1"/>
            <a:r>
              <a:rPr lang="en-US" sz="2200" dirty="0" smtClean="0">
                <a:solidFill>
                  <a:srgbClr val="CC0000"/>
                </a:solidFill>
              </a:rPr>
              <a:t>For </a:t>
            </a:r>
            <a:r>
              <a:rPr lang="en-US" sz="2200" dirty="0">
                <a:solidFill>
                  <a:srgbClr val="CC0000"/>
                </a:solidFill>
              </a:rPr>
              <a:t>inhalation, use reconstituted solution immediately after preparation (within 6 Hr)</a:t>
            </a:r>
            <a:endParaRPr lang="en-US" sz="2200" dirty="0" smtClean="0">
              <a:solidFill>
                <a:srgbClr val="CC0000"/>
              </a:solidFill>
            </a:endParaRPr>
          </a:p>
        </p:txBody>
      </p:sp>
      <p:sp>
        <p:nvSpPr>
          <p:cNvPr id="3" name="Title 2"/>
          <p:cNvSpPr>
            <a:spLocks noGrp="1"/>
          </p:cNvSpPr>
          <p:nvPr>
            <p:ph type="title"/>
          </p:nvPr>
        </p:nvSpPr>
        <p:spPr/>
        <p:txBody>
          <a:bodyPr/>
          <a:lstStyle/>
          <a:p>
            <a:r>
              <a:rPr lang="en-US" dirty="0" err="1"/>
              <a:t>Colistin</a:t>
            </a:r>
            <a:r>
              <a:rPr lang="en-US" dirty="0"/>
              <a:t> Base</a:t>
            </a:r>
            <a:endParaRPr lang="es-CO"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34996" t="2664" r="34003" b="9331"/>
          <a:stretch/>
        </p:blipFill>
        <p:spPr>
          <a:xfrm>
            <a:off x="6629400" y="2286000"/>
            <a:ext cx="1617749" cy="3444240"/>
          </a:xfrm>
          <a:prstGeom prst="rect">
            <a:avLst/>
          </a:prstGeom>
          <a:ln w="25400">
            <a:solidFill>
              <a:schemeClr val="tx2"/>
            </a:solidFill>
          </a:ln>
        </p:spPr>
      </p:pic>
    </p:spTree>
    <p:extLst>
      <p:ext uri="{BB962C8B-B14F-4D97-AF65-F5344CB8AC3E}">
        <p14:creationId xmlns:p14="http://schemas.microsoft.com/office/powerpoint/2010/main" val="39802753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752600"/>
            <a:ext cx="6248401" cy="4876800"/>
          </a:xfrm>
        </p:spPr>
        <p:txBody>
          <a:bodyPr>
            <a:normAutofit/>
          </a:bodyPr>
          <a:lstStyle/>
          <a:p>
            <a:pPr>
              <a:buFont typeface="Wingdings" panose="05000000000000000000" pitchFamily="2" charset="2"/>
              <a:buChar char="Ø"/>
            </a:pPr>
            <a:r>
              <a:rPr lang="en-US" sz="2400" b="1" dirty="0" smtClean="0">
                <a:solidFill>
                  <a:srgbClr val="CC0000"/>
                </a:solidFill>
              </a:rPr>
              <a:t>TOBI 60 mg / mL solution for inhalation</a:t>
            </a:r>
          </a:p>
          <a:p>
            <a:pPr>
              <a:buFont typeface="Wingdings" panose="05000000000000000000" pitchFamily="2" charset="2"/>
              <a:buChar char="Ø"/>
            </a:pPr>
            <a:endParaRPr lang="en-US" sz="1200" dirty="0" smtClean="0">
              <a:solidFill>
                <a:srgbClr val="CC0000"/>
              </a:solidFill>
            </a:endParaRPr>
          </a:p>
          <a:p>
            <a:pPr lvl="1"/>
            <a:r>
              <a:rPr lang="en-US" sz="2200" u="sng" dirty="0" smtClean="0">
                <a:solidFill>
                  <a:srgbClr val="CC0000"/>
                </a:solidFill>
              </a:rPr>
              <a:t>Drug Class</a:t>
            </a:r>
          </a:p>
          <a:p>
            <a:pPr lvl="2"/>
            <a:r>
              <a:rPr lang="en-US" sz="1900" dirty="0" smtClean="0">
                <a:solidFill>
                  <a:srgbClr val="CC0000"/>
                </a:solidFill>
              </a:rPr>
              <a:t> Antibiotic, Aminoglycoside</a:t>
            </a:r>
          </a:p>
          <a:p>
            <a:pPr lvl="2"/>
            <a:endParaRPr lang="en-US" sz="1300" dirty="0">
              <a:solidFill>
                <a:srgbClr val="CC0000"/>
              </a:solidFill>
            </a:endParaRPr>
          </a:p>
          <a:p>
            <a:pPr lvl="1"/>
            <a:r>
              <a:rPr lang="en-US" sz="2200" u="sng" dirty="0" smtClean="0">
                <a:solidFill>
                  <a:srgbClr val="CC0000"/>
                </a:solidFill>
              </a:rPr>
              <a:t>Indication</a:t>
            </a:r>
            <a:endParaRPr lang="en-US" sz="2200" u="sng" dirty="0">
              <a:solidFill>
                <a:srgbClr val="CC0000"/>
              </a:solidFill>
            </a:endParaRPr>
          </a:p>
          <a:p>
            <a:pPr lvl="2"/>
            <a:r>
              <a:rPr lang="en-US" sz="1900" dirty="0" smtClean="0">
                <a:solidFill>
                  <a:srgbClr val="CC0000"/>
                </a:solidFill>
              </a:rPr>
              <a:t>Pulmonary infection</a:t>
            </a:r>
          </a:p>
          <a:p>
            <a:pPr lvl="2"/>
            <a:r>
              <a:rPr lang="en-US" sz="1900" dirty="0" smtClean="0">
                <a:solidFill>
                  <a:srgbClr val="CC0000"/>
                </a:solidFill>
              </a:rPr>
              <a:t>Cystic fibrosis</a:t>
            </a:r>
          </a:p>
          <a:p>
            <a:pPr lvl="2"/>
            <a:endParaRPr lang="en-US" sz="1300" dirty="0">
              <a:solidFill>
                <a:srgbClr val="CC0000"/>
              </a:solidFill>
            </a:endParaRPr>
          </a:p>
          <a:p>
            <a:pPr marL="548640" lvl="2" indent="-228600">
              <a:buClr>
                <a:schemeClr val="accent2"/>
              </a:buClr>
              <a:buFont typeface="Wingdings 2" pitchFamily="18" charset="2"/>
              <a:buChar char=""/>
            </a:pPr>
            <a:r>
              <a:rPr lang="en-US" sz="2200" u="sng" dirty="0" smtClean="0">
                <a:solidFill>
                  <a:srgbClr val="CC0000"/>
                </a:solidFill>
              </a:rPr>
              <a:t>Mechanism of Action</a:t>
            </a:r>
            <a:endParaRPr lang="en-US" sz="2200" u="sng" dirty="0">
              <a:solidFill>
                <a:srgbClr val="CC0000"/>
              </a:solidFill>
            </a:endParaRPr>
          </a:p>
          <a:p>
            <a:pPr lvl="2"/>
            <a:r>
              <a:rPr lang="en-US" sz="1900" dirty="0" smtClean="0">
                <a:solidFill>
                  <a:srgbClr val="CC0000"/>
                </a:solidFill>
              </a:rPr>
              <a:t>Interferes with bacterial protein synthesis resulting in a defective bacterial cell membrane</a:t>
            </a:r>
          </a:p>
        </p:txBody>
      </p:sp>
      <p:sp>
        <p:nvSpPr>
          <p:cNvPr id="3" name="Title 2"/>
          <p:cNvSpPr>
            <a:spLocks noGrp="1"/>
          </p:cNvSpPr>
          <p:nvPr>
            <p:ph type="title"/>
          </p:nvPr>
        </p:nvSpPr>
        <p:spPr/>
        <p:txBody>
          <a:bodyPr/>
          <a:lstStyle/>
          <a:p>
            <a:r>
              <a:rPr lang="es-CO" dirty="0" err="1" smtClean="0"/>
              <a:t>Tobramycin</a:t>
            </a:r>
            <a:endParaRPr lang="es-CO"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2438400"/>
            <a:ext cx="3657600" cy="2743200"/>
          </a:xfrm>
          <a:prstGeom prst="rect">
            <a:avLst/>
          </a:prstGeom>
          <a:ln w="25400">
            <a:solidFill>
              <a:schemeClr val="tx2"/>
            </a:solidFill>
          </a:ln>
        </p:spPr>
      </p:pic>
    </p:spTree>
    <p:extLst>
      <p:ext uri="{BB962C8B-B14F-4D97-AF65-F5344CB8AC3E}">
        <p14:creationId xmlns:p14="http://schemas.microsoft.com/office/powerpoint/2010/main" val="24553212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 &amp; Problem Statement</a:t>
            </a:r>
            <a:endParaRPr lang="es-CO" dirty="0"/>
          </a:p>
        </p:txBody>
      </p:sp>
      <p:sp>
        <p:nvSpPr>
          <p:cNvPr id="6" name="Explosion 1 5"/>
          <p:cNvSpPr/>
          <p:nvPr/>
        </p:nvSpPr>
        <p:spPr>
          <a:xfrm>
            <a:off x="228600" y="1676400"/>
            <a:ext cx="8458200" cy="4937760"/>
          </a:xfrm>
          <a:prstGeom prst="irregularSeal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smtClean="0"/>
          </a:p>
          <a:p>
            <a:pPr marL="742950" lvl="1" indent="-285750">
              <a:buFont typeface="Wingdings" panose="05000000000000000000" pitchFamily="2" charset="2"/>
              <a:buChar char="q"/>
            </a:pPr>
            <a:r>
              <a:rPr lang="en-US" dirty="0" smtClean="0"/>
              <a:t>Numerous Inhalation Medications in the Pharmacy</a:t>
            </a:r>
          </a:p>
          <a:p>
            <a:pPr marL="171450" lvl="0" indent="-171450">
              <a:buFont typeface="Arial" panose="020B0604020202020204" pitchFamily="34" charset="0"/>
              <a:buChar char="•"/>
            </a:pPr>
            <a:endParaRPr lang="en-US" sz="1050" dirty="0" smtClean="0"/>
          </a:p>
          <a:p>
            <a:pPr marL="742950" lvl="1" indent="-285750">
              <a:buFont typeface="Wingdings" panose="05000000000000000000" pitchFamily="2" charset="2"/>
              <a:buChar char="q"/>
            </a:pPr>
            <a:r>
              <a:rPr lang="en-US" dirty="0" smtClean="0"/>
              <a:t>Confusion</a:t>
            </a:r>
          </a:p>
          <a:p>
            <a:pPr marL="171450" indent="-171450">
              <a:buFont typeface="Arial" panose="020B0604020202020204" pitchFamily="34" charset="0"/>
              <a:buChar char="•"/>
            </a:pPr>
            <a:endParaRPr lang="en-US" sz="1050" dirty="0" smtClean="0"/>
          </a:p>
          <a:p>
            <a:pPr marL="742950" lvl="1" indent="-285750">
              <a:buFont typeface="Wingdings" panose="05000000000000000000" pitchFamily="2" charset="2"/>
              <a:buChar char="q"/>
            </a:pPr>
            <a:r>
              <a:rPr lang="en-US" dirty="0" smtClean="0"/>
              <a:t>Education on Inhalation Medications is Necessary</a:t>
            </a:r>
          </a:p>
          <a:p>
            <a:pPr marL="171450" indent="-171450">
              <a:buFont typeface="Arial" panose="020B0604020202020204" pitchFamily="34" charset="0"/>
              <a:buChar char="•"/>
            </a:pPr>
            <a:endParaRPr lang="en-US" sz="1050" dirty="0" smtClean="0"/>
          </a:p>
        </p:txBody>
      </p:sp>
    </p:spTree>
    <p:extLst>
      <p:ext uri="{BB962C8B-B14F-4D97-AF65-F5344CB8AC3E}">
        <p14:creationId xmlns:p14="http://schemas.microsoft.com/office/powerpoint/2010/main" val="8369373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76400"/>
            <a:ext cx="5943599" cy="4800600"/>
          </a:xfrm>
        </p:spPr>
        <p:txBody>
          <a:bodyPr>
            <a:normAutofit fontScale="92500" lnSpcReduction="20000"/>
          </a:bodyPr>
          <a:lstStyle/>
          <a:p>
            <a:pPr>
              <a:buFont typeface="Wingdings" panose="05000000000000000000" pitchFamily="2" charset="2"/>
              <a:buChar char="Ø"/>
            </a:pPr>
            <a:r>
              <a:rPr lang="en-US" sz="2400" b="1" dirty="0" smtClean="0">
                <a:solidFill>
                  <a:srgbClr val="CC0000"/>
                </a:solidFill>
              </a:rPr>
              <a:t>TOBI 60 mg / mL solution for inhalation</a:t>
            </a:r>
          </a:p>
          <a:p>
            <a:pPr marL="45720" indent="0">
              <a:buNone/>
            </a:pPr>
            <a:endParaRPr lang="en-US" sz="1300" dirty="0" smtClean="0">
              <a:solidFill>
                <a:srgbClr val="CC0000"/>
              </a:solidFill>
            </a:endParaRPr>
          </a:p>
          <a:p>
            <a:r>
              <a:rPr lang="en-US" sz="2400" u="sng" dirty="0" smtClean="0">
                <a:solidFill>
                  <a:srgbClr val="CC0000"/>
                </a:solidFill>
              </a:rPr>
              <a:t>Dosing</a:t>
            </a:r>
          </a:p>
          <a:p>
            <a:pPr lvl="1"/>
            <a:r>
              <a:rPr lang="en-US" sz="2100" dirty="0" smtClean="0">
                <a:solidFill>
                  <a:srgbClr val="CC0000"/>
                </a:solidFill>
              </a:rPr>
              <a:t>300 mg Q 12 Hr, administer in repeat cycles of 28 days on drug, followed by 28 days off drug</a:t>
            </a:r>
          </a:p>
          <a:p>
            <a:pPr lvl="1"/>
            <a:endParaRPr lang="en-US" sz="1400" dirty="0">
              <a:solidFill>
                <a:srgbClr val="CC0000"/>
              </a:solidFill>
            </a:endParaRPr>
          </a:p>
          <a:p>
            <a:r>
              <a:rPr lang="en-US" sz="2400" u="sng" dirty="0" smtClean="0">
                <a:solidFill>
                  <a:srgbClr val="CC0000"/>
                </a:solidFill>
              </a:rPr>
              <a:t>Special Procedures, Storage Conditions, Labeling</a:t>
            </a:r>
          </a:p>
          <a:p>
            <a:pPr lvl="1"/>
            <a:r>
              <a:rPr lang="en-US" sz="2100" dirty="0" smtClean="0">
                <a:solidFill>
                  <a:srgbClr val="CC0000"/>
                </a:solidFill>
              </a:rPr>
              <a:t>Refrigerate at 2 - 8° C or store at room temperature for up to 28 days</a:t>
            </a:r>
          </a:p>
          <a:p>
            <a:pPr lvl="1"/>
            <a:r>
              <a:rPr lang="en-US" sz="2100" dirty="0" smtClean="0">
                <a:solidFill>
                  <a:srgbClr val="CC0000"/>
                </a:solidFill>
              </a:rPr>
              <a:t>Do not use if cloudy or contains particles</a:t>
            </a:r>
          </a:p>
          <a:p>
            <a:pPr lvl="1"/>
            <a:r>
              <a:rPr lang="en-US" sz="2100" dirty="0" smtClean="0">
                <a:solidFill>
                  <a:srgbClr val="CC0000"/>
                </a:solidFill>
              </a:rPr>
              <a:t>Incompatible with </a:t>
            </a:r>
            <a:r>
              <a:rPr lang="en-US" sz="2100" dirty="0" err="1" smtClean="0">
                <a:solidFill>
                  <a:srgbClr val="CC0000"/>
                </a:solidFill>
              </a:rPr>
              <a:t>dornase</a:t>
            </a:r>
            <a:r>
              <a:rPr lang="en-US" sz="2100" dirty="0" smtClean="0">
                <a:solidFill>
                  <a:srgbClr val="CC0000"/>
                </a:solidFill>
              </a:rPr>
              <a:t> alfa (may precipitate)</a:t>
            </a:r>
          </a:p>
          <a:p>
            <a:pPr lvl="1"/>
            <a:r>
              <a:rPr lang="en-US" sz="2100" dirty="0" smtClean="0">
                <a:solidFill>
                  <a:srgbClr val="CC0000"/>
                </a:solidFill>
              </a:rPr>
              <a:t>Yellow solution does not indicate loss of potency</a:t>
            </a:r>
          </a:p>
        </p:txBody>
      </p:sp>
      <p:sp>
        <p:nvSpPr>
          <p:cNvPr id="3" name="Title 2"/>
          <p:cNvSpPr>
            <a:spLocks noGrp="1"/>
          </p:cNvSpPr>
          <p:nvPr>
            <p:ph type="title"/>
          </p:nvPr>
        </p:nvSpPr>
        <p:spPr/>
        <p:txBody>
          <a:bodyPr/>
          <a:lstStyle/>
          <a:p>
            <a:r>
              <a:rPr lang="es-CO" dirty="0" err="1"/>
              <a:t>Tobramycin</a:t>
            </a:r>
            <a:endParaRPr lang="es-CO"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9960" y="3581400"/>
            <a:ext cx="2641600" cy="1981200"/>
          </a:xfrm>
          <a:prstGeom prst="rect">
            <a:avLst/>
          </a:prstGeom>
          <a:ln w="25400">
            <a:solidFill>
              <a:schemeClr val="tx2"/>
            </a:solidFill>
          </a:ln>
        </p:spPr>
      </p:pic>
    </p:spTree>
    <p:extLst>
      <p:ext uri="{BB962C8B-B14F-4D97-AF65-F5344CB8AC3E}">
        <p14:creationId xmlns:p14="http://schemas.microsoft.com/office/powerpoint/2010/main" val="12950802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752600"/>
            <a:ext cx="6248401" cy="4876800"/>
          </a:xfrm>
        </p:spPr>
        <p:txBody>
          <a:bodyPr>
            <a:normAutofit/>
          </a:bodyPr>
          <a:lstStyle/>
          <a:p>
            <a:pPr>
              <a:buFont typeface="Wingdings" panose="05000000000000000000" pitchFamily="2" charset="2"/>
              <a:buChar char="Ø"/>
            </a:pPr>
            <a:r>
              <a:rPr lang="en-US" sz="2400" b="1" dirty="0" smtClean="0">
                <a:solidFill>
                  <a:srgbClr val="CC0000"/>
                </a:solidFill>
              </a:rPr>
              <a:t>VANCOCIN 100 mg / mL solution for inhalation</a:t>
            </a:r>
            <a:endParaRPr lang="en-US" sz="1400" b="1" dirty="0" smtClean="0">
              <a:solidFill>
                <a:srgbClr val="CC0000"/>
              </a:solidFill>
            </a:endParaRPr>
          </a:p>
          <a:p>
            <a:pPr marL="45720" indent="0">
              <a:buNone/>
            </a:pPr>
            <a:endParaRPr lang="en-US" sz="1200" dirty="0" smtClean="0">
              <a:solidFill>
                <a:srgbClr val="CC0000"/>
              </a:solidFill>
            </a:endParaRPr>
          </a:p>
          <a:p>
            <a:pPr lvl="1"/>
            <a:r>
              <a:rPr lang="en-US" sz="2200" u="sng" dirty="0" smtClean="0">
                <a:solidFill>
                  <a:srgbClr val="CC0000"/>
                </a:solidFill>
              </a:rPr>
              <a:t>Drug Class</a:t>
            </a:r>
          </a:p>
          <a:p>
            <a:pPr lvl="2"/>
            <a:r>
              <a:rPr lang="en-US" sz="2000" dirty="0" smtClean="0">
                <a:solidFill>
                  <a:srgbClr val="CC0000"/>
                </a:solidFill>
              </a:rPr>
              <a:t> Antibiotic, Miscellaneous</a:t>
            </a:r>
          </a:p>
          <a:p>
            <a:pPr lvl="2"/>
            <a:endParaRPr lang="en-US" sz="1300" dirty="0">
              <a:solidFill>
                <a:srgbClr val="CC0000"/>
              </a:solidFill>
            </a:endParaRPr>
          </a:p>
          <a:p>
            <a:pPr lvl="1"/>
            <a:r>
              <a:rPr lang="en-US" sz="2200" u="sng" dirty="0" smtClean="0">
                <a:solidFill>
                  <a:srgbClr val="CC0000"/>
                </a:solidFill>
              </a:rPr>
              <a:t>Indication</a:t>
            </a:r>
            <a:endParaRPr lang="en-US" sz="2200" u="sng" dirty="0">
              <a:solidFill>
                <a:srgbClr val="CC0000"/>
              </a:solidFill>
            </a:endParaRPr>
          </a:p>
          <a:p>
            <a:pPr lvl="2"/>
            <a:r>
              <a:rPr lang="en-US" sz="2000" dirty="0" smtClean="0">
                <a:solidFill>
                  <a:srgbClr val="CC0000"/>
                </a:solidFill>
              </a:rPr>
              <a:t>Nebulized solution for the treatment of pneumonia (off-label)</a:t>
            </a:r>
          </a:p>
          <a:p>
            <a:pPr lvl="2"/>
            <a:r>
              <a:rPr lang="en-US" sz="2000" dirty="0" smtClean="0">
                <a:solidFill>
                  <a:srgbClr val="CC0000"/>
                </a:solidFill>
              </a:rPr>
              <a:t>Prevents infection in </a:t>
            </a:r>
            <a:r>
              <a:rPr lang="en-US" sz="2000" dirty="0">
                <a:solidFill>
                  <a:srgbClr val="CC0000"/>
                </a:solidFill>
              </a:rPr>
              <a:t>c</a:t>
            </a:r>
            <a:r>
              <a:rPr lang="en-US" sz="2000" dirty="0" smtClean="0">
                <a:solidFill>
                  <a:srgbClr val="CC0000"/>
                </a:solidFill>
              </a:rPr>
              <a:t>ystic fibrosis</a:t>
            </a:r>
            <a:endParaRPr lang="en-US" sz="1300" dirty="0">
              <a:solidFill>
                <a:srgbClr val="CC0000"/>
              </a:solidFill>
            </a:endParaRPr>
          </a:p>
          <a:p>
            <a:pPr marL="548640" lvl="2" indent="-228600">
              <a:buClr>
                <a:schemeClr val="accent2"/>
              </a:buClr>
              <a:buFont typeface="Wingdings 2" pitchFamily="18" charset="2"/>
              <a:buChar char=""/>
            </a:pPr>
            <a:r>
              <a:rPr lang="en-US" sz="2100" u="sng" dirty="0" smtClean="0">
                <a:solidFill>
                  <a:srgbClr val="CC0000"/>
                </a:solidFill>
              </a:rPr>
              <a:t>Mechanism of Action</a:t>
            </a:r>
            <a:endParaRPr lang="en-US" sz="2100" u="sng" dirty="0">
              <a:solidFill>
                <a:srgbClr val="CC0000"/>
              </a:solidFill>
            </a:endParaRPr>
          </a:p>
          <a:p>
            <a:pPr lvl="2"/>
            <a:r>
              <a:rPr lang="en-US" sz="2100" dirty="0" smtClean="0">
                <a:solidFill>
                  <a:srgbClr val="CC0000"/>
                </a:solidFill>
              </a:rPr>
              <a:t>Inhibits bacterial cell wall synthesis by binding precursor molecule</a:t>
            </a:r>
          </a:p>
        </p:txBody>
      </p:sp>
      <p:sp>
        <p:nvSpPr>
          <p:cNvPr id="3" name="Title 2"/>
          <p:cNvSpPr>
            <a:spLocks noGrp="1"/>
          </p:cNvSpPr>
          <p:nvPr>
            <p:ph type="title"/>
          </p:nvPr>
        </p:nvSpPr>
        <p:spPr/>
        <p:txBody>
          <a:bodyPr/>
          <a:lstStyle/>
          <a:p>
            <a:r>
              <a:rPr lang="en-US" dirty="0" err="1" smtClean="0"/>
              <a:t>Vancomycin</a:t>
            </a:r>
            <a:r>
              <a:rPr lang="en-US" dirty="0" smtClean="0"/>
              <a:t> in 0.9% NACL</a:t>
            </a:r>
            <a:endParaRPr lang="es-CO"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5001" t="1" r="26538" b="3077"/>
          <a:stretch/>
        </p:blipFill>
        <p:spPr>
          <a:xfrm>
            <a:off x="6400800" y="2743200"/>
            <a:ext cx="1991360" cy="2987040"/>
          </a:xfrm>
          <a:prstGeom prst="rect">
            <a:avLst/>
          </a:prstGeom>
          <a:ln w="25400">
            <a:solidFill>
              <a:schemeClr val="tx2"/>
            </a:solidFill>
          </a:ln>
        </p:spPr>
      </p:pic>
    </p:spTree>
    <p:extLst>
      <p:ext uri="{BB962C8B-B14F-4D97-AF65-F5344CB8AC3E}">
        <p14:creationId xmlns:p14="http://schemas.microsoft.com/office/powerpoint/2010/main" val="24553212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76400"/>
            <a:ext cx="5943599" cy="4800600"/>
          </a:xfrm>
        </p:spPr>
        <p:txBody>
          <a:bodyPr>
            <a:normAutofit/>
          </a:bodyPr>
          <a:lstStyle/>
          <a:p>
            <a:pPr>
              <a:buFont typeface="Wingdings" panose="05000000000000000000" pitchFamily="2" charset="2"/>
              <a:buChar char="Ø"/>
            </a:pPr>
            <a:r>
              <a:rPr lang="en-US" sz="2400" b="1" dirty="0">
                <a:solidFill>
                  <a:srgbClr val="CC0000"/>
                </a:solidFill>
              </a:rPr>
              <a:t>VANCOCIN 100 mg / mL solution for inhalation</a:t>
            </a:r>
            <a:endParaRPr lang="en-US" sz="1400" b="1" dirty="0">
              <a:solidFill>
                <a:srgbClr val="CC0000"/>
              </a:solidFill>
            </a:endParaRPr>
          </a:p>
          <a:p>
            <a:pPr marL="45720" indent="0">
              <a:buNone/>
            </a:pPr>
            <a:endParaRPr lang="en-US" sz="1300" dirty="0" smtClean="0">
              <a:solidFill>
                <a:srgbClr val="CC0000"/>
              </a:solidFill>
            </a:endParaRPr>
          </a:p>
          <a:p>
            <a:r>
              <a:rPr lang="en-US" sz="2200" u="sng" dirty="0" smtClean="0">
                <a:solidFill>
                  <a:srgbClr val="CC0000"/>
                </a:solidFill>
              </a:rPr>
              <a:t>Dosing</a:t>
            </a:r>
          </a:p>
          <a:p>
            <a:pPr lvl="1"/>
            <a:r>
              <a:rPr lang="en-US" sz="1900" dirty="0" smtClean="0">
                <a:solidFill>
                  <a:srgbClr val="CC0000"/>
                </a:solidFill>
              </a:rPr>
              <a:t>Max 400 mg / day</a:t>
            </a:r>
          </a:p>
          <a:p>
            <a:r>
              <a:rPr lang="en-US" sz="2200" u="sng" dirty="0" smtClean="0">
                <a:solidFill>
                  <a:srgbClr val="CC0000"/>
                </a:solidFill>
              </a:rPr>
              <a:t>Special Procedures, Storage Conditions, Labeling</a:t>
            </a:r>
          </a:p>
          <a:p>
            <a:pPr lvl="1"/>
            <a:r>
              <a:rPr lang="en-US" sz="1900" dirty="0" smtClean="0">
                <a:solidFill>
                  <a:srgbClr val="CC0000"/>
                </a:solidFill>
              </a:rPr>
              <a:t>Store vials at room temperature prior to reconstitution</a:t>
            </a:r>
          </a:p>
          <a:p>
            <a:pPr lvl="1"/>
            <a:r>
              <a:rPr lang="en-US" sz="1900" dirty="0" smtClean="0">
                <a:solidFill>
                  <a:srgbClr val="CC0000"/>
                </a:solidFill>
              </a:rPr>
              <a:t>Refrigerate after reconstitution up to 14 days</a:t>
            </a:r>
          </a:p>
          <a:p>
            <a:pPr lvl="1"/>
            <a:r>
              <a:rPr lang="en-US" sz="1900" dirty="0" smtClean="0">
                <a:solidFill>
                  <a:srgbClr val="CC0000"/>
                </a:solidFill>
              </a:rPr>
              <a:t>Upon further dilution with NS or D5, may refrigerate and use within 96 Hr</a:t>
            </a:r>
          </a:p>
        </p:txBody>
      </p:sp>
      <p:sp>
        <p:nvSpPr>
          <p:cNvPr id="3" name="Title 2"/>
          <p:cNvSpPr>
            <a:spLocks noGrp="1"/>
          </p:cNvSpPr>
          <p:nvPr>
            <p:ph type="title"/>
          </p:nvPr>
        </p:nvSpPr>
        <p:spPr/>
        <p:txBody>
          <a:bodyPr/>
          <a:lstStyle/>
          <a:p>
            <a:r>
              <a:rPr lang="en-US" dirty="0" err="1"/>
              <a:t>Vancomycin</a:t>
            </a:r>
            <a:r>
              <a:rPr lang="en-US" dirty="0"/>
              <a:t> in 0.9% NACL</a:t>
            </a:r>
            <a:endParaRPr lang="es-CO"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5001" t="1" r="26538" b="3077"/>
          <a:stretch/>
        </p:blipFill>
        <p:spPr>
          <a:xfrm>
            <a:off x="6400800" y="2743200"/>
            <a:ext cx="1991360" cy="2987040"/>
          </a:xfrm>
          <a:prstGeom prst="rect">
            <a:avLst/>
          </a:prstGeom>
          <a:ln w="25400">
            <a:solidFill>
              <a:schemeClr val="tx2"/>
            </a:solidFill>
          </a:ln>
        </p:spPr>
      </p:pic>
    </p:spTree>
    <p:extLst>
      <p:ext uri="{BB962C8B-B14F-4D97-AF65-F5344CB8AC3E}">
        <p14:creationId xmlns:p14="http://schemas.microsoft.com/office/powerpoint/2010/main" val="12950802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Admixture Chart for nebulized Solutions &amp; Suspensions</a:t>
            </a:r>
            <a:endParaRPr lang="es-CO"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2133600"/>
            <a:ext cx="8305800" cy="3823111"/>
          </a:xfrm>
          <a:prstGeom prst="rect">
            <a:avLst/>
          </a:prstGeom>
          <a:ln w="25400">
            <a:solidFill>
              <a:schemeClr val="tx2"/>
            </a:solidFill>
          </a:ln>
        </p:spPr>
      </p:pic>
      <p:sp>
        <p:nvSpPr>
          <p:cNvPr id="11" name="TextBox 10"/>
          <p:cNvSpPr txBox="1"/>
          <p:nvPr/>
        </p:nvSpPr>
        <p:spPr>
          <a:xfrm>
            <a:off x="1219200" y="6063734"/>
            <a:ext cx="6816290" cy="184666"/>
          </a:xfrm>
          <a:prstGeom prst="rect">
            <a:avLst/>
          </a:prstGeom>
          <a:noFill/>
        </p:spPr>
        <p:txBody>
          <a:bodyPr wrap="none" rtlCol="0">
            <a:spAutoFit/>
          </a:bodyPr>
          <a:lstStyle/>
          <a:p>
            <a:r>
              <a:rPr lang="en-US" sz="600" dirty="0"/>
              <a:t>http://ac.els-cdn.com/S1569199306000415/1-s2.0-S1569199306000415-main.pdf?_tid=44fc0de4-b532-11e3-a8f9-00000aab0f6c&amp;acdnat=1395871506_6a4480adce1107069781f95dfd5c6705</a:t>
            </a:r>
          </a:p>
        </p:txBody>
      </p:sp>
    </p:spTree>
    <p:extLst>
      <p:ext uri="{BB962C8B-B14F-4D97-AF65-F5344CB8AC3E}">
        <p14:creationId xmlns:p14="http://schemas.microsoft.com/office/powerpoint/2010/main" val="6702276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33800" y="2590800"/>
            <a:ext cx="1828800" cy="3124200"/>
          </a:xfrm>
        </p:spPr>
        <p:txBody>
          <a:bodyPr>
            <a:normAutofit/>
          </a:bodyPr>
          <a:lstStyle/>
          <a:p>
            <a:pPr marL="274320" lvl="1" indent="-228600">
              <a:buClr>
                <a:schemeClr val="accent1"/>
              </a:buClr>
              <a:buFont typeface="Wingdings 2" pitchFamily="18" charset="2"/>
              <a:buChar char=""/>
            </a:pPr>
            <a:r>
              <a:rPr lang="es-CO" sz="2000" dirty="0" err="1"/>
              <a:t>Drug</a:t>
            </a:r>
            <a:r>
              <a:rPr lang="es-CO" sz="2000" dirty="0"/>
              <a:t> </a:t>
            </a:r>
            <a:r>
              <a:rPr lang="es-CO" sz="2000" dirty="0" err="1"/>
              <a:t>class</a:t>
            </a:r>
            <a:endParaRPr lang="es-CO" sz="2000" dirty="0"/>
          </a:p>
          <a:p>
            <a:pPr marL="274320" lvl="1" indent="-228600">
              <a:buClr>
                <a:schemeClr val="accent1"/>
              </a:buClr>
              <a:buFont typeface="Wingdings 2" pitchFamily="18" charset="2"/>
              <a:buChar char=""/>
            </a:pPr>
            <a:r>
              <a:rPr lang="es-CO" sz="2000" dirty="0" err="1"/>
              <a:t>Special</a:t>
            </a:r>
            <a:r>
              <a:rPr lang="es-CO" sz="2000" dirty="0"/>
              <a:t> </a:t>
            </a:r>
            <a:r>
              <a:rPr lang="es-CO" sz="2000" dirty="0" err="1"/>
              <a:t>procedures</a:t>
            </a:r>
            <a:endParaRPr lang="es-CO" sz="2000" dirty="0"/>
          </a:p>
          <a:p>
            <a:pPr marL="274320" lvl="1" indent="-228600">
              <a:buClr>
                <a:schemeClr val="accent1"/>
              </a:buClr>
              <a:buFont typeface="Wingdings 2" pitchFamily="18" charset="2"/>
              <a:buChar char=""/>
            </a:pPr>
            <a:r>
              <a:rPr lang="es-CO" sz="2000" dirty="0"/>
              <a:t>H</a:t>
            </a:r>
            <a:r>
              <a:rPr lang="es-CO" sz="2000" dirty="0" smtClean="0"/>
              <a:t>igh </a:t>
            </a:r>
            <a:r>
              <a:rPr lang="es-CO" sz="2000" dirty="0" err="1" smtClean="0"/>
              <a:t>cost</a:t>
            </a:r>
            <a:endParaRPr lang="es-CO" sz="2000" dirty="0" smtClean="0"/>
          </a:p>
          <a:p>
            <a:pPr marL="274320" lvl="1" indent="-228600">
              <a:buClr>
                <a:schemeClr val="accent1"/>
              </a:buClr>
              <a:buFont typeface="Wingdings 2" pitchFamily="18" charset="2"/>
              <a:buChar char=""/>
            </a:pPr>
            <a:r>
              <a:rPr lang="es-CO" sz="2000" dirty="0" smtClean="0"/>
              <a:t>Storage</a:t>
            </a:r>
          </a:p>
          <a:p>
            <a:pPr marL="274320" lvl="1" indent="-228600">
              <a:buClr>
                <a:schemeClr val="accent1"/>
              </a:buClr>
              <a:buFont typeface="Wingdings 2" pitchFamily="18" charset="2"/>
              <a:buChar char=""/>
            </a:pPr>
            <a:r>
              <a:rPr lang="es-CO" sz="2000" dirty="0" err="1" smtClean="0"/>
              <a:t>Labeling</a:t>
            </a:r>
            <a:endParaRPr lang="es-CO" sz="2000" dirty="0" smtClean="0"/>
          </a:p>
          <a:p>
            <a:pPr marL="45720" indent="0">
              <a:buNone/>
            </a:pPr>
            <a:endParaRPr lang="es-CO" dirty="0" smtClean="0"/>
          </a:p>
        </p:txBody>
      </p:sp>
      <p:sp>
        <p:nvSpPr>
          <p:cNvPr id="3" name="Title 2"/>
          <p:cNvSpPr>
            <a:spLocks noGrp="1"/>
          </p:cNvSpPr>
          <p:nvPr>
            <p:ph type="title"/>
          </p:nvPr>
        </p:nvSpPr>
        <p:spPr/>
        <p:txBody>
          <a:bodyPr/>
          <a:lstStyle/>
          <a:p>
            <a:r>
              <a:rPr lang="en-US" dirty="0" smtClean="0"/>
              <a:t>Impact &amp; Significance</a:t>
            </a:r>
            <a:endParaRPr lang="es-C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2661577"/>
            <a:ext cx="1943100" cy="2548328"/>
          </a:xfrm>
          <a:prstGeom prst="rect">
            <a:avLst/>
          </a:prstGeom>
          <a:ln w="25400">
            <a:solidFill>
              <a:schemeClr val="tx2"/>
            </a:solidFill>
          </a:ln>
        </p:spPr>
      </p:pic>
      <p:graphicFrame>
        <p:nvGraphicFramePr>
          <p:cNvPr id="6" name="Diagram 5"/>
          <p:cNvGraphicFramePr/>
          <p:nvPr>
            <p:extLst>
              <p:ext uri="{D42A27DB-BD31-4B8C-83A1-F6EECF244321}">
                <p14:modId xmlns:p14="http://schemas.microsoft.com/office/powerpoint/2010/main" val="432990195"/>
              </p:ext>
            </p:extLst>
          </p:nvPr>
        </p:nvGraphicFramePr>
        <p:xfrm>
          <a:off x="2362200" y="3314699"/>
          <a:ext cx="4343400" cy="11049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7748" y="2743200"/>
            <a:ext cx="2356852" cy="2466705"/>
          </a:xfrm>
          <a:prstGeom prst="rect">
            <a:avLst/>
          </a:prstGeom>
          <a:ln>
            <a:noFill/>
          </a:ln>
        </p:spPr>
      </p:pic>
    </p:spTree>
    <p:extLst>
      <p:ext uri="{BB962C8B-B14F-4D97-AF65-F5344CB8AC3E}">
        <p14:creationId xmlns:p14="http://schemas.microsoft.com/office/powerpoint/2010/main" val="258477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828800"/>
            <a:ext cx="8636493" cy="4572000"/>
          </a:xfrm>
        </p:spPr>
        <p:txBody>
          <a:bodyPr>
            <a:normAutofit fontScale="85000" lnSpcReduction="20000"/>
          </a:bodyPr>
          <a:lstStyle/>
          <a:p>
            <a:r>
              <a:rPr lang="en-US" sz="2400" dirty="0" smtClean="0">
                <a:solidFill>
                  <a:srgbClr val="CC0000"/>
                </a:solidFill>
                <a:hlinkClick r:id="rId2" action="ppaction://hlinksldjump"/>
              </a:rPr>
              <a:t>Introduction &amp; Problem Statement</a:t>
            </a:r>
            <a:endParaRPr lang="en-US" sz="2400" dirty="0" smtClean="0">
              <a:solidFill>
                <a:srgbClr val="CC0000"/>
              </a:solidFill>
            </a:endParaRPr>
          </a:p>
          <a:p>
            <a:pPr lvl="1"/>
            <a:r>
              <a:rPr lang="en-US" sz="2200" dirty="0" smtClean="0">
                <a:solidFill>
                  <a:srgbClr val="CC0000"/>
                </a:solidFill>
              </a:rPr>
              <a:t>Inhalation medication confusion</a:t>
            </a:r>
          </a:p>
          <a:p>
            <a:pPr lvl="1"/>
            <a:endParaRPr lang="en-US" sz="1400" dirty="0" smtClean="0">
              <a:solidFill>
                <a:srgbClr val="CC0000"/>
              </a:solidFill>
            </a:endParaRPr>
          </a:p>
          <a:p>
            <a:r>
              <a:rPr lang="en-US" sz="2400" u="sng" dirty="0" smtClean="0">
                <a:solidFill>
                  <a:srgbClr val="CC0000"/>
                </a:solidFill>
              </a:rPr>
              <a:t>Disease States</a:t>
            </a:r>
          </a:p>
          <a:p>
            <a:pPr lvl="1"/>
            <a:r>
              <a:rPr lang="en-US" sz="2200" dirty="0">
                <a:solidFill>
                  <a:srgbClr val="CC0000"/>
                </a:solidFill>
              </a:rPr>
              <a:t>Asthma</a:t>
            </a:r>
          </a:p>
          <a:p>
            <a:pPr lvl="1"/>
            <a:r>
              <a:rPr lang="en-US" sz="2200" dirty="0">
                <a:solidFill>
                  <a:srgbClr val="CC0000"/>
                </a:solidFill>
              </a:rPr>
              <a:t>Cystic </a:t>
            </a:r>
            <a:r>
              <a:rPr lang="en-US" sz="2200" dirty="0" smtClean="0">
                <a:solidFill>
                  <a:srgbClr val="CC0000"/>
                </a:solidFill>
              </a:rPr>
              <a:t>Fibrosis</a:t>
            </a:r>
          </a:p>
          <a:p>
            <a:pPr lvl="1"/>
            <a:r>
              <a:rPr lang="en-US" sz="2200" dirty="0" smtClean="0">
                <a:solidFill>
                  <a:srgbClr val="CC0000"/>
                </a:solidFill>
              </a:rPr>
              <a:t>Respiratory Infection</a:t>
            </a:r>
            <a:endParaRPr lang="en-US" sz="2200" dirty="0">
              <a:solidFill>
                <a:srgbClr val="CC0000"/>
              </a:solidFill>
            </a:endParaRPr>
          </a:p>
          <a:p>
            <a:pPr lvl="1"/>
            <a:endParaRPr lang="en-US" sz="1400" dirty="0">
              <a:solidFill>
                <a:srgbClr val="CC0000"/>
              </a:solidFill>
            </a:endParaRPr>
          </a:p>
          <a:p>
            <a:pPr marL="274320" lvl="1" indent="-228600">
              <a:buClr>
                <a:schemeClr val="accent1"/>
              </a:buClr>
              <a:buFont typeface="Wingdings 2" pitchFamily="18" charset="2"/>
              <a:buChar char=""/>
            </a:pPr>
            <a:r>
              <a:rPr lang="en-US" sz="2000" u="sng" dirty="0" smtClean="0">
                <a:solidFill>
                  <a:srgbClr val="CC0000"/>
                </a:solidFill>
              </a:rPr>
              <a:t>Drug </a:t>
            </a:r>
            <a:r>
              <a:rPr lang="en-US" sz="2000" u="sng" dirty="0">
                <a:solidFill>
                  <a:srgbClr val="CC0000"/>
                </a:solidFill>
              </a:rPr>
              <a:t>Name / Item Description</a:t>
            </a:r>
          </a:p>
          <a:p>
            <a:pPr lvl="1"/>
            <a:r>
              <a:rPr lang="en-US" sz="2000" dirty="0" smtClean="0">
                <a:solidFill>
                  <a:srgbClr val="CC0000"/>
                </a:solidFill>
              </a:rPr>
              <a:t>Drug Classification</a:t>
            </a:r>
          </a:p>
          <a:p>
            <a:pPr lvl="1"/>
            <a:r>
              <a:rPr lang="en-US" sz="2000" dirty="0" smtClean="0">
                <a:solidFill>
                  <a:srgbClr val="CC0000"/>
                </a:solidFill>
              </a:rPr>
              <a:t>Therapeutic Indication</a:t>
            </a:r>
          </a:p>
          <a:p>
            <a:pPr lvl="1"/>
            <a:r>
              <a:rPr lang="en-US" sz="2000" dirty="0" smtClean="0">
                <a:solidFill>
                  <a:srgbClr val="CC0000"/>
                </a:solidFill>
              </a:rPr>
              <a:t>Mechanism of Action</a:t>
            </a:r>
          </a:p>
          <a:p>
            <a:pPr lvl="1"/>
            <a:r>
              <a:rPr lang="en-US" sz="2000" dirty="0" smtClean="0">
                <a:solidFill>
                  <a:srgbClr val="CC0000"/>
                </a:solidFill>
              </a:rPr>
              <a:t>Dosing</a:t>
            </a:r>
          </a:p>
          <a:p>
            <a:pPr lvl="1"/>
            <a:r>
              <a:rPr lang="en-US" sz="2000" dirty="0" smtClean="0">
                <a:solidFill>
                  <a:srgbClr val="CC0000"/>
                </a:solidFill>
              </a:rPr>
              <a:t>Special Procedures, Labeling, Storage Conditions</a:t>
            </a:r>
          </a:p>
          <a:p>
            <a:pPr lvl="1"/>
            <a:endParaRPr lang="en-US" sz="1400" dirty="0" smtClean="0">
              <a:solidFill>
                <a:srgbClr val="CC0000"/>
              </a:solidFill>
            </a:endParaRPr>
          </a:p>
          <a:p>
            <a:r>
              <a:rPr lang="en-US" sz="2400" dirty="0" smtClean="0">
                <a:solidFill>
                  <a:srgbClr val="CC0000"/>
                </a:solidFill>
                <a:hlinkClick r:id="rId3" action="ppaction://hlinksldjump"/>
              </a:rPr>
              <a:t>Impact &amp; Significance</a:t>
            </a:r>
          </a:p>
          <a:p>
            <a:pPr lvl="1"/>
            <a:r>
              <a:rPr lang="es-CO" sz="2200" dirty="0" smtClean="0">
                <a:solidFill>
                  <a:srgbClr val="CC0000"/>
                </a:solidFill>
              </a:rPr>
              <a:t>Enhanced pharmacy workflow </a:t>
            </a:r>
            <a:endParaRPr lang="es-CO" sz="2200" dirty="0">
              <a:solidFill>
                <a:srgbClr val="CC0000"/>
              </a:solidFill>
            </a:endParaRPr>
          </a:p>
        </p:txBody>
      </p:sp>
      <p:sp>
        <p:nvSpPr>
          <p:cNvPr id="3" name="Title 2"/>
          <p:cNvSpPr>
            <a:spLocks noGrp="1"/>
          </p:cNvSpPr>
          <p:nvPr>
            <p:ph type="title"/>
          </p:nvPr>
        </p:nvSpPr>
        <p:spPr/>
        <p:txBody>
          <a:bodyPr/>
          <a:lstStyle/>
          <a:p>
            <a:r>
              <a:rPr lang="en-US" dirty="0" smtClean="0"/>
              <a:t>SUMMARY</a:t>
            </a:r>
            <a:endParaRPr lang="es-CO"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780" y="2819400"/>
            <a:ext cx="1752600" cy="1752600"/>
          </a:xfrm>
          <a:prstGeom prst="rect">
            <a:avLst/>
          </a:prstGeom>
          <a:ln w="25400">
            <a:solidFill>
              <a:schemeClr val="tx2"/>
            </a:solidFill>
          </a:ln>
        </p:spPr>
      </p:pic>
    </p:spTree>
    <p:extLst>
      <p:ext uri="{BB962C8B-B14F-4D97-AF65-F5344CB8AC3E}">
        <p14:creationId xmlns:p14="http://schemas.microsoft.com/office/powerpoint/2010/main" val="7795812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719072"/>
            <a:ext cx="7391400" cy="4757928"/>
          </a:xfrm>
        </p:spPr>
        <p:txBody>
          <a:bodyPr>
            <a:normAutofit/>
          </a:bodyPr>
          <a:lstStyle/>
          <a:p>
            <a:pPr marL="609600" indent="-609600">
              <a:lnSpc>
                <a:spcPct val="90000"/>
              </a:lnSpc>
              <a:buFontTx/>
              <a:buAutoNum type="arabicPeriod"/>
            </a:pPr>
            <a:r>
              <a:rPr lang="en-US" altLang="en-US" sz="1200" dirty="0"/>
              <a:t>National Health Interview Survey. Center for Disease Control and Prevention website. </a:t>
            </a:r>
            <a:r>
              <a:rPr lang="en-US" altLang="en-US" sz="1200" dirty="0" smtClean="0"/>
              <a:t>Available: http</a:t>
            </a:r>
            <a:r>
              <a:rPr lang="en-US" altLang="en-US" sz="1200" dirty="0"/>
              <a:t>://</a:t>
            </a:r>
            <a:r>
              <a:rPr lang="en-US" altLang="en-US" sz="1200" dirty="0" smtClean="0"/>
              <a:t>www.cdc.gov/nchs/data/series/sr_10/sr10_250.pdf Accessed March 25, 2014. </a:t>
            </a:r>
          </a:p>
          <a:p>
            <a:pPr marL="609600" indent="-609600">
              <a:lnSpc>
                <a:spcPct val="90000"/>
              </a:lnSpc>
              <a:buFontTx/>
              <a:buAutoNum type="arabicPeriod"/>
            </a:pPr>
            <a:r>
              <a:rPr lang="en-US" sz="1200" dirty="0"/>
              <a:t>Barnett SB, </a:t>
            </a:r>
            <a:r>
              <a:rPr lang="en-US" sz="1200" dirty="0" err="1"/>
              <a:t>Nurmagambetov</a:t>
            </a:r>
            <a:r>
              <a:rPr lang="en-US" sz="1200" dirty="0"/>
              <a:t> TA. Costs of Asthma in the Unites States: 2002-2007. Journal of Allergy and Clinical Immunology. 2011; 127:145-52</a:t>
            </a:r>
            <a:r>
              <a:rPr lang="en-US" sz="1200" dirty="0" smtClean="0"/>
              <a:t>.</a:t>
            </a:r>
          </a:p>
          <a:p>
            <a:pPr marL="609600" indent="-609600">
              <a:lnSpc>
                <a:spcPct val="90000"/>
              </a:lnSpc>
              <a:buFontTx/>
              <a:buAutoNum type="arabicPeriod"/>
            </a:pPr>
            <a:r>
              <a:rPr lang="en-US" sz="1200" dirty="0"/>
              <a:t>CDC. </a:t>
            </a:r>
            <a:r>
              <a:rPr lang="en-US" sz="1200" i="1" dirty="0"/>
              <a:t>Morbidity and Mortality Weekly Report.</a:t>
            </a:r>
            <a:r>
              <a:rPr lang="en-US" sz="1200" dirty="0"/>
              <a:t> Respiratory Syncytial Virus Activity—United States, July 2011-January 2013. MMWR. 1 March </a:t>
            </a:r>
            <a:r>
              <a:rPr lang="en-US" sz="1200" dirty="0" smtClean="0"/>
              <a:t>2013:141-144</a:t>
            </a:r>
          </a:p>
          <a:p>
            <a:pPr marL="609600" indent="-609600">
              <a:lnSpc>
                <a:spcPct val="90000"/>
              </a:lnSpc>
              <a:buFontTx/>
              <a:buAutoNum type="arabicPeriod"/>
            </a:pPr>
            <a:r>
              <a:rPr lang="en-US" sz="1200" dirty="0" err="1" smtClean="0"/>
              <a:t>Kamin</a:t>
            </a:r>
            <a:r>
              <a:rPr lang="en-US" sz="1200" dirty="0" smtClean="0"/>
              <a:t> W., </a:t>
            </a:r>
            <a:r>
              <a:rPr lang="en-US" sz="1200" dirty="0" err="1" smtClean="0"/>
              <a:t>Schwabe</a:t>
            </a:r>
            <a:r>
              <a:rPr lang="en-US" sz="1200" dirty="0" smtClean="0"/>
              <a:t> A., Kramer I., “Which one are allowed to be mixed? </a:t>
            </a:r>
            <a:r>
              <a:rPr lang="en-US" sz="1200" dirty="0" err="1" smtClean="0"/>
              <a:t>Physico-chmical</a:t>
            </a:r>
            <a:r>
              <a:rPr lang="en-US" sz="1200" dirty="0" smtClean="0"/>
              <a:t> </a:t>
            </a:r>
            <a:r>
              <a:rPr lang="en-US" sz="1200" dirty="0" err="1" smtClean="0"/>
              <a:t>compatiblity</a:t>
            </a:r>
            <a:r>
              <a:rPr lang="en-US" sz="1200" dirty="0" smtClean="0"/>
              <a:t> of drug solutions in nebulizers.” Journal of Cystic Fibrosis 5 (2006) 205-213.</a:t>
            </a:r>
          </a:p>
          <a:p>
            <a:pPr marL="609600" indent="-609600">
              <a:lnSpc>
                <a:spcPct val="90000"/>
              </a:lnSpc>
              <a:buFontTx/>
              <a:buAutoNum type="arabicPeriod"/>
            </a:pPr>
            <a:r>
              <a:rPr lang="en-US" altLang="en-US" sz="1200" dirty="0"/>
              <a:t>Elsevier Inc. Clinical pharmacology website. Available: </a:t>
            </a:r>
            <a:r>
              <a:rPr lang="en-US" altLang="en-US" sz="1200" dirty="0">
                <a:hlinkClick r:id="rId2"/>
              </a:rPr>
              <a:t>http://www.clinicalpharmacology-ip.com.lp.hscl.ufl.edu/Forms/Monograph/monograph.aspx?cpnum=7&amp;sec=monmech&amp;t=1</a:t>
            </a:r>
            <a:r>
              <a:rPr lang="en-US" altLang="en-US" sz="1200" dirty="0"/>
              <a:t>. Accessed March 25, 2014.</a:t>
            </a:r>
          </a:p>
          <a:p>
            <a:pPr marL="609600" indent="-609600">
              <a:lnSpc>
                <a:spcPct val="90000"/>
              </a:lnSpc>
              <a:buFontTx/>
              <a:buAutoNum type="arabicPeriod"/>
            </a:pPr>
            <a:r>
              <a:rPr lang="en-US" altLang="en-US" sz="1200" dirty="0" smtClean="0"/>
              <a:t>Elsevier Inc. Clinical pharmacology </a:t>
            </a:r>
            <a:r>
              <a:rPr lang="en-US" altLang="en-US" sz="1200" dirty="0"/>
              <a:t>website. Available: </a:t>
            </a:r>
            <a:r>
              <a:rPr lang="en-US" altLang="en-US" sz="1200" dirty="0">
                <a:hlinkClick r:id="rId2"/>
              </a:rPr>
              <a:t>http://</a:t>
            </a:r>
            <a:r>
              <a:rPr lang="en-US" altLang="en-US" sz="1200" dirty="0" smtClean="0">
                <a:hlinkClick r:id="rId2"/>
              </a:rPr>
              <a:t>www.clinicalpharmacology-ip.com.lp.hscl.ufl.edu/Forms/Monograph/monograph.aspx?cpnum=7&amp;sec=monmech&amp;t=1</a:t>
            </a:r>
            <a:r>
              <a:rPr lang="en-US" altLang="en-US" sz="1200" dirty="0" smtClean="0"/>
              <a:t>. Accessed </a:t>
            </a:r>
            <a:r>
              <a:rPr lang="en-US" altLang="en-US" sz="1200" dirty="0"/>
              <a:t>March 25, 2014</a:t>
            </a:r>
            <a:r>
              <a:rPr lang="en-US" altLang="en-US" sz="1200" dirty="0" smtClean="0"/>
              <a:t>.</a:t>
            </a:r>
            <a:endParaRPr lang="en-US" altLang="en-US" sz="1200" dirty="0" smtClean="0"/>
          </a:p>
          <a:p>
            <a:pPr marL="609600" indent="-609600">
              <a:lnSpc>
                <a:spcPct val="90000"/>
              </a:lnSpc>
              <a:buFontTx/>
              <a:buAutoNum type="arabicPeriod"/>
            </a:pPr>
            <a:endParaRPr lang="en-US" altLang="en-US" sz="1200" dirty="0" smtClean="0"/>
          </a:p>
          <a:p>
            <a:pPr marL="609600" indent="-609600">
              <a:lnSpc>
                <a:spcPct val="90000"/>
              </a:lnSpc>
              <a:buFontTx/>
              <a:buAutoNum type="arabicPeriod"/>
            </a:pPr>
            <a:endParaRPr lang="en-US" altLang="en-US" dirty="0"/>
          </a:p>
        </p:txBody>
      </p:sp>
      <p:sp>
        <p:nvSpPr>
          <p:cNvPr id="4" name="Title 3"/>
          <p:cNvSpPr>
            <a:spLocks noGrp="1"/>
          </p:cNvSpPr>
          <p:nvPr>
            <p:ph type="title"/>
          </p:nvPr>
        </p:nvSpPr>
        <p:spPr/>
        <p:txBody>
          <a:bodyPr/>
          <a:lstStyle/>
          <a:p>
            <a:r>
              <a:rPr lang="en-US" dirty="0" smtClean="0"/>
              <a:t>Resources</a:t>
            </a:r>
            <a:endParaRPr lang="es-CO" dirty="0"/>
          </a:p>
        </p:txBody>
      </p:sp>
    </p:spTree>
    <p:extLst>
      <p:ext uri="{BB962C8B-B14F-4D97-AF65-F5344CB8AC3E}">
        <p14:creationId xmlns:p14="http://schemas.microsoft.com/office/powerpoint/2010/main" val="286186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683562" y="1752600"/>
            <a:ext cx="7781192" cy="2233725"/>
          </a:xfrm>
        </p:spPr>
        <p:txBody>
          <a:bodyPr>
            <a:normAutofit lnSpcReduction="10000"/>
          </a:bodyPr>
          <a:lstStyle/>
          <a:p>
            <a:pPr lvl="1"/>
            <a:r>
              <a:rPr lang="en-US" dirty="0" smtClean="0"/>
              <a:t> 10 million U.S. children aged 17 years and under (14%) have had an asthma diagnosis</a:t>
            </a:r>
          </a:p>
          <a:p>
            <a:pPr lvl="1"/>
            <a:r>
              <a:rPr lang="en-US" dirty="0" smtClean="0"/>
              <a:t> 7 million children still have asthma (10%)</a:t>
            </a:r>
          </a:p>
          <a:p>
            <a:pPr lvl="1"/>
            <a:r>
              <a:rPr lang="en-US" dirty="0" smtClean="0"/>
              <a:t> Annual direct ($50.1 billion) and indirect cost ($5.9 billion) sums to a total of $56 billion dollars</a:t>
            </a:r>
          </a:p>
          <a:p>
            <a:endParaRPr lang="es-CO" dirty="0"/>
          </a:p>
        </p:txBody>
      </p:sp>
      <p:sp>
        <p:nvSpPr>
          <p:cNvPr id="3" name="Title 2"/>
          <p:cNvSpPr>
            <a:spLocks noGrp="1"/>
          </p:cNvSpPr>
          <p:nvPr>
            <p:ph type="title"/>
          </p:nvPr>
        </p:nvSpPr>
        <p:spPr>
          <a:xfrm>
            <a:off x="381000" y="533400"/>
            <a:ext cx="8381260" cy="1054394"/>
          </a:xfrm>
        </p:spPr>
        <p:txBody>
          <a:bodyPr/>
          <a:lstStyle/>
          <a:p>
            <a:pPr lvl="0"/>
            <a:r>
              <a:rPr lang="en-US" dirty="0" smtClean="0"/>
              <a:t>Asthma</a:t>
            </a:r>
            <a:r>
              <a:rPr lang="en-US" dirty="0">
                <a:solidFill>
                  <a:schemeClr val="tx1"/>
                </a:solidFill>
              </a:rPr>
              <a:t/>
            </a:r>
            <a:br>
              <a:rPr lang="en-US" dirty="0">
                <a:solidFill>
                  <a:schemeClr val="tx1"/>
                </a:solidFill>
              </a:rPr>
            </a:br>
            <a:endParaRPr lang="es-CO"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175" y="3982066"/>
            <a:ext cx="7082355" cy="2388993"/>
          </a:xfrm>
          <a:prstGeom prst="rect">
            <a:avLst/>
          </a:prstGeom>
          <a:ln w="25400">
            <a:solidFill>
              <a:srgbClr val="CC0000"/>
            </a:solidFill>
          </a:ln>
        </p:spPr>
      </p:pic>
      <p:sp>
        <p:nvSpPr>
          <p:cNvPr id="12" name="TextBox 11"/>
          <p:cNvSpPr txBox="1"/>
          <p:nvPr/>
        </p:nvSpPr>
        <p:spPr>
          <a:xfrm>
            <a:off x="3124200" y="6440455"/>
            <a:ext cx="4953000" cy="200055"/>
          </a:xfrm>
          <a:prstGeom prst="rect">
            <a:avLst/>
          </a:prstGeom>
          <a:noFill/>
        </p:spPr>
        <p:txBody>
          <a:bodyPr wrap="square" rtlCol="0">
            <a:spAutoFit/>
          </a:bodyPr>
          <a:lstStyle/>
          <a:p>
            <a:r>
              <a:rPr lang="en-US" sz="700" dirty="0"/>
              <a:t>http://www.cdc.gov/nchs/data/series/sr_10/sr10_250.pdf</a:t>
            </a:r>
          </a:p>
        </p:txBody>
      </p:sp>
    </p:spTree>
    <p:extLst>
      <p:ext uri="{BB962C8B-B14F-4D97-AF65-F5344CB8AC3E}">
        <p14:creationId xmlns:p14="http://schemas.microsoft.com/office/powerpoint/2010/main" val="2486988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2145792"/>
            <a:ext cx="4038600" cy="4407408"/>
          </a:xfrm>
        </p:spPr>
        <p:txBody>
          <a:bodyPr>
            <a:normAutofit fontScale="85000" lnSpcReduction="20000"/>
          </a:bodyPr>
          <a:lstStyle/>
          <a:p>
            <a:pPr lvl="0"/>
            <a:r>
              <a:rPr lang="en-US" dirty="0" smtClean="0"/>
              <a:t>Pathogenesis of Asthma</a:t>
            </a:r>
          </a:p>
          <a:p>
            <a:pPr lvl="1"/>
            <a:r>
              <a:rPr lang="en-US" dirty="0" smtClean="0"/>
              <a:t> Inflammatory disorder of the conducting airways</a:t>
            </a:r>
          </a:p>
          <a:p>
            <a:pPr marL="365760" lvl="1" indent="0">
              <a:buNone/>
            </a:pPr>
            <a:endParaRPr lang="en-US" sz="1500" dirty="0"/>
          </a:p>
          <a:p>
            <a:r>
              <a:rPr lang="en-US" dirty="0" smtClean="0"/>
              <a:t>Narrowed airways lead to:</a:t>
            </a:r>
          </a:p>
          <a:p>
            <a:pPr lvl="1"/>
            <a:r>
              <a:rPr lang="en-US" dirty="0" smtClean="0"/>
              <a:t>Wheezing</a:t>
            </a:r>
          </a:p>
          <a:p>
            <a:pPr lvl="1"/>
            <a:r>
              <a:rPr lang="en-US" dirty="0" smtClean="0"/>
              <a:t>Chest tightness</a:t>
            </a:r>
          </a:p>
          <a:p>
            <a:pPr lvl="1"/>
            <a:r>
              <a:rPr lang="en-US" dirty="0" smtClean="0"/>
              <a:t>Rapid or shallow breathing</a:t>
            </a:r>
          </a:p>
          <a:p>
            <a:pPr lvl="1"/>
            <a:endParaRPr lang="en-US" sz="1500" dirty="0" smtClean="0"/>
          </a:p>
          <a:p>
            <a:r>
              <a:rPr lang="en-US" dirty="0" smtClean="0"/>
              <a:t> Treatment Includes:</a:t>
            </a:r>
          </a:p>
          <a:p>
            <a:pPr lvl="1"/>
            <a:r>
              <a:rPr lang="en-US" dirty="0" smtClean="0"/>
              <a:t> Opening the airway</a:t>
            </a:r>
          </a:p>
          <a:p>
            <a:pPr lvl="1"/>
            <a:r>
              <a:rPr lang="en-US" dirty="0"/>
              <a:t> </a:t>
            </a:r>
            <a:r>
              <a:rPr lang="en-US" dirty="0" smtClean="0"/>
              <a:t>Suppressing Inflammation</a:t>
            </a:r>
            <a:endParaRPr lang="es-CO" dirty="0"/>
          </a:p>
        </p:txBody>
      </p:sp>
      <p:sp>
        <p:nvSpPr>
          <p:cNvPr id="3" name="Title 2"/>
          <p:cNvSpPr>
            <a:spLocks noGrp="1"/>
          </p:cNvSpPr>
          <p:nvPr>
            <p:ph type="title"/>
          </p:nvPr>
        </p:nvSpPr>
        <p:spPr/>
        <p:txBody>
          <a:bodyPr/>
          <a:lstStyle/>
          <a:p>
            <a:r>
              <a:rPr lang="en-US" dirty="0" smtClean="0"/>
              <a:t>Asthma</a:t>
            </a:r>
            <a:endParaRPr lang="es-CO" dirty="0"/>
          </a:p>
        </p:txBody>
      </p:sp>
      <p:grpSp>
        <p:nvGrpSpPr>
          <p:cNvPr id="9" name="Group 8"/>
          <p:cNvGrpSpPr/>
          <p:nvPr/>
        </p:nvGrpSpPr>
        <p:grpSpPr>
          <a:xfrm>
            <a:off x="4495799" y="1918555"/>
            <a:ext cx="4333533" cy="4634645"/>
            <a:chOff x="4334608" y="1828800"/>
            <a:chExt cx="4476750" cy="3865501"/>
          </a:xfrm>
        </p:grpSpPr>
        <p:pic>
          <p:nvPicPr>
            <p:cNvPr id="10" name="Picture 5" descr="Asthma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4608" y="1828800"/>
              <a:ext cx="4476750" cy="3581400"/>
            </a:xfrm>
            <a:prstGeom prst="rect">
              <a:avLst/>
            </a:prstGeom>
            <a:noFill/>
            <a:ln w="25400">
              <a:solidFill>
                <a:srgbClr val="CC0000"/>
              </a:solidFill>
              <a:miter lim="800000"/>
              <a:headEnd/>
              <a:tailEnd/>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6230815" y="5494276"/>
              <a:ext cx="1023938" cy="200025"/>
            </a:xfrm>
            <a:prstGeom prst="rect">
              <a:avLst/>
            </a:prstGeom>
          </p:spPr>
          <p:txBody>
            <a:bodyPr wrap="none">
              <a:spAutoFit/>
            </a:bodyPr>
            <a:lstStyle/>
            <a:p>
              <a:pPr>
                <a:defRPr/>
              </a:pPr>
              <a:r>
                <a:rPr lang="en-US" sz="700" dirty="0">
                  <a:latin typeface="+mn-lt"/>
                  <a:cs typeface="Arial" charset="0"/>
                </a:rPr>
                <a:t>www.bio.davidson.edu</a:t>
              </a:r>
            </a:p>
          </p:txBody>
        </p:sp>
      </p:grpSp>
    </p:spTree>
    <p:extLst>
      <p:ext uri="{BB962C8B-B14F-4D97-AF65-F5344CB8AC3E}">
        <p14:creationId xmlns:p14="http://schemas.microsoft.com/office/powerpoint/2010/main" val="3868918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Diagram 40"/>
          <p:cNvGraphicFramePr/>
          <p:nvPr>
            <p:extLst>
              <p:ext uri="{D42A27DB-BD31-4B8C-83A1-F6EECF244321}">
                <p14:modId xmlns:p14="http://schemas.microsoft.com/office/powerpoint/2010/main" val="2920774452"/>
              </p:ext>
            </p:extLst>
          </p:nvPr>
        </p:nvGraphicFramePr>
        <p:xfrm>
          <a:off x="1981200" y="2286000"/>
          <a:ext cx="35052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2" name="Diagram 41"/>
          <p:cNvGraphicFramePr/>
          <p:nvPr>
            <p:extLst>
              <p:ext uri="{D42A27DB-BD31-4B8C-83A1-F6EECF244321}">
                <p14:modId xmlns:p14="http://schemas.microsoft.com/office/powerpoint/2010/main" val="4281326360"/>
              </p:ext>
            </p:extLst>
          </p:nvPr>
        </p:nvGraphicFramePr>
        <p:xfrm>
          <a:off x="-381000" y="3810000"/>
          <a:ext cx="3429000" cy="2819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itle 2"/>
          <p:cNvSpPr>
            <a:spLocks noGrp="1"/>
          </p:cNvSpPr>
          <p:nvPr>
            <p:ph type="title"/>
          </p:nvPr>
        </p:nvSpPr>
        <p:spPr/>
        <p:txBody>
          <a:bodyPr/>
          <a:lstStyle/>
          <a:p>
            <a:r>
              <a:rPr lang="en-US" dirty="0"/>
              <a:t>Asthma Medication list</a:t>
            </a:r>
            <a:endParaRPr lang="es-CO" dirty="0"/>
          </a:p>
        </p:txBody>
      </p:sp>
      <p:sp>
        <p:nvSpPr>
          <p:cNvPr id="30" name="Rounded Rectangle 4"/>
          <p:cNvSpPr/>
          <p:nvPr/>
        </p:nvSpPr>
        <p:spPr>
          <a:xfrm>
            <a:off x="-713699" y="1079287"/>
            <a:ext cx="3637198" cy="4013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60960" rIns="91440" bIns="60960" numCol="1" spcCol="1270" anchor="ctr" anchorCtr="0">
            <a:noAutofit/>
          </a:bodyPr>
          <a:lstStyle/>
          <a:p>
            <a:pPr lvl="0" algn="ctr" defTabSz="2133600">
              <a:lnSpc>
                <a:spcPct val="90000"/>
              </a:lnSpc>
              <a:spcBef>
                <a:spcPct val="0"/>
              </a:spcBef>
              <a:spcAft>
                <a:spcPct val="35000"/>
              </a:spcAft>
            </a:pPr>
            <a:endParaRPr lang="en-US" sz="3200" kern="1200" dirty="0"/>
          </a:p>
        </p:txBody>
      </p:sp>
      <p:graphicFrame>
        <p:nvGraphicFramePr>
          <p:cNvPr id="38" name="Diagram 37"/>
          <p:cNvGraphicFramePr/>
          <p:nvPr>
            <p:extLst>
              <p:ext uri="{D42A27DB-BD31-4B8C-83A1-F6EECF244321}">
                <p14:modId xmlns:p14="http://schemas.microsoft.com/office/powerpoint/2010/main" val="2630158367"/>
              </p:ext>
            </p:extLst>
          </p:nvPr>
        </p:nvGraphicFramePr>
        <p:xfrm>
          <a:off x="304382" y="2133600"/>
          <a:ext cx="1909019" cy="168385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40" name="Diagram 39"/>
          <p:cNvGraphicFramePr/>
          <p:nvPr>
            <p:extLst>
              <p:ext uri="{D42A27DB-BD31-4B8C-83A1-F6EECF244321}">
                <p14:modId xmlns:p14="http://schemas.microsoft.com/office/powerpoint/2010/main" val="4183512489"/>
              </p:ext>
            </p:extLst>
          </p:nvPr>
        </p:nvGraphicFramePr>
        <p:xfrm>
          <a:off x="4724400" y="2362200"/>
          <a:ext cx="2971800" cy="3581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44" name="Group 43"/>
          <p:cNvGrpSpPr/>
          <p:nvPr/>
        </p:nvGrpSpPr>
        <p:grpSpPr>
          <a:xfrm>
            <a:off x="609600" y="1765088"/>
            <a:ext cx="3733800" cy="426342"/>
            <a:chOff x="0" y="353377"/>
            <a:chExt cx="2286000" cy="1009650"/>
          </a:xfrm>
          <a:solidFill>
            <a:schemeClr val="accent2"/>
          </a:solidFill>
        </p:grpSpPr>
        <p:sp>
          <p:nvSpPr>
            <p:cNvPr id="45" name="Rounded Rectangle 44"/>
            <p:cNvSpPr/>
            <p:nvPr/>
          </p:nvSpPr>
          <p:spPr>
            <a:xfrm>
              <a:off x="0" y="353377"/>
              <a:ext cx="2286000" cy="1009650"/>
            </a:xfrm>
            <a:prstGeom prst="roundRect">
              <a:avLst>
                <a:gd name="adj" fmla="val 10000"/>
              </a:avLst>
            </a:pr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6" name="Rounded Rectangle 4"/>
            <p:cNvSpPr/>
            <p:nvPr/>
          </p:nvSpPr>
          <p:spPr>
            <a:xfrm>
              <a:off x="29572" y="382948"/>
              <a:ext cx="2226856" cy="9505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60960" rIns="91440" bIns="60960" numCol="1" spcCol="1270" anchor="ctr" anchorCtr="0">
              <a:noAutofit/>
            </a:bodyPr>
            <a:lstStyle/>
            <a:p>
              <a:pPr lvl="0" algn="ctr" defTabSz="2133600">
                <a:lnSpc>
                  <a:spcPct val="90000"/>
                </a:lnSpc>
                <a:spcBef>
                  <a:spcPct val="0"/>
                </a:spcBef>
                <a:spcAft>
                  <a:spcPct val="35000"/>
                </a:spcAft>
              </a:pPr>
              <a:r>
                <a:rPr lang="en-US" sz="3200" kern="1200" dirty="0" smtClean="0"/>
                <a:t>Meter Dose Inhaler</a:t>
              </a:r>
              <a:endParaRPr lang="en-US" sz="3200" kern="1200" dirty="0"/>
            </a:p>
          </p:txBody>
        </p:sp>
      </p:grpSp>
      <p:grpSp>
        <p:nvGrpSpPr>
          <p:cNvPr id="47" name="Group 46"/>
          <p:cNvGrpSpPr/>
          <p:nvPr/>
        </p:nvGrpSpPr>
        <p:grpSpPr>
          <a:xfrm>
            <a:off x="5378358" y="1777575"/>
            <a:ext cx="3384642" cy="426342"/>
            <a:chOff x="0" y="353377"/>
            <a:chExt cx="2286000" cy="1009650"/>
          </a:xfrm>
          <a:solidFill>
            <a:schemeClr val="accent2"/>
          </a:solidFill>
        </p:grpSpPr>
        <p:sp>
          <p:nvSpPr>
            <p:cNvPr id="48" name="Rounded Rectangle 47"/>
            <p:cNvSpPr/>
            <p:nvPr/>
          </p:nvSpPr>
          <p:spPr>
            <a:xfrm>
              <a:off x="0" y="353377"/>
              <a:ext cx="2286000" cy="1009650"/>
            </a:xfrm>
            <a:prstGeom prst="roundRect">
              <a:avLst>
                <a:gd name="adj" fmla="val 10000"/>
              </a:avLst>
            </a:pr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9" name="Rounded Rectangle 4"/>
            <p:cNvSpPr/>
            <p:nvPr/>
          </p:nvSpPr>
          <p:spPr>
            <a:xfrm>
              <a:off x="29572" y="382948"/>
              <a:ext cx="2226856" cy="9505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60960" rIns="91440" bIns="60960" numCol="1" spcCol="1270" anchor="ctr" anchorCtr="0">
              <a:noAutofit/>
            </a:bodyPr>
            <a:lstStyle/>
            <a:p>
              <a:pPr lvl="0" algn="ctr" defTabSz="2133600">
                <a:lnSpc>
                  <a:spcPct val="90000"/>
                </a:lnSpc>
                <a:spcBef>
                  <a:spcPct val="0"/>
                </a:spcBef>
                <a:spcAft>
                  <a:spcPct val="35000"/>
                </a:spcAft>
              </a:pPr>
              <a:r>
                <a:rPr lang="en-US" sz="3200" kern="1200" dirty="0" smtClean="0"/>
                <a:t>Nebulized</a:t>
              </a:r>
              <a:endParaRPr lang="en-US" sz="3200" kern="1200" dirty="0"/>
            </a:p>
          </p:txBody>
        </p:sp>
      </p:grpSp>
      <p:graphicFrame>
        <p:nvGraphicFramePr>
          <p:cNvPr id="50" name="Diagram 49"/>
          <p:cNvGraphicFramePr/>
          <p:nvPr>
            <p:extLst>
              <p:ext uri="{D42A27DB-BD31-4B8C-83A1-F6EECF244321}">
                <p14:modId xmlns:p14="http://schemas.microsoft.com/office/powerpoint/2010/main" val="1214404783"/>
              </p:ext>
            </p:extLst>
          </p:nvPr>
        </p:nvGraphicFramePr>
        <p:xfrm>
          <a:off x="2743200" y="5181600"/>
          <a:ext cx="2341962" cy="1600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51" name="Diagram 50"/>
          <p:cNvGraphicFramePr/>
          <p:nvPr>
            <p:extLst>
              <p:ext uri="{D42A27DB-BD31-4B8C-83A1-F6EECF244321}">
                <p14:modId xmlns:p14="http://schemas.microsoft.com/office/powerpoint/2010/main" val="134951206"/>
              </p:ext>
            </p:extLst>
          </p:nvPr>
        </p:nvGraphicFramePr>
        <p:xfrm>
          <a:off x="7239000" y="1905000"/>
          <a:ext cx="1676400" cy="198120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Tree>
    <p:extLst>
      <p:ext uri="{BB962C8B-B14F-4D97-AF65-F5344CB8AC3E}">
        <p14:creationId xmlns:p14="http://schemas.microsoft.com/office/powerpoint/2010/main" val="4050030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752600"/>
            <a:ext cx="6248401" cy="4876800"/>
          </a:xfrm>
        </p:spPr>
        <p:txBody>
          <a:bodyPr>
            <a:normAutofit fontScale="92500" lnSpcReduction="10000"/>
          </a:bodyPr>
          <a:lstStyle/>
          <a:p>
            <a:pPr>
              <a:buFont typeface="Wingdings" panose="05000000000000000000" pitchFamily="2" charset="2"/>
              <a:buChar char="Ø"/>
            </a:pPr>
            <a:r>
              <a:rPr lang="en-US" sz="2400" b="1" dirty="0" smtClean="0">
                <a:solidFill>
                  <a:srgbClr val="CC0000"/>
                </a:solidFill>
              </a:rPr>
              <a:t>VENTOLIN </a:t>
            </a:r>
            <a:r>
              <a:rPr lang="en-US" sz="2400" b="1" dirty="0">
                <a:solidFill>
                  <a:srgbClr val="CC0000"/>
                </a:solidFill>
              </a:rPr>
              <a:t>90 </a:t>
            </a:r>
            <a:r>
              <a:rPr lang="en-US" sz="2400" b="1" dirty="0" smtClean="0">
                <a:solidFill>
                  <a:srgbClr val="CC0000"/>
                </a:solidFill>
              </a:rPr>
              <a:t>mcg / puff </a:t>
            </a:r>
            <a:r>
              <a:rPr lang="en-US" sz="2400" b="1" dirty="0">
                <a:solidFill>
                  <a:srgbClr val="CC0000"/>
                </a:solidFill>
              </a:rPr>
              <a:t>aerosol 8 g inhaler</a:t>
            </a:r>
            <a:endParaRPr lang="en-US" sz="1300" b="1" dirty="0">
              <a:solidFill>
                <a:srgbClr val="CC0000"/>
              </a:solidFill>
            </a:endParaRPr>
          </a:p>
          <a:p>
            <a:endParaRPr lang="en-US" sz="1400" b="1" dirty="0" smtClean="0">
              <a:solidFill>
                <a:srgbClr val="CC0000"/>
              </a:solidFill>
            </a:endParaRPr>
          </a:p>
          <a:p>
            <a:pPr>
              <a:buFont typeface="Wingdings" panose="05000000000000000000" pitchFamily="2" charset="2"/>
              <a:buChar char="Ø"/>
            </a:pPr>
            <a:r>
              <a:rPr lang="en-US" sz="2400" b="1" dirty="0" smtClean="0">
                <a:solidFill>
                  <a:srgbClr val="CC0000"/>
                </a:solidFill>
              </a:rPr>
              <a:t>PROVENTIL HFA 90 mcg / puff aerosol </a:t>
            </a:r>
            <a:br>
              <a:rPr lang="en-US" sz="2400" b="1" dirty="0" smtClean="0">
                <a:solidFill>
                  <a:srgbClr val="CC0000"/>
                </a:solidFill>
              </a:rPr>
            </a:br>
            <a:r>
              <a:rPr lang="en-US" sz="2400" b="1" dirty="0" smtClean="0">
                <a:solidFill>
                  <a:srgbClr val="CC0000"/>
                </a:solidFill>
              </a:rPr>
              <a:t>6.7 g inhaler</a:t>
            </a:r>
          </a:p>
          <a:p>
            <a:endParaRPr lang="en-US" sz="1400" b="1" dirty="0" smtClean="0">
              <a:solidFill>
                <a:srgbClr val="CC0000"/>
              </a:solidFill>
            </a:endParaRPr>
          </a:p>
          <a:p>
            <a:pPr>
              <a:buFont typeface="Wingdings" panose="05000000000000000000" pitchFamily="2" charset="2"/>
              <a:buChar char="Ø"/>
            </a:pPr>
            <a:r>
              <a:rPr lang="en-US" sz="2400" b="1" dirty="0" smtClean="0">
                <a:solidFill>
                  <a:srgbClr val="CC0000"/>
                </a:solidFill>
              </a:rPr>
              <a:t>ALBUTEROL 0.63 mg / 3 mL solution</a:t>
            </a:r>
          </a:p>
          <a:p>
            <a:pPr>
              <a:buFont typeface="Wingdings" panose="05000000000000000000" pitchFamily="2" charset="2"/>
              <a:buChar char="Ø"/>
            </a:pPr>
            <a:endParaRPr lang="en-US" sz="1300" dirty="0" smtClean="0">
              <a:solidFill>
                <a:srgbClr val="CC0000"/>
              </a:solidFill>
            </a:endParaRPr>
          </a:p>
          <a:p>
            <a:pPr lvl="1"/>
            <a:r>
              <a:rPr lang="en-US" sz="2200" u="sng" dirty="0" smtClean="0">
                <a:solidFill>
                  <a:srgbClr val="CC0000"/>
                </a:solidFill>
              </a:rPr>
              <a:t>Drug Class</a:t>
            </a:r>
          </a:p>
          <a:p>
            <a:pPr lvl="2"/>
            <a:r>
              <a:rPr lang="en-US" sz="2000" dirty="0" smtClean="0">
                <a:solidFill>
                  <a:srgbClr val="CC0000"/>
                </a:solidFill>
              </a:rPr>
              <a:t> Short-Acting Respiratory Beta-Agonist</a:t>
            </a:r>
          </a:p>
          <a:p>
            <a:pPr lvl="2"/>
            <a:endParaRPr lang="en-US" sz="1300" dirty="0">
              <a:solidFill>
                <a:srgbClr val="CC0000"/>
              </a:solidFill>
            </a:endParaRPr>
          </a:p>
          <a:p>
            <a:pPr lvl="1"/>
            <a:r>
              <a:rPr lang="en-US" sz="2200" u="sng" dirty="0" smtClean="0">
                <a:solidFill>
                  <a:srgbClr val="CC0000"/>
                </a:solidFill>
              </a:rPr>
              <a:t>Indication</a:t>
            </a:r>
            <a:endParaRPr lang="en-US" sz="2200" u="sng" dirty="0">
              <a:solidFill>
                <a:srgbClr val="CC0000"/>
              </a:solidFill>
            </a:endParaRPr>
          </a:p>
          <a:p>
            <a:pPr lvl="2"/>
            <a:r>
              <a:rPr lang="en-US" sz="2100" dirty="0" smtClean="0">
                <a:solidFill>
                  <a:srgbClr val="CC0000"/>
                </a:solidFill>
              </a:rPr>
              <a:t>Asthma attack</a:t>
            </a:r>
          </a:p>
          <a:p>
            <a:pPr lvl="2"/>
            <a:endParaRPr lang="en-US" sz="1300" dirty="0">
              <a:solidFill>
                <a:srgbClr val="CC0000"/>
              </a:solidFill>
            </a:endParaRPr>
          </a:p>
          <a:p>
            <a:pPr marL="548640" lvl="2" indent="-228600">
              <a:buClr>
                <a:schemeClr val="accent2"/>
              </a:buClr>
              <a:buFont typeface="Wingdings 2" pitchFamily="18" charset="2"/>
              <a:buChar char=""/>
            </a:pPr>
            <a:r>
              <a:rPr lang="en-US" sz="2200" u="sng" dirty="0" smtClean="0">
                <a:solidFill>
                  <a:srgbClr val="CC0000"/>
                </a:solidFill>
              </a:rPr>
              <a:t>Mechanism of Action</a:t>
            </a:r>
            <a:endParaRPr lang="en-US" sz="2200" u="sng" dirty="0">
              <a:solidFill>
                <a:srgbClr val="CC0000"/>
              </a:solidFill>
            </a:endParaRPr>
          </a:p>
          <a:p>
            <a:pPr lvl="2"/>
            <a:r>
              <a:rPr lang="en-US" sz="2100" dirty="0" smtClean="0">
                <a:solidFill>
                  <a:srgbClr val="CC0000"/>
                </a:solidFill>
              </a:rPr>
              <a:t>Relaxes bronchial smooth muscle</a:t>
            </a:r>
          </a:p>
        </p:txBody>
      </p:sp>
      <p:sp>
        <p:nvSpPr>
          <p:cNvPr id="3" name="Title 2"/>
          <p:cNvSpPr>
            <a:spLocks noGrp="1"/>
          </p:cNvSpPr>
          <p:nvPr>
            <p:ph type="title"/>
          </p:nvPr>
        </p:nvSpPr>
        <p:spPr/>
        <p:txBody>
          <a:bodyPr/>
          <a:lstStyle/>
          <a:p>
            <a:r>
              <a:rPr lang="en-US" dirty="0" smtClean="0"/>
              <a:t>Albuterol</a:t>
            </a:r>
            <a:endParaRPr lang="es-CO"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279" t="15296" r="4430" b="18460"/>
          <a:stretch/>
        </p:blipFill>
        <p:spPr>
          <a:xfrm>
            <a:off x="6172200" y="5105400"/>
            <a:ext cx="2667000" cy="1471613"/>
          </a:xfrm>
          <a:prstGeom prst="rect">
            <a:avLst/>
          </a:prstGeom>
          <a:ln w="25400">
            <a:solidFill>
              <a:srgbClr val="CC0000"/>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752600"/>
            <a:ext cx="2667000" cy="1600200"/>
          </a:xfrm>
          <a:prstGeom prst="rect">
            <a:avLst/>
          </a:prstGeom>
          <a:ln w="25400">
            <a:solidFill>
              <a:srgbClr val="CC0000"/>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3505200"/>
            <a:ext cx="2667000" cy="1447800"/>
          </a:xfrm>
          <a:prstGeom prst="rect">
            <a:avLst/>
          </a:prstGeom>
          <a:ln w="25400">
            <a:solidFill>
              <a:srgbClr val="CC0000"/>
            </a:solidFill>
          </a:ln>
        </p:spPr>
      </p:pic>
    </p:spTree>
    <p:extLst>
      <p:ext uri="{BB962C8B-B14F-4D97-AF65-F5344CB8AC3E}">
        <p14:creationId xmlns:p14="http://schemas.microsoft.com/office/powerpoint/2010/main" val="42621136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7142" y="1676400"/>
            <a:ext cx="5824446" cy="4419600"/>
          </a:xfrm>
        </p:spPr>
        <p:txBody>
          <a:bodyPr>
            <a:normAutofit fontScale="77500" lnSpcReduction="20000"/>
          </a:bodyPr>
          <a:lstStyle/>
          <a:p>
            <a:pPr>
              <a:buFont typeface="Wingdings" panose="05000000000000000000" pitchFamily="2" charset="2"/>
              <a:buChar char="Ø"/>
            </a:pPr>
            <a:r>
              <a:rPr lang="en-US" sz="2800" b="1" dirty="0" smtClean="0">
                <a:solidFill>
                  <a:srgbClr val="CC0000"/>
                </a:solidFill>
              </a:rPr>
              <a:t>VENTOLIN </a:t>
            </a:r>
            <a:r>
              <a:rPr lang="en-US" sz="2800" b="1" dirty="0">
                <a:solidFill>
                  <a:srgbClr val="CC0000"/>
                </a:solidFill>
              </a:rPr>
              <a:t>90 </a:t>
            </a:r>
            <a:r>
              <a:rPr lang="en-US" sz="2800" b="1" dirty="0" smtClean="0">
                <a:solidFill>
                  <a:srgbClr val="CC0000"/>
                </a:solidFill>
              </a:rPr>
              <a:t>mcg / puff </a:t>
            </a:r>
            <a:r>
              <a:rPr lang="en-US" sz="2800" b="1" dirty="0">
                <a:solidFill>
                  <a:srgbClr val="CC0000"/>
                </a:solidFill>
              </a:rPr>
              <a:t>aerosol 8 g </a:t>
            </a:r>
            <a:r>
              <a:rPr lang="en-US" sz="2800" b="1" dirty="0" smtClean="0">
                <a:solidFill>
                  <a:srgbClr val="CC0000"/>
                </a:solidFill>
              </a:rPr>
              <a:t>inhaler</a:t>
            </a:r>
          </a:p>
          <a:p>
            <a:endParaRPr lang="en-US" sz="2800" b="1" dirty="0" smtClean="0">
              <a:solidFill>
                <a:srgbClr val="CC0000"/>
              </a:solidFill>
            </a:endParaRPr>
          </a:p>
          <a:p>
            <a:pPr>
              <a:buFont typeface="Wingdings" panose="05000000000000000000" pitchFamily="2" charset="2"/>
              <a:buChar char="Ø"/>
            </a:pPr>
            <a:r>
              <a:rPr lang="en-US" sz="2800" b="1" dirty="0" smtClean="0">
                <a:solidFill>
                  <a:srgbClr val="CC0000"/>
                </a:solidFill>
              </a:rPr>
              <a:t>PROVENTIL HFA 90 mcg / puff aerosol 6.7 g inhaler</a:t>
            </a:r>
          </a:p>
          <a:p>
            <a:pPr marL="45720" indent="0">
              <a:buNone/>
            </a:pPr>
            <a:endParaRPr lang="en-US" sz="1500" dirty="0" smtClean="0">
              <a:solidFill>
                <a:srgbClr val="CC0000"/>
              </a:solidFill>
            </a:endParaRPr>
          </a:p>
          <a:p>
            <a:r>
              <a:rPr lang="en-US" sz="2600" u="sng" dirty="0" smtClean="0">
                <a:solidFill>
                  <a:srgbClr val="CC0000"/>
                </a:solidFill>
              </a:rPr>
              <a:t>Dosing</a:t>
            </a:r>
          </a:p>
          <a:p>
            <a:pPr lvl="1"/>
            <a:r>
              <a:rPr lang="en-US" sz="2200" dirty="0" smtClean="0">
                <a:solidFill>
                  <a:srgbClr val="CC0000"/>
                </a:solidFill>
              </a:rPr>
              <a:t> </a:t>
            </a:r>
            <a:r>
              <a:rPr lang="en-US" sz="2500" dirty="0" smtClean="0">
                <a:solidFill>
                  <a:srgbClr val="CC0000"/>
                </a:solidFill>
              </a:rPr>
              <a:t>Asthma attack: 4 - 8 puffs Q 20 min for up to 4 Hr, then every 1 Hr</a:t>
            </a:r>
          </a:p>
          <a:p>
            <a:pPr lvl="1"/>
            <a:r>
              <a:rPr lang="en-US" sz="2500" dirty="0" smtClean="0">
                <a:solidFill>
                  <a:srgbClr val="CC0000"/>
                </a:solidFill>
              </a:rPr>
              <a:t> Maintenance: 2 puffs Q 4 - 6 Hr prn</a:t>
            </a:r>
          </a:p>
          <a:p>
            <a:pPr lvl="1"/>
            <a:endParaRPr lang="en-US" sz="1500" dirty="0">
              <a:solidFill>
                <a:srgbClr val="CC0000"/>
              </a:solidFill>
            </a:endParaRPr>
          </a:p>
          <a:p>
            <a:r>
              <a:rPr lang="en-US" sz="2600" u="sng" dirty="0" smtClean="0">
                <a:solidFill>
                  <a:srgbClr val="CC0000"/>
                </a:solidFill>
              </a:rPr>
              <a:t>Special Procedures, Storage Conditions, Labeling</a:t>
            </a:r>
          </a:p>
          <a:p>
            <a:pPr lvl="1"/>
            <a:r>
              <a:rPr lang="en-US" sz="2500" dirty="0" smtClean="0">
                <a:solidFill>
                  <a:srgbClr val="CC0000"/>
                </a:solidFill>
              </a:rPr>
              <a:t>Discard when </a:t>
            </a:r>
            <a:r>
              <a:rPr lang="en-US" sz="2500" dirty="0">
                <a:solidFill>
                  <a:srgbClr val="CC0000"/>
                </a:solidFill>
              </a:rPr>
              <a:t>counter reads 0000 </a:t>
            </a:r>
            <a:r>
              <a:rPr lang="en-US" sz="2500" dirty="0" smtClean="0">
                <a:solidFill>
                  <a:srgbClr val="CC0000"/>
                </a:solidFill>
              </a:rPr>
              <a:t>or </a:t>
            </a:r>
            <a:r>
              <a:rPr lang="en-US" sz="2500" dirty="0">
                <a:solidFill>
                  <a:srgbClr val="CC0000"/>
                </a:solidFill>
              </a:rPr>
              <a:t>12 </a:t>
            </a:r>
            <a:r>
              <a:rPr lang="en-US" sz="2500" dirty="0" smtClean="0">
                <a:solidFill>
                  <a:srgbClr val="CC0000"/>
                </a:solidFill>
              </a:rPr>
              <a:t>months </a:t>
            </a:r>
            <a:r>
              <a:rPr lang="en-US" sz="2500" dirty="0">
                <a:solidFill>
                  <a:srgbClr val="CC0000"/>
                </a:solidFill>
              </a:rPr>
              <a:t>after removal from </a:t>
            </a:r>
            <a:r>
              <a:rPr lang="en-US" sz="2500" dirty="0" smtClean="0">
                <a:solidFill>
                  <a:srgbClr val="CC0000"/>
                </a:solidFill>
              </a:rPr>
              <a:t>protective pouch</a:t>
            </a:r>
          </a:p>
          <a:p>
            <a:pPr lvl="1"/>
            <a:r>
              <a:rPr lang="en-US" sz="2500" dirty="0" smtClean="0">
                <a:solidFill>
                  <a:srgbClr val="CC0000"/>
                </a:solidFill>
              </a:rPr>
              <a:t>Store with mouthpiece down</a:t>
            </a:r>
            <a:endParaRPr lang="en-US" sz="2500" dirty="0">
              <a:solidFill>
                <a:srgbClr val="CC0000"/>
              </a:solidFill>
            </a:endParaRPr>
          </a:p>
        </p:txBody>
      </p:sp>
      <p:sp>
        <p:nvSpPr>
          <p:cNvPr id="3" name="Title 2"/>
          <p:cNvSpPr>
            <a:spLocks noGrp="1"/>
          </p:cNvSpPr>
          <p:nvPr>
            <p:ph type="title"/>
          </p:nvPr>
        </p:nvSpPr>
        <p:spPr/>
        <p:txBody>
          <a:bodyPr/>
          <a:lstStyle/>
          <a:p>
            <a:r>
              <a:rPr lang="en-US" dirty="0" smtClean="0"/>
              <a:t>Albuterol MDI</a:t>
            </a:r>
            <a:endParaRPr lang="es-CO"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587" y="2590800"/>
            <a:ext cx="2812047" cy="1600200"/>
          </a:xfrm>
          <a:prstGeom prst="rect">
            <a:avLst/>
          </a:prstGeom>
          <a:ln w="25400">
            <a:solidFill>
              <a:srgbClr val="CC0000"/>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1587" y="4876800"/>
            <a:ext cx="2812047" cy="1600200"/>
          </a:xfrm>
          <a:prstGeom prst="rect">
            <a:avLst/>
          </a:prstGeom>
          <a:ln w="25400">
            <a:solidFill>
              <a:srgbClr val="CC0000"/>
            </a:solidFill>
          </a:ln>
        </p:spPr>
      </p:pic>
    </p:spTree>
    <p:extLst>
      <p:ext uri="{BB962C8B-B14F-4D97-AF65-F5344CB8AC3E}">
        <p14:creationId xmlns:p14="http://schemas.microsoft.com/office/powerpoint/2010/main" val="9307790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Custom 2">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D1282E"/>
      </a:hlink>
      <a:folHlink>
        <a:srgbClr val="969696"/>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1972</TotalTime>
  <Words>2851</Words>
  <Application>Microsoft Office PowerPoint</Application>
  <PresentationFormat>On-screen Show (4:3)</PresentationFormat>
  <Paragraphs>609</Paragraphs>
  <Slides>46</Slides>
  <Notes>34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Grid</vt:lpstr>
      <vt:lpstr>Inhaled medications at all children’s hospital</vt:lpstr>
      <vt:lpstr>objectives</vt:lpstr>
      <vt:lpstr>PREVIEW</vt:lpstr>
      <vt:lpstr>Introduction &amp; Problem Statement</vt:lpstr>
      <vt:lpstr>Asthma </vt:lpstr>
      <vt:lpstr>Asthma</vt:lpstr>
      <vt:lpstr>Asthma Medication list</vt:lpstr>
      <vt:lpstr>Albuterol</vt:lpstr>
      <vt:lpstr>Albuterol MDI</vt:lpstr>
      <vt:lpstr>Albuterol Nebulized</vt:lpstr>
      <vt:lpstr>Compounding Concentrated Albuterol Nebulized</vt:lpstr>
      <vt:lpstr>Beclomethasone</vt:lpstr>
      <vt:lpstr>Beclomethasone</vt:lpstr>
      <vt:lpstr>FLuticasone</vt:lpstr>
      <vt:lpstr>FLuticasone</vt:lpstr>
      <vt:lpstr>Ipratropium Bromide </vt:lpstr>
      <vt:lpstr>Ipratropium Bromide </vt:lpstr>
      <vt:lpstr>Albuterol-ipratropium</vt:lpstr>
      <vt:lpstr>Albuterol-ipratropium</vt:lpstr>
      <vt:lpstr>Fluticasone-salmeterol</vt:lpstr>
      <vt:lpstr>Fluticasone-salmeterol</vt:lpstr>
      <vt:lpstr>Budesonide-formoterol</vt:lpstr>
      <vt:lpstr>Budesonide-formoterol</vt:lpstr>
      <vt:lpstr>RACEPinephrine </vt:lpstr>
      <vt:lpstr>RACEPinephrine</vt:lpstr>
      <vt:lpstr>Cromolyn</vt:lpstr>
      <vt:lpstr>Cromolyn</vt:lpstr>
      <vt:lpstr>Review Asthma Medication list</vt:lpstr>
      <vt:lpstr>Cystic fibrosis </vt:lpstr>
      <vt:lpstr>Acetylcysteine</vt:lpstr>
      <vt:lpstr>Acetylcysteine</vt:lpstr>
      <vt:lpstr>Dornase alfa solution</vt:lpstr>
      <vt:lpstr>Dornase alfa solution</vt:lpstr>
      <vt:lpstr>Pulmonary infection </vt:lpstr>
      <vt:lpstr>Ribavirin</vt:lpstr>
      <vt:lpstr>Ribavirin</vt:lpstr>
      <vt:lpstr>Colistin Base</vt:lpstr>
      <vt:lpstr>Colistin Base</vt:lpstr>
      <vt:lpstr>Tobramycin</vt:lpstr>
      <vt:lpstr>Tobramycin</vt:lpstr>
      <vt:lpstr>Vancomycin in 0.9% NACL</vt:lpstr>
      <vt:lpstr>Vancomycin in 0.9% NACL</vt:lpstr>
      <vt:lpstr>Admixture Chart for nebulized Solutions &amp; Suspensions</vt:lpstr>
      <vt:lpstr>Impact &amp; Significance</vt:lpstr>
      <vt:lpstr>SUMMARY</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Anticoagulation in long-term care facilities</dc:title>
  <dc:creator>Cameron</dc:creator>
  <cp:lastModifiedBy>Chris</cp:lastModifiedBy>
  <cp:revision>224</cp:revision>
  <dcterms:created xsi:type="dcterms:W3CDTF">2013-12-06T02:57:39Z</dcterms:created>
  <dcterms:modified xsi:type="dcterms:W3CDTF">2014-03-27T13:13:19Z</dcterms:modified>
</cp:coreProperties>
</file>