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709" r:id="rId1"/>
  </p:sldMasterIdLst>
  <p:notesMasterIdLst>
    <p:notesMasterId r:id="rId16"/>
  </p:notesMasterIdLst>
  <p:sldIdLst>
    <p:sldId id="304" r:id="rId2"/>
    <p:sldId id="306" r:id="rId3"/>
    <p:sldId id="341" r:id="rId4"/>
    <p:sldId id="311" r:id="rId5"/>
    <p:sldId id="317" r:id="rId6"/>
    <p:sldId id="321" r:id="rId7"/>
    <p:sldId id="326" r:id="rId8"/>
    <p:sldId id="322" r:id="rId9"/>
    <p:sldId id="325" r:id="rId10"/>
    <p:sldId id="342" r:id="rId11"/>
    <p:sldId id="333" r:id="rId12"/>
    <p:sldId id="338" r:id="rId13"/>
    <p:sldId id="340" r:id="rId14"/>
    <p:sldId id="343" r:id="rId15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thy Hexter" initials="KH" lastIdx="1" clrIdx="0"/>
  <p:cmAuthor id="1" name="Administrator" initials="A" lastIdx="2" clrIdx="1"/>
  <p:cmAuthor id="2" name="Candice M Clouse" initials="CMC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B592"/>
    <a:srgbClr val="444D26"/>
    <a:srgbClr val="006A4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7" autoAdjust="0"/>
    <p:restoredTop sz="80150" autoAdjust="0"/>
  </p:normalViewPr>
  <p:slideViewPr>
    <p:cSldViewPr>
      <p:cViewPr>
        <p:scale>
          <a:sx n="95" d="100"/>
          <a:sy n="95" d="100"/>
        </p:scale>
        <p:origin x="-20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49D33419-49FF-4229-8547-48C5C3B4AA2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02F3EF59-73D7-418C-A43D-F0223D56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09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Co-authors:  Brian </a:t>
            </a:r>
            <a:r>
              <a:rPr lang="en-US" dirty="0" err="1" smtClean="0"/>
              <a:t>Mikelbank</a:t>
            </a:r>
            <a:r>
              <a:rPr lang="en-US" dirty="0" smtClean="0"/>
              <a:t>, Dennis Keating, </a:t>
            </a:r>
            <a:r>
              <a:rPr lang="en-US" dirty="0" err="1" smtClean="0"/>
              <a:t>Mittie</a:t>
            </a:r>
            <a:r>
              <a:rPr lang="en-US" dirty="0" smtClean="0"/>
              <a:t> </a:t>
            </a:r>
            <a:r>
              <a:rPr lang="en-US" dirty="0" err="1" smtClean="0"/>
              <a:t>Olion</a:t>
            </a:r>
            <a:r>
              <a:rPr lang="en-US" baseline="0" dirty="0" smtClean="0"/>
              <a:t> Chandler and Joyce Huang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3EF59-73D7-418C-A43D-F0223D561F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06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Clarity on voucher allowance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Have</a:t>
            </a:r>
            <a:r>
              <a:rPr lang="en-US" baseline="0" dirty="0" smtClean="0"/>
              <a:t> landlords with positive stories share them with other landlords.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3EF59-73D7-418C-A43D-F0223D561F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45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property </a:t>
            </a:r>
            <a:r>
              <a:rPr lang="en-US" dirty="0" err="1" smtClean="0"/>
              <a:t>ownrs</a:t>
            </a:r>
            <a:r>
              <a:rPr lang="en-US" baseline="0" dirty="0" smtClean="0"/>
              <a:t> relied more on word of mouth and referrals.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B6B2A-AAFE-435A-A3AF-215276CB4E5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318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Literature Review, Surveys, Focus Groups are</a:t>
            </a:r>
            <a:r>
              <a:rPr lang="en-US" baseline="0" dirty="0" smtClean="0"/>
              <a:t> all consistent:</a:t>
            </a:r>
          </a:p>
          <a:p>
            <a:r>
              <a:rPr lang="en-US" baseline="0" dirty="0" smtClean="0"/>
              <a:t>These are the things that are important in the search process and successful retention/</a:t>
            </a:r>
          </a:p>
          <a:p>
            <a:r>
              <a:rPr lang="en-US" dirty="0" smtClean="0"/>
              <a:t>These are suggested by the literature for getting people to move to areas of opportunity.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B6B2A-AAFE-435A-A3AF-215276CB4E5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50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Meet regularly with city officials including housing</a:t>
            </a:r>
            <a:r>
              <a:rPr lang="en-US" baseline="0" dirty="0" smtClean="0"/>
              <a:t> officials, mayors council members.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B6B2A-AAFE-435A-A3AF-215276CB4E5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215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January 2005, 60% of voucher</a:t>
            </a:r>
            <a:r>
              <a:rPr lang="en-US" baseline="0" dirty="0" smtClean="0"/>
              <a:t> holders lived in Cleveland</a:t>
            </a:r>
          </a:p>
          <a:p>
            <a:r>
              <a:rPr lang="en-US" baseline="0" dirty="0" smtClean="0"/>
              <a:t>Suburbanizing…but are they moving to opportunity areas?  Number doubled from 2005-2015, with more than half in opportunity areas in inner suburbs. </a:t>
            </a:r>
          </a:p>
          <a:p>
            <a:r>
              <a:rPr lang="en-US" baseline="0" dirty="0" smtClean="0"/>
              <a:t>They remain concentrated in the largest numbers in nine east side suburbs and on Cleveland’s east side. </a:t>
            </a:r>
            <a:endParaRPr lang="en-US" dirty="0" smtClean="0"/>
          </a:p>
          <a:p>
            <a:r>
              <a:rPr lang="en-US" dirty="0" smtClean="0"/>
              <a:t>20% or more of all renters.</a:t>
            </a:r>
          </a:p>
          <a:p>
            <a:r>
              <a:rPr lang="en-US" dirty="0" smtClean="0"/>
              <a:t>Examples opportunity areas:  Bedford, Berea, Brook Park, Fairview, Parma Heights, Warrensville Hts.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B6B2A-AAFE-435A-A3AF-215276CB4E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317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January 2005, 60% of voucher</a:t>
            </a:r>
            <a:r>
              <a:rPr lang="en-US" baseline="0" dirty="0" smtClean="0"/>
              <a:t> holders lived in Cleveland</a:t>
            </a:r>
          </a:p>
          <a:p>
            <a:r>
              <a:rPr lang="en-US" baseline="0" dirty="0" smtClean="0"/>
              <a:t>Suburbanizing…but are they moving to opportunity areas?  Number doubled from 2005-2015, with more than half in opportunity areas in inner suburbs. </a:t>
            </a:r>
          </a:p>
          <a:p>
            <a:r>
              <a:rPr lang="en-US" baseline="0" dirty="0" smtClean="0"/>
              <a:t>They remain concentrated in the largest numbers in nine east side suburbs and on Cleveland’s east side. </a:t>
            </a:r>
            <a:endParaRPr lang="en-US" dirty="0" smtClean="0"/>
          </a:p>
          <a:p>
            <a:r>
              <a:rPr lang="en-US" dirty="0" smtClean="0"/>
              <a:t>20% or more of all renters.</a:t>
            </a:r>
          </a:p>
          <a:p>
            <a:r>
              <a:rPr lang="en-US" dirty="0" smtClean="0"/>
              <a:t>Examples opportunity areas:  Bedford, Berea, Brook Park, Fairview, Parma Heights, Warrensville Hts.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B6B2A-AAFE-435A-A3AF-215276CB4E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317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33237">
              <a:defRPr/>
            </a:pPr>
            <a:r>
              <a:rPr lang="en-US" dirty="0" smtClean="0"/>
              <a:t>More than 70% of HCVP units are in census tracts where they comprise less than 20% of all rental occupied units.</a:t>
            </a:r>
          </a:p>
          <a:p>
            <a:pPr marL="0" lvl="1" defTabSz="933237">
              <a:defRPr/>
            </a:pPr>
            <a:r>
              <a:rPr lang="en-US" dirty="0" smtClean="0"/>
              <a:t>Voucher holders live in almost every community in Cuyahoga County but they are concentrated</a:t>
            </a:r>
            <a:r>
              <a:rPr lang="en-US" baseline="0" dirty="0" smtClean="0"/>
              <a:t> in 9 east side suburbs and in the neighborhoods of Cleveland’s East side:</a:t>
            </a:r>
          </a:p>
          <a:p>
            <a:pPr marL="0" lvl="1" defTabSz="933237">
              <a:defRPr/>
            </a:pPr>
            <a:r>
              <a:rPr lang="en-US" baseline="0" dirty="0" smtClean="0"/>
              <a:t>Euclid, Cleveland Hts., Maple Hts., </a:t>
            </a:r>
            <a:r>
              <a:rPr lang="en-US" baseline="0" dirty="0" err="1" smtClean="0"/>
              <a:t>Garfied</a:t>
            </a:r>
            <a:r>
              <a:rPr lang="en-US" baseline="0" dirty="0" smtClean="0"/>
              <a:t> Hts., East Cleveland, Bedford Heights, Shaker Heights, </a:t>
            </a:r>
            <a:r>
              <a:rPr lang="en-US" baseline="0" dirty="0" err="1" smtClean="0"/>
              <a:t>Warrenscville</a:t>
            </a:r>
            <a:r>
              <a:rPr lang="en-US" baseline="0" dirty="0" smtClean="0"/>
              <a:t> Heights, and South Euclid.  </a:t>
            </a:r>
          </a:p>
          <a:p>
            <a:pPr marL="0" lvl="1" defTabSz="933237">
              <a:defRPr/>
            </a:pPr>
            <a:r>
              <a:rPr lang="en-US" baseline="0" dirty="0" smtClean="0"/>
              <a:t>Cluster 1 (concentrated):  Cleveland Hts., Lakewood, North Collinwood</a:t>
            </a:r>
          </a:p>
          <a:p>
            <a:pPr marL="0" lvl="1" defTabSz="933237">
              <a:defRPr/>
            </a:pPr>
            <a:r>
              <a:rPr lang="en-US" baseline="0" dirty="0" smtClean="0"/>
              <a:t>Cluster 2 (not concentrated):  Mayfield Hts., Fairview Park, </a:t>
            </a:r>
            <a:r>
              <a:rPr lang="en-US" baseline="0" dirty="0" err="1" smtClean="0"/>
              <a:t>Kamm’s</a:t>
            </a:r>
            <a:endParaRPr lang="en-US" dirty="0" smtClean="0"/>
          </a:p>
          <a:p>
            <a:pPr marL="0" lvl="1" defTabSz="933237"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B6B2A-AAFE-435A-A3AF-215276CB4E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071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CA=concentrated</a:t>
            </a:r>
            <a:r>
              <a:rPr lang="en-US" baseline="0" dirty="0" smtClean="0"/>
              <a:t> area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B6B2A-AAFE-435A-A3AF-215276CB4E5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899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Surprisingly,</a:t>
            </a:r>
            <a:r>
              <a:rPr lang="en-US" baseline="0" dirty="0" smtClean="0"/>
              <a:t> close to job or job opportunities were not among the top 5.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B6B2A-AAFE-435A-A3AF-215276CB4E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922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Provide voucher holders with information about these factors</a:t>
            </a:r>
            <a:r>
              <a:rPr lang="en-US" baseline="0" dirty="0" smtClean="0"/>
              <a:t> in communities across </a:t>
            </a:r>
            <a:r>
              <a:rPr lang="en-US" baseline="0" dirty="0" err="1" smtClean="0"/>
              <a:t>cuyahoga</a:t>
            </a:r>
            <a:r>
              <a:rPr lang="en-US" baseline="0" dirty="0" smtClean="0"/>
              <a:t> county. </a:t>
            </a:r>
          </a:p>
          <a:p>
            <a:r>
              <a:rPr lang="en-US" baseline="0" dirty="0" smtClean="0"/>
              <a:t>Include an exercise that illustrates the type of questions to ask or identifies sources for ratings of these factors. </a:t>
            </a:r>
          </a:p>
          <a:p>
            <a:r>
              <a:rPr lang="en-US" baseline="0" dirty="0" smtClean="0"/>
              <a:t>Objective measures and clear communication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B6B2A-AAFE-435A-A3AF-215276CB4E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868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Thought</a:t>
            </a:r>
            <a:r>
              <a:rPr lang="en-US" baseline="0" dirty="0" smtClean="0"/>
              <a:t> quality of schools would have been higher on the list.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B6B2A-AAFE-435A-A3AF-215276CB4E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789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3EF59-73D7-418C-A43D-F0223D561F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97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01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235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8EA76A6A-C966-4FB5-B7AE-E39DF04A14CA}" type="datetimeFigureOut">
              <a:rPr lang="en-US" smtClean="0"/>
              <a:t>4/6/2017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A6FD0CEB-73E6-492E-965E-CEF1ACD258B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-2540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7620000" y="6400800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rgbClr val="A5B59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Page </a:t>
            </a:r>
            <a:fld id="{7EA2FCD5-0DDE-40E1-8DB4-67A6069F06AE}" type="slidenum">
              <a:rPr lang="en-US" b="0" smtClean="0"/>
              <a:pPr/>
              <a:t>‹#›</a:t>
            </a:fld>
            <a:endParaRPr lang="en-US" b="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142672"/>
            <a:ext cx="2751847" cy="46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2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http://engagedscholarship.csuohio.edu/urban_facpub/1282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828800"/>
            <a:ext cx="7772400" cy="152400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Understanding </a:t>
            </a:r>
            <a:r>
              <a:rPr lang="en-US" sz="3200" dirty="0"/>
              <a:t>the Location Decisions of </a:t>
            </a:r>
            <a:r>
              <a:rPr lang="en-US" sz="3200" dirty="0" err="1"/>
              <a:t>cmha’s</a:t>
            </a:r>
            <a:r>
              <a:rPr lang="en-US" sz="3200" dirty="0"/>
              <a:t> Housing Choice Voucher holders:  </a:t>
            </a:r>
            <a:r>
              <a:rPr lang="en-US" sz="3200" dirty="0" smtClean="0"/>
              <a:t>2015 pilot </a:t>
            </a:r>
            <a:r>
              <a:rPr lang="en-US" sz="3200" dirty="0"/>
              <a:t>study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3276600" y="1143001"/>
            <a:ext cx="36576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</a:pPr>
            <a:r>
              <a:rPr lang="en-US" altLang="en-US" sz="1400" i="1" dirty="0" smtClean="0">
                <a:solidFill>
                  <a:srgbClr val="006A4D"/>
                </a:solidFill>
                <a:latin typeface="Gill Sans MT" panose="020B0502020104020203" pitchFamily="34" charset="0"/>
                <a:cs typeface="Arial" pitchFamily="34" charset="0"/>
              </a:rPr>
              <a:t>Center </a:t>
            </a:r>
            <a:r>
              <a:rPr lang="en-US" altLang="en-US" sz="1400" i="1" dirty="0">
                <a:solidFill>
                  <a:srgbClr val="006A4D"/>
                </a:solidFill>
                <a:latin typeface="Gill Sans MT" panose="020B0502020104020203" pitchFamily="34" charset="0"/>
                <a:cs typeface="Arial" pitchFamily="34" charset="0"/>
              </a:rPr>
              <a:t>for Community Planning and Development</a:t>
            </a:r>
          </a:p>
          <a:p>
            <a:pPr algn="ctr" fontAlgn="base">
              <a:spcBef>
                <a:spcPct val="0"/>
              </a:spcBef>
              <a:spcAft>
                <a:spcPts val="1000"/>
              </a:spcAft>
            </a:pPr>
            <a:endParaRPr lang="en-US" altLang="en-US" sz="1100" b="1" i="1" dirty="0">
              <a:solidFill>
                <a:srgbClr val="006A4D"/>
              </a:solidFill>
              <a:latin typeface="Calibri" pitchFamily="34" charset="0"/>
              <a:cs typeface="Arial" pitchFamily="34" charset="0"/>
            </a:endParaRPr>
          </a:p>
          <a:p>
            <a:pPr algn="ctr" fontAlgn="base">
              <a:spcBef>
                <a:spcPct val="0"/>
              </a:spcBef>
              <a:spcAft>
                <a:spcPts val="1000"/>
              </a:spcAft>
            </a:pPr>
            <a:endParaRPr lang="en-US" altLang="en-US" dirty="0">
              <a:solidFill>
                <a:prstClr val="black"/>
              </a:solidFill>
              <a:cs typeface="Arial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" t="33040" r="-101" b="29457"/>
          <a:stretch/>
        </p:blipFill>
        <p:spPr>
          <a:xfrm>
            <a:off x="0" y="5433290"/>
            <a:ext cx="9144000" cy="1450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57200"/>
            <a:ext cx="4419600" cy="740099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62000" y="3733800"/>
            <a:ext cx="6400800" cy="838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Presented by Kathryn W. Hexter, Director Center for Community Planning and Development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497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458200" cy="1676400"/>
          </a:xfrm>
        </p:spPr>
        <p:txBody>
          <a:bodyPr>
            <a:normAutofit/>
          </a:bodyPr>
          <a:lstStyle/>
          <a:p>
            <a:r>
              <a:rPr lang="en-US" dirty="0" smtClean="0"/>
              <a:t>What would help your housing search?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620000" cy="4297363"/>
          </a:xfrm>
        </p:spPr>
        <p:txBody>
          <a:bodyPr>
            <a:normAutofit/>
          </a:bodyPr>
          <a:lstStyle/>
          <a:p>
            <a:r>
              <a:rPr lang="en-US" dirty="0" smtClean="0"/>
              <a:t>An up-to-date listing of available units and landlords, especially in the suburbs/county and outside of the county (Portability)</a:t>
            </a:r>
          </a:p>
          <a:p>
            <a:r>
              <a:rPr lang="en-US" dirty="0" smtClean="0"/>
              <a:t>Extend the search period</a:t>
            </a:r>
          </a:p>
          <a:p>
            <a:r>
              <a:rPr lang="en-US" dirty="0" smtClean="0"/>
              <a:t>Conduct landlord outreach and screening; Expand the pool of good landlords willing to accept vouchers</a:t>
            </a:r>
          </a:p>
          <a:p>
            <a:r>
              <a:rPr lang="en-US" dirty="0"/>
              <a:t>Assistance with </a:t>
            </a:r>
            <a:r>
              <a:rPr lang="en-US" dirty="0" smtClean="0"/>
              <a:t>transportation </a:t>
            </a:r>
            <a:r>
              <a:rPr lang="en-US" dirty="0"/>
              <a:t>to see available units</a:t>
            </a:r>
          </a:p>
          <a:p>
            <a:r>
              <a:rPr lang="en-US" dirty="0" smtClean="0"/>
              <a:t>Incentives </a:t>
            </a:r>
            <a:r>
              <a:rPr lang="en-US" dirty="0"/>
              <a:t>to search and move to non-concentrated areas</a:t>
            </a:r>
          </a:p>
          <a:p>
            <a:r>
              <a:rPr lang="en-US" dirty="0" smtClean="0"/>
              <a:t>Dispel </a:t>
            </a:r>
            <a:r>
              <a:rPr lang="en-US" dirty="0"/>
              <a:t>stereotypes about HCV residents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76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landlords find tenants?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 of mouth or referrals </a:t>
            </a:r>
          </a:p>
          <a:p>
            <a:r>
              <a:rPr lang="en-US" dirty="0" smtClean="0"/>
              <a:t>Newspaper ads or online listings</a:t>
            </a:r>
          </a:p>
          <a:p>
            <a:r>
              <a:rPr lang="en-US" dirty="0" smtClean="0"/>
              <a:t>Only one used CMHA listings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09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Recommendations to improve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 complete and accurate information about neighborhood attributes</a:t>
            </a:r>
          </a:p>
          <a:p>
            <a:r>
              <a:rPr lang="en-US" dirty="0" smtClean="0"/>
              <a:t>Provide complete and up-to-date listings of available units, especially those that accept vouchers</a:t>
            </a:r>
          </a:p>
          <a:p>
            <a:r>
              <a:rPr lang="en-US" dirty="0" smtClean="0"/>
              <a:t>Improve communication and personalize search assistance and post-move support</a:t>
            </a:r>
          </a:p>
          <a:p>
            <a:r>
              <a:rPr lang="en-US" dirty="0"/>
              <a:t>Provide transportation assistance if needed</a:t>
            </a:r>
          </a:p>
          <a:p>
            <a:r>
              <a:rPr lang="en-US" dirty="0"/>
              <a:t>Provide moving assistance (e.g., security deposits)</a:t>
            </a:r>
          </a:p>
          <a:p>
            <a:r>
              <a:rPr lang="en-US" dirty="0" smtClean="0"/>
              <a:t>Assist tenants to understand their rights as tenants</a:t>
            </a:r>
          </a:p>
          <a:p>
            <a:r>
              <a:rPr lang="en-US" dirty="0" smtClean="0"/>
              <a:t>Extend search period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22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Increase housing options for voucher 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Outreach to communities and landlords to build bridges, dispel myths</a:t>
            </a:r>
          </a:p>
          <a:p>
            <a:r>
              <a:rPr lang="en-US" dirty="0" smtClean="0"/>
              <a:t>Showcase real, successful tenants</a:t>
            </a:r>
          </a:p>
          <a:p>
            <a:r>
              <a:rPr lang="en-US" dirty="0" smtClean="0"/>
              <a:t>Create an advisory committee—landlords, tenants and cities to provide feedback and troubleshoot.  Give them a voice in the process.</a:t>
            </a:r>
          </a:p>
          <a:p>
            <a:r>
              <a:rPr lang="en-US" dirty="0" smtClean="0"/>
              <a:t>Continuous improvement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38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Understanding the Location Decisions of CMHA Housing Choice Voucher Holders:  Pilot Study, February 28, 2015</a:t>
            </a:r>
          </a:p>
          <a:p>
            <a:pPr marL="0" indent="0">
              <a:buNone/>
            </a:pPr>
            <a:r>
              <a:rPr lang="en-US" dirty="0" smtClean="0"/>
              <a:t>by Kathryn W. Hexter, W. Dennis Keating, </a:t>
            </a:r>
            <a:r>
              <a:rPr lang="en-US" dirty="0" err="1" smtClean="0"/>
              <a:t>Mittie</a:t>
            </a:r>
            <a:r>
              <a:rPr lang="en-US" dirty="0" smtClean="0"/>
              <a:t> Davis-Jones, Brian </a:t>
            </a:r>
            <a:r>
              <a:rPr lang="en-US" dirty="0" err="1" smtClean="0"/>
              <a:t>Mikelbank</a:t>
            </a:r>
            <a:r>
              <a:rPr lang="en-US" dirty="0" smtClean="0"/>
              <a:t>, Michael </a:t>
            </a:r>
            <a:r>
              <a:rPr lang="en-US" dirty="0" err="1" smtClean="0"/>
              <a:t>Veres</a:t>
            </a:r>
            <a:r>
              <a:rPr lang="en-US" dirty="0" smtClean="0"/>
              <a:t>, Joyce Huang</a:t>
            </a:r>
            <a:endParaRPr lang="en-US" dirty="0"/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://engagedscholarship.csuohio.edu/urban_facpub/1282/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019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study—Three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housing choice voucher holders decide where they want to live?</a:t>
            </a:r>
          </a:p>
          <a:p>
            <a:r>
              <a:rPr lang="en-US" dirty="0" smtClean="0"/>
              <a:t>What are the barriers that might be preventing voucher holders from moving to areas of greater opportunity?  </a:t>
            </a:r>
          </a:p>
          <a:p>
            <a:r>
              <a:rPr lang="en-US" dirty="0" smtClean="0"/>
              <a:t>How can CMHA partner with cities to design programs that move voucher holders up and out of poverty?</a:t>
            </a:r>
          </a:p>
          <a:p>
            <a:r>
              <a:rPr lang="en-US" dirty="0" smtClean="0"/>
              <a:t>Interviews with new voucher holders, movers, and landlords. </a:t>
            </a:r>
          </a:p>
        </p:txBody>
      </p:sp>
    </p:spTree>
    <p:extLst>
      <p:ext uri="{BB962C8B-B14F-4D97-AF65-F5344CB8AC3E}">
        <p14:creationId xmlns:p14="http://schemas.microsoft.com/office/powerpoint/2010/main" val="388431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voucher holders live?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2005, 60</a:t>
            </a:r>
            <a:r>
              <a:rPr lang="en-US" dirty="0"/>
              <a:t>% of voucher holders lived in C</a:t>
            </a:r>
            <a:r>
              <a:rPr lang="en-US" dirty="0" smtClean="0"/>
              <a:t>leveland</a:t>
            </a:r>
            <a:r>
              <a:rPr lang="en-US" dirty="0"/>
              <a:t>; 40% in </a:t>
            </a:r>
            <a:r>
              <a:rPr lang="en-US" dirty="0" smtClean="0"/>
              <a:t>suburbs</a:t>
            </a:r>
          </a:p>
          <a:p>
            <a:r>
              <a:rPr lang="en-US" dirty="0" smtClean="0"/>
              <a:t>By 2015, 47% of all voucher holders live in Cleveland; 52% lived in suburbs</a:t>
            </a:r>
          </a:p>
          <a:p>
            <a:r>
              <a:rPr lang="en-US" dirty="0" smtClean="0"/>
              <a:t>14% have chosen units in CMHA designated “opportunity areas”:  Communities with less than 20% of the population living in poverty.</a:t>
            </a:r>
          </a:p>
          <a:p>
            <a:r>
              <a:rPr lang="en-US" dirty="0"/>
              <a:t>30% of all voucher holders and 32% of those with children live in “concentrated” census tracts.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72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8781"/>
            <a:ext cx="9144000" cy="70640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69055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Summary: HCVP Concentrated 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30% of HCVP units are in concentrated areas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Minorities are 3x as likely to live in concentrated areas </a:t>
            </a:r>
            <a:r>
              <a:rPr lang="en-US" dirty="0"/>
              <a:t>as white voucher holders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Residents in CAs move more often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Residents in CAs pay higher rents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9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8284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Top 5 Factors Considered When Choosing a Neighborhood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041275"/>
              </p:ext>
            </p:extLst>
          </p:nvPr>
        </p:nvGraphicFramePr>
        <p:xfrm>
          <a:off x="457200" y="2209800"/>
          <a:ext cx="8077200" cy="4190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440"/>
                <a:gridCol w="1615440"/>
                <a:gridCol w="1615440"/>
                <a:gridCol w="1615440"/>
                <a:gridCol w="1615440"/>
              </a:tblGrid>
              <a:tr h="4117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Factor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New Voucher Holder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Movers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17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Current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Future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Current 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Future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11767">
                <a:tc>
                  <a:txBody>
                    <a:bodyPr/>
                    <a:lstStyle/>
                    <a:p>
                      <a:r>
                        <a:rPr lang="en-US" dirty="0" smtClean="0"/>
                        <a:t>Affordability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11767">
                <a:tc>
                  <a:txBody>
                    <a:bodyPr/>
                    <a:lstStyle/>
                    <a:p>
                      <a:r>
                        <a:rPr lang="en-US" dirty="0" smtClean="0"/>
                        <a:t>Safety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710721">
                <a:tc>
                  <a:txBody>
                    <a:bodyPr/>
                    <a:lstStyle/>
                    <a:p>
                      <a:r>
                        <a:rPr lang="en-US" dirty="0" smtClean="0"/>
                        <a:t>Close to Shopping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710721">
                <a:tc>
                  <a:txBody>
                    <a:bodyPr/>
                    <a:lstStyle/>
                    <a:p>
                      <a:r>
                        <a:rPr lang="en-US" dirty="0" smtClean="0"/>
                        <a:t>Friendly Neighbors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710721">
                <a:tc>
                  <a:txBody>
                    <a:bodyPr/>
                    <a:lstStyle/>
                    <a:p>
                      <a:r>
                        <a:rPr lang="en-US" dirty="0" smtClean="0"/>
                        <a:t>Public Transit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11767">
                <a:tc>
                  <a:txBody>
                    <a:bodyPr/>
                    <a:lstStyle/>
                    <a:p>
                      <a:r>
                        <a:rPr lang="en-US" dirty="0" smtClean="0"/>
                        <a:t>Schools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90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Desired Neighborhood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dirty="0"/>
              <a:t>A</a:t>
            </a:r>
            <a:r>
              <a:rPr lang="en-US" dirty="0" smtClean="0"/>
              <a:t>ccess </a:t>
            </a:r>
            <a:r>
              <a:rPr lang="en-US" dirty="0"/>
              <a:t>to </a:t>
            </a:r>
            <a:r>
              <a:rPr lang="en-US" dirty="0" smtClean="0"/>
              <a:t>public transportation</a:t>
            </a:r>
            <a:endParaRPr lang="en-US" dirty="0"/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dirty="0"/>
              <a:t>R</a:t>
            </a:r>
            <a:r>
              <a:rPr lang="en-US" dirty="0" smtClean="0"/>
              <a:t>ecreation </a:t>
            </a:r>
            <a:r>
              <a:rPr lang="en-US" dirty="0"/>
              <a:t>facilities, senior services, hospitals, churches, parks, and city </a:t>
            </a:r>
            <a:r>
              <a:rPr lang="en-US" dirty="0" smtClean="0"/>
              <a:t>services (</a:t>
            </a:r>
            <a:r>
              <a:rPr lang="en-US" dirty="0"/>
              <a:t>including police response time). </a:t>
            </a:r>
            <a:endParaRPr lang="en-US" dirty="0" smtClean="0"/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Current and </a:t>
            </a:r>
            <a:r>
              <a:rPr lang="en-US" dirty="0"/>
              <a:t>former police officers as </a:t>
            </a:r>
            <a:r>
              <a:rPr lang="en-US" dirty="0" smtClean="0"/>
              <a:t>neighbors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Nearby employment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Proximity </a:t>
            </a:r>
            <a:r>
              <a:rPr lang="en-US" dirty="0"/>
              <a:t>to grocery stores and </a:t>
            </a:r>
            <a:r>
              <a:rPr lang="en-US" dirty="0" smtClean="0"/>
              <a:t>shopping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948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Importance of Quality Schools for those with Children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3540962"/>
              </p:ext>
            </p:extLst>
          </p:nvPr>
        </p:nvGraphicFramePr>
        <p:xfrm>
          <a:off x="838200" y="1905000"/>
          <a:ext cx="7391400" cy="3442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208"/>
                <a:gridCol w="1263565"/>
                <a:gridCol w="1001607"/>
                <a:gridCol w="1063244"/>
                <a:gridCol w="1017016"/>
                <a:gridCol w="1381760"/>
              </a:tblGrid>
              <a:tr h="11756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 of HH with Children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Schools</a:t>
                      </a:r>
                      <a:r>
                        <a:rPr lang="en-US" baseline="0" dirty="0" smtClean="0"/>
                        <a:t> are important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Schools are most important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6794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Number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Percent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Number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Percent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r>
                        <a:rPr lang="en-US" dirty="0" smtClean="0"/>
                        <a:t>New Voucher Holders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17%</a:t>
                      </a:r>
                      <a:endParaRPr lang="en-US" dirty="0"/>
                    </a:p>
                  </a:txBody>
                  <a:tcPr/>
                </a:tc>
              </a:tr>
              <a:tr h="476794">
                <a:tc>
                  <a:txBody>
                    <a:bodyPr/>
                    <a:lstStyle/>
                    <a:p>
                      <a:r>
                        <a:rPr lang="en-US" dirty="0" smtClean="0"/>
                        <a:t>Movers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22%</a:t>
                      </a:r>
                      <a:endParaRPr lang="en-US" dirty="0"/>
                    </a:p>
                  </a:txBody>
                  <a:tcPr/>
                </a:tc>
              </a:tr>
              <a:tr h="476794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58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challenges and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</a:t>
            </a:r>
            <a:r>
              <a:rPr lang="en-US" dirty="0" smtClean="0"/>
              <a:t>inding </a:t>
            </a:r>
            <a:r>
              <a:rPr lang="en-US" dirty="0"/>
              <a:t>a nice neighborhood is a problem whether in a suburb or not.</a:t>
            </a:r>
          </a:p>
          <a:p>
            <a:r>
              <a:rPr lang="en-US" dirty="0"/>
              <a:t>C</a:t>
            </a:r>
            <a:r>
              <a:rPr lang="en-US" dirty="0" smtClean="0"/>
              <a:t>hoices </a:t>
            </a:r>
            <a:r>
              <a:rPr lang="en-US" dirty="0"/>
              <a:t>were limited and not all places listed accepted the </a:t>
            </a:r>
            <a:r>
              <a:rPr lang="en-US" dirty="0" smtClean="0"/>
              <a:t>voucher. </a:t>
            </a:r>
          </a:p>
          <a:p>
            <a:r>
              <a:rPr lang="en-US" dirty="0" smtClean="0"/>
              <a:t>Understanding rent eligibility and allowances for different communities.</a:t>
            </a:r>
          </a:p>
          <a:p>
            <a:r>
              <a:rPr lang="en-US" dirty="0" smtClean="0"/>
              <a:t>GoSection8 and HousingCleveland.org were not useful sources of housing choice information.</a:t>
            </a:r>
          </a:p>
          <a:p>
            <a:r>
              <a:rPr lang="en-US" dirty="0" smtClean="0"/>
              <a:t>More </a:t>
            </a:r>
            <a:r>
              <a:rPr lang="en-US" dirty="0"/>
              <a:t>helpful </a:t>
            </a:r>
            <a:r>
              <a:rPr lang="en-US" dirty="0" smtClean="0"/>
              <a:t>sources included </a:t>
            </a:r>
            <a:r>
              <a:rPr lang="en-US" dirty="0"/>
              <a:t>Craigslist, newspapers, rent books, relatives, a </a:t>
            </a:r>
            <a:r>
              <a:rPr lang="en-US" dirty="0" smtClean="0"/>
              <a:t>VA caseworker </a:t>
            </a:r>
            <a:r>
              <a:rPr lang="en-US" dirty="0"/>
              <a:t>(who provided a list), word-of-mouth, and scouting for “for rent” signs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larity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5196</TotalTime>
  <Words>1123</Words>
  <Application>Microsoft Office PowerPoint</Application>
  <PresentationFormat>On-screen Show (4:3)</PresentationFormat>
  <Paragraphs>165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1_Clarity</vt:lpstr>
      <vt:lpstr>    Understanding the Location Decisions of cmha’s Housing Choice Voucher holders:  2015 pilot study</vt:lpstr>
      <vt:lpstr>Our study—Three questions</vt:lpstr>
      <vt:lpstr>Where do voucher holders live?</vt:lpstr>
      <vt:lpstr>PowerPoint Presentation</vt:lpstr>
      <vt:lpstr>Summary: HCVP Concentrated Tracts</vt:lpstr>
      <vt:lpstr>Top 5 Factors Considered When Choosing a Neighborhood</vt:lpstr>
      <vt:lpstr>Other Desired Neighborhood Characteristics</vt:lpstr>
      <vt:lpstr>Importance of Quality Schools for those with Children</vt:lpstr>
      <vt:lpstr>Search challenges and resources</vt:lpstr>
      <vt:lpstr>What would help your housing search? </vt:lpstr>
      <vt:lpstr>How do landlords find tenants?</vt:lpstr>
      <vt:lpstr>Recommendations to improve search</vt:lpstr>
      <vt:lpstr>Increase housing options for voucher holders</vt:lpstr>
      <vt:lpstr>PowerPoint Presentation</vt:lpstr>
    </vt:vector>
  </TitlesOfParts>
  <Company>Cleveland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EIMC Meeting</dc:title>
  <dc:creator>Administrator</dc:creator>
  <cp:lastModifiedBy>cmha`</cp:lastModifiedBy>
  <cp:revision>320</cp:revision>
  <cp:lastPrinted>2017-04-06T20:16:58Z</cp:lastPrinted>
  <dcterms:created xsi:type="dcterms:W3CDTF">2013-03-22T14:37:43Z</dcterms:created>
  <dcterms:modified xsi:type="dcterms:W3CDTF">2017-04-06T22:46:09Z</dcterms:modified>
</cp:coreProperties>
</file>