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65" r:id="rId5"/>
    <p:sldId id="260" r:id="rId6"/>
    <p:sldId id="267" r:id="rId7"/>
    <p:sldId id="263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1" d="100"/>
          <a:sy n="121" d="100"/>
        </p:scale>
        <p:origin x="-10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74684412852567E-2"/>
          <c:y val="1.1544036722097785E-2"/>
          <c:w val="0.90068382155897564"/>
          <c:h val="0.57897924785372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Word]VH Grand Totals'!$D$49</c:f>
              <c:strCache>
                <c:ptCount val="1"/>
                <c:pt idx="0">
                  <c:v>% of voucher holders who highly rated factor</c:v>
                </c:pt>
              </c:strCache>
            </c:strRef>
          </c:tx>
          <c:invertIfNegative val="0"/>
          <c:cat>
            <c:strRef>
              <c:f>'[Chart in Microsoft Word]VH Grand Totals'!$B$50:$B$62</c:f>
              <c:strCache>
                <c:ptCount val="13"/>
                <c:pt idx="0">
                  <c:v>Close to School</c:v>
                </c:pt>
                <c:pt idx="1">
                  <c:v>Quality of School</c:v>
                </c:pt>
                <c:pt idx="2">
                  <c:v>Close to Grocery</c:v>
                </c:pt>
                <c:pt idx="3">
                  <c:v>Close to Work</c:v>
                </c:pt>
                <c:pt idx="4">
                  <c:v>Close to Public Transit</c:v>
                </c:pt>
                <c:pt idx="5">
                  <c:v>Close to Park</c:v>
                </c:pt>
                <c:pt idx="6">
                  <c:v>Close to Current Job</c:v>
                </c:pt>
                <c:pt idx="7">
                  <c:v>Close to Job Opportunities</c:v>
                </c:pt>
                <c:pt idx="8">
                  <c:v>Close to Hospital</c:v>
                </c:pt>
                <c:pt idx="9">
                  <c:v>Affordable Housing Costs</c:v>
                </c:pt>
                <c:pt idx="10">
                  <c:v>Low Poverty Rate</c:v>
                </c:pt>
                <c:pt idx="11">
                  <c:v>Low % of Vacant Properties</c:v>
                </c:pt>
                <c:pt idx="12">
                  <c:v>Low Crime Rate</c:v>
                </c:pt>
              </c:strCache>
            </c:strRef>
          </c:cat>
          <c:val>
            <c:numRef>
              <c:f>'[Chart in Microsoft Word]VH Grand Totals'!$D$50:$D$62</c:f>
              <c:numCache>
                <c:formatCode>0.0%</c:formatCode>
                <c:ptCount val="13"/>
                <c:pt idx="0">
                  <c:v>0.41899999999999998</c:v>
                </c:pt>
                <c:pt idx="1">
                  <c:v>0.51700000000000002</c:v>
                </c:pt>
                <c:pt idx="2">
                  <c:v>0.44400000000000001</c:v>
                </c:pt>
                <c:pt idx="3">
                  <c:v>0.27400000000000002</c:v>
                </c:pt>
                <c:pt idx="4">
                  <c:v>0.432</c:v>
                </c:pt>
                <c:pt idx="5">
                  <c:v>0.22700000000000001</c:v>
                </c:pt>
                <c:pt idx="6">
                  <c:v>0.216</c:v>
                </c:pt>
                <c:pt idx="7">
                  <c:v>0.26300000000000001</c:v>
                </c:pt>
                <c:pt idx="8">
                  <c:v>0.35899999999999999</c:v>
                </c:pt>
                <c:pt idx="9">
                  <c:v>0.629</c:v>
                </c:pt>
                <c:pt idx="10">
                  <c:v>0.38300000000000001</c:v>
                </c:pt>
                <c:pt idx="11">
                  <c:v>0.48099999999999998</c:v>
                </c:pt>
                <c:pt idx="12">
                  <c:v>0.73299999999999998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A1-45D1-8DBD-8C1E1CFD9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796352"/>
        <c:axId val="41797888"/>
      </c:barChart>
      <c:catAx>
        <c:axId val="4179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1797888"/>
        <c:crosses val="autoZero"/>
        <c:auto val="1"/>
        <c:lblAlgn val="ctr"/>
        <c:lblOffset val="100"/>
        <c:noMultiLvlLbl val="0"/>
      </c:catAx>
      <c:valAx>
        <c:axId val="41797888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17963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327631120246983"/>
          <c:y val="2.4396301035508657E-2"/>
          <c:w val="0.78745357718947995"/>
          <c:h val="0.574472194352287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2 in Microsoft Word]VH Grand Totals'!$P$21</c:f>
              <c:strCache>
                <c:ptCount val="1"/>
                <c:pt idx="0">
                  <c:v>% of those that encountered challenge</c:v>
                </c:pt>
              </c:strCache>
            </c:strRef>
          </c:tx>
          <c:invertIfNegative val="0"/>
          <c:cat>
            <c:strRef>
              <c:f>'[Chart 2 in Microsoft Word]VH Grand Totals'!$N$22:$N$30</c:f>
              <c:strCache>
                <c:ptCount val="9"/>
                <c:pt idx="0">
                  <c:v>Voucher not accepted</c:v>
                </c:pt>
                <c:pt idx="1">
                  <c:v>Housing Price Range</c:v>
                </c:pt>
                <c:pt idx="2">
                  <c:v>Transportation </c:v>
                </c:pt>
                <c:pt idx="3">
                  <c:v>Security Deposit</c:v>
                </c:pt>
                <c:pt idx="4">
                  <c:v>Application Fees </c:v>
                </c:pt>
                <c:pt idx="5">
                  <c:v>Moving Costs</c:v>
                </c:pt>
                <c:pt idx="6">
                  <c:v>Childcare to View Homes</c:v>
                </c:pt>
                <c:pt idx="7">
                  <c:v>Credit-related issues</c:v>
                </c:pt>
                <c:pt idx="8">
                  <c:v>Children not allowed</c:v>
                </c:pt>
              </c:strCache>
            </c:strRef>
          </c:cat>
          <c:val>
            <c:numRef>
              <c:f>'[Chart 2 in Microsoft Word]VH Grand Totals'!$P$22:$P$30</c:f>
              <c:numCache>
                <c:formatCode>0.00%</c:formatCode>
                <c:ptCount val="9"/>
                <c:pt idx="0">
                  <c:v>0.79300000000000004</c:v>
                </c:pt>
                <c:pt idx="1">
                  <c:v>0.58299999999999996</c:v>
                </c:pt>
                <c:pt idx="2">
                  <c:v>0.16500000000000001</c:v>
                </c:pt>
                <c:pt idx="3" formatCode="0%">
                  <c:v>0.53</c:v>
                </c:pt>
                <c:pt idx="4">
                  <c:v>0.36099999999999999</c:v>
                </c:pt>
                <c:pt idx="5">
                  <c:v>0.44400000000000001</c:v>
                </c:pt>
                <c:pt idx="6">
                  <c:v>3.9E-2</c:v>
                </c:pt>
                <c:pt idx="7">
                  <c:v>0.20899999999999999</c:v>
                </c:pt>
                <c:pt idx="8">
                  <c:v>4.4999999999999998E-2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7E-45D0-9F24-92EB87E4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31040"/>
        <c:axId val="41836928"/>
      </c:barChart>
      <c:catAx>
        <c:axId val="41831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1836928"/>
        <c:crosses val="autoZero"/>
        <c:auto val="1"/>
        <c:lblAlgn val="ctr"/>
        <c:lblOffset val="100"/>
        <c:noMultiLvlLbl val="0"/>
      </c:catAx>
      <c:valAx>
        <c:axId val="41836928"/>
        <c:scaling>
          <c:orientation val="minMax"/>
        </c:scaling>
        <c:delete val="0"/>
        <c:axPos val="l"/>
        <c:majorGridlines/>
        <c:numFmt formatCode="0.0%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1831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66CF-B1D6-415A-9C4F-D1CB3FBE3BC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027B-7BBA-45B7-8359-37F4ABE0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18" y="617839"/>
            <a:ext cx="7386436" cy="2051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7217" y="2817908"/>
            <a:ext cx="72692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/>
              <a:t>Housing Voucher Mobility </a:t>
            </a:r>
            <a:endParaRPr lang="en-US" sz="2800" b="1" dirty="0"/>
          </a:p>
          <a:p>
            <a:pPr algn="ctr"/>
            <a:r>
              <a:rPr lang="en-US" sz="2800" b="1" dirty="0" smtClean="0"/>
              <a:t>In Cuyahoga County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Michael Lepley</a:t>
            </a:r>
          </a:p>
          <a:p>
            <a:pPr algn="ctr"/>
            <a:r>
              <a:rPr lang="en-US" sz="2400" dirty="0" smtClean="0"/>
              <a:t>Senior Research Associate</a:t>
            </a:r>
          </a:p>
          <a:p>
            <a:pPr algn="ctr"/>
            <a:r>
              <a:rPr lang="en-US" sz="2400" dirty="0" smtClean="0"/>
              <a:t>mlepley@thehousingcenter.org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69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255" y="798786"/>
            <a:ext cx="9848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 Public Housing Authority can do: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Implement Small Area Fair Market Rent</a:t>
            </a:r>
          </a:p>
          <a:p>
            <a:endParaRPr lang="en-US" sz="2400" dirty="0"/>
          </a:p>
          <a:p>
            <a:r>
              <a:rPr lang="en-US" sz="2400" dirty="0" smtClean="0"/>
              <a:t>	Comprehensive Mobility Counseling Program</a:t>
            </a:r>
          </a:p>
          <a:p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Counselor assigned to each resident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Increase in rental subsidy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Security Deposit Assistance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What a community can do:</a:t>
            </a:r>
          </a:p>
          <a:p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Ban discrimination of housing vouchers at a regional level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19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2892" r="1436" b="1461"/>
          <a:stretch/>
        </p:blipFill>
        <p:spPr>
          <a:xfrm>
            <a:off x="294290" y="2434281"/>
            <a:ext cx="5994197" cy="3639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74" y="2317531"/>
            <a:ext cx="5313877" cy="413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938" y="536339"/>
            <a:ext cx="1067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Cleveland is the fifth most segregated large city in the United States for African Americans.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0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63" y="1081216"/>
            <a:ext cx="6932139" cy="5356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411" y="249647"/>
            <a:ext cx="107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Public and subsidized housing has contributed to racial segregation.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7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330" y="383061"/>
            <a:ext cx="10206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There is a moral imperative to end de facto and de jure segregation.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	Segregation facilitates:</a:t>
            </a:r>
          </a:p>
          <a:p>
            <a:endParaRPr lang="en-US" sz="2400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Disinvestment by local governments and private businesses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Predatory business practices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Abusive and predatory criminal justice practices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prevention of wealth distribution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Limited access to equitable public services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perpetuation of inequality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Damaging myths and stereotypes on the basis of race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 smtClean="0"/>
              <a:t>	Housing mobility is a proven economic development strategy.</a:t>
            </a:r>
          </a:p>
          <a:p>
            <a:endParaRPr lang="en-US" sz="2400" dirty="0"/>
          </a:p>
          <a:p>
            <a:r>
              <a:rPr lang="en-US" sz="2400" dirty="0" smtClean="0"/>
              <a:t>4. There is a legal imperative to end segregation under the Fair Housing Act.</a:t>
            </a:r>
          </a:p>
        </p:txBody>
      </p:sp>
    </p:spTree>
    <p:extLst>
      <p:ext uri="{BB962C8B-B14F-4D97-AF65-F5344CB8AC3E}">
        <p14:creationId xmlns:p14="http://schemas.microsoft.com/office/powerpoint/2010/main" val="38790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8"/>
          <a:stretch/>
        </p:blipFill>
        <p:spPr>
          <a:xfrm>
            <a:off x="1896981" y="852617"/>
            <a:ext cx="8076474" cy="5734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653" y="272701"/>
            <a:ext cx="978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Households with Vouchers and Minority Concentrations in Cuyahoga County.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20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/>
          <a:stretch/>
        </p:blipFill>
        <p:spPr>
          <a:xfrm>
            <a:off x="6383840" y="37070"/>
            <a:ext cx="4637418" cy="3435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2" y="3346248"/>
            <a:ext cx="4544620" cy="3511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3" y="0"/>
            <a:ext cx="4330439" cy="3346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40" y="3583459"/>
            <a:ext cx="4255328" cy="3288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4031" y="0"/>
            <a:ext cx="183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Poverty Rate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564816" y="-1"/>
            <a:ext cx="2456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Incidents of Crime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6682" y="3346248"/>
            <a:ext cx="2454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School Proficiency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9651" y="3346248"/>
            <a:ext cx="3061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400" dirty="0" smtClean="0">
                <a:solidFill>
                  <a:prstClr val="black"/>
                </a:solidFill>
              </a:rPr>
              <a:t>Exposure to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Environmental Hazards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0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3472704"/>
              </p:ext>
            </p:extLst>
          </p:nvPr>
        </p:nvGraphicFramePr>
        <p:xfrm>
          <a:off x="790831" y="988541"/>
          <a:ext cx="10058401" cy="5869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5931" y="231227"/>
            <a:ext cx="106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Factors Important to Voucher Holders When Seeking Housing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50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843428050"/>
              </p:ext>
            </p:extLst>
          </p:nvPr>
        </p:nvGraphicFramePr>
        <p:xfrm>
          <a:off x="296562" y="988540"/>
          <a:ext cx="9934832" cy="5498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23696" y="367863"/>
            <a:ext cx="884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Challenges Reported by Voucher Holders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3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734"/>
            <a:ext cx="6067169" cy="4688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/>
          <a:stretch/>
        </p:blipFill>
        <p:spPr>
          <a:xfrm>
            <a:off x="6022428" y="1989438"/>
            <a:ext cx="6169572" cy="4868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37" y="504497"/>
            <a:ext cx="1011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Areas where median contract rent is higher than CMHA’s payment standard for a two-bedroom apartment: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593" y="1989438"/>
            <a:ext cx="271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2015: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1508" y="1989438"/>
            <a:ext cx="25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2017: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123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Lepley</dc:creator>
  <cp:lastModifiedBy>cmha`</cp:lastModifiedBy>
  <cp:revision>33</cp:revision>
  <dcterms:created xsi:type="dcterms:W3CDTF">2017-04-04T14:11:05Z</dcterms:created>
  <dcterms:modified xsi:type="dcterms:W3CDTF">2017-04-06T22:59:00Z</dcterms:modified>
</cp:coreProperties>
</file>