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 id="2147483696" r:id="rId5"/>
    <p:sldMasterId id="2147483708" r:id="rId6"/>
  </p:sldMasterIdLst>
  <p:notesMasterIdLst>
    <p:notesMasterId r:id="rId68"/>
  </p:notesMasterIdLst>
  <p:sldIdLst>
    <p:sldId id="256" r:id="rId7"/>
    <p:sldId id="260" r:id="rId8"/>
    <p:sldId id="257" r:id="rId9"/>
    <p:sldId id="285" r:id="rId10"/>
    <p:sldId id="259" r:id="rId11"/>
    <p:sldId id="261" r:id="rId12"/>
    <p:sldId id="286" r:id="rId13"/>
    <p:sldId id="288" r:id="rId14"/>
    <p:sldId id="289" r:id="rId15"/>
    <p:sldId id="258" r:id="rId16"/>
    <p:sldId id="265" r:id="rId17"/>
    <p:sldId id="293" r:id="rId18"/>
    <p:sldId id="294" r:id="rId19"/>
    <p:sldId id="295" r:id="rId20"/>
    <p:sldId id="296" r:id="rId21"/>
    <p:sldId id="297" r:id="rId22"/>
    <p:sldId id="298" r:id="rId23"/>
    <p:sldId id="299" r:id="rId24"/>
    <p:sldId id="300" r:id="rId25"/>
    <p:sldId id="301" r:id="rId26"/>
    <p:sldId id="304" r:id="rId27"/>
    <p:sldId id="303" r:id="rId28"/>
    <p:sldId id="306" r:id="rId29"/>
    <p:sldId id="307" r:id="rId30"/>
    <p:sldId id="308" r:id="rId31"/>
    <p:sldId id="309" r:id="rId32"/>
    <p:sldId id="310" r:id="rId33"/>
    <p:sldId id="312" r:id="rId34"/>
    <p:sldId id="311" r:id="rId35"/>
    <p:sldId id="347" r:id="rId36"/>
    <p:sldId id="315" r:id="rId37"/>
    <p:sldId id="316" r:id="rId38"/>
    <p:sldId id="317" r:id="rId39"/>
    <p:sldId id="318" r:id="rId40"/>
    <p:sldId id="319" r:id="rId41"/>
    <p:sldId id="313" r:id="rId42"/>
    <p:sldId id="348" r:id="rId43"/>
    <p:sldId id="314" r:id="rId44"/>
    <p:sldId id="320" r:id="rId45"/>
    <p:sldId id="321" r:id="rId46"/>
    <p:sldId id="322" r:id="rId47"/>
    <p:sldId id="324" r:id="rId48"/>
    <p:sldId id="323" r:id="rId49"/>
    <p:sldId id="325" r:id="rId50"/>
    <p:sldId id="339" r:id="rId51"/>
    <p:sldId id="326" r:id="rId52"/>
    <p:sldId id="330" r:id="rId53"/>
    <p:sldId id="331" r:id="rId54"/>
    <p:sldId id="332" r:id="rId55"/>
    <p:sldId id="327" r:id="rId56"/>
    <p:sldId id="333" r:id="rId57"/>
    <p:sldId id="329" r:id="rId58"/>
    <p:sldId id="336" r:id="rId59"/>
    <p:sldId id="337" r:id="rId60"/>
    <p:sldId id="338" r:id="rId61"/>
    <p:sldId id="340" r:id="rId62"/>
    <p:sldId id="344" r:id="rId63"/>
    <p:sldId id="341" r:id="rId64"/>
    <p:sldId id="342" r:id="rId65"/>
    <p:sldId id="345" r:id="rId66"/>
    <p:sldId id="346"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F2F9"/>
    <a:srgbClr val="F7F9F1"/>
    <a:srgbClr val="FEF6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471" autoAdjust="0"/>
  </p:normalViewPr>
  <p:slideViewPr>
    <p:cSldViewPr>
      <p:cViewPr varScale="1">
        <p:scale>
          <a:sx n="127" d="100"/>
          <a:sy n="127" d="100"/>
        </p:scale>
        <p:origin x="-2584" y="-10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notesMaster" Target="notesMasters/notesMaster1.xml"/><Relationship Id="rId69" Type="http://schemas.openxmlformats.org/officeDocument/2006/relationships/printerSettings" Target="printerSettings/printerSettings1.bin"/><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70" Type="http://schemas.openxmlformats.org/officeDocument/2006/relationships/presProps" Target="presProps.xml"/><Relationship Id="rId71" Type="http://schemas.openxmlformats.org/officeDocument/2006/relationships/viewProps" Target="viewProps.xml"/><Relationship Id="rId72" Type="http://schemas.openxmlformats.org/officeDocument/2006/relationships/theme" Target="theme/theme1.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73" Type="http://schemas.openxmlformats.org/officeDocument/2006/relationships/tableStyles" Target="tableStyles.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7C5064B-ABB1-49B6-AD10-BF5438BBD4F3}" type="datetimeFigureOut">
              <a:rPr lang="en-US" smtClean="0"/>
              <a:t>8/24/17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20136E-06AC-47B2-9239-57CEE5D6EB6C}" type="slidenum">
              <a:rPr lang="en-US" smtClean="0"/>
              <a:t>‹#›</a:t>
            </a:fld>
            <a:endParaRPr lang="en-US"/>
          </a:p>
        </p:txBody>
      </p:sp>
    </p:spTree>
    <p:extLst>
      <p:ext uri="{BB962C8B-B14F-4D97-AF65-F5344CB8AC3E}">
        <p14:creationId xmlns:p14="http://schemas.microsoft.com/office/powerpoint/2010/main" val="1770664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20136E-06AC-47B2-9239-57CEE5D6EB6C}" type="slidenum">
              <a:rPr lang="en-US" smtClean="0"/>
              <a:t>1</a:t>
            </a:fld>
            <a:endParaRPr lang="en-US"/>
          </a:p>
        </p:txBody>
      </p:sp>
    </p:spTree>
    <p:extLst>
      <p:ext uri="{BB962C8B-B14F-4D97-AF65-F5344CB8AC3E}">
        <p14:creationId xmlns:p14="http://schemas.microsoft.com/office/powerpoint/2010/main" val="12592343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Following slides will show you how to do these tasks in D2Refine Platform.</a:t>
            </a:r>
          </a:p>
          <a:p>
            <a:endParaRPr lang="en-US" dirty="0" smtClean="0"/>
          </a:p>
          <a:p>
            <a:r>
              <a:rPr lang="en-US" dirty="0" smtClean="0"/>
              <a:t>Quick</a:t>
            </a:r>
            <a:r>
              <a:rPr lang="en-US" baseline="0" dirty="0" smtClean="0"/>
              <a:t> Information (optional):</a:t>
            </a:r>
          </a:p>
          <a:p>
            <a:pPr marL="171450" indent="-171450">
              <a:buFont typeface="Arial" panose="020B0604020202020204" pitchFamily="34" charset="0"/>
              <a:buChar char="•"/>
            </a:pPr>
            <a:r>
              <a:rPr lang="en-US" baseline="0" dirty="0" smtClean="0"/>
              <a:t>D2Refine is developed on top of </a:t>
            </a:r>
            <a:r>
              <a:rPr lang="en-US" baseline="0" dirty="0" err="1" smtClean="0"/>
              <a:t>OpenRefine</a:t>
            </a:r>
            <a:r>
              <a:rPr lang="en-US" baseline="0" dirty="0" smtClean="0"/>
              <a:t> Platform (formerly known as Google Refine).</a:t>
            </a:r>
          </a:p>
          <a:p>
            <a:pPr marL="171450" indent="-171450">
              <a:buFont typeface="Arial" panose="020B0604020202020204" pitchFamily="34" charset="0"/>
              <a:buChar char="•"/>
            </a:pPr>
            <a:r>
              <a:rPr lang="en-US" baseline="0" dirty="0" smtClean="0"/>
              <a:t>D2Refine extends </a:t>
            </a:r>
            <a:r>
              <a:rPr lang="en-US" baseline="0" dirty="0" err="1" smtClean="0"/>
              <a:t>OpenRefine</a:t>
            </a:r>
            <a:r>
              <a:rPr lang="en-US" baseline="0" dirty="0" smtClean="0"/>
              <a:t> with it’s extensible plug-in framework.</a:t>
            </a:r>
            <a:endParaRPr lang="en-US" dirty="0"/>
          </a:p>
        </p:txBody>
      </p:sp>
      <p:sp>
        <p:nvSpPr>
          <p:cNvPr id="4" name="Slide Number Placeholder 3"/>
          <p:cNvSpPr>
            <a:spLocks noGrp="1"/>
          </p:cNvSpPr>
          <p:nvPr>
            <p:ph type="sldNum" sz="quarter" idx="10"/>
          </p:nvPr>
        </p:nvSpPr>
        <p:spPr/>
        <p:txBody>
          <a:bodyPr/>
          <a:lstStyle/>
          <a:p>
            <a:fld id="{F220136E-06AC-47B2-9239-57CEE5D6EB6C}" type="slidenum">
              <a:rPr lang="en-US" smtClean="0"/>
              <a:t>10</a:t>
            </a:fld>
            <a:endParaRPr lang="en-US"/>
          </a:p>
        </p:txBody>
      </p:sp>
    </p:spTree>
    <p:extLst>
      <p:ext uri="{BB962C8B-B14F-4D97-AF65-F5344CB8AC3E}">
        <p14:creationId xmlns:p14="http://schemas.microsoft.com/office/powerpoint/2010/main" val="6907990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D2Refine, data dictionary is created</a:t>
            </a:r>
            <a:r>
              <a:rPr lang="en-US" baseline="0" dirty="0" smtClean="0"/>
              <a:t> by creating a project.</a:t>
            </a:r>
          </a:p>
          <a:p>
            <a:endParaRPr lang="en-US" baseline="0" dirty="0" smtClean="0"/>
          </a:p>
          <a:p>
            <a:r>
              <a:rPr lang="en-US" baseline="0" dirty="0" smtClean="0"/>
              <a:t>A Project can be created and jump-started with some data that is available either from a file, clipboard or a web resource.</a:t>
            </a:r>
          </a:p>
          <a:p>
            <a:endParaRPr lang="en-US" baseline="0" dirty="0" smtClean="0"/>
          </a:p>
          <a:p>
            <a:r>
              <a:rPr lang="en-US" baseline="0" dirty="0" smtClean="0"/>
              <a:t>D2Refine supports data formats of TSV, CSV, XML, JSON,…. (the formats you see here on D2Refine UI)</a:t>
            </a:r>
          </a:p>
          <a:p>
            <a:endParaRPr lang="en-US" baseline="0" dirty="0" smtClean="0"/>
          </a:p>
          <a:p>
            <a:r>
              <a:rPr lang="en-US" baseline="0" dirty="0" smtClean="0"/>
              <a:t>We will Start our data dictionary with an empty data dictionary in an Microsoft Excel Spreadsheet.  This empty data dictionary </a:t>
            </a:r>
          </a:p>
          <a:p>
            <a:r>
              <a:rPr lang="en-US" baseline="0" dirty="0" smtClean="0"/>
              <a:t>Just have variable property headers as column headers.  This is a common way of getting started with a data dictionary. </a:t>
            </a:r>
          </a:p>
        </p:txBody>
      </p:sp>
      <p:sp>
        <p:nvSpPr>
          <p:cNvPr id="4" name="Slide Number Placeholder 3"/>
          <p:cNvSpPr>
            <a:spLocks noGrp="1"/>
          </p:cNvSpPr>
          <p:nvPr>
            <p:ph type="sldNum" sz="quarter" idx="10"/>
          </p:nvPr>
        </p:nvSpPr>
        <p:spPr/>
        <p:txBody>
          <a:bodyPr/>
          <a:lstStyle/>
          <a:p>
            <a:fld id="{F220136E-06AC-47B2-9239-57CEE5D6EB6C}" type="slidenum">
              <a:rPr lang="en-US" smtClean="0"/>
              <a:t>11</a:t>
            </a:fld>
            <a:endParaRPr lang="en-US"/>
          </a:p>
        </p:txBody>
      </p:sp>
    </p:spTree>
    <p:extLst>
      <p:ext uri="{BB962C8B-B14F-4D97-AF65-F5344CB8AC3E}">
        <p14:creationId xmlns:p14="http://schemas.microsoft.com/office/powerpoint/2010/main" val="3285109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Locate the empty DD definition.</a:t>
            </a:r>
            <a:r>
              <a:rPr lang="en-US" baseline="0" dirty="0" smtClean="0"/>
              <a:t>  In this study we will provide this file, which is a comma separate (CSV) file or a Microsoft Excel file.</a:t>
            </a:r>
          </a:p>
          <a:p>
            <a:endParaRPr lang="en-US" baseline="0" dirty="0" smtClean="0"/>
          </a:p>
          <a:p>
            <a:r>
              <a:rPr lang="en-US" baseline="0" dirty="0" smtClean="0"/>
              <a:t>This file will be empty except the column headers (first row in the file):</a:t>
            </a:r>
          </a:p>
          <a:p>
            <a:r>
              <a:rPr lang="en-US" baseline="0" dirty="0" smtClean="0"/>
              <a:t> -- Variable id, name, type, description, min </a:t>
            </a:r>
            <a:r>
              <a:rPr lang="en-US" baseline="0" dirty="0" err="1" smtClean="0"/>
              <a:t>val</a:t>
            </a:r>
            <a:r>
              <a:rPr lang="en-US" baseline="0" dirty="0" smtClean="0"/>
              <a:t>, max </a:t>
            </a:r>
            <a:r>
              <a:rPr lang="en-US" baseline="0" dirty="0" err="1" smtClean="0"/>
              <a:t>val</a:t>
            </a:r>
            <a:r>
              <a:rPr lang="en-US" baseline="0" dirty="0" smtClean="0"/>
              <a:t>, a column for remark or references and some other column headers that might be useful.</a:t>
            </a:r>
          </a:p>
          <a:p>
            <a:endParaRPr lang="en-US" baseline="0" dirty="0" smtClean="0"/>
          </a:p>
          <a:p>
            <a:r>
              <a:rPr lang="en-US" baseline="0" dirty="0" smtClean="0"/>
              <a:t>Each row in this file will represent a variable definition – which we will manually create.</a:t>
            </a:r>
          </a:p>
          <a:p>
            <a:endParaRPr lang="en-US" baseline="0" dirty="0" smtClean="0"/>
          </a:p>
        </p:txBody>
      </p:sp>
      <p:sp>
        <p:nvSpPr>
          <p:cNvPr id="4" name="Slide Number Placeholder 3"/>
          <p:cNvSpPr>
            <a:spLocks noGrp="1"/>
          </p:cNvSpPr>
          <p:nvPr>
            <p:ph type="sldNum" sz="quarter" idx="10"/>
          </p:nvPr>
        </p:nvSpPr>
        <p:spPr/>
        <p:txBody>
          <a:bodyPr/>
          <a:lstStyle/>
          <a:p>
            <a:fld id="{F220136E-06AC-47B2-9239-57CEE5D6EB6C}" type="slidenum">
              <a:rPr lang="en-US" smtClean="0"/>
              <a:t>12</a:t>
            </a:fld>
            <a:endParaRPr lang="en-US"/>
          </a:p>
        </p:txBody>
      </p:sp>
    </p:spTree>
    <p:extLst>
      <p:ext uri="{BB962C8B-B14F-4D97-AF65-F5344CB8AC3E}">
        <p14:creationId xmlns:p14="http://schemas.microsoft.com/office/powerpoint/2010/main" val="3285109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may wish</a:t>
            </a:r>
            <a:r>
              <a:rPr lang="en-US" baseline="0" dirty="0" smtClean="0"/>
              <a:t> to change the name of the data dictionary.  Please remember in D2Refine, a project is a data dictionary and project name here is the name of the data dictionary.</a:t>
            </a:r>
          </a:p>
          <a:p>
            <a:r>
              <a:rPr lang="en-US" baseline="0" dirty="0" smtClean="0"/>
              <a:t>Click on “Create Project” to see the newly created data dictionary.</a:t>
            </a:r>
          </a:p>
          <a:p>
            <a:endParaRPr lang="en-US" baseline="0" dirty="0" smtClean="0"/>
          </a:p>
        </p:txBody>
      </p:sp>
      <p:sp>
        <p:nvSpPr>
          <p:cNvPr id="4" name="Slide Number Placeholder 3"/>
          <p:cNvSpPr>
            <a:spLocks noGrp="1"/>
          </p:cNvSpPr>
          <p:nvPr>
            <p:ph type="sldNum" sz="quarter" idx="10"/>
          </p:nvPr>
        </p:nvSpPr>
        <p:spPr/>
        <p:txBody>
          <a:bodyPr/>
          <a:lstStyle/>
          <a:p>
            <a:fld id="{F220136E-06AC-47B2-9239-57CEE5D6EB6C}" type="slidenum">
              <a:rPr lang="en-US" smtClean="0"/>
              <a:t>13</a:t>
            </a:fld>
            <a:endParaRPr lang="en-US"/>
          </a:p>
        </p:txBody>
      </p:sp>
    </p:spTree>
    <p:extLst>
      <p:ext uri="{BB962C8B-B14F-4D97-AF65-F5344CB8AC3E}">
        <p14:creationId xmlns:p14="http://schemas.microsoft.com/office/powerpoint/2010/main" val="3285109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should show the column headers and first empty row (where you can define your first variable)</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F220136E-06AC-47B2-9239-57CEE5D6EB6C}" type="slidenum">
              <a:rPr lang="en-US" smtClean="0"/>
              <a:t>14</a:t>
            </a:fld>
            <a:endParaRPr lang="en-US"/>
          </a:p>
        </p:txBody>
      </p:sp>
    </p:spTree>
    <p:extLst>
      <p:ext uri="{BB962C8B-B14F-4D97-AF65-F5344CB8AC3E}">
        <p14:creationId xmlns:p14="http://schemas.microsoft.com/office/powerpoint/2010/main" val="3285109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Once you know how many variables you need, you can add rows for typing their definitions by prepending the rows to the existing one.</a:t>
            </a:r>
          </a:p>
          <a:p>
            <a:endParaRPr lang="en-US" baseline="0" dirty="0" smtClean="0"/>
          </a:p>
          <a:p>
            <a:r>
              <a:rPr lang="en-US" baseline="0" dirty="0" smtClean="0"/>
              <a:t>To prepend, go to the leftmost column “All” and use drop-down menu as displayed:</a:t>
            </a:r>
          </a:p>
          <a:p>
            <a:endParaRPr lang="en-US" baseline="0" dirty="0" smtClean="0"/>
          </a:p>
          <a:p>
            <a:r>
              <a:rPr lang="en-US" baseline="0" dirty="0" smtClean="0"/>
              <a:t>All </a:t>
            </a:r>
            <a:r>
              <a:rPr lang="en-US" baseline="0" dirty="0" smtClean="0">
                <a:sym typeface="Wingdings" panose="05000000000000000000" pitchFamily="2" charset="2"/>
              </a:rPr>
              <a:t> Edit rows  Prepend Rows</a:t>
            </a:r>
            <a:endParaRPr lang="en-US" baseline="0" dirty="0" smtClean="0"/>
          </a:p>
        </p:txBody>
      </p:sp>
      <p:sp>
        <p:nvSpPr>
          <p:cNvPr id="4" name="Slide Number Placeholder 3"/>
          <p:cNvSpPr>
            <a:spLocks noGrp="1"/>
          </p:cNvSpPr>
          <p:nvPr>
            <p:ph type="sldNum" sz="quarter" idx="10"/>
          </p:nvPr>
        </p:nvSpPr>
        <p:spPr/>
        <p:txBody>
          <a:bodyPr/>
          <a:lstStyle/>
          <a:p>
            <a:fld id="{F220136E-06AC-47B2-9239-57CEE5D6EB6C}" type="slidenum">
              <a:rPr lang="en-US" smtClean="0"/>
              <a:t>15</a:t>
            </a:fld>
            <a:endParaRPr lang="en-US"/>
          </a:p>
        </p:txBody>
      </p:sp>
    </p:spTree>
    <p:extLst>
      <p:ext uri="{BB962C8B-B14F-4D97-AF65-F5344CB8AC3E}">
        <p14:creationId xmlns:p14="http://schemas.microsoft.com/office/powerpoint/2010/main" val="3285109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rgbClr val="FF0000"/>
                </a:solidFill>
              </a:rPr>
              <a:t>A dialog box comes,</a:t>
            </a:r>
            <a:r>
              <a:rPr lang="en-US" b="0" baseline="0" dirty="0" smtClean="0">
                <a:solidFill>
                  <a:srgbClr val="FF0000"/>
                </a:solidFill>
              </a:rPr>
              <a:t> where you can specify the additional rows we might need to define variables in the data dictionary.</a:t>
            </a:r>
            <a:endParaRPr lang="en-US" b="0" dirty="0" smtClean="0">
              <a:solidFill>
                <a:srgbClr val="FF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rgbClr val="FF0000"/>
                </a:solidFill>
              </a:rPr>
              <a:t>Please remember that this will prepend these rows to any existing rows. </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rgbClr val="FF0000"/>
                </a:solidFill>
              </a:rPr>
              <a:t>In this example, we add 5 rows (for total of 6 variables; An empty spreadsheet gives you one row for a variable).</a:t>
            </a:r>
          </a:p>
          <a:p>
            <a:endParaRPr lang="en-US" baseline="0" dirty="0" smtClean="0"/>
          </a:p>
        </p:txBody>
      </p:sp>
      <p:sp>
        <p:nvSpPr>
          <p:cNvPr id="4" name="Slide Number Placeholder 3"/>
          <p:cNvSpPr>
            <a:spLocks noGrp="1"/>
          </p:cNvSpPr>
          <p:nvPr>
            <p:ph type="sldNum" sz="quarter" idx="10"/>
          </p:nvPr>
        </p:nvSpPr>
        <p:spPr/>
        <p:txBody>
          <a:bodyPr/>
          <a:lstStyle/>
          <a:p>
            <a:fld id="{F220136E-06AC-47B2-9239-57CEE5D6EB6C}" type="slidenum">
              <a:rPr lang="en-US" smtClean="0"/>
              <a:t>16</a:t>
            </a:fld>
            <a:endParaRPr lang="en-US"/>
          </a:p>
        </p:txBody>
      </p:sp>
    </p:spTree>
    <p:extLst>
      <p:ext uri="{BB962C8B-B14F-4D97-AF65-F5344CB8AC3E}">
        <p14:creationId xmlns:p14="http://schemas.microsoft.com/office/powerpoint/2010/main" val="3285109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we can enough space to define at most 6 variables.</a:t>
            </a:r>
          </a:p>
        </p:txBody>
      </p:sp>
      <p:sp>
        <p:nvSpPr>
          <p:cNvPr id="4" name="Slide Number Placeholder 3"/>
          <p:cNvSpPr>
            <a:spLocks noGrp="1"/>
          </p:cNvSpPr>
          <p:nvPr>
            <p:ph type="sldNum" sz="quarter" idx="10"/>
          </p:nvPr>
        </p:nvSpPr>
        <p:spPr/>
        <p:txBody>
          <a:bodyPr/>
          <a:lstStyle/>
          <a:p>
            <a:fld id="{F220136E-06AC-47B2-9239-57CEE5D6EB6C}" type="slidenum">
              <a:rPr lang="en-US" smtClean="0"/>
              <a:t>17</a:t>
            </a:fld>
            <a:endParaRPr lang="en-US"/>
          </a:p>
        </p:txBody>
      </p:sp>
    </p:spTree>
    <p:extLst>
      <p:ext uri="{BB962C8B-B14F-4D97-AF65-F5344CB8AC3E}">
        <p14:creationId xmlns:p14="http://schemas.microsoft.com/office/powerpoint/2010/main" val="3285109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can use ‘edit’ icon for each cell to change it’s content. We will use this to type in the definition of the variables.</a:t>
            </a:r>
          </a:p>
          <a:p>
            <a:r>
              <a:rPr lang="en-US" baseline="0" dirty="0" smtClean="0"/>
              <a:t>Each edit will present a dialog box to edit the value and click “Apply” button.</a:t>
            </a:r>
          </a:p>
          <a:p>
            <a:endParaRPr lang="en-US" baseline="0" dirty="0" smtClean="0"/>
          </a:p>
          <a:p>
            <a:r>
              <a:rPr lang="en-US" baseline="0" dirty="0" smtClean="0"/>
              <a:t>Optional Information about D2Refine:</a:t>
            </a:r>
          </a:p>
          <a:p>
            <a:r>
              <a:rPr lang="en-US" baseline="0" dirty="0" smtClean="0"/>
              <a:t>D2Refine is created for cleaning up and managing messy data. You may see some interesting options and buttons as you </a:t>
            </a:r>
          </a:p>
          <a:p>
            <a:r>
              <a:rPr lang="en-US" baseline="0" dirty="0" smtClean="0"/>
              <a:t>Work in this user interface, but we will ignore and not use those for the task session of this usability study.</a:t>
            </a:r>
          </a:p>
        </p:txBody>
      </p:sp>
      <p:sp>
        <p:nvSpPr>
          <p:cNvPr id="4" name="Slide Number Placeholder 3"/>
          <p:cNvSpPr>
            <a:spLocks noGrp="1"/>
          </p:cNvSpPr>
          <p:nvPr>
            <p:ph type="sldNum" sz="quarter" idx="10"/>
          </p:nvPr>
        </p:nvSpPr>
        <p:spPr/>
        <p:txBody>
          <a:bodyPr/>
          <a:lstStyle/>
          <a:p>
            <a:fld id="{F220136E-06AC-47B2-9239-57CEE5D6EB6C}" type="slidenum">
              <a:rPr lang="en-US" smtClean="0"/>
              <a:t>18</a:t>
            </a:fld>
            <a:endParaRPr lang="en-US"/>
          </a:p>
        </p:txBody>
      </p:sp>
    </p:spTree>
    <p:extLst>
      <p:ext uri="{BB962C8B-B14F-4D97-AF65-F5344CB8AC3E}">
        <p14:creationId xmlns:p14="http://schemas.microsoft.com/office/powerpoint/2010/main" val="3285109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 we show a data dictionary with 3 variable definitions completed.</a:t>
            </a:r>
          </a:p>
        </p:txBody>
      </p:sp>
      <p:sp>
        <p:nvSpPr>
          <p:cNvPr id="4" name="Slide Number Placeholder 3"/>
          <p:cNvSpPr>
            <a:spLocks noGrp="1"/>
          </p:cNvSpPr>
          <p:nvPr>
            <p:ph type="sldNum" sz="quarter" idx="10"/>
          </p:nvPr>
        </p:nvSpPr>
        <p:spPr/>
        <p:txBody>
          <a:bodyPr/>
          <a:lstStyle/>
          <a:p>
            <a:fld id="{F220136E-06AC-47B2-9239-57CEE5D6EB6C}" type="slidenum">
              <a:rPr lang="en-US" smtClean="0"/>
              <a:t>19</a:t>
            </a:fld>
            <a:endParaRPr lang="en-US"/>
          </a:p>
        </p:txBody>
      </p:sp>
    </p:spTree>
    <p:extLst>
      <p:ext uri="{BB962C8B-B14F-4D97-AF65-F5344CB8AC3E}">
        <p14:creationId xmlns:p14="http://schemas.microsoft.com/office/powerpoint/2010/main" val="328510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purpose of these</a:t>
            </a:r>
            <a:r>
              <a:rPr lang="en-US" baseline="0" dirty="0" smtClean="0"/>
              <a:t> slides is to introduce and help you understand some of the basic actions that you need to perform to accomplish </a:t>
            </a:r>
          </a:p>
          <a:p>
            <a:r>
              <a:rPr lang="en-US" baseline="0" dirty="0" smtClean="0"/>
              <a:t>the requested tasks planned for this the ‘task session’ phase of this usability study.</a:t>
            </a:r>
          </a:p>
          <a:p>
            <a:r>
              <a:rPr lang="en-US" baseline="0" dirty="0" smtClean="0"/>
              <a:t>We have screenshots of three environments in this slide deck which you can review and make yourself aware of the user interface (UI) </a:t>
            </a:r>
          </a:p>
          <a:p>
            <a:r>
              <a:rPr lang="en-US" baseline="0" dirty="0" smtClean="0"/>
              <a:t>elements and it will hopefully make it easier for you to perform these tasks.</a:t>
            </a:r>
            <a:endParaRPr lang="en-US" dirty="0"/>
          </a:p>
        </p:txBody>
      </p:sp>
      <p:sp>
        <p:nvSpPr>
          <p:cNvPr id="4" name="Slide Number Placeholder 3"/>
          <p:cNvSpPr>
            <a:spLocks noGrp="1"/>
          </p:cNvSpPr>
          <p:nvPr>
            <p:ph type="sldNum" sz="quarter" idx="10"/>
          </p:nvPr>
        </p:nvSpPr>
        <p:spPr/>
        <p:txBody>
          <a:bodyPr/>
          <a:lstStyle/>
          <a:p>
            <a:fld id="{F220136E-06AC-47B2-9239-57CEE5D6EB6C}" type="slidenum">
              <a:rPr lang="en-US" smtClean="0"/>
              <a:t>2</a:t>
            </a:fld>
            <a:endParaRPr lang="en-US"/>
          </a:p>
        </p:txBody>
      </p:sp>
    </p:spTree>
    <p:extLst>
      <p:ext uri="{BB962C8B-B14F-4D97-AF65-F5344CB8AC3E}">
        <p14:creationId xmlns:p14="http://schemas.microsoft.com/office/powerpoint/2010/main" val="38508808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Closing and re-opening is easy.</a:t>
            </a:r>
          </a:p>
          <a:p>
            <a:endParaRPr lang="en-US" baseline="0" dirty="0" smtClean="0"/>
          </a:p>
          <a:p>
            <a:r>
              <a:rPr lang="en-US" baseline="0" dirty="0" smtClean="0"/>
              <a:t>When working at a data dictionary, you can click on “Open” button in the upper right hand side menu.</a:t>
            </a:r>
          </a:p>
          <a:p>
            <a:r>
              <a:rPr lang="en-US" baseline="0" dirty="0" smtClean="0"/>
              <a:t>This will take you to the start page of D2Refine, where you can re-open the data dictionary again</a:t>
            </a:r>
          </a:p>
          <a:p>
            <a:r>
              <a:rPr lang="en-US" baseline="0" dirty="0" smtClean="0"/>
              <a:t>Or at a later time to work with it.</a:t>
            </a:r>
          </a:p>
        </p:txBody>
      </p:sp>
      <p:sp>
        <p:nvSpPr>
          <p:cNvPr id="4" name="Slide Number Placeholder 3"/>
          <p:cNvSpPr>
            <a:spLocks noGrp="1"/>
          </p:cNvSpPr>
          <p:nvPr>
            <p:ph type="sldNum" sz="quarter" idx="10"/>
          </p:nvPr>
        </p:nvSpPr>
        <p:spPr/>
        <p:txBody>
          <a:bodyPr/>
          <a:lstStyle/>
          <a:p>
            <a:fld id="{F220136E-06AC-47B2-9239-57CEE5D6EB6C}" type="slidenum">
              <a:rPr lang="en-US" smtClean="0"/>
              <a:t>20</a:t>
            </a:fld>
            <a:endParaRPr lang="en-US"/>
          </a:p>
        </p:txBody>
      </p:sp>
    </p:spTree>
    <p:extLst>
      <p:ext uri="{BB962C8B-B14F-4D97-AF65-F5344CB8AC3E}">
        <p14:creationId xmlns:p14="http://schemas.microsoft.com/office/powerpoint/2010/main" val="3285109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Updating a DD is identical to creating cell values that we saw when we created variables.</a:t>
            </a:r>
          </a:p>
          <a:p>
            <a:r>
              <a:rPr lang="en-US" baseline="0" dirty="0" smtClean="0"/>
              <a:t>Just click on ‘edit’ icon for a cell value and type a new value.</a:t>
            </a:r>
          </a:p>
        </p:txBody>
      </p:sp>
      <p:sp>
        <p:nvSpPr>
          <p:cNvPr id="4" name="Slide Number Placeholder 3"/>
          <p:cNvSpPr>
            <a:spLocks noGrp="1"/>
          </p:cNvSpPr>
          <p:nvPr>
            <p:ph type="sldNum" sz="quarter" idx="10"/>
          </p:nvPr>
        </p:nvSpPr>
        <p:spPr/>
        <p:txBody>
          <a:bodyPr/>
          <a:lstStyle/>
          <a:p>
            <a:fld id="{F220136E-06AC-47B2-9239-57CEE5D6EB6C}" type="slidenum">
              <a:rPr lang="en-US" smtClean="0"/>
              <a:t>21</a:t>
            </a:fld>
            <a:endParaRPr lang="en-US"/>
          </a:p>
        </p:txBody>
      </p:sp>
    </p:spTree>
    <p:extLst>
      <p:ext uri="{BB962C8B-B14F-4D97-AF65-F5344CB8AC3E}">
        <p14:creationId xmlns:p14="http://schemas.microsoft.com/office/powerpoint/2010/main" val="3285109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solidFill>
                  <a:srgbClr val="FF0000"/>
                </a:solidFill>
              </a:rPr>
              <a:t>A cell value in D2Refine can be used as</a:t>
            </a:r>
            <a:r>
              <a:rPr lang="en-US" b="0" baseline="0" dirty="0" smtClean="0">
                <a:solidFill>
                  <a:srgbClr val="FF0000"/>
                </a:solidFill>
              </a:rPr>
              <a:t> a search phrase to find a match.</a:t>
            </a:r>
          </a:p>
          <a:p>
            <a:r>
              <a:rPr lang="en-US" b="0" baseline="0" dirty="0" smtClean="0">
                <a:solidFill>
                  <a:srgbClr val="FF0000"/>
                </a:solidFill>
              </a:rPr>
              <a:t>In this exercise we will use ‘variable name’ column values to find a suitable term.</a:t>
            </a:r>
          </a:p>
          <a:p>
            <a:endParaRPr lang="en-US" b="0" baseline="0" dirty="0" smtClean="0">
              <a:solidFill>
                <a:srgbClr val="FF0000"/>
              </a:solidFill>
            </a:endParaRPr>
          </a:p>
          <a:p>
            <a:r>
              <a:rPr lang="en-US" b="0" baseline="0" dirty="0" smtClean="0">
                <a:solidFill>
                  <a:srgbClr val="FF0000"/>
                </a:solidFill>
              </a:rPr>
              <a:t>The ‘term’ would come from a controlled terminology (e.g. NCI Thesaurus or SNOMED CT).</a:t>
            </a:r>
          </a:p>
          <a:p>
            <a:endParaRPr lang="en-US" b="0" baseline="0" dirty="0" smtClean="0">
              <a:solidFill>
                <a:srgbClr val="FF0000"/>
              </a:solidFill>
            </a:endParaRPr>
          </a:p>
          <a:p>
            <a:r>
              <a:rPr lang="en-US" b="0" baseline="0" dirty="0" smtClean="0">
                <a:solidFill>
                  <a:srgbClr val="FF0000"/>
                </a:solidFill>
              </a:rPr>
              <a:t>Find a term in D2Refine is accomplished by a ‘reconciliation’ operation – The process of reconciling a cell value with a controlled terminology concept.</a:t>
            </a:r>
          </a:p>
          <a:p>
            <a:endParaRPr lang="en-US" b="0" baseline="0" dirty="0" smtClean="0">
              <a:solidFill>
                <a:srgbClr val="FF0000"/>
              </a:solidFill>
            </a:endParaRPr>
          </a:p>
          <a:p>
            <a:r>
              <a:rPr lang="en-US" b="0" baseline="0" dirty="0" smtClean="0">
                <a:solidFill>
                  <a:srgbClr val="FF0000"/>
                </a:solidFill>
              </a:rPr>
              <a:t>We can trigger search for all column values in one operation by using column header menu.</a:t>
            </a:r>
          </a:p>
          <a:p>
            <a:endParaRPr lang="en-US" b="0" baseline="0" dirty="0" smtClean="0">
              <a:solidFill>
                <a:srgbClr val="FF0000"/>
              </a:solidFill>
            </a:endParaRPr>
          </a:p>
          <a:p>
            <a:r>
              <a:rPr lang="en-US" b="0" dirty="0" smtClean="0">
                <a:solidFill>
                  <a:srgbClr val="FF0000"/>
                </a:solidFill>
              </a:rPr>
              <a:t>Search for matching term for all cell values of a column</a:t>
            </a:r>
            <a:r>
              <a:rPr lang="en-US" b="0" baseline="0" dirty="0" smtClean="0">
                <a:solidFill>
                  <a:srgbClr val="FF0000"/>
                </a:solidFill>
              </a:rPr>
              <a:t> </a:t>
            </a:r>
            <a:r>
              <a:rPr lang="en-US" b="0" dirty="0" smtClean="0">
                <a:solidFill>
                  <a:srgbClr val="FF0000"/>
                </a:solidFill>
              </a:rPr>
              <a:t>can be triggered from a column header menu:</a:t>
            </a:r>
          </a:p>
          <a:p>
            <a:endParaRPr lang="en-US" b="0" dirty="0" smtClean="0">
              <a:solidFill>
                <a:srgbClr val="FF0000"/>
              </a:solidFill>
            </a:endParaRPr>
          </a:p>
          <a:p>
            <a:r>
              <a:rPr lang="en-US" b="0" dirty="0" smtClean="0">
                <a:solidFill>
                  <a:srgbClr val="FF0000"/>
                </a:solidFill>
              </a:rPr>
              <a:t>Variable-name </a:t>
            </a:r>
            <a:r>
              <a:rPr lang="en-US" b="0" dirty="0" smtClean="0">
                <a:solidFill>
                  <a:srgbClr val="FF0000"/>
                </a:solidFill>
                <a:sym typeface="Wingdings" panose="05000000000000000000" pitchFamily="2" charset="2"/>
              </a:rPr>
              <a:t> Reconcile</a:t>
            </a:r>
            <a:r>
              <a:rPr lang="en-US" b="0" baseline="0" dirty="0" smtClean="0">
                <a:solidFill>
                  <a:srgbClr val="FF0000"/>
                </a:solidFill>
                <a:sym typeface="Wingdings" panose="05000000000000000000" pitchFamily="2" charset="2"/>
              </a:rPr>
              <a:t>  </a:t>
            </a:r>
            <a:r>
              <a:rPr lang="en-US" b="0" dirty="0" smtClean="0">
                <a:solidFill>
                  <a:srgbClr val="FF0000"/>
                </a:solidFill>
              </a:rPr>
              <a:t>Start reconciling… </a:t>
            </a:r>
            <a:endParaRPr lang="en-US" b="0" baseline="0" dirty="0" smtClean="0"/>
          </a:p>
        </p:txBody>
      </p:sp>
      <p:sp>
        <p:nvSpPr>
          <p:cNvPr id="4" name="Slide Number Placeholder 3"/>
          <p:cNvSpPr>
            <a:spLocks noGrp="1"/>
          </p:cNvSpPr>
          <p:nvPr>
            <p:ph type="sldNum" sz="quarter" idx="10"/>
          </p:nvPr>
        </p:nvSpPr>
        <p:spPr/>
        <p:txBody>
          <a:bodyPr/>
          <a:lstStyle/>
          <a:p>
            <a:fld id="{F220136E-06AC-47B2-9239-57CEE5D6EB6C}" type="slidenum">
              <a:rPr lang="en-US" smtClean="0"/>
              <a:t>22</a:t>
            </a:fld>
            <a:endParaRPr lang="en-US"/>
          </a:p>
        </p:txBody>
      </p:sp>
    </p:spTree>
    <p:extLst>
      <p:ext uri="{BB962C8B-B14F-4D97-AF65-F5344CB8AC3E}">
        <p14:creationId xmlns:p14="http://schemas.microsoft.com/office/powerpoint/2010/main" val="3285109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D2Refine comes a built-in reconciliation service – ‘D2Refine’.</a:t>
            </a:r>
          </a:p>
          <a:p>
            <a:r>
              <a:rPr lang="en-US" baseline="0" dirty="0" smtClean="0"/>
              <a:t>You can select that and click “Start Reconciling”.</a:t>
            </a:r>
          </a:p>
          <a:p>
            <a:endParaRPr lang="en-US" baseline="0" dirty="0" smtClean="0"/>
          </a:p>
          <a:p>
            <a:r>
              <a:rPr lang="en-US" baseline="0" dirty="0" smtClean="0"/>
              <a:t>---------</a:t>
            </a:r>
          </a:p>
          <a:p>
            <a:r>
              <a:rPr lang="en-US" baseline="0" dirty="0" smtClean="0"/>
              <a:t>Additional Information (Optional):</a:t>
            </a:r>
          </a:p>
          <a:p>
            <a:r>
              <a:rPr lang="en-US" baseline="0" dirty="0" smtClean="0"/>
              <a:t>The built-in service in D2Refine connects to NCI Thesaurus at National Cancer Institute (NCI) service.</a:t>
            </a:r>
          </a:p>
          <a:p>
            <a:r>
              <a:rPr lang="en-US" baseline="0" dirty="0" smtClean="0"/>
              <a:t>The matches returned by search are NCI Thesaurus concepts.</a:t>
            </a:r>
          </a:p>
          <a:p>
            <a:endParaRPr lang="en-US" baseline="0" dirty="0" smtClean="0"/>
          </a:p>
          <a:p>
            <a:r>
              <a:rPr lang="en-US" baseline="0" dirty="0" smtClean="0"/>
              <a:t>You could add additional services and configure them for search, </a:t>
            </a:r>
          </a:p>
          <a:p>
            <a:r>
              <a:rPr lang="en-US" baseline="0" dirty="0" smtClean="0"/>
              <a:t>but that activity is outside the scope of this usability study.</a:t>
            </a:r>
          </a:p>
        </p:txBody>
      </p:sp>
      <p:sp>
        <p:nvSpPr>
          <p:cNvPr id="4" name="Slide Number Placeholder 3"/>
          <p:cNvSpPr>
            <a:spLocks noGrp="1"/>
          </p:cNvSpPr>
          <p:nvPr>
            <p:ph type="sldNum" sz="quarter" idx="10"/>
          </p:nvPr>
        </p:nvSpPr>
        <p:spPr/>
        <p:txBody>
          <a:bodyPr/>
          <a:lstStyle/>
          <a:p>
            <a:fld id="{F220136E-06AC-47B2-9239-57CEE5D6EB6C}" type="slidenum">
              <a:rPr lang="en-US" smtClean="0"/>
              <a:t>23</a:t>
            </a:fld>
            <a:endParaRPr lang="en-US"/>
          </a:p>
        </p:txBody>
      </p:sp>
    </p:spTree>
    <p:extLst>
      <p:ext uri="{BB962C8B-B14F-4D97-AF65-F5344CB8AC3E}">
        <p14:creationId xmlns:p14="http://schemas.microsoft.com/office/powerpoint/2010/main" val="3285109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results of reconciliation operation returns up to top 5 choices.</a:t>
            </a:r>
          </a:p>
        </p:txBody>
      </p:sp>
      <p:sp>
        <p:nvSpPr>
          <p:cNvPr id="4" name="Slide Number Placeholder 3"/>
          <p:cNvSpPr>
            <a:spLocks noGrp="1"/>
          </p:cNvSpPr>
          <p:nvPr>
            <p:ph type="sldNum" sz="quarter" idx="10"/>
          </p:nvPr>
        </p:nvSpPr>
        <p:spPr/>
        <p:txBody>
          <a:bodyPr/>
          <a:lstStyle/>
          <a:p>
            <a:fld id="{F220136E-06AC-47B2-9239-57CEE5D6EB6C}" type="slidenum">
              <a:rPr lang="en-US" smtClean="0"/>
              <a:t>24</a:t>
            </a:fld>
            <a:endParaRPr lang="en-US"/>
          </a:p>
        </p:txBody>
      </p:sp>
    </p:spTree>
    <p:extLst>
      <p:ext uri="{BB962C8B-B14F-4D97-AF65-F5344CB8AC3E}">
        <p14:creationId xmlns:p14="http://schemas.microsoft.com/office/powerpoint/2010/main" val="3285109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can link them to the cell value by just clicking on any of the check boxes (single or double check marks).</a:t>
            </a:r>
          </a:p>
          <a:p>
            <a:endParaRPr lang="en-US" baseline="0" dirty="0" smtClean="0"/>
          </a:p>
          <a:p>
            <a:r>
              <a:rPr lang="en-US" baseline="0" dirty="0" smtClean="0"/>
              <a:t>If you are not satisfied by any of the results (or no match is found), a manual search can be invoked by clicking “Search for match” link.</a:t>
            </a:r>
          </a:p>
        </p:txBody>
      </p:sp>
      <p:sp>
        <p:nvSpPr>
          <p:cNvPr id="4" name="Slide Number Placeholder 3"/>
          <p:cNvSpPr>
            <a:spLocks noGrp="1"/>
          </p:cNvSpPr>
          <p:nvPr>
            <p:ph type="sldNum" sz="quarter" idx="10"/>
          </p:nvPr>
        </p:nvSpPr>
        <p:spPr/>
        <p:txBody>
          <a:bodyPr/>
          <a:lstStyle/>
          <a:p>
            <a:fld id="{F220136E-06AC-47B2-9239-57CEE5D6EB6C}" type="slidenum">
              <a:rPr lang="en-US" smtClean="0"/>
              <a:t>25</a:t>
            </a:fld>
            <a:endParaRPr lang="en-US"/>
          </a:p>
        </p:txBody>
      </p:sp>
    </p:spTree>
    <p:extLst>
      <p:ext uri="{BB962C8B-B14F-4D97-AF65-F5344CB8AC3E}">
        <p14:creationId xmlns:p14="http://schemas.microsoft.com/office/powerpoint/2010/main" val="3285109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Manual Search presents you a search box, where you can type for a search phrase and it searches using chosen service (built-in search in NCI Thesaurus in this case).</a:t>
            </a:r>
          </a:p>
        </p:txBody>
      </p:sp>
      <p:sp>
        <p:nvSpPr>
          <p:cNvPr id="4" name="Slide Number Placeholder 3"/>
          <p:cNvSpPr>
            <a:spLocks noGrp="1"/>
          </p:cNvSpPr>
          <p:nvPr>
            <p:ph type="sldNum" sz="quarter" idx="10"/>
          </p:nvPr>
        </p:nvSpPr>
        <p:spPr/>
        <p:txBody>
          <a:bodyPr/>
          <a:lstStyle/>
          <a:p>
            <a:fld id="{F220136E-06AC-47B2-9239-57CEE5D6EB6C}" type="slidenum">
              <a:rPr lang="en-US" smtClean="0"/>
              <a:t>26</a:t>
            </a:fld>
            <a:endParaRPr lang="en-US"/>
          </a:p>
        </p:txBody>
      </p:sp>
    </p:spTree>
    <p:extLst>
      <p:ext uri="{BB962C8B-B14F-4D97-AF65-F5344CB8AC3E}">
        <p14:creationId xmlns:p14="http://schemas.microsoft.com/office/powerpoint/2010/main" val="3285109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is how reconciled (linked terms) to the variables look like.</a:t>
            </a:r>
          </a:p>
        </p:txBody>
      </p:sp>
      <p:sp>
        <p:nvSpPr>
          <p:cNvPr id="4" name="Slide Number Placeholder 3"/>
          <p:cNvSpPr>
            <a:spLocks noGrp="1"/>
          </p:cNvSpPr>
          <p:nvPr>
            <p:ph type="sldNum" sz="quarter" idx="10"/>
          </p:nvPr>
        </p:nvSpPr>
        <p:spPr/>
        <p:txBody>
          <a:bodyPr/>
          <a:lstStyle/>
          <a:p>
            <a:fld id="{F220136E-06AC-47B2-9239-57CEE5D6EB6C}" type="slidenum">
              <a:rPr lang="en-US" smtClean="0"/>
              <a:t>27</a:t>
            </a:fld>
            <a:endParaRPr lang="en-US"/>
          </a:p>
        </p:txBody>
      </p:sp>
    </p:spTree>
    <p:extLst>
      <p:ext uri="{BB962C8B-B14F-4D97-AF65-F5344CB8AC3E}">
        <p14:creationId xmlns:p14="http://schemas.microsoft.com/office/powerpoint/2010/main" val="3285109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Following slides will show you how to do these tasks in D2Refine Platform.</a:t>
            </a:r>
          </a:p>
          <a:p>
            <a:endParaRPr lang="en-US" dirty="0" smtClean="0"/>
          </a:p>
          <a:p>
            <a:r>
              <a:rPr lang="en-US" dirty="0" smtClean="0"/>
              <a:t>Quick</a:t>
            </a:r>
            <a:r>
              <a:rPr lang="en-US" baseline="0" dirty="0" smtClean="0"/>
              <a:t> Information (optional):</a:t>
            </a:r>
          </a:p>
          <a:p>
            <a:pPr marL="171450" indent="-171450">
              <a:buFont typeface="Arial" panose="020B0604020202020204" pitchFamily="34" charset="0"/>
              <a:buChar char="•"/>
            </a:pPr>
            <a:r>
              <a:rPr lang="en-US" baseline="0" dirty="0" smtClean="0"/>
              <a:t>D2Refine is developed on top of </a:t>
            </a:r>
            <a:r>
              <a:rPr lang="en-US" baseline="0" dirty="0" err="1" smtClean="0"/>
              <a:t>OpenRefine</a:t>
            </a:r>
            <a:r>
              <a:rPr lang="en-US" baseline="0" dirty="0" smtClean="0"/>
              <a:t> Platform (formerly known as Google Refine).</a:t>
            </a:r>
          </a:p>
          <a:p>
            <a:pPr marL="171450" indent="-171450">
              <a:buFont typeface="Arial" panose="020B0604020202020204" pitchFamily="34" charset="0"/>
              <a:buChar char="•"/>
            </a:pPr>
            <a:r>
              <a:rPr lang="en-US" baseline="0" dirty="0" smtClean="0"/>
              <a:t>D2Refine extends </a:t>
            </a:r>
            <a:r>
              <a:rPr lang="en-US" baseline="0" dirty="0" err="1" smtClean="0"/>
              <a:t>OpenRefine</a:t>
            </a:r>
            <a:r>
              <a:rPr lang="en-US" baseline="0" dirty="0" smtClean="0"/>
              <a:t> with it’s extensible plug-in framework.</a:t>
            </a:r>
            <a:endParaRPr lang="en-US" dirty="0"/>
          </a:p>
        </p:txBody>
      </p:sp>
      <p:sp>
        <p:nvSpPr>
          <p:cNvPr id="4" name="Slide Number Placeholder 3"/>
          <p:cNvSpPr>
            <a:spLocks noGrp="1"/>
          </p:cNvSpPr>
          <p:nvPr>
            <p:ph type="sldNum" sz="quarter" idx="10"/>
          </p:nvPr>
        </p:nvSpPr>
        <p:spPr/>
        <p:txBody>
          <a:bodyPr/>
          <a:lstStyle/>
          <a:p>
            <a:fld id="{F220136E-06AC-47B2-9239-57CEE5D6EB6C}" type="slidenum">
              <a:rPr lang="en-US" smtClean="0"/>
              <a:t>28</a:t>
            </a:fld>
            <a:endParaRPr lang="en-US"/>
          </a:p>
        </p:txBody>
      </p:sp>
    </p:spTree>
    <p:extLst>
      <p:ext uri="{BB962C8B-B14F-4D97-AF65-F5344CB8AC3E}">
        <p14:creationId xmlns:p14="http://schemas.microsoft.com/office/powerpoint/2010/main" val="6907990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OntoMaton</a:t>
            </a:r>
            <a:r>
              <a:rPr lang="en-US" baseline="0" dirty="0" smtClean="0"/>
              <a:t> is an extension app to Google Sheets.</a:t>
            </a:r>
          </a:p>
          <a:p>
            <a:endParaRPr lang="en-US" baseline="0" dirty="0" smtClean="0"/>
          </a:p>
          <a:p>
            <a:r>
              <a:rPr lang="en-US" baseline="0" dirty="0" smtClean="0"/>
              <a:t>Here we use the same sample empty data dictionary by uploading it to Google Sheets.</a:t>
            </a:r>
          </a:p>
          <a:p>
            <a:endParaRPr lang="en-US" baseline="0" dirty="0" smtClean="0"/>
          </a:p>
          <a:p>
            <a:r>
              <a:rPr lang="en-US" baseline="0" dirty="0" smtClean="0"/>
              <a:t>Optional Information:</a:t>
            </a:r>
          </a:p>
          <a:p>
            <a:r>
              <a:rPr lang="en-US" baseline="0" dirty="0" smtClean="0"/>
              <a:t>We can start with a blank spreadsheet and manually create columns.</a:t>
            </a:r>
          </a:p>
        </p:txBody>
      </p:sp>
      <p:sp>
        <p:nvSpPr>
          <p:cNvPr id="4" name="Slide Number Placeholder 3"/>
          <p:cNvSpPr>
            <a:spLocks noGrp="1"/>
          </p:cNvSpPr>
          <p:nvPr>
            <p:ph type="sldNum" sz="quarter" idx="10"/>
          </p:nvPr>
        </p:nvSpPr>
        <p:spPr/>
        <p:txBody>
          <a:bodyPr/>
          <a:lstStyle/>
          <a:p>
            <a:fld id="{F220136E-06AC-47B2-9239-57CEE5D6EB6C}" type="slidenum">
              <a:rPr lang="en-US" smtClean="0"/>
              <a:t>29</a:t>
            </a:fld>
            <a:endParaRPr lang="en-US"/>
          </a:p>
        </p:txBody>
      </p:sp>
    </p:spTree>
    <p:extLst>
      <p:ext uri="{BB962C8B-B14F-4D97-AF65-F5344CB8AC3E}">
        <p14:creationId xmlns:p14="http://schemas.microsoft.com/office/powerpoint/2010/main" val="328510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pPr marL="0" indent="0">
              <a:buFont typeface="Arial" panose="020B0604020202020204" pitchFamily="34" charset="0"/>
              <a:buNone/>
            </a:pPr>
            <a:r>
              <a:rPr lang="en-US" baseline="0" dirty="0" smtClean="0"/>
              <a:t>Three comparable environments are chosen to perform same tasks on each of them</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D2Refine, </a:t>
            </a:r>
            <a:r>
              <a:rPr lang="en-US" baseline="0" dirty="0" err="1" smtClean="0"/>
              <a:t>OntoMaton</a:t>
            </a:r>
            <a:r>
              <a:rPr lang="en-US" baseline="0" dirty="0" smtClean="0"/>
              <a:t> and </a:t>
            </a:r>
            <a:r>
              <a:rPr lang="en-US" baseline="0" dirty="0" err="1" smtClean="0"/>
              <a:t>RightField</a:t>
            </a:r>
            <a:endParaRPr lang="en-US" baseline="0" dirty="0" smtClean="0"/>
          </a:p>
        </p:txBody>
      </p:sp>
      <p:sp>
        <p:nvSpPr>
          <p:cNvPr id="4" name="Slide Number Placeholder 3"/>
          <p:cNvSpPr>
            <a:spLocks noGrp="1"/>
          </p:cNvSpPr>
          <p:nvPr>
            <p:ph type="sldNum" sz="quarter" idx="10"/>
          </p:nvPr>
        </p:nvSpPr>
        <p:spPr/>
        <p:txBody>
          <a:bodyPr/>
          <a:lstStyle/>
          <a:p>
            <a:fld id="{F220136E-06AC-47B2-9239-57CEE5D6EB6C}" type="slidenum">
              <a:rPr lang="en-US" smtClean="0"/>
              <a:t>3</a:t>
            </a:fld>
            <a:endParaRPr lang="en-US"/>
          </a:p>
        </p:txBody>
      </p:sp>
    </p:spTree>
    <p:extLst>
      <p:ext uri="{BB962C8B-B14F-4D97-AF65-F5344CB8AC3E}">
        <p14:creationId xmlns:p14="http://schemas.microsoft.com/office/powerpoint/2010/main" val="1226133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OntoMaton</a:t>
            </a:r>
            <a:r>
              <a:rPr lang="en-US" baseline="0" dirty="0" smtClean="0"/>
              <a:t> is an extension app to Google Sheets.</a:t>
            </a:r>
          </a:p>
          <a:p>
            <a:endParaRPr lang="en-US" baseline="0" dirty="0" smtClean="0"/>
          </a:p>
          <a:p>
            <a:r>
              <a:rPr lang="en-US" baseline="0" dirty="0" smtClean="0"/>
              <a:t>Here we use the same sample empty data dictionary by uploading it to Google Sheets.</a:t>
            </a:r>
          </a:p>
          <a:p>
            <a:endParaRPr lang="en-US" baseline="0" dirty="0" smtClean="0"/>
          </a:p>
          <a:p>
            <a:r>
              <a:rPr lang="en-US" baseline="0" dirty="0" smtClean="0"/>
              <a:t>Optional Information:</a:t>
            </a:r>
          </a:p>
          <a:p>
            <a:r>
              <a:rPr lang="en-US" baseline="0" dirty="0" smtClean="0"/>
              <a:t>We can start with a blank spreadsheet and manually create columns.</a:t>
            </a:r>
          </a:p>
        </p:txBody>
      </p:sp>
      <p:sp>
        <p:nvSpPr>
          <p:cNvPr id="4" name="Slide Number Placeholder 3"/>
          <p:cNvSpPr>
            <a:spLocks noGrp="1"/>
          </p:cNvSpPr>
          <p:nvPr>
            <p:ph type="sldNum" sz="quarter" idx="10"/>
          </p:nvPr>
        </p:nvSpPr>
        <p:spPr/>
        <p:txBody>
          <a:bodyPr/>
          <a:lstStyle/>
          <a:p>
            <a:fld id="{F220136E-06AC-47B2-9239-57CEE5D6EB6C}" type="slidenum">
              <a:rPr lang="en-US" smtClean="0"/>
              <a:t>30</a:t>
            </a:fld>
            <a:endParaRPr lang="en-US"/>
          </a:p>
        </p:txBody>
      </p:sp>
    </p:spTree>
    <p:extLst>
      <p:ext uri="{BB962C8B-B14F-4D97-AF65-F5344CB8AC3E}">
        <p14:creationId xmlns:p14="http://schemas.microsoft.com/office/powerpoint/2010/main" val="3285109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Start the upload by clicking to the “folder” icon</a:t>
            </a:r>
          </a:p>
        </p:txBody>
      </p:sp>
      <p:sp>
        <p:nvSpPr>
          <p:cNvPr id="4" name="Slide Number Placeholder 3"/>
          <p:cNvSpPr>
            <a:spLocks noGrp="1"/>
          </p:cNvSpPr>
          <p:nvPr>
            <p:ph type="sldNum" sz="quarter" idx="10"/>
          </p:nvPr>
        </p:nvSpPr>
        <p:spPr/>
        <p:txBody>
          <a:bodyPr/>
          <a:lstStyle/>
          <a:p>
            <a:fld id="{F220136E-06AC-47B2-9239-57CEE5D6EB6C}" type="slidenum">
              <a:rPr lang="en-US" smtClean="0"/>
              <a:t>31</a:t>
            </a:fld>
            <a:endParaRPr lang="en-US"/>
          </a:p>
        </p:txBody>
      </p:sp>
    </p:spTree>
    <p:extLst>
      <p:ext uri="{BB962C8B-B14F-4D97-AF65-F5344CB8AC3E}">
        <p14:creationId xmlns:p14="http://schemas.microsoft.com/office/powerpoint/2010/main" val="3285109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Click on “Upload” tab</a:t>
            </a:r>
          </a:p>
        </p:txBody>
      </p:sp>
      <p:sp>
        <p:nvSpPr>
          <p:cNvPr id="4" name="Slide Number Placeholder 3"/>
          <p:cNvSpPr>
            <a:spLocks noGrp="1"/>
          </p:cNvSpPr>
          <p:nvPr>
            <p:ph type="sldNum" sz="quarter" idx="10"/>
          </p:nvPr>
        </p:nvSpPr>
        <p:spPr/>
        <p:txBody>
          <a:bodyPr/>
          <a:lstStyle/>
          <a:p>
            <a:fld id="{F220136E-06AC-47B2-9239-57CEE5D6EB6C}" type="slidenum">
              <a:rPr lang="en-US" smtClean="0"/>
              <a:t>32</a:t>
            </a:fld>
            <a:endParaRPr lang="en-US"/>
          </a:p>
        </p:txBody>
      </p:sp>
    </p:spTree>
    <p:extLst>
      <p:ext uri="{BB962C8B-B14F-4D97-AF65-F5344CB8AC3E}">
        <p14:creationId xmlns:p14="http://schemas.microsoft.com/office/powerpoint/2010/main" val="3285109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Select the provided file to get a blank data dictionary (same file we opened in D2Refine</a:t>
            </a:r>
            <a:r>
              <a:rPr lang="en-US" baseline="0" dirty="0" smtClean="0"/>
              <a:t>). Click ‘Open’.</a:t>
            </a:r>
            <a:endParaRPr lang="en-US" baseline="0" dirty="0" smtClean="0"/>
          </a:p>
        </p:txBody>
      </p:sp>
      <p:sp>
        <p:nvSpPr>
          <p:cNvPr id="4" name="Slide Number Placeholder 3"/>
          <p:cNvSpPr>
            <a:spLocks noGrp="1"/>
          </p:cNvSpPr>
          <p:nvPr>
            <p:ph type="sldNum" sz="quarter" idx="10"/>
          </p:nvPr>
        </p:nvSpPr>
        <p:spPr/>
        <p:txBody>
          <a:bodyPr/>
          <a:lstStyle/>
          <a:p>
            <a:fld id="{F220136E-06AC-47B2-9239-57CEE5D6EB6C}" type="slidenum">
              <a:rPr lang="en-US" smtClean="0"/>
              <a:t>33</a:t>
            </a:fld>
            <a:endParaRPr lang="en-US"/>
          </a:p>
        </p:txBody>
      </p:sp>
    </p:spTree>
    <p:extLst>
      <p:ext uri="{BB962C8B-B14F-4D97-AF65-F5344CB8AC3E}">
        <p14:creationId xmlns:p14="http://schemas.microsoft.com/office/powerpoint/2010/main" val="3285109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It opens the data dictionary spreadsheet</a:t>
            </a:r>
          </a:p>
        </p:txBody>
      </p:sp>
      <p:sp>
        <p:nvSpPr>
          <p:cNvPr id="4" name="Slide Number Placeholder 3"/>
          <p:cNvSpPr>
            <a:spLocks noGrp="1"/>
          </p:cNvSpPr>
          <p:nvPr>
            <p:ph type="sldNum" sz="quarter" idx="10"/>
          </p:nvPr>
        </p:nvSpPr>
        <p:spPr/>
        <p:txBody>
          <a:bodyPr/>
          <a:lstStyle/>
          <a:p>
            <a:fld id="{F220136E-06AC-47B2-9239-57CEE5D6EB6C}" type="slidenum">
              <a:rPr lang="en-US" smtClean="0"/>
              <a:t>34</a:t>
            </a:fld>
            <a:endParaRPr lang="en-US"/>
          </a:p>
        </p:txBody>
      </p:sp>
    </p:spTree>
    <p:extLst>
      <p:ext uri="{BB962C8B-B14F-4D97-AF65-F5344CB8AC3E}">
        <p14:creationId xmlns:p14="http://schemas.microsoft.com/office/powerpoint/2010/main" val="3285109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solidFill>
                  <a:srgbClr val="FF0000"/>
                </a:solidFill>
              </a:rPr>
              <a:t>You can simply</a:t>
            </a:r>
            <a:r>
              <a:rPr lang="en-US" b="0" baseline="0" dirty="0" smtClean="0">
                <a:solidFill>
                  <a:srgbClr val="FF0000"/>
                </a:solidFill>
              </a:rPr>
              <a:t> type the details of variables to the data dictionary.</a:t>
            </a:r>
            <a:endParaRPr lang="en-US" b="0" dirty="0" smtClean="0">
              <a:solidFill>
                <a:srgbClr val="FF0000"/>
              </a:solidFill>
            </a:endParaRPr>
          </a:p>
          <a:p>
            <a:r>
              <a:rPr lang="en-US" b="0" dirty="0" smtClean="0">
                <a:solidFill>
                  <a:srgbClr val="FF0000"/>
                </a:solidFill>
              </a:rPr>
              <a:t>Since this is Google Spreadsheet, it is automatically saved.</a:t>
            </a:r>
          </a:p>
          <a:p>
            <a:endParaRPr lang="en-US" b="0" baseline="0" dirty="0" smtClean="0"/>
          </a:p>
        </p:txBody>
      </p:sp>
      <p:sp>
        <p:nvSpPr>
          <p:cNvPr id="4" name="Slide Number Placeholder 3"/>
          <p:cNvSpPr>
            <a:spLocks noGrp="1"/>
          </p:cNvSpPr>
          <p:nvPr>
            <p:ph type="sldNum" sz="quarter" idx="10"/>
          </p:nvPr>
        </p:nvSpPr>
        <p:spPr/>
        <p:txBody>
          <a:bodyPr/>
          <a:lstStyle/>
          <a:p>
            <a:fld id="{F220136E-06AC-47B2-9239-57CEE5D6EB6C}" type="slidenum">
              <a:rPr lang="en-US" smtClean="0"/>
              <a:t>35</a:t>
            </a:fld>
            <a:endParaRPr lang="en-US"/>
          </a:p>
        </p:txBody>
      </p:sp>
    </p:spTree>
    <p:extLst>
      <p:ext uri="{BB962C8B-B14F-4D97-AF65-F5344CB8AC3E}">
        <p14:creationId xmlns:p14="http://schemas.microsoft.com/office/powerpoint/2010/main" val="3285109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Opening a data dictionary here is simple. Just click on the data dictionary spreadsheet that we created and update it.</a:t>
            </a:r>
          </a:p>
        </p:txBody>
      </p:sp>
      <p:sp>
        <p:nvSpPr>
          <p:cNvPr id="4" name="Slide Number Placeholder 3"/>
          <p:cNvSpPr>
            <a:spLocks noGrp="1"/>
          </p:cNvSpPr>
          <p:nvPr>
            <p:ph type="sldNum" sz="quarter" idx="10"/>
          </p:nvPr>
        </p:nvSpPr>
        <p:spPr/>
        <p:txBody>
          <a:bodyPr/>
          <a:lstStyle/>
          <a:p>
            <a:fld id="{F220136E-06AC-47B2-9239-57CEE5D6EB6C}" type="slidenum">
              <a:rPr lang="en-US" smtClean="0"/>
              <a:t>36</a:t>
            </a:fld>
            <a:endParaRPr lang="en-US"/>
          </a:p>
        </p:txBody>
      </p:sp>
    </p:spTree>
    <p:extLst>
      <p:ext uri="{BB962C8B-B14F-4D97-AF65-F5344CB8AC3E}">
        <p14:creationId xmlns:p14="http://schemas.microsoft.com/office/powerpoint/2010/main" val="3285109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Opening a data dictionary here is simple. Just click on the data dictionary spreadsheet that we created and update it.</a:t>
            </a:r>
          </a:p>
        </p:txBody>
      </p:sp>
      <p:sp>
        <p:nvSpPr>
          <p:cNvPr id="4" name="Slide Number Placeholder 3"/>
          <p:cNvSpPr>
            <a:spLocks noGrp="1"/>
          </p:cNvSpPr>
          <p:nvPr>
            <p:ph type="sldNum" sz="quarter" idx="10"/>
          </p:nvPr>
        </p:nvSpPr>
        <p:spPr/>
        <p:txBody>
          <a:bodyPr/>
          <a:lstStyle/>
          <a:p>
            <a:fld id="{F220136E-06AC-47B2-9239-57CEE5D6EB6C}" type="slidenum">
              <a:rPr lang="en-US" smtClean="0"/>
              <a:t>37</a:t>
            </a:fld>
            <a:endParaRPr lang="en-US"/>
          </a:p>
        </p:txBody>
      </p:sp>
    </p:spTree>
    <p:extLst>
      <p:ext uri="{BB962C8B-B14F-4D97-AF65-F5344CB8AC3E}">
        <p14:creationId xmlns:p14="http://schemas.microsoft.com/office/powerpoint/2010/main" val="3285109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use </a:t>
            </a:r>
            <a:r>
              <a:rPr lang="en-US" baseline="0" dirty="0" err="1" smtClean="0"/>
              <a:t>OntoMaton</a:t>
            </a:r>
            <a:r>
              <a:rPr lang="en-US" baseline="0" dirty="0" smtClean="0"/>
              <a:t> tool to search and link controlled terminology values to variable names – please use the ‘Add-ons’ menu.</a:t>
            </a:r>
          </a:p>
          <a:p>
            <a:r>
              <a:rPr lang="en-US" baseline="0" dirty="0" err="1" smtClean="0"/>
              <a:t>OntoMaton</a:t>
            </a:r>
            <a:r>
              <a:rPr lang="en-US" baseline="0" dirty="0" smtClean="0"/>
              <a:t> should be listed.</a:t>
            </a:r>
          </a:p>
          <a:p>
            <a:endParaRPr lang="en-US" baseline="0" dirty="0" smtClean="0"/>
          </a:p>
          <a:p>
            <a:r>
              <a:rPr lang="en-US" baseline="0" dirty="0" smtClean="0"/>
              <a:t>Add-ons </a:t>
            </a:r>
            <a:r>
              <a:rPr lang="en-US" baseline="0" dirty="0" smtClean="0">
                <a:sym typeface="Wingdings" panose="05000000000000000000" pitchFamily="2" charset="2"/>
              </a:rPr>
              <a:t> </a:t>
            </a:r>
            <a:r>
              <a:rPr lang="en-US" baseline="0" dirty="0" err="1" smtClean="0">
                <a:sym typeface="Wingdings" panose="05000000000000000000" pitchFamily="2" charset="2"/>
              </a:rPr>
              <a:t>OntoMaton</a:t>
            </a:r>
            <a:r>
              <a:rPr lang="en-US" baseline="0" dirty="0" smtClean="0">
                <a:sym typeface="Wingdings" panose="05000000000000000000" pitchFamily="2" charset="2"/>
              </a:rPr>
              <a:t>  Search Ontology Terms…</a:t>
            </a:r>
          </a:p>
          <a:p>
            <a:endParaRPr lang="en-US" baseline="0" dirty="0" smtClean="0">
              <a:sym typeface="Wingdings" panose="05000000000000000000" pitchFamily="2" charset="2"/>
            </a:endParaRPr>
          </a:p>
          <a:p>
            <a:r>
              <a:rPr lang="en-US" baseline="0" dirty="0" smtClean="0">
                <a:sym typeface="Wingdings" panose="05000000000000000000" pitchFamily="2" charset="2"/>
              </a:rPr>
              <a:t>-----------</a:t>
            </a:r>
          </a:p>
          <a:p>
            <a:r>
              <a:rPr lang="en-US" baseline="0" dirty="0" smtClean="0">
                <a:sym typeface="Wingdings" panose="05000000000000000000" pitchFamily="2" charset="2"/>
              </a:rPr>
              <a:t>Additional Information (Optional):</a:t>
            </a:r>
          </a:p>
          <a:p>
            <a:r>
              <a:rPr lang="en-US" baseline="0" dirty="0" err="1" smtClean="0">
                <a:sym typeface="Wingdings" panose="05000000000000000000" pitchFamily="2" charset="2"/>
              </a:rPr>
              <a:t>OntoMaton</a:t>
            </a:r>
            <a:r>
              <a:rPr lang="en-US" baseline="0" dirty="0" smtClean="0">
                <a:sym typeface="Wingdings" panose="05000000000000000000" pitchFamily="2" charset="2"/>
              </a:rPr>
              <a:t> is a google extension to its  sheets and can be installed (if not installed already) by using “Get add-ons…” sub-menu.</a:t>
            </a:r>
          </a:p>
          <a:p>
            <a:r>
              <a:rPr lang="en-US" baseline="0" dirty="0" smtClean="0">
                <a:sym typeface="Wingdings" panose="05000000000000000000" pitchFamily="2" charset="2"/>
              </a:rPr>
              <a:t>For this exercise, it should be installed and configured for you to use.</a:t>
            </a:r>
            <a:endParaRPr lang="en-US" baseline="0" dirty="0" smtClean="0"/>
          </a:p>
        </p:txBody>
      </p:sp>
      <p:sp>
        <p:nvSpPr>
          <p:cNvPr id="4" name="Slide Number Placeholder 3"/>
          <p:cNvSpPr>
            <a:spLocks noGrp="1"/>
          </p:cNvSpPr>
          <p:nvPr>
            <p:ph type="sldNum" sz="quarter" idx="10"/>
          </p:nvPr>
        </p:nvSpPr>
        <p:spPr/>
        <p:txBody>
          <a:bodyPr/>
          <a:lstStyle/>
          <a:p>
            <a:fld id="{F220136E-06AC-47B2-9239-57CEE5D6EB6C}" type="slidenum">
              <a:rPr lang="en-US" smtClean="0"/>
              <a:t>38</a:t>
            </a:fld>
            <a:endParaRPr lang="en-US"/>
          </a:p>
        </p:txBody>
      </p:sp>
    </p:spTree>
    <p:extLst>
      <p:ext uri="{BB962C8B-B14F-4D97-AF65-F5344CB8AC3E}">
        <p14:creationId xmlns:p14="http://schemas.microsoft.com/office/powerpoint/2010/main" val="3285109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will show </a:t>
            </a:r>
            <a:r>
              <a:rPr lang="en-US" baseline="0" dirty="0" err="1" smtClean="0"/>
              <a:t>OntoMaton</a:t>
            </a:r>
            <a:r>
              <a:rPr lang="en-US" baseline="0" dirty="0" smtClean="0"/>
              <a:t> Ontology Search panel on the right side. </a:t>
            </a:r>
          </a:p>
          <a:p>
            <a:r>
              <a:rPr lang="en-US" baseline="0" dirty="0" smtClean="0"/>
              <a:t>You can type a </a:t>
            </a:r>
            <a:r>
              <a:rPr lang="en-US" baseline="0" dirty="0" err="1" smtClean="0"/>
              <a:t>serach</a:t>
            </a:r>
            <a:r>
              <a:rPr lang="en-US" baseline="0" dirty="0" smtClean="0"/>
              <a:t> term and it will search it using </a:t>
            </a:r>
            <a:r>
              <a:rPr lang="en-US" baseline="0" dirty="0" err="1" smtClean="0"/>
              <a:t>Bioportal</a:t>
            </a:r>
            <a:r>
              <a:rPr lang="en-US" baseline="0" dirty="0" smtClean="0"/>
              <a:t> Service.</a:t>
            </a:r>
          </a:p>
          <a:p>
            <a:endParaRPr lang="en-US" baseline="0" dirty="0" smtClean="0"/>
          </a:p>
          <a:p>
            <a:r>
              <a:rPr lang="en-US" baseline="0" dirty="0" smtClean="0"/>
              <a:t>Additional Information (Optional):</a:t>
            </a:r>
          </a:p>
          <a:p>
            <a:r>
              <a:rPr lang="en-US" baseline="0" dirty="0" err="1" smtClean="0"/>
              <a:t>Bioportal</a:t>
            </a:r>
            <a:r>
              <a:rPr lang="en-US" baseline="0" dirty="0" smtClean="0"/>
              <a:t> is a service created by National Center for Biomedical Ontologies (NCBO) for public consumption.</a:t>
            </a:r>
          </a:p>
          <a:p>
            <a:r>
              <a:rPr lang="en-US" baseline="0" dirty="0" smtClean="0"/>
              <a:t>It has hundreds of ontologies served through its web-service, to which </a:t>
            </a:r>
            <a:r>
              <a:rPr lang="en-US" baseline="0" dirty="0" err="1" smtClean="0"/>
              <a:t>OntoMaton</a:t>
            </a:r>
            <a:r>
              <a:rPr lang="en-US" baseline="0" dirty="0" smtClean="0"/>
              <a:t> connects for search.</a:t>
            </a:r>
          </a:p>
        </p:txBody>
      </p:sp>
      <p:sp>
        <p:nvSpPr>
          <p:cNvPr id="4" name="Slide Number Placeholder 3"/>
          <p:cNvSpPr>
            <a:spLocks noGrp="1"/>
          </p:cNvSpPr>
          <p:nvPr>
            <p:ph type="sldNum" sz="quarter" idx="10"/>
          </p:nvPr>
        </p:nvSpPr>
        <p:spPr/>
        <p:txBody>
          <a:bodyPr/>
          <a:lstStyle/>
          <a:p>
            <a:fld id="{F220136E-06AC-47B2-9239-57CEE5D6EB6C}" type="slidenum">
              <a:rPr lang="en-US" smtClean="0"/>
              <a:t>39</a:t>
            </a:fld>
            <a:endParaRPr lang="en-US"/>
          </a:p>
        </p:txBody>
      </p:sp>
    </p:spTree>
    <p:extLst>
      <p:ext uri="{BB962C8B-B14F-4D97-AF65-F5344CB8AC3E}">
        <p14:creationId xmlns:p14="http://schemas.microsoft.com/office/powerpoint/2010/main" val="328510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three environments (D2Refine, </a:t>
            </a:r>
            <a:r>
              <a:rPr lang="en-US" dirty="0" err="1" smtClean="0"/>
              <a:t>OntoMaton</a:t>
            </a:r>
            <a:r>
              <a:rPr lang="en-US" baseline="0" dirty="0" smtClean="0"/>
              <a:t> and </a:t>
            </a:r>
            <a:r>
              <a:rPr lang="en-US" baseline="0" dirty="0" err="1" smtClean="0"/>
              <a:t>RightField</a:t>
            </a:r>
            <a:r>
              <a:rPr lang="en-US" baseline="0" dirty="0" smtClean="0"/>
              <a:t>) present their UI using spreadsheet or spreadsheet like interface.</a:t>
            </a:r>
          </a:p>
          <a:p>
            <a:r>
              <a:rPr lang="en-US" baseline="0" dirty="0" smtClean="0"/>
              <a:t>The user interface is either Microsoft Excel or very similar.  The information is presented as rows and columns.</a:t>
            </a:r>
          </a:p>
        </p:txBody>
      </p:sp>
      <p:sp>
        <p:nvSpPr>
          <p:cNvPr id="4" name="Slide Number Placeholder 3"/>
          <p:cNvSpPr>
            <a:spLocks noGrp="1"/>
          </p:cNvSpPr>
          <p:nvPr>
            <p:ph type="sldNum" sz="quarter" idx="10"/>
          </p:nvPr>
        </p:nvSpPr>
        <p:spPr/>
        <p:txBody>
          <a:bodyPr/>
          <a:lstStyle/>
          <a:p>
            <a:fld id="{F220136E-06AC-47B2-9239-57CEE5D6EB6C}" type="slidenum">
              <a:rPr lang="en-US" smtClean="0"/>
              <a:t>4</a:t>
            </a:fld>
            <a:endParaRPr lang="en-US"/>
          </a:p>
        </p:txBody>
      </p:sp>
    </p:spTree>
    <p:extLst>
      <p:ext uri="{BB962C8B-B14F-4D97-AF65-F5344CB8AC3E}">
        <p14:creationId xmlns:p14="http://schemas.microsoft.com/office/powerpoint/2010/main" val="254409318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You can search for an item. For example – we search for “age” and click “Search” button.</a:t>
            </a:r>
          </a:p>
        </p:txBody>
      </p:sp>
      <p:sp>
        <p:nvSpPr>
          <p:cNvPr id="4" name="Slide Number Placeholder 3"/>
          <p:cNvSpPr>
            <a:spLocks noGrp="1"/>
          </p:cNvSpPr>
          <p:nvPr>
            <p:ph type="sldNum" sz="quarter" idx="10"/>
          </p:nvPr>
        </p:nvSpPr>
        <p:spPr/>
        <p:txBody>
          <a:bodyPr/>
          <a:lstStyle/>
          <a:p>
            <a:fld id="{F220136E-06AC-47B2-9239-57CEE5D6EB6C}" type="slidenum">
              <a:rPr lang="en-US" smtClean="0"/>
              <a:t>40</a:t>
            </a:fld>
            <a:endParaRPr lang="en-US"/>
          </a:p>
        </p:txBody>
      </p:sp>
    </p:spTree>
    <p:extLst>
      <p:ext uri="{BB962C8B-B14F-4D97-AF65-F5344CB8AC3E}">
        <p14:creationId xmlns:p14="http://schemas.microsoft.com/office/powerpoint/2010/main" val="3285109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results are listed based on which ontologies they were found in.  </a:t>
            </a:r>
          </a:p>
          <a:p>
            <a:endParaRPr lang="en-US" baseline="0" dirty="0" smtClean="0"/>
          </a:p>
          <a:p>
            <a:r>
              <a:rPr lang="en-US" baseline="0" dirty="0" smtClean="0"/>
              <a:t>Here we see matching results for “age” in 4 different ontologies at </a:t>
            </a:r>
            <a:r>
              <a:rPr lang="en-US" baseline="0" dirty="0" err="1" smtClean="0"/>
              <a:t>Bioportal</a:t>
            </a:r>
            <a:r>
              <a:rPr lang="en-US" baseline="0" dirty="0" smtClean="0"/>
              <a:t>.</a:t>
            </a:r>
          </a:p>
        </p:txBody>
      </p:sp>
      <p:sp>
        <p:nvSpPr>
          <p:cNvPr id="4" name="Slide Number Placeholder 3"/>
          <p:cNvSpPr>
            <a:spLocks noGrp="1"/>
          </p:cNvSpPr>
          <p:nvPr>
            <p:ph type="sldNum" sz="quarter" idx="10"/>
          </p:nvPr>
        </p:nvSpPr>
        <p:spPr/>
        <p:txBody>
          <a:bodyPr/>
          <a:lstStyle/>
          <a:p>
            <a:fld id="{F220136E-06AC-47B2-9239-57CEE5D6EB6C}" type="slidenum">
              <a:rPr lang="en-US" smtClean="0"/>
              <a:t>41</a:t>
            </a:fld>
            <a:endParaRPr lang="en-US"/>
          </a:p>
        </p:txBody>
      </p:sp>
    </p:spTree>
    <p:extLst>
      <p:ext uri="{BB962C8B-B14F-4D97-AF65-F5344CB8AC3E}">
        <p14:creationId xmlns:p14="http://schemas.microsoft.com/office/powerpoint/2010/main" val="3285109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When you choose a term and click on “Insert Term” button, a link is made and cell value will contain link to the controlled terminology term.</a:t>
            </a:r>
          </a:p>
          <a:p>
            <a:endParaRPr lang="en-US" baseline="0" dirty="0" smtClean="0"/>
          </a:p>
          <a:p>
            <a:r>
              <a:rPr lang="en-US" baseline="0" dirty="0" smtClean="0"/>
              <a:t>Additional Information (Optional):</a:t>
            </a:r>
          </a:p>
          <a:p>
            <a:r>
              <a:rPr lang="en-US" baseline="0" dirty="0" smtClean="0"/>
              <a:t>This is stored as Hyperlink value of that cell.</a:t>
            </a:r>
          </a:p>
        </p:txBody>
      </p:sp>
      <p:sp>
        <p:nvSpPr>
          <p:cNvPr id="4" name="Slide Number Placeholder 3"/>
          <p:cNvSpPr>
            <a:spLocks noGrp="1"/>
          </p:cNvSpPr>
          <p:nvPr>
            <p:ph type="sldNum" sz="quarter" idx="10"/>
          </p:nvPr>
        </p:nvSpPr>
        <p:spPr/>
        <p:txBody>
          <a:bodyPr/>
          <a:lstStyle/>
          <a:p>
            <a:fld id="{F220136E-06AC-47B2-9239-57CEE5D6EB6C}" type="slidenum">
              <a:rPr lang="en-US" smtClean="0"/>
              <a:t>42</a:t>
            </a:fld>
            <a:endParaRPr lang="en-US"/>
          </a:p>
        </p:txBody>
      </p:sp>
    </p:spTree>
    <p:extLst>
      <p:ext uri="{BB962C8B-B14F-4D97-AF65-F5344CB8AC3E}">
        <p14:creationId xmlns:p14="http://schemas.microsoft.com/office/powerpoint/2010/main" val="32851098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You can invoke “Annotator” that will search and find matches for multiple cell values (selected ones) in one step.</a:t>
            </a:r>
          </a:p>
        </p:txBody>
      </p:sp>
      <p:sp>
        <p:nvSpPr>
          <p:cNvPr id="4" name="Slide Number Placeholder 3"/>
          <p:cNvSpPr>
            <a:spLocks noGrp="1"/>
          </p:cNvSpPr>
          <p:nvPr>
            <p:ph type="sldNum" sz="quarter" idx="10"/>
          </p:nvPr>
        </p:nvSpPr>
        <p:spPr/>
        <p:txBody>
          <a:bodyPr/>
          <a:lstStyle/>
          <a:p>
            <a:fld id="{F220136E-06AC-47B2-9239-57CEE5D6EB6C}" type="slidenum">
              <a:rPr lang="en-US" smtClean="0"/>
              <a:t>43</a:t>
            </a:fld>
            <a:endParaRPr lang="en-US"/>
          </a:p>
        </p:txBody>
      </p:sp>
    </p:spTree>
    <p:extLst>
      <p:ext uri="{BB962C8B-B14F-4D97-AF65-F5344CB8AC3E}">
        <p14:creationId xmlns:p14="http://schemas.microsoft.com/office/powerpoint/2010/main" val="32851098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Once the search is over, then you can tag the results found to the selected values.</a:t>
            </a:r>
          </a:p>
        </p:txBody>
      </p:sp>
      <p:sp>
        <p:nvSpPr>
          <p:cNvPr id="4" name="Slide Number Placeholder 3"/>
          <p:cNvSpPr>
            <a:spLocks noGrp="1"/>
          </p:cNvSpPr>
          <p:nvPr>
            <p:ph type="sldNum" sz="quarter" idx="10"/>
          </p:nvPr>
        </p:nvSpPr>
        <p:spPr/>
        <p:txBody>
          <a:bodyPr/>
          <a:lstStyle/>
          <a:p>
            <a:fld id="{F220136E-06AC-47B2-9239-57CEE5D6EB6C}" type="slidenum">
              <a:rPr lang="en-US" smtClean="0"/>
              <a:t>44</a:t>
            </a:fld>
            <a:endParaRPr lang="en-US"/>
          </a:p>
        </p:txBody>
      </p:sp>
    </p:spTree>
    <p:extLst>
      <p:ext uri="{BB962C8B-B14F-4D97-AF65-F5344CB8AC3E}">
        <p14:creationId xmlns:p14="http://schemas.microsoft.com/office/powerpoint/2010/main" val="32851098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Following slides will show you how to do these tasks in D2Refine Platform.</a:t>
            </a:r>
          </a:p>
          <a:p>
            <a:endParaRPr lang="en-US" dirty="0" smtClean="0"/>
          </a:p>
          <a:p>
            <a:r>
              <a:rPr lang="en-US" dirty="0" smtClean="0"/>
              <a:t>Quick</a:t>
            </a:r>
            <a:r>
              <a:rPr lang="en-US" baseline="0" dirty="0" smtClean="0"/>
              <a:t> Information (optional):</a:t>
            </a:r>
          </a:p>
          <a:p>
            <a:pPr marL="171450" indent="-171450">
              <a:buFont typeface="Arial" panose="020B0604020202020204" pitchFamily="34" charset="0"/>
              <a:buChar char="•"/>
            </a:pPr>
            <a:r>
              <a:rPr lang="en-US" baseline="0" dirty="0" smtClean="0"/>
              <a:t>D2Refine is developed on top of </a:t>
            </a:r>
            <a:r>
              <a:rPr lang="en-US" baseline="0" dirty="0" err="1" smtClean="0"/>
              <a:t>OpenRefine</a:t>
            </a:r>
            <a:r>
              <a:rPr lang="en-US" baseline="0" dirty="0" smtClean="0"/>
              <a:t> Platform (formerly known as Google Refine).</a:t>
            </a:r>
          </a:p>
          <a:p>
            <a:pPr marL="171450" indent="-171450">
              <a:buFont typeface="Arial" panose="020B0604020202020204" pitchFamily="34" charset="0"/>
              <a:buChar char="•"/>
            </a:pPr>
            <a:r>
              <a:rPr lang="en-US" baseline="0" dirty="0" smtClean="0"/>
              <a:t>D2Refine extends </a:t>
            </a:r>
            <a:r>
              <a:rPr lang="en-US" baseline="0" dirty="0" err="1" smtClean="0"/>
              <a:t>OpenRefine</a:t>
            </a:r>
            <a:r>
              <a:rPr lang="en-US" baseline="0" dirty="0" smtClean="0"/>
              <a:t> with it’s extensible plug-in framework.</a:t>
            </a:r>
            <a:endParaRPr lang="en-US" dirty="0"/>
          </a:p>
        </p:txBody>
      </p:sp>
      <p:sp>
        <p:nvSpPr>
          <p:cNvPr id="4" name="Slide Number Placeholder 3"/>
          <p:cNvSpPr>
            <a:spLocks noGrp="1"/>
          </p:cNvSpPr>
          <p:nvPr>
            <p:ph type="sldNum" sz="quarter" idx="10"/>
          </p:nvPr>
        </p:nvSpPr>
        <p:spPr/>
        <p:txBody>
          <a:bodyPr/>
          <a:lstStyle/>
          <a:p>
            <a:fld id="{F220136E-06AC-47B2-9239-57CEE5D6EB6C}" type="slidenum">
              <a:rPr lang="en-US" smtClean="0"/>
              <a:t>45</a:t>
            </a:fld>
            <a:endParaRPr lang="en-US"/>
          </a:p>
        </p:txBody>
      </p:sp>
    </p:spTree>
    <p:extLst>
      <p:ext uri="{BB962C8B-B14F-4D97-AF65-F5344CB8AC3E}">
        <p14:creationId xmlns:p14="http://schemas.microsoft.com/office/powerpoint/2010/main" val="69079909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When you start </a:t>
            </a:r>
            <a:r>
              <a:rPr lang="en-US" baseline="0" dirty="0" err="1" smtClean="0"/>
              <a:t>RightField</a:t>
            </a:r>
            <a:r>
              <a:rPr lang="en-US" baseline="0" dirty="0" smtClean="0"/>
              <a:t>, it asks if you would like to start with an empty spreadsheet or open an existing one.</a:t>
            </a:r>
          </a:p>
          <a:p>
            <a:endParaRPr lang="en-US" baseline="0" dirty="0" smtClean="0"/>
          </a:p>
          <a:p>
            <a:r>
              <a:rPr lang="en-US" baseline="0" dirty="0" smtClean="0"/>
              <a:t>Here we will choose the empty DD spreadsheet (just like we did with D2Refine and </a:t>
            </a:r>
            <a:r>
              <a:rPr lang="en-US" baseline="0" dirty="0" err="1" smtClean="0"/>
              <a:t>OntoMaton</a:t>
            </a:r>
            <a:r>
              <a:rPr lang="en-US" baseline="0" dirty="0" smtClean="0"/>
              <a:t>)</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F220136E-06AC-47B2-9239-57CEE5D6EB6C}" type="slidenum">
              <a:rPr lang="en-US" smtClean="0"/>
              <a:t>46</a:t>
            </a:fld>
            <a:endParaRPr lang="en-US"/>
          </a:p>
        </p:txBody>
      </p:sp>
    </p:spTree>
    <p:extLst>
      <p:ext uri="{BB962C8B-B14F-4D97-AF65-F5344CB8AC3E}">
        <p14:creationId xmlns:p14="http://schemas.microsoft.com/office/powerpoint/2010/main" val="32851098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Choose the empty DD file.</a:t>
            </a:r>
          </a:p>
        </p:txBody>
      </p:sp>
      <p:sp>
        <p:nvSpPr>
          <p:cNvPr id="4" name="Slide Number Placeholder 3"/>
          <p:cNvSpPr>
            <a:spLocks noGrp="1"/>
          </p:cNvSpPr>
          <p:nvPr>
            <p:ph type="sldNum" sz="quarter" idx="10"/>
          </p:nvPr>
        </p:nvSpPr>
        <p:spPr/>
        <p:txBody>
          <a:bodyPr/>
          <a:lstStyle/>
          <a:p>
            <a:fld id="{F220136E-06AC-47B2-9239-57CEE5D6EB6C}" type="slidenum">
              <a:rPr lang="en-US" smtClean="0"/>
              <a:t>47</a:t>
            </a:fld>
            <a:endParaRPr lang="en-US"/>
          </a:p>
        </p:txBody>
      </p:sp>
    </p:spTree>
    <p:extLst>
      <p:ext uri="{BB962C8B-B14F-4D97-AF65-F5344CB8AC3E}">
        <p14:creationId xmlns:p14="http://schemas.microsoft.com/office/powerpoint/2010/main" val="32851098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It should open the file/spreadsheet with just column headers – ready for typing the variable definitions …</a:t>
            </a:r>
          </a:p>
          <a:p>
            <a:endParaRPr lang="en-US" baseline="0" dirty="0" smtClean="0"/>
          </a:p>
          <a:p>
            <a:r>
              <a:rPr lang="en-US" baseline="0" dirty="0" smtClean="0"/>
              <a:t>Additional </a:t>
            </a:r>
          </a:p>
        </p:txBody>
      </p:sp>
      <p:sp>
        <p:nvSpPr>
          <p:cNvPr id="4" name="Slide Number Placeholder 3"/>
          <p:cNvSpPr>
            <a:spLocks noGrp="1"/>
          </p:cNvSpPr>
          <p:nvPr>
            <p:ph type="sldNum" sz="quarter" idx="10"/>
          </p:nvPr>
        </p:nvSpPr>
        <p:spPr/>
        <p:txBody>
          <a:bodyPr/>
          <a:lstStyle/>
          <a:p>
            <a:fld id="{F220136E-06AC-47B2-9239-57CEE5D6EB6C}" type="slidenum">
              <a:rPr lang="en-US" smtClean="0"/>
              <a:t>48</a:t>
            </a:fld>
            <a:endParaRPr lang="en-US"/>
          </a:p>
        </p:txBody>
      </p:sp>
    </p:spTree>
    <p:extLst>
      <p:ext uri="{BB962C8B-B14F-4D97-AF65-F5344CB8AC3E}">
        <p14:creationId xmlns:p14="http://schemas.microsoft.com/office/powerpoint/2010/main" val="3285109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F220136E-06AC-47B2-9239-57CEE5D6EB6C}" type="slidenum">
              <a:rPr lang="en-US" smtClean="0"/>
              <a:t>49</a:t>
            </a:fld>
            <a:endParaRPr lang="en-US"/>
          </a:p>
        </p:txBody>
      </p:sp>
    </p:spTree>
    <p:extLst>
      <p:ext uri="{BB962C8B-B14F-4D97-AF65-F5344CB8AC3E}">
        <p14:creationId xmlns:p14="http://schemas.microsoft.com/office/powerpoint/2010/main" val="3285109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a:t>
            </a:r>
            <a:r>
              <a:rPr lang="en-US" baseline="0" dirty="0" smtClean="0"/>
              <a:t> installed and configured three environments, on a Windows 10 machine, for you to use:</a:t>
            </a:r>
          </a:p>
          <a:p>
            <a:r>
              <a:rPr lang="en-US" baseline="0" dirty="0" smtClean="0"/>
              <a:t>D2Refine, </a:t>
            </a:r>
            <a:r>
              <a:rPr lang="en-US" baseline="0" dirty="0" err="1" smtClean="0"/>
              <a:t>OntoMaton</a:t>
            </a:r>
            <a:r>
              <a:rPr lang="en-US" baseline="0" dirty="0" smtClean="0"/>
              <a:t> and </a:t>
            </a:r>
            <a:r>
              <a:rPr lang="en-US" baseline="0" dirty="0" err="1" smtClean="0"/>
              <a:t>RightField</a:t>
            </a:r>
            <a:r>
              <a:rPr lang="en-US" baseline="0" dirty="0" smtClean="0"/>
              <a:t>.</a:t>
            </a:r>
          </a:p>
          <a:p>
            <a:endParaRPr lang="en-US" baseline="0" dirty="0" smtClean="0"/>
          </a:p>
          <a:p>
            <a:r>
              <a:rPr lang="en-US" baseline="0" dirty="0" smtClean="0"/>
              <a:t>Additional Information:</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We are planning to provide you all three environments ‘up-and-running’ to enable you to finish tasks in the given amount to time.</a:t>
            </a:r>
          </a:p>
          <a:p>
            <a:pPr marL="171450" indent="-171450">
              <a:buFont typeface="Arial" panose="020B0604020202020204" pitchFamily="34" charset="0"/>
              <a:buChar char="•"/>
            </a:pPr>
            <a:r>
              <a:rPr lang="en-US" baseline="0" dirty="0" smtClean="0"/>
              <a:t>This slide shows the icons that are created on desktop for you to invoke the application and get started, if not already running. You can also use them to restart the environment, if running instance of the application crashes or fails to works, for any reason.</a:t>
            </a:r>
          </a:p>
          <a:p>
            <a:pPr marL="171450" indent="-171450">
              <a:buFont typeface="Arial" panose="020B0604020202020204" pitchFamily="34" charset="0"/>
              <a:buChar char="•"/>
            </a:pPr>
            <a:r>
              <a:rPr lang="en-US" baseline="0" dirty="0" smtClean="0"/>
              <a:t>If you need some additional information about these three environments that you want to explore, after viewing these slides:</a:t>
            </a:r>
          </a:p>
          <a:p>
            <a:pPr marL="457200" lvl="1" indent="0">
              <a:buFont typeface="Arial" panose="020B0604020202020204" pitchFamily="34" charset="0"/>
              <a:buNone/>
            </a:pPr>
            <a:r>
              <a:rPr lang="en-US" baseline="0" dirty="0" smtClean="0"/>
              <a:t>Please send an email to Deepak Sharma  at “sharma.deepak2@mayo.edu”.</a:t>
            </a:r>
          </a:p>
          <a:p>
            <a:pPr marL="457200" lvl="1"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F220136E-06AC-47B2-9239-57CEE5D6EB6C}" type="slidenum">
              <a:rPr lang="en-US" smtClean="0"/>
              <a:t>5</a:t>
            </a:fld>
            <a:endParaRPr lang="en-US"/>
          </a:p>
        </p:txBody>
      </p:sp>
    </p:spTree>
    <p:extLst>
      <p:ext uri="{BB962C8B-B14F-4D97-AF65-F5344CB8AC3E}">
        <p14:creationId xmlns:p14="http://schemas.microsoft.com/office/powerpoint/2010/main" val="66658701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Optional Information:</a:t>
            </a:r>
          </a:p>
          <a:p>
            <a:r>
              <a:rPr lang="en-US" baseline="0" dirty="0" err="1" smtClean="0"/>
              <a:t>RightField</a:t>
            </a:r>
            <a:r>
              <a:rPr lang="en-US" baseline="0" dirty="0" smtClean="0"/>
              <a:t> application works directly with the MS Excel files. So when we save the dictionary, it modifies the original file.</a:t>
            </a:r>
          </a:p>
          <a:p>
            <a:r>
              <a:rPr lang="en-US" baseline="0" dirty="0" smtClean="0"/>
              <a:t>If you do not want original empty data dictionary file, then you can save it with a different name.</a:t>
            </a:r>
          </a:p>
          <a:p>
            <a:endParaRPr lang="en-US" baseline="0" dirty="0" smtClean="0"/>
          </a:p>
          <a:p>
            <a:r>
              <a:rPr lang="en-US" baseline="0" dirty="0" smtClean="0"/>
              <a:t>When you are working with </a:t>
            </a:r>
            <a:r>
              <a:rPr lang="en-US" baseline="0" dirty="0" err="1" smtClean="0"/>
              <a:t>RightField</a:t>
            </a:r>
            <a:r>
              <a:rPr lang="en-US" baseline="0" dirty="0" smtClean="0"/>
              <a:t>, you are actually working on the spreadsheet, unlike D2Refine and </a:t>
            </a:r>
            <a:r>
              <a:rPr lang="en-US" baseline="0" dirty="0" err="1" smtClean="0"/>
              <a:t>OntoMaton</a:t>
            </a:r>
            <a:r>
              <a:rPr lang="en-US" baseline="0" dirty="0" smtClean="0"/>
              <a:t>, where</a:t>
            </a:r>
          </a:p>
          <a:p>
            <a:r>
              <a:rPr lang="en-US" baseline="0" dirty="0" smtClean="0"/>
              <a:t>You had to upload it to the application, before you were able to edit.</a:t>
            </a:r>
          </a:p>
          <a:p>
            <a:endParaRPr lang="en-US" baseline="0" dirty="0" smtClean="0"/>
          </a:p>
        </p:txBody>
      </p:sp>
      <p:sp>
        <p:nvSpPr>
          <p:cNvPr id="4" name="Slide Number Placeholder 3"/>
          <p:cNvSpPr>
            <a:spLocks noGrp="1"/>
          </p:cNvSpPr>
          <p:nvPr>
            <p:ph type="sldNum" sz="quarter" idx="10"/>
          </p:nvPr>
        </p:nvSpPr>
        <p:spPr/>
        <p:txBody>
          <a:bodyPr/>
          <a:lstStyle/>
          <a:p>
            <a:fld id="{F220136E-06AC-47B2-9239-57CEE5D6EB6C}" type="slidenum">
              <a:rPr lang="en-US" smtClean="0"/>
              <a:t>50</a:t>
            </a:fld>
            <a:endParaRPr lang="en-US"/>
          </a:p>
        </p:txBody>
      </p:sp>
    </p:spTree>
    <p:extLst>
      <p:ext uri="{BB962C8B-B14F-4D97-AF65-F5344CB8AC3E}">
        <p14:creationId xmlns:p14="http://schemas.microsoft.com/office/powerpoint/2010/main" val="32851098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You can reopen the data dictionary spreadsheet and edit like a normal MS Excel spreadsheet</a:t>
            </a:r>
          </a:p>
        </p:txBody>
      </p:sp>
      <p:sp>
        <p:nvSpPr>
          <p:cNvPr id="4" name="Slide Number Placeholder 3"/>
          <p:cNvSpPr>
            <a:spLocks noGrp="1"/>
          </p:cNvSpPr>
          <p:nvPr>
            <p:ph type="sldNum" sz="quarter" idx="10"/>
          </p:nvPr>
        </p:nvSpPr>
        <p:spPr/>
        <p:txBody>
          <a:bodyPr/>
          <a:lstStyle/>
          <a:p>
            <a:fld id="{F220136E-06AC-47B2-9239-57CEE5D6EB6C}" type="slidenum">
              <a:rPr lang="en-US" smtClean="0"/>
              <a:t>51</a:t>
            </a:fld>
            <a:endParaRPr lang="en-US"/>
          </a:p>
        </p:txBody>
      </p:sp>
    </p:spTree>
    <p:extLst>
      <p:ext uri="{BB962C8B-B14F-4D97-AF65-F5344CB8AC3E}">
        <p14:creationId xmlns:p14="http://schemas.microsoft.com/office/powerpoint/2010/main" val="32851098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RightField</a:t>
            </a:r>
            <a:r>
              <a:rPr lang="en-US" baseline="0" dirty="0" smtClean="0"/>
              <a:t> allows us to load and/or open ontology from a URL or local file.</a:t>
            </a:r>
          </a:p>
          <a:p>
            <a:r>
              <a:rPr lang="en-US" baseline="0" dirty="0" smtClean="0"/>
              <a:t>Just to be consistent with the process of searching and linking a controlled terminology term, we will use </a:t>
            </a:r>
            <a:r>
              <a:rPr lang="en-US" baseline="0" dirty="0" err="1" smtClean="0"/>
              <a:t>bioportal</a:t>
            </a:r>
            <a:r>
              <a:rPr lang="en-US" baseline="0" dirty="0" smtClean="0"/>
              <a:t>.</a:t>
            </a:r>
          </a:p>
        </p:txBody>
      </p:sp>
      <p:sp>
        <p:nvSpPr>
          <p:cNvPr id="4" name="Slide Number Placeholder 3"/>
          <p:cNvSpPr>
            <a:spLocks noGrp="1"/>
          </p:cNvSpPr>
          <p:nvPr>
            <p:ph type="sldNum" sz="quarter" idx="10"/>
          </p:nvPr>
        </p:nvSpPr>
        <p:spPr/>
        <p:txBody>
          <a:bodyPr/>
          <a:lstStyle/>
          <a:p>
            <a:fld id="{F220136E-06AC-47B2-9239-57CEE5D6EB6C}" type="slidenum">
              <a:rPr lang="en-US" smtClean="0"/>
              <a:t>52</a:t>
            </a:fld>
            <a:endParaRPr lang="en-US"/>
          </a:p>
        </p:txBody>
      </p:sp>
    </p:spTree>
    <p:extLst>
      <p:ext uri="{BB962C8B-B14F-4D97-AF65-F5344CB8AC3E}">
        <p14:creationId xmlns:p14="http://schemas.microsoft.com/office/powerpoint/2010/main" val="32851098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will present a list of ontologies that </a:t>
            </a:r>
            <a:r>
              <a:rPr lang="en-US" baseline="0" dirty="0" err="1" smtClean="0"/>
              <a:t>Bioportal</a:t>
            </a:r>
            <a:r>
              <a:rPr lang="en-US" baseline="0" dirty="0" smtClean="0"/>
              <a:t> offers. User has to choose an ontology.</a:t>
            </a:r>
          </a:p>
          <a:p>
            <a:r>
              <a:rPr lang="en-US" baseline="0" dirty="0" smtClean="0"/>
              <a:t>For this exercise, we will use Clinical Trial Ontology (OWL)</a:t>
            </a:r>
          </a:p>
        </p:txBody>
      </p:sp>
      <p:sp>
        <p:nvSpPr>
          <p:cNvPr id="4" name="Slide Number Placeholder 3"/>
          <p:cNvSpPr>
            <a:spLocks noGrp="1"/>
          </p:cNvSpPr>
          <p:nvPr>
            <p:ph type="sldNum" sz="quarter" idx="10"/>
          </p:nvPr>
        </p:nvSpPr>
        <p:spPr/>
        <p:txBody>
          <a:bodyPr/>
          <a:lstStyle/>
          <a:p>
            <a:fld id="{F220136E-06AC-47B2-9239-57CEE5D6EB6C}" type="slidenum">
              <a:rPr lang="en-US" smtClean="0"/>
              <a:t>53</a:t>
            </a:fld>
            <a:endParaRPr lang="en-US"/>
          </a:p>
        </p:txBody>
      </p:sp>
    </p:spTree>
    <p:extLst>
      <p:ext uri="{BB962C8B-B14F-4D97-AF65-F5344CB8AC3E}">
        <p14:creationId xmlns:p14="http://schemas.microsoft.com/office/powerpoint/2010/main" val="32851098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When choose an ontology to search – it updates the right side Ontology Hierarchies pane.</a:t>
            </a:r>
          </a:p>
          <a:p>
            <a:endParaRPr lang="en-US" baseline="0" dirty="0" smtClean="0"/>
          </a:p>
        </p:txBody>
      </p:sp>
      <p:sp>
        <p:nvSpPr>
          <p:cNvPr id="4" name="Slide Number Placeholder 3"/>
          <p:cNvSpPr>
            <a:spLocks noGrp="1"/>
          </p:cNvSpPr>
          <p:nvPr>
            <p:ph type="sldNum" sz="quarter" idx="10"/>
          </p:nvPr>
        </p:nvSpPr>
        <p:spPr/>
        <p:txBody>
          <a:bodyPr/>
          <a:lstStyle/>
          <a:p>
            <a:fld id="{F220136E-06AC-47B2-9239-57CEE5D6EB6C}" type="slidenum">
              <a:rPr lang="en-US" smtClean="0"/>
              <a:t>54</a:t>
            </a:fld>
            <a:endParaRPr lang="en-US"/>
          </a:p>
        </p:txBody>
      </p:sp>
    </p:spTree>
    <p:extLst>
      <p:ext uri="{BB962C8B-B14F-4D97-AF65-F5344CB8AC3E}">
        <p14:creationId xmlns:p14="http://schemas.microsoft.com/office/powerpoint/2010/main" val="32851098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you start typing the search phrase, it will start showing the potential matches… you can select one … and </a:t>
            </a:r>
          </a:p>
        </p:txBody>
      </p:sp>
      <p:sp>
        <p:nvSpPr>
          <p:cNvPr id="4" name="Slide Number Placeholder 3"/>
          <p:cNvSpPr>
            <a:spLocks noGrp="1"/>
          </p:cNvSpPr>
          <p:nvPr>
            <p:ph type="sldNum" sz="quarter" idx="10"/>
          </p:nvPr>
        </p:nvSpPr>
        <p:spPr/>
        <p:txBody>
          <a:bodyPr/>
          <a:lstStyle/>
          <a:p>
            <a:fld id="{F220136E-06AC-47B2-9239-57CEE5D6EB6C}" type="slidenum">
              <a:rPr lang="en-US" smtClean="0"/>
              <a:t>55</a:t>
            </a:fld>
            <a:endParaRPr lang="en-US"/>
          </a:p>
        </p:txBody>
      </p:sp>
    </p:spTree>
    <p:extLst>
      <p:ext uri="{BB962C8B-B14F-4D97-AF65-F5344CB8AC3E}">
        <p14:creationId xmlns:p14="http://schemas.microsoft.com/office/powerpoint/2010/main" val="32851098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F220136E-06AC-47B2-9239-57CEE5D6EB6C}" type="slidenum">
              <a:rPr lang="en-US" smtClean="0">
                <a:solidFill>
                  <a:prstClr val="black"/>
                </a:solidFill>
              </a:rPr>
              <a:pPr/>
              <a:t>56</a:t>
            </a:fld>
            <a:endParaRPr lang="en-US">
              <a:solidFill>
                <a:prstClr val="black"/>
              </a:solidFill>
            </a:endParaRPr>
          </a:p>
        </p:txBody>
      </p:sp>
    </p:spTree>
    <p:extLst>
      <p:ext uri="{BB962C8B-B14F-4D97-AF65-F5344CB8AC3E}">
        <p14:creationId xmlns:p14="http://schemas.microsoft.com/office/powerpoint/2010/main" val="32851098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Select ‘instances’ from drop-down list for value-type.</a:t>
            </a:r>
          </a:p>
          <a:p>
            <a:endParaRPr lang="en-US" baseline="0" dirty="0" smtClean="0"/>
          </a:p>
          <a:p>
            <a:r>
              <a:rPr lang="en-US" baseline="0" dirty="0" smtClean="0"/>
              <a:t>It shows how the values should match once we have instance data of this data dictionary variable.</a:t>
            </a:r>
          </a:p>
          <a:p>
            <a:endParaRPr lang="en-US" baseline="0" dirty="0" smtClean="0"/>
          </a:p>
          <a:p>
            <a:r>
              <a:rPr lang="en-US" baseline="0" dirty="0" smtClean="0"/>
              <a:t>Select “age” variable (by selecting the cell value for ‘variable name’)  and Click “Apply”.</a:t>
            </a:r>
          </a:p>
        </p:txBody>
      </p:sp>
      <p:sp>
        <p:nvSpPr>
          <p:cNvPr id="4" name="Slide Number Placeholder 3"/>
          <p:cNvSpPr>
            <a:spLocks noGrp="1"/>
          </p:cNvSpPr>
          <p:nvPr>
            <p:ph type="sldNum" sz="quarter" idx="10"/>
          </p:nvPr>
        </p:nvSpPr>
        <p:spPr/>
        <p:txBody>
          <a:bodyPr/>
          <a:lstStyle/>
          <a:p>
            <a:fld id="{F220136E-06AC-47B2-9239-57CEE5D6EB6C}" type="slidenum">
              <a:rPr lang="en-US" smtClean="0">
                <a:solidFill>
                  <a:prstClr val="black"/>
                </a:solidFill>
              </a:rPr>
              <a:pPr/>
              <a:t>57</a:t>
            </a:fld>
            <a:endParaRPr lang="en-US">
              <a:solidFill>
                <a:prstClr val="black"/>
              </a:solidFill>
            </a:endParaRPr>
          </a:p>
        </p:txBody>
      </p:sp>
    </p:spTree>
    <p:extLst>
      <p:ext uri="{BB962C8B-B14F-4D97-AF65-F5344CB8AC3E}">
        <p14:creationId xmlns:p14="http://schemas.microsoft.com/office/powerpoint/2010/main" val="32851098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the ‘age’ variable is linked to the term “Age unit” in ‘Clinical Trial Ontology (OWL)”</a:t>
            </a:r>
          </a:p>
        </p:txBody>
      </p:sp>
      <p:sp>
        <p:nvSpPr>
          <p:cNvPr id="4" name="Slide Number Placeholder 3"/>
          <p:cNvSpPr>
            <a:spLocks noGrp="1"/>
          </p:cNvSpPr>
          <p:nvPr>
            <p:ph type="sldNum" sz="quarter" idx="10"/>
          </p:nvPr>
        </p:nvSpPr>
        <p:spPr/>
        <p:txBody>
          <a:bodyPr/>
          <a:lstStyle/>
          <a:p>
            <a:fld id="{F220136E-06AC-47B2-9239-57CEE5D6EB6C}" type="slidenum">
              <a:rPr lang="en-US" smtClean="0">
                <a:solidFill>
                  <a:prstClr val="black"/>
                </a:solidFill>
              </a:rPr>
              <a:pPr/>
              <a:t>58</a:t>
            </a:fld>
            <a:endParaRPr lang="en-US">
              <a:solidFill>
                <a:prstClr val="black"/>
              </a:solidFill>
            </a:endParaRPr>
          </a:p>
        </p:txBody>
      </p:sp>
    </p:spTree>
    <p:extLst>
      <p:ext uri="{BB962C8B-B14F-4D97-AF65-F5344CB8AC3E}">
        <p14:creationId xmlns:p14="http://schemas.microsoft.com/office/powerpoint/2010/main" val="32851098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F220136E-06AC-47B2-9239-57CEE5D6EB6C}" type="slidenum">
              <a:rPr lang="en-US" smtClean="0">
                <a:solidFill>
                  <a:prstClr val="black"/>
                </a:solidFill>
              </a:rPr>
              <a:pPr/>
              <a:t>59</a:t>
            </a:fld>
            <a:endParaRPr lang="en-US">
              <a:solidFill>
                <a:prstClr val="black"/>
              </a:solidFill>
            </a:endParaRPr>
          </a:p>
        </p:txBody>
      </p:sp>
    </p:spTree>
    <p:extLst>
      <p:ext uri="{BB962C8B-B14F-4D97-AF65-F5344CB8AC3E}">
        <p14:creationId xmlns:p14="http://schemas.microsoft.com/office/powerpoint/2010/main" val="3285109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will receive all steps to perform the tasks in the Task Session. You have to read the steps and follow it to the best of your ability and knowledge that gain after viewing these slides. You are free to use any existing knowledge and familiarity to all or any of the environments.</a:t>
            </a:r>
          </a:p>
          <a:p>
            <a:endParaRPr lang="en-US" dirty="0" smtClean="0"/>
          </a:p>
          <a:p>
            <a:r>
              <a:rPr lang="en-US" dirty="0" smtClean="0"/>
              <a:t>We</a:t>
            </a:r>
            <a:r>
              <a:rPr lang="en-US" baseline="0" dirty="0" smtClean="0"/>
              <a:t> request you to perform three quick tasks:</a:t>
            </a:r>
          </a:p>
          <a:p>
            <a:pPr marL="628650" lvl="1" indent="-171450">
              <a:buFont typeface="Arial" panose="020B0604020202020204" pitchFamily="34" charset="0"/>
              <a:buChar char="•"/>
            </a:pPr>
            <a:r>
              <a:rPr lang="en-US" baseline="0" dirty="0" smtClean="0"/>
              <a:t>Create Data Dictionary – An Empty data dictionary with no variable definitions will be provided for you to get started. You will have add variable definitions to it.</a:t>
            </a:r>
          </a:p>
          <a:p>
            <a:pPr marL="628650" lvl="1" indent="-171450">
              <a:buFont typeface="Arial" panose="020B0604020202020204" pitchFamily="34" charset="0"/>
              <a:buChar char="•"/>
            </a:pPr>
            <a:r>
              <a:rPr lang="en-US" baseline="0" dirty="0" smtClean="0"/>
              <a:t>Update Data Dictionary – You will close/save the data dictionary that you create in previous step and edit it to add or edit variables of the data dictionary.</a:t>
            </a:r>
          </a:p>
          <a:p>
            <a:pPr marL="628650" lvl="1" indent="-171450">
              <a:buFont typeface="Arial" panose="020B0604020202020204" pitchFamily="34" charset="0"/>
              <a:buChar char="•"/>
            </a:pPr>
            <a:r>
              <a:rPr lang="en-US" baseline="0" dirty="0" smtClean="0"/>
              <a:t>Search and Link variable(s) – You will employ search mechanism in each environment and find a suitable term that matches variable name(s) and link it to the variable definition.  This activity standardize the variable, so that a user of this data dictionary knows, what the variable means.</a:t>
            </a:r>
          </a:p>
          <a:p>
            <a:pPr marL="0" lvl="0" indent="0">
              <a:buFont typeface="Arial" panose="020B0604020202020204" pitchFamily="34" charset="0"/>
              <a:buNone/>
            </a:pPr>
            <a:endParaRPr lang="en-US" baseline="0" dirty="0" smtClean="0"/>
          </a:p>
        </p:txBody>
      </p:sp>
      <p:sp>
        <p:nvSpPr>
          <p:cNvPr id="4" name="Slide Number Placeholder 3"/>
          <p:cNvSpPr>
            <a:spLocks noGrp="1"/>
          </p:cNvSpPr>
          <p:nvPr>
            <p:ph type="sldNum" sz="quarter" idx="10"/>
          </p:nvPr>
        </p:nvSpPr>
        <p:spPr/>
        <p:txBody>
          <a:bodyPr/>
          <a:lstStyle/>
          <a:p>
            <a:fld id="{F220136E-06AC-47B2-9239-57CEE5D6EB6C}" type="slidenum">
              <a:rPr lang="en-US" smtClean="0"/>
              <a:t>6</a:t>
            </a:fld>
            <a:endParaRPr lang="en-US"/>
          </a:p>
        </p:txBody>
      </p:sp>
    </p:spTree>
    <p:extLst>
      <p:ext uri="{BB962C8B-B14F-4D97-AF65-F5344CB8AC3E}">
        <p14:creationId xmlns:p14="http://schemas.microsoft.com/office/powerpoint/2010/main" val="79877785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will receive all steps to perform the tasks in the Task Session. You have to read the steps and follow it to the best of your ability and knowledge that gain after viewing these slides. You are free to use any existing knowledge and familiarity to all or any of the environments.</a:t>
            </a:r>
          </a:p>
          <a:p>
            <a:endParaRPr lang="en-US" dirty="0" smtClean="0"/>
          </a:p>
          <a:p>
            <a:r>
              <a:rPr lang="en-US" dirty="0" smtClean="0"/>
              <a:t>We</a:t>
            </a:r>
            <a:r>
              <a:rPr lang="en-US" baseline="0" dirty="0" smtClean="0"/>
              <a:t> request you to perform three quick tasks:</a:t>
            </a:r>
          </a:p>
          <a:p>
            <a:pPr marL="628650" lvl="1" indent="-171450">
              <a:buFont typeface="Arial" panose="020B0604020202020204" pitchFamily="34" charset="0"/>
              <a:buChar char="•"/>
            </a:pPr>
            <a:r>
              <a:rPr lang="en-US" baseline="0" dirty="0" smtClean="0"/>
              <a:t>Create Data Dictionary – An Empty data dictionary with no variable definitions will be provided for you to get started. You will have add variable definitions to it.</a:t>
            </a:r>
          </a:p>
          <a:p>
            <a:pPr marL="628650" lvl="1" indent="-171450">
              <a:buFont typeface="Arial" panose="020B0604020202020204" pitchFamily="34" charset="0"/>
              <a:buChar char="•"/>
            </a:pPr>
            <a:r>
              <a:rPr lang="en-US" baseline="0" dirty="0" smtClean="0"/>
              <a:t>Update Data Dictionary – You will close/save the data dictionary that you create in previous step and edit it to add or edit variables of the data dictionary.</a:t>
            </a:r>
          </a:p>
          <a:p>
            <a:pPr marL="628650" lvl="1" indent="-171450">
              <a:buFont typeface="Arial" panose="020B0604020202020204" pitchFamily="34" charset="0"/>
              <a:buChar char="•"/>
            </a:pPr>
            <a:r>
              <a:rPr lang="en-US" baseline="0" dirty="0" smtClean="0"/>
              <a:t>Search and Link variable(s) – You will employ search mechanism in each environment and find a suitable term that matches variable name(s) and link it to the variable definition.  This activity standardize the variable, so that a user of this data dictionary knows, what the variable means.</a:t>
            </a:r>
          </a:p>
          <a:p>
            <a:pPr marL="0" lvl="0" indent="0">
              <a:buFont typeface="Arial" panose="020B0604020202020204" pitchFamily="34" charset="0"/>
              <a:buNone/>
            </a:pPr>
            <a:endParaRPr lang="en-US" baseline="0" dirty="0" smtClean="0"/>
          </a:p>
        </p:txBody>
      </p:sp>
      <p:sp>
        <p:nvSpPr>
          <p:cNvPr id="4" name="Slide Number Placeholder 3"/>
          <p:cNvSpPr>
            <a:spLocks noGrp="1"/>
          </p:cNvSpPr>
          <p:nvPr>
            <p:ph type="sldNum" sz="quarter" idx="10"/>
          </p:nvPr>
        </p:nvSpPr>
        <p:spPr/>
        <p:txBody>
          <a:bodyPr/>
          <a:lstStyle/>
          <a:p>
            <a:fld id="{F220136E-06AC-47B2-9239-57CEE5D6EB6C}" type="slidenum">
              <a:rPr lang="en-US" smtClean="0">
                <a:solidFill>
                  <a:prstClr val="black"/>
                </a:solidFill>
              </a:rPr>
              <a:pPr/>
              <a:t>60</a:t>
            </a:fld>
            <a:endParaRPr lang="en-US">
              <a:solidFill>
                <a:prstClr val="black"/>
              </a:solidFill>
            </a:endParaRPr>
          </a:p>
        </p:txBody>
      </p:sp>
    </p:spTree>
    <p:extLst>
      <p:ext uri="{BB962C8B-B14F-4D97-AF65-F5344CB8AC3E}">
        <p14:creationId xmlns:p14="http://schemas.microsoft.com/office/powerpoint/2010/main" val="79877785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endParaRPr lang="en-US" baseline="0" dirty="0" smtClean="0"/>
          </a:p>
        </p:txBody>
      </p:sp>
      <p:sp>
        <p:nvSpPr>
          <p:cNvPr id="4" name="Slide Number Placeholder 3"/>
          <p:cNvSpPr>
            <a:spLocks noGrp="1"/>
          </p:cNvSpPr>
          <p:nvPr>
            <p:ph type="sldNum" sz="quarter" idx="10"/>
          </p:nvPr>
        </p:nvSpPr>
        <p:spPr/>
        <p:txBody>
          <a:bodyPr/>
          <a:lstStyle/>
          <a:p>
            <a:fld id="{F220136E-06AC-47B2-9239-57CEE5D6EB6C}" type="slidenum">
              <a:rPr lang="en-US" smtClean="0">
                <a:solidFill>
                  <a:prstClr val="black"/>
                </a:solidFill>
              </a:rPr>
              <a:pPr/>
              <a:t>61</a:t>
            </a:fld>
            <a:endParaRPr lang="en-US">
              <a:solidFill>
                <a:prstClr val="black"/>
              </a:solidFill>
            </a:endParaRPr>
          </a:p>
        </p:txBody>
      </p:sp>
    </p:spTree>
    <p:extLst>
      <p:ext uri="{BB962C8B-B14F-4D97-AF65-F5344CB8AC3E}">
        <p14:creationId xmlns:p14="http://schemas.microsoft.com/office/powerpoint/2010/main" val="798777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the first task, we request you to create a data dictionary. </a:t>
            </a:r>
          </a:p>
          <a:p>
            <a:r>
              <a:rPr lang="en-US" baseline="0" dirty="0" smtClean="0"/>
              <a:t>An Empty data dictionary is provided with just column headers. </a:t>
            </a:r>
          </a:p>
          <a:p>
            <a:r>
              <a:rPr lang="en-US" baseline="0" dirty="0" smtClean="0"/>
              <a:t>Just to reiterate the terminology –</a:t>
            </a:r>
          </a:p>
          <a:p>
            <a:endParaRPr lang="en-US" baseline="0" dirty="0" smtClean="0"/>
          </a:p>
          <a:p>
            <a:r>
              <a:rPr lang="en-US" baseline="0" dirty="0" smtClean="0"/>
              <a:t>A Data Dictionary is grouping or collection of variables.  </a:t>
            </a:r>
          </a:p>
          <a:p>
            <a:r>
              <a:rPr lang="en-US" baseline="0" dirty="0" smtClean="0"/>
              <a:t>These variables define what the instance data (of the data dictionary) is all about.</a:t>
            </a:r>
          </a:p>
          <a:p>
            <a:endParaRPr lang="en-US" baseline="0" dirty="0" smtClean="0"/>
          </a:p>
          <a:p>
            <a:r>
              <a:rPr lang="en-US" baseline="0" dirty="0" smtClean="0"/>
              <a:t>A variable definition may include:</a:t>
            </a:r>
          </a:p>
          <a:p>
            <a:pPr marL="171450" indent="-171450">
              <a:buFont typeface="Arial" panose="020B0604020202020204" pitchFamily="34" charset="0"/>
              <a:buChar char="•"/>
            </a:pPr>
            <a:r>
              <a:rPr lang="en-US" baseline="0" dirty="0" smtClean="0"/>
              <a:t>An Identifier, </a:t>
            </a:r>
          </a:p>
          <a:p>
            <a:pPr marL="171450" indent="-171450">
              <a:buFont typeface="Arial" panose="020B0604020202020204" pitchFamily="34" charset="0"/>
              <a:buChar char="•"/>
            </a:pPr>
            <a:r>
              <a:rPr lang="en-US" baseline="0" dirty="0" smtClean="0"/>
              <a:t>A name, </a:t>
            </a:r>
          </a:p>
          <a:p>
            <a:pPr marL="171450" indent="-171450">
              <a:buFont typeface="Arial" panose="020B0604020202020204" pitchFamily="34" charset="0"/>
              <a:buChar char="•"/>
            </a:pPr>
            <a:r>
              <a:rPr lang="en-US" baseline="0" dirty="0" smtClean="0"/>
              <a:t>A data type (e.g. integer, date, </a:t>
            </a:r>
            <a:r>
              <a:rPr lang="en-US" baseline="0" dirty="0" err="1" smtClean="0"/>
              <a:t>boolean</a:t>
            </a:r>
            <a:r>
              <a:rPr lang="en-US" baseline="0" dirty="0" smtClean="0"/>
              <a:t>,…), </a:t>
            </a:r>
          </a:p>
          <a:p>
            <a:pPr marL="171450" indent="-171450">
              <a:buFont typeface="Arial" panose="020B0604020202020204" pitchFamily="34" charset="0"/>
              <a:buChar char="•"/>
            </a:pPr>
            <a:r>
              <a:rPr lang="en-US" baseline="0" dirty="0" smtClean="0"/>
              <a:t>A description,</a:t>
            </a:r>
          </a:p>
          <a:p>
            <a:pPr marL="171450" indent="-171450">
              <a:buFont typeface="Arial" panose="020B0604020202020204" pitchFamily="34" charset="0"/>
              <a:buChar char="•"/>
            </a:pPr>
            <a:r>
              <a:rPr lang="en-US" baseline="0" dirty="0" smtClean="0"/>
              <a:t>A Range of values (minimum and maximum values, for example a variable about patient’s weight may include range restriction with minimum and maximum values).</a:t>
            </a:r>
          </a:p>
          <a:p>
            <a:pPr marL="171450" indent="-171450">
              <a:buFont typeface="Arial" panose="020B0604020202020204" pitchFamily="34" charset="0"/>
              <a:buChar char="•"/>
            </a:pPr>
            <a:r>
              <a:rPr lang="en-US" baseline="0" dirty="0" smtClean="0"/>
              <a:t>A Reference, remark, or any other property,….</a:t>
            </a:r>
          </a:p>
        </p:txBody>
      </p:sp>
      <p:sp>
        <p:nvSpPr>
          <p:cNvPr id="4" name="Slide Number Placeholder 3"/>
          <p:cNvSpPr>
            <a:spLocks noGrp="1"/>
          </p:cNvSpPr>
          <p:nvPr>
            <p:ph type="sldNum" sz="quarter" idx="10"/>
          </p:nvPr>
        </p:nvSpPr>
        <p:spPr/>
        <p:txBody>
          <a:bodyPr/>
          <a:lstStyle/>
          <a:p>
            <a:fld id="{F220136E-06AC-47B2-9239-57CEE5D6EB6C}" type="slidenum">
              <a:rPr lang="en-US" smtClean="0"/>
              <a:t>7</a:t>
            </a:fld>
            <a:endParaRPr lang="en-US"/>
          </a:p>
        </p:txBody>
      </p:sp>
    </p:spTree>
    <p:extLst>
      <p:ext uri="{BB962C8B-B14F-4D97-AF65-F5344CB8AC3E}">
        <p14:creationId xmlns:p14="http://schemas.microsoft.com/office/powerpoint/2010/main" val="798777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the second task, we request you to edit the data dictionary that you created in the first task.</a:t>
            </a:r>
          </a:p>
          <a:p>
            <a:endParaRPr lang="en-US" baseline="0" dirty="0" smtClean="0"/>
          </a:p>
          <a:p>
            <a:r>
              <a:rPr lang="en-US" baseline="0" dirty="0" smtClean="0"/>
              <a:t>You may be asked to close and re-open or access the data dictionary (if not visible already)</a:t>
            </a:r>
          </a:p>
          <a:p>
            <a:r>
              <a:rPr lang="en-US" baseline="0" dirty="0" smtClean="0"/>
              <a:t>And edit one or more variable definitions.  This can also include removal of a variable from a </a:t>
            </a:r>
          </a:p>
          <a:p>
            <a:r>
              <a:rPr lang="en-US" baseline="0" dirty="0" smtClean="0"/>
              <a:t>Dictionary and introduce a new one. </a:t>
            </a:r>
          </a:p>
          <a:p>
            <a:endParaRPr lang="en-US" baseline="0" dirty="0" smtClean="0"/>
          </a:p>
          <a:p>
            <a:r>
              <a:rPr lang="en-US" baseline="0" dirty="0" smtClean="0"/>
              <a:t>This slide show includes slides that will help you familiarize with performing these steps.</a:t>
            </a:r>
          </a:p>
        </p:txBody>
      </p:sp>
      <p:sp>
        <p:nvSpPr>
          <p:cNvPr id="4" name="Slide Number Placeholder 3"/>
          <p:cNvSpPr>
            <a:spLocks noGrp="1"/>
          </p:cNvSpPr>
          <p:nvPr>
            <p:ph type="sldNum" sz="quarter" idx="10"/>
          </p:nvPr>
        </p:nvSpPr>
        <p:spPr/>
        <p:txBody>
          <a:bodyPr/>
          <a:lstStyle/>
          <a:p>
            <a:fld id="{F220136E-06AC-47B2-9239-57CEE5D6EB6C}" type="slidenum">
              <a:rPr lang="en-US" smtClean="0"/>
              <a:t>8</a:t>
            </a:fld>
            <a:endParaRPr lang="en-US"/>
          </a:p>
        </p:txBody>
      </p:sp>
    </p:spTree>
    <p:extLst>
      <p:ext uri="{BB962C8B-B14F-4D97-AF65-F5344CB8AC3E}">
        <p14:creationId xmlns:p14="http://schemas.microsoft.com/office/powerpoint/2010/main" val="7987778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the third and final task, we request you to search and decide on a term that matches with one or all variables and make a link.</a:t>
            </a:r>
          </a:p>
          <a:p>
            <a:endParaRPr lang="en-US" baseline="0" dirty="0" smtClean="0"/>
          </a:p>
          <a:p>
            <a:r>
              <a:rPr lang="en-US" baseline="0" dirty="0" smtClean="0"/>
              <a:t>In this task, the environment provide a search mechanism to lookup terms in a controlled vocabulary.</a:t>
            </a:r>
          </a:p>
          <a:p>
            <a:endParaRPr lang="en-US" baseline="0" dirty="0" smtClean="0"/>
          </a:p>
          <a:p>
            <a:r>
              <a:rPr lang="en-US" baseline="0" dirty="0" smtClean="0"/>
              <a:t>Use the search mechanism and find a term that makes sense for a variable. </a:t>
            </a:r>
          </a:p>
          <a:p>
            <a:r>
              <a:rPr lang="en-US" baseline="0" dirty="0" smtClean="0"/>
              <a:t>You may use variable name when searching to a suitable Match.</a:t>
            </a:r>
          </a:p>
          <a:p>
            <a:endParaRPr lang="en-US" baseline="0" dirty="0" smtClean="0"/>
          </a:p>
          <a:p>
            <a:r>
              <a:rPr lang="en-US" baseline="0" dirty="0" smtClean="0"/>
              <a:t>Environment will provide a way to link the standard controlled vocabulary term to the variable.</a:t>
            </a:r>
          </a:p>
          <a:p>
            <a:endParaRPr lang="en-US" baseline="0" dirty="0" smtClean="0"/>
          </a:p>
          <a:p>
            <a:r>
              <a:rPr lang="en-US" baseline="0" dirty="0" smtClean="0"/>
              <a:t>This slide show includes slides that will help you familiarize with performing these steps.</a:t>
            </a:r>
          </a:p>
        </p:txBody>
      </p:sp>
      <p:sp>
        <p:nvSpPr>
          <p:cNvPr id="4" name="Slide Number Placeholder 3"/>
          <p:cNvSpPr>
            <a:spLocks noGrp="1"/>
          </p:cNvSpPr>
          <p:nvPr>
            <p:ph type="sldNum" sz="quarter" idx="10"/>
          </p:nvPr>
        </p:nvSpPr>
        <p:spPr/>
        <p:txBody>
          <a:bodyPr/>
          <a:lstStyle/>
          <a:p>
            <a:fld id="{F220136E-06AC-47B2-9239-57CEE5D6EB6C}" type="slidenum">
              <a:rPr lang="en-US" smtClean="0"/>
              <a:t>9</a:t>
            </a:fld>
            <a:endParaRPr lang="en-US"/>
          </a:p>
        </p:txBody>
      </p:sp>
    </p:spTree>
    <p:extLst>
      <p:ext uri="{BB962C8B-B14F-4D97-AF65-F5344CB8AC3E}">
        <p14:creationId xmlns:p14="http://schemas.microsoft.com/office/powerpoint/2010/main" val="798777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52EC6F-7EC7-4604-9D1A-E4C7CCF04F1C}" type="datetimeFigureOut">
              <a:rPr lang="en-US" smtClean="0"/>
              <a:t>8/24/17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DBAD3-4E9A-4EE0-85EA-6678D507AAE5}" type="slidenum">
              <a:rPr lang="en-US" smtClean="0"/>
              <a:t>‹#›</a:t>
            </a:fld>
            <a:endParaRPr lang="en-US"/>
          </a:p>
        </p:txBody>
      </p:sp>
    </p:spTree>
    <p:extLst>
      <p:ext uri="{BB962C8B-B14F-4D97-AF65-F5344CB8AC3E}">
        <p14:creationId xmlns:p14="http://schemas.microsoft.com/office/powerpoint/2010/main" val="1672949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52EC6F-7EC7-4604-9D1A-E4C7CCF04F1C}" type="datetimeFigureOut">
              <a:rPr lang="en-US" smtClean="0"/>
              <a:t>8/24/17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DBAD3-4E9A-4EE0-85EA-6678D507AAE5}" type="slidenum">
              <a:rPr lang="en-US" smtClean="0"/>
              <a:t>‹#›</a:t>
            </a:fld>
            <a:endParaRPr lang="en-US"/>
          </a:p>
        </p:txBody>
      </p:sp>
    </p:spTree>
    <p:extLst>
      <p:ext uri="{BB962C8B-B14F-4D97-AF65-F5344CB8AC3E}">
        <p14:creationId xmlns:p14="http://schemas.microsoft.com/office/powerpoint/2010/main" val="3366394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52EC6F-7EC7-4604-9D1A-E4C7CCF04F1C}" type="datetimeFigureOut">
              <a:rPr lang="en-US" smtClean="0"/>
              <a:t>8/24/17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DBAD3-4E9A-4EE0-85EA-6678D507AAE5}" type="slidenum">
              <a:rPr lang="en-US" smtClean="0"/>
              <a:t>‹#›</a:t>
            </a:fld>
            <a:endParaRPr lang="en-US"/>
          </a:p>
        </p:txBody>
      </p:sp>
    </p:spTree>
    <p:extLst>
      <p:ext uri="{BB962C8B-B14F-4D97-AF65-F5344CB8AC3E}">
        <p14:creationId xmlns:p14="http://schemas.microsoft.com/office/powerpoint/2010/main" val="4899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52EC6F-7EC7-4604-9D1A-E4C7CCF04F1C}" type="datetimeFigureOut">
              <a:rPr lang="en-US" smtClean="0">
                <a:solidFill>
                  <a:prstClr val="black">
                    <a:tint val="75000"/>
                  </a:prstClr>
                </a:solidFill>
              </a:rPr>
              <a:pPr/>
              <a:t>8/24/17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B4DBAD3-4E9A-4EE0-85EA-6678D507AA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872251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52EC6F-7EC7-4604-9D1A-E4C7CCF04F1C}" type="datetimeFigureOut">
              <a:rPr lang="en-US" smtClean="0">
                <a:solidFill>
                  <a:prstClr val="black">
                    <a:tint val="75000"/>
                  </a:prstClr>
                </a:solidFill>
              </a:rPr>
              <a:pPr/>
              <a:t>8/24/17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B4DBAD3-4E9A-4EE0-85EA-6678D507AA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754882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52EC6F-7EC7-4604-9D1A-E4C7CCF04F1C}" type="datetimeFigureOut">
              <a:rPr lang="en-US" smtClean="0">
                <a:solidFill>
                  <a:prstClr val="black">
                    <a:tint val="75000"/>
                  </a:prstClr>
                </a:solidFill>
              </a:rPr>
              <a:pPr/>
              <a:t>8/24/17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B4DBAD3-4E9A-4EE0-85EA-6678D507AA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435928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052EC6F-7EC7-4604-9D1A-E4C7CCF04F1C}" type="datetimeFigureOut">
              <a:rPr lang="en-US" smtClean="0">
                <a:solidFill>
                  <a:prstClr val="black">
                    <a:tint val="75000"/>
                  </a:prstClr>
                </a:solidFill>
              </a:rPr>
              <a:pPr/>
              <a:t>8/24/17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B4DBAD3-4E9A-4EE0-85EA-6678D507AA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763955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52EC6F-7EC7-4604-9D1A-E4C7CCF04F1C}" type="datetimeFigureOut">
              <a:rPr lang="en-US" smtClean="0">
                <a:solidFill>
                  <a:prstClr val="black">
                    <a:tint val="75000"/>
                  </a:prstClr>
                </a:solidFill>
              </a:rPr>
              <a:pPr/>
              <a:t>8/24/17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7B4DBAD3-4E9A-4EE0-85EA-6678D507AA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960941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52EC6F-7EC7-4604-9D1A-E4C7CCF04F1C}" type="datetimeFigureOut">
              <a:rPr lang="en-US" smtClean="0">
                <a:solidFill>
                  <a:prstClr val="black">
                    <a:tint val="75000"/>
                  </a:prstClr>
                </a:solidFill>
              </a:rPr>
              <a:pPr/>
              <a:t>8/24/17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7B4DBAD3-4E9A-4EE0-85EA-6678D507AA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593701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52EC6F-7EC7-4604-9D1A-E4C7CCF04F1C}" type="datetimeFigureOut">
              <a:rPr lang="en-US" smtClean="0">
                <a:solidFill>
                  <a:prstClr val="black">
                    <a:tint val="75000"/>
                  </a:prstClr>
                </a:solidFill>
              </a:rPr>
              <a:pPr/>
              <a:t>8/24/17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7B4DBAD3-4E9A-4EE0-85EA-6678D507AA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594335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52EC6F-7EC7-4604-9D1A-E4C7CCF04F1C}" type="datetimeFigureOut">
              <a:rPr lang="en-US" smtClean="0">
                <a:solidFill>
                  <a:prstClr val="black">
                    <a:tint val="75000"/>
                  </a:prstClr>
                </a:solidFill>
              </a:rPr>
              <a:pPr/>
              <a:t>8/24/17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B4DBAD3-4E9A-4EE0-85EA-6678D507AA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49230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52EC6F-7EC7-4604-9D1A-E4C7CCF04F1C}" type="datetimeFigureOut">
              <a:rPr lang="en-US" smtClean="0"/>
              <a:t>8/24/17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DBAD3-4E9A-4EE0-85EA-6678D507AAE5}" type="slidenum">
              <a:rPr lang="en-US" smtClean="0"/>
              <a:t>‹#›</a:t>
            </a:fld>
            <a:endParaRPr lang="en-US"/>
          </a:p>
        </p:txBody>
      </p:sp>
    </p:spTree>
    <p:extLst>
      <p:ext uri="{BB962C8B-B14F-4D97-AF65-F5344CB8AC3E}">
        <p14:creationId xmlns:p14="http://schemas.microsoft.com/office/powerpoint/2010/main" val="1888992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52EC6F-7EC7-4604-9D1A-E4C7CCF04F1C}" type="datetimeFigureOut">
              <a:rPr lang="en-US" smtClean="0">
                <a:solidFill>
                  <a:prstClr val="black">
                    <a:tint val="75000"/>
                  </a:prstClr>
                </a:solidFill>
              </a:rPr>
              <a:pPr/>
              <a:t>8/24/17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B4DBAD3-4E9A-4EE0-85EA-6678D507AA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287000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52EC6F-7EC7-4604-9D1A-E4C7CCF04F1C}" type="datetimeFigureOut">
              <a:rPr lang="en-US" smtClean="0">
                <a:solidFill>
                  <a:prstClr val="black">
                    <a:tint val="75000"/>
                  </a:prstClr>
                </a:solidFill>
              </a:rPr>
              <a:pPr/>
              <a:t>8/24/17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B4DBAD3-4E9A-4EE0-85EA-6678D507AA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315994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52EC6F-7EC7-4604-9D1A-E4C7CCF04F1C}" type="datetimeFigureOut">
              <a:rPr lang="en-US" smtClean="0">
                <a:solidFill>
                  <a:prstClr val="black">
                    <a:tint val="75000"/>
                  </a:prstClr>
                </a:solidFill>
              </a:rPr>
              <a:pPr/>
              <a:t>8/24/17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B4DBAD3-4E9A-4EE0-85EA-6678D507AA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267303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52EC6F-7EC7-4604-9D1A-E4C7CCF04F1C}" type="datetimeFigureOut">
              <a:rPr lang="en-US" smtClean="0">
                <a:solidFill>
                  <a:prstClr val="black">
                    <a:tint val="75000"/>
                  </a:prstClr>
                </a:solidFill>
              </a:rPr>
              <a:pPr/>
              <a:t>8/24/17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B4DBAD3-4E9A-4EE0-85EA-6678D507AA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872251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52EC6F-7EC7-4604-9D1A-E4C7CCF04F1C}" type="datetimeFigureOut">
              <a:rPr lang="en-US" smtClean="0">
                <a:solidFill>
                  <a:prstClr val="black">
                    <a:tint val="75000"/>
                  </a:prstClr>
                </a:solidFill>
              </a:rPr>
              <a:pPr/>
              <a:t>8/24/17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B4DBAD3-4E9A-4EE0-85EA-6678D507AA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754882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52EC6F-7EC7-4604-9D1A-E4C7CCF04F1C}" type="datetimeFigureOut">
              <a:rPr lang="en-US" smtClean="0">
                <a:solidFill>
                  <a:prstClr val="black">
                    <a:tint val="75000"/>
                  </a:prstClr>
                </a:solidFill>
              </a:rPr>
              <a:pPr/>
              <a:t>8/24/17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B4DBAD3-4E9A-4EE0-85EA-6678D507AA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435928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052EC6F-7EC7-4604-9D1A-E4C7CCF04F1C}" type="datetimeFigureOut">
              <a:rPr lang="en-US" smtClean="0">
                <a:solidFill>
                  <a:prstClr val="black">
                    <a:tint val="75000"/>
                  </a:prstClr>
                </a:solidFill>
              </a:rPr>
              <a:pPr/>
              <a:t>8/24/17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B4DBAD3-4E9A-4EE0-85EA-6678D507AA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7639558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52EC6F-7EC7-4604-9D1A-E4C7CCF04F1C}" type="datetimeFigureOut">
              <a:rPr lang="en-US" smtClean="0">
                <a:solidFill>
                  <a:prstClr val="black">
                    <a:tint val="75000"/>
                  </a:prstClr>
                </a:solidFill>
              </a:rPr>
              <a:pPr/>
              <a:t>8/24/17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7B4DBAD3-4E9A-4EE0-85EA-6678D507AA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960941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52EC6F-7EC7-4604-9D1A-E4C7CCF04F1C}" type="datetimeFigureOut">
              <a:rPr lang="en-US" smtClean="0">
                <a:solidFill>
                  <a:prstClr val="black">
                    <a:tint val="75000"/>
                  </a:prstClr>
                </a:solidFill>
              </a:rPr>
              <a:pPr/>
              <a:t>8/24/17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7B4DBAD3-4E9A-4EE0-85EA-6678D507AA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593701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52EC6F-7EC7-4604-9D1A-E4C7CCF04F1C}" type="datetimeFigureOut">
              <a:rPr lang="en-US" smtClean="0">
                <a:solidFill>
                  <a:prstClr val="black">
                    <a:tint val="75000"/>
                  </a:prstClr>
                </a:solidFill>
              </a:rPr>
              <a:pPr/>
              <a:t>8/24/17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7B4DBAD3-4E9A-4EE0-85EA-6678D507AA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59433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52EC6F-7EC7-4604-9D1A-E4C7CCF04F1C}" type="datetimeFigureOut">
              <a:rPr lang="en-US" smtClean="0"/>
              <a:t>8/24/17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DBAD3-4E9A-4EE0-85EA-6678D507AAE5}" type="slidenum">
              <a:rPr lang="en-US" smtClean="0"/>
              <a:t>‹#›</a:t>
            </a:fld>
            <a:endParaRPr lang="en-US"/>
          </a:p>
        </p:txBody>
      </p:sp>
    </p:spTree>
    <p:extLst>
      <p:ext uri="{BB962C8B-B14F-4D97-AF65-F5344CB8AC3E}">
        <p14:creationId xmlns:p14="http://schemas.microsoft.com/office/powerpoint/2010/main" val="326347947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52EC6F-7EC7-4604-9D1A-E4C7CCF04F1C}" type="datetimeFigureOut">
              <a:rPr lang="en-US" smtClean="0">
                <a:solidFill>
                  <a:prstClr val="black">
                    <a:tint val="75000"/>
                  </a:prstClr>
                </a:solidFill>
              </a:rPr>
              <a:pPr/>
              <a:t>8/24/17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B4DBAD3-4E9A-4EE0-85EA-6678D507AA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492309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52EC6F-7EC7-4604-9D1A-E4C7CCF04F1C}" type="datetimeFigureOut">
              <a:rPr lang="en-US" smtClean="0">
                <a:solidFill>
                  <a:prstClr val="black">
                    <a:tint val="75000"/>
                  </a:prstClr>
                </a:solidFill>
              </a:rPr>
              <a:pPr/>
              <a:t>8/24/17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B4DBAD3-4E9A-4EE0-85EA-6678D507AA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287000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52EC6F-7EC7-4604-9D1A-E4C7CCF04F1C}" type="datetimeFigureOut">
              <a:rPr lang="en-US" smtClean="0">
                <a:solidFill>
                  <a:prstClr val="black">
                    <a:tint val="75000"/>
                  </a:prstClr>
                </a:solidFill>
              </a:rPr>
              <a:pPr/>
              <a:t>8/24/17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B4DBAD3-4E9A-4EE0-85EA-6678D507AA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3159944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52EC6F-7EC7-4604-9D1A-E4C7CCF04F1C}" type="datetimeFigureOut">
              <a:rPr lang="en-US" smtClean="0">
                <a:solidFill>
                  <a:prstClr val="black">
                    <a:tint val="75000"/>
                  </a:prstClr>
                </a:solidFill>
              </a:rPr>
              <a:pPr/>
              <a:t>8/24/17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B4DBAD3-4E9A-4EE0-85EA-6678D507AA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2673031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52EC6F-7EC7-4604-9D1A-E4C7CCF04F1C}" type="datetimeFigureOut">
              <a:rPr lang="en-US" smtClean="0">
                <a:solidFill>
                  <a:prstClr val="black">
                    <a:tint val="75000"/>
                  </a:prstClr>
                </a:solidFill>
              </a:rPr>
              <a:pPr/>
              <a:t>8/24/17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B4DBAD3-4E9A-4EE0-85EA-6678D507AA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8722514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52EC6F-7EC7-4604-9D1A-E4C7CCF04F1C}" type="datetimeFigureOut">
              <a:rPr lang="en-US" smtClean="0">
                <a:solidFill>
                  <a:prstClr val="black">
                    <a:tint val="75000"/>
                  </a:prstClr>
                </a:solidFill>
              </a:rPr>
              <a:pPr/>
              <a:t>8/24/17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B4DBAD3-4E9A-4EE0-85EA-6678D507AA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7548822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52EC6F-7EC7-4604-9D1A-E4C7CCF04F1C}" type="datetimeFigureOut">
              <a:rPr lang="en-US" smtClean="0">
                <a:solidFill>
                  <a:prstClr val="black">
                    <a:tint val="75000"/>
                  </a:prstClr>
                </a:solidFill>
              </a:rPr>
              <a:pPr/>
              <a:t>8/24/17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B4DBAD3-4E9A-4EE0-85EA-6678D507AA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4359281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052EC6F-7EC7-4604-9D1A-E4C7CCF04F1C}" type="datetimeFigureOut">
              <a:rPr lang="en-US" smtClean="0">
                <a:solidFill>
                  <a:prstClr val="black">
                    <a:tint val="75000"/>
                  </a:prstClr>
                </a:solidFill>
              </a:rPr>
              <a:pPr/>
              <a:t>8/24/17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B4DBAD3-4E9A-4EE0-85EA-6678D507AA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7639558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52EC6F-7EC7-4604-9D1A-E4C7CCF04F1C}" type="datetimeFigureOut">
              <a:rPr lang="en-US" smtClean="0">
                <a:solidFill>
                  <a:prstClr val="black">
                    <a:tint val="75000"/>
                  </a:prstClr>
                </a:solidFill>
              </a:rPr>
              <a:pPr/>
              <a:t>8/24/17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7B4DBAD3-4E9A-4EE0-85EA-6678D507AA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9609413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52EC6F-7EC7-4604-9D1A-E4C7CCF04F1C}" type="datetimeFigureOut">
              <a:rPr lang="en-US" smtClean="0">
                <a:solidFill>
                  <a:prstClr val="black">
                    <a:tint val="75000"/>
                  </a:prstClr>
                </a:solidFill>
              </a:rPr>
              <a:pPr/>
              <a:t>8/24/17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7B4DBAD3-4E9A-4EE0-85EA-6678D507AA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59370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052EC6F-7EC7-4604-9D1A-E4C7CCF04F1C}" type="datetimeFigureOut">
              <a:rPr lang="en-US" smtClean="0"/>
              <a:t>8/24/17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DBAD3-4E9A-4EE0-85EA-6678D507AAE5}" type="slidenum">
              <a:rPr lang="en-US" smtClean="0"/>
              <a:t>‹#›</a:t>
            </a:fld>
            <a:endParaRPr lang="en-US"/>
          </a:p>
        </p:txBody>
      </p:sp>
    </p:spTree>
    <p:extLst>
      <p:ext uri="{BB962C8B-B14F-4D97-AF65-F5344CB8AC3E}">
        <p14:creationId xmlns:p14="http://schemas.microsoft.com/office/powerpoint/2010/main" val="248550404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52EC6F-7EC7-4604-9D1A-E4C7CCF04F1C}" type="datetimeFigureOut">
              <a:rPr lang="en-US" smtClean="0">
                <a:solidFill>
                  <a:prstClr val="black">
                    <a:tint val="75000"/>
                  </a:prstClr>
                </a:solidFill>
              </a:rPr>
              <a:pPr/>
              <a:t>8/24/17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7B4DBAD3-4E9A-4EE0-85EA-6678D507AA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5943350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52EC6F-7EC7-4604-9D1A-E4C7CCF04F1C}" type="datetimeFigureOut">
              <a:rPr lang="en-US" smtClean="0">
                <a:solidFill>
                  <a:prstClr val="black">
                    <a:tint val="75000"/>
                  </a:prstClr>
                </a:solidFill>
              </a:rPr>
              <a:pPr/>
              <a:t>8/24/17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B4DBAD3-4E9A-4EE0-85EA-6678D507AA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4923099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52EC6F-7EC7-4604-9D1A-E4C7CCF04F1C}" type="datetimeFigureOut">
              <a:rPr lang="en-US" smtClean="0">
                <a:solidFill>
                  <a:prstClr val="black">
                    <a:tint val="75000"/>
                  </a:prstClr>
                </a:solidFill>
              </a:rPr>
              <a:pPr/>
              <a:t>8/24/17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B4DBAD3-4E9A-4EE0-85EA-6678D507AA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2870007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52EC6F-7EC7-4604-9D1A-E4C7CCF04F1C}" type="datetimeFigureOut">
              <a:rPr lang="en-US" smtClean="0">
                <a:solidFill>
                  <a:prstClr val="black">
                    <a:tint val="75000"/>
                  </a:prstClr>
                </a:solidFill>
              </a:rPr>
              <a:pPr/>
              <a:t>8/24/17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B4DBAD3-4E9A-4EE0-85EA-6678D507AA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3159944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52EC6F-7EC7-4604-9D1A-E4C7CCF04F1C}" type="datetimeFigureOut">
              <a:rPr lang="en-US" smtClean="0">
                <a:solidFill>
                  <a:prstClr val="black">
                    <a:tint val="75000"/>
                  </a:prstClr>
                </a:solidFill>
              </a:rPr>
              <a:pPr/>
              <a:t>8/24/17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B4DBAD3-4E9A-4EE0-85EA-6678D507AA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2673031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52EC6F-7EC7-4604-9D1A-E4C7CCF04F1C}" type="datetimeFigureOut">
              <a:rPr lang="en-US" smtClean="0">
                <a:solidFill>
                  <a:prstClr val="black">
                    <a:tint val="75000"/>
                  </a:prstClr>
                </a:solidFill>
              </a:rPr>
              <a:pPr/>
              <a:t>8/24/17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B4DBAD3-4E9A-4EE0-85EA-6678D507AA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0691192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52EC6F-7EC7-4604-9D1A-E4C7CCF04F1C}" type="datetimeFigureOut">
              <a:rPr lang="en-US" smtClean="0">
                <a:solidFill>
                  <a:prstClr val="black">
                    <a:tint val="75000"/>
                  </a:prstClr>
                </a:solidFill>
              </a:rPr>
              <a:pPr/>
              <a:t>8/24/17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B4DBAD3-4E9A-4EE0-85EA-6678D507AA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3207281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52EC6F-7EC7-4604-9D1A-E4C7CCF04F1C}" type="datetimeFigureOut">
              <a:rPr lang="en-US" smtClean="0">
                <a:solidFill>
                  <a:prstClr val="black">
                    <a:tint val="75000"/>
                  </a:prstClr>
                </a:solidFill>
              </a:rPr>
              <a:pPr/>
              <a:t>8/24/17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B4DBAD3-4E9A-4EE0-85EA-6678D507AA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6148893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052EC6F-7EC7-4604-9D1A-E4C7CCF04F1C}" type="datetimeFigureOut">
              <a:rPr lang="en-US" smtClean="0">
                <a:solidFill>
                  <a:prstClr val="black">
                    <a:tint val="75000"/>
                  </a:prstClr>
                </a:solidFill>
              </a:rPr>
              <a:pPr/>
              <a:t>8/24/17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B4DBAD3-4E9A-4EE0-85EA-6678D507AA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9869776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52EC6F-7EC7-4604-9D1A-E4C7CCF04F1C}" type="datetimeFigureOut">
              <a:rPr lang="en-US" smtClean="0">
                <a:solidFill>
                  <a:prstClr val="black">
                    <a:tint val="75000"/>
                  </a:prstClr>
                </a:solidFill>
              </a:rPr>
              <a:pPr/>
              <a:t>8/24/17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7B4DBAD3-4E9A-4EE0-85EA-6678D507AA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15652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52EC6F-7EC7-4604-9D1A-E4C7CCF04F1C}" type="datetimeFigureOut">
              <a:rPr lang="en-US" smtClean="0"/>
              <a:t>8/24/17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4DBAD3-4E9A-4EE0-85EA-6678D507AAE5}" type="slidenum">
              <a:rPr lang="en-US" smtClean="0"/>
              <a:t>‹#›</a:t>
            </a:fld>
            <a:endParaRPr lang="en-US"/>
          </a:p>
        </p:txBody>
      </p:sp>
    </p:spTree>
    <p:extLst>
      <p:ext uri="{BB962C8B-B14F-4D97-AF65-F5344CB8AC3E}">
        <p14:creationId xmlns:p14="http://schemas.microsoft.com/office/powerpoint/2010/main" val="252230245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52EC6F-7EC7-4604-9D1A-E4C7CCF04F1C}" type="datetimeFigureOut">
              <a:rPr lang="en-US" smtClean="0">
                <a:solidFill>
                  <a:prstClr val="black">
                    <a:tint val="75000"/>
                  </a:prstClr>
                </a:solidFill>
              </a:rPr>
              <a:pPr/>
              <a:t>8/24/17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7B4DBAD3-4E9A-4EE0-85EA-6678D507AA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100265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52EC6F-7EC7-4604-9D1A-E4C7CCF04F1C}" type="datetimeFigureOut">
              <a:rPr lang="en-US" smtClean="0">
                <a:solidFill>
                  <a:prstClr val="black">
                    <a:tint val="75000"/>
                  </a:prstClr>
                </a:solidFill>
              </a:rPr>
              <a:pPr/>
              <a:t>8/24/17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7B4DBAD3-4E9A-4EE0-85EA-6678D507AA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2256316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52EC6F-7EC7-4604-9D1A-E4C7CCF04F1C}" type="datetimeFigureOut">
              <a:rPr lang="en-US" smtClean="0">
                <a:solidFill>
                  <a:prstClr val="black">
                    <a:tint val="75000"/>
                  </a:prstClr>
                </a:solidFill>
              </a:rPr>
              <a:pPr/>
              <a:t>8/24/17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B4DBAD3-4E9A-4EE0-85EA-6678D507AA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4120339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52EC6F-7EC7-4604-9D1A-E4C7CCF04F1C}" type="datetimeFigureOut">
              <a:rPr lang="en-US" smtClean="0">
                <a:solidFill>
                  <a:prstClr val="black">
                    <a:tint val="75000"/>
                  </a:prstClr>
                </a:solidFill>
              </a:rPr>
              <a:pPr/>
              <a:t>8/24/17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B4DBAD3-4E9A-4EE0-85EA-6678D507AA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9152955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52EC6F-7EC7-4604-9D1A-E4C7CCF04F1C}" type="datetimeFigureOut">
              <a:rPr lang="en-US" smtClean="0">
                <a:solidFill>
                  <a:prstClr val="black">
                    <a:tint val="75000"/>
                  </a:prstClr>
                </a:solidFill>
              </a:rPr>
              <a:pPr/>
              <a:t>8/24/17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B4DBAD3-4E9A-4EE0-85EA-6678D507AA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5618502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52EC6F-7EC7-4604-9D1A-E4C7CCF04F1C}" type="datetimeFigureOut">
              <a:rPr lang="en-US" smtClean="0">
                <a:solidFill>
                  <a:prstClr val="black">
                    <a:tint val="75000"/>
                  </a:prstClr>
                </a:solidFill>
              </a:rPr>
              <a:pPr/>
              <a:t>8/24/17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B4DBAD3-4E9A-4EE0-85EA-6678D507AA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5036033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52EC6F-7EC7-4604-9D1A-E4C7CCF04F1C}" type="datetimeFigureOut">
              <a:rPr lang="en-US" smtClean="0">
                <a:solidFill>
                  <a:prstClr val="black">
                    <a:tint val="75000"/>
                  </a:prstClr>
                </a:solidFill>
              </a:rPr>
              <a:pPr/>
              <a:t>8/24/17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B4DBAD3-4E9A-4EE0-85EA-6678D507AA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0691192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52EC6F-7EC7-4604-9D1A-E4C7CCF04F1C}" type="datetimeFigureOut">
              <a:rPr lang="en-US" smtClean="0">
                <a:solidFill>
                  <a:prstClr val="black">
                    <a:tint val="75000"/>
                  </a:prstClr>
                </a:solidFill>
              </a:rPr>
              <a:pPr/>
              <a:t>8/24/17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B4DBAD3-4E9A-4EE0-85EA-6678D507AA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3207281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52EC6F-7EC7-4604-9D1A-E4C7CCF04F1C}" type="datetimeFigureOut">
              <a:rPr lang="en-US" smtClean="0">
                <a:solidFill>
                  <a:prstClr val="black">
                    <a:tint val="75000"/>
                  </a:prstClr>
                </a:solidFill>
              </a:rPr>
              <a:pPr/>
              <a:t>8/24/17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B4DBAD3-4E9A-4EE0-85EA-6678D507AA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6148893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052EC6F-7EC7-4604-9D1A-E4C7CCF04F1C}" type="datetimeFigureOut">
              <a:rPr lang="en-US" smtClean="0">
                <a:solidFill>
                  <a:prstClr val="black">
                    <a:tint val="75000"/>
                  </a:prstClr>
                </a:solidFill>
              </a:rPr>
              <a:pPr/>
              <a:t>8/24/17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B4DBAD3-4E9A-4EE0-85EA-6678D507AA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98697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52EC6F-7EC7-4604-9D1A-E4C7CCF04F1C}" type="datetimeFigureOut">
              <a:rPr lang="en-US" smtClean="0"/>
              <a:t>8/24/17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4DBAD3-4E9A-4EE0-85EA-6678D507AAE5}" type="slidenum">
              <a:rPr lang="en-US" smtClean="0"/>
              <a:t>‹#›</a:t>
            </a:fld>
            <a:endParaRPr lang="en-US"/>
          </a:p>
        </p:txBody>
      </p:sp>
    </p:spTree>
    <p:extLst>
      <p:ext uri="{BB962C8B-B14F-4D97-AF65-F5344CB8AC3E}">
        <p14:creationId xmlns:p14="http://schemas.microsoft.com/office/powerpoint/2010/main" val="404460718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52EC6F-7EC7-4604-9D1A-E4C7CCF04F1C}" type="datetimeFigureOut">
              <a:rPr lang="en-US" smtClean="0">
                <a:solidFill>
                  <a:prstClr val="black">
                    <a:tint val="75000"/>
                  </a:prstClr>
                </a:solidFill>
              </a:rPr>
              <a:pPr/>
              <a:t>8/24/17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7B4DBAD3-4E9A-4EE0-85EA-6678D507AA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1565282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52EC6F-7EC7-4604-9D1A-E4C7CCF04F1C}" type="datetimeFigureOut">
              <a:rPr lang="en-US" smtClean="0">
                <a:solidFill>
                  <a:prstClr val="black">
                    <a:tint val="75000"/>
                  </a:prstClr>
                </a:solidFill>
              </a:rPr>
              <a:pPr/>
              <a:t>8/24/17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7B4DBAD3-4E9A-4EE0-85EA-6678D507AA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100265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52EC6F-7EC7-4604-9D1A-E4C7CCF04F1C}" type="datetimeFigureOut">
              <a:rPr lang="en-US" smtClean="0">
                <a:solidFill>
                  <a:prstClr val="black">
                    <a:tint val="75000"/>
                  </a:prstClr>
                </a:solidFill>
              </a:rPr>
              <a:pPr/>
              <a:t>8/24/17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7B4DBAD3-4E9A-4EE0-85EA-6678D507AA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2256316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52EC6F-7EC7-4604-9D1A-E4C7CCF04F1C}" type="datetimeFigureOut">
              <a:rPr lang="en-US" smtClean="0">
                <a:solidFill>
                  <a:prstClr val="black">
                    <a:tint val="75000"/>
                  </a:prstClr>
                </a:solidFill>
              </a:rPr>
              <a:pPr/>
              <a:t>8/24/17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B4DBAD3-4E9A-4EE0-85EA-6678D507AA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4120339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52EC6F-7EC7-4604-9D1A-E4C7CCF04F1C}" type="datetimeFigureOut">
              <a:rPr lang="en-US" smtClean="0">
                <a:solidFill>
                  <a:prstClr val="black">
                    <a:tint val="75000"/>
                  </a:prstClr>
                </a:solidFill>
              </a:rPr>
              <a:pPr/>
              <a:t>8/24/17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B4DBAD3-4E9A-4EE0-85EA-6678D507AA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9152955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52EC6F-7EC7-4604-9D1A-E4C7CCF04F1C}" type="datetimeFigureOut">
              <a:rPr lang="en-US" smtClean="0">
                <a:solidFill>
                  <a:prstClr val="black">
                    <a:tint val="75000"/>
                  </a:prstClr>
                </a:solidFill>
              </a:rPr>
              <a:pPr/>
              <a:t>8/24/17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B4DBAD3-4E9A-4EE0-85EA-6678D507AA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5618502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52EC6F-7EC7-4604-9D1A-E4C7CCF04F1C}" type="datetimeFigureOut">
              <a:rPr lang="en-US" smtClean="0">
                <a:solidFill>
                  <a:prstClr val="black">
                    <a:tint val="75000"/>
                  </a:prstClr>
                </a:solidFill>
              </a:rPr>
              <a:pPr/>
              <a:t>8/24/17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B4DBAD3-4E9A-4EE0-85EA-6678D507AA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50360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52EC6F-7EC7-4604-9D1A-E4C7CCF04F1C}" type="datetimeFigureOut">
              <a:rPr lang="en-US" smtClean="0"/>
              <a:t>8/24/17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4DBAD3-4E9A-4EE0-85EA-6678D507AAE5}" type="slidenum">
              <a:rPr lang="en-US" smtClean="0"/>
              <a:t>‹#›</a:t>
            </a:fld>
            <a:endParaRPr lang="en-US"/>
          </a:p>
        </p:txBody>
      </p:sp>
    </p:spTree>
    <p:extLst>
      <p:ext uri="{BB962C8B-B14F-4D97-AF65-F5344CB8AC3E}">
        <p14:creationId xmlns:p14="http://schemas.microsoft.com/office/powerpoint/2010/main" val="3596849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52EC6F-7EC7-4604-9D1A-E4C7CCF04F1C}" type="datetimeFigureOut">
              <a:rPr lang="en-US" smtClean="0"/>
              <a:t>8/24/17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DBAD3-4E9A-4EE0-85EA-6678D507AAE5}" type="slidenum">
              <a:rPr lang="en-US" smtClean="0"/>
              <a:t>‹#›</a:t>
            </a:fld>
            <a:endParaRPr lang="en-US"/>
          </a:p>
        </p:txBody>
      </p:sp>
    </p:spTree>
    <p:extLst>
      <p:ext uri="{BB962C8B-B14F-4D97-AF65-F5344CB8AC3E}">
        <p14:creationId xmlns:p14="http://schemas.microsoft.com/office/powerpoint/2010/main" val="4140004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52EC6F-7EC7-4604-9D1A-E4C7CCF04F1C}" type="datetimeFigureOut">
              <a:rPr lang="en-US" smtClean="0"/>
              <a:t>8/24/17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DBAD3-4E9A-4EE0-85EA-6678D507AAE5}" type="slidenum">
              <a:rPr lang="en-US" smtClean="0"/>
              <a:t>‹#›</a:t>
            </a:fld>
            <a:endParaRPr lang="en-US"/>
          </a:p>
        </p:txBody>
      </p:sp>
    </p:spTree>
    <p:extLst>
      <p:ext uri="{BB962C8B-B14F-4D97-AF65-F5344CB8AC3E}">
        <p14:creationId xmlns:p14="http://schemas.microsoft.com/office/powerpoint/2010/main" val="230656810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2" Type="http://schemas.openxmlformats.org/officeDocument/2006/relationships/theme" Target="../theme/theme4.xml"/><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5.xml"/><Relationship Id="rId12" Type="http://schemas.openxmlformats.org/officeDocument/2006/relationships/theme" Target="../theme/theme5.xml"/><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 Id="rId9" Type="http://schemas.openxmlformats.org/officeDocument/2006/relationships/slideLayout" Target="../slideLayouts/slideLayout53.xml"/><Relationship Id="rId10"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66.xml"/><Relationship Id="rId12" Type="http://schemas.openxmlformats.org/officeDocument/2006/relationships/theme" Target="../theme/theme6.xml"/><Relationship Id="rId1" Type="http://schemas.openxmlformats.org/officeDocument/2006/relationships/slideLayout" Target="../slideLayouts/slideLayout56.xml"/><Relationship Id="rId2" Type="http://schemas.openxmlformats.org/officeDocument/2006/relationships/slideLayout" Target="../slideLayouts/slideLayout57.xml"/><Relationship Id="rId3" Type="http://schemas.openxmlformats.org/officeDocument/2006/relationships/slideLayout" Target="../slideLayouts/slideLayout58.xml"/><Relationship Id="rId4" Type="http://schemas.openxmlformats.org/officeDocument/2006/relationships/slideLayout" Target="../slideLayouts/slideLayout59.xml"/><Relationship Id="rId5" Type="http://schemas.openxmlformats.org/officeDocument/2006/relationships/slideLayout" Target="../slideLayouts/slideLayout60.xml"/><Relationship Id="rId6" Type="http://schemas.openxmlformats.org/officeDocument/2006/relationships/slideLayout" Target="../slideLayouts/slideLayout61.xml"/><Relationship Id="rId7" Type="http://schemas.openxmlformats.org/officeDocument/2006/relationships/slideLayout" Target="../slideLayouts/slideLayout62.xml"/><Relationship Id="rId8" Type="http://schemas.openxmlformats.org/officeDocument/2006/relationships/slideLayout" Target="../slideLayouts/slideLayout63.xml"/><Relationship Id="rId9" Type="http://schemas.openxmlformats.org/officeDocument/2006/relationships/slideLayout" Target="../slideLayouts/slideLayout64.xml"/><Relationship Id="rId10"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52EC6F-7EC7-4604-9D1A-E4C7CCF04F1C}" type="datetimeFigureOut">
              <a:rPr lang="en-US" smtClean="0"/>
              <a:t>8/24/17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4DBAD3-4E9A-4EE0-85EA-6678D507AAE5}" type="slidenum">
              <a:rPr lang="en-US" smtClean="0"/>
              <a:t>‹#›</a:t>
            </a:fld>
            <a:endParaRPr lang="en-US"/>
          </a:p>
        </p:txBody>
      </p:sp>
    </p:spTree>
    <p:extLst>
      <p:ext uri="{BB962C8B-B14F-4D97-AF65-F5344CB8AC3E}">
        <p14:creationId xmlns:p14="http://schemas.microsoft.com/office/powerpoint/2010/main" val="37517405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52EC6F-7EC7-4604-9D1A-E4C7CCF04F1C}" type="datetimeFigureOut">
              <a:rPr lang="en-US" smtClean="0">
                <a:solidFill>
                  <a:prstClr val="black">
                    <a:tint val="75000"/>
                  </a:prstClr>
                </a:solidFill>
              </a:rPr>
              <a:pPr/>
              <a:t>8/24/17</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4DBAD3-4E9A-4EE0-85EA-6678D507AA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068402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52EC6F-7EC7-4604-9D1A-E4C7CCF04F1C}" type="datetimeFigureOut">
              <a:rPr lang="en-US" smtClean="0">
                <a:solidFill>
                  <a:prstClr val="black">
                    <a:tint val="75000"/>
                  </a:prstClr>
                </a:solidFill>
              </a:rPr>
              <a:pPr/>
              <a:t>8/24/17</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4DBAD3-4E9A-4EE0-85EA-6678D507AA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0684022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52EC6F-7EC7-4604-9D1A-E4C7CCF04F1C}" type="datetimeFigureOut">
              <a:rPr lang="en-US" smtClean="0">
                <a:solidFill>
                  <a:prstClr val="black">
                    <a:tint val="75000"/>
                  </a:prstClr>
                </a:solidFill>
              </a:rPr>
              <a:pPr/>
              <a:t>8/24/17</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4DBAD3-4E9A-4EE0-85EA-6678D507AA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0684022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52EC6F-7EC7-4604-9D1A-E4C7CCF04F1C}" type="datetimeFigureOut">
              <a:rPr lang="en-US" smtClean="0">
                <a:solidFill>
                  <a:prstClr val="black">
                    <a:tint val="75000"/>
                  </a:prstClr>
                </a:solidFill>
              </a:rPr>
              <a:pPr/>
              <a:t>8/24/17</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4DBAD3-4E9A-4EE0-85EA-6678D507AA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4114319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52EC6F-7EC7-4604-9D1A-E4C7CCF04F1C}" type="datetimeFigureOut">
              <a:rPr lang="en-US" smtClean="0">
                <a:solidFill>
                  <a:prstClr val="black">
                    <a:tint val="75000"/>
                  </a:prstClr>
                </a:solidFill>
              </a:rPr>
              <a:pPr/>
              <a:t>8/24/17</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4DBAD3-4E9A-4EE0-85EA-6678D507AAE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4114319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png"/><Relationship Id="rId5"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png"/><Relationship Id="rId5"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jpeg"/></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3.jpe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3.jpeg"/><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3.jpeg"/><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29.png"/><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31.png"/><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33.png"/><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34.png"/><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35.png"/><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2.jpeg"/><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6.png"/><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7.png"/><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8.png"/><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9.png"/><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3.jpe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40.png"/><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41.png"/><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42.png"/><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43.png"/><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44.png"/><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45.png"/><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46.png"/><Relationship Id="rId1" Type="http://schemas.openxmlformats.org/officeDocument/2006/relationships/slideLayout" Target="../slideLayouts/slideLayout1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46.png"/><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47.png"/><Relationship Id="rId1" Type="http://schemas.openxmlformats.org/officeDocument/2006/relationships/slideLayout" Target="../slideLayouts/slideLayout2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48.png"/><Relationship Id="rId1" Type="http://schemas.openxmlformats.org/officeDocument/2006/relationships/slideLayout" Target="../slideLayouts/slideLayout35.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61.xml"/><Relationship Id="rId3" Type="http://schemas.openxmlformats.org/officeDocument/2006/relationships/hyperlink" Target="mailto:sharma.deepak2@mayo.edu"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1"/>
            <a:ext cx="7772400" cy="2838450"/>
          </a:xfrm>
        </p:spPr>
        <p:txBody>
          <a:bodyPr>
            <a:normAutofit/>
          </a:bodyPr>
          <a:lstStyle/>
          <a:p>
            <a:r>
              <a:rPr lang="en-US" dirty="0" smtClean="0"/>
              <a:t>D2Refine </a:t>
            </a:r>
            <a:r>
              <a:rPr lang="en-US" dirty="0" smtClean="0"/>
              <a:t>Usability Study</a:t>
            </a:r>
            <a:r>
              <a:rPr lang="en-US" dirty="0" smtClean="0"/>
              <a:t/>
            </a:r>
            <a:br>
              <a:rPr lang="en-US" dirty="0" smtClean="0"/>
            </a:br>
            <a:r>
              <a:rPr lang="en-US" dirty="0" smtClean="0"/>
              <a:t>Introduction to </a:t>
            </a:r>
            <a:r>
              <a:rPr lang="en-US" dirty="0" smtClean="0"/>
              <a:t>Test </a:t>
            </a:r>
            <a:r>
              <a:rPr lang="en-US" dirty="0"/>
              <a:t>E</a:t>
            </a:r>
            <a:r>
              <a:rPr lang="en-US" dirty="0" smtClean="0"/>
              <a:t>nvironments</a:t>
            </a:r>
            <a:endParaRPr lang="en-US" dirty="0"/>
          </a:p>
        </p:txBody>
      </p:sp>
      <p:sp>
        <p:nvSpPr>
          <p:cNvPr id="3" name="Subtitle 2"/>
          <p:cNvSpPr>
            <a:spLocks noGrp="1"/>
          </p:cNvSpPr>
          <p:nvPr>
            <p:ph type="subTitle" idx="1"/>
          </p:nvPr>
        </p:nvSpPr>
        <p:spPr/>
        <p:txBody>
          <a:bodyPr/>
          <a:lstStyle/>
          <a:p>
            <a:r>
              <a:rPr lang="en-US" dirty="0" smtClean="0"/>
              <a:t>Deepak Sharma</a:t>
            </a:r>
          </a:p>
          <a:p>
            <a:r>
              <a:rPr lang="en-US" dirty="0" smtClean="0"/>
              <a:t>August 2017</a:t>
            </a:r>
            <a:endParaRPr lang="en-US" dirty="0"/>
          </a:p>
        </p:txBody>
      </p:sp>
    </p:spTree>
    <p:extLst>
      <p:ext uri="{BB962C8B-B14F-4D97-AF65-F5344CB8AC3E}">
        <p14:creationId xmlns:p14="http://schemas.microsoft.com/office/powerpoint/2010/main" val="287263757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DF2F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lgn="ctr">
              <a:buNone/>
            </a:pPr>
            <a:r>
              <a:rPr lang="en-US" sz="5400" dirty="0" smtClean="0"/>
              <a:t>Study Tasks </a:t>
            </a:r>
          </a:p>
          <a:p>
            <a:pPr marL="0" indent="0" algn="ctr">
              <a:buNone/>
            </a:pPr>
            <a:r>
              <a:rPr lang="en-US" sz="5400" dirty="0" smtClean="0"/>
              <a:t>using </a:t>
            </a:r>
          </a:p>
          <a:p>
            <a:pPr marL="0" indent="0" algn="ctr">
              <a:buNone/>
            </a:pPr>
            <a:r>
              <a:rPr lang="en-US" sz="5400" b="1" dirty="0" smtClean="0"/>
              <a:t>D2Refine</a:t>
            </a:r>
            <a:r>
              <a:rPr lang="en-US" sz="5400" dirty="0" smtClean="0"/>
              <a:t> </a:t>
            </a:r>
          </a:p>
          <a:p>
            <a:pPr marL="0" indent="0" algn="ctr">
              <a:buNone/>
            </a:pPr>
            <a:r>
              <a:rPr lang="en-US" sz="5400" dirty="0" smtClean="0"/>
              <a:t>Platform</a:t>
            </a:r>
          </a:p>
          <a:p>
            <a:endParaRPr lang="en-US" dirty="0"/>
          </a:p>
          <a:p>
            <a:endParaRPr lang="en-US" dirty="0" smtClean="0"/>
          </a:p>
          <a:p>
            <a:endParaRPr lang="en-US" dirty="0"/>
          </a:p>
          <a:p>
            <a:endParaRPr lang="en-US" dirty="0" smtClean="0"/>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95400" cy="1367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293195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DF2F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1 – Create DD</a:t>
            </a:r>
            <a:endParaRPr lang="en-US" dirty="0"/>
          </a:p>
        </p:txBody>
      </p:sp>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43428" y="2110800"/>
            <a:ext cx="7857143" cy="3504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95400" cy="1367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p:cNvCxnSpPr/>
          <p:nvPr/>
        </p:nvCxnSpPr>
        <p:spPr>
          <a:xfrm flipH="1" flipV="1">
            <a:off x="4953000" y="4114800"/>
            <a:ext cx="1104900" cy="91439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0" name="TextBox 9"/>
          <p:cNvSpPr txBox="1"/>
          <p:nvPr/>
        </p:nvSpPr>
        <p:spPr>
          <a:xfrm>
            <a:off x="4953000" y="5129681"/>
            <a:ext cx="3810000" cy="646331"/>
          </a:xfrm>
          <a:prstGeom prst="rect">
            <a:avLst/>
          </a:prstGeom>
          <a:noFill/>
        </p:spPr>
        <p:txBody>
          <a:bodyPr wrap="square" rtlCol="0">
            <a:spAutoFit/>
          </a:bodyPr>
          <a:lstStyle/>
          <a:p>
            <a:r>
              <a:rPr lang="en-US" b="1" dirty="0" smtClean="0">
                <a:solidFill>
                  <a:srgbClr val="FF0000"/>
                </a:solidFill>
              </a:rPr>
              <a:t>We Choose this option to create a DD </a:t>
            </a:r>
            <a:r>
              <a:rPr lang="en-US" b="1" dirty="0" smtClean="0">
                <a:solidFill>
                  <a:srgbClr val="FF0000"/>
                </a:solidFill>
              </a:rPr>
              <a:t>with </a:t>
            </a:r>
            <a:r>
              <a:rPr lang="en-US" b="1" dirty="0" smtClean="0">
                <a:solidFill>
                  <a:srgbClr val="FF0000"/>
                </a:solidFill>
              </a:rPr>
              <a:t>no variable </a:t>
            </a:r>
            <a:r>
              <a:rPr lang="en-US" b="1" dirty="0" smtClean="0">
                <a:solidFill>
                  <a:srgbClr val="FF0000"/>
                </a:solidFill>
              </a:rPr>
              <a:t>definitions </a:t>
            </a:r>
            <a:endParaRPr lang="en-US" b="1" dirty="0">
              <a:solidFill>
                <a:srgbClr val="FF0000"/>
              </a:solidFill>
            </a:endParaRPr>
          </a:p>
        </p:txBody>
      </p:sp>
    </p:spTree>
    <p:extLst>
      <p:ext uri="{BB962C8B-B14F-4D97-AF65-F5344CB8AC3E}">
        <p14:creationId xmlns:p14="http://schemas.microsoft.com/office/powerpoint/2010/main" val="37334831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DF2F9"/>
        </a:solidFill>
        <a:effectLst/>
      </p:bgPr>
    </p:bg>
    <p:spTree>
      <p:nvGrpSpPr>
        <p:cNvPr id="1" name=""/>
        <p:cNvGrpSpPr/>
        <p:nvPr/>
      </p:nvGrpSpPr>
      <p:grpSpPr>
        <a:xfrm>
          <a:off x="0" y="0"/>
          <a:ext cx="0" cy="0"/>
          <a:chOff x="0" y="0"/>
          <a:chExt cx="0" cy="0"/>
        </a:xfrm>
      </p:grpSpPr>
      <p:pic>
        <p:nvPicPr>
          <p:cNvPr id="9"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73142" y="1600200"/>
            <a:ext cx="6197715"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Task 1 – Create DD</a:t>
            </a:r>
            <a:endParaRPr lang="en-US" dirty="0"/>
          </a:p>
        </p:txBody>
      </p:sp>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95400" cy="1367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p:cNvCxnSpPr/>
          <p:nvPr/>
        </p:nvCxnSpPr>
        <p:spPr>
          <a:xfrm flipH="1" flipV="1">
            <a:off x="5505450" y="3352800"/>
            <a:ext cx="666750" cy="2698875"/>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0" name="TextBox 9"/>
          <p:cNvSpPr txBox="1"/>
          <p:nvPr/>
        </p:nvSpPr>
        <p:spPr>
          <a:xfrm>
            <a:off x="4191000" y="6051675"/>
            <a:ext cx="4648200" cy="369332"/>
          </a:xfrm>
          <a:prstGeom prst="rect">
            <a:avLst/>
          </a:prstGeom>
          <a:noFill/>
        </p:spPr>
        <p:txBody>
          <a:bodyPr wrap="square" rtlCol="0">
            <a:spAutoFit/>
          </a:bodyPr>
          <a:lstStyle/>
          <a:p>
            <a:r>
              <a:rPr lang="en-US" b="1" dirty="0" smtClean="0">
                <a:solidFill>
                  <a:srgbClr val="FF0000"/>
                </a:solidFill>
              </a:rPr>
              <a:t>Locate the file to import from your computer</a:t>
            </a:r>
            <a:endParaRPr lang="en-US" b="1" dirty="0">
              <a:solidFill>
                <a:srgbClr val="FF0000"/>
              </a:solidFill>
            </a:endParaRPr>
          </a:p>
        </p:txBody>
      </p:sp>
    </p:spTree>
    <p:extLst>
      <p:ext uri="{BB962C8B-B14F-4D97-AF65-F5344CB8AC3E}">
        <p14:creationId xmlns:p14="http://schemas.microsoft.com/office/powerpoint/2010/main" val="368036699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DF2F9"/>
        </a:solidFill>
        <a:effectLst/>
      </p:bgPr>
    </p:bg>
    <p:spTree>
      <p:nvGrpSpPr>
        <p:cNvPr id="1" name=""/>
        <p:cNvGrpSpPr/>
        <p:nvPr/>
      </p:nvGrpSpPr>
      <p:grpSpPr>
        <a:xfrm>
          <a:off x="0" y="0"/>
          <a:ext cx="0" cy="0"/>
          <a:chOff x="0" y="0"/>
          <a:chExt cx="0" cy="0"/>
        </a:xfrm>
      </p:grpSpPr>
      <p:pic>
        <p:nvPicPr>
          <p:cNvPr id="13"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36046" y="1600200"/>
            <a:ext cx="6471908"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Task 1 – Create DD</a:t>
            </a:r>
            <a:endParaRPr lang="en-US" dirty="0"/>
          </a:p>
        </p:txBody>
      </p:sp>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95400" cy="1367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0" y="6217699"/>
            <a:ext cx="8839200" cy="646331"/>
          </a:xfrm>
          <a:prstGeom prst="rect">
            <a:avLst/>
          </a:prstGeom>
          <a:noFill/>
        </p:spPr>
        <p:txBody>
          <a:bodyPr wrap="square" rtlCol="0">
            <a:spAutoFit/>
          </a:bodyPr>
          <a:lstStyle/>
          <a:p>
            <a:r>
              <a:rPr lang="en-US" b="1" dirty="0" smtClean="0">
                <a:solidFill>
                  <a:srgbClr val="FF0000"/>
                </a:solidFill>
              </a:rPr>
              <a:t>Rename the Data Dictionary name, if you wish. </a:t>
            </a:r>
          </a:p>
          <a:p>
            <a:r>
              <a:rPr lang="en-US" b="1" dirty="0" smtClean="0">
                <a:solidFill>
                  <a:srgbClr val="FF0000"/>
                </a:solidFill>
              </a:rPr>
              <a:t>Otherwise it uses the file name as name of the data dictionary.</a:t>
            </a:r>
            <a:endParaRPr lang="en-US" b="1" dirty="0">
              <a:solidFill>
                <a:srgbClr val="FF0000"/>
              </a:solidFill>
            </a:endParaRPr>
          </a:p>
        </p:txBody>
      </p:sp>
      <p:cxnSp>
        <p:nvCxnSpPr>
          <p:cNvPr id="12" name="Straight Arrow Connector 11"/>
          <p:cNvCxnSpPr/>
          <p:nvPr/>
        </p:nvCxnSpPr>
        <p:spPr>
          <a:xfrm flipV="1">
            <a:off x="3695700" y="2133600"/>
            <a:ext cx="1638300" cy="41910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69047887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DF2F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1 – Create DD</a:t>
            </a:r>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95400" cy="1367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p:cNvSpPr>
            <a:spLocks noGrp="1"/>
          </p:cNvSpPr>
          <p:nvPr>
            <p:ph idx="1"/>
          </p:nvPr>
        </p:nvSpPr>
        <p:spPr/>
        <p:txBody>
          <a:bodyPr/>
          <a:lstStyle/>
          <a:p>
            <a:endParaRPr lang="en-US" dirty="0"/>
          </a:p>
        </p:txBody>
      </p:sp>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846110"/>
            <a:ext cx="8229600" cy="20341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1143000" y="5615023"/>
            <a:ext cx="7467600" cy="369332"/>
          </a:xfrm>
          <a:prstGeom prst="rect">
            <a:avLst/>
          </a:prstGeom>
          <a:noFill/>
        </p:spPr>
        <p:txBody>
          <a:bodyPr wrap="square" rtlCol="0">
            <a:spAutoFit/>
          </a:bodyPr>
          <a:lstStyle/>
          <a:p>
            <a:r>
              <a:rPr lang="en-US" b="1" dirty="0" smtClean="0">
                <a:solidFill>
                  <a:srgbClr val="FF0000"/>
                </a:solidFill>
              </a:rPr>
              <a:t>This shows blank data dictionary with no variable defined</a:t>
            </a:r>
            <a:endParaRPr lang="en-US" b="1" dirty="0">
              <a:solidFill>
                <a:srgbClr val="FF0000"/>
              </a:solidFill>
            </a:endParaRPr>
          </a:p>
        </p:txBody>
      </p:sp>
      <p:cxnSp>
        <p:nvCxnSpPr>
          <p:cNvPr id="10" name="Straight Arrow Connector 9"/>
          <p:cNvCxnSpPr/>
          <p:nvPr/>
        </p:nvCxnSpPr>
        <p:spPr>
          <a:xfrm flipV="1">
            <a:off x="2743200" y="3810001"/>
            <a:ext cx="152400" cy="180502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99961255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DF2F9"/>
        </a:solidFill>
        <a:effectLst/>
      </p:bgPr>
    </p:bg>
    <p:spTree>
      <p:nvGrpSpPr>
        <p:cNvPr id="1" name=""/>
        <p:cNvGrpSpPr/>
        <p:nvPr/>
      </p:nvGrpSpPr>
      <p:grpSpPr>
        <a:xfrm>
          <a:off x="0" y="0"/>
          <a:ext cx="0" cy="0"/>
          <a:chOff x="0" y="0"/>
          <a:chExt cx="0" cy="0"/>
        </a:xfrm>
      </p:grpSpPr>
      <p:pic>
        <p:nvPicPr>
          <p:cNvPr id="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00571" y="1915562"/>
            <a:ext cx="6542857" cy="38952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Task 1 – Create DD</a:t>
            </a:r>
            <a:endParaRPr lang="en-US" dirty="0"/>
          </a:p>
        </p:txBody>
      </p:sp>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95400" cy="1367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0" y="5934670"/>
            <a:ext cx="3429000" cy="646331"/>
          </a:xfrm>
          <a:prstGeom prst="rect">
            <a:avLst/>
          </a:prstGeom>
          <a:noFill/>
        </p:spPr>
        <p:txBody>
          <a:bodyPr wrap="square" rtlCol="0">
            <a:spAutoFit/>
          </a:bodyPr>
          <a:lstStyle/>
          <a:p>
            <a:r>
              <a:rPr lang="en-US" b="1" dirty="0" smtClean="0">
                <a:solidFill>
                  <a:srgbClr val="FF0000"/>
                </a:solidFill>
              </a:rPr>
              <a:t>Add rows using the menu option ‘Prepend Rows’</a:t>
            </a:r>
            <a:endParaRPr lang="en-US" b="1" dirty="0">
              <a:solidFill>
                <a:srgbClr val="FF0000"/>
              </a:solidFill>
            </a:endParaRPr>
          </a:p>
        </p:txBody>
      </p:sp>
      <p:cxnSp>
        <p:nvCxnSpPr>
          <p:cNvPr id="7" name="Straight Arrow Connector 6"/>
          <p:cNvCxnSpPr/>
          <p:nvPr/>
        </p:nvCxnSpPr>
        <p:spPr>
          <a:xfrm flipV="1">
            <a:off x="2971800" y="5029200"/>
            <a:ext cx="2438400" cy="1228635"/>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69459394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DF2F9"/>
        </a:solidFill>
        <a:effectLst/>
      </p:bgPr>
    </p:bg>
    <p:spTree>
      <p:nvGrpSpPr>
        <p:cNvPr id="1" name=""/>
        <p:cNvGrpSpPr/>
        <p:nvPr/>
      </p:nvGrpSpPr>
      <p:grpSpPr>
        <a:xfrm>
          <a:off x="0" y="0"/>
          <a:ext cx="0" cy="0"/>
          <a:chOff x="0" y="0"/>
          <a:chExt cx="0" cy="0"/>
        </a:xfrm>
      </p:grpSpPr>
      <p:pic>
        <p:nvPicPr>
          <p:cNvPr id="8"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81524" y="1948896"/>
            <a:ext cx="7180952" cy="38285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Task 1 – Create DD</a:t>
            </a:r>
            <a:endParaRPr lang="en-US" dirty="0"/>
          </a:p>
        </p:txBody>
      </p:sp>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95400" cy="1367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457200" y="6119336"/>
            <a:ext cx="8077200" cy="646331"/>
          </a:xfrm>
          <a:prstGeom prst="rect">
            <a:avLst/>
          </a:prstGeom>
          <a:noFill/>
        </p:spPr>
        <p:txBody>
          <a:bodyPr wrap="square" rtlCol="0">
            <a:spAutoFit/>
          </a:bodyPr>
          <a:lstStyle/>
          <a:p>
            <a:r>
              <a:rPr lang="en-US" b="1" dirty="0" smtClean="0">
                <a:solidFill>
                  <a:srgbClr val="FF0000"/>
                </a:solidFill>
              </a:rPr>
              <a:t>Specify ‘how many additional variables’ by specifying how many additional rows you want to prepend.</a:t>
            </a:r>
            <a:endParaRPr lang="en-US" b="1" dirty="0">
              <a:solidFill>
                <a:srgbClr val="FF0000"/>
              </a:solidFill>
            </a:endParaRPr>
          </a:p>
        </p:txBody>
      </p:sp>
      <p:cxnSp>
        <p:nvCxnSpPr>
          <p:cNvPr id="7" name="Straight Arrow Connector 6"/>
          <p:cNvCxnSpPr/>
          <p:nvPr/>
        </p:nvCxnSpPr>
        <p:spPr>
          <a:xfrm flipV="1">
            <a:off x="3722077" y="2819400"/>
            <a:ext cx="468923" cy="313090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06665548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DF2F9"/>
        </a:solidFill>
        <a:effectLst/>
      </p:bgPr>
    </p:bg>
    <p:spTree>
      <p:nvGrpSpPr>
        <p:cNvPr id="1" name=""/>
        <p:cNvGrpSpPr/>
        <p:nvPr/>
      </p:nvGrpSpPr>
      <p:grpSpPr>
        <a:xfrm>
          <a:off x="0" y="0"/>
          <a:ext cx="0" cy="0"/>
          <a:chOff x="0" y="0"/>
          <a:chExt cx="0" cy="0"/>
        </a:xfrm>
      </p:grpSpPr>
      <p:pic>
        <p:nvPicPr>
          <p:cNvPr id="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200" y="2889873"/>
            <a:ext cx="8229600" cy="19466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Task 1 – Create DD</a:t>
            </a:r>
            <a:endParaRPr lang="en-US" dirty="0"/>
          </a:p>
        </p:txBody>
      </p:sp>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95400" cy="1367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304800" y="5867400"/>
            <a:ext cx="7467600" cy="646331"/>
          </a:xfrm>
          <a:prstGeom prst="rect">
            <a:avLst/>
          </a:prstGeom>
          <a:noFill/>
        </p:spPr>
        <p:txBody>
          <a:bodyPr wrap="square" rtlCol="0">
            <a:spAutoFit/>
          </a:bodyPr>
          <a:lstStyle/>
          <a:p>
            <a:r>
              <a:rPr lang="en-US" b="1" dirty="0" smtClean="0">
                <a:solidFill>
                  <a:srgbClr val="FF0000"/>
                </a:solidFill>
              </a:rPr>
              <a:t>Now we start editing the variable definitions – one each row</a:t>
            </a:r>
          </a:p>
          <a:p>
            <a:endParaRPr lang="en-US" b="1" dirty="0">
              <a:solidFill>
                <a:srgbClr val="FF0000"/>
              </a:solidFill>
            </a:endParaRPr>
          </a:p>
        </p:txBody>
      </p:sp>
      <p:cxnSp>
        <p:nvCxnSpPr>
          <p:cNvPr id="7" name="Straight Arrow Connector 6"/>
          <p:cNvCxnSpPr/>
          <p:nvPr/>
        </p:nvCxnSpPr>
        <p:spPr>
          <a:xfrm flipH="1" flipV="1">
            <a:off x="1866900" y="4724401"/>
            <a:ext cx="800100" cy="114299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53035482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DF2F9"/>
        </a:solidFill>
        <a:effectLst/>
      </p:bgPr>
    </p:bg>
    <p:spTree>
      <p:nvGrpSpPr>
        <p:cNvPr id="1" name=""/>
        <p:cNvGrpSpPr/>
        <p:nvPr/>
      </p:nvGrpSpPr>
      <p:grpSpPr>
        <a:xfrm>
          <a:off x="0" y="0"/>
          <a:ext cx="0" cy="0"/>
          <a:chOff x="0" y="0"/>
          <a:chExt cx="0" cy="0"/>
        </a:xfrm>
      </p:grpSpPr>
      <p:pic>
        <p:nvPicPr>
          <p:cNvPr id="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200" y="2057400"/>
            <a:ext cx="8229600" cy="14396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Task 1 – Create DD</a:t>
            </a:r>
            <a:endParaRPr lang="en-US" dirty="0"/>
          </a:p>
        </p:txBody>
      </p:sp>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95400" cy="1367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228600" y="5791200"/>
            <a:ext cx="3733800" cy="646331"/>
          </a:xfrm>
          <a:prstGeom prst="rect">
            <a:avLst/>
          </a:prstGeom>
          <a:noFill/>
        </p:spPr>
        <p:txBody>
          <a:bodyPr wrap="square" rtlCol="0">
            <a:spAutoFit/>
          </a:bodyPr>
          <a:lstStyle/>
          <a:p>
            <a:r>
              <a:rPr lang="en-US" b="1" dirty="0" smtClean="0">
                <a:solidFill>
                  <a:srgbClr val="FF0000"/>
                </a:solidFill>
              </a:rPr>
              <a:t>Click on ‘edit’ to change a cell value</a:t>
            </a:r>
          </a:p>
          <a:p>
            <a:endParaRPr lang="en-US" b="1" dirty="0">
              <a:solidFill>
                <a:srgbClr val="FF0000"/>
              </a:solidFill>
            </a:endParaRPr>
          </a:p>
        </p:txBody>
      </p:sp>
      <p:cxnSp>
        <p:nvCxnSpPr>
          <p:cNvPr id="7" name="Straight Arrow Connector 6"/>
          <p:cNvCxnSpPr/>
          <p:nvPr/>
        </p:nvCxnSpPr>
        <p:spPr>
          <a:xfrm flipH="1" flipV="1">
            <a:off x="1676400" y="3048000"/>
            <a:ext cx="533400" cy="274320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pic>
        <p:nvPicPr>
          <p:cNvPr id="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59369" y="3886200"/>
            <a:ext cx="5686425" cy="1743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1" name="Straight Arrow Connector 10"/>
          <p:cNvCxnSpPr/>
          <p:nvPr/>
        </p:nvCxnSpPr>
        <p:spPr>
          <a:xfrm>
            <a:off x="1828800" y="3048000"/>
            <a:ext cx="1905000" cy="8382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65484607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DF2F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1 – Create DD</a:t>
            </a:r>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95400" cy="1367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457200" y="6324600"/>
            <a:ext cx="6705600" cy="369332"/>
          </a:xfrm>
          <a:prstGeom prst="rect">
            <a:avLst/>
          </a:prstGeom>
          <a:noFill/>
        </p:spPr>
        <p:txBody>
          <a:bodyPr wrap="square" rtlCol="0">
            <a:spAutoFit/>
          </a:bodyPr>
          <a:lstStyle/>
          <a:p>
            <a:r>
              <a:rPr lang="en-US" b="1" dirty="0" smtClean="0">
                <a:solidFill>
                  <a:srgbClr val="FF0000"/>
                </a:solidFill>
              </a:rPr>
              <a:t>An Example of a DD with 3 variable definitions</a:t>
            </a:r>
            <a:endParaRPr lang="en-US" b="1" dirty="0">
              <a:solidFill>
                <a:srgbClr val="FF0000"/>
              </a:solidFill>
            </a:endParaRPr>
          </a:p>
        </p:txBody>
      </p:sp>
      <p:cxnSp>
        <p:nvCxnSpPr>
          <p:cNvPr id="7" name="Straight Arrow Connector 6"/>
          <p:cNvCxnSpPr/>
          <p:nvPr/>
        </p:nvCxnSpPr>
        <p:spPr>
          <a:xfrm flipH="1" flipV="1">
            <a:off x="1526931" y="4343400"/>
            <a:ext cx="759069" cy="19812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pic>
        <p:nvPicPr>
          <p:cNvPr id="8" name="Picture 3"/>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457200" y="3501846"/>
            <a:ext cx="8229600" cy="7226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8552379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sz="4000" dirty="0" smtClean="0"/>
              <a:t>Purpose of this slideshow:</a:t>
            </a:r>
          </a:p>
          <a:p>
            <a:pPr lvl="1"/>
            <a:r>
              <a:rPr lang="en-US" sz="4000" dirty="0" smtClean="0"/>
              <a:t>Basic understanding of </a:t>
            </a:r>
            <a:r>
              <a:rPr lang="en-US" sz="4000" dirty="0" smtClean="0"/>
              <a:t>Task </a:t>
            </a:r>
            <a:r>
              <a:rPr lang="en-US" sz="4000" dirty="0"/>
              <a:t>E</a:t>
            </a:r>
            <a:r>
              <a:rPr lang="en-US" sz="4000" dirty="0" smtClean="0"/>
              <a:t>nvironments</a:t>
            </a:r>
            <a:endParaRPr lang="en-US" sz="4000" dirty="0" smtClean="0"/>
          </a:p>
          <a:p>
            <a:pPr lvl="1"/>
            <a:r>
              <a:rPr lang="en-US" sz="4000" dirty="0" smtClean="0"/>
              <a:t>Prepare you for the ‘Task Session’</a:t>
            </a:r>
            <a:endParaRPr lang="en-US" sz="4000" dirty="0"/>
          </a:p>
        </p:txBody>
      </p:sp>
    </p:spTree>
    <p:extLst>
      <p:ext uri="{BB962C8B-B14F-4D97-AF65-F5344CB8AC3E}">
        <p14:creationId xmlns:p14="http://schemas.microsoft.com/office/powerpoint/2010/main" val="409279216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DF2F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2 – Update DD</a:t>
            </a:r>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95400" cy="1367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432700" y="1981200"/>
            <a:ext cx="2295238" cy="11714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3800" y="3810000"/>
            <a:ext cx="4485714" cy="160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228600" y="5791200"/>
            <a:ext cx="2895600" cy="923330"/>
          </a:xfrm>
          <a:prstGeom prst="rect">
            <a:avLst/>
          </a:prstGeom>
          <a:noFill/>
        </p:spPr>
        <p:txBody>
          <a:bodyPr wrap="square" rtlCol="0">
            <a:spAutoFit/>
          </a:bodyPr>
          <a:lstStyle/>
          <a:p>
            <a:r>
              <a:rPr lang="en-US" b="1" dirty="0" smtClean="0">
                <a:solidFill>
                  <a:srgbClr val="FF0000"/>
                </a:solidFill>
              </a:rPr>
              <a:t>Click on ‘Open’ to access the start page of D2Refine</a:t>
            </a:r>
          </a:p>
          <a:p>
            <a:endParaRPr lang="en-US" b="1" dirty="0">
              <a:solidFill>
                <a:srgbClr val="FF0000"/>
              </a:solidFill>
            </a:endParaRPr>
          </a:p>
        </p:txBody>
      </p:sp>
      <p:cxnSp>
        <p:nvCxnSpPr>
          <p:cNvPr id="8" name="Straight Arrow Connector 7"/>
          <p:cNvCxnSpPr/>
          <p:nvPr/>
        </p:nvCxnSpPr>
        <p:spPr>
          <a:xfrm flipH="1" flipV="1">
            <a:off x="2095500" y="2286000"/>
            <a:ext cx="114300" cy="350520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9" name="Straight Arrow Connector 8"/>
          <p:cNvCxnSpPr/>
          <p:nvPr/>
        </p:nvCxnSpPr>
        <p:spPr>
          <a:xfrm flipV="1">
            <a:off x="7010400" y="4610000"/>
            <a:ext cx="152400" cy="11050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2" name="TextBox 11"/>
          <p:cNvSpPr txBox="1"/>
          <p:nvPr/>
        </p:nvSpPr>
        <p:spPr>
          <a:xfrm>
            <a:off x="5410200" y="5715000"/>
            <a:ext cx="2895600" cy="646331"/>
          </a:xfrm>
          <a:prstGeom prst="rect">
            <a:avLst/>
          </a:prstGeom>
          <a:noFill/>
        </p:spPr>
        <p:txBody>
          <a:bodyPr wrap="square" rtlCol="0">
            <a:spAutoFit/>
          </a:bodyPr>
          <a:lstStyle/>
          <a:p>
            <a:r>
              <a:rPr lang="en-US" b="1" dirty="0" smtClean="0">
                <a:solidFill>
                  <a:srgbClr val="FF0000"/>
                </a:solidFill>
              </a:rPr>
              <a:t>Click on a project to re-open</a:t>
            </a:r>
          </a:p>
          <a:p>
            <a:endParaRPr lang="en-US" b="1" dirty="0">
              <a:solidFill>
                <a:srgbClr val="FF0000"/>
              </a:solidFill>
            </a:endParaRPr>
          </a:p>
        </p:txBody>
      </p:sp>
    </p:spTree>
    <p:extLst>
      <p:ext uri="{BB962C8B-B14F-4D97-AF65-F5344CB8AC3E}">
        <p14:creationId xmlns:p14="http://schemas.microsoft.com/office/powerpoint/2010/main" val="368013875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DF2F9"/>
        </a:solidFill>
        <a:effectLst/>
      </p:bgPr>
    </p:bg>
    <p:spTree>
      <p:nvGrpSpPr>
        <p:cNvPr id="1" name=""/>
        <p:cNvGrpSpPr/>
        <p:nvPr/>
      </p:nvGrpSpPr>
      <p:grpSpPr>
        <a:xfrm>
          <a:off x="0" y="0"/>
          <a:ext cx="0" cy="0"/>
          <a:chOff x="0" y="0"/>
          <a:chExt cx="0" cy="0"/>
        </a:xfrm>
      </p:grpSpPr>
      <p:pic>
        <p:nvPicPr>
          <p:cNvPr id="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200" y="2057400"/>
            <a:ext cx="8229600" cy="14396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Task 2 – Update DD</a:t>
            </a:r>
            <a:endParaRPr lang="en-US" dirty="0"/>
          </a:p>
        </p:txBody>
      </p:sp>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95400" cy="1367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228600" y="5791200"/>
            <a:ext cx="3733800" cy="646331"/>
          </a:xfrm>
          <a:prstGeom prst="rect">
            <a:avLst/>
          </a:prstGeom>
          <a:noFill/>
        </p:spPr>
        <p:txBody>
          <a:bodyPr wrap="square" rtlCol="0">
            <a:spAutoFit/>
          </a:bodyPr>
          <a:lstStyle/>
          <a:p>
            <a:r>
              <a:rPr lang="en-US" b="1" dirty="0" smtClean="0">
                <a:solidFill>
                  <a:srgbClr val="FF0000"/>
                </a:solidFill>
              </a:rPr>
              <a:t>Click on ‘edit’ to change a cell value</a:t>
            </a:r>
          </a:p>
          <a:p>
            <a:endParaRPr lang="en-US" b="1" dirty="0">
              <a:solidFill>
                <a:srgbClr val="FF0000"/>
              </a:solidFill>
            </a:endParaRPr>
          </a:p>
        </p:txBody>
      </p:sp>
      <p:cxnSp>
        <p:nvCxnSpPr>
          <p:cNvPr id="7" name="Straight Arrow Connector 6"/>
          <p:cNvCxnSpPr/>
          <p:nvPr/>
        </p:nvCxnSpPr>
        <p:spPr>
          <a:xfrm flipH="1" flipV="1">
            <a:off x="1676400" y="3048000"/>
            <a:ext cx="533400" cy="274320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pic>
        <p:nvPicPr>
          <p:cNvPr id="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59369" y="3886200"/>
            <a:ext cx="5686425" cy="1743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1" name="Straight Arrow Connector 10"/>
          <p:cNvCxnSpPr/>
          <p:nvPr/>
        </p:nvCxnSpPr>
        <p:spPr>
          <a:xfrm>
            <a:off x="1828800" y="3048000"/>
            <a:ext cx="1905000" cy="8382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50069629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EDF2F9"/>
        </a:solidFill>
        <a:effectLst/>
      </p:bgPr>
    </p:bg>
    <p:spTree>
      <p:nvGrpSpPr>
        <p:cNvPr id="1" name=""/>
        <p:cNvGrpSpPr/>
        <p:nvPr/>
      </p:nvGrpSpPr>
      <p:grpSpPr>
        <a:xfrm>
          <a:off x="0" y="0"/>
          <a:ext cx="0" cy="0"/>
          <a:chOff x="0" y="0"/>
          <a:chExt cx="0" cy="0"/>
        </a:xfrm>
      </p:grpSpPr>
      <p:pic>
        <p:nvPicPr>
          <p:cNvPr id="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00582" y="1600200"/>
            <a:ext cx="6342836"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Task 3 – Search and Link</a:t>
            </a:r>
            <a:endParaRPr lang="en-US" dirty="0"/>
          </a:p>
        </p:txBody>
      </p:sp>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95400" cy="1367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524000" y="6107778"/>
            <a:ext cx="5410200" cy="369332"/>
          </a:xfrm>
          <a:prstGeom prst="rect">
            <a:avLst/>
          </a:prstGeom>
          <a:noFill/>
        </p:spPr>
        <p:txBody>
          <a:bodyPr wrap="square" rtlCol="0">
            <a:spAutoFit/>
          </a:bodyPr>
          <a:lstStyle/>
          <a:p>
            <a:r>
              <a:rPr lang="en-US" b="1" dirty="0" smtClean="0">
                <a:solidFill>
                  <a:srgbClr val="FF0000"/>
                </a:solidFill>
              </a:rPr>
              <a:t>Search for matching term for all cell values of a column</a:t>
            </a:r>
            <a:endParaRPr lang="en-US" b="1" dirty="0">
              <a:solidFill>
                <a:srgbClr val="FF0000"/>
              </a:solidFill>
            </a:endParaRPr>
          </a:p>
        </p:txBody>
      </p:sp>
      <p:cxnSp>
        <p:nvCxnSpPr>
          <p:cNvPr id="7" name="Straight Arrow Connector 6"/>
          <p:cNvCxnSpPr/>
          <p:nvPr/>
        </p:nvCxnSpPr>
        <p:spPr>
          <a:xfrm flipH="1" flipV="1">
            <a:off x="4038600" y="4038600"/>
            <a:ext cx="76200" cy="206917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48773917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EDF2F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3 – Search and Link</a:t>
            </a:r>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95400" cy="1367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p:cNvSpPr>
            <a:spLocks noGrp="1"/>
          </p:cNvSpPr>
          <p:nvPr>
            <p:ph idx="1"/>
          </p:nvPr>
        </p:nvSpPr>
        <p:spPr/>
        <p:txBody>
          <a:bodyPr/>
          <a:lstStyle/>
          <a:p>
            <a:endParaRPr lang="en-US" dirty="0"/>
          </a:p>
        </p:txBody>
      </p:sp>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6910" y="1600200"/>
            <a:ext cx="6770180"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381000" y="6217026"/>
            <a:ext cx="8763000" cy="369332"/>
          </a:xfrm>
          <a:prstGeom prst="rect">
            <a:avLst/>
          </a:prstGeom>
          <a:noFill/>
        </p:spPr>
        <p:txBody>
          <a:bodyPr wrap="square" rtlCol="0">
            <a:spAutoFit/>
          </a:bodyPr>
          <a:lstStyle/>
          <a:p>
            <a:r>
              <a:rPr lang="en-US" b="1" dirty="0" smtClean="0">
                <a:solidFill>
                  <a:srgbClr val="FF0000"/>
                </a:solidFill>
              </a:rPr>
              <a:t>Choose the default service ‘D2Refine’. Click ‘Start Reconciling’.</a:t>
            </a:r>
            <a:endParaRPr lang="en-US" b="1" dirty="0">
              <a:solidFill>
                <a:srgbClr val="FF0000"/>
              </a:solidFill>
            </a:endParaRPr>
          </a:p>
        </p:txBody>
      </p:sp>
      <p:cxnSp>
        <p:nvCxnSpPr>
          <p:cNvPr id="7" name="Straight Arrow Connector 6"/>
          <p:cNvCxnSpPr/>
          <p:nvPr/>
        </p:nvCxnSpPr>
        <p:spPr>
          <a:xfrm flipH="1" flipV="1">
            <a:off x="2133600" y="2819400"/>
            <a:ext cx="1409700" cy="333443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8" name="Straight Arrow Connector 7"/>
          <p:cNvCxnSpPr/>
          <p:nvPr/>
        </p:nvCxnSpPr>
        <p:spPr>
          <a:xfrm flipV="1">
            <a:off x="3543300" y="5943600"/>
            <a:ext cx="3009900" cy="21023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0917896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EDF2F9"/>
        </a:solidFill>
        <a:effectLst/>
      </p:bgPr>
    </p:bg>
    <p:spTree>
      <p:nvGrpSpPr>
        <p:cNvPr id="1" name=""/>
        <p:cNvGrpSpPr/>
        <p:nvPr/>
      </p:nvGrpSpPr>
      <p:grpSpPr>
        <a:xfrm>
          <a:off x="0" y="0"/>
          <a:ext cx="0" cy="0"/>
          <a:chOff x="0" y="0"/>
          <a:chExt cx="0" cy="0"/>
        </a:xfrm>
      </p:grpSpPr>
      <p:pic>
        <p:nvPicPr>
          <p:cNvPr id="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57490" y="1600200"/>
            <a:ext cx="7629020"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Task 3 – Search and Link</a:t>
            </a:r>
            <a:endParaRPr lang="en-US" dirty="0"/>
          </a:p>
        </p:txBody>
      </p:sp>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95400" cy="1367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381000" y="6217026"/>
            <a:ext cx="8763000" cy="369332"/>
          </a:xfrm>
          <a:prstGeom prst="rect">
            <a:avLst/>
          </a:prstGeom>
          <a:noFill/>
        </p:spPr>
        <p:txBody>
          <a:bodyPr wrap="square" rtlCol="0">
            <a:spAutoFit/>
          </a:bodyPr>
          <a:lstStyle/>
          <a:p>
            <a:r>
              <a:rPr lang="en-US" b="1" dirty="0" smtClean="0">
                <a:solidFill>
                  <a:srgbClr val="FF0000"/>
                </a:solidFill>
              </a:rPr>
              <a:t>Reconciliation takes few seconds and it should show the potential matches</a:t>
            </a:r>
            <a:endParaRPr lang="en-US" b="1" dirty="0">
              <a:solidFill>
                <a:srgbClr val="FF0000"/>
              </a:solidFill>
            </a:endParaRPr>
          </a:p>
        </p:txBody>
      </p:sp>
      <p:cxnSp>
        <p:nvCxnSpPr>
          <p:cNvPr id="7" name="Straight Arrow Connector 6"/>
          <p:cNvCxnSpPr/>
          <p:nvPr/>
        </p:nvCxnSpPr>
        <p:spPr>
          <a:xfrm flipH="1" flipV="1">
            <a:off x="4343400" y="3531186"/>
            <a:ext cx="2514600" cy="271721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67357139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EDF2F9"/>
        </a:solidFill>
        <a:effectLst/>
      </p:bgPr>
    </p:bg>
    <p:spTree>
      <p:nvGrpSpPr>
        <p:cNvPr id="1" name=""/>
        <p:cNvGrpSpPr/>
        <p:nvPr/>
      </p:nvGrpSpPr>
      <p:grpSpPr>
        <a:xfrm>
          <a:off x="0" y="0"/>
          <a:ext cx="0" cy="0"/>
          <a:chOff x="0" y="0"/>
          <a:chExt cx="0" cy="0"/>
        </a:xfrm>
      </p:grpSpPr>
      <p:pic>
        <p:nvPicPr>
          <p:cNvPr id="1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43000" y="2302133"/>
            <a:ext cx="6953792" cy="26024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Task 3 – Search and Link</a:t>
            </a:r>
            <a:endParaRPr lang="en-US" dirty="0"/>
          </a:p>
        </p:txBody>
      </p:sp>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95400" cy="1367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52400" y="5943600"/>
            <a:ext cx="1905000" cy="646331"/>
          </a:xfrm>
          <a:prstGeom prst="rect">
            <a:avLst/>
          </a:prstGeom>
          <a:noFill/>
        </p:spPr>
        <p:txBody>
          <a:bodyPr wrap="square" rtlCol="0">
            <a:spAutoFit/>
          </a:bodyPr>
          <a:lstStyle/>
          <a:p>
            <a:r>
              <a:rPr lang="en-US" b="1" dirty="0">
                <a:solidFill>
                  <a:srgbClr val="FF0000"/>
                </a:solidFill>
              </a:rPr>
              <a:t>S</a:t>
            </a:r>
            <a:r>
              <a:rPr lang="en-US" b="1" dirty="0" smtClean="0">
                <a:solidFill>
                  <a:srgbClr val="FF0000"/>
                </a:solidFill>
              </a:rPr>
              <a:t>elects value for the cell</a:t>
            </a:r>
            <a:endParaRPr lang="en-US" b="1" dirty="0">
              <a:solidFill>
                <a:srgbClr val="FF0000"/>
              </a:solidFill>
            </a:endParaRPr>
          </a:p>
        </p:txBody>
      </p:sp>
      <p:cxnSp>
        <p:nvCxnSpPr>
          <p:cNvPr id="7" name="Straight Arrow Connector 6"/>
          <p:cNvCxnSpPr/>
          <p:nvPr/>
        </p:nvCxnSpPr>
        <p:spPr>
          <a:xfrm flipV="1">
            <a:off x="762000" y="3962400"/>
            <a:ext cx="457200" cy="19812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8" name="TextBox 7"/>
          <p:cNvSpPr txBox="1"/>
          <p:nvPr/>
        </p:nvSpPr>
        <p:spPr>
          <a:xfrm>
            <a:off x="4343400" y="5827931"/>
            <a:ext cx="3924300" cy="369332"/>
          </a:xfrm>
          <a:prstGeom prst="rect">
            <a:avLst/>
          </a:prstGeom>
          <a:noFill/>
        </p:spPr>
        <p:txBody>
          <a:bodyPr wrap="square" rtlCol="0">
            <a:spAutoFit/>
          </a:bodyPr>
          <a:lstStyle/>
          <a:p>
            <a:r>
              <a:rPr lang="en-US" b="1" dirty="0" smtClean="0">
                <a:solidFill>
                  <a:srgbClr val="FF0000"/>
                </a:solidFill>
              </a:rPr>
              <a:t>Launches manual search operation</a:t>
            </a:r>
            <a:endParaRPr lang="en-US" b="1" dirty="0">
              <a:solidFill>
                <a:srgbClr val="FF0000"/>
              </a:solidFill>
            </a:endParaRPr>
          </a:p>
        </p:txBody>
      </p:sp>
      <p:cxnSp>
        <p:nvCxnSpPr>
          <p:cNvPr id="9" name="Straight Arrow Connector 8"/>
          <p:cNvCxnSpPr/>
          <p:nvPr/>
        </p:nvCxnSpPr>
        <p:spPr>
          <a:xfrm flipH="1" flipV="1">
            <a:off x="2667000" y="4762500"/>
            <a:ext cx="3200400" cy="106543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984175199"/>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EDF2F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3 – Search and Link</a:t>
            </a:r>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95400" cy="1367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520983" y="1600200"/>
            <a:ext cx="8102033"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533400" y="6324600"/>
            <a:ext cx="3924300" cy="369332"/>
          </a:xfrm>
          <a:prstGeom prst="rect">
            <a:avLst/>
          </a:prstGeom>
          <a:noFill/>
        </p:spPr>
        <p:txBody>
          <a:bodyPr wrap="square" rtlCol="0">
            <a:spAutoFit/>
          </a:bodyPr>
          <a:lstStyle/>
          <a:p>
            <a:r>
              <a:rPr lang="en-US" b="1" dirty="0" smtClean="0">
                <a:solidFill>
                  <a:srgbClr val="FF0000"/>
                </a:solidFill>
              </a:rPr>
              <a:t>manual </a:t>
            </a:r>
            <a:r>
              <a:rPr lang="en-US" b="1" dirty="0" smtClean="0">
                <a:solidFill>
                  <a:srgbClr val="FF0000"/>
                </a:solidFill>
              </a:rPr>
              <a:t>search operation</a:t>
            </a:r>
            <a:endParaRPr lang="en-US" b="1" dirty="0">
              <a:solidFill>
                <a:srgbClr val="FF0000"/>
              </a:solidFill>
            </a:endParaRPr>
          </a:p>
        </p:txBody>
      </p:sp>
      <p:cxnSp>
        <p:nvCxnSpPr>
          <p:cNvPr id="7" name="Straight Arrow Connector 6"/>
          <p:cNvCxnSpPr/>
          <p:nvPr/>
        </p:nvCxnSpPr>
        <p:spPr>
          <a:xfrm flipV="1">
            <a:off x="2057400" y="4495800"/>
            <a:ext cx="3352800" cy="182880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831756186"/>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EDF2F9"/>
        </a:solidFill>
        <a:effectLst/>
      </p:bgPr>
    </p:bg>
    <p:spTree>
      <p:nvGrpSpPr>
        <p:cNvPr id="1" name=""/>
        <p:cNvGrpSpPr/>
        <p:nvPr/>
      </p:nvGrpSpPr>
      <p:grpSpPr>
        <a:xfrm>
          <a:off x="0" y="0"/>
          <a:ext cx="0" cy="0"/>
          <a:chOff x="0" y="0"/>
          <a:chExt cx="0" cy="0"/>
        </a:xfrm>
      </p:grpSpPr>
      <p:pic>
        <p:nvPicPr>
          <p:cNvPr id="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04800" y="1905000"/>
            <a:ext cx="8652754" cy="23628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Task 3 – Search and Link</a:t>
            </a:r>
            <a:endParaRPr lang="en-US" dirty="0"/>
          </a:p>
        </p:txBody>
      </p:sp>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95400" cy="1367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Arrow Connector 5"/>
          <p:cNvCxnSpPr/>
          <p:nvPr/>
        </p:nvCxnSpPr>
        <p:spPr>
          <a:xfrm flipH="1" flipV="1">
            <a:off x="3276600" y="3886200"/>
            <a:ext cx="114300" cy="20574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7" name="TextBox 6"/>
          <p:cNvSpPr txBox="1"/>
          <p:nvPr/>
        </p:nvSpPr>
        <p:spPr>
          <a:xfrm>
            <a:off x="381000" y="6019800"/>
            <a:ext cx="7924800" cy="646331"/>
          </a:xfrm>
          <a:prstGeom prst="rect">
            <a:avLst/>
          </a:prstGeom>
          <a:noFill/>
        </p:spPr>
        <p:txBody>
          <a:bodyPr wrap="square" rtlCol="0">
            <a:spAutoFit/>
          </a:bodyPr>
          <a:lstStyle/>
          <a:p>
            <a:r>
              <a:rPr lang="en-US" b="1" dirty="0" smtClean="0">
                <a:solidFill>
                  <a:srgbClr val="FF0000"/>
                </a:solidFill>
              </a:rPr>
              <a:t>Reconciled matches replace cell values with preferred term name and code.  Please note that cell value is not lost and still available (when link is removed).</a:t>
            </a:r>
            <a:endParaRPr lang="en-US" b="1" dirty="0">
              <a:solidFill>
                <a:srgbClr val="FF0000"/>
              </a:solidFill>
            </a:endParaRPr>
          </a:p>
        </p:txBody>
      </p:sp>
    </p:spTree>
    <p:extLst>
      <p:ext uri="{BB962C8B-B14F-4D97-AF65-F5344CB8AC3E}">
        <p14:creationId xmlns:p14="http://schemas.microsoft.com/office/powerpoint/2010/main" val="1990779795"/>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7F9F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lgn="ctr">
              <a:buNone/>
            </a:pPr>
            <a:r>
              <a:rPr lang="en-US" sz="5400" dirty="0" smtClean="0"/>
              <a:t>Study Tasks </a:t>
            </a:r>
          </a:p>
          <a:p>
            <a:pPr marL="0" indent="0" algn="ctr">
              <a:buNone/>
            </a:pPr>
            <a:r>
              <a:rPr lang="en-US" sz="5400" dirty="0" smtClean="0"/>
              <a:t>using </a:t>
            </a:r>
          </a:p>
          <a:p>
            <a:pPr marL="0" indent="0" algn="ctr">
              <a:buNone/>
            </a:pPr>
            <a:r>
              <a:rPr lang="en-US" sz="5400" b="1" dirty="0" err="1" smtClean="0"/>
              <a:t>OntoMaton</a:t>
            </a:r>
            <a:endParaRPr lang="en-US" sz="5400" dirty="0" smtClean="0"/>
          </a:p>
          <a:p>
            <a:pPr marL="0" indent="0" algn="ctr">
              <a:buNone/>
            </a:pPr>
            <a:r>
              <a:rPr lang="en-US" sz="5400" dirty="0" smtClean="0"/>
              <a:t>Platform</a:t>
            </a:r>
          </a:p>
          <a:p>
            <a:endParaRPr lang="en-US" dirty="0"/>
          </a:p>
          <a:p>
            <a:endParaRPr lang="en-US" dirty="0" smtClean="0"/>
          </a:p>
          <a:p>
            <a:endParaRPr lang="en-US" dirty="0"/>
          </a:p>
          <a:p>
            <a:endParaRPr lang="en-US" dirty="0" smtClean="0"/>
          </a:p>
          <a:p>
            <a:endParaRPr lang="en-US" dirty="0"/>
          </a:p>
        </p:txBody>
      </p:sp>
      <p:pic>
        <p:nvPicPr>
          <p:cNvPr id="5" name="Picture 7" descr="C:\A123\docs\work\UsabilityStudy\images\OntoMaton_ic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 cy="1367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5648797"/>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7F9F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1 – Create DD</a:t>
            </a:r>
            <a:endParaRPr lang="en-US" dirty="0"/>
          </a:p>
        </p:txBody>
      </p:sp>
      <p:pic>
        <p:nvPicPr>
          <p:cNvPr id="5" name="Picture 7" descr="C:\A123\docs\work\UsabilityStudy\images\OntoMaton_ic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 cy="136736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457200" y="2343749"/>
            <a:ext cx="8229600" cy="30388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381000" y="6019800"/>
            <a:ext cx="7924800" cy="369332"/>
          </a:xfrm>
          <a:prstGeom prst="rect">
            <a:avLst/>
          </a:prstGeom>
          <a:noFill/>
        </p:spPr>
        <p:txBody>
          <a:bodyPr wrap="square" rtlCol="0">
            <a:spAutoFit/>
          </a:bodyPr>
          <a:lstStyle/>
          <a:p>
            <a:r>
              <a:rPr lang="en-US" b="1" dirty="0" smtClean="0">
                <a:solidFill>
                  <a:srgbClr val="FF0000"/>
                </a:solidFill>
              </a:rPr>
              <a:t>Start page to work with </a:t>
            </a:r>
            <a:r>
              <a:rPr lang="en-US" b="1" dirty="0" err="1" smtClean="0">
                <a:solidFill>
                  <a:srgbClr val="FF0000"/>
                </a:solidFill>
              </a:rPr>
              <a:t>OntoMaton</a:t>
            </a:r>
            <a:endParaRPr lang="en-US" b="1" dirty="0">
              <a:solidFill>
                <a:srgbClr val="FF0000"/>
              </a:solidFill>
            </a:endParaRPr>
          </a:p>
        </p:txBody>
      </p:sp>
    </p:spTree>
    <p:extLst>
      <p:ext uri="{BB962C8B-B14F-4D97-AF65-F5344CB8AC3E}">
        <p14:creationId xmlns:p14="http://schemas.microsoft.com/office/powerpoint/2010/main" val="77078681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(1/3)</a:t>
            </a:r>
            <a:endParaRPr lang="en-US" dirty="0"/>
          </a:p>
        </p:txBody>
      </p:sp>
      <p:sp>
        <p:nvSpPr>
          <p:cNvPr id="3" name="Content Placeholder 2"/>
          <p:cNvSpPr>
            <a:spLocks noGrp="1"/>
          </p:cNvSpPr>
          <p:nvPr>
            <p:ph idx="1"/>
          </p:nvPr>
        </p:nvSpPr>
        <p:spPr/>
        <p:txBody>
          <a:bodyPr>
            <a:normAutofit/>
          </a:bodyPr>
          <a:lstStyle/>
          <a:p>
            <a:r>
              <a:rPr lang="en-US" dirty="0" smtClean="0"/>
              <a:t>Three environments:</a:t>
            </a:r>
          </a:p>
          <a:p>
            <a:pPr lvl="1"/>
            <a:r>
              <a:rPr lang="en-US" dirty="0" smtClean="0"/>
              <a:t>D2Refine</a:t>
            </a:r>
          </a:p>
          <a:p>
            <a:pPr lvl="1"/>
            <a:r>
              <a:rPr lang="en-US" dirty="0" err="1" smtClean="0"/>
              <a:t>OntoMaton</a:t>
            </a:r>
            <a:endParaRPr lang="en-US" dirty="0" smtClean="0"/>
          </a:p>
          <a:p>
            <a:pPr lvl="1"/>
            <a:r>
              <a:rPr lang="en-US" dirty="0" err="1" smtClean="0"/>
              <a:t>RightField</a:t>
            </a:r>
            <a:endParaRPr lang="en-US" dirty="0" smtClean="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6285" y="4419600"/>
            <a:ext cx="1295400" cy="1367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6" descr="C:\A123\docs\work\UsabilityStudy\images\RightField_ico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4419600"/>
            <a:ext cx="1219200" cy="136736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7" descr="C:\A123\docs\work\UsabilityStudy\images\OntoMaton_icon.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4419600"/>
            <a:ext cx="1219200" cy="1367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8735095"/>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1 – Create DD</a:t>
            </a:r>
            <a:endParaRPr lang="en-US" dirty="0"/>
          </a:p>
        </p:txBody>
      </p:sp>
      <p:pic>
        <p:nvPicPr>
          <p:cNvPr id="5" name="Picture 7" descr="C:\A123\docs\work\UsabilityStudy\images\OntoMaton_ic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 cy="136736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457200" y="2343749"/>
            <a:ext cx="8229600" cy="30388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Arrow Connector 6"/>
          <p:cNvCxnSpPr/>
          <p:nvPr/>
        </p:nvCxnSpPr>
        <p:spPr>
          <a:xfrm flipV="1">
            <a:off x="1600200" y="3505200"/>
            <a:ext cx="1279769" cy="23622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8" name="TextBox 7"/>
          <p:cNvSpPr txBox="1"/>
          <p:nvPr/>
        </p:nvSpPr>
        <p:spPr>
          <a:xfrm>
            <a:off x="381000" y="5943600"/>
            <a:ext cx="2911231" cy="369332"/>
          </a:xfrm>
          <a:prstGeom prst="rect">
            <a:avLst/>
          </a:prstGeom>
          <a:noFill/>
        </p:spPr>
        <p:txBody>
          <a:bodyPr wrap="square" rtlCol="0">
            <a:spAutoFit/>
          </a:bodyPr>
          <a:lstStyle/>
          <a:p>
            <a:r>
              <a:rPr lang="en-US" b="1" dirty="0" smtClean="0">
                <a:solidFill>
                  <a:srgbClr val="FF0000"/>
                </a:solidFill>
              </a:rPr>
              <a:t>Creates a blank spreadsheet</a:t>
            </a:r>
            <a:endParaRPr lang="en-US" b="1" dirty="0">
              <a:solidFill>
                <a:srgbClr val="FF0000"/>
              </a:solidFill>
            </a:endParaRPr>
          </a:p>
        </p:txBody>
      </p:sp>
      <p:cxnSp>
        <p:nvCxnSpPr>
          <p:cNvPr id="9" name="Straight Arrow Connector 8"/>
          <p:cNvCxnSpPr>
            <a:stCxn id="10" idx="0"/>
          </p:cNvCxnSpPr>
          <p:nvPr/>
        </p:nvCxnSpPr>
        <p:spPr>
          <a:xfrm flipV="1">
            <a:off x="6858000" y="4085884"/>
            <a:ext cx="1371600" cy="170531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0" name="TextBox 9"/>
          <p:cNvSpPr txBox="1"/>
          <p:nvPr/>
        </p:nvSpPr>
        <p:spPr>
          <a:xfrm>
            <a:off x="5334000" y="5791200"/>
            <a:ext cx="3048000" cy="923330"/>
          </a:xfrm>
          <a:prstGeom prst="rect">
            <a:avLst/>
          </a:prstGeom>
          <a:noFill/>
        </p:spPr>
        <p:txBody>
          <a:bodyPr wrap="square" rtlCol="0">
            <a:spAutoFit/>
          </a:bodyPr>
          <a:lstStyle/>
          <a:p>
            <a:r>
              <a:rPr lang="en-US" b="1" dirty="0" smtClean="0">
                <a:solidFill>
                  <a:srgbClr val="FF0000"/>
                </a:solidFill>
              </a:rPr>
              <a:t>Upload your spreadsheet – by clicking this folder icon. We will use this.</a:t>
            </a:r>
            <a:endParaRPr lang="en-US" b="1" dirty="0">
              <a:solidFill>
                <a:srgbClr val="FF0000"/>
              </a:solidFill>
            </a:endParaRPr>
          </a:p>
        </p:txBody>
      </p:sp>
    </p:spTree>
    <p:extLst>
      <p:ext uri="{BB962C8B-B14F-4D97-AF65-F5344CB8AC3E}">
        <p14:creationId xmlns:p14="http://schemas.microsoft.com/office/powerpoint/2010/main" val="1897239271"/>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7F9F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1 – Create DD</a:t>
            </a:r>
            <a:endParaRPr lang="en-US" dirty="0"/>
          </a:p>
        </p:txBody>
      </p:sp>
      <p:pic>
        <p:nvPicPr>
          <p:cNvPr id="5" name="Picture 7" descr="C:\A123\docs\work\UsabilityStudy\images\OntoMaton_ic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 cy="136736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457200" y="2899611"/>
            <a:ext cx="8229600" cy="19271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Arrow Connector 6"/>
          <p:cNvCxnSpPr/>
          <p:nvPr/>
        </p:nvCxnSpPr>
        <p:spPr>
          <a:xfrm flipV="1">
            <a:off x="6019800" y="3276600"/>
            <a:ext cx="2286000" cy="1828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8" name="TextBox 7"/>
          <p:cNvSpPr txBox="1"/>
          <p:nvPr/>
        </p:nvSpPr>
        <p:spPr>
          <a:xfrm>
            <a:off x="4495800" y="5257800"/>
            <a:ext cx="3048000" cy="369332"/>
          </a:xfrm>
          <a:prstGeom prst="rect">
            <a:avLst/>
          </a:prstGeom>
          <a:noFill/>
        </p:spPr>
        <p:txBody>
          <a:bodyPr wrap="square" rtlCol="0">
            <a:spAutoFit/>
          </a:bodyPr>
          <a:lstStyle/>
          <a:p>
            <a:r>
              <a:rPr lang="en-US" b="1" dirty="0" smtClean="0">
                <a:solidFill>
                  <a:srgbClr val="FF0000"/>
                </a:solidFill>
              </a:rPr>
              <a:t>Click on Folder icon to start </a:t>
            </a:r>
            <a:endParaRPr lang="en-US" b="1" dirty="0">
              <a:solidFill>
                <a:srgbClr val="FF0000"/>
              </a:solidFill>
            </a:endParaRPr>
          </a:p>
        </p:txBody>
      </p:sp>
    </p:spTree>
    <p:extLst>
      <p:ext uri="{BB962C8B-B14F-4D97-AF65-F5344CB8AC3E}">
        <p14:creationId xmlns:p14="http://schemas.microsoft.com/office/powerpoint/2010/main" val="2394295124"/>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7F9F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1 – Create DD</a:t>
            </a:r>
            <a:endParaRPr lang="en-US" dirty="0"/>
          </a:p>
        </p:txBody>
      </p:sp>
      <p:pic>
        <p:nvPicPr>
          <p:cNvPr id="5" name="Picture 7" descr="C:\A123\docs\work\UsabilityStudy\images\OntoMaton_ic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 cy="136736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910274" y="1600200"/>
            <a:ext cx="7323452"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Arrow Connector 6"/>
          <p:cNvCxnSpPr/>
          <p:nvPr/>
        </p:nvCxnSpPr>
        <p:spPr>
          <a:xfrm flipV="1">
            <a:off x="4000500" y="2286000"/>
            <a:ext cx="114300" cy="38862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8" name="TextBox 7"/>
          <p:cNvSpPr txBox="1"/>
          <p:nvPr/>
        </p:nvSpPr>
        <p:spPr>
          <a:xfrm>
            <a:off x="838200" y="6172200"/>
            <a:ext cx="5943600" cy="369332"/>
          </a:xfrm>
          <a:prstGeom prst="rect">
            <a:avLst/>
          </a:prstGeom>
          <a:noFill/>
        </p:spPr>
        <p:txBody>
          <a:bodyPr wrap="square" rtlCol="0">
            <a:spAutoFit/>
          </a:bodyPr>
          <a:lstStyle/>
          <a:p>
            <a:r>
              <a:rPr lang="en-US" b="1" dirty="0" smtClean="0">
                <a:solidFill>
                  <a:srgbClr val="FF0000"/>
                </a:solidFill>
              </a:rPr>
              <a:t>Click ‘Upload’ Tab to upload the empty data dictionary file</a:t>
            </a:r>
            <a:endParaRPr lang="en-US" b="1" dirty="0">
              <a:solidFill>
                <a:srgbClr val="FF0000"/>
              </a:solidFill>
            </a:endParaRPr>
          </a:p>
        </p:txBody>
      </p:sp>
    </p:spTree>
    <p:extLst>
      <p:ext uri="{BB962C8B-B14F-4D97-AF65-F5344CB8AC3E}">
        <p14:creationId xmlns:p14="http://schemas.microsoft.com/office/powerpoint/2010/main" val="2072461385"/>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7F9F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1 – Create DD</a:t>
            </a:r>
            <a:endParaRPr lang="en-US" dirty="0"/>
          </a:p>
        </p:txBody>
      </p:sp>
      <p:pic>
        <p:nvPicPr>
          <p:cNvPr id="5" name="Picture 7" descr="C:\A123\docs\work\UsabilityStudy\images\OntoMaton_ic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 cy="1367367"/>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841216" y="1600200"/>
            <a:ext cx="7461568"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Arrow Connector 5"/>
          <p:cNvCxnSpPr/>
          <p:nvPr/>
        </p:nvCxnSpPr>
        <p:spPr>
          <a:xfrm flipH="1" flipV="1">
            <a:off x="4038600" y="4038600"/>
            <a:ext cx="2133600" cy="1828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7" name="TextBox 6"/>
          <p:cNvSpPr txBox="1"/>
          <p:nvPr/>
        </p:nvSpPr>
        <p:spPr>
          <a:xfrm>
            <a:off x="4876800" y="5943600"/>
            <a:ext cx="3276600" cy="369332"/>
          </a:xfrm>
          <a:prstGeom prst="rect">
            <a:avLst/>
          </a:prstGeom>
          <a:noFill/>
        </p:spPr>
        <p:txBody>
          <a:bodyPr wrap="square" rtlCol="0">
            <a:spAutoFit/>
          </a:bodyPr>
          <a:lstStyle/>
          <a:p>
            <a:r>
              <a:rPr lang="en-US" b="1" dirty="0" smtClean="0">
                <a:solidFill>
                  <a:srgbClr val="FF0000"/>
                </a:solidFill>
              </a:rPr>
              <a:t>Locate the file on the computer.</a:t>
            </a:r>
            <a:endParaRPr lang="en-US" b="1" dirty="0">
              <a:solidFill>
                <a:srgbClr val="FF0000"/>
              </a:solidFill>
            </a:endParaRPr>
          </a:p>
        </p:txBody>
      </p:sp>
    </p:spTree>
    <p:extLst>
      <p:ext uri="{BB962C8B-B14F-4D97-AF65-F5344CB8AC3E}">
        <p14:creationId xmlns:p14="http://schemas.microsoft.com/office/powerpoint/2010/main" val="938108131"/>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7F9F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1 – Create DD</a:t>
            </a:r>
            <a:endParaRPr lang="en-US" dirty="0"/>
          </a:p>
        </p:txBody>
      </p:sp>
      <p:pic>
        <p:nvPicPr>
          <p:cNvPr id="5" name="Picture 7" descr="C:\A123\docs\work\UsabilityStudy\images\OntoMaton_ic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 cy="136736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76200" y="2057400"/>
            <a:ext cx="8939986" cy="23015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Arrow Connector 6"/>
          <p:cNvCxnSpPr/>
          <p:nvPr/>
        </p:nvCxnSpPr>
        <p:spPr>
          <a:xfrm flipH="1" flipV="1">
            <a:off x="3276600" y="3886200"/>
            <a:ext cx="114300" cy="20574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8" name="TextBox 7"/>
          <p:cNvSpPr txBox="1"/>
          <p:nvPr/>
        </p:nvSpPr>
        <p:spPr>
          <a:xfrm>
            <a:off x="381000" y="6019800"/>
            <a:ext cx="2514600" cy="369332"/>
          </a:xfrm>
          <a:prstGeom prst="rect">
            <a:avLst/>
          </a:prstGeom>
          <a:noFill/>
        </p:spPr>
        <p:txBody>
          <a:bodyPr wrap="square" rtlCol="0">
            <a:spAutoFit/>
          </a:bodyPr>
          <a:lstStyle/>
          <a:p>
            <a:r>
              <a:rPr lang="en-US" b="1" dirty="0" smtClean="0">
                <a:solidFill>
                  <a:srgbClr val="FF0000"/>
                </a:solidFill>
              </a:rPr>
              <a:t>It opens the empty DD</a:t>
            </a:r>
            <a:endParaRPr lang="en-US" b="1" dirty="0">
              <a:solidFill>
                <a:srgbClr val="FF0000"/>
              </a:solidFill>
            </a:endParaRPr>
          </a:p>
        </p:txBody>
      </p:sp>
    </p:spTree>
    <p:extLst>
      <p:ext uri="{BB962C8B-B14F-4D97-AF65-F5344CB8AC3E}">
        <p14:creationId xmlns:p14="http://schemas.microsoft.com/office/powerpoint/2010/main" val="1588648103"/>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7F9F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1 – Create DD</a:t>
            </a:r>
            <a:endParaRPr lang="en-US" dirty="0"/>
          </a:p>
        </p:txBody>
      </p:sp>
      <p:pic>
        <p:nvPicPr>
          <p:cNvPr id="5" name="Picture 7" descr="C:\A123\docs\work\UsabilityStudy\images\OntoMaton_ic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 cy="136736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52400" y="2133600"/>
            <a:ext cx="8839200" cy="19330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Arrow Connector 6"/>
          <p:cNvCxnSpPr/>
          <p:nvPr/>
        </p:nvCxnSpPr>
        <p:spPr>
          <a:xfrm flipH="1" flipV="1">
            <a:off x="2133600" y="4191000"/>
            <a:ext cx="152400" cy="12192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9" name="TextBox 8"/>
          <p:cNvSpPr txBox="1"/>
          <p:nvPr/>
        </p:nvSpPr>
        <p:spPr>
          <a:xfrm>
            <a:off x="914400" y="5562600"/>
            <a:ext cx="4038600" cy="646331"/>
          </a:xfrm>
          <a:prstGeom prst="rect">
            <a:avLst/>
          </a:prstGeom>
          <a:noFill/>
        </p:spPr>
        <p:txBody>
          <a:bodyPr wrap="square" rtlCol="0">
            <a:spAutoFit/>
          </a:bodyPr>
          <a:lstStyle/>
          <a:p>
            <a:r>
              <a:rPr lang="en-US" b="1" dirty="0" smtClean="0">
                <a:solidFill>
                  <a:srgbClr val="FF0000"/>
                </a:solidFill>
              </a:rPr>
              <a:t>Define variables by adding them </a:t>
            </a:r>
            <a:r>
              <a:rPr lang="en-US" b="1" dirty="0" smtClean="0">
                <a:solidFill>
                  <a:srgbClr val="FF0000"/>
                </a:solidFill>
              </a:rPr>
              <a:t>here. Just type </a:t>
            </a:r>
            <a:r>
              <a:rPr lang="is-IS" b="1" dirty="0" smtClean="0">
                <a:solidFill>
                  <a:srgbClr val="FF0000"/>
                </a:solidFill>
              </a:rPr>
              <a:t>…</a:t>
            </a:r>
            <a:endParaRPr lang="en-US" b="1" dirty="0">
              <a:solidFill>
                <a:srgbClr val="FF0000"/>
              </a:solidFill>
            </a:endParaRPr>
          </a:p>
        </p:txBody>
      </p:sp>
    </p:spTree>
    <p:extLst>
      <p:ext uri="{BB962C8B-B14F-4D97-AF65-F5344CB8AC3E}">
        <p14:creationId xmlns:p14="http://schemas.microsoft.com/office/powerpoint/2010/main" val="1828777849"/>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7F9F1"/>
        </a:solidFill>
        <a:effectLst/>
      </p:bgPr>
    </p:bg>
    <p:spTree>
      <p:nvGrpSpPr>
        <p:cNvPr id="1" name=""/>
        <p:cNvGrpSpPr/>
        <p:nvPr/>
      </p:nvGrpSpPr>
      <p:grpSpPr>
        <a:xfrm>
          <a:off x="0" y="0"/>
          <a:ext cx="0" cy="0"/>
          <a:chOff x="0" y="0"/>
          <a:chExt cx="0" cy="0"/>
        </a:xfrm>
      </p:grpSpPr>
      <p:pic>
        <p:nvPicPr>
          <p:cNvPr id="1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t="-75737" b="-75737"/>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Task 2 – Update DD</a:t>
            </a:r>
            <a:endParaRPr lang="en-US" dirty="0"/>
          </a:p>
        </p:txBody>
      </p:sp>
      <p:pic>
        <p:nvPicPr>
          <p:cNvPr id="5" name="Picture 7" descr="C:\A123\docs\work\UsabilityStudy\images\OntoMaton_ico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 cy="136736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838200" y="6016027"/>
            <a:ext cx="4572000" cy="369332"/>
          </a:xfrm>
          <a:prstGeom prst="rect">
            <a:avLst/>
          </a:prstGeom>
          <a:noFill/>
        </p:spPr>
        <p:txBody>
          <a:bodyPr wrap="square" rtlCol="0">
            <a:spAutoFit/>
          </a:bodyPr>
          <a:lstStyle/>
          <a:p>
            <a:r>
              <a:rPr lang="en-US" b="1" dirty="0" smtClean="0">
                <a:solidFill>
                  <a:srgbClr val="FF0000"/>
                </a:solidFill>
              </a:rPr>
              <a:t>When done, click this to go to the main page.</a:t>
            </a:r>
            <a:endParaRPr lang="en-US" b="1" dirty="0">
              <a:solidFill>
                <a:srgbClr val="FF0000"/>
              </a:solidFill>
            </a:endParaRPr>
          </a:p>
        </p:txBody>
      </p:sp>
      <p:cxnSp>
        <p:nvCxnSpPr>
          <p:cNvPr id="8" name="Straight Arrow Connector 7"/>
          <p:cNvCxnSpPr/>
          <p:nvPr/>
        </p:nvCxnSpPr>
        <p:spPr>
          <a:xfrm flipH="1" flipV="1">
            <a:off x="685800" y="3200400"/>
            <a:ext cx="2819400" cy="281562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418744154"/>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200" y="2039132"/>
            <a:ext cx="8229600" cy="36480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Task 2 – Update DD</a:t>
            </a:r>
            <a:endParaRPr lang="en-US" dirty="0"/>
          </a:p>
        </p:txBody>
      </p:sp>
      <p:pic>
        <p:nvPicPr>
          <p:cNvPr id="5" name="Picture 7" descr="C:\A123\docs\work\UsabilityStudy\images\OntoMaton_ico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 cy="136736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838200" y="6016027"/>
            <a:ext cx="7467600" cy="369332"/>
          </a:xfrm>
          <a:prstGeom prst="rect">
            <a:avLst/>
          </a:prstGeom>
          <a:noFill/>
        </p:spPr>
        <p:txBody>
          <a:bodyPr wrap="square" rtlCol="0">
            <a:spAutoFit/>
          </a:bodyPr>
          <a:lstStyle/>
          <a:p>
            <a:r>
              <a:rPr lang="en-US" b="1" dirty="0" smtClean="0">
                <a:solidFill>
                  <a:srgbClr val="FF0000"/>
                </a:solidFill>
              </a:rPr>
              <a:t>Now the DD is now listed. You can re-open it by clicking on it.</a:t>
            </a:r>
            <a:endParaRPr lang="en-US" b="1" dirty="0">
              <a:solidFill>
                <a:srgbClr val="FF0000"/>
              </a:solidFill>
            </a:endParaRPr>
          </a:p>
        </p:txBody>
      </p:sp>
      <p:cxnSp>
        <p:nvCxnSpPr>
          <p:cNvPr id="8" name="Straight Arrow Connector 7"/>
          <p:cNvCxnSpPr/>
          <p:nvPr/>
        </p:nvCxnSpPr>
        <p:spPr>
          <a:xfrm flipH="1" flipV="1">
            <a:off x="1447800" y="4343400"/>
            <a:ext cx="2057400" cy="167262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312423844"/>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7F9F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3 – Search and Link</a:t>
            </a:r>
            <a:endParaRPr lang="en-US" dirty="0"/>
          </a:p>
        </p:txBody>
      </p:sp>
      <p:pic>
        <p:nvPicPr>
          <p:cNvPr id="5" name="Picture 7" descr="C:\A123\docs\work\UsabilityStudy\images\OntoMaton_ic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 cy="1367367"/>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457200" y="1883558"/>
            <a:ext cx="8229600" cy="2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838200" y="6016027"/>
            <a:ext cx="7467600" cy="369332"/>
          </a:xfrm>
          <a:prstGeom prst="rect">
            <a:avLst/>
          </a:prstGeom>
          <a:noFill/>
        </p:spPr>
        <p:txBody>
          <a:bodyPr wrap="square" rtlCol="0">
            <a:spAutoFit/>
          </a:bodyPr>
          <a:lstStyle/>
          <a:p>
            <a:r>
              <a:rPr lang="en-US" b="1" dirty="0" smtClean="0">
                <a:solidFill>
                  <a:srgbClr val="FF0000"/>
                </a:solidFill>
              </a:rPr>
              <a:t>You start searching using </a:t>
            </a:r>
            <a:r>
              <a:rPr lang="en-US" b="1" dirty="0" err="1" smtClean="0">
                <a:solidFill>
                  <a:srgbClr val="FF0000"/>
                </a:solidFill>
              </a:rPr>
              <a:t>OntoMaton</a:t>
            </a:r>
            <a:r>
              <a:rPr lang="en-US" b="1" dirty="0" smtClean="0">
                <a:solidFill>
                  <a:srgbClr val="FF0000"/>
                </a:solidFill>
              </a:rPr>
              <a:t> in ‘Add-ons’ menu </a:t>
            </a:r>
            <a:endParaRPr lang="en-US" b="1" dirty="0">
              <a:solidFill>
                <a:srgbClr val="FF0000"/>
              </a:solidFill>
            </a:endParaRPr>
          </a:p>
        </p:txBody>
      </p:sp>
      <p:cxnSp>
        <p:nvCxnSpPr>
          <p:cNvPr id="8" name="Straight Arrow Connector 7"/>
          <p:cNvCxnSpPr/>
          <p:nvPr/>
        </p:nvCxnSpPr>
        <p:spPr>
          <a:xfrm flipV="1">
            <a:off x="4191000" y="2908315"/>
            <a:ext cx="1371600" cy="310771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418744154"/>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7F9F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3 – Search and Link</a:t>
            </a:r>
            <a:endParaRPr lang="en-US" dirty="0"/>
          </a:p>
        </p:txBody>
      </p:sp>
      <p:pic>
        <p:nvPicPr>
          <p:cNvPr id="5" name="Picture 7" descr="C:\A123\docs\work\UsabilityStudy\images\OntoMaton_ic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 cy="1367367"/>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457200" y="1787891"/>
            <a:ext cx="8229600" cy="41505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838200" y="6016027"/>
            <a:ext cx="7467600" cy="369332"/>
          </a:xfrm>
          <a:prstGeom prst="rect">
            <a:avLst/>
          </a:prstGeom>
          <a:noFill/>
        </p:spPr>
        <p:txBody>
          <a:bodyPr wrap="square" rtlCol="0">
            <a:spAutoFit/>
          </a:bodyPr>
          <a:lstStyle/>
          <a:p>
            <a:r>
              <a:rPr lang="en-US" b="1" dirty="0" smtClean="0">
                <a:solidFill>
                  <a:srgbClr val="FF0000"/>
                </a:solidFill>
              </a:rPr>
              <a:t>You should see a search Panel to search for terms</a:t>
            </a:r>
            <a:endParaRPr lang="en-US" b="1" dirty="0">
              <a:solidFill>
                <a:srgbClr val="FF0000"/>
              </a:solidFill>
            </a:endParaRPr>
          </a:p>
        </p:txBody>
      </p:sp>
      <p:cxnSp>
        <p:nvCxnSpPr>
          <p:cNvPr id="7" name="Straight Arrow Connector 6"/>
          <p:cNvCxnSpPr/>
          <p:nvPr/>
        </p:nvCxnSpPr>
        <p:spPr>
          <a:xfrm flipV="1">
            <a:off x="4191000" y="2908315"/>
            <a:ext cx="2819400" cy="310771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66897965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r>
              <a:rPr lang="en-US" dirty="0" smtClean="0"/>
              <a:t>(2/3</a:t>
            </a:r>
            <a:r>
              <a:rPr lang="en-US" dirty="0"/>
              <a:t>)</a:t>
            </a:r>
          </a:p>
        </p:txBody>
      </p:sp>
      <p:sp>
        <p:nvSpPr>
          <p:cNvPr id="3" name="Content Placeholder 2"/>
          <p:cNvSpPr>
            <a:spLocks noGrp="1"/>
          </p:cNvSpPr>
          <p:nvPr>
            <p:ph idx="1"/>
          </p:nvPr>
        </p:nvSpPr>
        <p:spPr/>
        <p:txBody>
          <a:bodyPr/>
          <a:lstStyle/>
          <a:p>
            <a:r>
              <a:rPr lang="en-US" sz="4000" dirty="0"/>
              <a:t>All </a:t>
            </a:r>
            <a:r>
              <a:rPr lang="en-US" sz="4000" dirty="0" smtClean="0"/>
              <a:t>three environments:</a:t>
            </a:r>
          </a:p>
          <a:p>
            <a:pPr lvl="1"/>
            <a:r>
              <a:rPr lang="en-US" sz="4000" dirty="0" smtClean="0"/>
              <a:t> Present spreadsheet/spreadsheet-like interface  </a:t>
            </a:r>
          </a:p>
          <a:p>
            <a:pPr lvl="1"/>
            <a:r>
              <a:rPr lang="en-US" sz="4000" dirty="0" smtClean="0"/>
              <a:t> Similar to Microsoft Excel</a:t>
            </a:r>
            <a:endParaRPr lang="en-US" sz="4000" dirty="0"/>
          </a:p>
          <a:p>
            <a:endParaRPr lang="en-US" dirty="0"/>
          </a:p>
        </p:txBody>
      </p:sp>
    </p:spTree>
    <p:extLst>
      <p:ext uri="{BB962C8B-B14F-4D97-AF65-F5344CB8AC3E}">
        <p14:creationId xmlns:p14="http://schemas.microsoft.com/office/powerpoint/2010/main" val="139240387"/>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7F9F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3 – Search and Link</a:t>
            </a:r>
            <a:endParaRPr lang="en-US" dirty="0"/>
          </a:p>
        </p:txBody>
      </p:sp>
      <p:pic>
        <p:nvPicPr>
          <p:cNvPr id="5" name="Picture 7" descr="C:\A123\docs\work\UsabilityStudy\images\OntoMaton_ic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 cy="1367367"/>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3581945" y="1600200"/>
            <a:ext cx="1980109"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295400" y="6248400"/>
            <a:ext cx="7467600" cy="369332"/>
          </a:xfrm>
          <a:prstGeom prst="rect">
            <a:avLst/>
          </a:prstGeom>
          <a:noFill/>
        </p:spPr>
        <p:txBody>
          <a:bodyPr wrap="square" rtlCol="0">
            <a:spAutoFit/>
          </a:bodyPr>
          <a:lstStyle/>
          <a:p>
            <a:r>
              <a:rPr lang="en-US" b="1" dirty="0" smtClean="0">
                <a:solidFill>
                  <a:srgbClr val="FF0000"/>
                </a:solidFill>
              </a:rPr>
              <a:t>Searching for matching terminology concepts for “age” (using </a:t>
            </a:r>
            <a:r>
              <a:rPr lang="en-US" b="1" dirty="0" err="1" smtClean="0">
                <a:solidFill>
                  <a:srgbClr val="FF0000"/>
                </a:solidFill>
              </a:rPr>
              <a:t>Bioportal</a:t>
            </a:r>
            <a:r>
              <a:rPr lang="en-US" b="1" dirty="0" smtClean="0">
                <a:solidFill>
                  <a:srgbClr val="FF0000"/>
                </a:solidFill>
              </a:rPr>
              <a:t>)</a:t>
            </a:r>
            <a:endParaRPr lang="en-US" b="1" dirty="0">
              <a:solidFill>
                <a:srgbClr val="FF0000"/>
              </a:solidFill>
            </a:endParaRPr>
          </a:p>
        </p:txBody>
      </p:sp>
      <p:cxnSp>
        <p:nvCxnSpPr>
          <p:cNvPr id="7" name="Straight Arrow Connector 6"/>
          <p:cNvCxnSpPr/>
          <p:nvPr/>
        </p:nvCxnSpPr>
        <p:spPr>
          <a:xfrm flipH="1" flipV="1">
            <a:off x="4572000" y="2819400"/>
            <a:ext cx="1600200" cy="32766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617624162"/>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7F9F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3 – Search and Link</a:t>
            </a:r>
            <a:endParaRPr lang="en-US" dirty="0"/>
          </a:p>
        </p:txBody>
      </p:sp>
      <p:pic>
        <p:nvPicPr>
          <p:cNvPr id="5" name="Picture 7" descr="C:\A123\docs\work\UsabilityStudy\images\OntoMaton_ic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 cy="1367367"/>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3610393" y="1600200"/>
            <a:ext cx="1923213"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295400" y="6248400"/>
            <a:ext cx="6477000" cy="369332"/>
          </a:xfrm>
          <a:prstGeom prst="rect">
            <a:avLst/>
          </a:prstGeom>
          <a:noFill/>
        </p:spPr>
        <p:txBody>
          <a:bodyPr wrap="square" rtlCol="0">
            <a:spAutoFit/>
          </a:bodyPr>
          <a:lstStyle/>
          <a:p>
            <a:r>
              <a:rPr lang="en-US" b="1" dirty="0">
                <a:solidFill>
                  <a:srgbClr val="FF0000"/>
                </a:solidFill>
              </a:rPr>
              <a:t>M</a:t>
            </a:r>
            <a:r>
              <a:rPr lang="en-US" b="1" dirty="0" smtClean="0">
                <a:solidFill>
                  <a:srgbClr val="FF0000"/>
                </a:solidFill>
              </a:rPr>
              <a:t>atching terminology concepts for “age” in different ontologies</a:t>
            </a:r>
            <a:endParaRPr lang="en-US" b="1" dirty="0">
              <a:solidFill>
                <a:srgbClr val="FF0000"/>
              </a:solidFill>
            </a:endParaRPr>
          </a:p>
        </p:txBody>
      </p:sp>
      <p:cxnSp>
        <p:nvCxnSpPr>
          <p:cNvPr id="7" name="Straight Arrow Connector 6"/>
          <p:cNvCxnSpPr/>
          <p:nvPr/>
        </p:nvCxnSpPr>
        <p:spPr>
          <a:xfrm flipV="1">
            <a:off x="1981200" y="4343400"/>
            <a:ext cx="1447800" cy="19050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915150541"/>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7F9F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3 – Search and Link</a:t>
            </a:r>
            <a:endParaRPr lang="en-US" dirty="0"/>
          </a:p>
        </p:txBody>
      </p:sp>
      <p:pic>
        <p:nvPicPr>
          <p:cNvPr id="5" name="Picture 7" descr="C:\A123\docs\work\UsabilityStudy\images\OntoMaton_ic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 cy="1367367"/>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618453" y="1600200"/>
            <a:ext cx="5907094"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Arrow Connector 6"/>
          <p:cNvCxnSpPr/>
          <p:nvPr/>
        </p:nvCxnSpPr>
        <p:spPr>
          <a:xfrm flipH="1" flipV="1">
            <a:off x="2819400" y="3124200"/>
            <a:ext cx="2910840" cy="1143000"/>
          </a:xfrm>
          <a:prstGeom prst="straightConnector1">
            <a:avLst/>
          </a:prstGeom>
          <a:ln>
            <a:prstDash val="sysDash"/>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471013997"/>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7F9F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3 – Search and Link</a:t>
            </a:r>
            <a:endParaRPr lang="en-US" dirty="0"/>
          </a:p>
        </p:txBody>
      </p:sp>
      <p:pic>
        <p:nvPicPr>
          <p:cNvPr id="5" name="Picture 7" descr="C:\A123\docs\work\UsabilityStudy\images\OntoMaton_ic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 cy="1367367"/>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569976" y="1600200"/>
            <a:ext cx="8133333" cy="42380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295400" y="6248400"/>
            <a:ext cx="7467600" cy="369332"/>
          </a:xfrm>
          <a:prstGeom prst="rect">
            <a:avLst/>
          </a:prstGeom>
          <a:noFill/>
        </p:spPr>
        <p:txBody>
          <a:bodyPr wrap="square" rtlCol="0">
            <a:spAutoFit/>
          </a:bodyPr>
          <a:lstStyle/>
          <a:p>
            <a:r>
              <a:rPr lang="en-US" b="1" dirty="0" smtClean="0">
                <a:solidFill>
                  <a:srgbClr val="FF0000"/>
                </a:solidFill>
              </a:rPr>
              <a:t>You can run Annotator for searching for multiple selected cell values in DD</a:t>
            </a:r>
            <a:endParaRPr lang="en-US" b="1" dirty="0">
              <a:solidFill>
                <a:srgbClr val="FF0000"/>
              </a:solidFill>
            </a:endParaRPr>
          </a:p>
        </p:txBody>
      </p:sp>
      <p:cxnSp>
        <p:nvCxnSpPr>
          <p:cNvPr id="7" name="Straight Arrow Connector 6"/>
          <p:cNvCxnSpPr/>
          <p:nvPr/>
        </p:nvCxnSpPr>
        <p:spPr>
          <a:xfrm flipV="1">
            <a:off x="5105400" y="3124200"/>
            <a:ext cx="762000" cy="30480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080406591"/>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7F9F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3 – Search and Link</a:t>
            </a:r>
            <a:endParaRPr lang="en-US" dirty="0"/>
          </a:p>
        </p:txBody>
      </p:sp>
      <p:pic>
        <p:nvPicPr>
          <p:cNvPr id="5" name="Picture 7" descr="C:\A123\docs\work\UsabilityStudy\images\OntoMaton_ic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 cy="1367367"/>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005511" y="1600200"/>
            <a:ext cx="7132978"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295400" y="6248400"/>
            <a:ext cx="3733800" cy="369332"/>
          </a:xfrm>
          <a:prstGeom prst="rect">
            <a:avLst/>
          </a:prstGeom>
          <a:noFill/>
        </p:spPr>
        <p:txBody>
          <a:bodyPr wrap="square" rtlCol="0">
            <a:spAutoFit/>
          </a:bodyPr>
          <a:lstStyle/>
          <a:p>
            <a:r>
              <a:rPr lang="en-US" b="1" dirty="0" smtClean="0">
                <a:solidFill>
                  <a:srgbClr val="FF0000"/>
                </a:solidFill>
              </a:rPr>
              <a:t>Select values and click “Tag Terms”</a:t>
            </a:r>
            <a:endParaRPr lang="en-US" b="1" dirty="0">
              <a:solidFill>
                <a:srgbClr val="FF0000"/>
              </a:solidFill>
            </a:endParaRPr>
          </a:p>
        </p:txBody>
      </p:sp>
      <p:cxnSp>
        <p:nvCxnSpPr>
          <p:cNvPr id="7" name="Straight Arrow Connector 6"/>
          <p:cNvCxnSpPr/>
          <p:nvPr/>
        </p:nvCxnSpPr>
        <p:spPr>
          <a:xfrm flipH="1" flipV="1">
            <a:off x="2286000" y="3429000"/>
            <a:ext cx="1143000" cy="27432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p:nvPr/>
        </p:nvCxnSpPr>
        <p:spPr>
          <a:xfrm flipV="1">
            <a:off x="6019800" y="3429000"/>
            <a:ext cx="914400" cy="2590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20364520"/>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EF6F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lgn="ctr">
              <a:buNone/>
            </a:pPr>
            <a:r>
              <a:rPr lang="en-US" sz="5400" dirty="0" smtClean="0"/>
              <a:t>Study Tasks </a:t>
            </a:r>
          </a:p>
          <a:p>
            <a:pPr marL="0" indent="0" algn="ctr">
              <a:buNone/>
            </a:pPr>
            <a:r>
              <a:rPr lang="en-US" sz="5400" dirty="0" smtClean="0"/>
              <a:t>using </a:t>
            </a:r>
          </a:p>
          <a:p>
            <a:pPr marL="0" indent="0" algn="ctr">
              <a:buNone/>
            </a:pPr>
            <a:r>
              <a:rPr lang="en-US" sz="5400" b="1" dirty="0" err="1" smtClean="0"/>
              <a:t>RightField</a:t>
            </a:r>
            <a:endParaRPr lang="en-US" sz="5400" dirty="0" smtClean="0"/>
          </a:p>
          <a:p>
            <a:pPr marL="0" indent="0" algn="ctr">
              <a:buNone/>
            </a:pPr>
            <a:r>
              <a:rPr lang="en-US" sz="5400" dirty="0" smtClean="0"/>
              <a:t>Platform</a:t>
            </a:r>
          </a:p>
          <a:p>
            <a:endParaRPr lang="en-US" dirty="0"/>
          </a:p>
          <a:p>
            <a:endParaRPr lang="en-US" dirty="0" smtClean="0"/>
          </a:p>
          <a:p>
            <a:endParaRPr lang="en-US" dirty="0"/>
          </a:p>
          <a:p>
            <a:endParaRPr lang="en-US" dirty="0" smtClean="0"/>
          </a:p>
          <a:p>
            <a:endParaRPr lang="en-US" dirty="0"/>
          </a:p>
        </p:txBody>
      </p:sp>
      <p:pic>
        <p:nvPicPr>
          <p:cNvPr id="5" name="Picture 7" descr="C:\A123\docs\work\UsabilityStudy\images\OntoMaton_ic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 cy="136736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C:\A123\docs\work\UsabilityStudy\images\RightField_ico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192"/>
            <a:ext cx="1219200" cy="1367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4071878"/>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EF6F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1 – Create DD</a:t>
            </a:r>
            <a:endParaRPr lang="en-US" dirty="0"/>
          </a:p>
        </p:txBody>
      </p:sp>
      <p:pic>
        <p:nvPicPr>
          <p:cNvPr id="6" name="Picture 6" descr="C:\A123\docs\work\UsabilityStudy\images\RightField_ic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192"/>
            <a:ext cx="1219200" cy="1367367"/>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457200" y="1672656"/>
            <a:ext cx="8229600" cy="4381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2514600" y="6248400"/>
            <a:ext cx="3733800" cy="369332"/>
          </a:xfrm>
          <a:prstGeom prst="rect">
            <a:avLst/>
          </a:prstGeom>
          <a:noFill/>
        </p:spPr>
        <p:txBody>
          <a:bodyPr wrap="square" rtlCol="0">
            <a:spAutoFit/>
          </a:bodyPr>
          <a:lstStyle/>
          <a:p>
            <a:r>
              <a:rPr lang="en-US" b="1" dirty="0" smtClean="0">
                <a:solidFill>
                  <a:srgbClr val="FF0000"/>
                </a:solidFill>
              </a:rPr>
              <a:t>Choose “Open a spreadsheet”</a:t>
            </a:r>
            <a:endParaRPr lang="en-US" b="1" dirty="0">
              <a:solidFill>
                <a:srgbClr val="FF0000"/>
              </a:solidFill>
            </a:endParaRPr>
          </a:p>
        </p:txBody>
      </p:sp>
      <p:cxnSp>
        <p:nvCxnSpPr>
          <p:cNvPr id="8" name="Straight Arrow Connector 7"/>
          <p:cNvCxnSpPr/>
          <p:nvPr/>
        </p:nvCxnSpPr>
        <p:spPr>
          <a:xfrm flipH="1" flipV="1">
            <a:off x="3810000" y="4114800"/>
            <a:ext cx="571500" cy="20574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451364662"/>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EF6F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1 – Create DD</a:t>
            </a:r>
            <a:endParaRPr lang="en-US" dirty="0"/>
          </a:p>
        </p:txBody>
      </p:sp>
      <p:pic>
        <p:nvPicPr>
          <p:cNvPr id="6" name="Picture 6" descr="C:\A123\docs\work\UsabilityStudy\images\RightField_ic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192"/>
            <a:ext cx="1219200" cy="1367367"/>
          </a:xfrm>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2"/>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006635" y="1600200"/>
            <a:ext cx="7130730"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45629811"/>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EF6F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1 – Create DD</a:t>
            </a:r>
            <a:endParaRPr lang="en-US" dirty="0"/>
          </a:p>
        </p:txBody>
      </p:sp>
      <p:pic>
        <p:nvPicPr>
          <p:cNvPr id="6" name="Picture 6" descr="C:\A123\docs\work\UsabilityStudy\images\RightField_ic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192"/>
            <a:ext cx="1219200" cy="1367367"/>
          </a:xfrm>
          <a:prstGeom prst="rect">
            <a:avLst/>
          </a:prstGeom>
          <a:noFill/>
          <a:extLst>
            <a:ext uri="{909E8E84-426E-40dd-AFC4-6F175D3DCCD1}">
              <a14:hiddenFill xmlns:a14="http://schemas.microsoft.com/office/drawing/2010/main">
                <a:solidFill>
                  <a:srgbClr val="FFFFFF"/>
                </a:solidFill>
              </a14:hiddenFill>
            </a:ext>
          </a:extLst>
        </p:spPr>
      </p:pic>
      <p:pic>
        <p:nvPicPr>
          <p:cNvPr id="12290" name="Picture 2"/>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57252" y="1828800"/>
            <a:ext cx="9086748" cy="28824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990600" y="6248400"/>
            <a:ext cx="7696200" cy="369332"/>
          </a:xfrm>
          <a:prstGeom prst="rect">
            <a:avLst/>
          </a:prstGeom>
          <a:noFill/>
        </p:spPr>
        <p:txBody>
          <a:bodyPr wrap="square" rtlCol="0">
            <a:spAutoFit/>
          </a:bodyPr>
          <a:lstStyle/>
          <a:p>
            <a:r>
              <a:rPr lang="en-US" b="1" dirty="0" smtClean="0">
                <a:solidFill>
                  <a:srgbClr val="FF0000"/>
                </a:solidFill>
              </a:rPr>
              <a:t>File opens with an empty data dictionary with only column headers</a:t>
            </a:r>
            <a:endParaRPr lang="en-US" b="1" dirty="0">
              <a:solidFill>
                <a:srgbClr val="FF0000"/>
              </a:solidFill>
            </a:endParaRPr>
          </a:p>
        </p:txBody>
      </p:sp>
      <p:cxnSp>
        <p:nvCxnSpPr>
          <p:cNvPr id="8" name="Straight Arrow Connector 7"/>
          <p:cNvCxnSpPr/>
          <p:nvPr/>
        </p:nvCxnSpPr>
        <p:spPr>
          <a:xfrm flipH="1" flipV="1">
            <a:off x="2133600" y="2514600"/>
            <a:ext cx="2247900" cy="36576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945629811"/>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EF6F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1 – Create DD</a:t>
            </a:r>
            <a:endParaRPr lang="en-US" dirty="0"/>
          </a:p>
        </p:txBody>
      </p:sp>
      <p:pic>
        <p:nvPicPr>
          <p:cNvPr id="6" name="Picture 6" descr="C:\A123\docs\work\UsabilityStudy\images\RightField_ic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192"/>
            <a:ext cx="1219200" cy="1367367"/>
          </a:xfrm>
          <a:prstGeom prst="rect">
            <a:avLst/>
          </a:prstGeom>
          <a:noFill/>
          <a:extLst>
            <a:ext uri="{909E8E84-426E-40dd-AFC4-6F175D3DCCD1}">
              <a14:hiddenFill xmlns:a14="http://schemas.microsoft.com/office/drawing/2010/main">
                <a:solidFill>
                  <a:srgbClr val="FFFFFF"/>
                </a:solidFill>
              </a14:hiddenFill>
            </a:ext>
          </a:extLst>
        </p:spPr>
      </p:pic>
      <p:pic>
        <p:nvPicPr>
          <p:cNvPr id="13314" name="Picture 2"/>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76200" y="1676400"/>
            <a:ext cx="895350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990600" y="6248400"/>
            <a:ext cx="3505200" cy="369332"/>
          </a:xfrm>
          <a:prstGeom prst="rect">
            <a:avLst/>
          </a:prstGeom>
          <a:noFill/>
        </p:spPr>
        <p:txBody>
          <a:bodyPr wrap="square" rtlCol="0">
            <a:spAutoFit/>
          </a:bodyPr>
          <a:lstStyle/>
          <a:p>
            <a:r>
              <a:rPr lang="en-US" b="1" dirty="0" smtClean="0">
                <a:solidFill>
                  <a:srgbClr val="FF0000"/>
                </a:solidFill>
              </a:rPr>
              <a:t>Type in the variable definitions</a:t>
            </a:r>
            <a:endParaRPr lang="en-US" b="1" dirty="0">
              <a:solidFill>
                <a:srgbClr val="FF0000"/>
              </a:solidFill>
            </a:endParaRPr>
          </a:p>
        </p:txBody>
      </p:sp>
      <p:cxnSp>
        <p:nvCxnSpPr>
          <p:cNvPr id="8" name="Straight Arrow Connector 7"/>
          <p:cNvCxnSpPr/>
          <p:nvPr/>
        </p:nvCxnSpPr>
        <p:spPr>
          <a:xfrm flipH="1" flipV="1">
            <a:off x="1219200" y="3048000"/>
            <a:ext cx="762000" cy="32004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94562981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r>
              <a:rPr lang="en-US" dirty="0"/>
              <a:t>3</a:t>
            </a:r>
            <a:r>
              <a:rPr lang="en-US" dirty="0" smtClean="0"/>
              <a:t>/3)</a:t>
            </a:r>
            <a:endParaRPr lang="en-US" dirty="0"/>
          </a:p>
        </p:txBody>
      </p:sp>
      <p:sp>
        <p:nvSpPr>
          <p:cNvPr id="3" name="Content Placeholder 2"/>
          <p:cNvSpPr>
            <a:spLocks noGrp="1"/>
          </p:cNvSpPr>
          <p:nvPr>
            <p:ph idx="1"/>
          </p:nvPr>
        </p:nvSpPr>
        <p:spPr/>
        <p:txBody>
          <a:bodyPr>
            <a:normAutofit/>
          </a:bodyPr>
          <a:lstStyle/>
          <a:p>
            <a:r>
              <a:rPr lang="en-US" sz="4000" dirty="0" smtClean="0"/>
              <a:t>Environments are already installed</a:t>
            </a:r>
          </a:p>
          <a:p>
            <a:r>
              <a:rPr lang="en-US" sz="4000" dirty="0" smtClean="0"/>
              <a:t>We will use a Windows 10 Machine</a:t>
            </a:r>
          </a:p>
          <a:p>
            <a:endParaRPr lang="en-US" dirty="0" smtClean="0"/>
          </a:p>
          <a:p>
            <a:pPr lvl="1"/>
            <a:endParaRPr lang="en-US"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6285" y="4419600"/>
            <a:ext cx="1295400" cy="1367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6" descr="C:\A123\docs\work\UsabilityStudy\images\RightField_ico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4419600"/>
            <a:ext cx="1219200" cy="136736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7" descr="C:\A123\docs\work\UsabilityStudy\images\OntoMaton_icon.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4419600"/>
            <a:ext cx="1219200" cy="1367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168311"/>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EF6F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2 – Update DD</a:t>
            </a:r>
            <a:endParaRPr lang="en-US" dirty="0"/>
          </a:p>
        </p:txBody>
      </p:sp>
      <p:pic>
        <p:nvPicPr>
          <p:cNvPr id="6" name="Picture 6" descr="C:\A123\docs\work\UsabilityStudy\images\RightField_ic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 cy="1367367"/>
          </a:xfrm>
          <a:prstGeom prst="rect">
            <a:avLst/>
          </a:prstGeom>
          <a:noFill/>
          <a:extLst>
            <a:ext uri="{909E8E84-426E-40dd-AFC4-6F175D3DCCD1}">
              <a14:hiddenFill xmlns:a14="http://schemas.microsoft.com/office/drawing/2010/main">
                <a:solidFill>
                  <a:srgbClr val="FFFFFF"/>
                </a:solidFill>
              </a14:hiddenFill>
            </a:ext>
          </a:extLst>
        </p:spPr>
      </p:pic>
      <p:pic>
        <p:nvPicPr>
          <p:cNvPr id="14338" name="Picture 2"/>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2795809" y="3277467"/>
            <a:ext cx="3552381" cy="11714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533400" y="6248400"/>
            <a:ext cx="5410200" cy="369332"/>
          </a:xfrm>
          <a:prstGeom prst="rect">
            <a:avLst/>
          </a:prstGeom>
          <a:noFill/>
        </p:spPr>
        <p:txBody>
          <a:bodyPr wrap="square" rtlCol="0">
            <a:spAutoFit/>
          </a:bodyPr>
          <a:lstStyle/>
          <a:p>
            <a:r>
              <a:rPr lang="en-US" b="1" dirty="0" smtClean="0">
                <a:solidFill>
                  <a:srgbClr val="FF0000"/>
                </a:solidFill>
              </a:rPr>
              <a:t>Data dictionary can be saved in two MS Excel formats</a:t>
            </a:r>
            <a:endParaRPr lang="en-US" b="1" dirty="0">
              <a:solidFill>
                <a:srgbClr val="FF0000"/>
              </a:solidFill>
            </a:endParaRPr>
          </a:p>
        </p:txBody>
      </p:sp>
      <p:cxnSp>
        <p:nvCxnSpPr>
          <p:cNvPr id="8" name="Straight Arrow Connector 7"/>
          <p:cNvCxnSpPr/>
          <p:nvPr/>
        </p:nvCxnSpPr>
        <p:spPr>
          <a:xfrm flipV="1">
            <a:off x="2438400" y="4343400"/>
            <a:ext cx="1371600" cy="16002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866001273"/>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EF6F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2 – Update DD</a:t>
            </a:r>
            <a:endParaRPr lang="en-US" dirty="0"/>
          </a:p>
        </p:txBody>
      </p:sp>
      <p:pic>
        <p:nvPicPr>
          <p:cNvPr id="6" name="Picture 6" descr="C:\A123\docs\work\UsabilityStudy\images\RightField_ic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 cy="1367367"/>
          </a:xfrm>
          <a:prstGeom prst="rect">
            <a:avLst/>
          </a:prstGeom>
          <a:noFill/>
          <a:extLst>
            <a:ext uri="{909E8E84-426E-40dd-AFC4-6F175D3DCCD1}">
              <a14:hiddenFill xmlns:a14="http://schemas.microsoft.com/office/drawing/2010/main">
                <a:solidFill>
                  <a:srgbClr val="FFFFFF"/>
                </a:solidFill>
              </a14:hiddenFill>
            </a:ext>
          </a:extLst>
        </p:spPr>
      </p:pic>
      <p:pic>
        <p:nvPicPr>
          <p:cNvPr id="15362" name="Picture 2"/>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457200" y="1660339"/>
            <a:ext cx="8229600" cy="44056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533400" y="6248400"/>
            <a:ext cx="5410200" cy="369332"/>
          </a:xfrm>
          <a:prstGeom prst="rect">
            <a:avLst/>
          </a:prstGeom>
          <a:noFill/>
        </p:spPr>
        <p:txBody>
          <a:bodyPr wrap="square" rtlCol="0">
            <a:spAutoFit/>
          </a:bodyPr>
          <a:lstStyle/>
          <a:p>
            <a:r>
              <a:rPr lang="en-US" b="1" dirty="0" smtClean="0">
                <a:solidFill>
                  <a:srgbClr val="FF0000"/>
                </a:solidFill>
              </a:rPr>
              <a:t>Reopen the Data dictionary</a:t>
            </a:r>
            <a:endParaRPr lang="en-US" b="1" dirty="0">
              <a:solidFill>
                <a:srgbClr val="FF0000"/>
              </a:solidFill>
            </a:endParaRPr>
          </a:p>
        </p:txBody>
      </p:sp>
      <p:cxnSp>
        <p:nvCxnSpPr>
          <p:cNvPr id="8" name="Straight Arrow Connector 7"/>
          <p:cNvCxnSpPr/>
          <p:nvPr/>
        </p:nvCxnSpPr>
        <p:spPr>
          <a:xfrm flipV="1">
            <a:off x="2438400" y="3200400"/>
            <a:ext cx="914400" cy="27432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036168093"/>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EF6F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3 – Search and Link</a:t>
            </a:r>
            <a:endParaRPr lang="en-US" dirty="0"/>
          </a:p>
        </p:txBody>
      </p:sp>
      <p:pic>
        <p:nvPicPr>
          <p:cNvPr id="6" name="Picture 6" descr="C:\A123\docs\work\UsabilityStudy\images\RightField_ic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 cy="1367367"/>
          </a:xfrm>
          <a:prstGeom prst="rect">
            <a:avLst/>
          </a:prstGeom>
          <a:noFill/>
          <a:extLst>
            <a:ext uri="{909E8E84-426E-40dd-AFC4-6F175D3DCCD1}">
              <a14:hiddenFill xmlns:a14="http://schemas.microsoft.com/office/drawing/2010/main">
                <a:solidFill>
                  <a:srgbClr val="FFFFFF"/>
                </a:solidFill>
              </a14:hiddenFill>
            </a:ext>
          </a:extLst>
        </p:spPr>
      </p:pic>
      <p:pic>
        <p:nvPicPr>
          <p:cNvPr id="16386" name="Picture 2"/>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569718" y="1600200"/>
            <a:ext cx="6004564"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3124200" y="6248400"/>
            <a:ext cx="5410200" cy="369332"/>
          </a:xfrm>
          <a:prstGeom prst="rect">
            <a:avLst/>
          </a:prstGeom>
          <a:noFill/>
        </p:spPr>
        <p:txBody>
          <a:bodyPr wrap="square" rtlCol="0">
            <a:spAutoFit/>
          </a:bodyPr>
          <a:lstStyle/>
          <a:p>
            <a:r>
              <a:rPr lang="en-US" b="1" dirty="0" smtClean="0">
                <a:solidFill>
                  <a:srgbClr val="FF0000"/>
                </a:solidFill>
              </a:rPr>
              <a:t>Invoking the search from </a:t>
            </a:r>
            <a:r>
              <a:rPr lang="en-US" b="1" dirty="0" err="1" smtClean="0">
                <a:solidFill>
                  <a:srgbClr val="FF0000"/>
                </a:solidFill>
              </a:rPr>
              <a:t>Bioportal</a:t>
            </a:r>
            <a:r>
              <a:rPr lang="en-US" b="1" dirty="0" smtClean="0">
                <a:solidFill>
                  <a:srgbClr val="FF0000"/>
                </a:solidFill>
              </a:rPr>
              <a:t>	</a:t>
            </a:r>
            <a:endParaRPr lang="en-US" b="1" dirty="0">
              <a:solidFill>
                <a:srgbClr val="FF0000"/>
              </a:solidFill>
            </a:endParaRPr>
          </a:p>
        </p:txBody>
      </p:sp>
      <p:cxnSp>
        <p:nvCxnSpPr>
          <p:cNvPr id="8" name="Straight Arrow Connector 7"/>
          <p:cNvCxnSpPr/>
          <p:nvPr/>
        </p:nvCxnSpPr>
        <p:spPr>
          <a:xfrm flipH="1" flipV="1">
            <a:off x="3124200" y="2971800"/>
            <a:ext cx="1752600" cy="32766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218501416"/>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EF6F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3 – Search and Link</a:t>
            </a:r>
            <a:endParaRPr lang="en-US" dirty="0"/>
          </a:p>
        </p:txBody>
      </p:sp>
      <p:pic>
        <p:nvPicPr>
          <p:cNvPr id="6" name="Picture 6" descr="C:\A123\docs\work\UsabilityStudy\images\RightField_ic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 cy="1367367"/>
          </a:xfrm>
          <a:prstGeom prst="rect">
            <a:avLst/>
          </a:prstGeom>
          <a:noFill/>
          <a:extLst>
            <a:ext uri="{909E8E84-426E-40dd-AFC4-6F175D3DCCD1}">
              <a14:hiddenFill xmlns:a14="http://schemas.microsoft.com/office/drawing/2010/main">
                <a:solidFill>
                  <a:srgbClr val="FFFFFF"/>
                </a:solidFill>
              </a14:hiddenFill>
            </a:ext>
          </a:extLst>
        </p:spPr>
      </p:pic>
      <p:pic>
        <p:nvPicPr>
          <p:cNvPr id="17410" name="Picture 2"/>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905333" y="2048896"/>
            <a:ext cx="5333333" cy="36285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990600" y="6248400"/>
            <a:ext cx="7543800" cy="369332"/>
          </a:xfrm>
          <a:prstGeom prst="rect">
            <a:avLst/>
          </a:prstGeom>
          <a:noFill/>
        </p:spPr>
        <p:txBody>
          <a:bodyPr wrap="square" rtlCol="0">
            <a:spAutoFit/>
          </a:bodyPr>
          <a:lstStyle/>
          <a:p>
            <a:r>
              <a:rPr lang="en-US" b="1" dirty="0" smtClean="0">
                <a:solidFill>
                  <a:srgbClr val="FF0000"/>
                </a:solidFill>
              </a:rPr>
              <a:t>Pick an ontology (here we choose “Clinical Trials Ontology(OWL)”	</a:t>
            </a:r>
            <a:endParaRPr lang="en-US" b="1" dirty="0">
              <a:solidFill>
                <a:srgbClr val="FF0000"/>
              </a:solidFill>
            </a:endParaRPr>
          </a:p>
        </p:txBody>
      </p:sp>
      <p:cxnSp>
        <p:nvCxnSpPr>
          <p:cNvPr id="8" name="Straight Arrow Connector 7"/>
          <p:cNvCxnSpPr/>
          <p:nvPr/>
        </p:nvCxnSpPr>
        <p:spPr>
          <a:xfrm flipH="1" flipV="1">
            <a:off x="3733800" y="4343400"/>
            <a:ext cx="1143000" cy="19050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619486874"/>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EF6F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3 – Search and Link</a:t>
            </a:r>
            <a:endParaRPr lang="en-US" dirty="0"/>
          </a:p>
        </p:txBody>
      </p:sp>
      <p:pic>
        <p:nvPicPr>
          <p:cNvPr id="6" name="Picture 6" descr="C:\A123\docs\work\UsabilityStudy\images\RightField_ic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 cy="1367367"/>
          </a:xfrm>
          <a:prstGeom prst="rect">
            <a:avLst/>
          </a:prstGeom>
          <a:noFill/>
          <a:extLst>
            <a:ext uri="{909E8E84-426E-40dd-AFC4-6F175D3DCCD1}">
              <a14:hiddenFill xmlns:a14="http://schemas.microsoft.com/office/drawing/2010/main">
                <a:solidFill>
                  <a:srgbClr val="FFFFFF"/>
                </a:solidFill>
              </a14:hiddenFill>
            </a:ext>
          </a:extLst>
        </p:spPr>
      </p:pic>
      <p:pic>
        <p:nvPicPr>
          <p:cNvPr id="18434" name="Picture 2"/>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2662476" y="2506038"/>
            <a:ext cx="3819048" cy="27142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990600" y="6248400"/>
            <a:ext cx="7543800" cy="369332"/>
          </a:xfrm>
          <a:prstGeom prst="rect">
            <a:avLst/>
          </a:prstGeom>
          <a:noFill/>
        </p:spPr>
        <p:txBody>
          <a:bodyPr wrap="square" rtlCol="0">
            <a:spAutoFit/>
          </a:bodyPr>
          <a:lstStyle/>
          <a:p>
            <a:r>
              <a:rPr lang="en-US" b="1" dirty="0" smtClean="0">
                <a:solidFill>
                  <a:srgbClr val="FF0000"/>
                </a:solidFill>
              </a:rPr>
              <a:t>Shows ontology hierarchy on the right side ontology pane	</a:t>
            </a:r>
            <a:endParaRPr lang="en-US" b="1" dirty="0">
              <a:solidFill>
                <a:srgbClr val="FF0000"/>
              </a:solidFill>
            </a:endParaRPr>
          </a:p>
        </p:txBody>
      </p:sp>
      <p:cxnSp>
        <p:nvCxnSpPr>
          <p:cNvPr id="8" name="Straight Arrow Connector 7"/>
          <p:cNvCxnSpPr/>
          <p:nvPr/>
        </p:nvCxnSpPr>
        <p:spPr>
          <a:xfrm flipH="1" flipV="1">
            <a:off x="3276600" y="3962400"/>
            <a:ext cx="1600200" cy="22860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619486874"/>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EF6F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3 – Search and Link</a:t>
            </a:r>
            <a:endParaRPr lang="en-US" dirty="0"/>
          </a:p>
        </p:txBody>
      </p:sp>
      <p:pic>
        <p:nvPicPr>
          <p:cNvPr id="6" name="Picture 6" descr="C:\A123\docs\work\UsabilityStudy\images\RightField_ic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 cy="1367367"/>
          </a:xfrm>
          <a:prstGeom prst="rect">
            <a:avLst/>
          </a:prstGeom>
          <a:noFill/>
          <a:extLst>
            <a:ext uri="{909E8E84-426E-40dd-AFC4-6F175D3DCCD1}">
              <a14:hiddenFill xmlns:a14="http://schemas.microsoft.com/office/drawing/2010/main">
                <a:solidFill>
                  <a:srgbClr val="FFFFFF"/>
                </a:solidFill>
              </a14:hiddenFill>
            </a:ext>
          </a:extLst>
        </p:spPr>
      </p:pic>
      <p:pic>
        <p:nvPicPr>
          <p:cNvPr id="19458" name="Picture 2"/>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2581524" y="2406038"/>
            <a:ext cx="3980952" cy="29142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838200" y="6324600"/>
            <a:ext cx="4800600" cy="369332"/>
          </a:xfrm>
          <a:prstGeom prst="rect">
            <a:avLst/>
          </a:prstGeom>
          <a:noFill/>
        </p:spPr>
        <p:txBody>
          <a:bodyPr wrap="square" rtlCol="0">
            <a:spAutoFit/>
          </a:bodyPr>
          <a:lstStyle/>
          <a:p>
            <a:r>
              <a:rPr lang="en-US" b="1" dirty="0" smtClean="0">
                <a:solidFill>
                  <a:srgbClr val="FF0000"/>
                </a:solidFill>
              </a:rPr>
              <a:t>Search for a term by typing the search phrase	</a:t>
            </a:r>
            <a:endParaRPr lang="en-US" b="1" dirty="0">
              <a:solidFill>
                <a:srgbClr val="FF0000"/>
              </a:solidFill>
            </a:endParaRPr>
          </a:p>
        </p:txBody>
      </p:sp>
      <p:cxnSp>
        <p:nvCxnSpPr>
          <p:cNvPr id="8" name="Straight Arrow Connector 7"/>
          <p:cNvCxnSpPr/>
          <p:nvPr/>
        </p:nvCxnSpPr>
        <p:spPr>
          <a:xfrm flipV="1">
            <a:off x="990600" y="2819400"/>
            <a:ext cx="1676400" cy="30480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619486874"/>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EF6F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3 – Search and Link</a:t>
            </a:r>
            <a:endParaRPr lang="en-US" dirty="0"/>
          </a:p>
        </p:txBody>
      </p:sp>
      <p:pic>
        <p:nvPicPr>
          <p:cNvPr id="6" name="Picture 6" descr="C:\A123\docs\work\UsabilityStudy\images\RightField_ic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 cy="1367367"/>
          </a:xfrm>
          <a:prstGeom prst="rect">
            <a:avLst/>
          </a:prstGeom>
          <a:noFill/>
          <a:extLst>
            <a:ext uri="{909E8E84-426E-40dd-AFC4-6F175D3DCCD1}">
              <a14:hiddenFill xmlns:a14="http://schemas.microsoft.com/office/drawing/2010/main">
                <a:solidFill>
                  <a:srgbClr val="FFFFFF"/>
                </a:solidFill>
              </a14:hiddenFill>
            </a:ext>
          </a:extLst>
        </p:spPr>
      </p:pic>
      <p:pic>
        <p:nvPicPr>
          <p:cNvPr id="20482" name="Picture 2"/>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6321440" y="1011115"/>
            <a:ext cx="2822560" cy="58225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57200" y="5955268"/>
            <a:ext cx="4800600" cy="646331"/>
          </a:xfrm>
          <a:prstGeom prst="rect">
            <a:avLst/>
          </a:prstGeom>
          <a:noFill/>
        </p:spPr>
        <p:txBody>
          <a:bodyPr wrap="square" rtlCol="0">
            <a:spAutoFit/>
          </a:bodyPr>
          <a:lstStyle/>
          <a:p>
            <a:r>
              <a:rPr lang="en-US" b="1" dirty="0" smtClean="0">
                <a:solidFill>
                  <a:srgbClr val="FF0000"/>
                </a:solidFill>
              </a:rPr>
              <a:t>Takes to the position of the matched term in the ontology hierarchy	</a:t>
            </a:r>
            <a:endParaRPr lang="en-US" b="1" dirty="0">
              <a:solidFill>
                <a:srgbClr val="FF0000"/>
              </a:solidFill>
            </a:endParaRPr>
          </a:p>
        </p:txBody>
      </p:sp>
      <p:cxnSp>
        <p:nvCxnSpPr>
          <p:cNvPr id="8" name="Straight Arrow Connector 7"/>
          <p:cNvCxnSpPr/>
          <p:nvPr/>
        </p:nvCxnSpPr>
        <p:spPr>
          <a:xfrm flipV="1">
            <a:off x="990600" y="2057400"/>
            <a:ext cx="6019800" cy="38100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736799946"/>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EF6F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3 – Search and Link</a:t>
            </a:r>
            <a:endParaRPr lang="en-US" dirty="0"/>
          </a:p>
        </p:txBody>
      </p:sp>
      <p:pic>
        <p:nvPicPr>
          <p:cNvPr id="6" name="Picture 6" descr="C:\A123\docs\work\UsabilityStudy\images\RightField_ic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 cy="1367367"/>
          </a:xfrm>
          <a:prstGeom prst="rect">
            <a:avLst/>
          </a:prstGeom>
          <a:noFill/>
          <a:extLst>
            <a:ext uri="{909E8E84-426E-40dd-AFC4-6F175D3DCCD1}">
              <a14:hiddenFill xmlns:a14="http://schemas.microsoft.com/office/drawing/2010/main">
                <a:solidFill>
                  <a:srgbClr val="FFFFFF"/>
                </a:solidFill>
              </a14:hiddenFill>
            </a:ext>
          </a:extLst>
        </p:spPr>
      </p:pic>
      <p:pic>
        <p:nvPicPr>
          <p:cNvPr id="20482" name="Picture 2"/>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6321440" y="1011115"/>
            <a:ext cx="2822560" cy="58225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57200" y="5955268"/>
            <a:ext cx="4800600" cy="369332"/>
          </a:xfrm>
          <a:prstGeom prst="rect">
            <a:avLst/>
          </a:prstGeom>
          <a:noFill/>
        </p:spPr>
        <p:txBody>
          <a:bodyPr wrap="square" rtlCol="0">
            <a:spAutoFit/>
          </a:bodyPr>
          <a:lstStyle/>
          <a:p>
            <a:r>
              <a:rPr lang="en-US" b="1" dirty="0" smtClean="0">
                <a:solidFill>
                  <a:srgbClr val="FF0000"/>
                </a:solidFill>
              </a:rPr>
              <a:t>Select ‘instances’</a:t>
            </a:r>
            <a:endParaRPr lang="en-US" b="1" dirty="0">
              <a:solidFill>
                <a:srgbClr val="FF0000"/>
              </a:solidFill>
            </a:endParaRPr>
          </a:p>
        </p:txBody>
      </p:sp>
      <p:cxnSp>
        <p:nvCxnSpPr>
          <p:cNvPr id="8" name="Straight Arrow Connector 7"/>
          <p:cNvCxnSpPr/>
          <p:nvPr/>
        </p:nvCxnSpPr>
        <p:spPr>
          <a:xfrm flipV="1">
            <a:off x="3505200" y="4495800"/>
            <a:ext cx="2971800" cy="13716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554197430"/>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EF6F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3 – Search and Link</a:t>
            </a:r>
            <a:endParaRPr lang="en-US" dirty="0"/>
          </a:p>
        </p:txBody>
      </p:sp>
      <p:pic>
        <p:nvPicPr>
          <p:cNvPr id="6" name="Picture 6" descr="C:\A123\docs\work\UsabilityStudy\images\RightField_ic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 cy="1367367"/>
          </a:xfrm>
          <a:prstGeom prst="rect">
            <a:avLst/>
          </a:prstGeom>
          <a:noFill/>
          <a:extLst>
            <a:ext uri="{909E8E84-426E-40dd-AFC4-6F175D3DCCD1}">
              <a14:hiddenFill xmlns:a14="http://schemas.microsoft.com/office/drawing/2010/main">
                <a:solidFill>
                  <a:srgbClr val="FFFFFF"/>
                </a:solidFill>
              </a14:hiddenFill>
            </a:ext>
          </a:extLst>
        </p:spPr>
      </p:pic>
      <p:pic>
        <p:nvPicPr>
          <p:cNvPr id="21506" name="Picture 2"/>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852952" y="2072705"/>
            <a:ext cx="5438095" cy="35809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57200" y="5955268"/>
            <a:ext cx="4800600" cy="369332"/>
          </a:xfrm>
          <a:prstGeom prst="rect">
            <a:avLst/>
          </a:prstGeom>
          <a:noFill/>
        </p:spPr>
        <p:txBody>
          <a:bodyPr wrap="square" rtlCol="0">
            <a:spAutoFit/>
          </a:bodyPr>
          <a:lstStyle/>
          <a:p>
            <a:r>
              <a:rPr lang="en-US" b="1" dirty="0" smtClean="0">
                <a:solidFill>
                  <a:srgbClr val="FF0000"/>
                </a:solidFill>
              </a:rPr>
              <a:t>Variable ‘age’ is linked to the term ‘Age unit’</a:t>
            </a:r>
            <a:endParaRPr lang="en-US" b="1" dirty="0">
              <a:solidFill>
                <a:srgbClr val="FF0000"/>
              </a:solidFill>
            </a:endParaRPr>
          </a:p>
        </p:txBody>
      </p:sp>
      <p:cxnSp>
        <p:nvCxnSpPr>
          <p:cNvPr id="8" name="Straight Arrow Connector 7"/>
          <p:cNvCxnSpPr/>
          <p:nvPr/>
        </p:nvCxnSpPr>
        <p:spPr>
          <a:xfrm flipV="1">
            <a:off x="1524000" y="3352800"/>
            <a:ext cx="1752600" cy="25146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736799946"/>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EF6F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3 – Search and Link</a:t>
            </a:r>
            <a:endParaRPr lang="en-US" dirty="0"/>
          </a:p>
        </p:txBody>
      </p:sp>
      <p:pic>
        <p:nvPicPr>
          <p:cNvPr id="6" name="Picture 6" descr="C:\A123\docs\work\UsabilityStudy\images\RightField_ic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 cy="1367367"/>
          </a:xfrm>
          <a:prstGeom prst="rect">
            <a:avLst/>
          </a:prstGeom>
          <a:noFill/>
          <a:extLst>
            <a:ext uri="{909E8E84-426E-40dd-AFC4-6F175D3DCCD1}">
              <a14:hiddenFill xmlns:a14="http://schemas.microsoft.com/office/drawing/2010/main">
                <a:solidFill>
                  <a:srgbClr val="FFFFFF"/>
                </a:solidFill>
              </a14:hiddenFill>
            </a:ext>
          </a:extLst>
        </p:spPr>
      </p:pic>
      <p:pic>
        <p:nvPicPr>
          <p:cNvPr id="22530" name="Picture 2"/>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133905" y="1963181"/>
            <a:ext cx="6876190" cy="380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57200" y="5955268"/>
            <a:ext cx="4800600" cy="369332"/>
          </a:xfrm>
          <a:prstGeom prst="rect">
            <a:avLst/>
          </a:prstGeom>
          <a:noFill/>
        </p:spPr>
        <p:txBody>
          <a:bodyPr wrap="square" rtlCol="0">
            <a:spAutoFit/>
          </a:bodyPr>
          <a:lstStyle/>
          <a:p>
            <a:r>
              <a:rPr lang="en-US" b="1" dirty="0" smtClean="0">
                <a:solidFill>
                  <a:srgbClr val="FF0000"/>
                </a:solidFill>
              </a:rPr>
              <a:t>Repeat the process to link all three variables</a:t>
            </a:r>
            <a:endParaRPr lang="en-US" b="1" dirty="0">
              <a:solidFill>
                <a:srgbClr val="FF0000"/>
              </a:solidFill>
            </a:endParaRPr>
          </a:p>
        </p:txBody>
      </p:sp>
      <p:cxnSp>
        <p:nvCxnSpPr>
          <p:cNvPr id="8" name="Straight Arrow Connector 7"/>
          <p:cNvCxnSpPr/>
          <p:nvPr/>
        </p:nvCxnSpPr>
        <p:spPr>
          <a:xfrm flipV="1">
            <a:off x="1524000" y="3124200"/>
            <a:ext cx="685800" cy="27432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73679994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Planned Tasks</a:t>
            </a:r>
            <a:endParaRPr lang="en-US" dirty="0"/>
          </a:p>
        </p:txBody>
      </p:sp>
      <p:sp>
        <p:nvSpPr>
          <p:cNvPr id="3" name="Content Placeholder 2"/>
          <p:cNvSpPr>
            <a:spLocks noGrp="1"/>
          </p:cNvSpPr>
          <p:nvPr>
            <p:ph idx="1"/>
          </p:nvPr>
        </p:nvSpPr>
        <p:spPr/>
        <p:txBody>
          <a:bodyPr>
            <a:normAutofit/>
          </a:bodyPr>
          <a:lstStyle/>
          <a:p>
            <a:r>
              <a:rPr lang="en-US" sz="4000" b="1" dirty="0" smtClean="0"/>
              <a:t>Create Data Dictionary</a:t>
            </a:r>
          </a:p>
          <a:p>
            <a:pPr marL="457200" lvl="1" indent="0">
              <a:buNone/>
            </a:pPr>
            <a:endParaRPr lang="en-US" sz="4000" dirty="0" smtClean="0"/>
          </a:p>
          <a:p>
            <a:r>
              <a:rPr lang="en-US" sz="4000" b="1" dirty="0" smtClean="0"/>
              <a:t>Update Data </a:t>
            </a:r>
            <a:r>
              <a:rPr lang="en-US" sz="4000" b="1" dirty="0"/>
              <a:t>Dictionary</a:t>
            </a:r>
          </a:p>
          <a:p>
            <a:pPr lvl="1"/>
            <a:endParaRPr lang="en-US" sz="4000" dirty="0" smtClean="0"/>
          </a:p>
          <a:p>
            <a:r>
              <a:rPr lang="en-US" sz="4000" b="1" dirty="0" smtClean="0"/>
              <a:t>Search and Link variables</a:t>
            </a:r>
          </a:p>
        </p:txBody>
      </p:sp>
    </p:spTree>
    <p:extLst>
      <p:ext uri="{BB962C8B-B14F-4D97-AF65-F5344CB8AC3E}">
        <p14:creationId xmlns:p14="http://schemas.microsoft.com/office/powerpoint/2010/main" val="330729337"/>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learned</a:t>
            </a:r>
            <a:endParaRPr lang="en-US" dirty="0"/>
          </a:p>
        </p:txBody>
      </p:sp>
      <p:sp>
        <p:nvSpPr>
          <p:cNvPr id="3" name="Content Placeholder 2"/>
          <p:cNvSpPr>
            <a:spLocks noGrp="1"/>
          </p:cNvSpPr>
          <p:nvPr>
            <p:ph idx="1"/>
          </p:nvPr>
        </p:nvSpPr>
        <p:spPr/>
        <p:txBody>
          <a:bodyPr>
            <a:normAutofit/>
          </a:bodyPr>
          <a:lstStyle/>
          <a:p>
            <a:pPr marL="0" indent="0">
              <a:buNone/>
            </a:pPr>
            <a:r>
              <a:rPr lang="en-US" sz="4000" b="1" dirty="0" smtClean="0"/>
              <a:t>How to use three environments for three tasks:</a:t>
            </a:r>
          </a:p>
          <a:p>
            <a:r>
              <a:rPr lang="en-US" sz="4000" b="1" dirty="0" smtClean="0"/>
              <a:t>Create Data Dictionary</a:t>
            </a:r>
            <a:endParaRPr lang="en-US" sz="4000" dirty="0" smtClean="0"/>
          </a:p>
          <a:p>
            <a:r>
              <a:rPr lang="en-US" sz="4000" b="1" dirty="0" smtClean="0"/>
              <a:t>Update Data Dictionary</a:t>
            </a:r>
            <a:endParaRPr lang="en-US" sz="4000" dirty="0" smtClean="0"/>
          </a:p>
          <a:p>
            <a:r>
              <a:rPr lang="en-US" sz="4000" b="1" dirty="0" smtClean="0"/>
              <a:t>Search and Link variables</a:t>
            </a:r>
          </a:p>
        </p:txBody>
      </p:sp>
    </p:spTree>
    <p:extLst>
      <p:ext uri="{BB962C8B-B14F-4D97-AF65-F5344CB8AC3E}">
        <p14:creationId xmlns:p14="http://schemas.microsoft.com/office/powerpoint/2010/main" val="4111256360"/>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Tutorial Session DONE!</a:t>
            </a:r>
            <a:endParaRPr lang="en-US" dirty="0"/>
          </a:p>
        </p:txBody>
      </p:sp>
      <p:sp>
        <p:nvSpPr>
          <p:cNvPr id="3" name="Content Placeholder 2"/>
          <p:cNvSpPr>
            <a:spLocks noGrp="1"/>
          </p:cNvSpPr>
          <p:nvPr>
            <p:ph idx="1"/>
          </p:nvPr>
        </p:nvSpPr>
        <p:spPr/>
        <p:txBody>
          <a:bodyPr>
            <a:normAutofit lnSpcReduction="10000"/>
          </a:bodyPr>
          <a:lstStyle/>
          <a:p>
            <a:pPr marL="0" indent="0" algn="ctr">
              <a:buNone/>
            </a:pPr>
            <a:r>
              <a:rPr lang="en-US" sz="4000" b="1" dirty="0" smtClean="0"/>
              <a:t>You are DONE!</a:t>
            </a:r>
          </a:p>
          <a:p>
            <a:pPr marL="0" indent="0" algn="ctr">
              <a:buNone/>
            </a:pPr>
            <a:endParaRPr lang="en-US" sz="4000" b="1" dirty="0" smtClean="0"/>
          </a:p>
          <a:p>
            <a:pPr marL="0" indent="0">
              <a:buNone/>
            </a:pPr>
            <a:r>
              <a:rPr lang="en-US" sz="4000" b="1" dirty="0" smtClean="0"/>
              <a:t>Please send me your questions </a:t>
            </a:r>
            <a:r>
              <a:rPr lang="en-US" sz="4000" b="1" u="sng" dirty="0" smtClean="0">
                <a:solidFill>
                  <a:srgbClr val="FF0000"/>
                </a:solidFill>
              </a:rPr>
              <a:t>BEFORE</a:t>
            </a:r>
            <a:r>
              <a:rPr lang="en-US" sz="4000" b="1" dirty="0" smtClean="0"/>
              <a:t> we conduct the ‘Study Task Session’  to complete it in 30 Minutes.</a:t>
            </a:r>
          </a:p>
          <a:p>
            <a:pPr marL="0" indent="0">
              <a:buNone/>
            </a:pPr>
            <a:r>
              <a:rPr lang="en-US" sz="4000" b="1" dirty="0"/>
              <a:t>	</a:t>
            </a:r>
            <a:r>
              <a:rPr lang="en-US" sz="4000" b="1" dirty="0" smtClean="0"/>
              <a:t>	-- Deepak Sharma</a:t>
            </a:r>
          </a:p>
          <a:p>
            <a:pPr marL="0" indent="0">
              <a:buNone/>
            </a:pPr>
            <a:r>
              <a:rPr lang="en-US" sz="4000" b="1" dirty="0" smtClean="0">
                <a:hlinkClick r:id="rId3"/>
              </a:rPr>
              <a:t>sharma.deepak2@mayo.edu</a:t>
            </a:r>
            <a:endParaRPr lang="en-US" sz="4000" b="1" dirty="0" smtClean="0"/>
          </a:p>
          <a:p>
            <a:pPr marL="0" indent="0">
              <a:buNone/>
            </a:pPr>
            <a:endParaRPr lang="en-US" sz="4000" b="1" dirty="0" smtClean="0"/>
          </a:p>
          <a:p>
            <a:pPr marL="0" indent="0">
              <a:buNone/>
            </a:pPr>
            <a:endParaRPr lang="en-US" sz="4000" b="1" dirty="0"/>
          </a:p>
        </p:txBody>
      </p:sp>
    </p:spTree>
    <p:extLst>
      <p:ext uri="{BB962C8B-B14F-4D97-AF65-F5344CB8AC3E}">
        <p14:creationId xmlns:p14="http://schemas.microsoft.com/office/powerpoint/2010/main" val="411125636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Task 1 - Create </a:t>
            </a:r>
            <a:r>
              <a:rPr lang="en-US" b="1" dirty="0"/>
              <a:t>Data Dictionary</a:t>
            </a: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sz="4400" dirty="0"/>
              <a:t>An empty DD is </a:t>
            </a:r>
            <a:r>
              <a:rPr lang="en-US" sz="4400" dirty="0" smtClean="0"/>
              <a:t>provided</a:t>
            </a:r>
          </a:p>
          <a:p>
            <a:pPr lvl="1">
              <a:buFont typeface="Arial" panose="020B0604020202020204" pitchFamily="34" charset="0"/>
              <a:buChar char="•"/>
            </a:pPr>
            <a:r>
              <a:rPr lang="en-US" sz="4400" dirty="0" smtClean="0"/>
              <a:t>DD </a:t>
            </a:r>
            <a:r>
              <a:rPr lang="en-US" sz="4400" dirty="0" smtClean="0">
                <a:sym typeface="Wingdings" panose="05000000000000000000" pitchFamily="2" charset="2"/>
              </a:rPr>
              <a:t></a:t>
            </a:r>
            <a:r>
              <a:rPr lang="en-US" sz="4400" dirty="0" smtClean="0"/>
              <a:t> Collection of variables</a:t>
            </a:r>
          </a:p>
          <a:p>
            <a:pPr lvl="1">
              <a:buFont typeface="Arial" panose="020B0604020202020204" pitchFamily="34" charset="0"/>
              <a:buChar char="•"/>
            </a:pPr>
            <a:r>
              <a:rPr lang="en-US" sz="4400" dirty="0"/>
              <a:t>V</a:t>
            </a:r>
            <a:r>
              <a:rPr lang="en-US" sz="4400" dirty="0" smtClean="0"/>
              <a:t>ariable (Name, Type, Description, Range,…)</a:t>
            </a:r>
          </a:p>
        </p:txBody>
      </p:sp>
    </p:spTree>
    <p:extLst>
      <p:ext uri="{BB962C8B-B14F-4D97-AF65-F5344CB8AC3E}">
        <p14:creationId xmlns:p14="http://schemas.microsoft.com/office/powerpoint/2010/main" val="302242203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Task 2 - Update </a:t>
            </a:r>
            <a:r>
              <a:rPr lang="en-US" b="1" dirty="0"/>
              <a:t>Data Dictionary</a:t>
            </a: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endParaRPr lang="en-US" sz="4400" dirty="0" smtClean="0"/>
          </a:p>
          <a:p>
            <a:pPr lvl="1">
              <a:buFont typeface="Arial" panose="020B0604020202020204" pitchFamily="34" charset="0"/>
              <a:buChar char="•"/>
            </a:pPr>
            <a:r>
              <a:rPr lang="en-US" sz="4400" dirty="0" smtClean="0"/>
              <a:t>Open or Re-Open the DD</a:t>
            </a:r>
          </a:p>
          <a:p>
            <a:pPr lvl="1">
              <a:buFont typeface="Arial" panose="020B0604020202020204" pitchFamily="34" charset="0"/>
              <a:buChar char="•"/>
            </a:pPr>
            <a:endParaRPr lang="en-US" sz="4400" dirty="0" smtClean="0"/>
          </a:p>
          <a:p>
            <a:pPr lvl="1">
              <a:buFont typeface="Arial" panose="020B0604020202020204" pitchFamily="34" charset="0"/>
              <a:buChar char="•"/>
            </a:pPr>
            <a:r>
              <a:rPr lang="en-US" sz="4400" dirty="0" smtClean="0"/>
              <a:t>Edit one or more variable</a:t>
            </a:r>
          </a:p>
        </p:txBody>
      </p:sp>
    </p:spTree>
    <p:extLst>
      <p:ext uri="{BB962C8B-B14F-4D97-AF65-F5344CB8AC3E}">
        <p14:creationId xmlns:p14="http://schemas.microsoft.com/office/powerpoint/2010/main" val="196605041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Task 3 - Search </a:t>
            </a:r>
            <a:r>
              <a:rPr lang="en-US" b="1" dirty="0"/>
              <a:t>and Link variables</a:t>
            </a: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endParaRPr lang="en-US" sz="4400" dirty="0" smtClean="0"/>
          </a:p>
          <a:p>
            <a:pPr lvl="1">
              <a:buFont typeface="Arial" panose="020B0604020202020204" pitchFamily="34" charset="0"/>
              <a:buChar char="•"/>
            </a:pPr>
            <a:r>
              <a:rPr lang="en-US" sz="4400" dirty="0" smtClean="0"/>
              <a:t>Find a matching term</a:t>
            </a:r>
          </a:p>
          <a:p>
            <a:pPr lvl="1">
              <a:buFont typeface="Arial" panose="020B0604020202020204" pitchFamily="34" charset="0"/>
              <a:buChar char="•"/>
            </a:pPr>
            <a:endParaRPr lang="en-US" sz="4400" dirty="0" smtClean="0"/>
          </a:p>
          <a:p>
            <a:pPr lvl="1">
              <a:buFont typeface="Arial" panose="020B0604020202020204" pitchFamily="34" charset="0"/>
              <a:buChar char="•"/>
            </a:pPr>
            <a:r>
              <a:rPr lang="en-US" sz="4400" dirty="0" smtClean="0"/>
              <a:t>Link the variable to it</a:t>
            </a:r>
          </a:p>
        </p:txBody>
      </p:sp>
    </p:spTree>
    <p:extLst>
      <p:ext uri="{BB962C8B-B14F-4D97-AF65-F5344CB8AC3E}">
        <p14:creationId xmlns:p14="http://schemas.microsoft.com/office/powerpoint/2010/main" val="421934391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3503</TotalTime>
  <Words>3932</Words>
  <Application>Microsoft Macintosh PowerPoint</Application>
  <PresentationFormat>On-screen Show (4:3)</PresentationFormat>
  <Paragraphs>444</Paragraphs>
  <Slides>61</Slides>
  <Notes>61</Notes>
  <HiddenSlides>0</HiddenSlides>
  <MMClips>0</MMClips>
  <ScaleCrop>false</ScaleCrop>
  <HeadingPairs>
    <vt:vector size="4" baseType="variant">
      <vt:variant>
        <vt:lpstr>Theme</vt:lpstr>
      </vt:variant>
      <vt:variant>
        <vt:i4>6</vt:i4>
      </vt:variant>
      <vt:variant>
        <vt:lpstr>Slide Titles</vt:lpstr>
      </vt:variant>
      <vt:variant>
        <vt:i4>61</vt:i4>
      </vt:variant>
    </vt:vector>
  </HeadingPairs>
  <TitlesOfParts>
    <vt:vector size="67" baseType="lpstr">
      <vt:lpstr>Office Theme</vt:lpstr>
      <vt:lpstr>1_Office Theme</vt:lpstr>
      <vt:lpstr>2_Office Theme</vt:lpstr>
      <vt:lpstr>3_Office Theme</vt:lpstr>
      <vt:lpstr>4_Office Theme</vt:lpstr>
      <vt:lpstr>5_Office Theme</vt:lpstr>
      <vt:lpstr>D2Refine Usability Study Introduction to Test Environments</vt:lpstr>
      <vt:lpstr>Agenda</vt:lpstr>
      <vt:lpstr>Introduction (1/3)</vt:lpstr>
      <vt:lpstr>Introduction (2/3)</vt:lpstr>
      <vt:lpstr>Introduction (3/3)</vt:lpstr>
      <vt:lpstr>3 Planned Tasks</vt:lpstr>
      <vt:lpstr>Task 1 - Create Data Dictionary</vt:lpstr>
      <vt:lpstr>Task 2 - Update Data Dictionary</vt:lpstr>
      <vt:lpstr>Task 3 - Search and Link variables</vt:lpstr>
      <vt:lpstr>PowerPoint Presentation</vt:lpstr>
      <vt:lpstr>Task 1 – Create DD</vt:lpstr>
      <vt:lpstr>Task 1 – Create DD</vt:lpstr>
      <vt:lpstr>Task 1 – Create DD</vt:lpstr>
      <vt:lpstr>Task 1 – Create DD</vt:lpstr>
      <vt:lpstr>Task 1 – Create DD</vt:lpstr>
      <vt:lpstr>Task 1 – Create DD</vt:lpstr>
      <vt:lpstr>Task 1 – Create DD</vt:lpstr>
      <vt:lpstr>Task 1 – Create DD</vt:lpstr>
      <vt:lpstr>Task 1 – Create DD</vt:lpstr>
      <vt:lpstr>Task 2 – Update DD</vt:lpstr>
      <vt:lpstr>Task 2 – Update DD</vt:lpstr>
      <vt:lpstr>Task 3 – Search and Link</vt:lpstr>
      <vt:lpstr>Task 3 – Search and Link</vt:lpstr>
      <vt:lpstr>Task 3 – Search and Link</vt:lpstr>
      <vt:lpstr>Task 3 – Search and Link</vt:lpstr>
      <vt:lpstr>Task 3 – Search and Link</vt:lpstr>
      <vt:lpstr>Task 3 – Search and Link</vt:lpstr>
      <vt:lpstr>PowerPoint Presentation</vt:lpstr>
      <vt:lpstr>Task 1 – Create DD</vt:lpstr>
      <vt:lpstr>Task 1 – Create DD</vt:lpstr>
      <vt:lpstr>Task 1 – Create DD</vt:lpstr>
      <vt:lpstr>Task 1 – Create DD</vt:lpstr>
      <vt:lpstr>Task 1 – Create DD</vt:lpstr>
      <vt:lpstr>Task 1 – Create DD</vt:lpstr>
      <vt:lpstr>Task 1 – Create DD</vt:lpstr>
      <vt:lpstr>Task 2 – Update DD</vt:lpstr>
      <vt:lpstr>Task 2 – Update DD</vt:lpstr>
      <vt:lpstr>Task 3 – Search and Link</vt:lpstr>
      <vt:lpstr>Task 3 – Search and Link</vt:lpstr>
      <vt:lpstr>Task 3 – Search and Link</vt:lpstr>
      <vt:lpstr>Task 3 – Search and Link</vt:lpstr>
      <vt:lpstr>Task 3 – Search and Link</vt:lpstr>
      <vt:lpstr>Task 3 – Search and Link</vt:lpstr>
      <vt:lpstr>Task 3 – Search and Link</vt:lpstr>
      <vt:lpstr>PowerPoint Presentation</vt:lpstr>
      <vt:lpstr>Task 1 – Create DD</vt:lpstr>
      <vt:lpstr>Task 1 – Create DD</vt:lpstr>
      <vt:lpstr>Task 1 – Create DD</vt:lpstr>
      <vt:lpstr>Task 1 – Create DD</vt:lpstr>
      <vt:lpstr>Task 2 – Update DD</vt:lpstr>
      <vt:lpstr>Task 2 – Update DD</vt:lpstr>
      <vt:lpstr>Task 3 – Search and Link</vt:lpstr>
      <vt:lpstr>Task 3 – Search and Link</vt:lpstr>
      <vt:lpstr>Task 3 – Search and Link</vt:lpstr>
      <vt:lpstr>Task 3 – Search and Link</vt:lpstr>
      <vt:lpstr>Task 3 – Search and Link</vt:lpstr>
      <vt:lpstr>Task 3 – Search and Link</vt:lpstr>
      <vt:lpstr>Task 3 – Search and Link</vt:lpstr>
      <vt:lpstr>Task 3 – Search and Link</vt:lpstr>
      <vt:lpstr>What we learned</vt:lpstr>
      <vt:lpstr>Tutorial Session DONE!</vt:lpstr>
    </vt:vector>
  </TitlesOfParts>
  <Company>Mayo Clinic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Usability Study Introduction to test environments</dc:title>
  <dc:creator>Deepak K Sharma</dc:creator>
  <cp:lastModifiedBy>Sharma, Deepak K., M.S.</cp:lastModifiedBy>
  <cp:revision>168</cp:revision>
  <dcterms:created xsi:type="dcterms:W3CDTF">2017-08-21T18:49:33Z</dcterms:created>
  <dcterms:modified xsi:type="dcterms:W3CDTF">2017-08-25T20:18:06Z</dcterms:modified>
</cp:coreProperties>
</file>