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8"/>
  </p:notesMasterIdLst>
  <p:sldIdLst>
    <p:sldId id="256" r:id="rId5"/>
    <p:sldId id="257" r:id="rId6"/>
    <p:sldId id="261" r:id="rId7"/>
    <p:sldId id="286" r:id="rId8"/>
    <p:sldId id="288" r:id="rId9"/>
    <p:sldId id="289" r:id="rId10"/>
    <p:sldId id="296" r:id="rId11"/>
    <p:sldId id="297" r:id="rId12"/>
    <p:sldId id="303" r:id="rId13"/>
    <p:sldId id="306" r:id="rId14"/>
    <p:sldId id="307" r:id="rId15"/>
    <p:sldId id="308" r:id="rId16"/>
    <p:sldId id="309" r:id="rId17"/>
    <p:sldId id="310" r:id="rId18"/>
    <p:sldId id="347" r:id="rId19"/>
    <p:sldId id="315" r:id="rId20"/>
    <p:sldId id="316" r:id="rId21"/>
    <p:sldId id="317" r:id="rId22"/>
    <p:sldId id="314" r:id="rId23"/>
    <p:sldId id="320" r:id="rId24"/>
    <p:sldId id="321" r:id="rId25"/>
    <p:sldId id="322" r:id="rId26"/>
    <p:sldId id="324" r:id="rId27"/>
    <p:sldId id="323" r:id="rId28"/>
    <p:sldId id="325" r:id="rId29"/>
    <p:sldId id="326" r:id="rId30"/>
    <p:sldId id="329" r:id="rId31"/>
    <p:sldId id="336" r:id="rId32"/>
    <p:sldId id="338" r:id="rId33"/>
    <p:sldId id="340" r:id="rId34"/>
    <p:sldId id="344" r:id="rId35"/>
    <p:sldId id="341" r:id="rId36"/>
    <p:sldId id="34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9"/>
    <a:srgbClr val="F7F9F1"/>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1" autoAdjust="0"/>
  </p:normalViewPr>
  <p:slideViewPr>
    <p:cSldViewPr>
      <p:cViewPr varScale="1">
        <p:scale>
          <a:sx n="104" d="100"/>
          <a:sy n="104" d="100"/>
        </p:scale>
        <p:origin x="-17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5064B-ABB1-49B6-AD10-BF5438BBD4F3}" type="datetimeFigureOut">
              <a:rPr lang="en-US" smtClean="0"/>
              <a:t>8/25/2017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0136E-06AC-47B2-9239-57CEE5D6EB6C}" type="slidenum">
              <a:rPr lang="en-US" smtClean="0"/>
              <a:t>‹#›</a:t>
            </a:fld>
            <a:endParaRPr lang="en-US"/>
          </a:p>
        </p:txBody>
      </p:sp>
    </p:spTree>
    <p:extLst>
      <p:ext uri="{BB962C8B-B14F-4D97-AF65-F5344CB8AC3E}">
        <p14:creationId xmlns:p14="http://schemas.microsoft.com/office/powerpoint/2010/main" val="177066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20136E-06AC-47B2-9239-57CEE5D6EB6C}" type="slidenum">
              <a:rPr lang="en-US" smtClean="0"/>
              <a:t>1</a:t>
            </a:fld>
            <a:endParaRPr lang="en-US"/>
          </a:p>
        </p:txBody>
      </p:sp>
    </p:spTree>
    <p:extLst>
      <p:ext uri="{BB962C8B-B14F-4D97-AF65-F5344CB8AC3E}">
        <p14:creationId xmlns:p14="http://schemas.microsoft.com/office/powerpoint/2010/main" val="1259234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D2Refine comes a built-in reconciliation service – ‘D2Refine’.</a:t>
            </a:r>
          </a:p>
          <a:p>
            <a:r>
              <a:rPr lang="en-US" baseline="0" dirty="0" smtClean="0"/>
              <a:t>You can select that and click “Start Reconciling”.</a:t>
            </a:r>
          </a:p>
          <a:p>
            <a:endParaRPr lang="en-US" baseline="0" dirty="0" smtClean="0"/>
          </a:p>
          <a:p>
            <a:r>
              <a:rPr lang="en-US" baseline="0" dirty="0" smtClean="0"/>
              <a:t>---------</a:t>
            </a:r>
          </a:p>
          <a:p>
            <a:r>
              <a:rPr lang="en-US" baseline="0" dirty="0" smtClean="0"/>
              <a:t>Additional Information (Optional):</a:t>
            </a:r>
          </a:p>
          <a:p>
            <a:r>
              <a:rPr lang="en-US" baseline="0" dirty="0" smtClean="0"/>
              <a:t>The built-in service in D2Refine connects to NCI Thesaurus at National Cancer Institute (NCI) service.</a:t>
            </a:r>
          </a:p>
          <a:p>
            <a:r>
              <a:rPr lang="en-US" baseline="0" dirty="0" smtClean="0"/>
              <a:t>The matches returned by search are NCI Thesaurus concepts.</a:t>
            </a:r>
          </a:p>
          <a:p>
            <a:endParaRPr lang="en-US" baseline="0" dirty="0" smtClean="0"/>
          </a:p>
          <a:p>
            <a:r>
              <a:rPr lang="en-US" baseline="0" dirty="0" smtClean="0"/>
              <a:t>You could add additional services and configure them for search, </a:t>
            </a:r>
          </a:p>
          <a:p>
            <a:r>
              <a:rPr lang="en-US" baseline="0" dirty="0" smtClean="0"/>
              <a:t>but that activity is outside the scope of this usability study.</a:t>
            </a:r>
          </a:p>
        </p:txBody>
      </p:sp>
      <p:sp>
        <p:nvSpPr>
          <p:cNvPr id="4" name="Slide Number Placeholder 3"/>
          <p:cNvSpPr>
            <a:spLocks noGrp="1"/>
          </p:cNvSpPr>
          <p:nvPr>
            <p:ph type="sldNum" sz="quarter" idx="10"/>
          </p:nvPr>
        </p:nvSpPr>
        <p:spPr/>
        <p:txBody>
          <a:bodyPr/>
          <a:lstStyle/>
          <a:p>
            <a:fld id="{F220136E-06AC-47B2-9239-57CEE5D6EB6C}" type="slidenum">
              <a:rPr lang="en-US" smtClean="0"/>
              <a:t>10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results of reconciliation operation returns up to top 5 choices.</a:t>
            </a:r>
          </a:p>
        </p:txBody>
      </p:sp>
      <p:sp>
        <p:nvSpPr>
          <p:cNvPr id="4" name="Slide Number Placeholder 3"/>
          <p:cNvSpPr>
            <a:spLocks noGrp="1"/>
          </p:cNvSpPr>
          <p:nvPr>
            <p:ph type="sldNum" sz="quarter" idx="10"/>
          </p:nvPr>
        </p:nvSpPr>
        <p:spPr/>
        <p:txBody>
          <a:bodyPr/>
          <a:lstStyle/>
          <a:p>
            <a:fld id="{F220136E-06AC-47B2-9239-57CEE5D6EB6C}" type="slidenum">
              <a:rPr lang="en-US" smtClean="0"/>
              <a:t>11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link them to the cell value by just clicking on any of the check boxes (single or double check marks).</a:t>
            </a:r>
          </a:p>
          <a:p>
            <a:endParaRPr lang="en-US" baseline="0" dirty="0" smtClean="0"/>
          </a:p>
          <a:p>
            <a:r>
              <a:rPr lang="en-US" baseline="0" dirty="0" smtClean="0"/>
              <a:t>If you are not satisfied by any of the results (or no match is found), a manual search can be invoked by clicking “Search for match” link.</a:t>
            </a:r>
          </a:p>
        </p:txBody>
      </p:sp>
      <p:sp>
        <p:nvSpPr>
          <p:cNvPr id="4" name="Slide Number Placeholder 3"/>
          <p:cNvSpPr>
            <a:spLocks noGrp="1"/>
          </p:cNvSpPr>
          <p:nvPr>
            <p:ph type="sldNum" sz="quarter" idx="10"/>
          </p:nvPr>
        </p:nvSpPr>
        <p:spPr/>
        <p:txBody>
          <a:bodyPr/>
          <a:lstStyle/>
          <a:p>
            <a:fld id="{F220136E-06AC-47B2-9239-57CEE5D6EB6C}" type="slidenum">
              <a:rPr lang="en-US" smtClean="0"/>
              <a:t>12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Manual Search presents you a search box, where you can type for a search phrase and it searches using chosen service (built-in search in NCI Thesaurus in this case).</a:t>
            </a:r>
          </a:p>
        </p:txBody>
      </p:sp>
      <p:sp>
        <p:nvSpPr>
          <p:cNvPr id="4" name="Slide Number Placeholder 3"/>
          <p:cNvSpPr>
            <a:spLocks noGrp="1"/>
          </p:cNvSpPr>
          <p:nvPr>
            <p:ph type="sldNum" sz="quarter" idx="10"/>
          </p:nvPr>
        </p:nvSpPr>
        <p:spPr/>
        <p:txBody>
          <a:bodyPr/>
          <a:lstStyle/>
          <a:p>
            <a:fld id="{F220136E-06AC-47B2-9239-57CEE5D6EB6C}" type="slidenum">
              <a:rPr lang="en-US" smtClean="0"/>
              <a:t>13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how reconciled (linked terms) to the variables look like.</a:t>
            </a:r>
          </a:p>
        </p:txBody>
      </p:sp>
      <p:sp>
        <p:nvSpPr>
          <p:cNvPr id="4" name="Slide Number Placeholder 3"/>
          <p:cNvSpPr>
            <a:spLocks noGrp="1"/>
          </p:cNvSpPr>
          <p:nvPr>
            <p:ph type="sldNum" sz="quarter" idx="10"/>
          </p:nvPr>
        </p:nvSpPr>
        <p:spPr/>
        <p:txBody>
          <a:bodyPr/>
          <a:lstStyle/>
          <a:p>
            <a:fld id="{F220136E-06AC-47B2-9239-57CEE5D6EB6C}" type="slidenum">
              <a:rPr lang="en-US" smtClean="0"/>
              <a:t>14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OntoMaton</a:t>
            </a:r>
            <a:r>
              <a:rPr lang="en-US" baseline="0" dirty="0" smtClean="0"/>
              <a:t> is an extension app to Google Sheets.</a:t>
            </a:r>
          </a:p>
          <a:p>
            <a:endParaRPr lang="en-US" baseline="0" dirty="0" smtClean="0"/>
          </a:p>
          <a:p>
            <a:r>
              <a:rPr lang="en-US" baseline="0" dirty="0" smtClean="0"/>
              <a:t>Here we use the same sample empty data dictionary by uploading it to Google Sheets.</a:t>
            </a:r>
          </a:p>
          <a:p>
            <a:endParaRPr lang="en-US" baseline="0" dirty="0" smtClean="0"/>
          </a:p>
          <a:p>
            <a:r>
              <a:rPr lang="en-US" baseline="0" dirty="0" smtClean="0"/>
              <a:t>Optional Information:</a:t>
            </a:r>
          </a:p>
          <a:p>
            <a:r>
              <a:rPr lang="en-US" baseline="0" dirty="0" smtClean="0"/>
              <a:t>We can start with a blank spreadsheet and manually create columns.</a:t>
            </a:r>
          </a:p>
        </p:txBody>
      </p:sp>
      <p:sp>
        <p:nvSpPr>
          <p:cNvPr id="4" name="Slide Number Placeholder 3"/>
          <p:cNvSpPr>
            <a:spLocks noGrp="1"/>
          </p:cNvSpPr>
          <p:nvPr>
            <p:ph type="sldNum" sz="quarter" idx="10"/>
          </p:nvPr>
        </p:nvSpPr>
        <p:spPr/>
        <p:txBody>
          <a:bodyPr/>
          <a:lstStyle/>
          <a:p>
            <a:fld id="{F220136E-06AC-47B2-9239-57CEE5D6EB6C}" type="slidenum">
              <a:rPr lang="en-US" smtClean="0"/>
              <a:t>15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Start the upload by clicking to the “folder” icon</a:t>
            </a:r>
          </a:p>
        </p:txBody>
      </p:sp>
      <p:sp>
        <p:nvSpPr>
          <p:cNvPr id="4" name="Slide Number Placeholder 3"/>
          <p:cNvSpPr>
            <a:spLocks noGrp="1"/>
          </p:cNvSpPr>
          <p:nvPr>
            <p:ph type="sldNum" sz="quarter" idx="10"/>
          </p:nvPr>
        </p:nvSpPr>
        <p:spPr/>
        <p:txBody>
          <a:bodyPr/>
          <a:lstStyle/>
          <a:p>
            <a:fld id="{F220136E-06AC-47B2-9239-57CEE5D6EB6C}" type="slidenum">
              <a:rPr lang="en-US" smtClean="0"/>
              <a:t>16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Click on “Upload” tab</a:t>
            </a:r>
          </a:p>
        </p:txBody>
      </p:sp>
      <p:sp>
        <p:nvSpPr>
          <p:cNvPr id="4" name="Slide Number Placeholder 3"/>
          <p:cNvSpPr>
            <a:spLocks noGrp="1"/>
          </p:cNvSpPr>
          <p:nvPr>
            <p:ph type="sldNum" sz="quarter" idx="10"/>
          </p:nvPr>
        </p:nvSpPr>
        <p:spPr/>
        <p:txBody>
          <a:bodyPr/>
          <a:lstStyle/>
          <a:p>
            <a:fld id="{F220136E-06AC-47B2-9239-57CEE5D6EB6C}" type="slidenum">
              <a:rPr lang="en-US" smtClean="0"/>
              <a:t>17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Select the provided file to get a blank data dictionary (same file we opened in D2Refine). Click ‘Open’.</a:t>
            </a:r>
          </a:p>
        </p:txBody>
      </p:sp>
      <p:sp>
        <p:nvSpPr>
          <p:cNvPr id="4" name="Slide Number Placeholder 3"/>
          <p:cNvSpPr>
            <a:spLocks noGrp="1"/>
          </p:cNvSpPr>
          <p:nvPr>
            <p:ph type="sldNum" sz="quarter" idx="10"/>
          </p:nvPr>
        </p:nvSpPr>
        <p:spPr/>
        <p:txBody>
          <a:bodyPr/>
          <a:lstStyle/>
          <a:p>
            <a:fld id="{F220136E-06AC-47B2-9239-57CEE5D6EB6C}" type="slidenum">
              <a:rPr lang="en-US" smtClean="0"/>
              <a:t>18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use </a:t>
            </a:r>
            <a:r>
              <a:rPr lang="en-US" baseline="0" dirty="0" err="1" smtClean="0"/>
              <a:t>OntoMaton</a:t>
            </a:r>
            <a:r>
              <a:rPr lang="en-US" baseline="0" dirty="0" smtClean="0"/>
              <a:t> tool to search and link controlled terminology values to variable names – please use the ‘Add-ons’ menu.</a:t>
            </a:r>
          </a:p>
          <a:p>
            <a:r>
              <a:rPr lang="en-US" baseline="0" dirty="0" err="1" smtClean="0"/>
              <a:t>OntoMaton</a:t>
            </a:r>
            <a:r>
              <a:rPr lang="en-US" baseline="0" dirty="0" smtClean="0"/>
              <a:t> should be listed.</a:t>
            </a:r>
          </a:p>
          <a:p>
            <a:endParaRPr lang="en-US" baseline="0" dirty="0" smtClean="0"/>
          </a:p>
          <a:p>
            <a:r>
              <a:rPr lang="en-US" baseline="0" dirty="0" smtClean="0"/>
              <a:t>Add-ons </a:t>
            </a:r>
            <a:r>
              <a:rPr lang="en-US" baseline="0" dirty="0" smtClean="0">
                <a:sym typeface="Wingdings" panose="05000000000000000000" pitchFamily="2" charset="2"/>
              </a:rPr>
              <a:t> </a:t>
            </a:r>
            <a:r>
              <a:rPr lang="en-US" baseline="0" dirty="0" err="1" smtClean="0">
                <a:sym typeface="Wingdings" panose="05000000000000000000" pitchFamily="2" charset="2"/>
              </a:rPr>
              <a:t>OntoMaton</a:t>
            </a:r>
            <a:r>
              <a:rPr lang="en-US" baseline="0" dirty="0" smtClean="0">
                <a:sym typeface="Wingdings" panose="05000000000000000000" pitchFamily="2" charset="2"/>
              </a:rPr>
              <a:t>  Search Ontology Terms…</a:t>
            </a:r>
          </a:p>
          <a:p>
            <a:endParaRPr lang="en-US" baseline="0" dirty="0" smtClean="0">
              <a:sym typeface="Wingdings" panose="05000000000000000000" pitchFamily="2" charset="2"/>
            </a:endParaRPr>
          </a:p>
          <a:p>
            <a:r>
              <a:rPr lang="en-US" baseline="0" dirty="0" smtClean="0">
                <a:sym typeface="Wingdings" panose="05000000000000000000" pitchFamily="2" charset="2"/>
              </a:rPr>
              <a:t>-----------</a:t>
            </a:r>
          </a:p>
          <a:p>
            <a:r>
              <a:rPr lang="en-US" baseline="0" dirty="0" smtClean="0">
                <a:sym typeface="Wingdings" panose="05000000000000000000" pitchFamily="2" charset="2"/>
              </a:rPr>
              <a:t>Additional Information (Optional):</a:t>
            </a:r>
          </a:p>
          <a:p>
            <a:r>
              <a:rPr lang="en-US" baseline="0" dirty="0" err="1" smtClean="0">
                <a:sym typeface="Wingdings" panose="05000000000000000000" pitchFamily="2" charset="2"/>
              </a:rPr>
              <a:t>OntoMaton</a:t>
            </a:r>
            <a:r>
              <a:rPr lang="en-US" baseline="0" dirty="0" smtClean="0">
                <a:sym typeface="Wingdings" panose="05000000000000000000" pitchFamily="2" charset="2"/>
              </a:rPr>
              <a:t> is a google extension to its  sheets and can be installed (if not installed already) by using “Get add-ons…” sub-menu.</a:t>
            </a:r>
          </a:p>
          <a:p>
            <a:r>
              <a:rPr lang="en-US" baseline="0" dirty="0" smtClean="0">
                <a:sym typeface="Wingdings" panose="05000000000000000000" pitchFamily="2" charset="2"/>
              </a:rPr>
              <a:t>For this exercise, it should be installed and configured for you to use.</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indent="0">
              <a:buFont typeface="Arial" panose="020B0604020202020204" pitchFamily="34" charset="0"/>
              <a:buNone/>
            </a:pPr>
            <a:r>
              <a:rPr lang="en-US" baseline="0" dirty="0" smtClean="0"/>
              <a:t>Three comparable environments are chosen to perform same tasks on each of them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D2Refine, </a:t>
            </a:r>
            <a:r>
              <a:rPr lang="en-US" baseline="0" dirty="0" err="1" smtClean="0"/>
              <a:t>OntoMaton</a:t>
            </a:r>
            <a:r>
              <a:rPr lang="en-US" baseline="0" dirty="0" smtClean="0"/>
              <a:t> and </a:t>
            </a:r>
            <a:r>
              <a:rPr lang="en-US" baseline="0" dirty="0" err="1" smtClean="0"/>
              <a:t>RightField</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2</a:t>
            </a:fld>
            <a:endParaRPr lang="en-US"/>
          </a:p>
        </p:txBody>
      </p:sp>
    </p:spTree>
    <p:extLst>
      <p:ext uri="{BB962C8B-B14F-4D97-AF65-F5344CB8AC3E}">
        <p14:creationId xmlns:p14="http://schemas.microsoft.com/office/powerpoint/2010/main" val="122613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will show </a:t>
            </a:r>
            <a:r>
              <a:rPr lang="en-US" baseline="0" dirty="0" err="1" smtClean="0"/>
              <a:t>OntoMaton</a:t>
            </a:r>
            <a:r>
              <a:rPr lang="en-US" baseline="0" dirty="0" smtClean="0"/>
              <a:t> Ontology Search panel on the right side. </a:t>
            </a:r>
          </a:p>
          <a:p>
            <a:r>
              <a:rPr lang="en-US" baseline="0" dirty="0" smtClean="0"/>
              <a:t>You can type a </a:t>
            </a:r>
            <a:r>
              <a:rPr lang="en-US" baseline="0" dirty="0" err="1" smtClean="0"/>
              <a:t>serach</a:t>
            </a:r>
            <a:r>
              <a:rPr lang="en-US" baseline="0" dirty="0" smtClean="0"/>
              <a:t> term and it will search it using </a:t>
            </a:r>
            <a:r>
              <a:rPr lang="en-US" baseline="0" dirty="0" err="1" smtClean="0"/>
              <a:t>Bioportal</a:t>
            </a:r>
            <a:r>
              <a:rPr lang="en-US" baseline="0" dirty="0" smtClean="0"/>
              <a:t> Service.</a:t>
            </a:r>
          </a:p>
          <a:p>
            <a:endParaRPr lang="en-US" baseline="0" dirty="0" smtClean="0"/>
          </a:p>
          <a:p>
            <a:r>
              <a:rPr lang="en-US" baseline="0" dirty="0" smtClean="0"/>
              <a:t>Additional Information (Optional):</a:t>
            </a:r>
          </a:p>
          <a:p>
            <a:r>
              <a:rPr lang="en-US" baseline="0" dirty="0" err="1" smtClean="0"/>
              <a:t>Bioportal</a:t>
            </a:r>
            <a:r>
              <a:rPr lang="en-US" baseline="0" dirty="0" smtClean="0"/>
              <a:t> is a service created by National Center for Biomedical Ontologies (NCBO) for public consumption.</a:t>
            </a:r>
          </a:p>
          <a:p>
            <a:r>
              <a:rPr lang="en-US" baseline="0" dirty="0" smtClean="0"/>
              <a:t>It has hundreds of ontologies served through its web-service, to which </a:t>
            </a:r>
            <a:r>
              <a:rPr lang="en-US" baseline="0" dirty="0" err="1" smtClean="0"/>
              <a:t>OntoMaton</a:t>
            </a:r>
            <a:r>
              <a:rPr lang="en-US" baseline="0" dirty="0" smtClean="0"/>
              <a:t> connects for search.</a:t>
            </a:r>
          </a:p>
        </p:txBody>
      </p:sp>
      <p:sp>
        <p:nvSpPr>
          <p:cNvPr id="4" name="Slide Number Placeholder 3"/>
          <p:cNvSpPr>
            <a:spLocks noGrp="1"/>
          </p:cNvSpPr>
          <p:nvPr>
            <p:ph type="sldNum" sz="quarter" idx="10"/>
          </p:nvPr>
        </p:nvSpPr>
        <p:spPr/>
        <p:txBody>
          <a:bodyPr/>
          <a:lstStyle/>
          <a:p>
            <a:fld id="{F220136E-06AC-47B2-9239-57CEE5D6EB6C}" type="slidenum">
              <a:rPr lang="en-US" smtClean="0"/>
              <a:t>20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search for an item. For example – we search for “age” and click “Search” button.</a:t>
            </a:r>
          </a:p>
        </p:txBody>
      </p:sp>
      <p:sp>
        <p:nvSpPr>
          <p:cNvPr id="4" name="Slide Number Placeholder 3"/>
          <p:cNvSpPr>
            <a:spLocks noGrp="1"/>
          </p:cNvSpPr>
          <p:nvPr>
            <p:ph type="sldNum" sz="quarter" idx="10"/>
          </p:nvPr>
        </p:nvSpPr>
        <p:spPr/>
        <p:txBody>
          <a:bodyPr/>
          <a:lstStyle/>
          <a:p>
            <a:fld id="{F220136E-06AC-47B2-9239-57CEE5D6EB6C}" type="slidenum">
              <a:rPr lang="en-US" smtClean="0"/>
              <a:t>21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results are listed based on which ontologies they were found in.  </a:t>
            </a:r>
          </a:p>
          <a:p>
            <a:endParaRPr lang="en-US" baseline="0" dirty="0" smtClean="0"/>
          </a:p>
          <a:p>
            <a:r>
              <a:rPr lang="en-US" baseline="0" dirty="0" smtClean="0"/>
              <a:t>Here we see matching results for “age” in 4 different ontologies at </a:t>
            </a:r>
            <a:r>
              <a:rPr lang="en-US" baseline="0" dirty="0" err="1" smtClean="0"/>
              <a:t>Bioportal</a:t>
            </a:r>
            <a:r>
              <a:rPr lang="en-US" baseline="0" dirty="0" smtClean="0"/>
              <a:t>.</a:t>
            </a:r>
          </a:p>
        </p:txBody>
      </p:sp>
      <p:sp>
        <p:nvSpPr>
          <p:cNvPr id="4" name="Slide Number Placeholder 3"/>
          <p:cNvSpPr>
            <a:spLocks noGrp="1"/>
          </p:cNvSpPr>
          <p:nvPr>
            <p:ph type="sldNum" sz="quarter" idx="10"/>
          </p:nvPr>
        </p:nvSpPr>
        <p:spPr/>
        <p:txBody>
          <a:bodyPr/>
          <a:lstStyle/>
          <a:p>
            <a:fld id="{F220136E-06AC-47B2-9239-57CEE5D6EB6C}" type="slidenum">
              <a:rPr lang="en-US" smtClean="0"/>
              <a:t>22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choose a term and click on “Insert Term” button, a link is made and cell value will contain link to the controlled terminology term.</a:t>
            </a:r>
          </a:p>
          <a:p>
            <a:endParaRPr lang="en-US" baseline="0" dirty="0" smtClean="0"/>
          </a:p>
          <a:p>
            <a:r>
              <a:rPr lang="en-US" baseline="0" dirty="0" smtClean="0"/>
              <a:t>Additional Information (Optional):</a:t>
            </a:r>
          </a:p>
          <a:p>
            <a:r>
              <a:rPr lang="en-US" baseline="0" dirty="0" smtClean="0"/>
              <a:t>This is stored as Hyperlink value of that cell.</a:t>
            </a:r>
          </a:p>
        </p:txBody>
      </p:sp>
      <p:sp>
        <p:nvSpPr>
          <p:cNvPr id="4" name="Slide Number Placeholder 3"/>
          <p:cNvSpPr>
            <a:spLocks noGrp="1"/>
          </p:cNvSpPr>
          <p:nvPr>
            <p:ph type="sldNum" sz="quarter" idx="10"/>
          </p:nvPr>
        </p:nvSpPr>
        <p:spPr/>
        <p:txBody>
          <a:bodyPr/>
          <a:lstStyle/>
          <a:p>
            <a:fld id="{F220136E-06AC-47B2-9239-57CEE5D6EB6C}" type="slidenum">
              <a:rPr lang="en-US" smtClean="0"/>
              <a:t>23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invoke “Annotator” that will search and find matches for multiple cell values (selected ones) in one step.</a:t>
            </a:r>
          </a:p>
        </p:txBody>
      </p:sp>
      <p:sp>
        <p:nvSpPr>
          <p:cNvPr id="4" name="Slide Number Placeholder 3"/>
          <p:cNvSpPr>
            <a:spLocks noGrp="1"/>
          </p:cNvSpPr>
          <p:nvPr>
            <p:ph type="sldNum" sz="quarter" idx="10"/>
          </p:nvPr>
        </p:nvSpPr>
        <p:spPr/>
        <p:txBody>
          <a:bodyPr/>
          <a:lstStyle/>
          <a:p>
            <a:fld id="{F220136E-06AC-47B2-9239-57CEE5D6EB6C}" type="slidenum">
              <a:rPr lang="en-US" smtClean="0"/>
              <a:t>24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search is over, then you can tag the results found to the selected values.</a:t>
            </a:r>
          </a:p>
        </p:txBody>
      </p:sp>
      <p:sp>
        <p:nvSpPr>
          <p:cNvPr id="4" name="Slide Number Placeholder 3"/>
          <p:cNvSpPr>
            <a:spLocks noGrp="1"/>
          </p:cNvSpPr>
          <p:nvPr>
            <p:ph type="sldNum" sz="quarter" idx="10"/>
          </p:nvPr>
        </p:nvSpPr>
        <p:spPr/>
        <p:txBody>
          <a:bodyPr/>
          <a:lstStyle/>
          <a:p>
            <a:fld id="{F220136E-06AC-47B2-9239-57CEE5D6EB6C}" type="slidenum">
              <a:rPr lang="en-US" smtClean="0"/>
              <a:t>25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start </a:t>
            </a:r>
            <a:r>
              <a:rPr lang="en-US" baseline="0" dirty="0" err="1" smtClean="0"/>
              <a:t>RightField</a:t>
            </a:r>
            <a:r>
              <a:rPr lang="en-US" baseline="0" dirty="0" smtClean="0"/>
              <a:t>, it asks if you would like to start with an empty spreadsheet or open an existing one.</a:t>
            </a:r>
          </a:p>
          <a:p>
            <a:endParaRPr lang="en-US" baseline="0" dirty="0" smtClean="0"/>
          </a:p>
          <a:p>
            <a:r>
              <a:rPr lang="en-US" baseline="0" dirty="0" smtClean="0"/>
              <a:t>Here we will choose the empty DD spreadsheet (just like we did with D2Refine and </a:t>
            </a:r>
            <a:r>
              <a:rPr lang="en-US" baseline="0" dirty="0" err="1" smtClean="0"/>
              <a:t>OntoMaton</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26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RightField</a:t>
            </a:r>
            <a:r>
              <a:rPr lang="en-US" baseline="0" dirty="0" smtClean="0"/>
              <a:t> allows us to load and/or open ontology from a URL or local file.</a:t>
            </a:r>
          </a:p>
          <a:p>
            <a:r>
              <a:rPr lang="en-US" baseline="0" dirty="0" smtClean="0"/>
              <a:t>Just to be consistent with the process of searching and linking a controlled terminology term, we will use </a:t>
            </a:r>
            <a:r>
              <a:rPr lang="en-US" baseline="0" dirty="0" err="1" smtClean="0"/>
              <a:t>bioportal</a:t>
            </a:r>
            <a:r>
              <a:rPr lang="en-US" baseline="0" dirty="0" smtClean="0"/>
              <a:t>.</a:t>
            </a:r>
          </a:p>
        </p:txBody>
      </p:sp>
      <p:sp>
        <p:nvSpPr>
          <p:cNvPr id="4" name="Slide Number Placeholder 3"/>
          <p:cNvSpPr>
            <a:spLocks noGrp="1"/>
          </p:cNvSpPr>
          <p:nvPr>
            <p:ph type="sldNum" sz="quarter" idx="10"/>
          </p:nvPr>
        </p:nvSpPr>
        <p:spPr/>
        <p:txBody>
          <a:bodyPr/>
          <a:lstStyle/>
          <a:p>
            <a:fld id="{F220136E-06AC-47B2-9239-57CEE5D6EB6C}" type="slidenum">
              <a:rPr lang="en-US" smtClean="0"/>
              <a:t>27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will present a list of ontologies that </a:t>
            </a:r>
            <a:r>
              <a:rPr lang="en-US" baseline="0" dirty="0" err="1" smtClean="0"/>
              <a:t>Bioportal</a:t>
            </a:r>
            <a:r>
              <a:rPr lang="en-US" baseline="0" dirty="0" smtClean="0"/>
              <a:t> offers. User has to choose an ontology.</a:t>
            </a:r>
          </a:p>
          <a:p>
            <a:r>
              <a:rPr lang="en-US" baseline="0" dirty="0" smtClean="0"/>
              <a:t>For this exercise, we will use Clinical Trial Ontology (OWL)</a:t>
            </a:r>
          </a:p>
        </p:txBody>
      </p:sp>
      <p:sp>
        <p:nvSpPr>
          <p:cNvPr id="4" name="Slide Number Placeholder 3"/>
          <p:cNvSpPr>
            <a:spLocks noGrp="1"/>
          </p:cNvSpPr>
          <p:nvPr>
            <p:ph type="sldNum" sz="quarter" idx="10"/>
          </p:nvPr>
        </p:nvSpPr>
        <p:spPr/>
        <p:txBody>
          <a:bodyPr/>
          <a:lstStyle/>
          <a:p>
            <a:fld id="{F220136E-06AC-47B2-9239-57CEE5D6EB6C}" type="slidenum">
              <a:rPr lang="en-US" smtClean="0"/>
              <a:t>28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start typing the search phrase, it will start showing the potential matches… you can select one … and </a:t>
            </a:r>
          </a:p>
        </p:txBody>
      </p:sp>
      <p:sp>
        <p:nvSpPr>
          <p:cNvPr id="4" name="Slide Number Placeholder 3"/>
          <p:cNvSpPr>
            <a:spLocks noGrp="1"/>
          </p:cNvSpPr>
          <p:nvPr>
            <p:ph type="sldNum" sz="quarter" idx="10"/>
          </p:nvPr>
        </p:nvSpPr>
        <p:spPr/>
        <p:txBody>
          <a:bodyPr/>
          <a:lstStyle/>
          <a:p>
            <a:fld id="{F220136E-06AC-47B2-9239-57CEE5D6EB6C}" type="slidenum">
              <a:rPr lang="en-US" smtClean="0"/>
              <a:t>29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will receive all steps to perform the tasks in the Task Session. You have to read the steps and follow it to the best of your ability and knowledge that gain after viewing these slides. You are free to use any existing knowledge and familiarity to all or any of the environments.</a:t>
            </a:r>
          </a:p>
          <a:p>
            <a:endParaRPr lang="en-US" dirty="0" smtClean="0"/>
          </a:p>
          <a:p>
            <a:r>
              <a:rPr lang="en-US" dirty="0" smtClean="0"/>
              <a:t>We</a:t>
            </a:r>
            <a:r>
              <a:rPr lang="en-US" baseline="0" dirty="0" smtClean="0"/>
              <a:t> request you to perform three quick tasks:</a:t>
            </a:r>
          </a:p>
          <a:p>
            <a:pPr marL="628650" lvl="1" indent="-171450">
              <a:buFont typeface="Arial" panose="020B0604020202020204" pitchFamily="34" charset="0"/>
              <a:buChar char="•"/>
            </a:pPr>
            <a:r>
              <a:rPr lang="en-US" baseline="0" dirty="0" smtClean="0"/>
              <a:t>Create Data Dictionary – An Empty data dictionary with no variable definitions will be provided for you to get started. You will have add variable definitions to it.</a:t>
            </a:r>
          </a:p>
          <a:p>
            <a:pPr marL="628650" lvl="1" indent="-171450">
              <a:buFont typeface="Arial" panose="020B0604020202020204" pitchFamily="34" charset="0"/>
              <a:buChar char="•"/>
            </a:pPr>
            <a:r>
              <a:rPr lang="en-US" baseline="0" dirty="0" smtClean="0"/>
              <a:t>Update Data Dictionary – You will close/save the data dictionary that you create in previous step and edit it to add or edit variables of the data dictionary.</a:t>
            </a:r>
          </a:p>
          <a:p>
            <a:pPr marL="628650" lvl="1" indent="-171450">
              <a:buFont typeface="Arial" panose="020B0604020202020204" pitchFamily="34" charset="0"/>
              <a:buChar char="•"/>
            </a:pPr>
            <a:r>
              <a:rPr lang="en-US" baseline="0" dirty="0" smtClean="0"/>
              <a:t>Search and Link variable(s) – You will employ search mechanism in each environment and find a suitable term that matches variable name(s) and link it to the variable definition.  This activity standardize the variable, so that a user of this data dictionary knows, what the variable means.</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3</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Select ‘instances’ from drop-down list for value-type.</a:t>
            </a:r>
          </a:p>
          <a:p>
            <a:endParaRPr lang="en-US" baseline="0" dirty="0" smtClean="0"/>
          </a:p>
          <a:p>
            <a:r>
              <a:rPr lang="en-US" baseline="0" dirty="0" smtClean="0"/>
              <a:t>It shows how the values should match once we have instance data of this data dictionary variable.</a:t>
            </a:r>
          </a:p>
          <a:p>
            <a:endParaRPr lang="en-US" baseline="0" dirty="0" smtClean="0"/>
          </a:p>
          <a:p>
            <a:r>
              <a:rPr lang="en-US" baseline="0" dirty="0" smtClean="0"/>
              <a:t>Select “age” variable (by selecting the cell value for ‘variable name’)  and Click “Apply”.</a:t>
            </a:r>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the ‘age’ variable is linked to the term “Age unit” in ‘Clinical Trial Ontology (OWL)”</a:t>
            </a:r>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first task, we request you to create a data dictionary. </a:t>
            </a:r>
          </a:p>
          <a:p>
            <a:r>
              <a:rPr lang="en-US" baseline="0" dirty="0" smtClean="0"/>
              <a:t>An Empty data dictionary is provided with just column headers. </a:t>
            </a:r>
          </a:p>
          <a:p>
            <a:r>
              <a:rPr lang="en-US" baseline="0" dirty="0" smtClean="0"/>
              <a:t>Just to reiterate the terminology –</a:t>
            </a:r>
          </a:p>
          <a:p>
            <a:endParaRPr lang="en-US" baseline="0" dirty="0" smtClean="0"/>
          </a:p>
          <a:p>
            <a:r>
              <a:rPr lang="en-US" baseline="0" dirty="0" smtClean="0"/>
              <a:t>A Data Dictionary is grouping or collection of variables.  </a:t>
            </a:r>
          </a:p>
          <a:p>
            <a:r>
              <a:rPr lang="en-US" baseline="0" dirty="0" smtClean="0"/>
              <a:t>These variables define what the instance data (of the data dictionary) is all about.</a:t>
            </a:r>
          </a:p>
          <a:p>
            <a:endParaRPr lang="en-US" baseline="0" dirty="0" smtClean="0"/>
          </a:p>
          <a:p>
            <a:r>
              <a:rPr lang="en-US" baseline="0" dirty="0" smtClean="0"/>
              <a:t>A variable definition may include:</a:t>
            </a:r>
          </a:p>
          <a:p>
            <a:pPr marL="171450" indent="-171450">
              <a:buFont typeface="Arial" panose="020B0604020202020204" pitchFamily="34" charset="0"/>
              <a:buChar char="•"/>
            </a:pPr>
            <a:r>
              <a:rPr lang="en-US" baseline="0" dirty="0" smtClean="0"/>
              <a:t>An Identifier, </a:t>
            </a:r>
          </a:p>
          <a:p>
            <a:pPr marL="171450" indent="-171450">
              <a:buFont typeface="Arial" panose="020B0604020202020204" pitchFamily="34" charset="0"/>
              <a:buChar char="•"/>
            </a:pPr>
            <a:r>
              <a:rPr lang="en-US" baseline="0" dirty="0" smtClean="0"/>
              <a:t>A name, </a:t>
            </a:r>
          </a:p>
          <a:p>
            <a:pPr marL="171450" indent="-171450">
              <a:buFont typeface="Arial" panose="020B0604020202020204" pitchFamily="34" charset="0"/>
              <a:buChar char="•"/>
            </a:pPr>
            <a:r>
              <a:rPr lang="en-US" baseline="0" dirty="0" smtClean="0"/>
              <a:t>A data type (e.g. integer, date, </a:t>
            </a:r>
            <a:r>
              <a:rPr lang="en-US" baseline="0" dirty="0" err="1" smtClean="0"/>
              <a:t>boolean</a:t>
            </a:r>
            <a:r>
              <a:rPr lang="en-US" baseline="0" dirty="0" smtClean="0"/>
              <a:t>,…), </a:t>
            </a:r>
          </a:p>
          <a:p>
            <a:pPr marL="171450" indent="-171450">
              <a:buFont typeface="Arial" panose="020B0604020202020204" pitchFamily="34" charset="0"/>
              <a:buChar char="•"/>
            </a:pPr>
            <a:r>
              <a:rPr lang="en-US" baseline="0" dirty="0" smtClean="0"/>
              <a:t>A description,</a:t>
            </a:r>
          </a:p>
          <a:p>
            <a:pPr marL="171450" indent="-171450">
              <a:buFont typeface="Arial" panose="020B0604020202020204" pitchFamily="34" charset="0"/>
              <a:buChar char="•"/>
            </a:pPr>
            <a:r>
              <a:rPr lang="en-US" baseline="0" dirty="0" smtClean="0"/>
              <a:t>A Range of values (minimum and maximum values, for example a variable about patient’s weight may include range restriction with minimum and maximum values).</a:t>
            </a:r>
          </a:p>
          <a:p>
            <a:pPr marL="171450" indent="-171450">
              <a:buFont typeface="Arial" panose="020B0604020202020204" pitchFamily="34" charset="0"/>
              <a:buChar char="•"/>
            </a:pPr>
            <a:r>
              <a:rPr lang="en-US" baseline="0" dirty="0" smtClean="0"/>
              <a:t>A Reference, remark, or any other property,….</a:t>
            </a:r>
          </a:p>
        </p:txBody>
      </p:sp>
      <p:sp>
        <p:nvSpPr>
          <p:cNvPr id="4" name="Slide Number Placeholder 3"/>
          <p:cNvSpPr>
            <a:spLocks noGrp="1"/>
          </p:cNvSpPr>
          <p:nvPr>
            <p:ph type="sldNum" sz="quarter" idx="10"/>
          </p:nvPr>
        </p:nvSpPr>
        <p:spPr/>
        <p:txBody>
          <a:bodyPr/>
          <a:lstStyle/>
          <a:p>
            <a:fld id="{F220136E-06AC-47B2-9239-57CEE5D6EB6C}" type="slidenum">
              <a:rPr lang="en-US" smtClean="0"/>
              <a:t>4</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second task, we request you to edit the data dictionary that you created in the first task.</a:t>
            </a:r>
          </a:p>
          <a:p>
            <a:endParaRPr lang="en-US" baseline="0" dirty="0" smtClean="0"/>
          </a:p>
          <a:p>
            <a:r>
              <a:rPr lang="en-US" baseline="0" dirty="0" smtClean="0"/>
              <a:t>You may be asked to close and re-open or access the data dictionary (if not visible already)</a:t>
            </a:r>
          </a:p>
          <a:p>
            <a:r>
              <a:rPr lang="en-US" baseline="0" dirty="0" smtClean="0"/>
              <a:t>And edit one or more variable definitions.  This can also include removal of a variable from a </a:t>
            </a:r>
          </a:p>
          <a:p>
            <a:r>
              <a:rPr lang="en-US" baseline="0" dirty="0" smtClean="0"/>
              <a:t>Dictionary and introduce a new one. </a:t>
            </a:r>
          </a:p>
          <a:p>
            <a:endParaRPr lang="en-US" baseline="0" dirty="0" smtClean="0"/>
          </a:p>
          <a:p>
            <a:r>
              <a:rPr lang="en-US" baseline="0" dirty="0" smtClean="0"/>
              <a:t>This slide show includes slides that will help you familiarize with performing these steps.</a:t>
            </a:r>
          </a:p>
        </p:txBody>
      </p:sp>
      <p:sp>
        <p:nvSpPr>
          <p:cNvPr id="4" name="Slide Number Placeholder 3"/>
          <p:cNvSpPr>
            <a:spLocks noGrp="1"/>
          </p:cNvSpPr>
          <p:nvPr>
            <p:ph type="sldNum" sz="quarter" idx="10"/>
          </p:nvPr>
        </p:nvSpPr>
        <p:spPr/>
        <p:txBody>
          <a:bodyPr/>
          <a:lstStyle/>
          <a:p>
            <a:fld id="{F220136E-06AC-47B2-9239-57CEE5D6EB6C}" type="slidenum">
              <a:rPr lang="en-US" smtClean="0"/>
              <a:t>5</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and final task, we request you to search and decide on a term that matches with one or all variables and make a link.</a:t>
            </a:r>
          </a:p>
          <a:p>
            <a:endParaRPr lang="en-US" baseline="0" dirty="0" smtClean="0"/>
          </a:p>
          <a:p>
            <a:r>
              <a:rPr lang="en-US" baseline="0" dirty="0" smtClean="0"/>
              <a:t>In this task, the environment provide a search mechanism to lookup terms in a controlled vocabulary.</a:t>
            </a:r>
          </a:p>
          <a:p>
            <a:endParaRPr lang="en-US" baseline="0" dirty="0" smtClean="0"/>
          </a:p>
          <a:p>
            <a:r>
              <a:rPr lang="en-US" baseline="0" dirty="0" smtClean="0"/>
              <a:t>Use the search mechanism and find a term that makes sense for a variable. </a:t>
            </a:r>
          </a:p>
          <a:p>
            <a:r>
              <a:rPr lang="en-US" baseline="0" dirty="0" smtClean="0"/>
              <a:t>You may use variable name when searching to a suitable Match.</a:t>
            </a:r>
          </a:p>
          <a:p>
            <a:endParaRPr lang="en-US" baseline="0" dirty="0" smtClean="0"/>
          </a:p>
          <a:p>
            <a:r>
              <a:rPr lang="en-US" baseline="0" dirty="0" smtClean="0"/>
              <a:t>Environment will provide a way to link the standard controlled vocabulary term to the variable.</a:t>
            </a:r>
          </a:p>
          <a:p>
            <a:endParaRPr lang="en-US" baseline="0" dirty="0" smtClean="0"/>
          </a:p>
          <a:p>
            <a:r>
              <a:rPr lang="en-US" baseline="0" dirty="0" smtClean="0"/>
              <a:t>This slide show includes slides that will help you familiarize with performing these steps.</a:t>
            </a:r>
          </a:p>
        </p:txBody>
      </p:sp>
      <p:sp>
        <p:nvSpPr>
          <p:cNvPr id="4" name="Slide Number Placeholder 3"/>
          <p:cNvSpPr>
            <a:spLocks noGrp="1"/>
          </p:cNvSpPr>
          <p:nvPr>
            <p:ph type="sldNum" sz="quarter" idx="10"/>
          </p:nvPr>
        </p:nvSpPr>
        <p:spPr/>
        <p:txBody>
          <a:bodyPr/>
          <a:lstStyle/>
          <a:p>
            <a:fld id="{F220136E-06AC-47B2-9239-57CEE5D6EB6C}" type="slidenum">
              <a:rPr lang="en-US" smtClean="0"/>
              <a:t>6</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you know how many variables you need, you can add rows for typing their definitions by prepending the rows to the existing one.</a:t>
            </a:r>
          </a:p>
          <a:p>
            <a:endParaRPr lang="en-US" baseline="0" dirty="0" smtClean="0"/>
          </a:p>
          <a:p>
            <a:r>
              <a:rPr lang="en-US" baseline="0" dirty="0" smtClean="0"/>
              <a:t>To prepend, go to the leftmost column “All” and use drop-down menu as displayed:</a:t>
            </a:r>
          </a:p>
          <a:p>
            <a:endParaRPr lang="en-US" baseline="0" dirty="0" smtClean="0"/>
          </a:p>
          <a:p>
            <a:r>
              <a:rPr lang="en-US" baseline="0" dirty="0" smtClean="0"/>
              <a:t>All </a:t>
            </a:r>
            <a:r>
              <a:rPr lang="en-US" baseline="0" dirty="0" smtClean="0">
                <a:sym typeface="Wingdings" panose="05000000000000000000" pitchFamily="2" charset="2"/>
              </a:rPr>
              <a:t> Edit rows  Prepend Rows</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A dialog box comes,</a:t>
            </a:r>
            <a:r>
              <a:rPr lang="en-US" b="0" baseline="0" dirty="0" smtClean="0">
                <a:solidFill>
                  <a:srgbClr val="FF0000"/>
                </a:solidFill>
              </a:rPr>
              <a:t> where you can specify the additional rows we might need to define variables in the data dictionary.</a:t>
            </a:r>
            <a:endParaRPr lang="en-US" b="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Please remember that this will prepend these rows to any existing rows.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In this example, we add 5 rows (for total of 6 variables; An empty spreadsheet gives you one row for a variable).</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rgbClr val="FF0000"/>
                </a:solidFill>
              </a:rPr>
              <a:t>A cell value in D2Refine can be used as</a:t>
            </a:r>
            <a:r>
              <a:rPr lang="en-US" b="0" baseline="0" dirty="0" smtClean="0">
                <a:solidFill>
                  <a:srgbClr val="FF0000"/>
                </a:solidFill>
              </a:rPr>
              <a:t> a search phrase to find a match.</a:t>
            </a:r>
          </a:p>
          <a:p>
            <a:r>
              <a:rPr lang="en-US" b="0" baseline="0" dirty="0" smtClean="0">
                <a:solidFill>
                  <a:srgbClr val="FF0000"/>
                </a:solidFill>
              </a:rPr>
              <a:t>In this exercise we will use ‘variable name’ column values to find a suitable term.</a:t>
            </a:r>
          </a:p>
          <a:p>
            <a:endParaRPr lang="en-US" b="0" baseline="0" dirty="0" smtClean="0">
              <a:solidFill>
                <a:srgbClr val="FF0000"/>
              </a:solidFill>
            </a:endParaRPr>
          </a:p>
          <a:p>
            <a:r>
              <a:rPr lang="en-US" b="0" baseline="0" dirty="0" smtClean="0">
                <a:solidFill>
                  <a:srgbClr val="FF0000"/>
                </a:solidFill>
              </a:rPr>
              <a:t>The ‘term’ would come from a controlled terminology (e.g. NCI Thesaurus or SNOMED CT).</a:t>
            </a:r>
          </a:p>
          <a:p>
            <a:endParaRPr lang="en-US" b="0" baseline="0" dirty="0" smtClean="0">
              <a:solidFill>
                <a:srgbClr val="FF0000"/>
              </a:solidFill>
            </a:endParaRPr>
          </a:p>
          <a:p>
            <a:r>
              <a:rPr lang="en-US" b="0" baseline="0" dirty="0" smtClean="0">
                <a:solidFill>
                  <a:srgbClr val="FF0000"/>
                </a:solidFill>
              </a:rPr>
              <a:t>Find a term in D2Refine is accomplished by a ‘reconciliation’ operation – The process of reconciling a cell value with a controlled terminology concept.</a:t>
            </a:r>
          </a:p>
          <a:p>
            <a:endParaRPr lang="en-US" b="0" baseline="0" dirty="0" smtClean="0">
              <a:solidFill>
                <a:srgbClr val="FF0000"/>
              </a:solidFill>
            </a:endParaRPr>
          </a:p>
          <a:p>
            <a:r>
              <a:rPr lang="en-US" b="0" baseline="0" dirty="0" smtClean="0">
                <a:solidFill>
                  <a:srgbClr val="FF0000"/>
                </a:solidFill>
              </a:rPr>
              <a:t>We can trigger search for all column values in one operation by using column header menu.</a:t>
            </a:r>
          </a:p>
          <a:p>
            <a:endParaRPr lang="en-US" b="0" baseline="0" dirty="0" smtClean="0">
              <a:solidFill>
                <a:srgbClr val="FF0000"/>
              </a:solidFill>
            </a:endParaRPr>
          </a:p>
          <a:p>
            <a:r>
              <a:rPr lang="en-US" b="0" dirty="0" smtClean="0">
                <a:solidFill>
                  <a:srgbClr val="FF0000"/>
                </a:solidFill>
              </a:rPr>
              <a:t>Search for matching term for all cell values of a column</a:t>
            </a:r>
            <a:r>
              <a:rPr lang="en-US" b="0" baseline="0" dirty="0" smtClean="0">
                <a:solidFill>
                  <a:srgbClr val="FF0000"/>
                </a:solidFill>
              </a:rPr>
              <a:t> </a:t>
            </a:r>
            <a:r>
              <a:rPr lang="en-US" b="0" dirty="0" smtClean="0">
                <a:solidFill>
                  <a:srgbClr val="FF0000"/>
                </a:solidFill>
              </a:rPr>
              <a:t>can be triggered from a column header menu:</a:t>
            </a:r>
          </a:p>
          <a:p>
            <a:endParaRPr lang="en-US" b="0" dirty="0" smtClean="0">
              <a:solidFill>
                <a:srgbClr val="FF0000"/>
              </a:solidFill>
            </a:endParaRPr>
          </a:p>
          <a:p>
            <a:r>
              <a:rPr lang="en-US" b="0" dirty="0" smtClean="0">
                <a:solidFill>
                  <a:srgbClr val="FF0000"/>
                </a:solidFill>
              </a:rPr>
              <a:t>Variable-name </a:t>
            </a:r>
            <a:r>
              <a:rPr lang="en-US" b="0" dirty="0" smtClean="0">
                <a:solidFill>
                  <a:srgbClr val="FF0000"/>
                </a:solidFill>
                <a:sym typeface="Wingdings" panose="05000000000000000000" pitchFamily="2" charset="2"/>
              </a:rPr>
              <a:t> Reconcile</a:t>
            </a:r>
            <a:r>
              <a:rPr lang="en-US" b="0" baseline="0" dirty="0" smtClean="0">
                <a:solidFill>
                  <a:srgbClr val="FF0000"/>
                </a:solidFill>
                <a:sym typeface="Wingdings" panose="05000000000000000000" pitchFamily="2" charset="2"/>
              </a:rPr>
              <a:t>  </a:t>
            </a:r>
            <a:r>
              <a:rPr lang="en-US" b="0" dirty="0" smtClean="0">
                <a:solidFill>
                  <a:srgbClr val="FF0000"/>
                </a:solidFill>
              </a:rPr>
              <a:t>Start reconciling… </a:t>
            </a:r>
            <a:endParaRPr lang="en-US" b="0"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9</a:t>
            </a:fld>
            <a:endParaRPr lang="en-US"/>
          </a:p>
        </p:txBody>
      </p:sp>
    </p:spTree>
    <p:extLst>
      <p:ext uri="{BB962C8B-B14F-4D97-AF65-F5344CB8AC3E}">
        <p14:creationId xmlns:p14="http://schemas.microsoft.com/office/powerpoint/2010/main" val="32851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167294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36639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89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1888992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263479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4855040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52230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04460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t>8/25/2017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59684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14000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30656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t>8/25/2017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t>‹#›</a:t>
            </a:fld>
            <a:endParaRPr lang="en-US"/>
          </a:p>
        </p:txBody>
      </p:sp>
    </p:spTree>
    <p:extLst>
      <p:ext uri="{BB962C8B-B14F-4D97-AF65-F5344CB8AC3E}">
        <p14:creationId xmlns:p14="http://schemas.microsoft.com/office/powerpoint/2010/main" val="375174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35.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normAutofit/>
          </a:bodyPr>
          <a:lstStyle/>
          <a:p>
            <a:r>
              <a:rPr lang="en-US" dirty="0" smtClean="0"/>
              <a:t>D2Refine Usability Study</a:t>
            </a:r>
            <a:br>
              <a:rPr lang="en-US" dirty="0" smtClean="0"/>
            </a:br>
            <a:r>
              <a:rPr lang="en-US" dirty="0" smtClean="0"/>
              <a:t>Introduction to Test </a:t>
            </a:r>
            <a:r>
              <a:rPr lang="en-US" dirty="0" smtClean="0"/>
              <a:t>Environments</a:t>
            </a:r>
            <a:br>
              <a:rPr lang="en-US" dirty="0" smtClean="0"/>
            </a:br>
            <a:r>
              <a:rPr lang="en-US" dirty="0" smtClean="0"/>
              <a:t>Things To </a:t>
            </a:r>
            <a:r>
              <a:rPr lang="en-US" dirty="0"/>
              <a:t>R</a:t>
            </a:r>
            <a:r>
              <a:rPr lang="en-US" dirty="0" smtClean="0"/>
              <a:t>emember</a:t>
            </a:r>
            <a:endParaRPr lang="en-US" dirty="0"/>
          </a:p>
        </p:txBody>
      </p:sp>
      <p:sp>
        <p:nvSpPr>
          <p:cNvPr id="3" name="Subtitle 2"/>
          <p:cNvSpPr>
            <a:spLocks noGrp="1"/>
          </p:cNvSpPr>
          <p:nvPr>
            <p:ph type="subTitle" idx="1"/>
          </p:nvPr>
        </p:nvSpPr>
        <p:spPr/>
        <p:txBody>
          <a:bodyPr/>
          <a:lstStyle/>
          <a:p>
            <a:r>
              <a:rPr lang="en-US" dirty="0" smtClean="0"/>
              <a:t>Deepak Sharma</a:t>
            </a:r>
          </a:p>
          <a:p>
            <a:r>
              <a:rPr lang="en-US" dirty="0" smtClean="0"/>
              <a:t>August 2017</a:t>
            </a:r>
            <a:endParaRPr lang="en-US" dirty="0"/>
          </a:p>
        </p:txBody>
      </p:sp>
    </p:spTree>
    <p:extLst>
      <p:ext uri="{BB962C8B-B14F-4D97-AF65-F5344CB8AC3E}">
        <p14:creationId xmlns:p14="http://schemas.microsoft.com/office/powerpoint/2010/main" val="2872637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910" y="1600200"/>
            <a:ext cx="677018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6217026"/>
            <a:ext cx="8763000" cy="369332"/>
          </a:xfrm>
          <a:prstGeom prst="rect">
            <a:avLst/>
          </a:prstGeom>
          <a:noFill/>
        </p:spPr>
        <p:txBody>
          <a:bodyPr wrap="square" rtlCol="0">
            <a:spAutoFit/>
          </a:bodyPr>
          <a:lstStyle/>
          <a:p>
            <a:r>
              <a:rPr lang="en-US" b="1" dirty="0" smtClean="0">
                <a:solidFill>
                  <a:srgbClr val="FF0000"/>
                </a:solidFill>
              </a:rPr>
              <a:t>Choose the default service ‘D2Refine’. Click ‘Start Reconciling’.</a:t>
            </a:r>
            <a:endParaRPr lang="en-US" b="1" dirty="0">
              <a:solidFill>
                <a:srgbClr val="FF0000"/>
              </a:solidFill>
            </a:endParaRPr>
          </a:p>
        </p:txBody>
      </p:sp>
      <p:cxnSp>
        <p:nvCxnSpPr>
          <p:cNvPr id="7" name="Straight Arrow Connector 6"/>
          <p:cNvCxnSpPr/>
          <p:nvPr/>
        </p:nvCxnSpPr>
        <p:spPr>
          <a:xfrm flipH="1" flipV="1">
            <a:off x="2133600" y="2819400"/>
            <a:ext cx="1409700" cy="33344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3543300" y="5943600"/>
            <a:ext cx="3009900" cy="2102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917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7490" y="1600200"/>
            <a:ext cx="762902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6217026"/>
            <a:ext cx="8763000" cy="369332"/>
          </a:xfrm>
          <a:prstGeom prst="rect">
            <a:avLst/>
          </a:prstGeom>
          <a:noFill/>
        </p:spPr>
        <p:txBody>
          <a:bodyPr wrap="square" rtlCol="0">
            <a:spAutoFit/>
          </a:bodyPr>
          <a:lstStyle/>
          <a:p>
            <a:r>
              <a:rPr lang="en-US" b="1" dirty="0" smtClean="0">
                <a:solidFill>
                  <a:srgbClr val="FF0000"/>
                </a:solidFill>
              </a:rPr>
              <a:t>Reconciliation takes few seconds and it should show the potential matches</a:t>
            </a:r>
            <a:endParaRPr lang="en-US" b="1" dirty="0">
              <a:solidFill>
                <a:srgbClr val="FF0000"/>
              </a:solidFill>
            </a:endParaRPr>
          </a:p>
        </p:txBody>
      </p:sp>
      <p:cxnSp>
        <p:nvCxnSpPr>
          <p:cNvPr id="7" name="Straight Arrow Connector 6"/>
          <p:cNvCxnSpPr/>
          <p:nvPr/>
        </p:nvCxnSpPr>
        <p:spPr>
          <a:xfrm flipH="1" flipV="1">
            <a:off x="4343400" y="3531186"/>
            <a:ext cx="2514600" cy="27172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3571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302133"/>
            <a:ext cx="6953792" cy="2602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5943600"/>
            <a:ext cx="1905000" cy="646331"/>
          </a:xfrm>
          <a:prstGeom prst="rect">
            <a:avLst/>
          </a:prstGeom>
          <a:noFill/>
        </p:spPr>
        <p:txBody>
          <a:bodyPr wrap="square" rtlCol="0">
            <a:spAutoFit/>
          </a:bodyPr>
          <a:lstStyle/>
          <a:p>
            <a:r>
              <a:rPr lang="en-US" b="1" dirty="0">
                <a:solidFill>
                  <a:srgbClr val="FF0000"/>
                </a:solidFill>
              </a:rPr>
              <a:t>S</a:t>
            </a:r>
            <a:r>
              <a:rPr lang="en-US" b="1" dirty="0" smtClean="0">
                <a:solidFill>
                  <a:srgbClr val="FF0000"/>
                </a:solidFill>
              </a:rPr>
              <a:t>elects value for the cell</a:t>
            </a:r>
            <a:endParaRPr lang="en-US" b="1" dirty="0">
              <a:solidFill>
                <a:srgbClr val="FF0000"/>
              </a:solidFill>
            </a:endParaRPr>
          </a:p>
        </p:txBody>
      </p:sp>
      <p:cxnSp>
        <p:nvCxnSpPr>
          <p:cNvPr id="7" name="Straight Arrow Connector 6"/>
          <p:cNvCxnSpPr/>
          <p:nvPr/>
        </p:nvCxnSpPr>
        <p:spPr>
          <a:xfrm flipV="1">
            <a:off x="762000" y="3962400"/>
            <a:ext cx="457200" cy="1981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4343400" y="5827931"/>
            <a:ext cx="3924300" cy="369332"/>
          </a:xfrm>
          <a:prstGeom prst="rect">
            <a:avLst/>
          </a:prstGeom>
          <a:noFill/>
        </p:spPr>
        <p:txBody>
          <a:bodyPr wrap="square" rtlCol="0">
            <a:spAutoFit/>
          </a:bodyPr>
          <a:lstStyle/>
          <a:p>
            <a:r>
              <a:rPr lang="en-US" b="1" dirty="0" smtClean="0">
                <a:solidFill>
                  <a:srgbClr val="FF0000"/>
                </a:solidFill>
              </a:rPr>
              <a:t>Launches manual search operation</a:t>
            </a:r>
            <a:endParaRPr lang="en-US" b="1" dirty="0">
              <a:solidFill>
                <a:srgbClr val="FF0000"/>
              </a:solidFill>
            </a:endParaRPr>
          </a:p>
        </p:txBody>
      </p:sp>
      <p:cxnSp>
        <p:nvCxnSpPr>
          <p:cNvPr id="9" name="Straight Arrow Connector 8"/>
          <p:cNvCxnSpPr/>
          <p:nvPr/>
        </p:nvCxnSpPr>
        <p:spPr>
          <a:xfrm flipH="1" flipV="1">
            <a:off x="2667000" y="4762500"/>
            <a:ext cx="3200400" cy="10654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84175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0983" y="1600200"/>
            <a:ext cx="810203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6324600"/>
            <a:ext cx="3924300" cy="369332"/>
          </a:xfrm>
          <a:prstGeom prst="rect">
            <a:avLst/>
          </a:prstGeom>
          <a:noFill/>
        </p:spPr>
        <p:txBody>
          <a:bodyPr wrap="square" rtlCol="0">
            <a:spAutoFit/>
          </a:bodyPr>
          <a:lstStyle/>
          <a:p>
            <a:r>
              <a:rPr lang="en-US" b="1" dirty="0" smtClean="0">
                <a:solidFill>
                  <a:srgbClr val="FF0000"/>
                </a:solidFill>
              </a:rPr>
              <a:t>manual search operation</a:t>
            </a:r>
            <a:endParaRPr lang="en-US" b="1" dirty="0">
              <a:solidFill>
                <a:srgbClr val="FF0000"/>
              </a:solidFill>
            </a:endParaRPr>
          </a:p>
        </p:txBody>
      </p:sp>
      <p:cxnSp>
        <p:nvCxnSpPr>
          <p:cNvPr id="7" name="Straight Arrow Connector 6"/>
          <p:cNvCxnSpPr/>
          <p:nvPr/>
        </p:nvCxnSpPr>
        <p:spPr>
          <a:xfrm flipV="1">
            <a:off x="2057400" y="4495800"/>
            <a:ext cx="3352800" cy="18288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31756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52754" cy="2362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3276600" y="3886200"/>
            <a:ext cx="11430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381000" y="6019800"/>
            <a:ext cx="7924800" cy="646331"/>
          </a:xfrm>
          <a:prstGeom prst="rect">
            <a:avLst/>
          </a:prstGeom>
          <a:noFill/>
        </p:spPr>
        <p:txBody>
          <a:bodyPr wrap="square" rtlCol="0">
            <a:spAutoFit/>
          </a:bodyPr>
          <a:lstStyle/>
          <a:p>
            <a:r>
              <a:rPr lang="en-US" b="1" dirty="0" smtClean="0">
                <a:solidFill>
                  <a:srgbClr val="FF0000"/>
                </a:solidFill>
              </a:rPr>
              <a:t>Reconciled matches replace cell values with preferred term name and code.  Please note that cell value is not lost and still available (when link is removed).</a:t>
            </a:r>
            <a:endParaRPr lang="en-US" b="1" dirty="0">
              <a:solidFill>
                <a:srgbClr val="FF0000"/>
              </a:solidFill>
            </a:endParaRPr>
          </a:p>
        </p:txBody>
      </p:sp>
    </p:spTree>
    <p:extLst>
      <p:ext uri="{BB962C8B-B14F-4D97-AF65-F5344CB8AC3E}">
        <p14:creationId xmlns:p14="http://schemas.microsoft.com/office/powerpoint/2010/main" val="1990779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343749"/>
            <a:ext cx="8229600" cy="303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a:stCxn id="10" idx="0"/>
          </p:cNvCxnSpPr>
          <p:nvPr/>
        </p:nvCxnSpPr>
        <p:spPr>
          <a:xfrm flipV="1">
            <a:off x="6858000" y="4085884"/>
            <a:ext cx="1371600" cy="17053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5334000" y="5791200"/>
            <a:ext cx="3048000" cy="923330"/>
          </a:xfrm>
          <a:prstGeom prst="rect">
            <a:avLst/>
          </a:prstGeom>
          <a:noFill/>
        </p:spPr>
        <p:txBody>
          <a:bodyPr wrap="square" rtlCol="0">
            <a:spAutoFit/>
          </a:bodyPr>
          <a:lstStyle/>
          <a:p>
            <a:r>
              <a:rPr lang="en-US" b="1" dirty="0" smtClean="0">
                <a:solidFill>
                  <a:srgbClr val="FF0000"/>
                </a:solidFill>
              </a:rPr>
              <a:t>Upload your spreadsheet – by clicking this folder icon. We will use this.</a:t>
            </a:r>
            <a:endParaRPr lang="en-US" b="1" dirty="0">
              <a:solidFill>
                <a:srgbClr val="FF0000"/>
              </a:solidFill>
            </a:endParaRPr>
          </a:p>
        </p:txBody>
      </p:sp>
    </p:spTree>
    <p:extLst>
      <p:ext uri="{BB962C8B-B14F-4D97-AF65-F5344CB8AC3E}">
        <p14:creationId xmlns:p14="http://schemas.microsoft.com/office/powerpoint/2010/main" val="189723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899611"/>
            <a:ext cx="8229600" cy="192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6019800" y="3276600"/>
            <a:ext cx="2286000" cy="1828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4495800" y="5257800"/>
            <a:ext cx="3048000" cy="369332"/>
          </a:xfrm>
          <a:prstGeom prst="rect">
            <a:avLst/>
          </a:prstGeom>
          <a:noFill/>
        </p:spPr>
        <p:txBody>
          <a:bodyPr wrap="square" rtlCol="0">
            <a:spAutoFit/>
          </a:bodyPr>
          <a:lstStyle/>
          <a:p>
            <a:r>
              <a:rPr lang="en-US" b="1" dirty="0" smtClean="0">
                <a:solidFill>
                  <a:srgbClr val="FF0000"/>
                </a:solidFill>
              </a:rPr>
              <a:t>Click on Folder icon to start </a:t>
            </a:r>
            <a:endParaRPr lang="en-US" b="1" dirty="0">
              <a:solidFill>
                <a:srgbClr val="FF0000"/>
              </a:solidFill>
            </a:endParaRPr>
          </a:p>
        </p:txBody>
      </p:sp>
    </p:spTree>
    <p:extLst>
      <p:ext uri="{BB962C8B-B14F-4D97-AF65-F5344CB8AC3E}">
        <p14:creationId xmlns:p14="http://schemas.microsoft.com/office/powerpoint/2010/main" val="2394295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0274" y="1600200"/>
            <a:ext cx="732345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000500" y="2286000"/>
            <a:ext cx="114300" cy="388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838200" y="6172200"/>
            <a:ext cx="5943600" cy="369332"/>
          </a:xfrm>
          <a:prstGeom prst="rect">
            <a:avLst/>
          </a:prstGeom>
          <a:noFill/>
        </p:spPr>
        <p:txBody>
          <a:bodyPr wrap="square" rtlCol="0">
            <a:spAutoFit/>
          </a:bodyPr>
          <a:lstStyle/>
          <a:p>
            <a:r>
              <a:rPr lang="en-US" b="1" dirty="0" smtClean="0">
                <a:solidFill>
                  <a:srgbClr val="FF0000"/>
                </a:solidFill>
              </a:rPr>
              <a:t>Click ‘Upload’ Tab to upload the empty data dictionary file</a:t>
            </a:r>
            <a:endParaRPr lang="en-US" b="1" dirty="0">
              <a:solidFill>
                <a:srgbClr val="FF0000"/>
              </a:solidFill>
            </a:endParaRPr>
          </a:p>
        </p:txBody>
      </p:sp>
    </p:spTree>
    <p:extLst>
      <p:ext uri="{BB962C8B-B14F-4D97-AF65-F5344CB8AC3E}">
        <p14:creationId xmlns:p14="http://schemas.microsoft.com/office/powerpoint/2010/main" val="2072461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41216" y="1600200"/>
            <a:ext cx="746156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4038600" y="4038600"/>
            <a:ext cx="2133600" cy="1828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4876800" y="5943600"/>
            <a:ext cx="3276600" cy="369332"/>
          </a:xfrm>
          <a:prstGeom prst="rect">
            <a:avLst/>
          </a:prstGeom>
          <a:noFill/>
        </p:spPr>
        <p:txBody>
          <a:bodyPr wrap="square" rtlCol="0">
            <a:spAutoFit/>
          </a:bodyPr>
          <a:lstStyle/>
          <a:p>
            <a:r>
              <a:rPr lang="en-US" b="1" dirty="0" smtClean="0">
                <a:solidFill>
                  <a:srgbClr val="FF0000"/>
                </a:solidFill>
              </a:rPr>
              <a:t>Locate the file on the computer.</a:t>
            </a:r>
            <a:endParaRPr lang="en-US" b="1" dirty="0">
              <a:solidFill>
                <a:srgbClr val="FF0000"/>
              </a:solidFill>
            </a:endParaRPr>
          </a:p>
        </p:txBody>
      </p:sp>
    </p:spTree>
    <p:extLst>
      <p:ext uri="{BB962C8B-B14F-4D97-AF65-F5344CB8AC3E}">
        <p14:creationId xmlns:p14="http://schemas.microsoft.com/office/powerpoint/2010/main" val="938108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883558"/>
            <a:ext cx="8229600" cy="2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200" y="6016027"/>
            <a:ext cx="7467600" cy="369332"/>
          </a:xfrm>
          <a:prstGeom prst="rect">
            <a:avLst/>
          </a:prstGeom>
          <a:noFill/>
        </p:spPr>
        <p:txBody>
          <a:bodyPr wrap="square" rtlCol="0">
            <a:spAutoFit/>
          </a:bodyPr>
          <a:lstStyle/>
          <a:p>
            <a:r>
              <a:rPr lang="en-US" b="1" dirty="0" smtClean="0">
                <a:solidFill>
                  <a:srgbClr val="FF0000"/>
                </a:solidFill>
              </a:rPr>
              <a:t>You start searching using </a:t>
            </a:r>
            <a:r>
              <a:rPr lang="en-US" b="1" dirty="0" err="1" smtClean="0">
                <a:solidFill>
                  <a:srgbClr val="FF0000"/>
                </a:solidFill>
              </a:rPr>
              <a:t>OntoMaton</a:t>
            </a:r>
            <a:r>
              <a:rPr lang="en-US" b="1" dirty="0" smtClean="0">
                <a:solidFill>
                  <a:srgbClr val="FF0000"/>
                </a:solidFill>
              </a:rPr>
              <a:t> in ‘Add-ons’ menu </a:t>
            </a:r>
            <a:endParaRPr lang="en-US" b="1" dirty="0">
              <a:solidFill>
                <a:srgbClr val="FF0000"/>
              </a:solidFill>
            </a:endParaRPr>
          </a:p>
        </p:txBody>
      </p:sp>
      <p:cxnSp>
        <p:nvCxnSpPr>
          <p:cNvPr id="8" name="Straight Arrow Connector 7"/>
          <p:cNvCxnSpPr/>
          <p:nvPr/>
        </p:nvCxnSpPr>
        <p:spPr>
          <a:xfrm flipV="1">
            <a:off x="4191000" y="2908315"/>
            <a:ext cx="1371600" cy="31077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8744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(1/3)</a:t>
            </a:r>
            <a:endParaRPr lang="en-US" dirty="0"/>
          </a:p>
        </p:txBody>
      </p:sp>
      <p:sp>
        <p:nvSpPr>
          <p:cNvPr id="3" name="Content Placeholder 2"/>
          <p:cNvSpPr>
            <a:spLocks noGrp="1"/>
          </p:cNvSpPr>
          <p:nvPr>
            <p:ph idx="1"/>
          </p:nvPr>
        </p:nvSpPr>
        <p:spPr/>
        <p:txBody>
          <a:bodyPr>
            <a:normAutofit/>
          </a:bodyPr>
          <a:lstStyle/>
          <a:p>
            <a:r>
              <a:rPr lang="en-US" dirty="0" smtClean="0"/>
              <a:t>Three environments:</a:t>
            </a:r>
          </a:p>
          <a:p>
            <a:pPr lvl="1"/>
            <a:r>
              <a:rPr lang="en-US" dirty="0" smtClean="0"/>
              <a:t>D2Refine</a:t>
            </a:r>
          </a:p>
          <a:p>
            <a:pPr lvl="1"/>
            <a:r>
              <a:rPr lang="en-US" dirty="0" err="1" smtClean="0"/>
              <a:t>OntoMaton</a:t>
            </a:r>
            <a:endParaRPr lang="en-US" dirty="0" smtClean="0"/>
          </a:p>
          <a:p>
            <a:pPr lvl="1"/>
            <a:r>
              <a:rPr lang="en-US" dirty="0" err="1" smtClean="0"/>
              <a:t>RightField</a:t>
            </a: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285" y="441960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C:\A123\docs\work\UsabilityStudy\images\RightField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A123\docs\work\UsabilityStudy\images\OntoMaton_ic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5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787891"/>
            <a:ext cx="8229600" cy="4150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38200" y="6016027"/>
            <a:ext cx="7467600" cy="369332"/>
          </a:xfrm>
          <a:prstGeom prst="rect">
            <a:avLst/>
          </a:prstGeom>
          <a:noFill/>
        </p:spPr>
        <p:txBody>
          <a:bodyPr wrap="square" rtlCol="0">
            <a:spAutoFit/>
          </a:bodyPr>
          <a:lstStyle/>
          <a:p>
            <a:r>
              <a:rPr lang="en-US" b="1" dirty="0" smtClean="0">
                <a:solidFill>
                  <a:srgbClr val="FF0000"/>
                </a:solidFill>
              </a:rPr>
              <a:t>You should see a search Panel to search for terms</a:t>
            </a:r>
            <a:endParaRPr lang="en-US" b="1" dirty="0">
              <a:solidFill>
                <a:srgbClr val="FF0000"/>
              </a:solidFill>
            </a:endParaRPr>
          </a:p>
        </p:txBody>
      </p:sp>
      <p:cxnSp>
        <p:nvCxnSpPr>
          <p:cNvPr id="7" name="Straight Arrow Connector 6"/>
          <p:cNvCxnSpPr/>
          <p:nvPr/>
        </p:nvCxnSpPr>
        <p:spPr>
          <a:xfrm flipV="1">
            <a:off x="4191000" y="2908315"/>
            <a:ext cx="2819400" cy="31077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68979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81945" y="1600200"/>
            <a:ext cx="198010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7467600" cy="369332"/>
          </a:xfrm>
          <a:prstGeom prst="rect">
            <a:avLst/>
          </a:prstGeom>
          <a:noFill/>
        </p:spPr>
        <p:txBody>
          <a:bodyPr wrap="square" rtlCol="0">
            <a:spAutoFit/>
          </a:bodyPr>
          <a:lstStyle/>
          <a:p>
            <a:r>
              <a:rPr lang="en-US" b="1" dirty="0" smtClean="0">
                <a:solidFill>
                  <a:srgbClr val="FF0000"/>
                </a:solidFill>
              </a:rPr>
              <a:t>Searching for matching terminology concepts for “age” (using </a:t>
            </a:r>
            <a:r>
              <a:rPr lang="en-US" b="1" dirty="0" err="1" smtClean="0">
                <a:solidFill>
                  <a:srgbClr val="FF0000"/>
                </a:solidFill>
              </a:rPr>
              <a:t>Bioportal</a:t>
            </a:r>
            <a:r>
              <a:rPr lang="en-US" b="1" dirty="0" smtClean="0">
                <a:solidFill>
                  <a:srgbClr val="FF0000"/>
                </a:solidFill>
              </a:rPr>
              <a:t>)</a:t>
            </a:r>
            <a:endParaRPr lang="en-US" b="1" dirty="0">
              <a:solidFill>
                <a:srgbClr val="FF0000"/>
              </a:solidFill>
            </a:endParaRPr>
          </a:p>
        </p:txBody>
      </p:sp>
      <p:cxnSp>
        <p:nvCxnSpPr>
          <p:cNvPr id="7" name="Straight Arrow Connector 6"/>
          <p:cNvCxnSpPr/>
          <p:nvPr/>
        </p:nvCxnSpPr>
        <p:spPr>
          <a:xfrm flipH="1" flipV="1">
            <a:off x="4572000" y="2819400"/>
            <a:ext cx="1600200" cy="3276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7624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10393" y="1600200"/>
            <a:ext cx="192321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6477000" cy="369332"/>
          </a:xfrm>
          <a:prstGeom prst="rect">
            <a:avLst/>
          </a:prstGeom>
          <a:noFill/>
        </p:spPr>
        <p:txBody>
          <a:bodyPr wrap="square" rtlCol="0">
            <a:spAutoFit/>
          </a:bodyPr>
          <a:lstStyle/>
          <a:p>
            <a:r>
              <a:rPr lang="en-US" b="1" dirty="0">
                <a:solidFill>
                  <a:srgbClr val="FF0000"/>
                </a:solidFill>
              </a:rPr>
              <a:t>M</a:t>
            </a:r>
            <a:r>
              <a:rPr lang="en-US" b="1" dirty="0" smtClean="0">
                <a:solidFill>
                  <a:srgbClr val="FF0000"/>
                </a:solidFill>
              </a:rPr>
              <a:t>atching terminology concepts for “age” in different ontologies</a:t>
            </a:r>
            <a:endParaRPr lang="en-US" b="1" dirty="0">
              <a:solidFill>
                <a:srgbClr val="FF0000"/>
              </a:solidFill>
            </a:endParaRPr>
          </a:p>
        </p:txBody>
      </p:sp>
      <p:cxnSp>
        <p:nvCxnSpPr>
          <p:cNvPr id="7" name="Straight Arrow Connector 6"/>
          <p:cNvCxnSpPr/>
          <p:nvPr/>
        </p:nvCxnSpPr>
        <p:spPr>
          <a:xfrm flipV="1">
            <a:off x="1981200" y="4343400"/>
            <a:ext cx="1447800" cy="1905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15150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18453" y="1600200"/>
            <a:ext cx="590709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2819400" y="3124200"/>
            <a:ext cx="2910840" cy="114300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7101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69976" y="1600200"/>
            <a:ext cx="8133333" cy="4238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7467600" cy="369332"/>
          </a:xfrm>
          <a:prstGeom prst="rect">
            <a:avLst/>
          </a:prstGeom>
          <a:noFill/>
        </p:spPr>
        <p:txBody>
          <a:bodyPr wrap="square" rtlCol="0">
            <a:spAutoFit/>
          </a:bodyPr>
          <a:lstStyle/>
          <a:p>
            <a:r>
              <a:rPr lang="en-US" b="1" dirty="0" smtClean="0">
                <a:solidFill>
                  <a:srgbClr val="FF0000"/>
                </a:solidFill>
              </a:rPr>
              <a:t>You can run Annotator for searching for multiple selected cell values in DD</a:t>
            </a:r>
            <a:endParaRPr lang="en-US" b="1" dirty="0">
              <a:solidFill>
                <a:srgbClr val="FF0000"/>
              </a:solidFill>
            </a:endParaRPr>
          </a:p>
        </p:txBody>
      </p:sp>
      <p:cxnSp>
        <p:nvCxnSpPr>
          <p:cNvPr id="7" name="Straight Arrow Connector 6"/>
          <p:cNvCxnSpPr/>
          <p:nvPr/>
        </p:nvCxnSpPr>
        <p:spPr>
          <a:xfrm flipV="1">
            <a:off x="5105400" y="3124200"/>
            <a:ext cx="762000" cy="304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80406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05511" y="1600200"/>
            <a:ext cx="71329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3733800" cy="369332"/>
          </a:xfrm>
          <a:prstGeom prst="rect">
            <a:avLst/>
          </a:prstGeom>
          <a:noFill/>
        </p:spPr>
        <p:txBody>
          <a:bodyPr wrap="square" rtlCol="0">
            <a:spAutoFit/>
          </a:bodyPr>
          <a:lstStyle/>
          <a:p>
            <a:r>
              <a:rPr lang="en-US" b="1" dirty="0" smtClean="0">
                <a:solidFill>
                  <a:srgbClr val="FF0000"/>
                </a:solidFill>
              </a:rPr>
              <a:t>Select values and click “Tag Terms”</a:t>
            </a:r>
            <a:endParaRPr lang="en-US" b="1" dirty="0">
              <a:solidFill>
                <a:srgbClr val="FF0000"/>
              </a:solidFill>
            </a:endParaRPr>
          </a:p>
        </p:txBody>
      </p:sp>
      <p:cxnSp>
        <p:nvCxnSpPr>
          <p:cNvPr id="7" name="Straight Arrow Connector 6"/>
          <p:cNvCxnSpPr/>
          <p:nvPr/>
        </p:nvCxnSpPr>
        <p:spPr>
          <a:xfrm flipH="1" flipV="1">
            <a:off x="2286000" y="3429000"/>
            <a:ext cx="1143000" cy="2743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6019800" y="3429000"/>
            <a:ext cx="914400" cy="2590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36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672656"/>
            <a:ext cx="8229600" cy="438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14600" y="6248400"/>
            <a:ext cx="3733800" cy="369332"/>
          </a:xfrm>
          <a:prstGeom prst="rect">
            <a:avLst/>
          </a:prstGeom>
          <a:noFill/>
        </p:spPr>
        <p:txBody>
          <a:bodyPr wrap="square" rtlCol="0">
            <a:spAutoFit/>
          </a:bodyPr>
          <a:lstStyle/>
          <a:p>
            <a:r>
              <a:rPr lang="en-US" b="1" dirty="0" smtClean="0">
                <a:solidFill>
                  <a:srgbClr val="FF0000"/>
                </a:solidFill>
              </a:rPr>
              <a:t>Choose “Open a spreadsheet”</a:t>
            </a:r>
            <a:endParaRPr lang="en-US" b="1" dirty="0">
              <a:solidFill>
                <a:srgbClr val="FF0000"/>
              </a:solidFill>
            </a:endParaRPr>
          </a:p>
        </p:txBody>
      </p:sp>
      <p:cxnSp>
        <p:nvCxnSpPr>
          <p:cNvPr id="8" name="Straight Arrow Connector 7"/>
          <p:cNvCxnSpPr/>
          <p:nvPr/>
        </p:nvCxnSpPr>
        <p:spPr>
          <a:xfrm flipH="1" flipV="1">
            <a:off x="3810000" y="4114800"/>
            <a:ext cx="57150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1364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69718" y="1600200"/>
            <a:ext cx="600456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24200" y="6248400"/>
            <a:ext cx="5410200" cy="369332"/>
          </a:xfrm>
          <a:prstGeom prst="rect">
            <a:avLst/>
          </a:prstGeom>
          <a:noFill/>
        </p:spPr>
        <p:txBody>
          <a:bodyPr wrap="square" rtlCol="0">
            <a:spAutoFit/>
          </a:bodyPr>
          <a:lstStyle/>
          <a:p>
            <a:r>
              <a:rPr lang="en-US" b="1" dirty="0" smtClean="0">
                <a:solidFill>
                  <a:srgbClr val="FF0000"/>
                </a:solidFill>
              </a:rPr>
              <a:t>Invoking the search from </a:t>
            </a:r>
            <a:r>
              <a:rPr lang="en-US" b="1" dirty="0" err="1" smtClean="0">
                <a:solidFill>
                  <a:srgbClr val="FF0000"/>
                </a:solidFill>
              </a:rPr>
              <a:t>Bioportal</a:t>
            </a:r>
            <a:r>
              <a:rPr lang="en-US" b="1" dirty="0" smtClean="0">
                <a:solidFill>
                  <a:srgbClr val="FF0000"/>
                </a:solidFill>
              </a:rPr>
              <a:t>	</a:t>
            </a:r>
            <a:endParaRPr lang="en-US" b="1" dirty="0">
              <a:solidFill>
                <a:srgbClr val="FF0000"/>
              </a:solidFill>
            </a:endParaRPr>
          </a:p>
        </p:txBody>
      </p:sp>
      <p:cxnSp>
        <p:nvCxnSpPr>
          <p:cNvPr id="8" name="Straight Arrow Connector 7"/>
          <p:cNvCxnSpPr/>
          <p:nvPr/>
        </p:nvCxnSpPr>
        <p:spPr>
          <a:xfrm flipH="1" flipV="1">
            <a:off x="3124200" y="2971800"/>
            <a:ext cx="1752600" cy="3276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18501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05333" y="2048896"/>
            <a:ext cx="5333333" cy="36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6248400"/>
            <a:ext cx="7543800" cy="369332"/>
          </a:xfrm>
          <a:prstGeom prst="rect">
            <a:avLst/>
          </a:prstGeom>
          <a:noFill/>
        </p:spPr>
        <p:txBody>
          <a:bodyPr wrap="square" rtlCol="0">
            <a:spAutoFit/>
          </a:bodyPr>
          <a:lstStyle/>
          <a:p>
            <a:r>
              <a:rPr lang="en-US" b="1" dirty="0" smtClean="0">
                <a:solidFill>
                  <a:srgbClr val="FF0000"/>
                </a:solidFill>
              </a:rPr>
              <a:t>Pick an ontology (here we choose “Clinical Trials Ontology(OWL)”	</a:t>
            </a:r>
            <a:endParaRPr lang="en-US" b="1" dirty="0">
              <a:solidFill>
                <a:srgbClr val="FF0000"/>
              </a:solidFill>
            </a:endParaRPr>
          </a:p>
        </p:txBody>
      </p:sp>
      <p:cxnSp>
        <p:nvCxnSpPr>
          <p:cNvPr id="8" name="Straight Arrow Connector 7"/>
          <p:cNvCxnSpPr/>
          <p:nvPr/>
        </p:nvCxnSpPr>
        <p:spPr>
          <a:xfrm flipH="1" flipV="1">
            <a:off x="3733800" y="4343400"/>
            <a:ext cx="1143000" cy="1905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9486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81524" y="2406038"/>
            <a:ext cx="3980952" cy="291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200" y="6324600"/>
            <a:ext cx="4800600" cy="369332"/>
          </a:xfrm>
          <a:prstGeom prst="rect">
            <a:avLst/>
          </a:prstGeom>
          <a:noFill/>
        </p:spPr>
        <p:txBody>
          <a:bodyPr wrap="square" rtlCol="0">
            <a:spAutoFit/>
          </a:bodyPr>
          <a:lstStyle/>
          <a:p>
            <a:r>
              <a:rPr lang="en-US" b="1" dirty="0" smtClean="0">
                <a:solidFill>
                  <a:srgbClr val="FF0000"/>
                </a:solidFill>
              </a:rPr>
              <a:t>Search for a term by typing the search phrase	</a:t>
            </a:r>
            <a:endParaRPr lang="en-US" b="1" dirty="0">
              <a:solidFill>
                <a:srgbClr val="FF0000"/>
              </a:solidFill>
            </a:endParaRPr>
          </a:p>
        </p:txBody>
      </p:sp>
      <p:cxnSp>
        <p:nvCxnSpPr>
          <p:cNvPr id="8" name="Straight Arrow Connector 7"/>
          <p:cNvCxnSpPr/>
          <p:nvPr/>
        </p:nvCxnSpPr>
        <p:spPr>
          <a:xfrm flipV="1">
            <a:off x="990600" y="2819400"/>
            <a:ext cx="1676400" cy="304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948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Planned Tasks</a:t>
            </a:r>
            <a:endParaRPr lang="en-US" dirty="0"/>
          </a:p>
        </p:txBody>
      </p:sp>
      <p:sp>
        <p:nvSpPr>
          <p:cNvPr id="3" name="Content Placeholder 2"/>
          <p:cNvSpPr>
            <a:spLocks noGrp="1"/>
          </p:cNvSpPr>
          <p:nvPr>
            <p:ph idx="1"/>
          </p:nvPr>
        </p:nvSpPr>
        <p:spPr/>
        <p:txBody>
          <a:bodyPr>
            <a:normAutofit/>
          </a:bodyPr>
          <a:lstStyle/>
          <a:p>
            <a:r>
              <a:rPr lang="en-US" sz="4000" b="1" dirty="0" smtClean="0"/>
              <a:t>Create Data Dictionary</a:t>
            </a:r>
          </a:p>
          <a:p>
            <a:pPr marL="457200" lvl="1" indent="0">
              <a:buNone/>
            </a:pPr>
            <a:endParaRPr lang="en-US" sz="4000" dirty="0" smtClean="0"/>
          </a:p>
          <a:p>
            <a:r>
              <a:rPr lang="en-US" sz="4000" b="1" dirty="0" smtClean="0"/>
              <a:t>Update Data </a:t>
            </a:r>
            <a:r>
              <a:rPr lang="en-US" sz="4000" b="1" dirty="0"/>
              <a:t>Dictionary</a:t>
            </a:r>
          </a:p>
          <a:p>
            <a:pPr lvl="1"/>
            <a:endParaRPr lang="en-US" sz="4000" dirty="0" smtClean="0"/>
          </a:p>
          <a:p>
            <a:r>
              <a:rPr lang="en-US" sz="4000" b="1" dirty="0" smtClean="0"/>
              <a:t>Search and Link variables</a:t>
            </a:r>
          </a:p>
        </p:txBody>
      </p:sp>
    </p:spTree>
    <p:extLst>
      <p:ext uri="{BB962C8B-B14F-4D97-AF65-F5344CB8AC3E}">
        <p14:creationId xmlns:p14="http://schemas.microsoft.com/office/powerpoint/2010/main" val="330729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321440" y="1011115"/>
            <a:ext cx="2822560" cy="582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646331"/>
          </a:xfrm>
          <a:prstGeom prst="rect">
            <a:avLst/>
          </a:prstGeom>
          <a:noFill/>
        </p:spPr>
        <p:txBody>
          <a:bodyPr wrap="square" rtlCol="0">
            <a:spAutoFit/>
          </a:bodyPr>
          <a:lstStyle/>
          <a:p>
            <a:r>
              <a:rPr lang="en-US" b="1" dirty="0" smtClean="0">
                <a:solidFill>
                  <a:srgbClr val="FF0000"/>
                </a:solidFill>
              </a:rPr>
              <a:t>Takes to the position of the matched term in the ontology hierarchy	</a:t>
            </a:r>
            <a:endParaRPr lang="en-US" b="1" dirty="0">
              <a:solidFill>
                <a:srgbClr val="FF0000"/>
              </a:solidFill>
            </a:endParaRPr>
          </a:p>
        </p:txBody>
      </p:sp>
      <p:cxnSp>
        <p:nvCxnSpPr>
          <p:cNvPr id="8" name="Straight Arrow Connector 7"/>
          <p:cNvCxnSpPr/>
          <p:nvPr/>
        </p:nvCxnSpPr>
        <p:spPr>
          <a:xfrm flipV="1">
            <a:off x="990600" y="2057400"/>
            <a:ext cx="6019800" cy="3810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321440" y="1011115"/>
            <a:ext cx="2822560" cy="582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Select ‘instances’</a:t>
            </a:r>
            <a:endParaRPr lang="en-US" b="1" dirty="0">
              <a:solidFill>
                <a:srgbClr val="FF0000"/>
              </a:solidFill>
            </a:endParaRPr>
          </a:p>
        </p:txBody>
      </p:sp>
      <p:cxnSp>
        <p:nvCxnSpPr>
          <p:cNvPr id="8" name="Straight Arrow Connector 7"/>
          <p:cNvCxnSpPr/>
          <p:nvPr/>
        </p:nvCxnSpPr>
        <p:spPr>
          <a:xfrm flipV="1">
            <a:off x="3505200" y="4495800"/>
            <a:ext cx="2971800" cy="1371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54197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52952" y="2072705"/>
            <a:ext cx="5438095" cy="358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Variable ‘age’ is linked to the term ‘Age unit’</a:t>
            </a:r>
            <a:endParaRPr lang="en-US" b="1" dirty="0">
              <a:solidFill>
                <a:srgbClr val="FF0000"/>
              </a:solidFill>
            </a:endParaRPr>
          </a:p>
        </p:txBody>
      </p:sp>
      <p:cxnSp>
        <p:nvCxnSpPr>
          <p:cNvPr id="8" name="Straight Arrow Connector 7"/>
          <p:cNvCxnSpPr/>
          <p:nvPr/>
        </p:nvCxnSpPr>
        <p:spPr>
          <a:xfrm flipV="1">
            <a:off x="1524000" y="3352800"/>
            <a:ext cx="1752600" cy="2514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33905" y="1963181"/>
            <a:ext cx="6876190" cy="3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Repeat the process to link all three variables</a:t>
            </a:r>
            <a:endParaRPr lang="en-US" b="1" dirty="0">
              <a:solidFill>
                <a:srgbClr val="FF0000"/>
              </a:solidFill>
            </a:endParaRPr>
          </a:p>
        </p:txBody>
      </p:sp>
      <p:cxnSp>
        <p:nvCxnSpPr>
          <p:cNvPr id="8" name="Straight Arrow Connector 7"/>
          <p:cNvCxnSpPr/>
          <p:nvPr/>
        </p:nvCxnSpPr>
        <p:spPr>
          <a:xfrm flipV="1">
            <a:off x="1524000" y="3124200"/>
            <a:ext cx="685800" cy="2743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1 - Create </a:t>
            </a:r>
            <a:r>
              <a:rPr lang="en-US" b="1" dirty="0"/>
              <a:t>Data Dictionary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4400" dirty="0"/>
              <a:t>An empty DD is </a:t>
            </a:r>
            <a:r>
              <a:rPr lang="en-US" sz="4400" dirty="0" smtClean="0"/>
              <a:t>provided</a:t>
            </a:r>
          </a:p>
          <a:p>
            <a:pPr lvl="1">
              <a:buFont typeface="Arial" panose="020B0604020202020204" pitchFamily="34" charset="0"/>
              <a:buChar char="•"/>
            </a:pPr>
            <a:r>
              <a:rPr lang="en-US" sz="4400" dirty="0" smtClean="0"/>
              <a:t>DD </a:t>
            </a:r>
            <a:r>
              <a:rPr lang="en-US" sz="4400" dirty="0" smtClean="0">
                <a:sym typeface="Wingdings" panose="05000000000000000000" pitchFamily="2" charset="2"/>
              </a:rPr>
              <a:t></a:t>
            </a:r>
            <a:r>
              <a:rPr lang="en-US" sz="4400" dirty="0" smtClean="0"/>
              <a:t> Collection of variables</a:t>
            </a:r>
          </a:p>
          <a:p>
            <a:pPr lvl="1">
              <a:buFont typeface="Arial" panose="020B0604020202020204" pitchFamily="34" charset="0"/>
              <a:buChar char="•"/>
            </a:pPr>
            <a:r>
              <a:rPr lang="en-US" sz="4400" dirty="0"/>
              <a:t>V</a:t>
            </a:r>
            <a:r>
              <a:rPr lang="en-US" sz="4400" dirty="0" smtClean="0"/>
              <a:t>ariable (Name, Type, Description, Range,…)</a:t>
            </a:r>
          </a:p>
        </p:txBody>
      </p:sp>
    </p:spTree>
    <p:extLst>
      <p:ext uri="{BB962C8B-B14F-4D97-AF65-F5344CB8AC3E}">
        <p14:creationId xmlns:p14="http://schemas.microsoft.com/office/powerpoint/2010/main" val="3022422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2 - Update </a:t>
            </a:r>
            <a:r>
              <a:rPr lang="en-US" b="1" dirty="0"/>
              <a:t>Data Dictionary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Open or Re-Open the DD</a:t>
            </a:r>
          </a:p>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Edit one or more variable</a:t>
            </a:r>
          </a:p>
        </p:txBody>
      </p:sp>
    </p:spTree>
    <p:extLst>
      <p:ext uri="{BB962C8B-B14F-4D97-AF65-F5344CB8AC3E}">
        <p14:creationId xmlns:p14="http://schemas.microsoft.com/office/powerpoint/2010/main" val="1966050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3 - Search </a:t>
            </a:r>
            <a:r>
              <a:rPr lang="en-US" b="1" dirty="0"/>
              <a:t>and Link variables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Find a matching term</a:t>
            </a:r>
          </a:p>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Link the variable to it</a:t>
            </a:r>
          </a:p>
        </p:txBody>
      </p:sp>
    </p:spTree>
    <p:extLst>
      <p:ext uri="{BB962C8B-B14F-4D97-AF65-F5344CB8AC3E}">
        <p14:creationId xmlns:p14="http://schemas.microsoft.com/office/powerpoint/2010/main" val="421934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0571" y="1915562"/>
            <a:ext cx="6542857" cy="389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5934670"/>
            <a:ext cx="3429000" cy="646331"/>
          </a:xfrm>
          <a:prstGeom prst="rect">
            <a:avLst/>
          </a:prstGeom>
          <a:noFill/>
        </p:spPr>
        <p:txBody>
          <a:bodyPr wrap="square" rtlCol="0">
            <a:spAutoFit/>
          </a:bodyPr>
          <a:lstStyle/>
          <a:p>
            <a:r>
              <a:rPr lang="en-US" b="1" dirty="0" smtClean="0">
                <a:solidFill>
                  <a:srgbClr val="FF0000"/>
                </a:solidFill>
              </a:rPr>
              <a:t>Add rows using the menu option ‘Prepend Rows’</a:t>
            </a:r>
            <a:endParaRPr lang="en-US" b="1" dirty="0">
              <a:solidFill>
                <a:srgbClr val="FF0000"/>
              </a:solidFill>
            </a:endParaRPr>
          </a:p>
        </p:txBody>
      </p:sp>
      <p:cxnSp>
        <p:nvCxnSpPr>
          <p:cNvPr id="7" name="Straight Arrow Connector 6"/>
          <p:cNvCxnSpPr/>
          <p:nvPr/>
        </p:nvCxnSpPr>
        <p:spPr>
          <a:xfrm flipV="1">
            <a:off x="2971800" y="5029200"/>
            <a:ext cx="2438400" cy="122863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94593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1524" y="1948896"/>
            <a:ext cx="7180952" cy="38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6119336"/>
            <a:ext cx="8077200" cy="646331"/>
          </a:xfrm>
          <a:prstGeom prst="rect">
            <a:avLst/>
          </a:prstGeom>
          <a:noFill/>
        </p:spPr>
        <p:txBody>
          <a:bodyPr wrap="square" rtlCol="0">
            <a:spAutoFit/>
          </a:bodyPr>
          <a:lstStyle/>
          <a:p>
            <a:r>
              <a:rPr lang="en-US" b="1" dirty="0" smtClean="0">
                <a:solidFill>
                  <a:srgbClr val="FF0000"/>
                </a:solidFill>
              </a:rPr>
              <a:t>Specify ‘how many additional variables’ by specifying how many additional rows you want to prepend.</a:t>
            </a:r>
            <a:endParaRPr lang="en-US" b="1" dirty="0">
              <a:solidFill>
                <a:srgbClr val="FF0000"/>
              </a:solidFill>
            </a:endParaRPr>
          </a:p>
        </p:txBody>
      </p:sp>
      <p:cxnSp>
        <p:nvCxnSpPr>
          <p:cNvPr id="7" name="Straight Arrow Connector 6"/>
          <p:cNvCxnSpPr/>
          <p:nvPr/>
        </p:nvCxnSpPr>
        <p:spPr>
          <a:xfrm flipV="1">
            <a:off x="3722077" y="2819400"/>
            <a:ext cx="468923" cy="31309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66655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0582" y="1600200"/>
            <a:ext cx="634283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0" y="6107778"/>
            <a:ext cx="5410200" cy="369332"/>
          </a:xfrm>
          <a:prstGeom prst="rect">
            <a:avLst/>
          </a:prstGeom>
          <a:noFill/>
        </p:spPr>
        <p:txBody>
          <a:bodyPr wrap="square" rtlCol="0">
            <a:spAutoFit/>
          </a:bodyPr>
          <a:lstStyle/>
          <a:p>
            <a:r>
              <a:rPr lang="en-US" b="1" dirty="0" smtClean="0">
                <a:solidFill>
                  <a:srgbClr val="FF0000"/>
                </a:solidFill>
              </a:rPr>
              <a:t>Search for matching term for all cell values of a column</a:t>
            </a:r>
            <a:endParaRPr lang="en-US" b="1" dirty="0">
              <a:solidFill>
                <a:srgbClr val="FF0000"/>
              </a:solidFill>
            </a:endParaRPr>
          </a:p>
        </p:txBody>
      </p:sp>
      <p:cxnSp>
        <p:nvCxnSpPr>
          <p:cNvPr id="7" name="Straight Arrow Connector 6"/>
          <p:cNvCxnSpPr/>
          <p:nvPr/>
        </p:nvCxnSpPr>
        <p:spPr>
          <a:xfrm flipH="1" flipV="1">
            <a:off x="4038600" y="4038600"/>
            <a:ext cx="76200" cy="20691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8773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TotalTime>
  <Words>2053</Words>
  <Application>Microsoft Office PowerPoint</Application>
  <PresentationFormat>On-screen Show (4:3)</PresentationFormat>
  <Paragraphs>240</Paragraphs>
  <Slides>33</Slides>
  <Notes>33</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1_Office Theme</vt:lpstr>
      <vt:lpstr>2_Office Theme</vt:lpstr>
      <vt:lpstr>3_Office Theme</vt:lpstr>
      <vt:lpstr>D2Refine Usability Study Introduction to Test Environments Things To Remember</vt:lpstr>
      <vt:lpstr>Introduction (1/3)</vt:lpstr>
      <vt:lpstr>3 Planned Tasks</vt:lpstr>
      <vt:lpstr>Task 1 - Create Data Dictionary</vt:lpstr>
      <vt:lpstr>Task 2 - Update Data Dictionary</vt:lpstr>
      <vt:lpstr>Task 3 - Search and Link variables</vt:lpstr>
      <vt:lpstr>Task 1 – Create DD</vt:lpstr>
      <vt:lpstr>Task 1 – Create DD</vt:lpstr>
      <vt:lpstr>Task 3 – Search and Link</vt:lpstr>
      <vt:lpstr>Task 3 – Search and Link</vt:lpstr>
      <vt:lpstr>Task 3 – Search and Link</vt:lpstr>
      <vt:lpstr>Task 3 – Search and Link</vt:lpstr>
      <vt:lpstr>Task 3 – Search and Link</vt:lpstr>
      <vt:lpstr>Task 3 – Search and Link</vt:lpstr>
      <vt:lpstr>Task 1 – Create DD</vt:lpstr>
      <vt:lpstr>Task 1 – Create DD</vt:lpstr>
      <vt:lpstr>Task 1 – Create DD</vt:lpstr>
      <vt:lpstr>Task 1 – Create DD</vt:lpstr>
      <vt:lpstr>Task 3 – Search and Link</vt:lpstr>
      <vt:lpstr>Task 3 – Search and Link</vt:lpstr>
      <vt:lpstr>Task 3 – Search and Link</vt:lpstr>
      <vt:lpstr>Task 3 – Search and Link</vt:lpstr>
      <vt:lpstr>Task 3 – Search and Link</vt:lpstr>
      <vt:lpstr>Task 3 – Search and Link</vt:lpstr>
      <vt:lpstr>Task 3 – Search and Link</vt:lpstr>
      <vt:lpstr>Task 1 – Create DD</vt:lpstr>
      <vt:lpstr>Task 3 – Search and Link</vt:lpstr>
      <vt:lpstr>Task 3 – Search and Link</vt:lpstr>
      <vt:lpstr>Task 3 – Search and Link</vt:lpstr>
      <vt:lpstr>Task 3 – Search and Link</vt:lpstr>
      <vt:lpstr>Task 3 – Search and Link</vt:lpstr>
      <vt:lpstr>Task 3 – Search and Link</vt:lpstr>
      <vt:lpstr>Task 3 – Search and Link</vt:lpstr>
    </vt:vector>
  </TitlesOfParts>
  <Company>Mayo Clinic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Study Introduction to test environments</dc:title>
  <dc:creator>Deepak K Sharma</dc:creator>
  <cp:lastModifiedBy>Deepak K Sharma</cp:lastModifiedBy>
  <cp:revision>168</cp:revision>
  <dcterms:created xsi:type="dcterms:W3CDTF">2017-08-21T18:49:33Z</dcterms:created>
  <dcterms:modified xsi:type="dcterms:W3CDTF">2017-08-25T19:23:43Z</dcterms:modified>
</cp:coreProperties>
</file>