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60" r:id="rId4"/>
    <p:sldId id="261" r:id="rId5"/>
    <p:sldId id="314" r:id="rId6"/>
    <p:sldId id="311" r:id="rId7"/>
    <p:sldId id="313" r:id="rId8"/>
    <p:sldId id="315" r:id="rId9"/>
    <p:sldId id="316" r:id="rId10"/>
    <p:sldId id="262" r:id="rId11"/>
    <p:sldId id="312" r:id="rId12"/>
    <p:sldId id="317" r:id="rId13"/>
    <p:sldId id="318" r:id="rId14"/>
    <p:sldId id="319" r:id="rId15"/>
    <p:sldId id="320" r:id="rId16"/>
    <p:sldId id="328" r:id="rId17"/>
    <p:sldId id="322" r:id="rId18"/>
    <p:sldId id="325" r:id="rId19"/>
    <p:sldId id="323" r:id="rId20"/>
    <p:sldId id="324" r:id="rId21"/>
    <p:sldId id="327" r:id="rId22"/>
    <p:sldId id="326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2" r:id="rId36"/>
    <p:sldId id="343" r:id="rId37"/>
    <p:sldId id="344" r:id="rId38"/>
    <p:sldId id="345" r:id="rId39"/>
    <p:sldId id="346" r:id="rId40"/>
    <p:sldId id="309" r:id="rId41"/>
    <p:sldId id="34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584" autoAdjust="0"/>
  </p:normalViewPr>
  <p:slideViewPr>
    <p:cSldViewPr snapToGrid="0">
      <p:cViewPr>
        <p:scale>
          <a:sx n="75" d="100"/>
          <a:sy n="75" d="100"/>
        </p:scale>
        <p:origin x="-183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5A33A-4233-4F44-A09B-252737B3BE4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A2DD9-52B8-4BD9-B7AD-80CE6A29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587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2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090AF6A-B685-430C-9665-1EF4CEA4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090AF6A-B685-430C-9665-1EF4CEA4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6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40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284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4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troi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_versus_NP_proble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matuszek/cit594-2005/Lectures/36-greedy.ppt" TargetMode="External"/><Relationship Id="rId2" Type="http://schemas.openxmlformats.org/officeDocument/2006/relationships/hyperlink" Target="http://www.cs.bu.edu/~steng/teaching/Fall2003/lectures/lecture7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berkeley.edu/~vazirani/algorithms/chap5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Greedy Algorithms and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76600"/>
            <a:ext cx="6991350" cy="569120"/>
          </a:xfrm>
        </p:spPr>
        <p:txBody>
          <a:bodyPr/>
          <a:lstStyle/>
          <a:p>
            <a:r>
              <a:rPr lang="en-US" dirty="0" smtClean="0"/>
              <a:t>Optimization problems, Greedy Algorithms, Optimal Substructure and Greedy choice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2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6546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greedy algorithm solves a problem in steps</a:t>
            </a:r>
          </a:p>
          <a:p>
            <a:pPr lvl="1"/>
            <a:r>
              <a:rPr lang="en-US" dirty="0" smtClean="0"/>
              <a:t>At each step</a:t>
            </a:r>
          </a:p>
          <a:p>
            <a:pPr lvl="2"/>
            <a:r>
              <a:rPr lang="en-US" dirty="0" smtClean="0"/>
              <a:t>Algorithm picks the best action available</a:t>
            </a:r>
          </a:p>
          <a:p>
            <a:pPr lvl="2"/>
            <a:r>
              <a:rPr lang="en-US" dirty="0" smtClean="0"/>
              <a:t>Best action is determined regardless of future actions or states</a:t>
            </a:r>
          </a:p>
          <a:p>
            <a:r>
              <a:rPr lang="en-US" dirty="0" smtClean="0"/>
              <a:t>i.e. greedy algorithms assume </a:t>
            </a:r>
          </a:p>
          <a:p>
            <a:pPr lvl="1"/>
            <a:r>
              <a:rPr lang="en-US" dirty="0" smtClean="0"/>
              <a:t>Always choosing a local optimum</a:t>
            </a:r>
          </a:p>
          <a:p>
            <a:pPr lvl="1"/>
            <a:r>
              <a:rPr lang="en-US" dirty="0" smtClean="0"/>
              <a:t>Leads to the global optimum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 of a Greedy algorithm</a:t>
            </a:r>
          </a:p>
          <a:p>
            <a:pPr lvl="1"/>
            <a:r>
              <a:rPr lang="en-US" dirty="0" smtClean="0"/>
              <a:t>A candidate set</a:t>
            </a:r>
          </a:p>
          <a:p>
            <a:pPr lvl="1"/>
            <a:r>
              <a:rPr lang="en-US" dirty="0" smtClean="0"/>
              <a:t>A selection function</a:t>
            </a:r>
          </a:p>
          <a:p>
            <a:pPr lvl="1"/>
            <a:r>
              <a:rPr lang="en-US" dirty="0" smtClean="0"/>
              <a:t>A feasibility function</a:t>
            </a:r>
          </a:p>
          <a:p>
            <a:pPr lvl="1"/>
            <a:r>
              <a:rPr lang="en-US" dirty="0" smtClean="0"/>
              <a:t>An objective function and a solution function</a:t>
            </a:r>
          </a:p>
          <a:p>
            <a:r>
              <a:rPr lang="en-US" dirty="0" smtClean="0"/>
              <a:t>Basically, a greedy algorithms have</a:t>
            </a:r>
          </a:p>
          <a:p>
            <a:pPr lvl="1"/>
            <a:r>
              <a:rPr lang="en-US" dirty="0" smtClean="0"/>
              <a:t>A set of possible actions</a:t>
            </a:r>
          </a:p>
          <a:p>
            <a:pPr lvl="1"/>
            <a:r>
              <a:rPr lang="en-US" dirty="0" smtClean="0"/>
              <a:t>A way to pick the best action at a time</a:t>
            </a:r>
          </a:p>
          <a:p>
            <a:pPr lvl="1"/>
            <a:r>
              <a:rPr lang="en-US" dirty="0" smtClean="0"/>
              <a:t>A way to determine the solution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exploit problem structure</a:t>
            </a:r>
          </a:p>
          <a:p>
            <a:pPr lvl="1"/>
            <a:r>
              <a:rPr lang="en-US" dirty="0" smtClean="0"/>
              <a:t>E.g. where the solution is the sum of the optimal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E.g. where greedy choices don't lead to bad overall positions</a:t>
            </a:r>
            <a:endParaRPr lang="en-US" dirty="0"/>
          </a:p>
          <a:p>
            <a:r>
              <a:rPr lang="en-US" dirty="0" smtClean="0"/>
              <a:t>Many currency systems' denomination units are suited to greedy processing</a:t>
            </a:r>
          </a:p>
          <a:p>
            <a:pPr lvl="1"/>
            <a:r>
              <a:rPr lang="en-US" dirty="0" smtClean="0"/>
              <a:t>Ironic, isn't it?</a:t>
            </a:r>
            <a:endParaRPr lang="bg-B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Algorithms: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US currency denominations</a:t>
            </a:r>
          </a:p>
          <a:p>
            <a:r>
              <a:rPr lang="en-US" dirty="0" smtClean="0"/>
              <a:t>Problem: gather a sum of money, using the least possible number of bills/coins</a:t>
            </a:r>
          </a:p>
          <a:p>
            <a:pPr lvl="1"/>
            <a:r>
              <a:rPr lang="en-US" dirty="0" smtClean="0"/>
              <a:t>Suppose you have infinite supplies of each denomination</a:t>
            </a:r>
            <a:endParaRPr lang="en-US" dirty="0"/>
          </a:p>
        </p:txBody>
      </p:sp>
      <p:sp>
        <p:nvSpPr>
          <p:cNvPr id="4" name="TextBox 28"/>
          <p:cNvSpPr txBox="1"/>
          <p:nvPr/>
        </p:nvSpPr>
        <p:spPr>
          <a:xfrm>
            <a:off x="1032560" y="4824250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1¢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032560" y="570711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5¢</a:t>
            </a:r>
          </a:p>
        </p:txBody>
      </p:sp>
      <p:sp>
        <p:nvSpPr>
          <p:cNvPr id="11" name="TextBox 28"/>
          <p:cNvSpPr txBox="1"/>
          <p:nvPr/>
        </p:nvSpPr>
        <p:spPr>
          <a:xfrm>
            <a:off x="2319120" y="4824250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10¢</a:t>
            </a:r>
          </a:p>
        </p:txBody>
      </p:sp>
      <p:sp>
        <p:nvSpPr>
          <p:cNvPr id="12" name="TextBox 28"/>
          <p:cNvSpPr txBox="1"/>
          <p:nvPr/>
        </p:nvSpPr>
        <p:spPr>
          <a:xfrm>
            <a:off x="2319120" y="570711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25¢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3609440" y="4824250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50¢</a:t>
            </a:r>
          </a:p>
        </p:txBody>
      </p:sp>
      <p:sp>
        <p:nvSpPr>
          <p:cNvPr id="14" name="TextBox 28"/>
          <p:cNvSpPr txBox="1"/>
          <p:nvPr/>
        </p:nvSpPr>
        <p:spPr>
          <a:xfrm>
            <a:off x="3609440" y="570711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1$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5206045" y="6051132"/>
            <a:ext cx="350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to make: 1.29$</a:t>
            </a:r>
          </a:p>
        </p:txBody>
      </p:sp>
      <p:sp>
        <p:nvSpPr>
          <p:cNvPr id="16" name="TextBox 28"/>
          <p:cNvSpPr txBox="1"/>
          <p:nvPr/>
        </p:nvSpPr>
        <p:spPr>
          <a:xfrm>
            <a:off x="6698080" y="547343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1$</a:t>
            </a:r>
          </a:p>
        </p:txBody>
      </p:sp>
      <p:sp>
        <p:nvSpPr>
          <p:cNvPr id="17" name="TextBox 28"/>
          <p:cNvSpPr txBox="1"/>
          <p:nvPr/>
        </p:nvSpPr>
        <p:spPr>
          <a:xfrm>
            <a:off x="6442282" y="460983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25¢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5206045" y="5259026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1¢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4974640" y="4327462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1¢</a:t>
            </a:r>
          </a:p>
        </p:txBody>
      </p:sp>
      <p:sp>
        <p:nvSpPr>
          <p:cNvPr id="21" name="TextBox 28"/>
          <p:cNvSpPr txBox="1"/>
          <p:nvPr/>
        </p:nvSpPr>
        <p:spPr>
          <a:xfrm>
            <a:off x="5076240" y="367599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1¢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6032400" y="3675998"/>
            <a:ext cx="1033680" cy="6491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2842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Algorithms: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 to make a sum</a:t>
            </a:r>
          </a:p>
          <a:p>
            <a:pPr lvl="1"/>
            <a:r>
              <a:rPr lang="en-US" dirty="0" smtClean="0"/>
              <a:t>With minimum number of coins</a:t>
            </a:r>
          </a:p>
          <a:p>
            <a:pPr lvl="1"/>
            <a:r>
              <a:rPr lang="en-US" dirty="0" smtClean="0"/>
              <a:t>Given the US currency system</a:t>
            </a:r>
          </a:p>
          <a:p>
            <a:pPr lvl="2"/>
            <a:r>
              <a:rPr lang="en-US" dirty="0" smtClean="0"/>
              <a:t>This will work for most 1-2-5 series based systems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4520" y="3545840"/>
            <a:ext cx="822452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buNone/>
            </a:pPr>
            <a:r>
              <a:rPr lang="en-US" dirty="0" smtClean="0"/>
              <a:t>We want to achieve the sum S</a:t>
            </a:r>
          </a:p>
          <a:p>
            <a:pPr marL="0" indent="0">
              <a:buNone/>
            </a:pPr>
            <a:r>
              <a:rPr lang="en-US" dirty="0" smtClean="0"/>
              <a:t>We start with the sum Q = 0</a:t>
            </a:r>
          </a:p>
          <a:p>
            <a:pPr marL="0" indent="0">
              <a:buNone/>
            </a:pPr>
            <a:r>
              <a:rPr lang="en-US" dirty="0" smtClean="0"/>
              <a:t>We have a set of coins C = { 1, 5, 10 … }</a:t>
            </a:r>
          </a:p>
          <a:p>
            <a:pPr marL="0" indent="0">
              <a:buNone/>
            </a:pPr>
            <a:r>
              <a:rPr lang="en-US" dirty="0" smtClean="0"/>
              <a:t>At each step</a:t>
            </a:r>
          </a:p>
          <a:p>
            <a:r>
              <a:rPr lang="en-US" dirty="0"/>
              <a:t>	</a:t>
            </a:r>
            <a:r>
              <a:rPr lang="en-US" dirty="0" smtClean="0"/>
              <a:t>pick the largest value V from C</a:t>
            </a:r>
            <a:br>
              <a:rPr lang="en-US" dirty="0" smtClean="0"/>
            </a:br>
            <a:r>
              <a:rPr lang="en-US" dirty="0" smtClean="0"/>
              <a:t>		such that Q + V less than or equal to S</a:t>
            </a:r>
          </a:p>
          <a:p>
            <a:r>
              <a:rPr lang="en-US" dirty="0"/>
              <a:t>	</a:t>
            </a:r>
            <a:r>
              <a:rPr lang="en-US" dirty="0" smtClean="0"/>
              <a:t>Increase Q by V </a:t>
            </a:r>
            <a:r>
              <a:rPr lang="en-US" i="1" dirty="0" smtClean="0"/>
              <a:t>//i.e. add a coin of value V</a:t>
            </a:r>
          </a:p>
          <a:p>
            <a:pPr marL="0" indent="0">
              <a:buNone/>
            </a:pPr>
            <a:r>
              <a:rPr lang="en-US" dirty="0" smtClean="0"/>
              <a:t>Repeat until Q == S</a:t>
            </a:r>
          </a:p>
          <a:p>
            <a:pPr marL="0" indent="0">
              <a:buNone/>
            </a:pPr>
            <a:r>
              <a:rPr lang="en-US" i="1" dirty="0" smtClean="0"/>
              <a:t>//the number of repetitions is the number of needed coins</a:t>
            </a:r>
          </a:p>
        </p:txBody>
      </p:sp>
    </p:spTree>
    <p:extLst>
      <p:ext uri="{BB962C8B-B14F-4D97-AF65-F5344CB8AC3E}">
        <p14:creationId xmlns:p14="http://schemas.microsoft.com/office/powerpoint/2010/main" val="16334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4320"/>
            <a:ext cx="7924800" cy="685801"/>
          </a:xfrm>
        </p:spPr>
        <p:txBody>
          <a:bodyPr/>
          <a:lstStyle/>
          <a:p>
            <a:r>
              <a:rPr lang="en-US" dirty="0" smtClean="0"/>
              <a:t>Greedy for Sum of Coins</a:t>
            </a:r>
            <a:endParaRPr lang="en-US" dirty="0"/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Failure Cases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are </a:t>
            </a:r>
            <a:r>
              <a:rPr lang="en-US" u="sng" dirty="0" smtClean="0"/>
              <a:t>often not optimal</a:t>
            </a:r>
          </a:p>
          <a:p>
            <a:pPr lvl="1"/>
            <a:r>
              <a:rPr lang="en-US" dirty="0" smtClean="0"/>
              <a:t>Even can reach the unique worst possible solutions for some problems</a:t>
            </a:r>
          </a:p>
          <a:p>
            <a:pPr lvl="1"/>
            <a:r>
              <a:rPr lang="en-US" dirty="0" smtClean="0"/>
              <a:t>Example: Largest sum path (starting at top)</a:t>
            </a:r>
          </a:p>
          <a:p>
            <a:pPr lvl="1">
              <a:spcBef>
                <a:spcPts val="15000"/>
              </a:spcBef>
            </a:pPr>
            <a:r>
              <a:rPr lang="en-US" dirty="0" smtClean="0"/>
              <a:t>Example: Coin denominations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Greedy will fail to make the sum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which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+ 4 * 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"/>
          <a:stretch/>
        </p:blipFill>
        <p:spPr bwMode="auto">
          <a:xfrm>
            <a:off x="975360" y="3291104"/>
            <a:ext cx="3069381" cy="1748256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"/>
          <a:stretch/>
        </p:blipFill>
        <p:spPr bwMode="auto">
          <a:xfrm>
            <a:off x="4659425" y="3301900"/>
            <a:ext cx="3050427" cy="1737460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9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87750"/>
            <a:ext cx="7924800" cy="685800"/>
          </a:xfrm>
        </p:spPr>
        <p:txBody>
          <a:bodyPr/>
          <a:lstStyle/>
          <a:p>
            <a:r>
              <a:rPr lang="en-US" dirty="0" smtClean="0"/>
              <a:t>Optimal Greedy Algorithms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3325789"/>
            <a:ext cx="7924800" cy="569120"/>
          </a:xfrm>
        </p:spPr>
        <p:txBody>
          <a:bodyPr/>
          <a:lstStyle/>
          <a:p>
            <a:r>
              <a:rPr lang="en-US" dirty="0" smtClean="0"/>
              <a:t>Optimal Substructure, Greedy Choice Property, Proving Optimality of a Greedy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problems for greedy algorithms often have these </a:t>
            </a:r>
            <a:r>
              <a:rPr lang="en-US" dirty="0" smtClean="0"/>
              <a:t>properties:</a:t>
            </a:r>
            <a:endParaRPr lang="en-US" dirty="0"/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Optimal </a:t>
            </a:r>
            <a:r>
              <a:rPr lang="en-US" dirty="0" smtClean="0"/>
              <a:t>substructure</a:t>
            </a:r>
          </a:p>
          <a:p>
            <a:r>
              <a:rPr lang="en-US" dirty="0"/>
              <a:t>Any problem </a:t>
            </a:r>
            <a:r>
              <a:rPr lang="en-US" dirty="0" smtClean="0"/>
              <a:t>having the above properties</a:t>
            </a:r>
            <a:endParaRPr lang="en-US" dirty="0"/>
          </a:p>
          <a:p>
            <a:pPr lvl="1"/>
            <a:r>
              <a:rPr lang="en-US" dirty="0"/>
              <a:t>G</a:t>
            </a:r>
            <a:r>
              <a:rPr lang="en-US" dirty="0" smtClean="0"/>
              <a:t>uaranteed </a:t>
            </a:r>
            <a:r>
              <a:rPr lang="en-US" dirty="0"/>
              <a:t>to have </a:t>
            </a:r>
            <a:r>
              <a:rPr lang="en-US" dirty="0" smtClean="0"/>
              <a:t>an optimal </a:t>
            </a:r>
            <a:r>
              <a:rPr lang="en-US" dirty="0"/>
              <a:t>greedy </a:t>
            </a:r>
            <a:r>
              <a:rPr lang="en-US" dirty="0" smtClean="0"/>
              <a:t>solution</a:t>
            </a:r>
          </a:p>
          <a:p>
            <a:r>
              <a:rPr lang="en-US" dirty="0" err="1" smtClean="0">
                <a:hlinkClick r:id="rId2"/>
              </a:rPr>
              <a:t>Matroids</a:t>
            </a:r>
            <a:r>
              <a:rPr lang="en-US" dirty="0" smtClean="0"/>
              <a:t> – way to prove greedy optimality</a:t>
            </a:r>
          </a:p>
          <a:p>
            <a:pPr lvl="1"/>
            <a:r>
              <a:rPr lang="en-US" dirty="0" smtClean="0"/>
              <a:t>If a problem has the properties of a matroid, it is guaranteed to have an optimal greedy 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Greedy Algorithms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choice property</a:t>
            </a:r>
          </a:p>
          <a:p>
            <a:pPr lvl="1"/>
            <a:r>
              <a:rPr lang="en-US" dirty="0" smtClean="0"/>
              <a:t>An optimal solution to the problem begins with a greedy choice</a:t>
            </a:r>
          </a:p>
          <a:p>
            <a:pPr lvl="1"/>
            <a:r>
              <a:rPr lang="en-US" dirty="0" err="1" smtClean="0"/>
              <a:t>Subproblems</a:t>
            </a:r>
            <a:r>
              <a:rPr lang="en-US" dirty="0" smtClean="0"/>
              <a:t> that arise can be solved by consequent choices</a:t>
            </a:r>
          </a:p>
          <a:p>
            <a:pPr lvl="2"/>
            <a:r>
              <a:rPr lang="en-US" dirty="0" smtClean="0"/>
              <a:t>Also enforced by optimal substructure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Optimization Problems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Greedy Algorithms and Failure Cases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Optimal Greedy Algorithms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Optimal Substructure and Greedy Choice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Demo: Proving Optimality of a Greedy Solution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The Set Cover Problem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Notable Greedy algorithms</a:t>
            </a:r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79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Greedy Algorithms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substructure</a:t>
            </a:r>
          </a:p>
          <a:p>
            <a:pPr lvl="1"/>
            <a:r>
              <a:rPr lang="en-US" dirty="0" smtClean="0"/>
              <a:t>After each greedy choice</a:t>
            </a:r>
          </a:p>
          <a:p>
            <a:pPr lvl="1"/>
            <a:r>
              <a:rPr lang="en-US" dirty="0" smtClean="0"/>
              <a:t>The problem remains an optimization problem</a:t>
            </a:r>
          </a:p>
          <a:p>
            <a:pPr lvl="1"/>
            <a:r>
              <a:rPr lang="en-US" dirty="0" smtClean="0"/>
              <a:t>Of the same form as the original problem</a:t>
            </a:r>
          </a:p>
          <a:p>
            <a:pPr lvl="1"/>
            <a:r>
              <a:rPr lang="en-US" dirty="0" smtClean="0"/>
              <a:t>i.e. the optimal solution to the problem contains optimal solutions to the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40150"/>
            <a:ext cx="7924800" cy="685800"/>
          </a:xfrm>
        </p:spPr>
        <p:txBody>
          <a:bodyPr/>
          <a:lstStyle/>
          <a:p>
            <a:r>
              <a:rPr lang="en-US" dirty="0" smtClean="0"/>
              <a:t>Solving a Problem Optimally with Greedy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3945549"/>
            <a:ext cx="7924800" cy="569120"/>
          </a:xfrm>
        </p:spPr>
        <p:txBody>
          <a:bodyPr/>
          <a:lstStyle/>
          <a:p>
            <a:r>
              <a:rPr lang="en-US" dirty="0" smtClean="0"/>
              <a:t>Greedy for the Activity Selection Problem and Proving its Optimality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Selection Problem </a:t>
            </a:r>
            <a:br>
              <a:rPr lang="en-US" dirty="0" smtClean="0"/>
            </a:br>
            <a:r>
              <a:rPr lang="en-US" dirty="0" smtClean="0"/>
              <a:t>(a.k.a. Conference Scheduling Problem)</a:t>
            </a:r>
          </a:p>
          <a:p>
            <a:pPr lvl="1"/>
            <a:r>
              <a:rPr lang="en-US" dirty="0" smtClean="0"/>
              <a:t>Given a set of activities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dirty="0" smtClean="0"/>
              <a:t>Each with a start &amp; finish time: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aseline="-25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Activities are "compatible" if they don't overlap</a:t>
            </a:r>
          </a:p>
          <a:p>
            <a:pPr lvl="2"/>
            <a:r>
              <a:rPr lang="en-US" dirty="0" smtClean="0"/>
              <a:t>i.e. their intervals do not intersect</a:t>
            </a:r>
          </a:p>
          <a:p>
            <a:pPr lvl="1"/>
            <a:r>
              <a:rPr lang="en-US" dirty="0" smtClean="0"/>
              <a:t>What is the maximum-size subset of compatible activities?</a:t>
            </a:r>
          </a:p>
          <a:p>
            <a:pPr lvl="2"/>
            <a:r>
              <a:rPr lang="en-US" dirty="0" smtClean="0"/>
              <a:t>i.e. which is the largest list of compatible activities that can be scheduled </a:t>
            </a:r>
          </a:p>
        </p:txBody>
      </p:sp>
    </p:spTree>
    <p:extLst>
      <p:ext uri="{BB962C8B-B14F-4D97-AF65-F5344CB8AC3E}">
        <p14:creationId xmlns:p14="http://schemas.microsoft.com/office/powerpoint/2010/main" val="10039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Greedy Optimality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Selection Problem </a:t>
            </a:r>
          </a:p>
          <a:p>
            <a:pPr lvl="1"/>
            <a:r>
              <a:rPr lang="en-US" dirty="0" smtClean="0"/>
              <a:t>Can have several optimal solutions</a:t>
            </a:r>
          </a:p>
          <a:p>
            <a:pPr lvl="2"/>
            <a:r>
              <a:rPr lang="en-US" dirty="0" smtClean="0"/>
              <a:t>In the following case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is optimal</a:t>
            </a:r>
          </a:p>
          <a:p>
            <a:pPr lvl="2"/>
            <a:r>
              <a:rPr lang="en-US" dirty="0" smtClean="0"/>
              <a:t>Another optimal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9865"/>
              </p:ext>
            </p:extLst>
          </p:nvPr>
        </p:nvGraphicFramePr>
        <p:xfrm>
          <a:off x="632460" y="3960722"/>
          <a:ext cx="8063867" cy="109728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646555"/>
                <a:gridCol w="592566"/>
                <a:gridCol w="592566"/>
                <a:gridCol w="592566"/>
                <a:gridCol w="592566"/>
                <a:gridCol w="491652"/>
                <a:gridCol w="592566"/>
                <a:gridCol w="592566"/>
                <a:gridCol w="592566"/>
                <a:gridCol w="592566"/>
                <a:gridCol w="592566"/>
                <a:gridCol w="592566"/>
              </a:tblGrid>
              <a:tr h="281966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Index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  <a:endParaRPr lang="en-US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26937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i="0" kern="1200" dirty="0" smtClean="0">
                          <a:latin typeface="Consolas" pitchFamily="49" charset="0"/>
                          <a:cs typeface="Consolas" pitchFamily="49" charset="0"/>
                        </a:rPr>
                        <a:t>Start (</a:t>
                      </a:r>
                      <a:r>
                        <a:rPr lang="en-US" sz="1800" i="0" kern="1200" dirty="0" err="1" smtClean="0"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sz="1800" i="0" kern="12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26937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i="0" kern="1200" dirty="0" smtClean="0">
                          <a:latin typeface="Consolas" pitchFamily="49" charset="0"/>
                          <a:cs typeface="Consolas" pitchFamily="49" charset="0"/>
                        </a:rPr>
                        <a:t>Finish (f</a:t>
                      </a:r>
                      <a:r>
                        <a:rPr lang="en-US" sz="1800" b="1" i="0" kern="1200" baseline="-25000" dirty="0" smtClean="0">
                          <a:solidFill>
                            <a:schemeClr val="lt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greedy algorithm for the task:</a:t>
            </a: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Greedy characteristic of above algorithm</a:t>
            </a:r>
          </a:p>
          <a:p>
            <a:pPr lvl="1"/>
            <a:r>
              <a:rPr lang="en-US" dirty="0" smtClean="0"/>
              <a:t>Taking the earliest finish activity gives more time for other activities</a:t>
            </a:r>
          </a:p>
          <a:p>
            <a:pPr lvl="1"/>
            <a:r>
              <a:rPr lang="en-US" dirty="0" smtClean="0"/>
              <a:t>i.e. choose the "maximum remaining time"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604520" y="1574800"/>
            <a:ext cx="8224520" cy="190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200"/>
              </a:spcBef>
            </a:pPr>
            <a:r>
              <a:rPr lang="en-US" sz="2200" dirty="0"/>
              <a:t>Select </a:t>
            </a:r>
            <a:r>
              <a:rPr lang="en-US" sz="2200" dirty="0" smtClean="0"/>
              <a:t>activity </a:t>
            </a:r>
            <a:r>
              <a:rPr lang="en-US" sz="2200" dirty="0"/>
              <a:t>with the earliest finish from S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Remove </a:t>
            </a:r>
            <a:r>
              <a:rPr lang="en-US" sz="2200" dirty="0" smtClean="0"/>
              <a:t>activities </a:t>
            </a:r>
            <a:r>
              <a:rPr lang="en-US" sz="2200" dirty="0"/>
              <a:t>in </a:t>
            </a:r>
            <a:r>
              <a:rPr lang="en-US" sz="2200" dirty="0" smtClean="0"/>
              <a:t>S conflicting with selected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 smtClean="0"/>
              <a:t>	i.e</a:t>
            </a:r>
            <a:r>
              <a:rPr lang="en-US" sz="2200" dirty="0"/>
              <a:t>. non-compatible activities are removed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Repeat the </a:t>
            </a:r>
            <a:r>
              <a:rPr lang="en-US" sz="2200" dirty="0" smtClean="0"/>
              <a:t>until </a:t>
            </a:r>
            <a:r>
              <a:rPr lang="en-US" sz="2200" dirty="0"/>
              <a:t>no activities remain in 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469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the discussed greedy is optimal</a:t>
            </a:r>
          </a:p>
          <a:p>
            <a:pPr lvl="1"/>
            <a:r>
              <a:rPr lang="en-US" dirty="0" smtClean="0"/>
              <a:t>Need to prove the problem has a greedy choice property </a:t>
            </a:r>
          </a:p>
          <a:p>
            <a:pPr lvl="1"/>
            <a:r>
              <a:rPr lang="en-US" dirty="0"/>
              <a:t>Need to prove the problem </a:t>
            </a:r>
            <a:r>
              <a:rPr lang="en-US" dirty="0" smtClean="0"/>
              <a:t>has optimal substructure</a:t>
            </a:r>
          </a:p>
          <a:p>
            <a:r>
              <a:rPr lang="en-US" dirty="0" smtClean="0"/>
              <a:t>Observations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If there exists an optimal solution, it is a subset of activities </a:t>
            </a:r>
            <a:r>
              <a:rPr lang="en-US" dirty="0"/>
              <a:t>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en-US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In any solution, the first activity to start is the first to finish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A be an optimal solution (subset of S)</a:t>
            </a:r>
          </a:p>
          <a:p>
            <a:pPr lvl="1"/>
            <a:r>
              <a:rPr lang="en-US" dirty="0" smtClean="0"/>
              <a:t>Sort activities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 by finish time. </a:t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be the index of the earliest activity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dirty="0" smtClean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1</a:t>
            </a:r>
            <a:r>
              <a:rPr lang="en-US" dirty="0" smtClean="0"/>
              <a:t> =&gt;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 begins with a greedy choice</a:t>
            </a:r>
          </a:p>
          <a:p>
            <a:pPr lvl="1"/>
            <a:r>
              <a:rPr lang="en-US" dirty="0" smtClean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!=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=&gt;</a:t>
            </a:r>
          </a:p>
          <a:p>
            <a:pPr lvl="2"/>
            <a:r>
              <a:rPr lang="en-US" dirty="0" smtClean="0"/>
              <a:t>Let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(A – {k}) + {1}</a:t>
            </a:r>
            <a:r>
              <a:rPr lang="en-US" dirty="0" smtClean="0"/>
              <a:t>. Prove B is optimal: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aseline="-25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(from sorting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&gt; 1</a:t>
            </a:r>
            <a:r>
              <a:rPr lang="en-US" dirty="0" smtClean="0"/>
              <a:t>) =&gt;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doesn't overlap any activity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, so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u="sng" dirty="0" smtClean="0"/>
              <a:t> </a:t>
            </a:r>
            <a:r>
              <a:rPr lang="en-US" u="sng" dirty="0"/>
              <a:t>is a solution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/>
              <a:t> has the same size (number of activities)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3"/>
            <a:r>
              <a:rPr lang="en-US" dirty="0"/>
              <a:t>Hence,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u="sng" dirty="0"/>
              <a:t> is </a:t>
            </a:r>
            <a:r>
              <a:rPr lang="en-US" u="sng" dirty="0" smtClean="0"/>
              <a:t>also optimal</a:t>
            </a:r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proved that:</a:t>
            </a:r>
          </a:p>
          <a:p>
            <a:pPr lvl="1"/>
            <a:r>
              <a:rPr lang="en-US" dirty="0" smtClean="0"/>
              <a:t>A solution starting with a greedy choice exists</a:t>
            </a:r>
          </a:p>
          <a:p>
            <a:pPr lvl="1"/>
            <a:r>
              <a:rPr lang="en-US" dirty="0" smtClean="0"/>
              <a:t>The greedy choice solution is also optimal</a:t>
            </a:r>
          </a:p>
          <a:p>
            <a:r>
              <a:rPr lang="en-US" dirty="0" smtClean="0"/>
              <a:t>Hence we proved the problem exhibits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greedy choice property</a:t>
            </a:r>
          </a:p>
          <a:p>
            <a:pPr lvl="1"/>
            <a:r>
              <a:rPr lang="en-US" dirty="0" smtClean="0"/>
              <a:t>There exists an optimal solution, starting with a greedy choice</a:t>
            </a:r>
          </a:p>
          <a:p>
            <a:r>
              <a:rPr lang="en-US" dirty="0" smtClean="0"/>
              <a:t>Now, we need to prove the problem has optimal substructure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selected activity 1 (greedy 1</a:t>
            </a:r>
            <a:r>
              <a:rPr lang="en-US" baseline="30000" dirty="0" smtClean="0"/>
              <a:t>st</a:t>
            </a:r>
            <a:r>
              <a:rPr lang="en-US" dirty="0" smtClean="0"/>
              <a:t> choice)</a:t>
            </a:r>
          </a:p>
          <a:p>
            <a:pPr lvl="1"/>
            <a:r>
              <a:rPr lang="en-US" dirty="0" smtClean="0"/>
              <a:t>Thus, we reduced to the same problem form</a:t>
            </a:r>
          </a:p>
          <a:p>
            <a:pPr lvl="2"/>
            <a:r>
              <a:rPr lang="en-US" dirty="0" smtClean="0"/>
              <a:t>Without activities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 which intersect activity 1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 is optimal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, then: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 = A – {1}</a:t>
            </a:r>
            <a:r>
              <a:rPr lang="en-US" dirty="0" smtClean="0"/>
              <a:t> is optimal to 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S'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all activities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 which start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 be non-optimal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 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If exists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B'</a:t>
            </a:r>
            <a:r>
              <a:rPr lang="en-US" dirty="0" smtClean="0"/>
              <a:t> with more activities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</a:t>
            </a:r>
            <a:r>
              <a:rPr lang="en-US" dirty="0" smtClean="0"/>
              <a:t>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Adding activity 1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B'</a:t>
            </a:r>
            <a:r>
              <a:rPr lang="en-US" dirty="0" smtClean="0"/>
              <a:t> gives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/>
              <a:t> with more activities (from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/>
              <a:t>)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-&gt;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8804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Greedy Optimality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proved the problem has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substructure</a:t>
            </a:r>
          </a:p>
          <a:p>
            <a:pPr lvl="1"/>
            <a:r>
              <a:rPr lang="en-US" dirty="0" smtClean="0"/>
              <a:t>Each greedy choice leads us to a problem of the same form</a:t>
            </a:r>
          </a:p>
          <a:p>
            <a:pPr lvl="1"/>
            <a:r>
              <a:rPr lang="en-US" dirty="0" smtClean="0"/>
              <a:t>The new problem's solution is a subset of the initial problem's solution</a:t>
            </a:r>
          </a:p>
          <a:p>
            <a:pPr lvl="1"/>
            <a:r>
              <a:rPr lang="en-US" dirty="0" smtClean="0"/>
              <a:t>i.e. all local solutions joined form the global optimal solution</a:t>
            </a:r>
          </a:p>
          <a:p>
            <a:r>
              <a:rPr lang="en-US" dirty="0" smtClean="0"/>
              <a:t>We have proven both properties, so our greedy algorithm is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0240" y="2650310"/>
            <a:ext cx="7924800" cy="685800"/>
          </a:xfrm>
        </p:spPr>
        <p:txBody>
          <a:bodyPr/>
          <a:lstStyle/>
          <a:p>
            <a:r>
              <a:rPr lang="en-US" dirty="0" smtClean="0"/>
              <a:t>Optimization Problems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50240" y="3376589"/>
            <a:ext cx="7924800" cy="569120"/>
          </a:xfrm>
        </p:spPr>
        <p:txBody>
          <a:bodyPr/>
          <a:lstStyle/>
          <a:p>
            <a:r>
              <a:rPr lang="en-US" dirty="0" smtClean="0"/>
              <a:t>Not "just" Looking for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4320"/>
            <a:ext cx="7924800" cy="685801"/>
          </a:xfrm>
        </p:spPr>
        <p:txBody>
          <a:bodyPr/>
          <a:lstStyle/>
          <a:p>
            <a:r>
              <a:rPr lang="en-US" dirty="0" smtClean="0"/>
              <a:t>Activity Selection Problem</a:t>
            </a:r>
            <a:endParaRPr lang="en-US" dirty="0"/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99440" y="3046550"/>
            <a:ext cx="7924800" cy="685800"/>
          </a:xfrm>
        </p:spPr>
        <p:txBody>
          <a:bodyPr/>
          <a:lstStyle/>
          <a:p>
            <a:r>
              <a:rPr lang="en-US" dirty="0" smtClean="0"/>
              <a:t>The Set Cover Problem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99440" y="3772829"/>
            <a:ext cx="7924800" cy="569120"/>
          </a:xfrm>
        </p:spPr>
        <p:txBody>
          <a:bodyPr/>
          <a:lstStyle/>
          <a:p>
            <a:r>
              <a:rPr lang="en-US" dirty="0" smtClean="0"/>
              <a:t>Using Greedy for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can sometimes find optimal solutions</a:t>
            </a:r>
          </a:p>
          <a:p>
            <a:pPr lvl="1"/>
            <a:r>
              <a:rPr lang="en-US" dirty="0" smtClean="0"/>
              <a:t>This is not their only application</a:t>
            </a:r>
          </a:p>
          <a:p>
            <a:r>
              <a:rPr lang="en-US" dirty="0" smtClean="0"/>
              <a:t>There exist problems, for which</a:t>
            </a:r>
          </a:p>
          <a:p>
            <a:pPr lvl="1"/>
            <a:r>
              <a:rPr lang="en-US" dirty="0" smtClean="0"/>
              <a:t>An optimal solution is to complex to find</a:t>
            </a:r>
          </a:p>
          <a:p>
            <a:pPr lvl="1"/>
            <a:r>
              <a:rPr lang="en-US" dirty="0" smtClean="0"/>
              <a:t>i.e. calculating an optimal solution is infeasible</a:t>
            </a:r>
          </a:p>
          <a:p>
            <a:pPr lvl="1"/>
            <a:r>
              <a:rPr lang="en-US" dirty="0" smtClean="0"/>
              <a:t>Sometimes greedy algorithms provide good approximations of the optimal result</a:t>
            </a:r>
          </a:p>
        </p:txBody>
      </p:sp>
    </p:spTree>
    <p:extLst>
      <p:ext uri="{BB962C8B-B14F-4D97-AF65-F5344CB8AC3E}">
        <p14:creationId xmlns:p14="http://schemas.microsoft.com/office/powerpoint/2010/main" val="2442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Cover Problem (SCP) is such a problem</a:t>
            </a:r>
          </a:p>
          <a:p>
            <a:r>
              <a:rPr lang="en-US" dirty="0" smtClean="0"/>
              <a:t>SCP formulation:</a:t>
            </a:r>
          </a:p>
          <a:p>
            <a:pPr lvl="1"/>
            <a:r>
              <a:rPr lang="en-US" dirty="0" smtClean="0"/>
              <a:t>Given a set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{1,2,…,m}</a:t>
            </a:r>
            <a:r>
              <a:rPr lang="en-US" dirty="0" smtClean="0"/>
              <a:t> called "the Universe"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a set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S{{…},…}</a:t>
            </a:r>
            <a:r>
              <a:rPr lang="en-US" dirty="0" smtClean="0"/>
              <a:t>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sets whose union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U</a:t>
            </a:r>
          </a:p>
          <a:p>
            <a:pPr lvl="1"/>
            <a:r>
              <a:rPr lang="en-US" dirty="0" smtClean="0"/>
              <a:t>Find the smallest subset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, the union of which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 </a:t>
            </a:r>
            <a:r>
              <a:rPr lang="en-US" dirty="0" smtClean="0"/>
              <a:t>(if it exists)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So, we have a target set, and a set of sets with repeating elements (i.e. redundant elements)</a:t>
            </a:r>
          </a:p>
          <a:p>
            <a:pPr lvl="2"/>
            <a:r>
              <a:rPr lang="en-US" dirty="0" smtClean="0"/>
              <a:t>How do we find the smallest number of sets, which in union make the target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SCP turns out very complex</a:t>
            </a:r>
          </a:p>
          <a:p>
            <a:pPr lvl="1"/>
            <a:r>
              <a:rPr lang="en-US" dirty="0" smtClean="0"/>
              <a:t>The optimal solution is NP-complete</a:t>
            </a:r>
          </a:p>
          <a:p>
            <a:pPr lvl="1"/>
            <a:r>
              <a:rPr lang="en-US" dirty="0" smtClean="0"/>
              <a:t>i.e. infeasible for calculations (unless </a:t>
            </a:r>
            <a:r>
              <a:rPr lang="en-US" dirty="0" smtClean="0">
                <a:hlinkClick r:id="rId2"/>
              </a:rPr>
              <a:t>P = NP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relatively good solutions can be achieved through a greedy approach:</a:t>
            </a:r>
          </a:p>
          <a:p>
            <a:pPr lvl="1"/>
            <a:r>
              <a:rPr lang="en-US" dirty="0" smtClean="0"/>
              <a:t>At each step, pick the set containing the largest number of uncovered elements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0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9760" y="2508070"/>
            <a:ext cx="7924800" cy="685800"/>
          </a:xfrm>
        </p:spPr>
        <p:txBody>
          <a:bodyPr/>
          <a:lstStyle/>
          <a:p>
            <a:r>
              <a:rPr lang="en-US" dirty="0" smtClean="0"/>
              <a:t>Notable Greedy Algorithms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19760" y="3396909"/>
            <a:ext cx="7924800" cy="569120"/>
          </a:xfrm>
        </p:spPr>
        <p:txBody>
          <a:bodyPr/>
          <a:lstStyle/>
          <a:p>
            <a:r>
              <a:rPr lang="en-US" dirty="0" smtClean="0"/>
              <a:t>Several Common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Dijkstra's</a:t>
            </a:r>
            <a:r>
              <a:rPr lang="en-US" dirty="0" smtClean="0"/>
              <a:t> algorithm for finding the shortest path between two vertices </a:t>
            </a:r>
          </a:p>
          <a:p>
            <a:pPr lvl="1"/>
            <a:r>
              <a:rPr lang="en-US" dirty="0" smtClean="0"/>
              <a:t>in a weighted graph (with no negative cycles)</a:t>
            </a:r>
          </a:p>
          <a:p>
            <a:r>
              <a:rPr lang="en-US" dirty="0" smtClean="0"/>
              <a:t>At each step, of all reached edges, pick:</a:t>
            </a:r>
          </a:p>
          <a:p>
            <a:pPr lvl="1"/>
            <a:r>
              <a:rPr lang="en-US" dirty="0" smtClean="0"/>
              <a:t>the one that, along with the path to it, constitutes a minimal sum</a:t>
            </a:r>
          </a:p>
          <a:p>
            <a:r>
              <a:rPr lang="en-US" dirty="0" smtClean="0"/>
              <a:t>The algorithms is proven optimal</a:t>
            </a:r>
          </a:p>
          <a:p>
            <a:pPr lvl="1"/>
            <a:r>
              <a:rPr lang="en-US" dirty="0" smtClean="0"/>
              <a:t>Immediately after it reaches a vertex, the path generated to it is guaranteed to be optimal</a:t>
            </a:r>
          </a:p>
          <a:p>
            <a:pPr lvl="2"/>
            <a:r>
              <a:rPr lang="en-US" dirty="0" smtClean="0"/>
              <a:t>i.e. no need to traverse all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 and </a:t>
            </a:r>
            <a:r>
              <a:rPr lang="en-US" dirty="0" err="1" smtClean="0"/>
              <a:t>Kruskal's</a:t>
            </a:r>
            <a:r>
              <a:rPr lang="en-US" dirty="0" smtClean="0"/>
              <a:t> algorithms for a minimum spanning tree (MST) are greedy algorithms</a:t>
            </a:r>
          </a:p>
          <a:p>
            <a:pPr lvl="1"/>
            <a:r>
              <a:rPr lang="en-US" dirty="0" smtClean="0"/>
              <a:t>Prim: </a:t>
            </a:r>
          </a:p>
          <a:p>
            <a:pPr lvl="2"/>
            <a:r>
              <a:rPr lang="en-US" dirty="0" smtClean="0"/>
              <a:t>pick the smallest edge, not in the MST so far</a:t>
            </a:r>
          </a:p>
          <a:p>
            <a:pPr lvl="1"/>
            <a:r>
              <a:rPr lang="en-US" dirty="0" err="1" smtClean="0"/>
              <a:t>Kruskal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pick the smallest edge, connecting two vertices, not in the same tree</a:t>
            </a:r>
          </a:p>
          <a:p>
            <a:pPr lvl="1"/>
            <a:r>
              <a:rPr lang="en-US" dirty="0" smtClean="0"/>
              <a:t>Both algorithms have the same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prefix tree generation algorithm in Huffman coding is greedy</a:t>
            </a:r>
          </a:p>
          <a:p>
            <a:pPr lvl="1"/>
            <a:r>
              <a:rPr lang="en-US" dirty="0" smtClean="0"/>
              <a:t>Greedy: pick the </a:t>
            </a:r>
            <a:br>
              <a:rPr lang="en-US" dirty="0" smtClean="0"/>
            </a:br>
            <a:r>
              <a:rPr lang="en-US" dirty="0" smtClean="0"/>
              <a:t>two smallest-value </a:t>
            </a:r>
            <a:br>
              <a:rPr lang="en-US" dirty="0" smtClean="0"/>
            </a:br>
            <a:r>
              <a:rPr lang="en-US" dirty="0" smtClean="0"/>
              <a:t>leaves/nodes and </a:t>
            </a:r>
            <a:br>
              <a:rPr lang="en-US" dirty="0" smtClean="0"/>
            </a:br>
            <a:r>
              <a:rPr lang="en-US" dirty="0" smtClean="0"/>
              <a:t>combine them</a:t>
            </a:r>
          </a:p>
          <a:p>
            <a:pPr lvl="1"/>
            <a:r>
              <a:rPr lang="en-US" dirty="0" smtClean="0"/>
              <a:t>Left move: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Right move: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8" name="Право съединение 7"/>
          <p:cNvCxnSpPr>
            <a:endCxn id="10" idx="2"/>
          </p:cNvCxnSpPr>
          <p:nvPr/>
        </p:nvCxnSpPr>
        <p:spPr>
          <a:xfrm flipV="1">
            <a:off x="3870960" y="4997475"/>
            <a:ext cx="172720" cy="751407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043680" y="4672355"/>
            <a:ext cx="660400" cy="6502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Право съединение 10"/>
          <p:cNvCxnSpPr>
            <a:endCxn id="10" idx="6"/>
          </p:cNvCxnSpPr>
          <p:nvPr/>
        </p:nvCxnSpPr>
        <p:spPr>
          <a:xfrm flipH="1" flipV="1">
            <a:off x="4704080" y="4997475"/>
            <a:ext cx="584199" cy="751407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5"/>
          <p:cNvCxnSpPr>
            <a:endCxn id="17" idx="3"/>
          </p:cNvCxnSpPr>
          <p:nvPr/>
        </p:nvCxnSpPr>
        <p:spPr>
          <a:xfrm flipV="1">
            <a:off x="5853380" y="5297758"/>
            <a:ext cx="58710" cy="473255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815377" y="4742743"/>
            <a:ext cx="660400" cy="6502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Право съединение 17"/>
          <p:cNvCxnSpPr>
            <a:endCxn id="17" idx="6"/>
          </p:cNvCxnSpPr>
          <p:nvPr/>
        </p:nvCxnSpPr>
        <p:spPr>
          <a:xfrm flipH="1" flipV="1">
            <a:off x="6475777" y="5067863"/>
            <a:ext cx="737437" cy="72179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аво съединение 18"/>
          <p:cNvCxnSpPr>
            <a:stCxn id="4" idx="0"/>
            <a:endCxn id="20" idx="2"/>
          </p:cNvCxnSpPr>
          <p:nvPr/>
        </p:nvCxnSpPr>
        <p:spPr>
          <a:xfrm flipV="1">
            <a:off x="4608830" y="4337075"/>
            <a:ext cx="679449" cy="1411807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5288279" y="4011955"/>
            <a:ext cx="660400" cy="6502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27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Право съединение 20"/>
          <p:cNvCxnSpPr>
            <a:stCxn id="17" idx="0"/>
            <a:endCxn id="20" idx="6"/>
          </p:cNvCxnSpPr>
          <p:nvPr/>
        </p:nvCxnSpPr>
        <p:spPr>
          <a:xfrm flipH="1" flipV="1">
            <a:off x="5948679" y="4337075"/>
            <a:ext cx="196898" cy="405668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аво съединение 28"/>
          <p:cNvCxnSpPr>
            <a:stCxn id="20" idx="7"/>
            <a:endCxn id="30" idx="2"/>
          </p:cNvCxnSpPr>
          <p:nvPr/>
        </p:nvCxnSpPr>
        <p:spPr>
          <a:xfrm flipV="1">
            <a:off x="5851966" y="3734447"/>
            <a:ext cx="746761" cy="372733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598727" y="3409327"/>
            <a:ext cx="660400" cy="6502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Право съединение 30"/>
          <p:cNvCxnSpPr>
            <a:endCxn id="30" idx="5"/>
          </p:cNvCxnSpPr>
          <p:nvPr/>
        </p:nvCxnSpPr>
        <p:spPr>
          <a:xfrm flipV="1">
            <a:off x="6598727" y="3964342"/>
            <a:ext cx="563687" cy="1784540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10" idx="0"/>
            <a:endCxn id="38" idx="2"/>
          </p:cNvCxnSpPr>
          <p:nvPr/>
        </p:nvCxnSpPr>
        <p:spPr>
          <a:xfrm flipV="1">
            <a:off x="4373880" y="3377205"/>
            <a:ext cx="797655" cy="1295150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5171535" y="2953996"/>
            <a:ext cx="893887" cy="84641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Право съединение 38"/>
          <p:cNvCxnSpPr>
            <a:stCxn id="30" idx="1"/>
            <a:endCxn id="38" idx="6"/>
          </p:cNvCxnSpPr>
          <p:nvPr/>
        </p:nvCxnSpPr>
        <p:spPr>
          <a:xfrm flipH="1" flipV="1">
            <a:off x="6065422" y="3377205"/>
            <a:ext cx="630018" cy="127347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4"/>
          <p:cNvSpPr txBox="1"/>
          <p:nvPr/>
        </p:nvSpPr>
        <p:spPr>
          <a:xfrm>
            <a:off x="4440698" y="3645515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8" name="TextBox 4"/>
          <p:cNvSpPr txBox="1"/>
          <p:nvPr/>
        </p:nvSpPr>
        <p:spPr>
          <a:xfrm>
            <a:off x="3587258" y="5255492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9" name="TextBox 4"/>
          <p:cNvSpPr txBox="1"/>
          <p:nvPr/>
        </p:nvSpPr>
        <p:spPr>
          <a:xfrm>
            <a:off x="4775199" y="4485010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0" name="TextBox 4"/>
          <p:cNvSpPr txBox="1"/>
          <p:nvPr/>
        </p:nvSpPr>
        <p:spPr>
          <a:xfrm>
            <a:off x="5553511" y="5287217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1" name="TextBox 4"/>
          <p:cNvSpPr txBox="1"/>
          <p:nvPr/>
        </p:nvSpPr>
        <p:spPr>
          <a:xfrm>
            <a:off x="6053596" y="3523595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2" name="TextBox 4"/>
          <p:cNvSpPr txBox="1"/>
          <p:nvPr/>
        </p:nvSpPr>
        <p:spPr>
          <a:xfrm>
            <a:off x="6187237" y="2986659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3" name="TextBox 4"/>
          <p:cNvSpPr txBox="1"/>
          <p:nvPr/>
        </p:nvSpPr>
        <p:spPr>
          <a:xfrm>
            <a:off x="6928927" y="4552169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4" name="TextBox 4"/>
          <p:cNvSpPr txBox="1"/>
          <p:nvPr/>
        </p:nvSpPr>
        <p:spPr>
          <a:xfrm>
            <a:off x="7020367" y="5306292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5" name="TextBox 4"/>
          <p:cNvSpPr txBox="1"/>
          <p:nvPr/>
        </p:nvSpPr>
        <p:spPr>
          <a:xfrm>
            <a:off x="5158739" y="5294962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6" name="TextBox 4"/>
          <p:cNvSpPr txBox="1"/>
          <p:nvPr/>
        </p:nvSpPr>
        <p:spPr>
          <a:xfrm>
            <a:off x="6014622" y="4258261"/>
            <a:ext cx="3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8" name="TextBox 4"/>
          <p:cNvSpPr txBox="1"/>
          <p:nvPr/>
        </p:nvSpPr>
        <p:spPr>
          <a:xfrm>
            <a:off x="7594898" y="4350581"/>
            <a:ext cx="1660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A: 00</a:t>
            </a:r>
          </a:p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B: 100</a:t>
            </a:r>
          </a:p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C: 01</a:t>
            </a:r>
          </a:p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D: 1010</a:t>
            </a:r>
          </a:p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E: 11</a:t>
            </a:r>
          </a:p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F: 1011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87424"/>
              </p:ext>
            </p:extLst>
          </p:nvPr>
        </p:nvGraphicFramePr>
        <p:xfrm>
          <a:off x="1699260" y="5748882"/>
          <a:ext cx="5819140" cy="79248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878350"/>
                <a:gridCol w="675985"/>
                <a:gridCol w="675985"/>
                <a:gridCol w="675985"/>
                <a:gridCol w="675985"/>
                <a:gridCol w="560865"/>
                <a:gridCol w="675985"/>
              </a:tblGrid>
              <a:tr h="281966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Frequency</a:t>
                      </a:r>
                      <a:r>
                        <a:rPr lang="en-US" sz="2000" b="1" i="0" kern="1200" baseline="0" dirty="0" smtClean="0">
                          <a:solidFill>
                            <a:schemeClr val="lt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%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i="0" kern="12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i="0" kern="12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i="0" kern="12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i="0" kern="12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i="0" kern="1200" dirty="0" smtClean="0">
                          <a:latin typeface="Consolas" pitchFamily="49" charset="0"/>
                          <a:cs typeface="Consolas" pitchFamily="49" charset="0"/>
                        </a:rPr>
                        <a:t>27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26937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i="0" kern="1200" dirty="0" smtClean="0">
                          <a:latin typeface="Consolas" pitchFamily="49" charset="0"/>
                          <a:cs typeface="Consolas" pitchFamily="49" charset="0"/>
                        </a:rPr>
                        <a:t>Symbol</a:t>
                      </a:r>
                      <a:endParaRPr lang="en-US" sz="2000" b="1" i="0" kern="1200" dirty="0">
                        <a:solidFill>
                          <a:schemeClr val="lt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i="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4320"/>
            <a:ext cx="7924800" cy="685801"/>
          </a:xfrm>
        </p:spPr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rgbClr val="CCFF33"/>
                </a:solidFill>
              </a:rPr>
              <a:t>Optimization Problems</a:t>
            </a:r>
            <a:endParaRPr lang="en-US" sz="3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best solution of a problem</a:t>
            </a:r>
          </a:p>
          <a:p>
            <a:pPr lvl="1"/>
            <a:r>
              <a:rPr lang="en-US" dirty="0" smtClean="0"/>
              <a:t>From all solution candidates</a:t>
            </a:r>
          </a:p>
          <a:p>
            <a:pPr lvl="1"/>
            <a:r>
              <a:rPr lang="en-US" dirty="0" smtClean="0"/>
              <a:t>i.e. most optimal solution candidate</a:t>
            </a:r>
          </a:p>
          <a:p>
            <a:pPr lvl="1"/>
            <a:r>
              <a:rPr lang="en-US" dirty="0" smtClean="0"/>
              <a:t>Not just any solution</a:t>
            </a:r>
          </a:p>
          <a:p>
            <a:r>
              <a:rPr lang="en-US" dirty="0" smtClean="0"/>
              <a:t>Two categories – based on variables</a:t>
            </a:r>
          </a:p>
          <a:p>
            <a:pPr lvl="1"/>
            <a:r>
              <a:rPr lang="en-US" dirty="0" smtClean="0"/>
              <a:t>Continuous – variable values are continuous</a:t>
            </a:r>
          </a:p>
          <a:p>
            <a:pPr lvl="1"/>
            <a:r>
              <a:rPr lang="en-US" dirty="0" smtClean="0"/>
              <a:t>Discrete – a.k.a</a:t>
            </a:r>
            <a:r>
              <a:rPr lang="en-US" dirty="0"/>
              <a:t>.</a:t>
            </a:r>
            <a:r>
              <a:rPr lang="en-US" dirty="0" smtClean="0"/>
              <a:t> Combinatorial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Algorithms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95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Further Reading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following materials were very helpful in the making of this lecture and we recommend them for further reading:</a:t>
            </a:r>
            <a:endParaRPr lang="en-US" sz="2800" dirty="0" smtClean="0"/>
          </a:p>
          <a:p>
            <a:pPr lvl="1"/>
            <a:r>
              <a:rPr lang="en-US" sz="2800" dirty="0" smtClean="0"/>
              <a:t>Lecture @ Boston University (Shang-</a:t>
            </a:r>
            <a:r>
              <a:rPr lang="en-US" sz="2800" dirty="0" err="1" smtClean="0"/>
              <a:t>Hua</a:t>
            </a:r>
            <a:r>
              <a:rPr lang="en-US" sz="2800" dirty="0" smtClean="0"/>
              <a:t> </a:t>
            </a:r>
            <a:r>
              <a:rPr lang="en-US" sz="2800" dirty="0" err="1" smtClean="0"/>
              <a:t>Teng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>
                <a:hlinkClick r:id="rId2"/>
              </a:rPr>
              <a:t>http://www.cs.bu.edu/~</a:t>
            </a:r>
            <a:r>
              <a:rPr lang="en-US" sz="2400" dirty="0" smtClean="0">
                <a:hlinkClick r:id="rId2"/>
              </a:rPr>
              <a:t>steng/teaching/Fall2003/lectures/lecture7.ppt</a:t>
            </a:r>
            <a:r>
              <a:rPr lang="en-US" sz="2400" dirty="0" smtClean="0"/>
              <a:t> </a:t>
            </a:r>
          </a:p>
          <a:p>
            <a:pPr lvl="1"/>
            <a:r>
              <a:rPr lang="en-US" sz="2800" dirty="0" smtClean="0"/>
              <a:t>Lecture @ University of Pennsylvania</a:t>
            </a:r>
          </a:p>
          <a:p>
            <a:pPr lvl="2"/>
            <a:r>
              <a:rPr lang="en-US" sz="2400" dirty="0">
                <a:hlinkClick r:id="rId3"/>
              </a:rPr>
              <a:t>http://www.cis.upenn.edu/~</a:t>
            </a:r>
            <a:r>
              <a:rPr lang="en-US" sz="2400" dirty="0" smtClean="0">
                <a:hlinkClick r:id="rId3"/>
              </a:rPr>
              <a:t>matuszek/cit594-2005/Lectures/36-greedy.ppt</a:t>
            </a:r>
            <a:r>
              <a:rPr lang="en-US" sz="2400" dirty="0" smtClean="0"/>
              <a:t> </a:t>
            </a:r>
          </a:p>
          <a:p>
            <a:pPr lvl="1"/>
            <a:r>
              <a:rPr lang="en-US" sz="2800" dirty="0" smtClean="0"/>
              <a:t>Book on Algorithms @ Berkeley University</a:t>
            </a:r>
          </a:p>
          <a:p>
            <a:pPr lvl="2"/>
            <a:r>
              <a:rPr lang="en-US" sz="2600" dirty="0" smtClean="0">
                <a:hlinkClick r:id="rId4"/>
              </a:rPr>
              <a:t>http://www.cs.berkeley.edu</a:t>
            </a:r>
            <a:r>
              <a:rPr lang="en-US" sz="2600" dirty="0">
                <a:hlinkClick r:id="rId4"/>
              </a:rPr>
              <a:t>/~</a:t>
            </a:r>
            <a:r>
              <a:rPr lang="en-US" sz="2600" dirty="0" smtClean="0">
                <a:hlinkClick r:id="rId4"/>
              </a:rPr>
              <a:t>vazirani/algorithms/chap5.pdf</a:t>
            </a:r>
            <a:r>
              <a:rPr lang="en-US" sz="2600" dirty="0" smtClean="0"/>
              <a:t> </a:t>
            </a:r>
            <a:endParaRPr lang="en-US" sz="2600" dirty="0"/>
          </a:p>
          <a:p>
            <a:pPr lvl="1"/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optimization problems</a:t>
            </a:r>
          </a:p>
          <a:p>
            <a:pPr lvl="1"/>
            <a:r>
              <a:rPr lang="en-US" dirty="0" smtClean="0"/>
              <a:t>Optimal solutions reduce cost </a:t>
            </a:r>
          </a:p>
          <a:p>
            <a:pPr lvl="1"/>
            <a:r>
              <a:rPr lang="en-US" dirty="0" smtClean="0"/>
              <a:t>Optimal solutions are more likely to be realistically possible</a:t>
            </a:r>
          </a:p>
          <a:p>
            <a:r>
              <a:rPr lang="en-US" dirty="0" smtClean="0"/>
              <a:t>E.g. finding any route between to a city</a:t>
            </a:r>
          </a:p>
          <a:p>
            <a:pPr lvl="1"/>
            <a:r>
              <a:rPr lang="en-US" dirty="0" smtClean="0"/>
              <a:t>In theory enables </a:t>
            </a:r>
            <a:r>
              <a:rPr lang="en-US" dirty="0"/>
              <a:t>getting there </a:t>
            </a:r>
            <a:endParaRPr lang="en-US" dirty="0" smtClean="0"/>
          </a:p>
          <a:p>
            <a:pPr lvl="1"/>
            <a:r>
              <a:rPr lang="en-US" dirty="0" smtClean="0"/>
              <a:t>In practice it might be too long to travel</a:t>
            </a:r>
          </a:p>
          <a:p>
            <a:pPr lvl="1"/>
            <a:r>
              <a:rPr lang="en-US" dirty="0" smtClean="0"/>
              <a:t>Finding the shortest route is much better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9920" y="2589350"/>
            <a:ext cx="7924800" cy="685800"/>
          </a:xfrm>
        </p:spPr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29920" y="3315629"/>
            <a:ext cx="7924800" cy="569120"/>
          </a:xfrm>
        </p:spPr>
        <p:txBody>
          <a:bodyPr/>
          <a:lstStyle/>
          <a:p>
            <a:r>
              <a:rPr lang="en-US" dirty="0" smtClean="0"/>
              <a:t>Picking Locally Best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are a category of algorithms</a:t>
            </a:r>
          </a:p>
          <a:p>
            <a:pPr lvl="1"/>
            <a:r>
              <a:rPr lang="en-US" dirty="0" smtClean="0"/>
              <a:t>Can solve some optimization problems</a:t>
            </a:r>
          </a:p>
          <a:p>
            <a:pPr lvl="1"/>
            <a:r>
              <a:rPr lang="en-US" dirty="0" smtClean="0"/>
              <a:t>Usually more efficient than all other algorithms</a:t>
            </a:r>
          </a:p>
          <a:p>
            <a:pPr lvl="2"/>
            <a:r>
              <a:rPr lang="en-US" dirty="0" smtClean="0"/>
              <a:t>For the same problems</a:t>
            </a:r>
          </a:p>
          <a:p>
            <a:r>
              <a:rPr lang="en-US" dirty="0"/>
              <a:t>Greedy algorithms pick</a:t>
            </a:r>
          </a:p>
          <a:p>
            <a:pPr lvl="1"/>
            <a:r>
              <a:rPr lang="en-US" dirty="0"/>
              <a:t>The best solution</a:t>
            </a:r>
          </a:p>
          <a:p>
            <a:pPr lvl="1"/>
            <a:r>
              <a:rPr lang="en-US" dirty="0"/>
              <a:t>From their current position &amp; point of view</a:t>
            </a:r>
          </a:p>
          <a:p>
            <a:pPr lvl="1"/>
            <a:r>
              <a:rPr lang="en-US" dirty="0"/>
              <a:t>i.e. they make local solutions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Algorithms: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against someone, alternating turns</a:t>
            </a:r>
          </a:p>
          <a:p>
            <a:r>
              <a:rPr lang="en-US" dirty="0" smtClean="0"/>
              <a:t>Per turn, you can take up to three coins</a:t>
            </a:r>
          </a:p>
          <a:p>
            <a:r>
              <a:rPr lang="en-US" dirty="0" smtClean="0"/>
              <a:t>Your goal is to have as much coins as possible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4554432" y="49784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806912" y="471932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5997152" y="49784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587712" y="39624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288964" y="54991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3645112" y="41529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412192" y="33528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5001684" y="54483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5392632" y="421132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3573992" y="5321300"/>
            <a:ext cx="8382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Algorithms: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notice in the way you played to win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604520" y="1656080"/>
            <a:ext cx="807212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buNone/>
            </a:pPr>
            <a:r>
              <a:rPr lang="en-US" sz="2400" dirty="0"/>
              <a:t>Always take the max number of coins</a:t>
            </a:r>
          </a:p>
          <a:p>
            <a:pPr marL="0" indent="0">
              <a:buNone/>
            </a:pPr>
            <a:r>
              <a:rPr lang="en-US" sz="2400" dirty="0" smtClean="0"/>
              <a:t>	i.e</a:t>
            </a:r>
            <a:r>
              <a:rPr lang="en-US" sz="2400" dirty="0"/>
              <a:t>. make the current optimal solution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You </a:t>
            </a:r>
            <a:r>
              <a:rPr lang="en-US" sz="2400" dirty="0"/>
              <a:t>don't </a:t>
            </a:r>
            <a:r>
              <a:rPr lang="en-US" sz="2400" dirty="0" smtClean="0"/>
              <a:t>consider what </a:t>
            </a:r>
            <a:r>
              <a:rPr lang="en-US" sz="2400" dirty="0"/>
              <a:t>the other player </a:t>
            </a:r>
            <a:r>
              <a:rPr lang="en-US" sz="2400" dirty="0" smtClean="0"/>
              <a:t>does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</a:t>
            </a:r>
            <a:r>
              <a:rPr lang="en-US" sz="2400" dirty="0"/>
              <a:t>don't consider your actions' consequences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greedy algorithm </a:t>
            </a:r>
            <a:r>
              <a:rPr lang="en-US" sz="2400" dirty="0"/>
              <a:t>works optimally </a:t>
            </a:r>
            <a:r>
              <a:rPr lang="en-US" sz="2400" dirty="0" smtClean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802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72665F70-449B-47A5-B801-1BB51046B9E9}" vid="{BFE06EB7-CA8A-428D-BE0B-883DD7754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1165</TotalTime>
  <Words>1584</Words>
  <Application>Microsoft Office PowerPoint</Application>
  <PresentationFormat>Презентация на цял екран (4:3)</PresentationFormat>
  <Paragraphs>340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Telerik Academy theme</vt:lpstr>
      <vt:lpstr>Greedy Algorithms and Heuristics</vt:lpstr>
      <vt:lpstr>Table of Contents</vt:lpstr>
      <vt:lpstr>Optimization Problems</vt:lpstr>
      <vt:lpstr>Optimization Problems</vt:lpstr>
      <vt:lpstr>Optimization Problems</vt:lpstr>
      <vt:lpstr>Greedy Algorithms</vt:lpstr>
      <vt:lpstr>Greedy Algorithms</vt:lpstr>
      <vt:lpstr>Greedy Algorithms: Example</vt:lpstr>
      <vt:lpstr>Greedy Algorithms: Example</vt:lpstr>
      <vt:lpstr>Greedy Algorithms</vt:lpstr>
      <vt:lpstr>Greedy Algorithms</vt:lpstr>
      <vt:lpstr>Greedy Algorithms</vt:lpstr>
      <vt:lpstr>Greedy Algorithms: Example</vt:lpstr>
      <vt:lpstr>Greedy Algorithms: Example</vt:lpstr>
      <vt:lpstr>Greedy for Sum of Coins</vt:lpstr>
      <vt:lpstr>Greedy Failure Cases</vt:lpstr>
      <vt:lpstr>Optimal Greedy Algorithms</vt:lpstr>
      <vt:lpstr>Optimal Greedy Algorithms</vt:lpstr>
      <vt:lpstr>Optimal Greedy Algorithms</vt:lpstr>
      <vt:lpstr>Optimal Greedy Algorithms</vt:lpstr>
      <vt:lpstr>Solving a Problem Optimally with Greedy</vt:lpstr>
      <vt:lpstr>Proving Greedy Optimality</vt:lpstr>
      <vt:lpstr>Proving Greedy Optimality</vt:lpstr>
      <vt:lpstr>Proving Greedy Optimality</vt:lpstr>
      <vt:lpstr>Proving Greedy Optimality</vt:lpstr>
      <vt:lpstr>Proving Greedy Optimality</vt:lpstr>
      <vt:lpstr>Proving Greedy Optimality</vt:lpstr>
      <vt:lpstr>Proving Greedy Optimality</vt:lpstr>
      <vt:lpstr>Proving Greedy Optimality</vt:lpstr>
      <vt:lpstr>Activity Selection Problem</vt:lpstr>
      <vt:lpstr>The Set Cover Problem</vt:lpstr>
      <vt:lpstr>Set Cover Problem</vt:lpstr>
      <vt:lpstr>Set Cover Problem</vt:lpstr>
      <vt:lpstr>Set Cover Problem</vt:lpstr>
      <vt:lpstr>Notable Greedy Algorithms</vt:lpstr>
      <vt:lpstr>Notable Greedy Algorithms</vt:lpstr>
      <vt:lpstr>Notable Greedy Algorithms</vt:lpstr>
      <vt:lpstr>Notable Greedy Algorithms</vt:lpstr>
      <vt:lpstr>Huffman Coding</vt:lpstr>
      <vt:lpstr>Greedy Algorithms</vt:lpstr>
      <vt:lpstr>References &amp; Further Reading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George Georgiev</cp:lastModifiedBy>
  <cp:revision>101</cp:revision>
  <dcterms:created xsi:type="dcterms:W3CDTF">2013-12-03T07:46:23Z</dcterms:created>
  <dcterms:modified xsi:type="dcterms:W3CDTF">2014-01-27T15:50:05Z</dcterms:modified>
</cp:coreProperties>
</file>