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94" r:id="rId13"/>
    <p:sldId id="293" r:id="rId14"/>
    <p:sldId id="295" r:id="rId15"/>
    <p:sldId id="289" r:id="rId16"/>
    <p:sldId id="290" r:id="rId17"/>
    <p:sldId id="291" r:id="rId18"/>
    <p:sldId id="292" r:id="rId19"/>
    <p:sldId id="299" r:id="rId20"/>
    <p:sldId id="300" r:id="rId21"/>
    <p:sldId id="301" r:id="rId22"/>
    <p:sldId id="302" r:id="rId23"/>
    <p:sldId id="286" r:id="rId24"/>
    <p:sldId id="287" r:id="rId25"/>
    <p:sldId id="288" r:id="rId26"/>
    <p:sldId id="305" r:id="rId27"/>
    <p:sldId id="306" r:id="rId28"/>
    <p:sldId id="307" r:id="rId29"/>
    <p:sldId id="308" r:id="rId30"/>
    <p:sldId id="303" r:id="rId31"/>
    <p:sldId id="260" r:id="rId32"/>
    <p:sldId id="261" r:id="rId33"/>
    <p:sldId id="296" r:id="rId34"/>
    <p:sldId id="297" r:id="rId35"/>
    <p:sldId id="298" r:id="rId36"/>
    <p:sldId id="262" r:id="rId37"/>
    <p:sldId id="304" r:id="rId38"/>
    <p:sldId id="309" r:id="rId39"/>
    <p:sldId id="314" r:id="rId40"/>
    <p:sldId id="315" r:id="rId41"/>
    <p:sldId id="317" r:id="rId42"/>
    <p:sldId id="323" r:id="rId43"/>
    <p:sldId id="316" r:id="rId44"/>
    <p:sldId id="311" r:id="rId45"/>
    <p:sldId id="312" r:id="rId46"/>
    <p:sldId id="318" r:id="rId47"/>
    <p:sldId id="319" r:id="rId48"/>
    <p:sldId id="320" r:id="rId49"/>
    <p:sldId id="321" r:id="rId50"/>
    <p:sldId id="322" r:id="rId51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36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6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5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8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7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7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4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3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2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exampl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threejs.org/examples/#webgl_rt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timerendering.com/erich/udacity/exercises/unit3_toon_solution.html" TargetMode="External"/><Relationship Id="rId2" Type="http://schemas.openxmlformats.org/officeDocument/2006/relationships/hyperlink" Target="http://joshondesign.com/p/books/canvasdeepdive/chapter10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eb3d2013.org/program.html" TargetMode="External"/><Relationship Id="rId2" Type="http://schemas.openxmlformats.org/officeDocument/2006/relationships/hyperlink" Target="http://en.wikipedia.org/wiki/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multimedia.journalism.berkeley.edu/tutorials/html/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learningthreejs.com/blog/2013/04/30/closing-the-gap-between-html-and-webgl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0703212/recommended-way-to-make-a-2d-hud-in-webgl" TargetMode="External"/><Relationship Id="rId2" Type="http://schemas.openxmlformats.org/officeDocument/2006/relationships/hyperlink" Target="http://www.slideshare.net/auradeluxe/web-gl-its-go-tim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www.clicktorelease.com/code/spherical-environment-mapping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examples/webgldeferred_arealights.html" TargetMode="External"/><Relationship Id="rId2" Type="http://schemas.openxmlformats.org/officeDocument/2006/relationships/hyperlink" Target="http://gamedevelopment.tutsplus.com/articles/forward-rendering-vs-deferred-rendering--gamedev-12342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rtightinteractive.com/demos/js/shaders/preview/" TargetMode="External"/><Relationship Id="rId2" Type="http://schemas.openxmlformats.org/officeDocument/2006/relationships/hyperlink" Target="http://www.airtightinteractive.com/2013/02/intro-to-pixel-shaders-in-three-j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hreejs.org/examples/webgldeferred_animation.html" TargetMode="External"/><Relationship Id="rId5" Type="http://schemas.openxmlformats.org/officeDocument/2006/relationships/hyperlink" Target="http://glslsandbox.com/" TargetMode="External"/><Relationship Id="rId4" Type="http://schemas.openxmlformats.org/officeDocument/2006/relationships/hyperlink" Target="http://alteredqualia.com/three/examples/webgl_postprocessing_ssao.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RzfwH" TargetMode="External"/><Relationship Id="rId2" Type="http://schemas.openxmlformats.org/officeDocument/2006/relationships/hyperlink" Target="http://mrdoob.github.io/three.js/examples/webgl_postprocessing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rdoob/three.js/wiki/Uniforms-type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Three.js Tutorials</a:t>
            </a:r>
            <a:br>
              <a:rPr lang="en-US" altLang="zh-TW" dirty="0" smtClean="0"/>
            </a:br>
            <a:r>
              <a:rPr lang="en-US" altLang="zh-TW" dirty="0" smtClean="0"/>
              <a:t>Part 4 (</a:t>
            </a:r>
            <a:r>
              <a:rPr lang="en-US" altLang="zh-TW" dirty="0"/>
              <a:t>S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References: </a:t>
            </a:r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://threejs.org/examples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69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2" y="124903"/>
            <a:ext cx="3886200" cy="23812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" y="2506153"/>
            <a:ext cx="92964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3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00" y="70644"/>
            <a:ext cx="2990850" cy="19145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2159299"/>
            <a:ext cx="9029700" cy="31432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20574" y="1846057"/>
            <a:ext cx="183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wavy animation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897811" y="6107502"/>
            <a:ext cx="3634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Shadermaterial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LambertMaterial</a:t>
            </a:r>
            <a:r>
              <a:rPr lang="en-US" altLang="zh-TW" dirty="0" smtClean="0"/>
              <a:t>??</a:t>
            </a:r>
          </a:p>
          <a:p>
            <a:r>
              <a:rPr lang="en-US" altLang="zh-TW" dirty="0" smtClean="0"/>
              <a:t>Modulate: </a:t>
            </a:r>
            <a:r>
              <a:rPr lang="en-US" altLang="zh-TW" dirty="0" err="1" smtClean="0"/>
              <a:t>dat-gui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752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91600" cy="34004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0425"/>
            <a:ext cx="8743950" cy="1924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18" y="5091114"/>
            <a:ext cx="75533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7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-1 </a:t>
            </a:r>
            <a:r>
              <a:rPr lang="en-US" altLang="zh-TW" dirty="0" err="1" smtClean="0"/>
              <a:t>Toon</a:t>
            </a:r>
            <a:r>
              <a:rPr lang="en-US" altLang="zh-TW" dirty="0" smtClean="0"/>
              <a:t> Shading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1690689"/>
            <a:ext cx="8010525" cy="34004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4" y="5276132"/>
            <a:ext cx="7543800" cy="1257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143" y="157656"/>
            <a:ext cx="2109608" cy="1978214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50166" y="5831457"/>
            <a:ext cx="7850038" cy="7019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8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407"/>
            <a:ext cx="8382000" cy="65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84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-2 (GLSL: </a:t>
            </a:r>
            <a:r>
              <a:rPr lang="en-US" altLang="zh-TW" dirty="0" err="1" smtClean="0"/>
              <a:t>Multitexture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101" y="2074922"/>
            <a:ext cx="38195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20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56" y="709613"/>
            <a:ext cx="8764528" cy="5467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544" y="2622430"/>
            <a:ext cx="4103515" cy="217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7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0" y="500333"/>
            <a:ext cx="8823732" cy="51899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461" y="890139"/>
            <a:ext cx="28765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8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241540"/>
            <a:ext cx="8963025" cy="608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10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-3 Filter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6" y="1883243"/>
            <a:ext cx="3784824" cy="40646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684" y="172572"/>
            <a:ext cx="3775316" cy="30362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34528"/>
            <a:ext cx="4381231" cy="311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Topics to Cover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Filter</a:t>
            </a:r>
          </a:p>
          <a:p>
            <a:r>
              <a:rPr lang="en-US" altLang="zh-TW" dirty="0" err="1" smtClean="0"/>
              <a:t>Bumpmap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RTT</a:t>
            </a:r>
            <a:r>
              <a:rPr lang="en-US" altLang="zh-TW" dirty="0" smtClean="0"/>
              <a:t> and mosaic</a:t>
            </a:r>
          </a:p>
          <a:p>
            <a:r>
              <a:rPr lang="en-US" altLang="zh-TW" dirty="0" smtClean="0"/>
              <a:t>Per pixel shading</a:t>
            </a:r>
          </a:p>
          <a:p>
            <a:r>
              <a:rPr lang="en-US" altLang="zh-TW" dirty="0" smtClean="0"/>
              <a:t>Ambient occlusion</a:t>
            </a:r>
          </a:p>
          <a:p>
            <a:pPr lvl="1"/>
            <a:r>
              <a:rPr lang="en-US" altLang="zh-TW" dirty="0" smtClean="0"/>
              <a:t>Depth texture output (RTT)?!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748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Fragment </a:t>
            </a:r>
            <a:r>
              <a:rPr lang="en-US" altLang="zh-TW" dirty="0" err="1" smtClean="0"/>
              <a:t>Shader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2" y="1825625"/>
            <a:ext cx="4105382" cy="40287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24" y="1825625"/>
            <a:ext cx="4176164" cy="358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36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133475"/>
            <a:ext cx="89439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1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6" y="175493"/>
            <a:ext cx="5686425" cy="4143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76" y="4508501"/>
            <a:ext cx="61531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55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-4 RTT (</a:t>
            </a:r>
            <a:r>
              <a:rPr lang="en-US" altLang="zh-TW" dirty="0" err="1">
                <a:hlinkClick r:id="rId2"/>
              </a:rPr>
              <a:t>url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30" y="2180415"/>
            <a:ext cx="8438432" cy="4067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262" y="109807"/>
            <a:ext cx="3276600" cy="33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60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62284"/>
            <a:ext cx="85725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1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98" y="856711"/>
            <a:ext cx="60388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52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S-5 Mosaic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385888"/>
            <a:ext cx="57054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91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685800"/>
            <a:ext cx="60864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74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4" y="1027907"/>
            <a:ext cx="8773063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1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6" y="915837"/>
            <a:ext cx="875581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S-0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version: 150?! (still </a:t>
            </a:r>
            <a:r>
              <a:rPr lang="en-US" altLang="zh-TW" dirty="0" err="1" smtClean="0"/>
              <a:t>oldschool</a:t>
            </a:r>
            <a:r>
              <a:rPr lang="en-US" altLang="zh-TW" dirty="0" smtClean="0"/>
              <a:t>, with some modification towards 330)</a:t>
            </a:r>
          </a:p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material</a:t>
            </a:r>
          </a:p>
          <a:p>
            <a:r>
              <a:rPr lang="en-US" altLang="zh-TW" dirty="0" err="1" smtClean="0"/>
              <a:t>Toon</a:t>
            </a:r>
            <a:r>
              <a:rPr lang="en-US" altLang="zh-TW" dirty="0" smtClean="0"/>
              <a:t> shading</a:t>
            </a:r>
          </a:p>
          <a:p>
            <a:r>
              <a:rPr lang="en-US" altLang="zh-TW" dirty="0" smtClean="0"/>
              <a:t>Teapots, some JSON models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6300" y="4591735"/>
            <a:ext cx="675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u="sng" dirty="0" smtClean="0">
                <a:hlinkClick r:id="rId2"/>
              </a:rPr>
              <a:t>Contains some </a:t>
            </a:r>
            <a:r>
              <a:rPr lang="en-US" altLang="zh-TW" u="sng" dirty="0" err="1" smtClean="0">
                <a:hlinkClick r:id="rId2"/>
              </a:rPr>
              <a:t>shader</a:t>
            </a:r>
            <a:r>
              <a:rPr lang="en-US" altLang="zh-TW" u="sng" dirty="0" smtClean="0">
                <a:hlinkClick r:id="rId2"/>
              </a:rPr>
              <a:t> passes (</a:t>
            </a:r>
            <a:r>
              <a:rPr lang="en-US" altLang="zh-TW" u="sng" dirty="0" err="1" smtClean="0">
                <a:hlinkClick r:id="rId2"/>
              </a:rPr>
              <a:t>js</a:t>
            </a:r>
            <a:r>
              <a:rPr lang="en-US" altLang="zh-TW" u="sng" dirty="0" smtClean="0">
                <a:hlinkClick r:id="rId2"/>
              </a:rPr>
              <a:t>):</a:t>
            </a:r>
          </a:p>
          <a:p>
            <a:r>
              <a:rPr lang="zh-TW" altLang="en-US" dirty="0" smtClean="0">
                <a:hlinkClick r:id="rId2"/>
              </a:rPr>
              <a:t>http</a:t>
            </a:r>
            <a:r>
              <a:rPr lang="zh-TW" altLang="en-US" dirty="0">
                <a:hlinkClick r:id="rId2"/>
              </a:rPr>
              <a:t>://joshondesign.com/p/books/canvasdeepdive/chapter10</a:t>
            </a:r>
            <a:r>
              <a:rPr lang="zh-TW" altLang="en-US" dirty="0" smtClean="0">
                <a:hlinkClick r:id="rId2"/>
              </a:rPr>
              <a:t>.html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1000" y="5524967"/>
            <a:ext cx="82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http://www.realtimerendering.com/erich/udacity/exercises/unit3_toon_solution</a:t>
            </a:r>
            <a:r>
              <a:rPr lang="zh-TW" altLang="en-US" dirty="0" smtClean="0">
                <a:hlinkClick r:id="rId3"/>
              </a:rPr>
              <a:t>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20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Bump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 err="1" smtClean="0"/>
              <a:t>threejs</a:t>
            </a:r>
            <a:r>
              <a:rPr lang="en-US" altLang="zh-TW" dirty="0" smtClean="0"/>
              <a:t> implements bump map?</a:t>
            </a:r>
          </a:p>
          <a:p>
            <a:pPr lvl="1"/>
            <a:r>
              <a:rPr lang="en-US" altLang="zh-TW" dirty="0" smtClean="0"/>
              <a:t>Pretty good outcome, </a:t>
            </a:r>
            <a:r>
              <a:rPr lang="en-US" altLang="zh-TW" dirty="0" err="1" smtClean="0"/>
              <a:t>rgb</a:t>
            </a:r>
            <a:r>
              <a:rPr lang="en-US" altLang="zh-TW" dirty="0" smtClean="0"/>
              <a:t> map, 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7708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web3D killer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initially the idea to fully display and navigate Web sites using </a:t>
            </a:r>
            <a:r>
              <a:rPr lang="en-US" altLang="zh-TW" dirty="0" smtClean="0"/>
              <a:t>3D</a:t>
            </a:r>
          </a:p>
          <a:p>
            <a:r>
              <a:rPr lang="en-US" altLang="zh-TW" dirty="0"/>
              <a:t>now refers to all interactive 3D content which are embedded into web pages </a:t>
            </a:r>
            <a:r>
              <a:rPr lang="en-US" altLang="zh-TW" dirty="0">
                <a:hlinkClick r:id="rId2" tooltip="Html"/>
              </a:rPr>
              <a:t>html</a:t>
            </a:r>
            <a:r>
              <a:rPr lang="en-US" altLang="zh-TW" dirty="0"/>
              <a:t>, and that we can see </a:t>
            </a:r>
            <a:r>
              <a:rPr lang="en-US" altLang="zh-TW" dirty="0" smtClean="0"/>
              <a:t>through </a:t>
            </a:r>
            <a:r>
              <a:rPr lang="en-US" altLang="zh-TW" dirty="0"/>
              <a:t>a web </a:t>
            </a:r>
            <a:r>
              <a:rPr lang="en-US" altLang="zh-TW" dirty="0" smtClean="0"/>
              <a:t>browser</a:t>
            </a:r>
          </a:p>
          <a:p>
            <a:r>
              <a:rPr lang="en-US" altLang="zh-TW" dirty="0"/>
              <a:t>Web3d consortium: </a:t>
            </a: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web3d2013.org/program.html</a:t>
            </a:r>
            <a:endParaRPr lang="en-US" altLang="zh-TW" dirty="0" smtClean="0"/>
          </a:p>
          <a:p>
            <a:r>
              <a:rPr lang="en-US" altLang="zh-TW" dirty="0" smtClean="0"/>
              <a:t>X3d, </a:t>
            </a:r>
            <a:r>
              <a:rPr lang="en-US" altLang="zh-TW" dirty="0" err="1" smtClean="0"/>
              <a:t>webgl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205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Vrml</a:t>
            </a:r>
            <a:r>
              <a:rPr lang="en-US" altLang="zh-TW" dirty="0" smtClean="0"/>
              <a:t>-&gt;x3d-&gt;x3dom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3547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Ray caster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Picking</a:t>
            </a:r>
          </a:p>
          <a:p>
            <a:r>
              <a:rPr lang="en-US" altLang="zh-TW" dirty="0" smtClean="0"/>
              <a:t>Collision detection (</a:t>
            </a:r>
            <a:r>
              <a:rPr lang="en-US" altLang="zh-TW" dirty="0" err="1" smtClean="0"/>
              <a:t>stemkoski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50" y="3160503"/>
            <a:ext cx="8450473" cy="14859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24" y="234171"/>
            <a:ext cx="2663585" cy="261260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882547" y="36512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No-hit bug!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127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Q: html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Body.append</a:t>
            </a:r>
            <a:endParaRPr lang="en-US" altLang="zh-TW" dirty="0" smtClean="0"/>
          </a:p>
          <a:p>
            <a:r>
              <a:rPr lang="en-US" altLang="zh-TW" dirty="0" smtClean="0"/>
              <a:t>Container …</a:t>
            </a:r>
          </a:p>
          <a:p>
            <a:r>
              <a:rPr lang="en-US" altLang="zh-TW" dirty="0" smtClean="0"/>
              <a:t>(tuts25)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556259"/>
            <a:ext cx="4667250" cy="3400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640" y="5374582"/>
            <a:ext cx="7159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http://multimedia.journalism.berkeley.edu/tutorials/html</a:t>
            </a:r>
            <a:r>
              <a:rPr lang="zh-TW" altLang="en-US" dirty="0" smtClean="0">
                <a:hlinkClick r:id="rId3"/>
              </a:rPr>
              <a:t>/</a:t>
            </a:r>
            <a:endParaRPr lang="en-US" altLang="zh-TW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81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Embedded html (not very interesting, not interactive-able)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http://learningthreejs.com/blog/2013/04/30/closing-the-gap-between-html-and-webgl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79" y="3008527"/>
            <a:ext cx="6866540" cy="34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Webgl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3D concept + new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r>
              <a:rPr lang="en-US" altLang="zh-TW" dirty="0" smtClean="0"/>
              <a:t>Web3d: data/info visualization</a:t>
            </a:r>
          </a:p>
          <a:p>
            <a:r>
              <a:rPr lang="en-US" altLang="zh-TW" dirty="0" smtClean="0"/>
              <a:t>(compared with x3d)</a:t>
            </a:r>
            <a:r>
              <a:rPr lang="zh-TW" altLang="en-US" dirty="0" smtClean="0"/>
              <a:t> </a:t>
            </a:r>
            <a:r>
              <a:rPr lang="en-US" altLang="zh-TW" dirty="0" smtClean="0"/>
              <a:t>no file format, no markup language, no DOM</a:t>
            </a:r>
          </a:p>
          <a:p>
            <a:r>
              <a:rPr lang="en-US" altLang="zh-TW" dirty="0" err="1" smtClean="0"/>
              <a:t>Threejs</a:t>
            </a:r>
            <a:r>
              <a:rPr lang="en-US" altLang="zh-TW" dirty="0" smtClean="0"/>
              <a:t>: the most popular </a:t>
            </a:r>
            <a:r>
              <a:rPr lang="en-US" altLang="zh-TW" dirty="0" err="1" smtClean="0"/>
              <a:t>webgl</a:t>
            </a:r>
            <a:r>
              <a:rPr lang="en-US" altLang="zh-TW" dirty="0" smtClean="0"/>
              <a:t> library.</a:t>
            </a:r>
          </a:p>
          <a:p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www.slideshare.net/auradeluxe/web-gl-its-go-time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HUD: use html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stackoverflow.com/questions/10703212/recommended-way-to-make-a-2d-hud-in-webgl</a:t>
            </a:r>
            <a:endParaRPr lang="en-US" altLang="zh-TW" dirty="0" smtClean="0"/>
          </a:p>
          <a:p>
            <a:pPr lvl="1"/>
            <a:r>
              <a:rPr lang="en-US" altLang="zh-TW" dirty="0"/>
              <a:t>https://github.com/mrdoob/three.js/issues/1959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06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 like </a:t>
            </a:r>
            <a:r>
              <a:rPr lang="en-US" altLang="zh-TW" dirty="0"/>
              <a:t>this html: </a:t>
            </a:r>
            <a:r>
              <a:rPr lang="en-US" altLang="zh-TW" dirty="0">
                <a:hlinkClick r:id="rId2"/>
              </a:rPr>
              <a:t>http://www.clicktorelease.com/code/spherical-environment-mapping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406" y="1451843"/>
            <a:ext cx="56959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Deferred Lighting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Forward vs. deferred rendering </a:t>
            </a:r>
            <a:r>
              <a:rPr lang="en-US" altLang="zh-TW" dirty="0">
                <a:hlinkClick r:id="rId2"/>
              </a:rPr>
              <a:t>http://gamedevelopment.tutsplus.com/articles/forward-rendering-vs-deferred-rendering--</a:t>
            </a:r>
            <a:r>
              <a:rPr lang="en-US" altLang="zh-TW" dirty="0" smtClean="0">
                <a:hlinkClick r:id="rId2"/>
              </a:rPr>
              <a:t>gamedev-12342</a:t>
            </a:r>
            <a:endParaRPr lang="en-US" altLang="zh-TW" dirty="0" smtClean="0"/>
          </a:p>
          <a:p>
            <a:r>
              <a:rPr lang="en-US" altLang="zh-TW" dirty="0" smtClean="0"/>
              <a:t>Area light</a:t>
            </a:r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threejs.org/examples/webgldeferred_arealights.html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739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S-6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75459"/>
            <a:ext cx="79343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6" y="178509"/>
            <a:ext cx="8577263" cy="64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Deferred light</a:t>
            </a:r>
          </a:p>
          <a:p>
            <a:r>
              <a:rPr lang="en-US" altLang="zh-TW" dirty="0" smtClean="0"/>
              <a:t>Bump map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2919412"/>
            <a:ext cx="8296275" cy="1019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22" y="3938587"/>
            <a:ext cx="72294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90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017" y="794109"/>
            <a:ext cx="2514600" cy="60638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617" y="794109"/>
            <a:ext cx="2571750" cy="57682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67" y="794109"/>
            <a:ext cx="1809750" cy="41433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793017" y="209334"/>
            <a:ext cx="1474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/>
              <a:t>s</a:t>
            </a:r>
            <a:r>
              <a:rPr lang="en-US" altLang="zh-TW" sz="3200" dirty="0" err="1" smtClean="0"/>
              <a:t>haders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25967" y="209333"/>
            <a:ext cx="2664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 smtClean="0"/>
              <a:t>PostProcessing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83168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1963"/>
            <a:ext cx="91440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3200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05461"/>
            <a:ext cx="7000875" cy="14668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666891" y="1825625"/>
            <a:ext cx="3633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 need for registering </a:t>
            </a:r>
            <a:r>
              <a:rPr lang="en-US" altLang="zh-TW" dirty="0" err="1" smtClean="0"/>
              <a:t>eventlistener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6981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THREE. </a:t>
            </a:r>
            <a:r>
              <a:rPr lang="en-US" altLang="zh-TW" dirty="0" err="1" smtClean="0"/>
              <a:t>effectComposer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shaderpass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renderpass</a:t>
            </a:r>
            <a:r>
              <a:rPr lang="en-US" altLang="zh-TW" dirty="0" smtClean="0"/>
              <a:t>,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Pixel </a:t>
            </a:r>
            <a:r>
              <a:rPr lang="en-US" altLang="zh-TW" dirty="0" err="1" smtClean="0"/>
              <a:t>shaders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threejs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http://www.airtightinteractive.com/2013/02/intro-to-pixel-shaders-in-three-js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>
                <a:hlinkClick r:id="rId3"/>
              </a:rPr>
              <a:t>www.airtightinteractive.com/demos/js/shaders/preview</a:t>
            </a:r>
            <a:r>
              <a:rPr lang="en-US" altLang="zh-TW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Ssao</a:t>
            </a:r>
            <a:r>
              <a:rPr lang="en-US" altLang="zh-TW" dirty="0" smtClean="0"/>
              <a:t>: </a:t>
            </a:r>
          </a:p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alteredqualia.com/three/examples/webgl_postprocessing_ssao.html</a:t>
            </a:r>
            <a:endParaRPr lang="en-US" altLang="zh-TW" dirty="0" smtClean="0"/>
          </a:p>
          <a:p>
            <a:r>
              <a:rPr lang="en-US" altLang="zh-TW" dirty="0" err="1" smtClean="0"/>
              <a:t>Glsl</a:t>
            </a:r>
            <a:r>
              <a:rPr lang="en-US" altLang="zh-TW" dirty="0"/>
              <a:t> sandbox: </a:t>
            </a:r>
            <a:r>
              <a:rPr lang="en-US" altLang="zh-TW" dirty="0">
                <a:hlinkClick r:id="rId5"/>
              </a:rPr>
              <a:t>http://glslsandbox.com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Deferred (point) lighting:</a:t>
            </a:r>
          </a:p>
          <a:p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threejs.org/examples/webgldeferred_animation.html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03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PostProcessing</a:t>
            </a:r>
            <a:r>
              <a:rPr lang="en-US" altLang="zh-TW" dirty="0" smtClean="0"/>
              <a:t> Primer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Reference: 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mrdoob.github.io/three.js/examples/webgl_postprocessing.html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goo.gl/RzfwH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3493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S-7 </a:t>
            </a:r>
            <a:r>
              <a:rPr lang="en-US" altLang="zh-TW" dirty="0" err="1" smtClean="0"/>
              <a:t>dotscreenshader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49" y="442913"/>
            <a:ext cx="84201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93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1" y="2916596"/>
            <a:ext cx="6496050" cy="26955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5" y="228960"/>
            <a:ext cx="8805864" cy="25527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4482277" y="4717001"/>
            <a:ext cx="4167096" cy="1742358"/>
            <a:chOff x="2476591" y="2957512"/>
            <a:chExt cx="4167096" cy="174235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0312" y="2957512"/>
              <a:ext cx="4143375" cy="942975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76591" y="3756895"/>
              <a:ext cx="4143375" cy="942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3914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9" y="112144"/>
            <a:ext cx="7400925" cy="663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775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 light in the scene; all shading from SSAO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2650799"/>
            <a:ext cx="84867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7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err="1" smtClean="0"/>
              <a:t>Shader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template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11" y="377054"/>
            <a:ext cx="569595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8876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4" y="549275"/>
            <a:ext cx="8808872" cy="255270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0" y="3687067"/>
            <a:ext cx="5493634" cy="2916635"/>
            <a:chOff x="1881187" y="2814637"/>
            <a:chExt cx="5493634" cy="291663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1187" y="2814637"/>
              <a:ext cx="5381625" cy="1228725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3196" y="3997722"/>
              <a:ext cx="5381625" cy="1733550"/>
            </a:xfrm>
            <a:prstGeom prst="rect">
              <a:avLst/>
            </a:prstGeom>
          </p:spPr>
        </p:pic>
      </p:grpSp>
      <p:grpSp>
        <p:nvGrpSpPr>
          <p:cNvPr id="8" name="群組 7"/>
          <p:cNvGrpSpPr/>
          <p:nvPr/>
        </p:nvGrpSpPr>
        <p:grpSpPr>
          <a:xfrm>
            <a:off x="4157663" y="3377505"/>
            <a:ext cx="4606775" cy="1390650"/>
            <a:chOff x="1643153" y="2996406"/>
            <a:chExt cx="5581650" cy="139065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43153" y="2996406"/>
              <a:ext cx="2124075" cy="619125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43153" y="3615531"/>
              <a:ext cx="5581650" cy="771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174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Uniforms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03139"/>
            <a:ext cx="2649202" cy="17455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54" y="3232299"/>
            <a:ext cx="6410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Uniform data type (</a:t>
            </a:r>
            <a:r>
              <a:rPr lang="en-US" altLang="zh-TW" dirty="0" err="1" smtClean="0">
                <a:hlinkClick r:id="rId2"/>
              </a:rPr>
              <a:t>url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685925"/>
            <a:ext cx="7258050" cy="34861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070" y="5172075"/>
            <a:ext cx="6629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2005012"/>
            <a:ext cx="88677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0" y="212426"/>
            <a:ext cx="3295650" cy="21717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5781"/>
            <a:ext cx="91821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42521</TotalTime>
  <Words>477</Words>
  <Application>Microsoft Office PowerPoint</Application>
  <PresentationFormat>如螢幕大小 (4:3)</PresentationFormat>
  <Paragraphs>87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5" baseType="lpstr">
      <vt:lpstr>新細明體</vt:lpstr>
      <vt:lpstr>Arial</vt:lpstr>
      <vt:lpstr>Calibri</vt:lpstr>
      <vt:lpstr>Calibri Light</vt:lpstr>
      <vt:lpstr>Office 佈景主題</vt:lpstr>
      <vt:lpstr>Three.js Tutorials Part 4 (S- shader)</vt:lpstr>
      <vt:lpstr>Shader Topics to Cover</vt:lpstr>
      <vt:lpstr>Tuts S-0</vt:lpstr>
      <vt:lpstr>PowerPoint 簡報</vt:lpstr>
      <vt:lpstr>Shader  template</vt:lpstr>
      <vt:lpstr>Shader Uniforms</vt:lpstr>
      <vt:lpstr>Uniform data type (url)</vt:lpstr>
      <vt:lpstr>PowerPoint 簡報</vt:lpstr>
      <vt:lpstr>PowerPoint 簡報</vt:lpstr>
      <vt:lpstr>PowerPoint 簡報</vt:lpstr>
      <vt:lpstr>PowerPoint 簡報</vt:lpstr>
      <vt:lpstr>PowerPoint 簡報</vt:lpstr>
      <vt:lpstr>Tuts S-1 Toon Shading</vt:lpstr>
      <vt:lpstr>PowerPoint 簡報</vt:lpstr>
      <vt:lpstr>Tuts S-2 (GLSL: Multitexture)</vt:lpstr>
      <vt:lpstr>PowerPoint 簡報</vt:lpstr>
      <vt:lpstr>PowerPoint 簡報</vt:lpstr>
      <vt:lpstr>PowerPoint 簡報</vt:lpstr>
      <vt:lpstr>Tuts S-3 Filter</vt:lpstr>
      <vt:lpstr>Fragment Shader</vt:lpstr>
      <vt:lpstr>PowerPoint 簡報</vt:lpstr>
      <vt:lpstr>PowerPoint 簡報</vt:lpstr>
      <vt:lpstr>Tuts S-4 RTT (url)</vt:lpstr>
      <vt:lpstr>PowerPoint 簡報</vt:lpstr>
      <vt:lpstr>PowerPoint 簡報</vt:lpstr>
      <vt:lpstr>S-5 Mosaic</vt:lpstr>
      <vt:lpstr>PowerPoint 簡報</vt:lpstr>
      <vt:lpstr>PowerPoint 簡報</vt:lpstr>
      <vt:lpstr>PowerPoint 簡報</vt:lpstr>
      <vt:lpstr>Bump map</vt:lpstr>
      <vt:lpstr>web3D killer application</vt:lpstr>
      <vt:lpstr>PowerPoint 簡報</vt:lpstr>
      <vt:lpstr>Ray caster</vt:lpstr>
      <vt:lpstr>Q: html structure</vt:lpstr>
      <vt:lpstr>Embedded html (not very interesting, not interactive-able)</vt:lpstr>
      <vt:lpstr>Webgl </vt:lpstr>
      <vt:lpstr>Environment</vt:lpstr>
      <vt:lpstr>Deferred Lighting</vt:lpstr>
      <vt:lpstr>Tuts S-6</vt:lpstr>
      <vt:lpstr>PowerPoint 簡報</vt:lpstr>
      <vt:lpstr>PowerPoint 簡報</vt:lpstr>
      <vt:lpstr>PowerPoint 簡報</vt:lpstr>
      <vt:lpstr>PowerPoint 簡報</vt:lpstr>
      <vt:lpstr>THREE. effectComposer, shaderpass, renderpass, …</vt:lpstr>
      <vt:lpstr>PostProcessing Primer</vt:lpstr>
      <vt:lpstr>Tuts S-7 dotscreenshader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jmchen</dc:creator>
  <cp:lastModifiedBy>jmchen</cp:lastModifiedBy>
  <cp:revision>244</cp:revision>
  <cp:lastPrinted>2014-12-03T09:45:55Z</cp:lastPrinted>
  <dcterms:created xsi:type="dcterms:W3CDTF">2014-10-12T07:27:50Z</dcterms:created>
  <dcterms:modified xsi:type="dcterms:W3CDTF">2015-01-10T13:38:28Z</dcterms:modified>
</cp:coreProperties>
</file>