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3" r:id="rId3"/>
    <p:sldId id="299" r:id="rId4"/>
    <p:sldId id="292" r:id="rId5"/>
    <p:sldId id="293" r:id="rId6"/>
    <p:sldId id="294" r:id="rId7"/>
    <p:sldId id="300" r:id="rId8"/>
    <p:sldId id="301" r:id="rId9"/>
    <p:sldId id="310" r:id="rId10"/>
    <p:sldId id="311" r:id="rId11"/>
    <p:sldId id="309" r:id="rId12"/>
    <p:sldId id="352" r:id="rId13"/>
    <p:sldId id="354" r:id="rId14"/>
    <p:sldId id="356" r:id="rId15"/>
    <p:sldId id="355" r:id="rId16"/>
    <p:sldId id="357" r:id="rId17"/>
    <p:sldId id="358" r:id="rId18"/>
    <p:sldId id="359" r:id="rId19"/>
    <p:sldId id="360" r:id="rId20"/>
    <p:sldId id="361" r:id="rId21"/>
    <p:sldId id="362" r:id="rId22"/>
    <p:sldId id="326" r:id="rId23"/>
    <p:sldId id="328" r:id="rId24"/>
    <p:sldId id="332" r:id="rId25"/>
    <p:sldId id="350" r:id="rId26"/>
    <p:sldId id="331" r:id="rId27"/>
    <p:sldId id="342" r:id="rId28"/>
    <p:sldId id="343" r:id="rId29"/>
    <p:sldId id="344" r:id="rId30"/>
    <p:sldId id="345" r:id="rId31"/>
    <p:sldId id="346" r:id="rId32"/>
    <p:sldId id="347" r:id="rId33"/>
    <p:sldId id="348" r:id="rId34"/>
    <p:sldId id="351" r:id="rId35"/>
    <p:sldId id="367" r:id="rId36"/>
    <p:sldId id="363" r:id="rId37"/>
    <p:sldId id="364" r:id="rId38"/>
    <p:sldId id="368" r:id="rId39"/>
    <p:sldId id="365" r:id="rId40"/>
    <p:sldId id="366" r:id="rId41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8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36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66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50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28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16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07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77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27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48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94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A49-BA8E-464B-A1B0-31643BCE068C}" type="datetimeFigureOut">
              <a:rPr lang="zh-TW" altLang="en-US" smtClean="0"/>
              <a:t>2014/12/22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3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96A49-BA8E-464B-A1B0-31643BCE068C}" type="datetimeFigureOut">
              <a:rPr lang="zh-TW" altLang="en-US" smtClean="0"/>
              <a:t>2014/12/22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7CF08-47DB-4853-A612-1BF90692B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26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threejs.org/example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mrdoob.github.io/three.js/examples/#webgl_interactive_cub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gif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2485423/javascript-is-using-var-to-declare-variables-optiona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://dimitriipokrovskii.appspot.com/robot_arm_joints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rungudelli.com/html5/html5-local-storag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Three.js Tutorials</a:t>
            </a:r>
            <a:br>
              <a:rPr lang="en-US" altLang="zh-TW" dirty="0" smtClean="0"/>
            </a:br>
            <a:r>
              <a:rPr lang="en-US" altLang="zh-TW" dirty="0" smtClean="0"/>
              <a:t>Part 2 (10-19)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References: </a:t>
            </a:r>
          </a:p>
          <a:p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://threejs.org/examples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8692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72" y="4305708"/>
            <a:ext cx="58388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72" y="242480"/>
            <a:ext cx="35814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72" y="537890"/>
            <a:ext cx="54292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72" y="2991258"/>
            <a:ext cx="42862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72" y="1433512"/>
            <a:ext cx="62198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662" y="0"/>
            <a:ext cx="301942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8051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14: Picking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CPU version: use </a:t>
            </a:r>
            <a:r>
              <a:rPr lang="en-US" altLang="zh-TW" dirty="0" err="1"/>
              <a:t>R</a:t>
            </a:r>
            <a:r>
              <a:rPr lang="en-US" altLang="zh-TW" dirty="0" err="1" smtClean="0"/>
              <a:t>aycaster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2528" y="0"/>
            <a:ext cx="9057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Reference:</a:t>
            </a:r>
          </a:p>
          <a:p>
            <a:pPr lvl="1"/>
            <a:r>
              <a:rPr lang="en-US" altLang="zh-TW" dirty="0">
                <a:hlinkClick r:id="rId2"/>
              </a:rPr>
              <a:t>http://mrdoob.github.io/three.js/examples/#</a:t>
            </a:r>
            <a:r>
              <a:rPr lang="en-US" altLang="zh-TW" dirty="0" smtClean="0">
                <a:hlinkClick r:id="rId2"/>
              </a:rPr>
              <a:t>webgl_interactive_cubes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71" y="2499631"/>
            <a:ext cx="5236811" cy="3391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4688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</a:t>
            </a:r>
            <a:br>
              <a:rPr lang="en-US" altLang="zh-TW" dirty="0" smtClean="0"/>
            </a:br>
            <a:r>
              <a:rPr lang="en-US" altLang="zh-TW" dirty="0" err="1" smtClean="0"/>
              <a:t>Raycaster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2533221"/>
            <a:ext cx="7753350" cy="10763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58" y="3891554"/>
            <a:ext cx="4800600" cy="7239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5" y="4706520"/>
            <a:ext cx="8516339" cy="1704975"/>
          </a:xfrm>
          <a:prstGeom prst="rect">
            <a:avLst/>
          </a:prstGeom>
        </p:spPr>
      </p:pic>
      <p:grpSp>
        <p:nvGrpSpPr>
          <p:cNvPr id="14" name="群組 13"/>
          <p:cNvGrpSpPr/>
          <p:nvPr/>
        </p:nvGrpSpPr>
        <p:grpSpPr>
          <a:xfrm>
            <a:off x="4232655" y="169816"/>
            <a:ext cx="4693920" cy="2759877"/>
            <a:chOff x="4030603" y="463560"/>
            <a:chExt cx="5029200" cy="2905125"/>
          </a:xfrm>
        </p:grpSpPr>
        <p:pic>
          <p:nvPicPr>
            <p:cNvPr id="1026" name="Picture 2" descr="http://paulbourke.net/miscellaneous/frustum/frustum1.g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0603" y="463560"/>
              <a:ext cx="5029200" cy="2905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橢圓 7"/>
            <p:cNvSpPr/>
            <p:nvPr/>
          </p:nvSpPr>
          <p:spPr>
            <a:xfrm>
              <a:off x="6209348" y="1938677"/>
              <a:ext cx="793630" cy="707366"/>
            </a:xfrm>
            <a:prstGeom prst="ellipse">
              <a:avLst/>
            </a:prstGeom>
            <a:solidFill>
              <a:srgbClr val="FFC000">
                <a:alpha val="4902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88884" y="2521580"/>
              <a:ext cx="155753" cy="213360"/>
            </a:xfrm>
            <a:prstGeom prst="rect">
              <a:avLst/>
            </a:prstGeom>
          </p:spPr>
        </p:pic>
        <p:cxnSp>
          <p:nvCxnSpPr>
            <p:cNvPr id="11" name="直線單箭頭接點 10"/>
            <p:cNvCxnSpPr/>
            <p:nvPr/>
          </p:nvCxnSpPr>
          <p:spPr>
            <a:xfrm flipV="1">
              <a:off x="5621041" y="2404112"/>
              <a:ext cx="440669" cy="11746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91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67" y="1214438"/>
            <a:ext cx="8467725" cy="55054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Picking </a:t>
            </a:r>
            <a:br>
              <a:rPr lang="en-US" altLang="zh-TW" dirty="0" smtClean="0"/>
            </a:br>
            <a:r>
              <a:rPr lang="en-US" altLang="zh-TW" dirty="0" smtClean="0"/>
              <a:t>Details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67" y="230190"/>
            <a:ext cx="31146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67" y="657485"/>
            <a:ext cx="6667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0307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Also related to </a:t>
            </a:r>
            <a:r>
              <a:rPr lang="en-US" altLang="zh-TW" dirty="0" smtClean="0"/>
              <a:t>19-0 </a:t>
            </a:r>
            <a:r>
              <a:rPr lang="en-US" altLang="zh-TW" dirty="0"/>
              <a:t>(</a:t>
            </a:r>
            <a:r>
              <a:rPr lang="en-US" altLang="zh-TW" dirty="0" err="1"/>
              <a:t>xz</a:t>
            </a:r>
            <a:r>
              <a:rPr lang="en-US" altLang="zh-TW" dirty="0"/>
              <a:t> tracer)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741" y="1690689"/>
            <a:ext cx="5372100" cy="46196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466" y="4496878"/>
            <a:ext cx="6953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47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76" y="245314"/>
            <a:ext cx="8876581" cy="16573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76" y="2549196"/>
            <a:ext cx="8876581" cy="3381375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181154" y="1406108"/>
            <a:ext cx="2475781" cy="25879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4224068" y="4448357"/>
            <a:ext cx="580845" cy="2789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1719532" y="4951561"/>
            <a:ext cx="1756913" cy="25659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807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 smtClean="0"/>
              <a:t>Tuts</a:t>
            </a:r>
            <a:r>
              <a:rPr lang="en-US" altLang="zh-TW" sz="3200" dirty="0" smtClean="0"/>
              <a:t> </a:t>
            </a:r>
            <a:r>
              <a:rPr lang="en-US" altLang="zh-TW" sz="3200" dirty="0" smtClean="0"/>
              <a:t>15: </a:t>
            </a:r>
            <a:r>
              <a:rPr lang="en-US" altLang="zh-TW" sz="3200" dirty="0" err="1" smtClean="0"/>
              <a:t>TopView</a:t>
            </a:r>
            <a:r>
              <a:rPr lang="en-US" altLang="zh-TW" sz="3200" dirty="0" smtClean="0"/>
              <a:t> Camera &amp; Dual Viewports</a:t>
            </a:r>
            <a:endParaRPr lang="zh-TW" altLang="en-US" sz="32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951" y="1537667"/>
            <a:ext cx="6966098" cy="404033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28650" y="6045945"/>
            <a:ext cx="85939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Reference: </a:t>
            </a:r>
          </a:p>
          <a:p>
            <a:r>
              <a:rPr lang="zh-TW" altLang="en-US" dirty="0" smtClean="0"/>
              <a:t>http</a:t>
            </a:r>
            <a:r>
              <a:rPr lang="zh-TW" altLang="en-US" dirty="0"/>
              <a:t>://stackoverflow.com/questions/15480910/three-js-way-to-change-the-up-axis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888122"/>
            <a:ext cx="7934325" cy="1038225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206828" y="5442856"/>
            <a:ext cx="389164" cy="163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226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58" y="564176"/>
            <a:ext cx="7189309" cy="5841792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676764" y="3100786"/>
            <a:ext cx="6340415" cy="56934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35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</a:t>
            </a:r>
            <a:r>
              <a:rPr lang="en-US" altLang="zh-TW" dirty="0" smtClean="0"/>
              <a:t>16 </a:t>
            </a:r>
            <a:r>
              <a:rPr lang="en-US" altLang="zh-TW" dirty="0" smtClean="0"/>
              <a:t>Tree Billboard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Cutout texture</a:t>
            </a:r>
          </a:p>
          <a:p>
            <a:pPr lvl="1"/>
            <a:r>
              <a:rPr lang="en-US" altLang="zh-TW" dirty="0" smtClean="0"/>
              <a:t>Loading a texture with alpha channel</a:t>
            </a:r>
          </a:p>
          <a:p>
            <a:pPr lvl="1"/>
            <a:r>
              <a:rPr lang="en-US" altLang="zh-TW" dirty="0" smtClean="0"/>
              <a:t>Alpha test</a:t>
            </a:r>
          </a:p>
          <a:p>
            <a:pPr lvl="1"/>
            <a:r>
              <a:rPr lang="en-US" altLang="zh-TW" dirty="0" smtClean="0"/>
              <a:t>Double-sided face mesh</a:t>
            </a:r>
          </a:p>
          <a:p>
            <a:r>
              <a:rPr lang="en-US" altLang="zh-TW" dirty="0" smtClean="0"/>
              <a:t>Billboard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31751"/>
            <a:ext cx="5543550" cy="66675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251" y="2729185"/>
            <a:ext cx="3538946" cy="3790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022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Something I learned while doing </a:t>
            </a:r>
            <a:r>
              <a:rPr lang="en-US" altLang="zh-TW" dirty="0" err="1" smtClean="0"/>
              <a:t>tuts</a:t>
            </a:r>
            <a:r>
              <a:rPr lang="en-US" altLang="zh-TW" dirty="0" smtClean="0"/>
              <a:t> </a:t>
            </a:r>
            <a:r>
              <a:rPr lang="en-US" altLang="zh-TW" dirty="0" smtClean="0"/>
              <a:t>16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Using ‘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’ to declare variables is optional!?</a:t>
            </a:r>
          </a:p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stackoverflow.com/questions/2485423/javascript-is-using-var-to-declare-variables-optional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88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Javascript</a:t>
            </a:r>
            <a:r>
              <a:rPr lang="en-US" altLang="zh-TW" dirty="0" smtClean="0"/>
              <a:t> debugging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F12 to bring up console</a:t>
            </a:r>
          </a:p>
          <a:p>
            <a:r>
              <a:rPr lang="en-US" altLang="zh-TW" dirty="0" smtClean="0"/>
              <a:t>Console.log</a:t>
            </a:r>
          </a:p>
          <a:p>
            <a:pPr lvl="1"/>
            <a:r>
              <a:rPr lang="en-US" altLang="zh-TW" dirty="0" smtClean="0"/>
              <a:t>“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” counterpart</a:t>
            </a:r>
          </a:p>
          <a:p>
            <a:r>
              <a:rPr lang="en-US" altLang="zh-TW" dirty="0" smtClean="0"/>
              <a:t>Debugger</a:t>
            </a:r>
          </a:p>
          <a:p>
            <a:pPr lvl="1"/>
            <a:r>
              <a:rPr lang="en-US" altLang="zh-TW" dirty="0" smtClean="0"/>
              <a:t>Set up break point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542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17: Shadow Map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Model OpenGL classics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694" y="2587924"/>
            <a:ext cx="3048000" cy="2286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530" y="1690689"/>
            <a:ext cx="4461864" cy="458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39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94" y="3177127"/>
            <a:ext cx="5391150" cy="34194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962" y="1259441"/>
            <a:ext cx="4257675" cy="22098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94" y="746573"/>
            <a:ext cx="51339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74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18 Object Hierarchy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43" y="1658896"/>
            <a:ext cx="6873725" cy="46847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Wireframe</a:t>
            </a:r>
          </a:p>
          <a:p>
            <a:r>
              <a:rPr lang="en-US" altLang="zh-TW" dirty="0"/>
              <a:t>Hierarchical object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9370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18-1 Two-link with GUI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515" y="1476734"/>
            <a:ext cx="6475742" cy="494603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DAT-</a:t>
            </a:r>
            <a:r>
              <a:rPr lang="en-US" altLang="zh-TW" dirty="0" err="1"/>
              <a:t>gui</a:t>
            </a:r>
            <a:endParaRPr lang="en-US" altLang="zh-TW" dirty="0"/>
          </a:p>
          <a:p>
            <a:r>
              <a:rPr lang="en-US" altLang="zh-TW" dirty="0"/>
              <a:t>Container-canvas, </a:t>
            </a:r>
            <a:r>
              <a:rPr lang="en-US" altLang="zh-TW" dirty="0" err="1"/>
              <a:t>dat-gui</a:t>
            </a:r>
            <a:r>
              <a:rPr lang="en-US" altLang="zh-TW" dirty="0"/>
              <a:t> concept</a:t>
            </a:r>
          </a:p>
          <a:p>
            <a:r>
              <a:rPr lang="en-US" altLang="zh-TW" dirty="0"/>
              <a:t>(NY) </a:t>
            </a:r>
            <a:r>
              <a:rPr lang="en-US" altLang="zh-TW" dirty="0" err="1"/>
              <a:t>gui</a:t>
            </a:r>
            <a:r>
              <a:rPr lang="en-US" altLang="zh-TW" dirty="0"/>
              <a:t>: demo button/function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4812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18-2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16595" y="1604639"/>
            <a:ext cx="2387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O</a:t>
            </a:r>
            <a:r>
              <a:rPr lang="zh-TW" altLang="en-US" dirty="0" smtClean="0">
                <a:solidFill>
                  <a:srgbClr val="FF0000"/>
                </a:solidFill>
              </a:rPr>
              <a:t>pen</a:t>
            </a:r>
            <a:r>
              <a:rPr lang="en-US" altLang="zh-TW" dirty="0" smtClean="0">
                <a:solidFill>
                  <a:srgbClr val="FF0000"/>
                </a:solidFill>
              </a:rPr>
              <a:t>GL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rgbClr val="FF0000"/>
                </a:solidFill>
              </a:rPr>
              <a:t>counterpart</a:t>
            </a:r>
          </a:p>
          <a:p>
            <a:r>
              <a:rPr lang="zh-TW" altLang="en-US" dirty="0" smtClean="0"/>
              <a:t>glPushMatrix</a:t>
            </a:r>
            <a:r>
              <a:rPr lang="zh-TW" altLang="en-US" dirty="0"/>
              <a:t>();</a:t>
            </a:r>
          </a:p>
          <a:p>
            <a:r>
              <a:rPr lang="zh-TW" altLang="en-US" dirty="0" smtClean="0"/>
              <a:t>glRotatef</a:t>
            </a:r>
            <a:r>
              <a:rPr lang="zh-TW" altLang="en-US" dirty="0"/>
              <a:t>(theta1,0,1,0);</a:t>
            </a:r>
          </a:p>
          <a:p>
            <a:r>
              <a:rPr lang="zh-TW" altLang="en-US" dirty="0" smtClean="0"/>
              <a:t>d</a:t>
            </a:r>
            <a:r>
              <a:rPr lang="zh-TW" altLang="en-US" dirty="0"/>
              <a:t>rawarm1();</a:t>
            </a:r>
          </a:p>
          <a:p>
            <a:r>
              <a:rPr lang="zh-TW" altLang="en-US" dirty="0" smtClean="0"/>
              <a:t>glTranslatef (</a:t>
            </a:r>
            <a:r>
              <a:rPr lang="en-US" altLang="zh-TW" dirty="0" smtClean="0"/>
              <a:t>L</a:t>
            </a:r>
            <a:r>
              <a:rPr lang="zh-TW" altLang="en-US" dirty="0" smtClean="0"/>
              <a:t>1</a:t>
            </a:r>
            <a:r>
              <a:rPr lang="zh-TW" altLang="en-US" dirty="0"/>
              <a:t>,0,0);</a:t>
            </a:r>
          </a:p>
          <a:p>
            <a:r>
              <a:rPr lang="zh-TW" altLang="en-US" dirty="0" smtClean="0"/>
              <a:t>glRotatef</a:t>
            </a:r>
            <a:r>
              <a:rPr lang="zh-TW" altLang="en-US" dirty="0"/>
              <a:t>(theta2,0,1,0);</a:t>
            </a:r>
          </a:p>
          <a:p>
            <a:r>
              <a:rPr lang="zh-TW" altLang="en-US" dirty="0" smtClean="0"/>
              <a:t>d</a:t>
            </a:r>
            <a:r>
              <a:rPr lang="zh-TW" altLang="en-US" dirty="0"/>
              <a:t>rawarm2();</a:t>
            </a:r>
          </a:p>
          <a:p>
            <a:r>
              <a:rPr lang="zh-TW" altLang="en-US" dirty="0" smtClean="0"/>
              <a:t>glPopMatrix</a:t>
            </a:r>
            <a:r>
              <a:rPr lang="zh-TW" altLang="en-US" dirty="0"/>
              <a:t>()</a:t>
            </a:r>
            <a:r>
              <a:rPr lang="zh-TW" altLang="en-US" dirty="0" smtClean="0"/>
              <a:t>;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5957050" y="4350134"/>
            <a:ext cx="1595790" cy="1776530"/>
            <a:chOff x="3485073" y="2168937"/>
            <a:chExt cx="1595790" cy="1776530"/>
          </a:xfrm>
        </p:grpSpPr>
        <p:cxnSp>
          <p:nvCxnSpPr>
            <p:cNvPr id="6" name="直線接點 5"/>
            <p:cNvCxnSpPr/>
            <p:nvPr/>
          </p:nvCxnSpPr>
          <p:spPr>
            <a:xfrm>
              <a:off x="3930176" y="2570672"/>
              <a:ext cx="8016" cy="13747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>
            <a:xfrm flipV="1">
              <a:off x="3485073" y="3523125"/>
              <a:ext cx="1595790" cy="104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 rot="19697203">
              <a:off x="3903777" y="3253845"/>
              <a:ext cx="931333" cy="1335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 rot="17536627">
              <a:off x="4475114" y="2567805"/>
              <a:ext cx="931333" cy="13359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" name="群組 9"/>
            <p:cNvGrpSpPr/>
            <p:nvPr/>
          </p:nvGrpSpPr>
          <p:grpSpPr>
            <a:xfrm rot="19607111">
              <a:off x="3839646" y="3150973"/>
              <a:ext cx="367036" cy="339339"/>
              <a:chOff x="4077964" y="4080933"/>
              <a:chExt cx="367036" cy="339339"/>
            </a:xfrm>
          </p:grpSpPr>
          <p:cxnSp>
            <p:nvCxnSpPr>
              <p:cNvPr id="14" name="直線單箭頭接點 13"/>
              <p:cNvCxnSpPr/>
              <p:nvPr/>
            </p:nvCxnSpPr>
            <p:spPr>
              <a:xfrm>
                <a:off x="4077964" y="4420272"/>
                <a:ext cx="36703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單箭頭接點 14"/>
              <p:cNvCxnSpPr/>
              <p:nvPr/>
            </p:nvCxnSpPr>
            <p:spPr>
              <a:xfrm flipV="1">
                <a:off x="4089400" y="4080933"/>
                <a:ext cx="0" cy="33933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群組 10"/>
            <p:cNvGrpSpPr/>
            <p:nvPr/>
          </p:nvGrpSpPr>
          <p:grpSpPr>
            <a:xfrm rot="17610484">
              <a:off x="4488061" y="2679546"/>
              <a:ext cx="367036" cy="339339"/>
              <a:chOff x="4077964" y="4080933"/>
              <a:chExt cx="367036" cy="339339"/>
            </a:xfrm>
          </p:grpSpPr>
          <p:cxnSp>
            <p:nvCxnSpPr>
              <p:cNvPr id="12" name="直線單箭頭接點 11"/>
              <p:cNvCxnSpPr/>
              <p:nvPr/>
            </p:nvCxnSpPr>
            <p:spPr>
              <a:xfrm>
                <a:off x="4077964" y="4420272"/>
                <a:ext cx="36703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單箭頭接點 12"/>
              <p:cNvCxnSpPr/>
              <p:nvPr/>
            </p:nvCxnSpPr>
            <p:spPr>
              <a:xfrm flipV="1">
                <a:off x="4089400" y="4080933"/>
                <a:ext cx="0" cy="33933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07" y="4285899"/>
            <a:ext cx="3291417" cy="1905000"/>
          </a:xfrm>
          <a:prstGeom prst="rect">
            <a:avLst/>
          </a:prstGeom>
        </p:spPr>
      </p:pic>
      <p:grpSp>
        <p:nvGrpSpPr>
          <p:cNvPr id="19" name="群組 18"/>
          <p:cNvGrpSpPr/>
          <p:nvPr/>
        </p:nvGrpSpPr>
        <p:grpSpPr>
          <a:xfrm>
            <a:off x="287822" y="1601965"/>
            <a:ext cx="5212292" cy="2675467"/>
            <a:chOff x="1171575" y="2909887"/>
            <a:chExt cx="6844243" cy="2675467"/>
          </a:xfrm>
        </p:grpSpPr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1575" y="2909887"/>
              <a:ext cx="6800850" cy="1038225"/>
            </a:xfrm>
            <a:prstGeom prst="rect">
              <a:avLst/>
            </a:prstGeom>
          </p:spPr>
        </p:pic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6393" y="3956579"/>
              <a:ext cx="6829425" cy="1628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2480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群組 46"/>
          <p:cNvGrpSpPr/>
          <p:nvPr/>
        </p:nvGrpSpPr>
        <p:grpSpPr>
          <a:xfrm>
            <a:off x="59514" y="-101271"/>
            <a:ext cx="2251495" cy="1854680"/>
            <a:chOff x="194980" y="203532"/>
            <a:chExt cx="2251495" cy="1854680"/>
          </a:xfrm>
        </p:grpSpPr>
        <p:cxnSp>
          <p:nvCxnSpPr>
            <p:cNvPr id="5" name="直線接點 4"/>
            <p:cNvCxnSpPr/>
            <p:nvPr/>
          </p:nvCxnSpPr>
          <p:spPr>
            <a:xfrm>
              <a:off x="1307788" y="203532"/>
              <a:ext cx="17254" cy="1854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>
            <a:xfrm flipV="1">
              <a:off x="194980" y="1161065"/>
              <a:ext cx="2251495" cy="8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514159" y="975597"/>
              <a:ext cx="1621766" cy="37093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54799" y="1021317"/>
              <a:ext cx="1545373" cy="284863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8" name="向右箭號 47"/>
          <p:cNvSpPr/>
          <p:nvPr/>
        </p:nvSpPr>
        <p:spPr>
          <a:xfrm>
            <a:off x="2122985" y="735032"/>
            <a:ext cx="207770" cy="254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36288" y="1745822"/>
            <a:ext cx="2701065" cy="1854680"/>
            <a:chOff x="92763" y="3289282"/>
            <a:chExt cx="2701065" cy="1854680"/>
          </a:xfrm>
        </p:grpSpPr>
        <p:grpSp>
          <p:nvGrpSpPr>
            <p:cNvPr id="55" name="群組 54"/>
            <p:cNvGrpSpPr/>
            <p:nvPr/>
          </p:nvGrpSpPr>
          <p:grpSpPr>
            <a:xfrm>
              <a:off x="118164" y="3289282"/>
              <a:ext cx="2675664" cy="1854680"/>
              <a:chOff x="2114356" y="194906"/>
              <a:chExt cx="2675664" cy="1854680"/>
            </a:xfrm>
          </p:grpSpPr>
          <p:cxnSp>
            <p:nvCxnSpPr>
              <p:cNvPr id="44" name="直線接點 43"/>
              <p:cNvCxnSpPr/>
              <p:nvPr/>
            </p:nvCxnSpPr>
            <p:spPr>
              <a:xfrm flipV="1">
                <a:off x="2114356" y="1152439"/>
                <a:ext cx="2251495" cy="86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群組 53"/>
              <p:cNvGrpSpPr/>
              <p:nvPr/>
            </p:nvGrpSpPr>
            <p:grpSpPr>
              <a:xfrm>
                <a:off x="2433535" y="194906"/>
                <a:ext cx="2356485" cy="1854680"/>
                <a:chOff x="2433535" y="194906"/>
                <a:chExt cx="2356485" cy="1854680"/>
              </a:xfrm>
            </p:grpSpPr>
            <p:cxnSp>
              <p:nvCxnSpPr>
                <p:cNvPr id="43" name="直線接點 42"/>
                <p:cNvCxnSpPr/>
                <p:nvPr/>
              </p:nvCxnSpPr>
              <p:spPr>
                <a:xfrm>
                  <a:off x="3227164" y="194906"/>
                  <a:ext cx="17254" cy="185468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矩形 44"/>
                <p:cNvSpPr/>
                <p:nvPr/>
              </p:nvSpPr>
              <p:spPr>
                <a:xfrm>
                  <a:off x="2433535" y="966971"/>
                  <a:ext cx="1621766" cy="370936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3244647" y="1012691"/>
                  <a:ext cx="1545373" cy="284863"/>
                </a:xfrm>
                <a:prstGeom prst="rect">
                  <a:avLst/>
                </a:prstGeom>
                <a:noFill/>
                <a:ln w="28575"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56" name="矩形 55"/>
            <p:cNvSpPr/>
            <p:nvPr/>
          </p:nvSpPr>
          <p:spPr>
            <a:xfrm>
              <a:off x="92763" y="4019171"/>
              <a:ext cx="2320236" cy="46055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2175217" y="-94771"/>
            <a:ext cx="2675664" cy="1854680"/>
            <a:chOff x="2114356" y="194906"/>
            <a:chExt cx="2675664" cy="1854680"/>
          </a:xfrm>
        </p:grpSpPr>
        <p:cxnSp>
          <p:nvCxnSpPr>
            <p:cNvPr id="67" name="直線接點 66"/>
            <p:cNvCxnSpPr/>
            <p:nvPr/>
          </p:nvCxnSpPr>
          <p:spPr>
            <a:xfrm flipV="1">
              <a:off x="2114356" y="1152439"/>
              <a:ext cx="2251495" cy="8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群組 67"/>
            <p:cNvGrpSpPr/>
            <p:nvPr/>
          </p:nvGrpSpPr>
          <p:grpSpPr>
            <a:xfrm>
              <a:off x="2433535" y="194906"/>
              <a:ext cx="2356485" cy="1854680"/>
              <a:chOff x="2433535" y="194906"/>
              <a:chExt cx="2356485" cy="1854680"/>
            </a:xfrm>
          </p:grpSpPr>
          <p:cxnSp>
            <p:nvCxnSpPr>
              <p:cNvPr id="69" name="直線接點 68"/>
              <p:cNvCxnSpPr/>
              <p:nvPr/>
            </p:nvCxnSpPr>
            <p:spPr>
              <a:xfrm>
                <a:off x="3227164" y="194906"/>
                <a:ext cx="17254" cy="18546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矩形 69"/>
              <p:cNvSpPr/>
              <p:nvPr/>
            </p:nvSpPr>
            <p:spPr>
              <a:xfrm>
                <a:off x="2433535" y="966971"/>
                <a:ext cx="1621766" cy="370936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3244647" y="1012691"/>
                <a:ext cx="1545373" cy="284863"/>
              </a:xfrm>
              <a:prstGeom prst="rect">
                <a:avLst/>
              </a:prstGeom>
              <a:noFill/>
              <a:ln w="28575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3" name="群組 2"/>
          <p:cNvGrpSpPr/>
          <p:nvPr/>
        </p:nvGrpSpPr>
        <p:grpSpPr>
          <a:xfrm>
            <a:off x="82007" y="3350145"/>
            <a:ext cx="3836904" cy="1854680"/>
            <a:chOff x="1898855" y="4818746"/>
            <a:chExt cx="3836904" cy="1854680"/>
          </a:xfrm>
        </p:grpSpPr>
        <p:grpSp>
          <p:nvGrpSpPr>
            <p:cNvPr id="58" name="群組 57"/>
            <p:cNvGrpSpPr/>
            <p:nvPr/>
          </p:nvGrpSpPr>
          <p:grpSpPr>
            <a:xfrm>
              <a:off x="1898855" y="4818746"/>
              <a:ext cx="2675664" cy="1854680"/>
              <a:chOff x="2114356" y="194906"/>
              <a:chExt cx="2675664" cy="1854680"/>
            </a:xfrm>
          </p:grpSpPr>
          <p:cxnSp>
            <p:nvCxnSpPr>
              <p:cNvPr id="59" name="直線接點 58"/>
              <p:cNvCxnSpPr/>
              <p:nvPr/>
            </p:nvCxnSpPr>
            <p:spPr>
              <a:xfrm flipV="1">
                <a:off x="2114356" y="1152439"/>
                <a:ext cx="2251495" cy="86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" name="群組 59"/>
              <p:cNvGrpSpPr/>
              <p:nvPr/>
            </p:nvGrpSpPr>
            <p:grpSpPr>
              <a:xfrm>
                <a:off x="2433535" y="194906"/>
                <a:ext cx="2356485" cy="1854680"/>
                <a:chOff x="2433535" y="194906"/>
                <a:chExt cx="2356485" cy="1854680"/>
              </a:xfrm>
            </p:grpSpPr>
            <p:cxnSp>
              <p:nvCxnSpPr>
                <p:cNvPr id="61" name="直線接點 60"/>
                <p:cNvCxnSpPr/>
                <p:nvPr/>
              </p:nvCxnSpPr>
              <p:spPr>
                <a:xfrm>
                  <a:off x="3227164" y="194906"/>
                  <a:ext cx="17254" cy="185468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矩形 61"/>
                <p:cNvSpPr/>
                <p:nvPr/>
              </p:nvSpPr>
              <p:spPr>
                <a:xfrm>
                  <a:off x="2433535" y="966971"/>
                  <a:ext cx="1621766" cy="370936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3244647" y="1012691"/>
                  <a:ext cx="1545373" cy="284863"/>
                </a:xfrm>
                <a:prstGeom prst="rect">
                  <a:avLst/>
                </a:prstGeom>
                <a:noFill/>
                <a:ln w="28575"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64" name="矩形 63"/>
            <p:cNvSpPr/>
            <p:nvPr/>
          </p:nvSpPr>
          <p:spPr>
            <a:xfrm>
              <a:off x="3415523" y="5548591"/>
              <a:ext cx="2320236" cy="46055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3483253" y="5599389"/>
              <a:ext cx="2167836" cy="35037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87576" y="4896869"/>
            <a:ext cx="4903698" cy="1854680"/>
            <a:chOff x="3651245" y="2345981"/>
            <a:chExt cx="4903698" cy="1854680"/>
          </a:xfrm>
        </p:grpSpPr>
        <p:grpSp>
          <p:nvGrpSpPr>
            <p:cNvPr id="73" name="群組 72"/>
            <p:cNvGrpSpPr/>
            <p:nvPr/>
          </p:nvGrpSpPr>
          <p:grpSpPr>
            <a:xfrm>
              <a:off x="3651245" y="2345981"/>
              <a:ext cx="2675664" cy="1854680"/>
              <a:chOff x="2114356" y="194906"/>
              <a:chExt cx="2675664" cy="1854680"/>
            </a:xfrm>
          </p:grpSpPr>
          <p:cxnSp>
            <p:nvCxnSpPr>
              <p:cNvPr id="74" name="直線接點 73"/>
              <p:cNvCxnSpPr/>
              <p:nvPr/>
            </p:nvCxnSpPr>
            <p:spPr>
              <a:xfrm flipV="1">
                <a:off x="2114356" y="1152439"/>
                <a:ext cx="2251495" cy="862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群組 74"/>
              <p:cNvGrpSpPr/>
              <p:nvPr/>
            </p:nvGrpSpPr>
            <p:grpSpPr>
              <a:xfrm>
                <a:off x="2433535" y="194906"/>
                <a:ext cx="2356485" cy="1854680"/>
                <a:chOff x="2433535" y="194906"/>
                <a:chExt cx="2356485" cy="1854680"/>
              </a:xfrm>
            </p:grpSpPr>
            <p:cxnSp>
              <p:nvCxnSpPr>
                <p:cNvPr id="76" name="直線接點 75"/>
                <p:cNvCxnSpPr/>
                <p:nvPr/>
              </p:nvCxnSpPr>
              <p:spPr>
                <a:xfrm>
                  <a:off x="3227164" y="194906"/>
                  <a:ext cx="17254" cy="185468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矩形 76"/>
                <p:cNvSpPr/>
                <p:nvPr/>
              </p:nvSpPr>
              <p:spPr>
                <a:xfrm>
                  <a:off x="2433535" y="966971"/>
                  <a:ext cx="1621766" cy="370936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8" name="矩形 77"/>
                <p:cNvSpPr/>
                <p:nvPr/>
              </p:nvSpPr>
              <p:spPr>
                <a:xfrm>
                  <a:off x="3244647" y="1012691"/>
                  <a:ext cx="1545373" cy="284863"/>
                </a:xfrm>
                <a:prstGeom prst="rect">
                  <a:avLst/>
                </a:prstGeom>
                <a:noFill/>
                <a:ln w="28575"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79" name="矩形 78"/>
            <p:cNvSpPr/>
            <p:nvPr/>
          </p:nvSpPr>
          <p:spPr>
            <a:xfrm>
              <a:off x="5167913" y="3075826"/>
              <a:ext cx="2320236" cy="46055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6387107" y="3126624"/>
              <a:ext cx="2167836" cy="35037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4988122" y="77843"/>
            <a:ext cx="4037345" cy="1038225"/>
            <a:chOff x="194980" y="2596443"/>
            <a:chExt cx="6867525" cy="1038225"/>
          </a:xfrm>
        </p:grpSpPr>
        <p:pic>
          <p:nvPicPr>
            <p:cNvPr id="65" name="圖片 6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980" y="2596443"/>
              <a:ext cx="6867525" cy="1038225"/>
            </a:xfrm>
            <a:prstGeom prst="rect">
              <a:avLst/>
            </a:prstGeom>
          </p:spPr>
        </p:pic>
        <p:pic>
          <p:nvPicPr>
            <p:cNvPr id="81" name="圖片 8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02873" y="3118172"/>
              <a:ext cx="228600" cy="200025"/>
            </a:xfrm>
            <a:prstGeom prst="rect">
              <a:avLst/>
            </a:prstGeom>
          </p:spPr>
        </p:pic>
      </p:grpSp>
      <p:grpSp>
        <p:nvGrpSpPr>
          <p:cNvPr id="82" name="群組 81"/>
          <p:cNvGrpSpPr/>
          <p:nvPr/>
        </p:nvGrpSpPr>
        <p:grpSpPr>
          <a:xfrm>
            <a:off x="4144424" y="2496662"/>
            <a:ext cx="4877995" cy="1323975"/>
            <a:chOff x="257704" y="4459838"/>
            <a:chExt cx="6867525" cy="1323975"/>
          </a:xfrm>
        </p:grpSpPr>
        <p:pic>
          <p:nvPicPr>
            <p:cNvPr id="83" name="圖片 8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7704" y="4459838"/>
              <a:ext cx="6867525" cy="1323975"/>
            </a:xfrm>
            <a:prstGeom prst="rect">
              <a:avLst/>
            </a:prstGeom>
          </p:spPr>
        </p:pic>
        <p:pic>
          <p:nvPicPr>
            <p:cNvPr id="84" name="圖片 8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81993" y="4989536"/>
              <a:ext cx="228600" cy="200025"/>
            </a:xfrm>
            <a:prstGeom prst="rect">
              <a:avLst/>
            </a:prstGeom>
          </p:spPr>
        </p:pic>
        <p:pic>
          <p:nvPicPr>
            <p:cNvPr id="85" name="圖片 8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34107" y="5261127"/>
              <a:ext cx="228600" cy="190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922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Multiple file example:</a:t>
            </a:r>
          </a:p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dimitriipokrovskii.appspot.com/robot_arm_joints.html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03" y="615140"/>
            <a:ext cx="76200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18-2p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forward kinematics</a:t>
            </a:r>
            <a:endParaRPr lang="zh-TW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30" y="2324100"/>
            <a:ext cx="8255726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991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47" y="1976439"/>
            <a:ext cx="2351711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2" y="4951381"/>
            <a:ext cx="832485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群組 9"/>
          <p:cNvGrpSpPr/>
          <p:nvPr/>
        </p:nvGrpSpPr>
        <p:grpSpPr>
          <a:xfrm>
            <a:off x="3116255" y="427983"/>
            <a:ext cx="5029863" cy="4523398"/>
            <a:chOff x="4867275" y="208012"/>
            <a:chExt cx="7267575" cy="5757324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7275" y="993286"/>
              <a:ext cx="7267575" cy="497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7275" y="208012"/>
              <a:ext cx="3981450" cy="733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Matrix4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778" y="534657"/>
            <a:ext cx="2266950" cy="28575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008" y="820407"/>
            <a:ext cx="23431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15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3" y="4858649"/>
            <a:ext cx="8760889" cy="16954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3" y="70179"/>
            <a:ext cx="6883879" cy="231487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22" y="2150000"/>
            <a:ext cx="3506988" cy="260746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287328" y="406162"/>
            <a:ext cx="437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(set row-wise, stored in column major order)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843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10: rotation (Euler angles)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1626168"/>
            <a:ext cx="50577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72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Vector3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9" y="355808"/>
            <a:ext cx="2085975" cy="6191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214" y="345777"/>
            <a:ext cx="2524125" cy="6191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89" y="1284829"/>
            <a:ext cx="2219325" cy="14001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4214" y="1284828"/>
            <a:ext cx="2219325" cy="14001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778" y="4435626"/>
            <a:ext cx="2724150" cy="6191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4761" y="2837401"/>
            <a:ext cx="3181350" cy="5619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615" y="5253649"/>
            <a:ext cx="2495550" cy="5905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615" y="6077936"/>
            <a:ext cx="7667625" cy="62865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889" y="2848963"/>
            <a:ext cx="37719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50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smtClean="0"/>
              <a:t>Vector3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401570"/>
            <a:ext cx="3848100" cy="9525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1558959"/>
            <a:ext cx="5029200" cy="11239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053" y="3024084"/>
            <a:ext cx="8229600" cy="9525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4531471"/>
            <a:ext cx="2924175" cy="6000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5344" y="4352923"/>
            <a:ext cx="47815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4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Common error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11" y="1357772"/>
            <a:ext cx="3638550" cy="10477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96815" y="195849"/>
            <a:ext cx="7996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/>
              <a:t>http://stackoverflow.com/questions/509579/how-does-variable-assignment-work-in-javascript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778" y="703680"/>
            <a:ext cx="1800225" cy="9715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6815" y="2498599"/>
            <a:ext cx="7910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http://stackoverflow.com/questions/6605640/javascript-by-reference-vs-by-value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15" y="2961008"/>
            <a:ext cx="7702939" cy="377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17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Javascript</a:t>
            </a:r>
            <a:r>
              <a:rPr lang="en-US" altLang="zh-TW" dirty="0" smtClean="0"/>
              <a:t> emulator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405466"/>
            <a:ext cx="78676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255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Can run </a:t>
            </a:r>
            <a:r>
              <a:rPr lang="en-US" altLang="zh-TW" dirty="0" err="1" smtClean="0"/>
              <a:t>threejs</a:t>
            </a:r>
            <a:r>
              <a:rPr lang="en-US" altLang="zh-TW" dirty="0" smtClean="0"/>
              <a:t> too (r54)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62" y="1761066"/>
            <a:ext cx="8349075" cy="480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81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smtClean="0"/>
              <a:t> 18-3 </a:t>
            </a:r>
            <a:r>
              <a:rPr lang="en-US" altLang="zh-TW" dirty="0" smtClean="0"/>
              <a:t>IK (CCD)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Multiple files (</a:t>
            </a:r>
            <a:r>
              <a:rPr lang="en-US" altLang="zh-TW" dirty="0" err="1" smtClean="0"/>
              <a:t>ccd_box</a:t>
            </a:r>
            <a:r>
              <a:rPr lang="en-US" altLang="zh-TW" dirty="0"/>
              <a:t> </a:t>
            </a:r>
            <a:r>
              <a:rPr lang="en-US" altLang="zh-TW" dirty="0" smtClean="0"/>
              <a:t>in another file)</a:t>
            </a:r>
          </a:p>
          <a:p>
            <a:pPr lvl="1"/>
            <a:r>
              <a:rPr lang="en-US" altLang="zh-TW" dirty="0" smtClean="0"/>
              <a:t>Quite straight forward</a:t>
            </a:r>
          </a:p>
          <a:p>
            <a:r>
              <a:rPr lang="en-US" altLang="zh-TW" dirty="0" smtClean="0"/>
              <a:t>Try iteration debugging</a:t>
            </a:r>
          </a:p>
          <a:p>
            <a:r>
              <a:rPr lang="en-US" altLang="zh-TW" dirty="0" smtClean="0"/>
              <a:t>No general “box” thing yet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0234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</a:t>
            </a:r>
            <a:r>
              <a:rPr lang="en-US" altLang="zh-TW" dirty="0" smtClean="0"/>
              <a:t>19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Draggable</a:t>
            </a:r>
            <a:r>
              <a:rPr lang="en-US" altLang="zh-TW" dirty="0" smtClean="0"/>
              <a:t> cube</a:t>
            </a:r>
          </a:p>
          <a:p>
            <a:r>
              <a:rPr lang="en-US" altLang="zh-TW" dirty="0" smtClean="0"/>
              <a:t>Moving plane: </a:t>
            </a:r>
            <a:r>
              <a:rPr lang="en-US" altLang="zh-TW" dirty="0" err="1" smtClean="0"/>
              <a:t>mesh.lookAt</a:t>
            </a:r>
            <a:r>
              <a:rPr lang="en-US" altLang="zh-TW" dirty="0" smtClean="0"/>
              <a:t> ….</a:t>
            </a:r>
          </a:p>
          <a:p>
            <a:pPr lvl="1"/>
            <a:r>
              <a:rPr lang="en-US" altLang="zh-TW" dirty="0" smtClean="0"/>
              <a:t>Mesh properties: check out base class “Object3D”</a:t>
            </a:r>
          </a:p>
          <a:p>
            <a:r>
              <a:rPr lang="en-US" altLang="zh-TW" dirty="0" err="1" smtClean="0"/>
              <a:t>Div</a:t>
            </a:r>
            <a:r>
              <a:rPr lang="en-US" altLang="zh-TW" dirty="0" smtClean="0"/>
              <a:t>: specified in </a:t>
            </a:r>
            <a:r>
              <a:rPr lang="en-US" altLang="zh-TW" dirty="0" err="1" smtClean="0"/>
              <a:t>js</a:t>
            </a:r>
            <a:endParaRPr lang="en-US" altLang="zh-TW" dirty="0" smtClean="0"/>
          </a:p>
          <a:p>
            <a:r>
              <a:rPr lang="en-US" altLang="zh-TW" dirty="0" smtClean="0"/>
              <a:t>Size of plane limits the movement</a:t>
            </a:r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415" y="1175929"/>
            <a:ext cx="34480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460172" y="138965"/>
            <a:ext cx="6683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Reference: </a:t>
            </a:r>
            <a:r>
              <a:rPr lang="zh-TW" altLang="en-US" dirty="0" smtClean="0"/>
              <a:t>http</a:t>
            </a:r>
            <a:r>
              <a:rPr lang="zh-TW" altLang="en-US" dirty="0"/>
              <a:t>://threejs.org/examples/webgl_interactive_draggablecubes.html</a:t>
            </a:r>
          </a:p>
        </p:txBody>
      </p:sp>
    </p:spTree>
    <p:extLst>
      <p:ext uri="{BB962C8B-B14F-4D97-AF65-F5344CB8AC3E}">
        <p14:creationId xmlns:p14="http://schemas.microsoft.com/office/powerpoint/2010/main" val="24339926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90" y="168729"/>
            <a:ext cx="3345910" cy="317049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462" y="168728"/>
            <a:ext cx="3267947" cy="317049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258" y="168729"/>
            <a:ext cx="3099027" cy="283915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370114" y="3397389"/>
            <a:ext cx="6915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Mouse move (on top of an object):</a:t>
            </a:r>
          </a:p>
          <a:p>
            <a:r>
              <a:rPr lang="en-US" altLang="zh-TW" dirty="0" smtClean="0"/>
              <a:t>   Set INTERSECTED; </a:t>
            </a:r>
          </a:p>
          <a:p>
            <a:r>
              <a:rPr lang="en-US" altLang="zh-TW" dirty="0" smtClean="0"/>
              <a:t>   set </a:t>
            </a:r>
            <a:r>
              <a:rPr lang="en-US" altLang="zh-TW" dirty="0" err="1" smtClean="0"/>
              <a:t>plane.position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INTERSECTED.position</a:t>
            </a:r>
            <a:r>
              <a:rPr lang="en-US" altLang="zh-TW" dirty="0" smtClean="0"/>
              <a:t>; orient towards the camera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7476" y="2884055"/>
            <a:ext cx="171450" cy="24765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7660" y="1525374"/>
            <a:ext cx="209550" cy="2286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4794" y="1902307"/>
            <a:ext cx="209550" cy="2571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3221" y="1268199"/>
            <a:ext cx="209550" cy="257175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345508" y="4426468"/>
            <a:ext cx="5185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Mouse down: 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Set SELECTED; offset = </a:t>
            </a:r>
            <a:r>
              <a:rPr lang="en-US" altLang="zh-TW" dirty="0" err="1" smtClean="0"/>
              <a:t>object.point</a:t>
            </a:r>
            <a:r>
              <a:rPr lang="en-US" altLang="zh-TW" dirty="0" smtClean="0"/>
              <a:t> – </a:t>
            </a:r>
            <a:r>
              <a:rPr lang="en-US" altLang="zh-TW" dirty="0" err="1" smtClean="0"/>
              <a:t>plane.position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45508" y="6005214"/>
            <a:ext cx="5732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Mouse up: 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SELECTED = NULL; </a:t>
            </a:r>
            <a:r>
              <a:rPr lang="en-US" altLang="zh-TW" dirty="0" err="1" smtClean="0"/>
              <a:t>plane.position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INTERSECTED.position</a:t>
            </a:r>
            <a:r>
              <a:rPr lang="en-US" altLang="zh-TW" dirty="0" smtClean="0"/>
              <a:t>;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45508" y="5215841"/>
            <a:ext cx="4013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Mouse move (drag): </a:t>
            </a:r>
          </a:p>
          <a:p>
            <a:r>
              <a:rPr lang="en-US" altLang="zh-TW" dirty="0" smtClean="0"/>
              <a:t>   </a:t>
            </a:r>
            <a:r>
              <a:rPr lang="en-US" altLang="zh-TW" dirty="0" err="1" smtClean="0"/>
              <a:t>SELECTED.position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plane_hit</a:t>
            </a:r>
            <a:r>
              <a:rPr lang="en-US" altLang="zh-TW" dirty="0" smtClean="0"/>
              <a:t> -  offset;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70548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smtClean="0"/>
              <a:t> </a:t>
            </a:r>
            <a:r>
              <a:rPr lang="en-US" altLang="zh-TW" smtClean="0"/>
              <a:t>19-0 </a:t>
            </a:r>
            <a:r>
              <a:rPr lang="en-US" altLang="zh-TW" dirty="0"/>
              <a:t>(</a:t>
            </a:r>
            <a:r>
              <a:rPr lang="en-US" altLang="zh-TW" dirty="0" err="1"/>
              <a:t>xz</a:t>
            </a:r>
            <a:r>
              <a:rPr lang="en-US" altLang="zh-TW" dirty="0"/>
              <a:t> tracer)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741" y="1690689"/>
            <a:ext cx="5372100" cy="46196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466" y="4496878"/>
            <a:ext cx="6953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258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</a:t>
            </a:r>
            <a:r>
              <a:rPr lang="en-US" altLang="zh-TW" dirty="0" smtClean="0"/>
              <a:t>19-1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593100"/>
            <a:ext cx="84963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5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38" y="238394"/>
            <a:ext cx="4067175" cy="18954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12" y="2211148"/>
            <a:ext cx="4238625" cy="10382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424" y="3326652"/>
            <a:ext cx="3962400" cy="17526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327" y="5156531"/>
            <a:ext cx="4048125" cy="11239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2718" y="224287"/>
            <a:ext cx="3895725" cy="16192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2718" y="2012202"/>
            <a:ext cx="4057650" cy="13144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6055" y="3326652"/>
            <a:ext cx="3990975" cy="131445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4947249" y="4378264"/>
            <a:ext cx="4120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These two are the same;</a:t>
            </a:r>
          </a:p>
          <a:p>
            <a:r>
              <a:rPr lang="en-US" altLang="zh-TW" dirty="0" smtClean="0"/>
              <a:t>Rotation is applied with the underlying (default) Euler order (‘XYZ’)</a:t>
            </a:r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1549" y="5369616"/>
            <a:ext cx="48482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1237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97" y="1825625"/>
            <a:ext cx="7470206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79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87" y="4081821"/>
            <a:ext cx="4181475" cy="17621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62" y="189781"/>
            <a:ext cx="3895725" cy="16192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662" y="252413"/>
            <a:ext cx="4057650" cy="13144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804" y="4081821"/>
            <a:ext cx="3924300" cy="15621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502989" y="1809031"/>
            <a:ext cx="213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(default order: ‘XYZ’)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2114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PlaneBufferGeometry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23" y="1381017"/>
            <a:ext cx="4819650" cy="16573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35773" y="1825625"/>
            <a:ext cx="26655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555555"/>
                </a:solidFill>
                <a:latin typeface="inconsolata"/>
              </a:rPr>
              <a:t>Number of segmented faces along the width of the sides.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887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11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149" y="527019"/>
            <a:ext cx="4248150" cy="43719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059" y="4898994"/>
            <a:ext cx="66008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83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12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60" y="1953883"/>
            <a:ext cx="5021457" cy="17907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60" y="3910782"/>
            <a:ext cx="6153150" cy="27146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136" y="234621"/>
            <a:ext cx="35337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07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Tuts</a:t>
            </a:r>
            <a:r>
              <a:rPr lang="en-US" altLang="zh-TW" dirty="0" smtClean="0"/>
              <a:t> 13: Left-or-Right Prototype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HUD to pick one cube</a:t>
            </a:r>
          </a:p>
          <a:p>
            <a:r>
              <a:rPr lang="en-US" altLang="zh-TW" dirty="0" smtClean="0"/>
              <a:t>Initiate animation on the selected cube; increment the count in the log</a:t>
            </a:r>
          </a:p>
          <a:p>
            <a:r>
              <a:rPr lang="en-US" altLang="zh-TW" dirty="0" smtClean="0"/>
              <a:t>“Local Storage” to keep a log on the history </a:t>
            </a:r>
            <a:r>
              <a:rPr lang="en-US" altLang="zh-TW" dirty="0"/>
              <a:t>(</a:t>
            </a:r>
            <a:r>
              <a:rPr lang="en-US" altLang="zh-TW" dirty="0" smtClean="0">
                <a:hlinkClick r:id="rId2"/>
              </a:rPr>
              <a:t>ref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1620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31951</TotalTime>
  <Words>706</Words>
  <Application>Microsoft Office PowerPoint</Application>
  <PresentationFormat>如螢幕大小 (4:3)</PresentationFormat>
  <Paragraphs>93</Paragraphs>
  <Slides>40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1" baseType="lpstr">
      <vt:lpstr>Office 佈景主題</vt:lpstr>
      <vt:lpstr>Three.js Tutorials Part 2 (10-19)</vt:lpstr>
      <vt:lpstr>Javascript debugging</vt:lpstr>
      <vt:lpstr>Tuts 10: rotation (Euler angles)</vt:lpstr>
      <vt:lpstr>PowerPoint 簡報</vt:lpstr>
      <vt:lpstr>PowerPoint 簡報</vt:lpstr>
      <vt:lpstr>PlaneBufferGeometry</vt:lpstr>
      <vt:lpstr>Tuts 11</vt:lpstr>
      <vt:lpstr>Tuts 12</vt:lpstr>
      <vt:lpstr>Tuts 13: Left-or-Right Prototype</vt:lpstr>
      <vt:lpstr>PowerPoint 簡報</vt:lpstr>
      <vt:lpstr>Tuts 14: Picking</vt:lpstr>
      <vt:lpstr>About  Raycaster</vt:lpstr>
      <vt:lpstr>Picking  Details</vt:lpstr>
      <vt:lpstr>Also related to 19-0 (xz tracer)</vt:lpstr>
      <vt:lpstr>PowerPoint 簡報</vt:lpstr>
      <vt:lpstr>Tuts 15: TopView Camera &amp; Dual Viewports</vt:lpstr>
      <vt:lpstr>PowerPoint 簡報</vt:lpstr>
      <vt:lpstr>Tuts 16 Tree Billboard</vt:lpstr>
      <vt:lpstr>Something I learned while doing tuts 16</vt:lpstr>
      <vt:lpstr>Tuts 17: Shadow Map</vt:lpstr>
      <vt:lpstr>PowerPoint 簡報</vt:lpstr>
      <vt:lpstr>Tuts 18 Object Hierarchy</vt:lpstr>
      <vt:lpstr>Tuts 18-1 Two-link with GUI</vt:lpstr>
      <vt:lpstr>Tuts 18-2</vt:lpstr>
      <vt:lpstr>PowerPoint 簡報</vt:lpstr>
      <vt:lpstr>PowerPoint 簡報</vt:lpstr>
      <vt:lpstr>18-2p forward kinematics</vt:lpstr>
      <vt:lpstr>Matrix4</vt:lpstr>
      <vt:lpstr>PowerPoint 簡報</vt:lpstr>
      <vt:lpstr>Vector3</vt:lpstr>
      <vt:lpstr>Vector3</vt:lpstr>
      <vt:lpstr>Common error</vt:lpstr>
      <vt:lpstr>Javascript emulator</vt:lpstr>
      <vt:lpstr>Can run threejs too (r54)</vt:lpstr>
      <vt:lpstr>Tuts 18-3 IK (CCD)</vt:lpstr>
      <vt:lpstr>Tuts 19</vt:lpstr>
      <vt:lpstr>PowerPoint 簡報</vt:lpstr>
      <vt:lpstr>Tuts 19-0 (xz tracer)</vt:lpstr>
      <vt:lpstr>Tuts 19-1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</dc:title>
  <dc:creator>jmchen</dc:creator>
  <cp:lastModifiedBy>Microsoft</cp:lastModifiedBy>
  <cp:revision>158</cp:revision>
  <cp:lastPrinted>2014-12-19T12:26:23Z</cp:lastPrinted>
  <dcterms:created xsi:type="dcterms:W3CDTF">2014-10-12T07:27:50Z</dcterms:created>
  <dcterms:modified xsi:type="dcterms:W3CDTF">2014-12-22T06:06:13Z</dcterms:modified>
</cp:coreProperties>
</file>