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94" r:id="rId13"/>
    <p:sldId id="293" r:id="rId14"/>
    <p:sldId id="295" r:id="rId15"/>
    <p:sldId id="289" r:id="rId16"/>
    <p:sldId id="290" r:id="rId17"/>
    <p:sldId id="291" r:id="rId18"/>
    <p:sldId id="292" r:id="rId19"/>
    <p:sldId id="299" r:id="rId20"/>
    <p:sldId id="300" r:id="rId21"/>
    <p:sldId id="301" r:id="rId22"/>
    <p:sldId id="302" r:id="rId23"/>
    <p:sldId id="286" r:id="rId24"/>
    <p:sldId id="287" r:id="rId25"/>
    <p:sldId id="288" r:id="rId26"/>
    <p:sldId id="303" r:id="rId27"/>
    <p:sldId id="260" r:id="rId28"/>
    <p:sldId id="261" r:id="rId29"/>
    <p:sldId id="296" r:id="rId30"/>
    <p:sldId id="297" r:id="rId31"/>
    <p:sldId id="298" r:id="rId32"/>
    <p:sldId id="262" r:id="rId33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36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66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50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28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16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07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77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27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48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94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3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96A49-BA8E-464B-A1B0-31643BCE068C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26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hreejs.org/example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threejs.org/examples/#webgl_rt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eb3d2013.org/program.html" TargetMode="External"/><Relationship Id="rId2" Type="http://schemas.openxmlformats.org/officeDocument/2006/relationships/hyperlink" Target="http://en.wikipedia.org/wiki/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ltimerendering.com/erich/udacity/exercises/unit3_toon_solution.html" TargetMode="External"/><Relationship Id="rId2" Type="http://schemas.openxmlformats.org/officeDocument/2006/relationships/hyperlink" Target="http://joshondesign.com/p/books/canvasdeepdive/chapter10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multimedia.journalism.berkeley.edu/tutorials/html/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learningthreejs.com/blog/2013/04/30/closing-the-gap-between-html-and-webgl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0703212/recommended-way-to-make-a-2d-hud-in-webgl" TargetMode="External"/><Relationship Id="rId2" Type="http://schemas.openxmlformats.org/officeDocument/2006/relationships/hyperlink" Target="http://www.slideshare.net/auradeluxe/web-gl-its-go-ti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mrdoob/three.js/wiki/Uniforms-types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Three.js Tutorials</a:t>
            </a:r>
            <a:br>
              <a:rPr lang="en-US" altLang="zh-TW" dirty="0" smtClean="0"/>
            </a:br>
            <a:r>
              <a:rPr lang="en-US" altLang="zh-TW" dirty="0" smtClean="0"/>
              <a:t>Part 4 (2x- </a:t>
            </a:r>
            <a:r>
              <a:rPr lang="en-US" altLang="zh-TW" dirty="0" err="1" smtClean="0"/>
              <a:t>shader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References: </a:t>
            </a:r>
          </a:p>
          <a:p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://threejs.org/examples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869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72" y="124903"/>
            <a:ext cx="3886200" cy="23812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" y="2506153"/>
            <a:ext cx="92964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35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00" y="70644"/>
            <a:ext cx="2990850" cy="19145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2159299"/>
            <a:ext cx="9029700" cy="31432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020574" y="1846057"/>
            <a:ext cx="183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wavy animation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897811" y="6107502"/>
            <a:ext cx="3634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Shadermaterial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LambertMaterial</a:t>
            </a:r>
            <a:r>
              <a:rPr lang="en-US" altLang="zh-TW" dirty="0" smtClean="0"/>
              <a:t>??</a:t>
            </a:r>
          </a:p>
          <a:p>
            <a:r>
              <a:rPr lang="en-US" altLang="zh-TW" dirty="0" smtClean="0"/>
              <a:t>Modulate: </a:t>
            </a:r>
            <a:r>
              <a:rPr lang="en-US" altLang="zh-TW" dirty="0" err="1" smtClean="0"/>
              <a:t>dat-gui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752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91600" cy="34004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00425"/>
            <a:ext cx="8743950" cy="19240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18" y="5091114"/>
            <a:ext cx="75533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73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2x-1 </a:t>
            </a:r>
            <a:r>
              <a:rPr lang="en-US" altLang="zh-TW" dirty="0" err="1" smtClean="0"/>
              <a:t>Toon</a:t>
            </a:r>
            <a:r>
              <a:rPr lang="en-US" altLang="zh-TW" dirty="0" smtClean="0"/>
              <a:t> Shading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4" y="1690689"/>
            <a:ext cx="8010525" cy="34004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4" y="5276132"/>
            <a:ext cx="7543800" cy="12573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143" y="157656"/>
            <a:ext cx="2109608" cy="197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7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8407"/>
            <a:ext cx="8382000" cy="656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84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2x-2 (GLSL: </a:t>
            </a:r>
            <a:r>
              <a:rPr lang="en-US" altLang="zh-TW" dirty="0" err="1" smtClean="0"/>
              <a:t>Multitexture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101" y="2074922"/>
            <a:ext cx="38195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20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56" y="709613"/>
            <a:ext cx="8764528" cy="54673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544" y="2622430"/>
            <a:ext cx="4103515" cy="217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72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40" y="500333"/>
            <a:ext cx="8823732" cy="51899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461" y="890139"/>
            <a:ext cx="28765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28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241540"/>
            <a:ext cx="8963025" cy="608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10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2x-3 Filter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56" y="1883243"/>
            <a:ext cx="3784824" cy="406466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684" y="172572"/>
            <a:ext cx="3775316" cy="303623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34528"/>
            <a:ext cx="4381231" cy="311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Shader</a:t>
            </a:r>
            <a:r>
              <a:rPr lang="en-US" altLang="zh-TW" dirty="0" smtClean="0"/>
              <a:t> Topics to Cover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Filter</a:t>
            </a:r>
          </a:p>
          <a:p>
            <a:r>
              <a:rPr lang="en-US" altLang="zh-TW" dirty="0" err="1" smtClean="0"/>
              <a:t>Bumpmap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RTT</a:t>
            </a:r>
            <a:r>
              <a:rPr lang="en-US" altLang="zh-TW" dirty="0" smtClean="0"/>
              <a:t> and mosaic</a:t>
            </a:r>
          </a:p>
          <a:p>
            <a:r>
              <a:rPr lang="en-US" altLang="zh-TW" dirty="0" smtClean="0"/>
              <a:t>Per pixel shading</a:t>
            </a:r>
          </a:p>
          <a:p>
            <a:r>
              <a:rPr lang="en-US" altLang="zh-TW" dirty="0" smtClean="0"/>
              <a:t>Ambient occlusion</a:t>
            </a:r>
          </a:p>
          <a:p>
            <a:pPr lvl="1"/>
            <a:r>
              <a:rPr lang="en-US" altLang="zh-TW" dirty="0" smtClean="0"/>
              <a:t>Depth texture output (RTT)?!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4748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Fragment </a:t>
            </a:r>
            <a:r>
              <a:rPr lang="en-US" altLang="zh-TW" dirty="0" err="1" smtClean="0"/>
              <a:t>Shader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42" y="1825625"/>
            <a:ext cx="4105382" cy="402870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324" y="1825625"/>
            <a:ext cx="4176164" cy="358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36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1133475"/>
            <a:ext cx="89439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1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76" y="175493"/>
            <a:ext cx="5686425" cy="41433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76" y="4508501"/>
            <a:ext cx="61531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55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2x-4 RTT (</a:t>
            </a:r>
            <a:r>
              <a:rPr lang="en-US" altLang="zh-TW" dirty="0" err="1">
                <a:hlinkClick r:id="rId2"/>
              </a:rPr>
              <a:t>url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30" y="2180415"/>
            <a:ext cx="8438432" cy="40671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262" y="109807"/>
            <a:ext cx="3276600" cy="334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60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62284"/>
            <a:ext cx="85725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71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98" y="856711"/>
            <a:ext cx="60388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52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Bump 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</a:t>
            </a:r>
            <a:r>
              <a:rPr lang="en-US" altLang="zh-TW" dirty="0" err="1" smtClean="0"/>
              <a:t>threejs</a:t>
            </a:r>
            <a:r>
              <a:rPr lang="en-US" altLang="zh-TW" dirty="0" smtClean="0"/>
              <a:t> implements bump map?</a:t>
            </a:r>
          </a:p>
          <a:p>
            <a:pPr lvl="1"/>
            <a:r>
              <a:rPr lang="en-US" altLang="zh-TW" dirty="0" smtClean="0"/>
              <a:t>Pretty good outcome, </a:t>
            </a:r>
            <a:r>
              <a:rPr lang="en-US" altLang="zh-TW" dirty="0" err="1" smtClean="0"/>
              <a:t>rgb</a:t>
            </a:r>
            <a:r>
              <a:rPr lang="en-US" altLang="zh-TW" dirty="0" smtClean="0"/>
              <a:t> map, 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7708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web3D killer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initially the idea to fully display and navigate Web sites using </a:t>
            </a:r>
            <a:r>
              <a:rPr lang="en-US" altLang="zh-TW" dirty="0" smtClean="0"/>
              <a:t>3D</a:t>
            </a:r>
          </a:p>
          <a:p>
            <a:r>
              <a:rPr lang="en-US" altLang="zh-TW" dirty="0"/>
              <a:t>now refers to all interactive 3D content which are embedded into web pages </a:t>
            </a:r>
            <a:r>
              <a:rPr lang="en-US" altLang="zh-TW" dirty="0">
                <a:hlinkClick r:id="rId2" tooltip="Html"/>
              </a:rPr>
              <a:t>html</a:t>
            </a:r>
            <a:r>
              <a:rPr lang="en-US" altLang="zh-TW" dirty="0"/>
              <a:t>, and that we can see </a:t>
            </a:r>
            <a:r>
              <a:rPr lang="en-US" altLang="zh-TW" dirty="0" smtClean="0"/>
              <a:t>through </a:t>
            </a:r>
            <a:r>
              <a:rPr lang="en-US" altLang="zh-TW" dirty="0"/>
              <a:t>a web </a:t>
            </a:r>
            <a:r>
              <a:rPr lang="en-US" altLang="zh-TW" dirty="0" smtClean="0"/>
              <a:t>browser</a:t>
            </a:r>
          </a:p>
          <a:p>
            <a:r>
              <a:rPr lang="en-US" altLang="zh-TW" dirty="0"/>
              <a:t>Web3d consortium: </a:t>
            </a:r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web3d2013.org/program.html</a:t>
            </a:r>
            <a:endParaRPr lang="en-US" altLang="zh-TW" dirty="0" smtClean="0"/>
          </a:p>
          <a:p>
            <a:r>
              <a:rPr lang="en-US" altLang="zh-TW" dirty="0" smtClean="0"/>
              <a:t>X3d, </a:t>
            </a:r>
            <a:r>
              <a:rPr lang="en-US" altLang="zh-TW" dirty="0" err="1" smtClean="0"/>
              <a:t>webgl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6205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Vrml</a:t>
            </a:r>
            <a:r>
              <a:rPr lang="en-US" altLang="zh-TW" dirty="0" smtClean="0"/>
              <a:t>-&gt;x3d-&gt;x3dom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3547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Ray caster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Picking</a:t>
            </a:r>
          </a:p>
          <a:p>
            <a:r>
              <a:rPr lang="en-US" altLang="zh-TW" dirty="0" smtClean="0"/>
              <a:t>Collision detection (</a:t>
            </a:r>
            <a:r>
              <a:rPr lang="en-US" altLang="zh-TW" dirty="0" err="1" smtClean="0"/>
              <a:t>stemkoski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50" y="3160503"/>
            <a:ext cx="8450473" cy="14859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524" y="234171"/>
            <a:ext cx="2663585" cy="261260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882547" y="36512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No-hit bug!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312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smtClean="0"/>
              <a:t> 2x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Shader</a:t>
            </a:r>
            <a:r>
              <a:rPr lang="en-US" altLang="zh-TW" dirty="0" smtClean="0"/>
              <a:t> version: 150?! (still </a:t>
            </a:r>
            <a:r>
              <a:rPr lang="en-US" altLang="zh-TW" dirty="0" err="1" smtClean="0"/>
              <a:t>oldschool</a:t>
            </a:r>
            <a:r>
              <a:rPr lang="en-US" altLang="zh-TW" dirty="0" smtClean="0"/>
              <a:t>, with some modification towards 330)</a:t>
            </a:r>
          </a:p>
          <a:p>
            <a:r>
              <a:rPr lang="en-US" altLang="zh-TW" dirty="0" err="1" smtClean="0"/>
              <a:t>Shader</a:t>
            </a:r>
            <a:r>
              <a:rPr lang="en-US" altLang="zh-TW" dirty="0" smtClean="0"/>
              <a:t> material</a:t>
            </a:r>
          </a:p>
          <a:p>
            <a:r>
              <a:rPr lang="en-US" altLang="zh-TW" dirty="0" err="1" smtClean="0"/>
              <a:t>Toon</a:t>
            </a:r>
            <a:r>
              <a:rPr lang="en-US" altLang="zh-TW" dirty="0" smtClean="0"/>
              <a:t> shading</a:t>
            </a:r>
          </a:p>
          <a:p>
            <a:r>
              <a:rPr lang="en-US" altLang="zh-TW" dirty="0" smtClean="0"/>
              <a:t>Teapots, some JSON models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76300" y="4591735"/>
            <a:ext cx="6756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u="sng" dirty="0" smtClean="0">
                <a:hlinkClick r:id="rId2"/>
              </a:rPr>
              <a:t>Contains some </a:t>
            </a:r>
            <a:r>
              <a:rPr lang="en-US" altLang="zh-TW" u="sng" dirty="0" err="1" smtClean="0">
                <a:hlinkClick r:id="rId2"/>
              </a:rPr>
              <a:t>shader</a:t>
            </a:r>
            <a:r>
              <a:rPr lang="en-US" altLang="zh-TW" u="sng" dirty="0" smtClean="0">
                <a:hlinkClick r:id="rId2"/>
              </a:rPr>
              <a:t> passes (</a:t>
            </a:r>
            <a:r>
              <a:rPr lang="en-US" altLang="zh-TW" u="sng" dirty="0" err="1" smtClean="0">
                <a:hlinkClick r:id="rId2"/>
              </a:rPr>
              <a:t>js</a:t>
            </a:r>
            <a:r>
              <a:rPr lang="en-US" altLang="zh-TW" u="sng" dirty="0" smtClean="0">
                <a:hlinkClick r:id="rId2"/>
              </a:rPr>
              <a:t>):</a:t>
            </a:r>
          </a:p>
          <a:p>
            <a:r>
              <a:rPr lang="zh-TW" altLang="en-US" dirty="0" smtClean="0">
                <a:hlinkClick r:id="rId2"/>
              </a:rPr>
              <a:t>http</a:t>
            </a:r>
            <a:r>
              <a:rPr lang="zh-TW" altLang="en-US" dirty="0">
                <a:hlinkClick r:id="rId2"/>
              </a:rPr>
              <a:t>://joshondesign.com/p/books/canvasdeepdive/chapter10</a:t>
            </a:r>
            <a:r>
              <a:rPr lang="zh-TW" altLang="en-US" dirty="0" smtClean="0">
                <a:hlinkClick r:id="rId2"/>
              </a:rPr>
              <a:t>.html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1000" y="5524967"/>
            <a:ext cx="82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http://www.realtimerendering.com/erich/udacity/exercises/unit3_toon_solution</a:t>
            </a:r>
            <a:r>
              <a:rPr lang="zh-TW" altLang="en-US" dirty="0" smtClean="0">
                <a:hlinkClick r:id="rId3"/>
              </a:rPr>
              <a:t>.html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20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Q: html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Body.append</a:t>
            </a:r>
            <a:endParaRPr lang="en-US" altLang="zh-TW" dirty="0" smtClean="0"/>
          </a:p>
          <a:p>
            <a:r>
              <a:rPr lang="en-US" altLang="zh-TW" dirty="0" smtClean="0"/>
              <a:t>Container …</a:t>
            </a:r>
          </a:p>
          <a:p>
            <a:r>
              <a:rPr lang="en-US" altLang="zh-TW" dirty="0" smtClean="0"/>
              <a:t>(tuts25)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1556259"/>
            <a:ext cx="4667250" cy="34004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2640" y="5374582"/>
            <a:ext cx="7159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http://multimedia.journalism.berkeley.edu/tutorials/html</a:t>
            </a:r>
            <a:r>
              <a:rPr lang="zh-TW" altLang="en-US" dirty="0" smtClean="0">
                <a:hlinkClick r:id="rId3"/>
              </a:rPr>
              <a:t>/</a:t>
            </a:r>
            <a:endParaRPr lang="en-US" altLang="zh-TW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817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Embedded html (not very interesting, not interactive-able)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http://learningthreejs.com/blog/2013/04/30/closing-the-gap-between-html-and-webgl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79" y="3008527"/>
            <a:ext cx="6866540" cy="345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2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Webgl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3D concept + new </a:t>
            </a:r>
            <a:r>
              <a:rPr lang="en-US" altLang="zh-TW" dirty="0" err="1" smtClean="0"/>
              <a:t>shader</a:t>
            </a:r>
            <a:endParaRPr lang="en-US" altLang="zh-TW" dirty="0" smtClean="0"/>
          </a:p>
          <a:p>
            <a:r>
              <a:rPr lang="en-US" altLang="zh-TW" dirty="0" smtClean="0"/>
              <a:t>Web3d: data/info visualization</a:t>
            </a:r>
          </a:p>
          <a:p>
            <a:r>
              <a:rPr lang="en-US" altLang="zh-TW" dirty="0" smtClean="0"/>
              <a:t>(compared with x3d)</a:t>
            </a:r>
            <a:r>
              <a:rPr lang="zh-TW" altLang="en-US" dirty="0" smtClean="0"/>
              <a:t> </a:t>
            </a:r>
            <a:r>
              <a:rPr lang="en-US" altLang="zh-TW" dirty="0" smtClean="0"/>
              <a:t>no file format, no markup language, no DOM</a:t>
            </a:r>
          </a:p>
          <a:p>
            <a:r>
              <a:rPr lang="en-US" altLang="zh-TW" dirty="0" err="1" smtClean="0"/>
              <a:t>Threejs</a:t>
            </a:r>
            <a:r>
              <a:rPr lang="en-US" altLang="zh-TW" dirty="0" smtClean="0"/>
              <a:t>: the most popular </a:t>
            </a:r>
            <a:r>
              <a:rPr lang="en-US" altLang="zh-TW" dirty="0" err="1" smtClean="0"/>
              <a:t>webgl</a:t>
            </a:r>
            <a:r>
              <a:rPr lang="en-US" altLang="zh-TW" dirty="0" smtClean="0"/>
              <a:t> library.</a:t>
            </a:r>
          </a:p>
          <a:p>
            <a:r>
              <a:rPr lang="en-US" altLang="zh-TW" dirty="0"/>
              <a:t>(</a:t>
            </a: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www.slideshare.net/auradeluxe/web-gl-its-go-time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HUD: use html</a:t>
            </a:r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stackoverflow.com/questions/10703212/recommended-way-to-make-a-2d-hud-in-webgl</a:t>
            </a:r>
            <a:endParaRPr lang="en-US" altLang="zh-TW" dirty="0" smtClean="0"/>
          </a:p>
          <a:p>
            <a:pPr lvl="1"/>
            <a:r>
              <a:rPr lang="en-US" altLang="zh-TW" dirty="0"/>
              <a:t>https://github.com/mrdoob/three.js/issues/1959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906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36" y="178509"/>
            <a:ext cx="8577263" cy="642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2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err="1" smtClean="0"/>
              <a:t>Shader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dirty="0" smtClean="0"/>
              <a:t>template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11" y="377054"/>
            <a:ext cx="5695950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88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Shader</a:t>
            </a:r>
            <a:r>
              <a:rPr lang="en-US" altLang="zh-TW" dirty="0" smtClean="0"/>
              <a:t> Uniforms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03139"/>
            <a:ext cx="2649202" cy="17455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54" y="3232299"/>
            <a:ext cx="64103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1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Uniform data type (</a:t>
            </a:r>
            <a:r>
              <a:rPr lang="en-US" altLang="zh-TW" dirty="0" err="1" smtClean="0">
                <a:hlinkClick r:id="rId2"/>
              </a:rPr>
              <a:t>url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1685925"/>
            <a:ext cx="7258050" cy="34861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070" y="5172075"/>
            <a:ext cx="66294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2005012"/>
            <a:ext cx="88677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4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30" y="212426"/>
            <a:ext cx="3295650" cy="21717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5781"/>
            <a:ext cx="91821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38058</TotalTime>
  <Words>368</Words>
  <Application>Microsoft Office PowerPoint</Application>
  <PresentationFormat>如螢幕大小 (4:3)</PresentationFormat>
  <Paragraphs>58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7" baseType="lpstr">
      <vt:lpstr>新細明體</vt:lpstr>
      <vt:lpstr>Arial</vt:lpstr>
      <vt:lpstr>Calibri</vt:lpstr>
      <vt:lpstr>Calibri Light</vt:lpstr>
      <vt:lpstr>Office 佈景主題</vt:lpstr>
      <vt:lpstr>Three.js Tutorials Part 4 (2x- shader)</vt:lpstr>
      <vt:lpstr>Shader Topics to Cover</vt:lpstr>
      <vt:lpstr>Tuts 2x</vt:lpstr>
      <vt:lpstr>PowerPoint 簡報</vt:lpstr>
      <vt:lpstr>Shader  template</vt:lpstr>
      <vt:lpstr>Shader Uniforms</vt:lpstr>
      <vt:lpstr>Uniform data type (url)</vt:lpstr>
      <vt:lpstr>PowerPoint 簡報</vt:lpstr>
      <vt:lpstr>PowerPoint 簡報</vt:lpstr>
      <vt:lpstr>PowerPoint 簡報</vt:lpstr>
      <vt:lpstr>PowerPoint 簡報</vt:lpstr>
      <vt:lpstr>PowerPoint 簡報</vt:lpstr>
      <vt:lpstr>Tuts 2x-1 Toon Shading</vt:lpstr>
      <vt:lpstr>PowerPoint 簡報</vt:lpstr>
      <vt:lpstr>Tuts 2x-2 (GLSL: Multitexture)</vt:lpstr>
      <vt:lpstr>PowerPoint 簡報</vt:lpstr>
      <vt:lpstr>PowerPoint 簡報</vt:lpstr>
      <vt:lpstr>PowerPoint 簡報</vt:lpstr>
      <vt:lpstr>Tuts 2x-3 Filter</vt:lpstr>
      <vt:lpstr>Fragment Shader</vt:lpstr>
      <vt:lpstr>PowerPoint 簡報</vt:lpstr>
      <vt:lpstr>PowerPoint 簡報</vt:lpstr>
      <vt:lpstr>Tuts 2x-4 RTT (url)</vt:lpstr>
      <vt:lpstr>PowerPoint 簡報</vt:lpstr>
      <vt:lpstr>PowerPoint 簡報</vt:lpstr>
      <vt:lpstr>Bump map</vt:lpstr>
      <vt:lpstr>web3D killer application</vt:lpstr>
      <vt:lpstr>PowerPoint 簡報</vt:lpstr>
      <vt:lpstr>Ray caster</vt:lpstr>
      <vt:lpstr>Q: html structure</vt:lpstr>
      <vt:lpstr>Embedded html (not very interesting, not interactive-able)</vt:lpstr>
      <vt:lpstr>Webgl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jmchen</dc:creator>
  <cp:lastModifiedBy>jmchen</cp:lastModifiedBy>
  <cp:revision>216</cp:revision>
  <cp:lastPrinted>2014-12-03T09:45:55Z</cp:lastPrinted>
  <dcterms:created xsi:type="dcterms:W3CDTF">2014-10-12T07:27:50Z</dcterms:created>
  <dcterms:modified xsi:type="dcterms:W3CDTF">2014-12-24T12:26:47Z</dcterms:modified>
</cp:coreProperties>
</file>