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Roboto Medium"/>
      <p:regular r:id="rId61"/>
      <p:bold r:id="rId62"/>
      <p:italic r:id="rId63"/>
      <p:boldItalic r:id="rId64"/>
    </p:embeddedFont>
    <p:embeddedFont>
      <p:font typeface="Roboto Light"/>
      <p:regular r:id="rId65"/>
      <p:bold r:id="rId66"/>
      <p:italic r:id="rId67"/>
      <p:boldItalic r:id="rId68"/>
    </p:embeddedFont>
    <p:embeddedFont>
      <p:font typeface="Helvetica Neue"/>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HelveticaNeue-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Medium-bold.fntdata"/><Relationship Id="rId61" Type="http://schemas.openxmlformats.org/officeDocument/2006/relationships/font" Target="fonts/RobotoMedium-regular.fntdata"/><Relationship Id="rId20" Type="http://schemas.openxmlformats.org/officeDocument/2006/relationships/slide" Target="slides/slide14.xml"/><Relationship Id="rId64" Type="http://schemas.openxmlformats.org/officeDocument/2006/relationships/font" Target="fonts/RobotoMedium-boldItalic.fntdata"/><Relationship Id="rId63" Type="http://schemas.openxmlformats.org/officeDocument/2006/relationships/font" Target="fonts/RobotoMedium-italic.fntdata"/><Relationship Id="rId22" Type="http://schemas.openxmlformats.org/officeDocument/2006/relationships/slide" Target="slides/slide16.xml"/><Relationship Id="rId66" Type="http://schemas.openxmlformats.org/officeDocument/2006/relationships/font" Target="fonts/RobotoLight-bold.fntdata"/><Relationship Id="rId21" Type="http://schemas.openxmlformats.org/officeDocument/2006/relationships/slide" Target="slides/slide15.xml"/><Relationship Id="rId65" Type="http://schemas.openxmlformats.org/officeDocument/2006/relationships/font" Target="fonts/RobotoLight-regular.fntdata"/><Relationship Id="rId24" Type="http://schemas.openxmlformats.org/officeDocument/2006/relationships/slide" Target="slides/slide18.xml"/><Relationship Id="rId68" Type="http://schemas.openxmlformats.org/officeDocument/2006/relationships/font" Target="fonts/RobotoLight-boldItalic.fntdata"/><Relationship Id="rId23" Type="http://schemas.openxmlformats.org/officeDocument/2006/relationships/slide" Target="slides/slide17.xml"/><Relationship Id="rId67" Type="http://schemas.openxmlformats.org/officeDocument/2006/relationships/font" Target="fonts/RobotoLight-italic.fntdata"/><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37755997/why-cant-i-directly-modify-a-components-state-really"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tanford-cs47/Lecture2B-Final-Clas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tanford-cs47/Lecture2B-Final-Basic"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0ab65b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0ab65b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b14e05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b14e05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b14e05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2b14e05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b14e05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2b14e05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happen if you wanted to change one small thing about this App component (ex: change the text or font size)? You don’t want to have to make an entirely new component just to allow for that one small change. We want these components to be reusable (that’s the whole point of making something into a component). If we have many instances of a component, how do we communicate to a particular instance that we want it to render a slightly different view from the others? Or what if we want an instance of a component to change once the user has done a particular action (i.e. clicking, typing, etc)? (Answer: Props and State)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10ab65b9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0ab65b9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make my app interactive? (And how do you avoid rewriting code?) (Answer: Props and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25ded6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25ded6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You’ll be using a component’s state and props to control what exactly shows up on the screen and when.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b14e05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b14e05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5ded63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5ded63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of a particular instance of the component.</a:t>
            </a:r>
            <a:endParaRPr/>
          </a:p>
          <a:p>
            <a:pPr indent="0" lvl="0" marL="0" rtl="0" algn="l">
              <a:spcBef>
                <a:spcPts val="0"/>
              </a:spcBef>
              <a:spcAft>
                <a:spcPts val="0"/>
              </a:spcAft>
              <a:buNone/>
            </a:pPr>
            <a:r>
              <a:rPr lang="en"/>
              <a:t>Will get to what a constructor is in more detail later on, but for now, all you need to know is that it helps determine how to build a particular instance of a component (helps to plan how a component will render).</a:t>
            </a:r>
            <a:endParaRPr i="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b14e05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2b14e05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b14e05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b14e05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Source is a parameter being passed as a prop of this particular Image instance.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Object value containing uri with value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b14e05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b14e05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Source has an object value containing uri with value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Note: </a:t>
            </a:r>
            <a:r>
              <a:rPr b="1" i="1" lang="en">
                <a:solidFill>
                  <a:schemeClr val="dk1"/>
                </a:solidFill>
              </a:rPr>
              <a:t>[brackets]</a:t>
            </a:r>
            <a:r>
              <a:rPr i="1" lang="en">
                <a:solidFill>
                  <a:schemeClr val="dk1"/>
                </a:solidFill>
              </a:rPr>
              <a:t> means to evaluate → necessary for reading javascript in HTML. Embed JS expression in JSX.</a:t>
            </a:r>
            <a:endParaRPr i="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0ab65b9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0ab65b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 questions during lecture that you don’t want to ask aloud for whatever reason? Message the other instructors!</a:t>
            </a:r>
            <a:endParaRPr/>
          </a:p>
          <a:p>
            <a:pPr indent="0" lvl="0" marL="0" rtl="0" algn="l">
              <a:spcBef>
                <a:spcPts val="0"/>
              </a:spcBef>
              <a:spcAft>
                <a:spcPts val="0"/>
              </a:spcAft>
              <a:buNone/>
            </a:pPr>
            <a:r>
              <a:rPr lang="en"/>
              <a:t>Flexbox: recap from last lecture.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10ab65b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10ab65b9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guess what properties are being passed to this Button instance? (Answer: See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2b14e05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2b14e05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25ded63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25ded63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parent child relationship (parent calls the child). See an example of this in next few slides.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5ded63b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25ded63b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Parent is creating an instance of Image with “source” property, and an instance of Button with “onPress,” “title,” “color,” and “accessibilityLabel” properties. These instances of Image and Button are children of this Parent component.</a:t>
            </a:r>
            <a:endParaRPr/>
          </a:p>
          <a:p>
            <a:pPr indent="0" lvl="0" marL="0" rtl="0" algn="l">
              <a:spcBef>
                <a:spcPts val="0"/>
              </a:spcBef>
              <a:spcAft>
                <a:spcPts val="0"/>
              </a:spcAft>
              <a:buNone/>
            </a:pPr>
            <a:r>
              <a:rPr lang="en"/>
              <a:t>What do props look like on the child’s side? Recall the definition of props.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25ded63b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25ded63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10ab65b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10ab65b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Defined constructor within Child.js. </a:t>
            </a:r>
            <a:endParaRPr/>
          </a:p>
          <a:p>
            <a:pPr indent="0" lvl="0" marL="0" rtl="0" algn="l">
              <a:spcBef>
                <a:spcPts val="0"/>
              </a:spcBef>
              <a:spcAft>
                <a:spcPts val="0"/>
              </a:spcAft>
              <a:buNone/>
            </a:pPr>
            <a:r>
              <a:rPr i="1" lang="en"/>
              <a:t>Note: when accessing props within constructor, you only need to do “props” not “this.props”, but everywhere else it should be “this.props._____” assuming that “this” refers to the proper object.</a:t>
            </a:r>
            <a:endParaRPr i="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2b14e05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2b14e05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access a particular prop, treat props as an object.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a value in “props” changes, the component, in this case “Image”, is notified and re-renders.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would you access each of the properties for the Button instance? (Extra exercise! Come to OH to discuss)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25ded63b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25ded63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25ded63b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25ded63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25ded63b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25ded63b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0ab65b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0ab65b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us started, let’s go ahead and build the UI for our demo.</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10ab65b9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10ab65b9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code from when we defined a class component.</a:t>
            </a:r>
            <a:endParaRPr/>
          </a:p>
          <a:p>
            <a:pPr indent="0" lvl="0" marL="0" rtl="0" algn="l">
              <a:spcBef>
                <a:spcPts val="0"/>
              </a:spcBef>
              <a:spcAft>
                <a:spcPts val="0"/>
              </a:spcAft>
              <a:buNone/>
            </a:pPr>
            <a:r>
              <a:rPr lang="en"/>
              <a:t>Start by defining the state object.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0ab65b9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0ab65b9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common to declare state within constructor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10ab65b9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0ab65b9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properties in the state do “this.state._____”</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2b14e05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2b14e05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change the value of the state do “this.setState({ headline: newValue });”.</a:t>
            </a:r>
            <a:endParaRPr/>
          </a:p>
          <a:p>
            <a:pPr indent="0" lvl="0" marL="0" rtl="0" algn="l">
              <a:spcBef>
                <a:spcPts val="0"/>
              </a:spcBef>
              <a:spcAft>
                <a:spcPts val="0"/>
              </a:spcAft>
              <a:buNone/>
            </a:pPr>
            <a:r>
              <a:rPr lang="en"/>
              <a:t>Similar to props, if the state changes, the component will detect the change and re-render.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10ab65b9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10ab65b9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https://stackoverflow.com/questions/37755997/why-cant-i-directly-modify-a-components-state-really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10ab65b9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10ab65b9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Creating StarWarsCard.js as a class component (See </a:t>
            </a:r>
            <a:r>
              <a:rPr lang="en" u="sng">
                <a:solidFill>
                  <a:schemeClr val="hlink"/>
                </a:solidFill>
                <a:hlinkClick r:id="rId2"/>
              </a:rPr>
              <a:t>https://github.com/stanford-cs47/Lecture2B-Final-Class</a:t>
            </a:r>
            <a:r>
              <a:rPr lang="en">
                <a:solidFill>
                  <a:schemeClr val="dk1"/>
                </a:solidFill>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2b91a22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2b91a22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we just did can be done a second way, using another type of component: functional components.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2b91a22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2b91a22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2b14e05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2b14e05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2b14e05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2b14e05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10ab65b9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10ab65b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write the code with me, but I highly suggest just following along by listening and watching.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2b14e05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2b14e05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Since it is a function, you can pass in variables like you would to a normal function. This is equivalent to passing a prop into a class component.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What if we wanted to make a functional component interactive too? Until recently, we weren’t able to because there was no state in functional components. Then, React introduced a way to apply the state feature to functional components.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2b14e05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2b14e05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StarWarsCard.js as a functional component (Move code for UI into functional component).</a:t>
            </a:r>
            <a:endParaRPr/>
          </a:p>
          <a:p>
            <a:pPr indent="0" lvl="0" marL="0" rtl="0" algn="l">
              <a:spcBef>
                <a:spcPts val="0"/>
              </a:spcBef>
              <a:spcAft>
                <a:spcPts val="0"/>
              </a:spcAft>
              <a:buNone/>
            </a:pPr>
            <a:r>
              <a:rPr lang="en"/>
              <a:t>You don’t want to go to the parent every single time you need a child component’s data changes. How do you detect changes to a component’s data through that component itself? (Answer: Class components)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2b91a22f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2b91a22f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2b91a22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2b91a22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2b91a2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2b91a2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about component life cycles later in the course.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62b91a22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2b91a22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A1A1A"/>
                </a:solidFill>
                <a:latin typeface="Roboto"/>
                <a:ea typeface="Roboto"/>
                <a:cs typeface="Roboto"/>
                <a:sym typeface="Roboto"/>
              </a:rPr>
              <a:t>Only call Hooks at the top level. Don’t call Hooks inside loops, conditions, or nested functions.</a:t>
            </a:r>
            <a:endParaRPr sz="1200">
              <a:solidFill>
                <a:srgbClr val="1A1A1A"/>
              </a:solidFill>
              <a:latin typeface="Roboto"/>
              <a:ea typeface="Roboto"/>
              <a:cs typeface="Roboto"/>
              <a:sym typeface="Roboto"/>
            </a:endParaRPr>
          </a:p>
          <a:p>
            <a:pPr indent="0" lvl="0" marL="0" rtl="0" algn="l">
              <a:spcBef>
                <a:spcPts val="0"/>
              </a:spcBef>
              <a:spcAft>
                <a:spcPts val="0"/>
              </a:spcAft>
              <a:buNone/>
            </a:pPr>
            <a:r>
              <a:t/>
            </a:r>
            <a:endParaRPr sz="1200">
              <a:solidFill>
                <a:srgbClr val="1A1A1A"/>
              </a:solidFill>
              <a:latin typeface="Roboto"/>
              <a:ea typeface="Roboto"/>
              <a:cs typeface="Roboto"/>
              <a:sym typeface="Roboto"/>
            </a:endParaRPr>
          </a:p>
          <a:p>
            <a:pPr indent="0" lvl="0" marL="0" rtl="0" algn="l">
              <a:spcBef>
                <a:spcPts val="0"/>
              </a:spcBef>
              <a:spcAft>
                <a:spcPts val="0"/>
              </a:spcAft>
              <a:buNone/>
            </a:pPr>
            <a:r>
              <a:rPr lang="en" sz="1200">
                <a:solidFill>
                  <a:srgbClr val="1A1A1A"/>
                </a:solidFill>
                <a:latin typeface="Roboto"/>
                <a:ea typeface="Roboto"/>
                <a:cs typeface="Roboto"/>
                <a:sym typeface="Roboto"/>
              </a:rPr>
              <a:t>Only call Hooks from React function components. Don’t call Hooks from regular JavaScript functions.</a:t>
            </a:r>
            <a:endParaRPr sz="1200">
              <a:solidFill>
                <a:srgbClr val="1A1A1A"/>
              </a:solidFill>
              <a:latin typeface="Roboto"/>
              <a:ea typeface="Roboto"/>
              <a:cs typeface="Roboto"/>
              <a:sym typeface="Roboto"/>
            </a:endParaRPr>
          </a:p>
          <a:p>
            <a:pPr indent="0" lvl="0" marL="0" rtl="0" algn="l">
              <a:spcBef>
                <a:spcPts val="0"/>
              </a:spcBef>
              <a:spcAft>
                <a:spcPts val="0"/>
              </a:spcAft>
              <a:buNone/>
            </a:pPr>
            <a:r>
              <a:t/>
            </a:r>
            <a:endParaRPr sz="1200">
              <a:solidFill>
                <a:srgbClr val="1A1A1A"/>
              </a:solidFill>
              <a:latin typeface="Roboto"/>
              <a:ea typeface="Roboto"/>
              <a:cs typeface="Roboto"/>
              <a:sym typeface="Roboto"/>
            </a:endParaRPr>
          </a:p>
          <a:p>
            <a:pPr indent="0" lvl="0" marL="0" rtl="0" algn="l">
              <a:spcBef>
                <a:spcPts val="0"/>
              </a:spcBef>
              <a:spcAft>
                <a:spcPts val="0"/>
              </a:spcAft>
              <a:buNone/>
            </a:pPr>
            <a:r>
              <a:rPr lang="en" sz="1200">
                <a:solidFill>
                  <a:srgbClr val="1A1A1A"/>
                </a:solidFill>
                <a:latin typeface="Roboto"/>
                <a:ea typeface="Roboto"/>
                <a:cs typeface="Roboto"/>
                <a:sym typeface="Roboto"/>
              </a:rPr>
              <a:t>There are a few built-in hooks already provided by React, but for now we will just look at one: useState.</a:t>
            </a:r>
            <a:endParaRPr sz="1200">
              <a:solidFill>
                <a:srgbClr val="1A1A1A"/>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2b91a22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2b91a22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know about the state object that we can use with class components, and the useState Hook is basically the same idea, but with functional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Array destructuring.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2b91a22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2b91a22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2b91a22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2b91a22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2c97d5b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2c97d5b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0ab65b9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0ab65b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25ded63b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25ded63b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0ab65b9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0ab65b9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Make a layout for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Write code for UI in App.js (See </a:t>
            </a:r>
            <a:r>
              <a:rPr lang="en" u="sng">
                <a:solidFill>
                  <a:schemeClr val="hlink"/>
                </a:solidFill>
                <a:hlinkClick r:id="rId2"/>
              </a:rPr>
              <a:t>https://github.com/stanford-cs47/Lecture2B-Final-Basic</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89ef75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89ef75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5ded6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5ded6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b14e0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b14e0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material! You saw examples of components on Tuesday (View, Text, etc.), but now you’ll learn how to make your own reusable components. Customized components are helpful when you find that you’re generating an item multiple times across your app (ex: a header). Two types of components: Class and Functional. We’ll talk about class components first.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Roboto"/>
              <a:buChar char="●"/>
              <a:defRPr>
                <a:latin typeface="Roboto"/>
                <a:ea typeface="Roboto"/>
                <a:cs typeface="Roboto"/>
                <a:sym typeface="Roboto"/>
              </a:defRPr>
            </a:lvl1pPr>
            <a:lvl2pPr indent="-317500" lvl="1" marL="914400" rtl="0">
              <a:spcBef>
                <a:spcPts val="1600"/>
              </a:spcBef>
              <a:spcAft>
                <a:spcPts val="0"/>
              </a:spcAft>
              <a:buSzPts val="1400"/>
              <a:buFont typeface="Roboto"/>
              <a:buChar char="○"/>
              <a:defRPr>
                <a:latin typeface="Roboto"/>
                <a:ea typeface="Roboto"/>
                <a:cs typeface="Roboto"/>
                <a:sym typeface="Roboto"/>
              </a:defRPr>
            </a:lvl2pPr>
            <a:lvl3pPr indent="-317500" lvl="2" marL="1371600" rtl="0">
              <a:spcBef>
                <a:spcPts val="1600"/>
              </a:spcBef>
              <a:spcAft>
                <a:spcPts val="0"/>
              </a:spcAft>
              <a:buSzPts val="1400"/>
              <a:buFont typeface="Roboto"/>
              <a:buChar char="■"/>
              <a:defRPr>
                <a:latin typeface="Roboto"/>
                <a:ea typeface="Roboto"/>
                <a:cs typeface="Roboto"/>
                <a:sym typeface="Roboto"/>
              </a:defRPr>
            </a:lvl3pPr>
            <a:lvl4pPr indent="-317500" lvl="3" marL="1828800" rtl="0">
              <a:spcBef>
                <a:spcPts val="1600"/>
              </a:spcBef>
              <a:spcAft>
                <a:spcPts val="0"/>
              </a:spcAft>
              <a:buSzPts val="1400"/>
              <a:buFont typeface="Roboto"/>
              <a:buChar char="●"/>
              <a:defRPr>
                <a:latin typeface="Roboto"/>
                <a:ea typeface="Roboto"/>
                <a:cs typeface="Roboto"/>
                <a:sym typeface="Roboto"/>
              </a:defRPr>
            </a:lvl4pPr>
            <a:lvl5pPr indent="-317500" lvl="4" marL="2286000" rtl="0">
              <a:spcBef>
                <a:spcPts val="1600"/>
              </a:spcBef>
              <a:spcAft>
                <a:spcPts val="0"/>
              </a:spcAft>
              <a:buSzPts val="1400"/>
              <a:buFont typeface="Roboto"/>
              <a:buChar char="○"/>
              <a:defRPr>
                <a:latin typeface="Roboto"/>
                <a:ea typeface="Roboto"/>
                <a:cs typeface="Roboto"/>
                <a:sym typeface="Roboto"/>
              </a:defRPr>
            </a:lvl5pPr>
            <a:lvl6pPr indent="-317500" lvl="5" marL="2743200" rtl="0">
              <a:spcBef>
                <a:spcPts val="1600"/>
              </a:spcBef>
              <a:spcAft>
                <a:spcPts val="0"/>
              </a:spcAft>
              <a:buSzPts val="1400"/>
              <a:buFont typeface="Roboto"/>
              <a:buChar char="■"/>
              <a:defRPr>
                <a:latin typeface="Roboto"/>
                <a:ea typeface="Roboto"/>
                <a:cs typeface="Roboto"/>
                <a:sym typeface="Roboto"/>
              </a:defRPr>
            </a:lvl6pPr>
            <a:lvl7pPr indent="-317500" lvl="6" marL="3200400" rtl="0">
              <a:spcBef>
                <a:spcPts val="1600"/>
              </a:spcBef>
              <a:spcAft>
                <a:spcPts val="0"/>
              </a:spcAft>
              <a:buSzPts val="1400"/>
              <a:buFont typeface="Roboto"/>
              <a:buChar char="●"/>
              <a:defRPr>
                <a:latin typeface="Roboto"/>
                <a:ea typeface="Roboto"/>
                <a:cs typeface="Roboto"/>
                <a:sym typeface="Roboto"/>
              </a:defRPr>
            </a:lvl7pPr>
            <a:lvl8pPr indent="-317500" lvl="7" marL="3657600" rtl="0">
              <a:spcBef>
                <a:spcPts val="1600"/>
              </a:spcBef>
              <a:spcAft>
                <a:spcPts val="0"/>
              </a:spcAft>
              <a:buSzPts val="1400"/>
              <a:buFont typeface="Roboto"/>
              <a:buChar char="○"/>
              <a:defRPr>
                <a:latin typeface="Roboto"/>
                <a:ea typeface="Roboto"/>
                <a:cs typeface="Roboto"/>
                <a:sym typeface="Roboto"/>
              </a:defRPr>
            </a:lvl8pPr>
            <a:lvl9pPr indent="-317500" lvl="8" marL="4114800" rtl="0">
              <a:spcBef>
                <a:spcPts val="1600"/>
              </a:spcBef>
              <a:spcAft>
                <a:spcPts val="1600"/>
              </a:spcAft>
              <a:buSzPts val="1400"/>
              <a:buFont typeface="Roboto"/>
              <a:buChar char="■"/>
              <a:defRPr>
                <a:latin typeface="Roboto"/>
                <a:ea typeface="Roboto"/>
                <a:cs typeface="Roboto"/>
                <a:sym typeface="Roboto"/>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nouncement">
  <p:cSld name="SECTION_TITLE_AND_DESCRIPTION">
    <p:spTree>
      <p:nvGrpSpPr>
        <p:cNvPr id="80" name="Shape 80"/>
        <p:cNvGrpSpPr/>
        <p:nvPr/>
      </p:nvGrpSpPr>
      <p:grpSpPr>
        <a:xfrm>
          <a:off x="0" y="0"/>
          <a:ext cx="0" cy="0"/>
          <a:chOff x="0" y="0"/>
          <a:chExt cx="0" cy="0"/>
        </a:xfrm>
      </p:grpSpPr>
      <p:sp>
        <p:nvSpPr>
          <p:cNvPr id="81" name="Google Shape;81;p21"/>
          <p:cNvSpPr txBox="1"/>
          <p:nvPr>
            <p:ph type="title"/>
          </p:nvPr>
        </p:nvSpPr>
        <p:spPr>
          <a:xfrm>
            <a:off x="6638100" y="721950"/>
            <a:ext cx="2239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2" name="Google Shape;82;p21"/>
          <p:cNvSpPr txBox="1"/>
          <p:nvPr>
            <p:ph idx="1" type="subTitle"/>
          </p:nvPr>
        </p:nvSpPr>
        <p:spPr>
          <a:xfrm>
            <a:off x="6638100" y="2291850"/>
            <a:ext cx="2239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16">
          <p15:clr>
            <a:srgbClr val="FA7B17"/>
          </p15:clr>
        </p15:guide>
        <p15:guide id="2" pos="554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24"/>
          <p:cNvPicPr preferRelativeResize="0"/>
          <p:nvPr/>
        </p:nvPicPr>
        <p:blipFill rotWithShape="1">
          <a:blip r:embed="rId2">
            <a:alphaModFix/>
          </a:blip>
          <a:srcRect b="74991" l="0" r="86462" t="0"/>
          <a:stretch/>
        </p:blipFill>
        <p:spPr>
          <a:xfrm>
            <a:off x="246700" y="386075"/>
            <a:ext cx="327214" cy="401100"/>
          </a:xfrm>
          <a:prstGeom prst="rect">
            <a:avLst/>
          </a:prstGeom>
          <a:noFill/>
          <a:ln>
            <a:noFill/>
          </a:ln>
        </p:spPr>
      </p:pic>
    </p:spTree>
  </p:cSld>
  <p:clrMapOvr>
    <a:masterClrMapping/>
  </p:clrMapOvr>
  <p:extLst>
    <p:ext uri="{DCECCB84-F9BA-43D5-87BE-67443E8EF086}">
      <p15:sldGuideLst>
        <p15:guide id="1" pos="288">
          <p15:clr>
            <a:srgbClr val="FA7B17"/>
          </p15:clr>
        </p15:guide>
        <p15:guide id="2" pos="5472">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No block)">
  <p:cSld name="BLANK_1">
    <p:spTree>
      <p:nvGrpSpPr>
        <p:cNvPr id="94" name="Shape 94"/>
        <p:cNvGrpSpPr/>
        <p:nvPr/>
      </p:nvGrpSpPr>
      <p:grpSpPr>
        <a:xfrm>
          <a:off x="0" y="0"/>
          <a:ext cx="0" cy="0"/>
          <a:chOff x="0" y="0"/>
          <a:chExt cx="0" cy="0"/>
        </a:xfrm>
      </p:grpSpPr>
      <p:sp>
        <p:nvSpPr>
          <p:cNvPr id="95" name="Google Shape;9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
          <p15:clr>
            <a:srgbClr val="FA7B17"/>
          </p15:clr>
        </p15:guide>
        <p15:guide id="2" pos="547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eb.stanford.edu/class/cs47/" TargetMode="External"/><Relationship Id="rId4" Type="http://schemas.openxmlformats.org/officeDocument/2006/relationships/hyperlink" Target="https://join.slack.com/t/cs47-fall19/shared_invite/enQtNzQ3Mzc1MTY1NTg3LWVhNDUzN2QyODBhMThmNzI1M2MyZmU2NjBhZTFmNjNmZTc2YzVmMDlhNTcxOTk4ZjI2YzUwNzA4NmE4NDJlNmI" TargetMode="External"/><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facebook.github.io/react-native/docs/assets/favicon.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facebook.github.io/react-native/docs/assets/favicon.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facebook.github.io/react-native/docs/assets/favicon.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facebook.github.io/react-native/docs/assets/favicon.p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facebook.github.io/react-native/docs/assets/favicon.p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stanford-cs47/Lecture2B-Starter"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github.com/stanford-cs47/Lecture2B-Final-Functional" TargetMode="External"/><Relationship Id="rId4" Type="http://schemas.openxmlformats.org/officeDocument/2006/relationships/hyperlink" Target="https://reactjs.org/docs/hooks-intro.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stanford-cs47/Lecture2B-Starter"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web.stanford.edu/class/cs47/" TargetMode="External"/><Relationship Id="rId4" Type="http://schemas.openxmlformats.org/officeDocument/2006/relationships/hyperlink" Target="https://join.slack.com/t/cs47-fall19/shared_invite/enQtNzQ3Mzc1MTY1NTg3LWVhNDUzN2QyODBhMThmNzI1M2MyZmU2NjBhZTFmNjNmZTc2YzVmMDlhNTcxOTk4ZjI2YzUwNzA4NmE4NDJlNmI" TargetMode="Externa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s://facebook.github.io/react-native/docs/style" TargetMode="External"/><Relationship Id="rId4" Type="http://schemas.openxmlformats.org/officeDocument/2006/relationships/hyperlink" Target="http://www.reactnativeexpress.com/text" TargetMode="External"/><Relationship Id="rId5" Type="http://schemas.openxmlformats.org/officeDocument/2006/relationships/hyperlink" Target="https://rationalappdev.com/react-native-cheat-sheet/#flexbox" TargetMode="External"/><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6"/>
          <p:cNvSpPr txBox="1"/>
          <p:nvPr/>
        </p:nvSpPr>
        <p:spPr>
          <a:xfrm>
            <a:off x="602650" y="1702675"/>
            <a:ext cx="7254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101" name="Google Shape;101;p26"/>
          <p:cNvSpPr txBox="1"/>
          <p:nvPr/>
        </p:nvSpPr>
        <p:spPr>
          <a:xfrm>
            <a:off x="5515050" y="3444825"/>
            <a:ext cx="3337800" cy="113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James Landay</a:t>
            </a:r>
            <a:endParaRPr>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Abdallah AbuHashem</a:t>
            </a:r>
            <a:endParaRPr>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Tiffany Manuel</a:t>
            </a:r>
            <a:endParaRPr>
              <a:solidFill>
                <a:schemeClr val="dk1"/>
              </a:solidFill>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Cisco Vlahakis</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Vy Mai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Fall 2019</a:t>
            </a:r>
            <a:endParaRPr>
              <a:solidFill>
                <a:srgbClr val="666666"/>
              </a:solidFill>
              <a:latin typeface="Roboto"/>
              <a:ea typeface="Roboto"/>
              <a:cs typeface="Roboto"/>
              <a:sym typeface="Roboto"/>
            </a:endParaRPr>
          </a:p>
        </p:txBody>
      </p:sp>
      <p:sp>
        <p:nvSpPr>
          <p:cNvPr id="102" name="Google Shape;102;p26"/>
          <p:cNvSpPr txBox="1"/>
          <p:nvPr/>
        </p:nvSpPr>
        <p:spPr>
          <a:xfrm>
            <a:off x="602650" y="4185525"/>
            <a:ext cx="24636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https://cs47.stanford.edu</a:t>
            </a:r>
            <a:endParaRPr sz="1000">
              <a:latin typeface="Roboto"/>
              <a:ea typeface="Roboto"/>
              <a:cs typeface="Roboto"/>
              <a:sym typeface="Roboto"/>
            </a:endParaRPr>
          </a:p>
        </p:txBody>
      </p:sp>
      <p:sp>
        <p:nvSpPr>
          <p:cNvPr id="103" name="Google Shape;103;p26"/>
          <p:cNvSpPr txBox="1"/>
          <p:nvPr/>
        </p:nvSpPr>
        <p:spPr>
          <a:xfrm>
            <a:off x="938750" y="4540025"/>
            <a:ext cx="3337800" cy="22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Roboto"/>
                <a:ea typeface="Roboto"/>
                <a:cs typeface="Roboto"/>
                <a:sym typeface="Roboto"/>
                <a:hlinkClick r:id="rId4"/>
              </a:rPr>
              <a:t>cs47-fall19.slack.com</a:t>
            </a:r>
            <a:endParaRPr sz="1000">
              <a:solidFill>
                <a:srgbClr val="666666"/>
              </a:solidFill>
              <a:latin typeface="Roboto"/>
              <a:ea typeface="Roboto"/>
              <a:cs typeface="Roboto"/>
              <a:sym typeface="Roboto"/>
            </a:endParaRPr>
          </a:p>
        </p:txBody>
      </p:sp>
      <p:pic>
        <p:nvPicPr>
          <p:cNvPr id="104" name="Google Shape;104;p26"/>
          <p:cNvPicPr preferRelativeResize="0"/>
          <p:nvPr/>
        </p:nvPicPr>
        <p:blipFill>
          <a:blip r:embed="rId5">
            <a:alphaModFix/>
          </a:blip>
          <a:stretch>
            <a:fillRect/>
          </a:stretch>
        </p:blipFill>
        <p:spPr>
          <a:xfrm>
            <a:off x="697950" y="4511025"/>
            <a:ext cx="284100" cy="284100"/>
          </a:xfrm>
          <a:prstGeom prst="rect">
            <a:avLst/>
          </a:prstGeom>
          <a:noFill/>
          <a:ln>
            <a:noFill/>
          </a:ln>
        </p:spPr>
      </p:pic>
      <p:sp>
        <p:nvSpPr>
          <p:cNvPr id="105" name="Google Shape;105;p26"/>
          <p:cNvSpPr txBox="1"/>
          <p:nvPr/>
        </p:nvSpPr>
        <p:spPr>
          <a:xfrm>
            <a:off x="636549" y="2119025"/>
            <a:ext cx="63402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Roboto"/>
                <a:ea typeface="Roboto"/>
                <a:cs typeface="Roboto"/>
                <a:sym typeface="Roboto"/>
              </a:rPr>
              <a:t>Lecture 2B: Components, Props + State, Hooks</a:t>
            </a:r>
            <a:endParaRPr sz="1800">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71" name="Google Shape;171;p35"/>
          <p:cNvSpPr txBox="1"/>
          <p:nvPr/>
        </p:nvSpPr>
        <p:spPr>
          <a:xfrm>
            <a:off x="679725" y="1173401"/>
            <a:ext cx="5378400" cy="20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72" name="Google Shape;172;p35"/>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Class</a:t>
            </a:r>
            <a:r>
              <a:rPr lang="en" sz="2400">
                <a:latin typeface="Roboto"/>
                <a:ea typeface="Roboto"/>
                <a:cs typeface="Roboto"/>
                <a:sym typeface="Roboto"/>
              </a:rPr>
              <a:t> Component</a:t>
            </a:r>
            <a:endParaRPr sz="1800">
              <a:solidFill>
                <a:srgbClr val="666666"/>
              </a:solidFill>
              <a:latin typeface="Roboto"/>
              <a:ea typeface="Roboto"/>
              <a:cs typeface="Roboto"/>
              <a:sym typeface="Roboto"/>
            </a:endParaRPr>
          </a:p>
        </p:txBody>
      </p:sp>
      <p:sp>
        <p:nvSpPr>
          <p:cNvPr id="178" name="Google Shape;178;p36"/>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using ES6 class syntax.</a:t>
            </a:r>
            <a:endParaRPr>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Class Component</a:t>
            </a:r>
            <a:endParaRPr sz="1800">
              <a:solidFill>
                <a:srgbClr val="666666"/>
              </a:solidFill>
              <a:latin typeface="Roboto"/>
              <a:ea typeface="Roboto"/>
              <a:cs typeface="Roboto"/>
              <a:sym typeface="Roboto"/>
            </a:endParaRPr>
          </a:p>
        </p:txBody>
      </p:sp>
      <p:sp>
        <p:nvSpPr>
          <p:cNvPr id="184" name="Google Shape;184;p37"/>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using ES6 class syntax.</a:t>
            </a:r>
            <a:endParaRPr>
              <a:latin typeface="Roboto Light"/>
              <a:ea typeface="Roboto Light"/>
              <a:cs typeface="Roboto Light"/>
              <a:sym typeface="Roboto Light"/>
            </a:endParaRPr>
          </a:p>
        </p:txBody>
      </p:sp>
      <p:sp>
        <p:nvSpPr>
          <p:cNvPr id="185" name="Google Shape;185;p37"/>
          <p:cNvSpPr txBox="1"/>
          <p:nvPr/>
        </p:nvSpPr>
        <p:spPr>
          <a:xfrm>
            <a:off x="2179950" y="1683600"/>
            <a:ext cx="4784100" cy="33738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sz="1200">
                <a:solidFill>
                  <a:srgbClr val="FF7800"/>
                </a:solidFill>
                <a:highlight>
                  <a:srgbClr val="FFFFFF"/>
                </a:highlight>
                <a:latin typeface="Consolas"/>
                <a:ea typeface="Consolas"/>
                <a:cs typeface="Consolas"/>
                <a:sym typeface="Consolas"/>
              </a:rPr>
              <a:t>import</a:t>
            </a:r>
            <a:r>
              <a:rPr lang="en" sz="1200">
                <a:solidFill>
                  <a:schemeClr val="dk1"/>
                </a:solidFill>
                <a:highlight>
                  <a:srgbClr val="FFFFFF"/>
                </a:highlight>
                <a:latin typeface="Consolas"/>
                <a:ea typeface="Consolas"/>
                <a:cs typeface="Consolas"/>
                <a:sym typeface="Consolas"/>
              </a:rPr>
              <a:t> React from </a:t>
            </a:r>
            <a:r>
              <a:rPr lang="en" sz="1200">
                <a:solidFill>
                  <a:srgbClr val="409B1C"/>
                </a:solidFill>
                <a:highlight>
                  <a:srgbClr val="FFFFFF"/>
                </a:highlight>
                <a:latin typeface="Consolas"/>
                <a:ea typeface="Consolas"/>
                <a:cs typeface="Consolas"/>
                <a:sym typeface="Consolas"/>
              </a:rPr>
              <a:t>'react'</a:t>
            </a: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r>
              <a:rPr lang="en" sz="1200">
                <a:solidFill>
                  <a:srgbClr val="FF7800"/>
                </a:solidFill>
                <a:highlight>
                  <a:srgbClr val="FFFFFF"/>
                </a:highlight>
                <a:latin typeface="Consolas"/>
                <a:ea typeface="Consolas"/>
                <a:cs typeface="Consolas"/>
                <a:sym typeface="Consolas"/>
              </a:rPr>
              <a:t>import</a:t>
            </a:r>
            <a:r>
              <a:rPr lang="en" sz="1200">
                <a:solidFill>
                  <a:schemeClr val="dk1"/>
                </a:solidFill>
                <a:highlight>
                  <a:srgbClr val="FFFFFF"/>
                </a:highlight>
                <a:latin typeface="Consolas"/>
                <a:ea typeface="Consolas"/>
                <a:cs typeface="Consolas"/>
                <a:sym typeface="Consolas"/>
              </a:rPr>
              <a:t> { StyleSheet, </a:t>
            </a:r>
            <a:r>
              <a:rPr lang="en" sz="1200">
                <a:highlight>
                  <a:srgbClr val="FFFFFF"/>
                </a:highlight>
                <a:latin typeface="Consolas"/>
                <a:ea typeface="Consolas"/>
                <a:cs typeface="Consolas"/>
                <a:sym typeface="Consolas"/>
              </a:rPr>
              <a:t>Text</a:t>
            </a:r>
            <a:r>
              <a:rPr lang="en" sz="1200">
                <a:solidFill>
                  <a:schemeClr val="dk1"/>
                </a:solidFill>
                <a:highlight>
                  <a:srgbClr val="FFFFFF"/>
                </a:highlight>
                <a:latin typeface="Consolas"/>
                <a:ea typeface="Consolas"/>
                <a:cs typeface="Consolas"/>
                <a:sym typeface="Consolas"/>
              </a:rPr>
              <a:t>, View } from </a:t>
            </a:r>
            <a:r>
              <a:rPr lang="en" sz="1200">
                <a:solidFill>
                  <a:srgbClr val="409B1C"/>
                </a:solidFill>
                <a:highlight>
                  <a:srgbClr val="FFFFFF"/>
                </a:highlight>
                <a:latin typeface="Consolas"/>
                <a:ea typeface="Consolas"/>
                <a:cs typeface="Consolas"/>
                <a:sym typeface="Consolas"/>
              </a:rPr>
              <a:t>'react-native'</a:t>
            </a: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br>
              <a:rPr lang="en" sz="1200">
                <a:solidFill>
                  <a:schemeClr val="dk1"/>
                </a:solidFill>
                <a:highlight>
                  <a:srgbClr val="FFFFFF"/>
                </a:highlight>
                <a:latin typeface="Consolas"/>
                <a:ea typeface="Consolas"/>
                <a:cs typeface="Consolas"/>
                <a:sym typeface="Consolas"/>
              </a:rPr>
            </a:br>
            <a:r>
              <a:rPr lang="en" sz="1200">
                <a:solidFill>
                  <a:srgbClr val="FF7800"/>
                </a:solidFill>
                <a:highlight>
                  <a:srgbClr val="FFFFFF"/>
                </a:highlight>
                <a:latin typeface="Consolas"/>
                <a:ea typeface="Consolas"/>
                <a:cs typeface="Consolas"/>
                <a:sym typeface="Consolas"/>
              </a:rPr>
              <a:t>export</a:t>
            </a: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default</a:t>
            </a: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class</a:t>
            </a:r>
            <a:r>
              <a:rPr lang="en" sz="1200">
                <a:solidFill>
                  <a:schemeClr val="dk1"/>
                </a:solidFill>
                <a:highlight>
                  <a:srgbClr val="FFFFFF"/>
                </a:highlight>
                <a:latin typeface="Consolas"/>
                <a:ea typeface="Consolas"/>
                <a:cs typeface="Consolas"/>
                <a:sym typeface="Consolas"/>
              </a:rPr>
              <a:t> App </a:t>
            </a:r>
            <a:r>
              <a:rPr lang="en" sz="1200">
                <a:solidFill>
                  <a:srgbClr val="FF7800"/>
                </a:solidFill>
                <a:highlight>
                  <a:srgbClr val="FFFFFF"/>
                </a:highlight>
                <a:latin typeface="Consolas"/>
                <a:ea typeface="Consolas"/>
                <a:cs typeface="Consolas"/>
                <a:sym typeface="Consolas"/>
              </a:rPr>
              <a:t>extends</a:t>
            </a:r>
            <a:r>
              <a:rPr lang="en" sz="1200">
                <a:solidFill>
                  <a:schemeClr val="dk1"/>
                </a:solidFill>
                <a:highlight>
                  <a:srgbClr val="FFFFFF"/>
                </a:highlight>
                <a:latin typeface="Consolas"/>
                <a:ea typeface="Consolas"/>
                <a:cs typeface="Consolas"/>
                <a:sym typeface="Consolas"/>
              </a:rPr>
              <a:t> React.Component {</a:t>
            </a:r>
            <a:endParaRPr sz="1200">
              <a:solidFill>
                <a:schemeClr val="dk1"/>
              </a:solidFill>
              <a:highlight>
                <a:srgbClr val="FFFFFF"/>
              </a:highlight>
              <a:latin typeface="Consolas"/>
              <a:ea typeface="Consolas"/>
              <a:cs typeface="Consolas"/>
              <a:sym typeface="Consolas"/>
            </a:endParaRPr>
          </a:p>
          <a:p>
            <a:pPr indent="419100" lvl="0" marL="38100" marR="38100" rtl="0" algn="l">
              <a:lnSpc>
                <a:spcPct val="150000"/>
              </a:lnSpc>
              <a:spcBef>
                <a:spcPts val="0"/>
              </a:spcBef>
              <a:spcAft>
                <a:spcPts val="0"/>
              </a:spcAft>
              <a:buNone/>
            </a:pPr>
            <a:r>
              <a:rPr lang="en" sz="1200">
                <a:solidFill>
                  <a:schemeClr val="dk1"/>
                </a:solidFill>
                <a:highlight>
                  <a:srgbClr val="FFFFFF"/>
                </a:highlight>
                <a:latin typeface="Consolas"/>
                <a:ea typeface="Consolas"/>
                <a:cs typeface="Consolas"/>
                <a:sym typeface="Consolas"/>
              </a:rPr>
              <a:t>render()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return</a:t>
            </a: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View </a:t>
            </a:r>
            <a:r>
              <a:rPr lang="en" sz="1200">
                <a:solidFill>
                  <a:srgbClr val="800080"/>
                </a:solidFill>
                <a:highlight>
                  <a:srgbClr val="FFFFFF"/>
                </a:highlight>
                <a:latin typeface="Consolas"/>
                <a:ea typeface="Consolas"/>
                <a:cs typeface="Consolas"/>
                <a:sym typeface="Consolas"/>
              </a:rPr>
              <a:t>style</a:t>
            </a:r>
            <a:r>
              <a:rPr lang="en" sz="1200">
                <a:solidFill>
                  <a:srgbClr val="FF7800"/>
                </a:solidFill>
                <a:highlight>
                  <a:srgbClr val="FFFFFF"/>
                </a:highlight>
                <a:latin typeface="Consolas"/>
                <a:ea typeface="Consolas"/>
                <a:cs typeface="Consolas"/>
                <a:sym typeface="Consolas"/>
              </a:rPr>
              <a:t>=</a:t>
            </a:r>
            <a:r>
              <a:rPr lang="en" sz="1200">
                <a:solidFill>
                  <a:schemeClr val="dk1"/>
                </a:solidFill>
                <a:highlight>
                  <a:srgbClr val="FFFFFF"/>
                </a:highlight>
                <a:latin typeface="Consolas"/>
                <a:ea typeface="Consolas"/>
                <a:cs typeface="Consolas"/>
                <a:sym typeface="Consolas"/>
              </a:rPr>
              <a:t>{styles.container}</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highlight>
                  <a:srgbClr val="FFFFFF"/>
                </a:highlight>
                <a:latin typeface="Consolas"/>
                <a:ea typeface="Consolas"/>
                <a:cs typeface="Consolas"/>
                <a:sym typeface="Consolas"/>
              </a:rPr>
              <a:t>Text</a:t>
            </a:r>
            <a:r>
              <a:rPr lang="en" sz="1200">
                <a:solidFill>
                  <a:srgbClr val="FF7800"/>
                </a:solidFill>
                <a:highlight>
                  <a:srgbClr val="FFFFFF"/>
                </a:highlight>
                <a:latin typeface="Consolas"/>
                <a:ea typeface="Consolas"/>
                <a:cs typeface="Consolas"/>
                <a:sym typeface="Consolas"/>
              </a:rPr>
              <a:t>&gt;</a:t>
            </a:r>
            <a:r>
              <a:rPr lang="en" sz="1200">
                <a:solidFill>
                  <a:schemeClr val="dk1"/>
                </a:solidFill>
                <a:highlight>
                  <a:srgbClr val="FFFFFF"/>
                </a:highlight>
                <a:latin typeface="Consolas"/>
                <a:ea typeface="Consolas"/>
                <a:cs typeface="Consolas"/>
                <a:sym typeface="Consolas"/>
              </a:rPr>
              <a:t>Hello World</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Text</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/View</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8"/>
          <p:cNvSpPr txBox="1"/>
          <p:nvPr/>
        </p:nvSpPr>
        <p:spPr>
          <a:xfrm>
            <a:off x="0" y="1848774"/>
            <a:ext cx="9144000" cy="11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How do I make my app respond to changes?</a:t>
            </a:r>
            <a:endParaRPr sz="2400">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(e.g. a button click, network request fetch, etc.)</a:t>
            </a:r>
            <a:endParaRPr sz="180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9"/>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96" name="Google Shape;196;p39"/>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97" name="Google Shape;197;p39"/>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0"/>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03" name="Google Shape;203;p40"/>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04" name="Google Shape;204;p40"/>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1"/>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10" name="Google Shape;210;p41"/>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2"/>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
        <p:nvSpPr>
          <p:cNvPr id="216" name="Google Shape;216;p42"/>
          <p:cNvSpPr txBox="1"/>
          <p:nvPr/>
        </p:nvSpPr>
        <p:spPr>
          <a:xfrm>
            <a:off x="690150" y="1085425"/>
            <a:ext cx="7763700" cy="23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7800"/>
                </a:solidFill>
                <a:latin typeface="Consolas"/>
                <a:ea typeface="Consolas"/>
                <a:cs typeface="Consolas"/>
                <a:sym typeface="Consolas"/>
              </a:rPr>
              <a:t>&lt;</a:t>
            </a:r>
            <a:r>
              <a:rPr lang="en" sz="1300">
                <a:latin typeface="Consolas"/>
                <a:ea typeface="Consolas"/>
                <a:cs typeface="Consolas"/>
                <a:sym typeface="Consolas"/>
              </a:rPr>
              <a:t>Image</a:t>
            </a:r>
            <a:r>
              <a:rPr lang="en" sz="1300">
                <a:solidFill>
                  <a:srgbClr val="859900"/>
                </a:solidFill>
                <a:latin typeface="Consolas"/>
                <a:ea typeface="Consolas"/>
                <a:cs typeface="Consolas"/>
                <a:sym typeface="Consolas"/>
              </a:rPr>
              <a:t> </a:t>
            </a:r>
            <a:endParaRPr sz="1300">
              <a:solidFill>
                <a:srgbClr val="859900"/>
              </a:solidFill>
              <a:latin typeface="Consolas"/>
              <a:ea typeface="Consolas"/>
              <a:cs typeface="Consolas"/>
              <a:sym typeface="Consolas"/>
            </a:endParaRPr>
          </a:p>
          <a:p>
            <a:pPr indent="0" lvl="0" marL="0" rtl="0" algn="l">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FF7800"/>
                </a:solidFill>
                <a:latin typeface="Consolas"/>
                <a:ea typeface="Consolas"/>
                <a:cs typeface="Consolas"/>
                <a:sym typeface="Consolas"/>
              </a:rPr>
              <a:t>=</a:t>
            </a:r>
            <a:r>
              <a:rPr lang="en" sz="1300">
                <a:latin typeface="Consolas"/>
                <a:ea typeface="Consolas"/>
                <a:cs typeface="Consolas"/>
                <a:sym typeface="Consolas"/>
              </a:rPr>
              <a:t>{{uri:</a:t>
            </a:r>
            <a:r>
              <a:rPr lang="en" sz="1300">
                <a:solidFill>
                  <a:srgbClr val="005068"/>
                </a:solidFill>
                <a:latin typeface="Consolas"/>
                <a:ea typeface="Consolas"/>
                <a:cs typeface="Consolas"/>
                <a:sym typeface="Consolas"/>
              </a:rPr>
              <a:t> </a:t>
            </a:r>
            <a:r>
              <a:rPr lang="en" sz="1300">
                <a:solidFill>
                  <a:srgbClr val="2AA198"/>
                </a:solidFill>
                <a:latin typeface="Consolas"/>
                <a:ea typeface="Consolas"/>
                <a:cs typeface="Consolas"/>
                <a:sym typeface="Consolas"/>
              </a:rPr>
              <a:t>"</a:t>
            </a:r>
            <a:r>
              <a:rPr lang="en" sz="1300" u="sng">
                <a:solidFill>
                  <a:schemeClr val="hlink"/>
                </a:solidFill>
                <a:latin typeface="Consolas"/>
                <a:ea typeface="Consolas"/>
                <a:cs typeface="Consolas"/>
                <a:sym typeface="Consolas"/>
                <a:hlinkClick r:id="rId3"/>
              </a:rPr>
              <a:t>https://facebook.github.io/react-native/docs/assets/favicon.png</a:t>
            </a:r>
            <a:r>
              <a:rPr lang="en" sz="1300">
                <a:solidFill>
                  <a:srgbClr val="2AA198"/>
                </a:solidFill>
                <a:latin typeface="Consolas"/>
                <a:ea typeface="Consolas"/>
                <a:cs typeface="Consolas"/>
                <a:sym typeface="Consolas"/>
              </a:rPr>
              <a:t>"</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FF7800"/>
                </a:solidFill>
                <a:latin typeface="Consolas"/>
                <a:ea typeface="Consolas"/>
                <a:cs typeface="Consolas"/>
                <a:sym typeface="Consolas"/>
              </a:rPr>
              <a:t>/&gt;</a:t>
            </a:r>
            <a:endParaRPr sz="1300">
              <a:solidFill>
                <a:srgbClr val="FF78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3"/>
          <p:cNvSpPr txBox="1"/>
          <p:nvPr/>
        </p:nvSpPr>
        <p:spPr>
          <a:xfrm>
            <a:off x="690150" y="1085425"/>
            <a:ext cx="7763700" cy="23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D9D9D9"/>
                </a:solidFill>
                <a:latin typeface="Consolas"/>
                <a:ea typeface="Consolas"/>
                <a:cs typeface="Consolas"/>
                <a:sym typeface="Consolas"/>
              </a:rPr>
              <a:t>&lt;Image</a:t>
            </a:r>
            <a:r>
              <a:rPr lang="en" sz="1300">
                <a:solidFill>
                  <a:srgbClr val="859900"/>
                </a:solidFill>
                <a:latin typeface="Consolas"/>
                <a:ea typeface="Consolas"/>
                <a:cs typeface="Consolas"/>
                <a:sym typeface="Consolas"/>
              </a:rPr>
              <a:t> </a:t>
            </a:r>
            <a:endParaRPr sz="1300">
              <a:solidFill>
                <a:srgbClr val="859900"/>
              </a:solidFill>
              <a:latin typeface="Consolas"/>
              <a:ea typeface="Consolas"/>
              <a:cs typeface="Consolas"/>
              <a:sym typeface="Consolas"/>
            </a:endParaRPr>
          </a:p>
          <a:p>
            <a:pPr indent="0" lvl="0" marL="0" rtl="0" algn="l">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D9D9D9"/>
                </a:solidFill>
                <a:latin typeface="Consolas"/>
                <a:ea typeface="Consolas"/>
                <a:cs typeface="Consolas"/>
                <a:sym typeface="Consolas"/>
              </a:rPr>
              <a:t>={{uri: "</a:t>
            </a:r>
            <a:r>
              <a:rPr lang="en" sz="1300" u="sng">
                <a:solidFill>
                  <a:srgbClr val="D9D9D9"/>
                </a:solidFill>
                <a:latin typeface="Consolas"/>
                <a:ea typeface="Consolas"/>
                <a:cs typeface="Consolas"/>
                <a:sym typeface="Consolas"/>
                <a:hlinkClick r:id="rId3"/>
              </a:rPr>
              <a:t>https://facebook.github.io/react-native/docs/assets/favicon.png</a:t>
            </a:r>
            <a:r>
              <a:rPr lang="en" sz="1300">
                <a:solidFill>
                  <a:srgbClr val="D9D9D9"/>
                </a:solidFill>
                <a:latin typeface="Consolas"/>
                <a:ea typeface="Consolas"/>
                <a:cs typeface="Consolas"/>
                <a:sym typeface="Consolas"/>
              </a:rPr>
              <a:t>"}}</a:t>
            </a:r>
            <a:endParaRPr sz="1300">
              <a:solidFill>
                <a:srgbClr val="D9D9D9"/>
              </a:solidFill>
              <a:latin typeface="Consolas"/>
              <a:ea typeface="Consolas"/>
              <a:cs typeface="Consolas"/>
              <a:sym typeface="Consolas"/>
            </a:endParaRPr>
          </a:p>
          <a:p>
            <a:pPr indent="0" lvl="0" marL="0" rtl="0" algn="l">
              <a:spcBef>
                <a:spcPts val="0"/>
              </a:spcBef>
              <a:spcAft>
                <a:spcPts val="0"/>
              </a:spcAft>
              <a:buNone/>
            </a:pPr>
            <a:r>
              <a:rPr lang="en" sz="1300">
                <a:solidFill>
                  <a:srgbClr val="D9D9D9"/>
                </a:solidFill>
                <a:latin typeface="Consolas"/>
                <a:ea typeface="Consolas"/>
                <a:cs typeface="Consolas"/>
                <a:sym typeface="Consolas"/>
              </a:rPr>
              <a:t>/&gt;</a:t>
            </a:r>
            <a:endParaRPr sz="1300">
              <a:solidFill>
                <a:srgbClr val="D9D9D9"/>
              </a:solidFill>
              <a:latin typeface="Consolas"/>
              <a:ea typeface="Consolas"/>
              <a:cs typeface="Consolas"/>
              <a:sym typeface="Consolas"/>
            </a:endParaRPr>
          </a:p>
        </p:txBody>
      </p:sp>
      <p:sp>
        <p:nvSpPr>
          <p:cNvPr id="222" name="Google Shape;222;p43"/>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4"/>
          <p:cNvSpPr txBox="1"/>
          <p:nvPr/>
        </p:nvSpPr>
        <p:spPr>
          <a:xfrm>
            <a:off x="690150" y="1085425"/>
            <a:ext cx="7763700" cy="23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D9D9D9"/>
                </a:solidFill>
                <a:latin typeface="Consolas"/>
                <a:ea typeface="Consolas"/>
                <a:cs typeface="Consolas"/>
                <a:sym typeface="Consolas"/>
              </a:rPr>
              <a:t>&lt;Image </a:t>
            </a:r>
            <a:endParaRPr sz="1300">
              <a:solidFill>
                <a:srgbClr val="D9D9D9"/>
              </a:solidFill>
              <a:latin typeface="Consolas"/>
              <a:ea typeface="Consolas"/>
              <a:cs typeface="Consolas"/>
              <a:sym typeface="Consolas"/>
            </a:endParaRPr>
          </a:p>
          <a:p>
            <a:pPr indent="0" lvl="0" marL="0" rtl="0" algn="l">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FF7800"/>
                </a:solidFill>
                <a:latin typeface="Consolas"/>
                <a:ea typeface="Consolas"/>
                <a:cs typeface="Consolas"/>
                <a:sym typeface="Consolas"/>
              </a:rPr>
              <a:t>=</a:t>
            </a:r>
            <a:r>
              <a:rPr lang="en" sz="1300">
                <a:latin typeface="Consolas"/>
                <a:ea typeface="Consolas"/>
                <a:cs typeface="Consolas"/>
                <a:sym typeface="Consolas"/>
              </a:rPr>
              <a:t>{{uri:</a:t>
            </a:r>
            <a:r>
              <a:rPr lang="en" sz="1300">
                <a:solidFill>
                  <a:srgbClr val="005068"/>
                </a:solidFill>
                <a:latin typeface="Consolas"/>
                <a:ea typeface="Consolas"/>
                <a:cs typeface="Consolas"/>
                <a:sym typeface="Consolas"/>
              </a:rPr>
              <a:t> </a:t>
            </a:r>
            <a:r>
              <a:rPr lang="en" sz="1300">
                <a:solidFill>
                  <a:srgbClr val="2AA198"/>
                </a:solidFill>
                <a:latin typeface="Consolas"/>
                <a:ea typeface="Consolas"/>
                <a:cs typeface="Consolas"/>
                <a:sym typeface="Consolas"/>
              </a:rPr>
              <a:t>"</a:t>
            </a:r>
            <a:r>
              <a:rPr lang="en" sz="1300" u="sng">
                <a:solidFill>
                  <a:schemeClr val="hlink"/>
                </a:solidFill>
                <a:latin typeface="Consolas"/>
                <a:ea typeface="Consolas"/>
                <a:cs typeface="Consolas"/>
                <a:sym typeface="Consolas"/>
                <a:hlinkClick r:id="rId3"/>
              </a:rPr>
              <a:t>https://facebook.github.io/react-native/docs/assets/favicon.png</a:t>
            </a:r>
            <a:r>
              <a:rPr lang="en" sz="1300">
                <a:solidFill>
                  <a:srgbClr val="2AA198"/>
                </a:solidFill>
                <a:latin typeface="Consolas"/>
                <a:ea typeface="Consolas"/>
                <a:cs typeface="Consolas"/>
                <a:sym typeface="Consolas"/>
              </a:rPr>
              <a:t>"</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D9D9D9"/>
                </a:solidFill>
                <a:latin typeface="Consolas"/>
                <a:ea typeface="Consolas"/>
                <a:cs typeface="Consolas"/>
                <a:sym typeface="Consolas"/>
              </a:rPr>
              <a:t>/&gt;</a:t>
            </a:r>
            <a:endParaRPr sz="1300">
              <a:solidFill>
                <a:srgbClr val="D9D9D9"/>
              </a:solidFill>
              <a:latin typeface="Consolas"/>
              <a:ea typeface="Consolas"/>
              <a:cs typeface="Consolas"/>
              <a:sym typeface="Consolas"/>
            </a:endParaRPr>
          </a:p>
        </p:txBody>
      </p:sp>
      <p:sp>
        <p:nvSpPr>
          <p:cNvPr id="228" name="Google Shape;228;p44"/>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7"/>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11" name="Google Shape;111;p27"/>
          <p:cNvSpPr txBox="1"/>
          <p:nvPr/>
        </p:nvSpPr>
        <p:spPr>
          <a:xfrm>
            <a:off x="679725" y="1173401"/>
            <a:ext cx="5378400" cy="20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Live demo (throughout lecture)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Putting basic components to use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Styling layouts using Flexbox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Class Components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Props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State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112" name="Google Shape;112;p27"/>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5"/>
          <p:cNvSpPr txBox="1"/>
          <p:nvPr/>
        </p:nvSpPr>
        <p:spPr>
          <a:xfrm>
            <a:off x="1303950" y="1624550"/>
            <a:ext cx="6536100" cy="23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7800"/>
                </a:solidFill>
                <a:latin typeface="Consolas"/>
                <a:ea typeface="Consolas"/>
                <a:cs typeface="Consolas"/>
                <a:sym typeface="Consolas"/>
              </a:rPr>
              <a:t>&lt;</a:t>
            </a:r>
            <a:r>
              <a:rPr lang="en">
                <a:latin typeface="Consolas"/>
                <a:ea typeface="Consolas"/>
                <a:cs typeface="Consolas"/>
                <a:sym typeface="Consolas"/>
              </a:rPr>
              <a:t>Button</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onPress</a:t>
            </a:r>
            <a:r>
              <a:rPr lang="en">
                <a:solidFill>
                  <a:srgbClr val="FF7800"/>
                </a:solidFill>
                <a:latin typeface="Consolas"/>
                <a:ea typeface="Consolas"/>
                <a:cs typeface="Consolas"/>
                <a:sym typeface="Consolas"/>
              </a:rPr>
              <a:t>=</a:t>
            </a:r>
            <a:r>
              <a:rPr lang="en">
                <a:latin typeface="Consolas"/>
                <a:ea typeface="Consolas"/>
                <a:cs typeface="Consolas"/>
                <a:sym typeface="Consolas"/>
              </a:rPr>
              <a:t>{onPressLearnMore}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title</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"Learn 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color</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"#841584"</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accessibilityLabel</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"Learn more about this purple button"</a:t>
            </a:r>
            <a:br>
              <a:rPr lang="en">
                <a:solidFill>
                  <a:srgbClr val="005068"/>
                </a:solidFill>
                <a:latin typeface="Consolas"/>
                <a:ea typeface="Consolas"/>
                <a:cs typeface="Consolas"/>
                <a:sym typeface="Consolas"/>
              </a:rPr>
            </a:br>
            <a:r>
              <a:rPr lang="en">
                <a:solidFill>
                  <a:srgbClr val="FF7800"/>
                </a:solidFill>
                <a:latin typeface="Consolas"/>
                <a:ea typeface="Consolas"/>
                <a:cs typeface="Consolas"/>
                <a:sym typeface="Consolas"/>
              </a:rPr>
              <a:t>/&gt;</a:t>
            </a:r>
            <a:endParaRPr>
              <a:solidFill>
                <a:srgbClr val="FF7800"/>
              </a:solidFill>
            </a:endParaRPr>
          </a:p>
        </p:txBody>
      </p:sp>
      <p:sp>
        <p:nvSpPr>
          <p:cNvPr id="234" name="Google Shape;234;p45"/>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6"/>
          <p:cNvSpPr txBox="1"/>
          <p:nvPr/>
        </p:nvSpPr>
        <p:spPr>
          <a:xfrm>
            <a:off x="1303950" y="1624550"/>
            <a:ext cx="6536100" cy="23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D9D9D9"/>
                </a:solidFill>
                <a:latin typeface="Consolas"/>
                <a:ea typeface="Consolas"/>
                <a:cs typeface="Consolas"/>
                <a:sym typeface="Consolas"/>
              </a:rPr>
              <a:t>&lt;Button</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onPress</a:t>
            </a:r>
            <a:r>
              <a:rPr lang="en">
                <a:solidFill>
                  <a:srgbClr val="D9D9D9"/>
                </a:solidFill>
                <a:latin typeface="Consolas"/>
                <a:ea typeface="Consolas"/>
                <a:cs typeface="Consolas"/>
                <a:sym typeface="Consolas"/>
              </a:rPr>
              <a:t>={onPressLearnMore}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title</a:t>
            </a:r>
            <a:r>
              <a:rPr lang="en">
                <a:solidFill>
                  <a:srgbClr val="D9D9D9"/>
                </a:solidFill>
                <a:latin typeface="Consolas"/>
                <a:ea typeface="Consolas"/>
                <a:cs typeface="Consolas"/>
                <a:sym typeface="Consolas"/>
              </a:rPr>
              <a:t>="Learn 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color</a:t>
            </a:r>
            <a:r>
              <a:rPr lang="en">
                <a:solidFill>
                  <a:srgbClr val="D9D9D9"/>
                </a:solidFill>
                <a:latin typeface="Consolas"/>
                <a:ea typeface="Consolas"/>
                <a:cs typeface="Consolas"/>
                <a:sym typeface="Consolas"/>
              </a:rPr>
              <a:t>="#841584"</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accessibilityLabel</a:t>
            </a:r>
            <a:r>
              <a:rPr lang="en">
                <a:solidFill>
                  <a:srgbClr val="D9D9D9"/>
                </a:solidFill>
                <a:latin typeface="Consolas"/>
                <a:ea typeface="Consolas"/>
                <a:cs typeface="Consolas"/>
                <a:sym typeface="Consolas"/>
              </a:rPr>
              <a:t>="Learn more about this purple button"</a:t>
            </a:r>
            <a:br>
              <a:rPr lang="en">
                <a:solidFill>
                  <a:srgbClr val="005068"/>
                </a:solidFill>
                <a:latin typeface="Consolas"/>
                <a:ea typeface="Consolas"/>
                <a:cs typeface="Consolas"/>
                <a:sym typeface="Consolas"/>
              </a:rPr>
            </a:br>
            <a:r>
              <a:rPr lang="en">
                <a:solidFill>
                  <a:srgbClr val="D9D9D9"/>
                </a:solidFill>
                <a:latin typeface="Consolas"/>
                <a:ea typeface="Consolas"/>
                <a:cs typeface="Consolas"/>
                <a:sym typeface="Consolas"/>
              </a:rPr>
              <a:t>/&gt;</a:t>
            </a:r>
            <a:endParaRPr>
              <a:solidFill>
                <a:srgbClr val="D9D9D9"/>
              </a:solidFill>
            </a:endParaRPr>
          </a:p>
        </p:txBody>
      </p:sp>
      <p:sp>
        <p:nvSpPr>
          <p:cNvPr id="240" name="Google Shape;240;p46"/>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7"/>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46" name="Google Shape;246;p47"/>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
        <p:nvSpPr>
          <p:cNvPr id="247" name="Google Shape;247;p47"/>
          <p:cNvSpPr/>
          <p:nvPr/>
        </p:nvSpPr>
        <p:spPr>
          <a:xfrm rot="1277549">
            <a:off x="2563845" y="1618711"/>
            <a:ext cx="4186115" cy="3281565"/>
          </a:xfrm>
          <a:prstGeom prst="irregularSeal2">
            <a:avLst/>
          </a:prstGeom>
          <a:solidFill>
            <a:srgbClr val="F4CCCC"/>
          </a:solid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7"/>
          <p:cNvSpPr txBox="1"/>
          <p:nvPr/>
        </p:nvSpPr>
        <p:spPr>
          <a:xfrm>
            <a:off x="3280763" y="2798525"/>
            <a:ext cx="24126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Props are </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only passed from </a:t>
            </a:r>
            <a:endParaRPr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PARENT TO CHILD</a:t>
            </a:r>
            <a:endParaRPr b="1"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8"/>
          <p:cNvSpPr txBox="1"/>
          <p:nvPr/>
        </p:nvSpPr>
        <p:spPr>
          <a:xfrm>
            <a:off x="295800" y="1087400"/>
            <a:ext cx="8552400" cy="360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7800"/>
                </a:solidFill>
                <a:highlight>
                  <a:schemeClr val="lt1"/>
                </a:highlight>
                <a:latin typeface="Consolas"/>
                <a:ea typeface="Consolas"/>
                <a:cs typeface="Consolas"/>
                <a:sym typeface="Consolas"/>
              </a:rPr>
              <a:t>export</a:t>
            </a:r>
            <a:r>
              <a:rPr lang="en" sz="1200">
                <a:solidFill>
                  <a:schemeClr val="dk1"/>
                </a:solidFill>
                <a:highlight>
                  <a:schemeClr val="lt1"/>
                </a:highlight>
                <a:latin typeface="Consolas"/>
                <a:ea typeface="Consolas"/>
                <a:cs typeface="Consolas"/>
                <a:sym typeface="Consolas"/>
              </a:rPr>
              <a:t> </a:t>
            </a:r>
            <a:r>
              <a:rPr lang="en" sz="1200">
                <a:solidFill>
                  <a:srgbClr val="FF7800"/>
                </a:solidFill>
                <a:highlight>
                  <a:schemeClr val="lt1"/>
                </a:highlight>
                <a:latin typeface="Consolas"/>
                <a:ea typeface="Consolas"/>
                <a:cs typeface="Consolas"/>
                <a:sym typeface="Consolas"/>
              </a:rPr>
              <a:t>default</a:t>
            </a:r>
            <a:r>
              <a:rPr lang="en" sz="1200">
                <a:solidFill>
                  <a:schemeClr val="dk1"/>
                </a:solidFill>
                <a:highlight>
                  <a:schemeClr val="lt1"/>
                </a:highlight>
                <a:latin typeface="Consolas"/>
                <a:ea typeface="Consolas"/>
                <a:cs typeface="Consolas"/>
                <a:sym typeface="Consolas"/>
              </a:rPr>
              <a:t> </a:t>
            </a:r>
            <a:r>
              <a:rPr lang="en" sz="1200">
                <a:solidFill>
                  <a:srgbClr val="FF7800"/>
                </a:solidFill>
                <a:highlight>
                  <a:schemeClr val="lt1"/>
                </a:highlight>
                <a:latin typeface="Consolas"/>
                <a:ea typeface="Consolas"/>
                <a:cs typeface="Consolas"/>
                <a:sym typeface="Consolas"/>
              </a:rPr>
              <a:t>class</a:t>
            </a:r>
            <a:r>
              <a:rPr lang="en" sz="1200">
                <a:solidFill>
                  <a:schemeClr val="dk1"/>
                </a:solidFill>
                <a:highlight>
                  <a:schemeClr val="lt1"/>
                </a:highlight>
                <a:latin typeface="Consolas"/>
                <a:ea typeface="Consolas"/>
                <a:cs typeface="Consolas"/>
                <a:sym typeface="Consolas"/>
              </a:rPr>
              <a:t> Parent </a:t>
            </a:r>
            <a:r>
              <a:rPr lang="en" sz="1200">
                <a:solidFill>
                  <a:srgbClr val="FF7800"/>
                </a:solidFill>
                <a:highlight>
                  <a:schemeClr val="lt1"/>
                </a:highlight>
                <a:latin typeface="Consolas"/>
                <a:ea typeface="Consolas"/>
                <a:cs typeface="Consolas"/>
                <a:sym typeface="Consolas"/>
              </a:rPr>
              <a:t>extends</a:t>
            </a:r>
            <a:r>
              <a:rPr lang="en" sz="1200">
                <a:solidFill>
                  <a:schemeClr val="dk1"/>
                </a:solidFill>
                <a:highlight>
                  <a:schemeClr val="lt1"/>
                </a:highlight>
                <a:latin typeface="Consolas"/>
                <a:ea typeface="Consolas"/>
                <a:cs typeface="Consolas"/>
                <a:sym typeface="Consolas"/>
              </a:rPr>
              <a:t> React.Component {</a:t>
            </a:r>
            <a:endParaRPr sz="1200">
              <a:solidFill>
                <a:schemeClr val="dk1"/>
              </a:solidFill>
              <a:highlight>
                <a:schemeClr val="lt1"/>
              </a:highlight>
              <a:latin typeface="Consolas"/>
              <a:ea typeface="Consolas"/>
              <a:cs typeface="Consolas"/>
              <a:sym typeface="Consolas"/>
            </a:endParaRPr>
          </a:p>
          <a:p>
            <a:pPr indent="0" lvl="0" marL="457200" rtl="0" algn="l">
              <a:lnSpc>
                <a:spcPct val="100000"/>
              </a:lnSpc>
              <a:spcBef>
                <a:spcPts val="0"/>
              </a:spcBef>
              <a:spcAft>
                <a:spcPts val="0"/>
              </a:spcAft>
              <a:buNone/>
            </a:pPr>
            <a:r>
              <a:rPr lang="en" sz="1200">
                <a:latin typeface="Consolas"/>
                <a:ea typeface="Consolas"/>
                <a:cs typeface="Consolas"/>
                <a:sym typeface="Consolas"/>
              </a:rPr>
              <a:t>render() {</a:t>
            </a:r>
            <a:endParaRPr sz="1200">
              <a:latin typeface="Consolas"/>
              <a:ea typeface="Consolas"/>
              <a:cs typeface="Consolas"/>
              <a:sym typeface="Consolas"/>
            </a:endParaRPr>
          </a:p>
          <a:p>
            <a:pPr indent="457200" lvl="0" marL="457200" rtl="0" algn="l">
              <a:lnSpc>
                <a:spcPct val="100000"/>
              </a:lnSpc>
              <a:spcBef>
                <a:spcPts val="0"/>
              </a:spcBef>
              <a:spcAft>
                <a:spcPts val="0"/>
              </a:spcAft>
              <a:buNone/>
            </a:pPr>
            <a:r>
              <a:rPr lang="en" sz="1200">
                <a:solidFill>
                  <a:srgbClr val="FF7800"/>
                </a:solidFill>
                <a:latin typeface="Consolas"/>
                <a:ea typeface="Consolas"/>
                <a:cs typeface="Consolas"/>
                <a:sym typeface="Consolas"/>
              </a:rPr>
              <a:t>return</a:t>
            </a:r>
            <a:r>
              <a:rPr lang="en" sz="1200">
                <a:solidFill>
                  <a:srgbClr val="005068"/>
                </a:solidFill>
                <a:latin typeface="Consolas"/>
                <a:ea typeface="Consolas"/>
                <a:cs typeface="Consolas"/>
                <a:sym typeface="Consolas"/>
              </a:rPr>
              <a:t> </a:t>
            </a:r>
            <a:r>
              <a:rPr lang="en" sz="1200">
                <a:latin typeface="Consolas"/>
                <a:ea typeface="Consolas"/>
                <a:cs typeface="Consolas"/>
                <a:sym typeface="Consolas"/>
              </a:rPr>
              <a:t>(</a:t>
            </a:r>
            <a:endParaRPr sz="1200">
              <a:latin typeface="Consolas"/>
              <a:ea typeface="Consolas"/>
              <a:cs typeface="Consolas"/>
              <a:sym typeface="Consolas"/>
            </a:endParaRPr>
          </a:p>
          <a:p>
            <a:pPr indent="0" lvl="0" marL="1371600" rtl="0" algn="l">
              <a:lnSpc>
                <a:spcPct val="100000"/>
              </a:lnSpc>
              <a:spcBef>
                <a:spcPts val="0"/>
              </a:spcBef>
              <a:spcAft>
                <a:spcPts val="0"/>
              </a:spcAft>
              <a:buNone/>
            </a:pPr>
            <a:r>
              <a:rPr lang="en" sz="1200">
                <a:solidFill>
                  <a:srgbClr val="FF7800"/>
                </a:solidFill>
                <a:latin typeface="Consolas"/>
                <a:ea typeface="Consolas"/>
                <a:cs typeface="Consolas"/>
                <a:sym typeface="Consolas"/>
              </a:rPr>
              <a:t>&lt;</a:t>
            </a:r>
            <a:r>
              <a:rPr lang="en" sz="1200">
                <a:latin typeface="Consolas"/>
                <a:ea typeface="Consolas"/>
                <a:cs typeface="Consolas"/>
                <a:sym typeface="Consolas"/>
              </a:rPr>
              <a:t>Image </a:t>
            </a:r>
            <a:endParaRPr sz="1200">
              <a:latin typeface="Consolas"/>
              <a:ea typeface="Consolas"/>
              <a:cs typeface="Consolas"/>
              <a:sym typeface="Consolas"/>
            </a:endParaRPr>
          </a:p>
          <a:p>
            <a:pPr indent="0" lvl="0" marL="1371600" rtl="0" algn="l">
              <a:lnSpc>
                <a:spcPct val="100000"/>
              </a:lnSpc>
              <a:spcBef>
                <a:spcPts val="0"/>
              </a:spcBef>
              <a:spcAft>
                <a:spcPts val="0"/>
              </a:spcAft>
              <a:buNone/>
            </a:pPr>
            <a:r>
              <a:rPr lang="en" sz="1200">
                <a:latin typeface="Consolas"/>
                <a:ea typeface="Consolas"/>
                <a:cs typeface="Consolas"/>
                <a:sym typeface="Consolas"/>
              </a:rPr>
              <a:t>  </a:t>
            </a:r>
            <a:r>
              <a:rPr lang="en" sz="1200">
                <a:solidFill>
                  <a:srgbClr val="800080"/>
                </a:solidFill>
                <a:latin typeface="Consolas"/>
                <a:ea typeface="Consolas"/>
                <a:cs typeface="Consolas"/>
                <a:sym typeface="Consolas"/>
              </a:rPr>
              <a:t>source</a:t>
            </a:r>
            <a:r>
              <a:rPr lang="en" sz="1200">
                <a:solidFill>
                  <a:srgbClr val="FF7800"/>
                </a:solidFill>
                <a:latin typeface="Consolas"/>
                <a:ea typeface="Consolas"/>
                <a:cs typeface="Consolas"/>
                <a:sym typeface="Consolas"/>
              </a:rPr>
              <a:t>=</a:t>
            </a:r>
            <a:r>
              <a:rPr lang="en" sz="1200">
                <a:latin typeface="Consolas"/>
                <a:ea typeface="Consolas"/>
                <a:cs typeface="Consolas"/>
                <a:sym typeface="Consolas"/>
              </a:rPr>
              <a:t>{{uri: </a:t>
            </a:r>
            <a:r>
              <a:rPr lang="en" sz="1200">
                <a:solidFill>
                  <a:srgbClr val="2AA198"/>
                </a:solidFill>
                <a:latin typeface="Consolas"/>
                <a:ea typeface="Consolas"/>
                <a:cs typeface="Consolas"/>
                <a:sym typeface="Consolas"/>
              </a:rPr>
              <a:t>"</a:t>
            </a:r>
            <a:r>
              <a:rPr lang="en" sz="1200" u="sng">
                <a:solidFill>
                  <a:srgbClr val="2AA198"/>
                </a:solidFill>
                <a:latin typeface="Consolas"/>
                <a:ea typeface="Consolas"/>
                <a:cs typeface="Consolas"/>
                <a:sym typeface="Consolas"/>
                <a:hlinkClick r:id="rId3"/>
              </a:rPr>
              <a:t>https://facebook.github.io/react-native/docs/assets/favicon.png</a:t>
            </a:r>
            <a:r>
              <a:rPr lang="en" sz="1200">
                <a:solidFill>
                  <a:srgbClr val="2AA198"/>
                </a:solidFill>
                <a:latin typeface="Consolas"/>
                <a:ea typeface="Consolas"/>
                <a:cs typeface="Consolas"/>
                <a:sym typeface="Consolas"/>
              </a:rPr>
              <a:t>"</a:t>
            </a:r>
            <a:r>
              <a:rPr lang="en" sz="1200">
                <a:latin typeface="Consolas"/>
                <a:ea typeface="Consolas"/>
                <a:cs typeface="Consolas"/>
                <a:sym typeface="Consolas"/>
              </a:rPr>
              <a:t>}}</a:t>
            </a:r>
            <a:endParaRPr sz="1200">
              <a:latin typeface="Consolas"/>
              <a:ea typeface="Consolas"/>
              <a:cs typeface="Consolas"/>
              <a:sym typeface="Consolas"/>
            </a:endParaRPr>
          </a:p>
          <a:p>
            <a:pPr indent="0" lvl="0" marL="1371600" rtl="0" algn="l">
              <a:lnSpc>
                <a:spcPct val="100000"/>
              </a:lnSpc>
              <a:spcBef>
                <a:spcPts val="0"/>
              </a:spcBef>
              <a:spcAft>
                <a:spcPts val="0"/>
              </a:spcAft>
              <a:buNone/>
            </a:pPr>
            <a:r>
              <a:rPr lang="en" sz="1200">
                <a:solidFill>
                  <a:srgbClr val="FF7800"/>
                </a:solidFill>
                <a:latin typeface="Consolas"/>
                <a:ea typeface="Consolas"/>
                <a:cs typeface="Consolas"/>
                <a:sym typeface="Consolas"/>
              </a:rPr>
              <a:t>/&gt;</a:t>
            </a:r>
            <a:endParaRPr sz="1200">
              <a:solidFill>
                <a:srgbClr val="FF7800"/>
              </a:solidFill>
              <a:latin typeface="Consolas"/>
              <a:ea typeface="Consolas"/>
              <a:cs typeface="Consolas"/>
              <a:sym typeface="Consolas"/>
            </a:endParaRPr>
          </a:p>
          <a:p>
            <a:pPr indent="0" lvl="0" marL="1371600" rtl="0" algn="l">
              <a:lnSpc>
                <a:spcPct val="100000"/>
              </a:lnSpc>
              <a:spcBef>
                <a:spcPts val="0"/>
              </a:spcBef>
              <a:spcAft>
                <a:spcPts val="0"/>
              </a:spcAft>
              <a:buNone/>
            </a:pPr>
            <a:r>
              <a:t/>
            </a:r>
            <a:endParaRPr sz="1200">
              <a:latin typeface="Consolas"/>
              <a:ea typeface="Consolas"/>
              <a:cs typeface="Consolas"/>
              <a:sym typeface="Consolas"/>
            </a:endParaRPr>
          </a:p>
          <a:p>
            <a:pPr indent="0" lvl="0" marL="1371600" rtl="0" algn="l">
              <a:spcBef>
                <a:spcPts val="0"/>
              </a:spcBef>
              <a:spcAft>
                <a:spcPts val="0"/>
              </a:spcAft>
              <a:buNone/>
            </a:pPr>
            <a:r>
              <a:rPr lang="en" sz="1200">
                <a:solidFill>
                  <a:srgbClr val="FF7800"/>
                </a:solidFill>
                <a:latin typeface="Consolas"/>
                <a:ea typeface="Consolas"/>
                <a:cs typeface="Consolas"/>
                <a:sym typeface="Consolas"/>
              </a:rPr>
              <a:t>&lt;</a:t>
            </a:r>
            <a:r>
              <a:rPr lang="en" sz="1200">
                <a:solidFill>
                  <a:schemeClr val="dk1"/>
                </a:solidFill>
                <a:latin typeface="Consolas"/>
                <a:ea typeface="Consolas"/>
                <a:cs typeface="Consolas"/>
                <a:sym typeface="Consolas"/>
              </a:rPr>
              <a:t>Button</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onPress</a:t>
            </a:r>
            <a:r>
              <a:rPr lang="en" sz="1200">
                <a:solidFill>
                  <a:srgbClr val="FF7800"/>
                </a:solidFill>
                <a:latin typeface="Consolas"/>
                <a:ea typeface="Consolas"/>
                <a:cs typeface="Consolas"/>
                <a:sym typeface="Consolas"/>
              </a:rPr>
              <a:t>=</a:t>
            </a:r>
            <a:r>
              <a:rPr lang="en" sz="1200">
                <a:solidFill>
                  <a:schemeClr val="dk1"/>
                </a:solidFill>
                <a:latin typeface="Consolas"/>
                <a:ea typeface="Consolas"/>
                <a:cs typeface="Consolas"/>
                <a:sym typeface="Consolas"/>
              </a:rPr>
              <a:t>{onPressLearnMore}</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title</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"Learn More"</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color</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"#841584"</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accessibilityLabel</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"Learn more about this purple button"</a:t>
            </a:r>
            <a:br>
              <a:rPr lang="en" sz="1200">
                <a:solidFill>
                  <a:srgbClr val="005068"/>
                </a:solidFill>
                <a:latin typeface="Consolas"/>
                <a:ea typeface="Consolas"/>
                <a:cs typeface="Consolas"/>
                <a:sym typeface="Consolas"/>
              </a:rPr>
            </a:br>
            <a:r>
              <a:rPr lang="en" sz="1200">
                <a:solidFill>
                  <a:srgbClr val="FF7800"/>
                </a:solidFill>
                <a:latin typeface="Consolas"/>
                <a:ea typeface="Consolas"/>
                <a:cs typeface="Consolas"/>
                <a:sym typeface="Consolas"/>
              </a:rPr>
              <a:t>/&gt;</a:t>
            </a:r>
            <a:endParaRPr sz="1200">
              <a:solidFill>
                <a:srgbClr val="FF7800"/>
              </a:solidFill>
              <a:latin typeface="Consolas"/>
              <a:ea typeface="Consolas"/>
              <a:cs typeface="Consolas"/>
              <a:sym typeface="Consolas"/>
            </a:endParaRPr>
          </a:p>
          <a:p>
            <a:pPr indent="457200" lvl="0" marL="457200" rtl="0" algn="l">
              <a:lnSpc>
                <a:spcPct val="100000"/>
              </a:lnSpc>
              <a:spcBef>
                <a:spcPts val="10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457200" rtl="0" algn="l">
              <a:lnSpc>
                <a:spcPct val="100000"/>
              </a:lnSpc>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0"/>
              </a:spcBef>
              <a:spcAft>
                <a:spcPts val="160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254" name="Google Shape;254;p48"/>
          <p:cNvSpPr txBox="1"/>
          <p:nvPr/>
        </p:nvSpPr>
        <p:spPr>
          <a:xfrm>
            <a:off x="3900000" y="0"/>
            <a:ext cx="1344000" cy="6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rgbClr val="F4CCCC"/>
                </a:highlight>
                <a:latin typeface="Roboto"/>
                <a:ea typeface="Roboto"/>
                <a:cs typeface="Roboto"/>
                <a:sym typeface="Roboto"/>
              </a:rPr>
              <a:t> Parent</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55" name="Google Shape;255;p48"/>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9"/>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61" name="Google Shape;261;p49"/>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
        <p:nvSpPr>
          <p:cNvPr id="262" name="Google Shape;262;p49"/>
          <p:cNvSpPr/>
          <p:nvPr/>
        </p:nvSpPr>
        <p:spPr>
          <a:xfrm rot="1277549">
            <a:off x="2563845" y="1618711"/>
            <a:ext cx="4186115" cy="3281565"/>
          </a:xfrm>
          <a:prstGeom prst="irregularSeal2">
            <a:avLst/>
          </a:prstGeom>
          <a:solidFill>
            <a:srgbClr val="F4CCCC"/>
          </a:solid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9"/>
          <p:cNvSpPr txBox="1"/>
          <p:nvPr/>
        </p:nvSpPr>
        <p:spPr>
          <a:xfrm>
            <a:off x="3280763" y="2798525"/>
            <a:ext cx="24126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Props are </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only passed from </a:t>
            </a:r>
            <a:endParaRPr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PARENT TO CHILD</a:t>
            </a:r>
            <a:endParaRPr b="1"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0"/>
          <p:cNvSpPr txBox="1"/>
          <p:nvPr/>
        </p:nvSpPr>
        <p:spPr>
          <a:xfrm>
            <a:off x="655050" y="1071750"/>
            <a:ext cx="76062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7800"/>
                </a:solidFill>
                <a:highlight>
                  <a:schemeClr val="lt1"/>
                </a:highlight>
                <a:latin typeface="Consolas"/>
                <a:ea typeface="Consolas"/>
                <a:cs typeface="Consolas"/>
                <a:sym typeface="Consolas"/>
              </a:rPr>
              <a:t>export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default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class</a:t>
            </a:r>
            <a:r>
              <a:rPr lang="en">
                <a:solidFill>
                  <a:schemeClr val="dk1"/>
                </a:solidFill>
                <a:highlight>
                  <a:schemeClr val="lt1"/>
                </a:highlight>
                <a:latin typeface="Consolas"/>
                <a:ea typeface="Consolas"/>
                <a:cs typeface="Consolas"/>
                <a:sym typeface="Consolas"/>
              </a:rPr>
              <a:t> Child </a:t>
            </a:r>
            <a:r>
              <a:rPr lang="en">
                <a:solidFill>
                  <a:srgbClr val="FF7800"/>
                </a:solidFill>
                <a:highlight>
                  <a:schemeClr val="lt1"/>
                </a:highlight>
                <a:latin typeface="Consolas"/>
                <a:ea typeface="Consolas"/>
                <a:cs typeface="Consolas"/>
                <a:sym typeface="Consolas"/>
              </a:rPr>
              <a:t>extends</a:t>
            </a:r>
            <a:r>
              <a:rPr lang="en">
                <a:solidFill>
                  <a:schemeClr val="dk1"/>
                </a:solidFill>
                <a:highlight>
                  <a:schemeClr val="lt1"/>
                </a:highlight>
                <a:latin typeface="Consolas"/>
                <a:ea typeface="Consolas"/>
                <a:cs typeface="Consolas"/>
                <a:sym typeface="Consolas"/>
              </a:rPr>
              <a:t> React.Component {</a:t>
            </a:r>
            <a:endParaRPr>
              <a:solidFill>
                <a:schemeClr val="dk1"/>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
                <a:highlight>
                  <a:srgbClr val="FFFFFF"/>
                </a:highlight>
                <a:latin typeface="Consolas"/>
                <a:ea typeface="Consolas"/>
                <a:cs typeface="Consolas"/>
                <a:sym typeface="Consolas"/>
              </a:rPr>
              <a:t>constructor(</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super</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457200" lvl="0" marL="0" rtl="0" algn="l">
              <a:spcBef>
                <a:spcPts val="1000"/>
              </a:spcBef>
              <a:spcAft>
                <a:spcPts val="0"/>
              </a:spcAft>
              <a:buNone/>
            </a:pP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rgbClr val="FFFFFF"/>
                </a:highlight>
                <a:latin typeface="Consolas"/>
                <a:ea typeface="Consolas"/>
                <a:cs typeface="Consolas"/>
                <a:sym typeface="Consolas"/>
              </a:rPr>
              <a:t>// nothing has been rendered yet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rgbClr val="FFFFFF"/>
                </a:highlight>
                <a:latin typeface="Consolas"/>
                <a:ea typeface="Consolas"/>
                <a:cs typeface="Consolas"/>
                <a:sym typeface="Consolas"/>
              </a:rPr>
              <a:t>// you can change what is rendered based on the component’s props</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console.</a:t>
            </a:r>
            <a:r>
              <a:rPr lang="en">
                <a:solidFill>
                  <a:srgbClr val="FF7800"/>
                </a:solidFill>
                <a:highlight>
                  <a:srgbClr val="FFFFFF"/>
                </a:highlight>
                <a:latin typeface="Consolas"/>
                <a:ea typeface="Consolas"/>
                <a:cs typeface="Consolas"/>
                <a:sym typeface="Consolas"/>
              </a:rPr>
              <a:t>log</a:t>
            </a:r>
            <a:r>
              <a:rPr lang="en">
                <a:highlight>
                  <a:srgbClr val="FFFFFF"/>
                </a:highlight>
                <a:latin typeface="Consolas"/>
                <a:ea typeface="Consolas"/>
                <a:cs typeface="Consolas"/>
                <a:sym typeface="Consolas"/>
              </a:rPr>
              <a:t>(</a:t>
            </a:r>
            <a:r>
              <a:rPr lang="en">
                <a:solidFill>
                  <a:srgbClr val="FF7800"/>
                </a:solidFill>
                <a:highlight>
                  <a:srgbClr val="FFFFFF"/>
                </a:highlight>
                <a:latin typeface="Consolas"/>
                <a:ea typeface="Consolas"/>
                <a:cs typeface="Consolas"/>
                <a:sym typeface="Consolas"/>
              </a:rPr>
              <a:t>JSON.stringify</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a:solidFill>
                  <a:srgbClr val="800080"/>
                </a:solidFill>
                <a:highlight>
                  <a:srgbClr val="FFFFFF"/>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1600"/>
              </a:spcAft>
              <a:buNone/>
            </a:pPr>
            <a:r>
              <a:rPr lang="en">
                <a:solidFill>
                  <a:schemeClr val="dk1"/>
                </a:solidFill>
                <a:latin typeface="Consolas"/>
                <a:ea typeface="Consolas"/>
                <a:cs typeface="Consolas"/>
                <a:sym typeface="Consolas"/>
              </a:rPr>
              <a:t>}</a:t>
            </a:r>
            <a:endParaRPr>
              <a:solidFill>
                <a:srgbClr val="800080"/>
              </a:solidFill>
              <a:highlight>
                <a:srgbClr val="FFFFFF"/>
              </a:highlight>
              <a:latin typeface="Consolas"/>
              <a:ea typeface="Consolas"/>
              <a:cs typeface="Consolas"/>
              <a:sym typeface="Consolas"/>
            </a:endParaRPr>
          </a:p>
        </p:txBody>
      </p:sp>
      <p:sp>
        <p:nvSpPr>
          <p:cNvPr id="269" name="Google Shape;269;p50"/>
          <p:cNvSpPr txBox="1"/>
          <p:nvPr/>
        </p:nvSpPr>
        <p:spPr>
          <a:xfrm>
            <a:off x="3900000" y="0"/>
            <a:ext cx="1344000" cy="6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rgbClr val="F4CCCC"/>
                </a:highlight>
                <a:latin typeface="Roboto"/>
                <a:ea typeface="Roboto"/>
                <a:cs typeface="Roboto"/>
                <a:sym typeface="Roboto"/>
              </a:rPr>
              <a:t> Child</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70" name="Google Shape;270;p50"/>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1"/>
          <p:cNvSpPr txBox="1"/>
          <p:nvPr/>
        </p:nvSpPr>
        <p:spPr>
          <a:xfrm>
            <a:off x="242625" y="1071750"/>
            <a:ext cx="86622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7800"/>
                </a:solidFill>
                <a:highlight>
                  <a:schemeClr val="lt1"/>
                </a:highlight>
                <a:latin typeface="Consolas"/>
                <a:ea typeface="Consolas"/>
                <a:cs typeface="Consolas"/>
                <a:sym typeface="Consolas"/>
              </a:rPr>
              <a:t>export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default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class</a:t>
            </a:r>
            <a:r>
              <a:rPr lang="en">
                <a:solidFill>
                  <a:schemeClr val="dk1"/>
                </a:solidFill>
                <a:highlight>
                  <a:schemeClr val="lt1"/>
                </a:highlight>
                <a:latin typeface="Consolas"/>
                <a:ea typeface="Consolas"/>
                <a:cs typeface="Consolas"/>
                <a:sym typeface="Consolas"/>
              </a:rPr>
              <a:t> Image </a:t>
            </a:r>
            <a:r>
              <a:rPr lang="en">
                <a:solidFill>
                  <a:srgbClr val="FF7800"/>
                </a:solidFill>
                <a:highlight>
                  <a:schemeClr val="lt1"/>
                </a:highlight>
                <a:latin typeface="Consolas"/>
                <a:ea typeface="Consolas"/>
                <a:cs typeface="Consolas"/>
                <a:sym typeface="Consolas"/>
              </a:rPr>
              <a:t>extends</a:t>
            </a:r>
            <a:r>
              <a:rPr lang="en">
                <a:solidFill>
                  <a:schemeClr val="dk1"/>
                </a:solidFill>
                <a:highlight>
                  <a:schemeClr val="lt1"/>
                </a:highlight>
                <a:latin typeface="Consolas"/>
                <a:ea typeface="Consolas"/>
                <a:cs typeface="Consolas"/>
                <a:sym typeface="Consolas"/>
              </a:rPr>
              <a:t> React.Component {</a:t>
            </a:r>
            <a:endParaRPr>
              <a:solidFill>
                <a:schemeClr val="dk1"/>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
                <a:highlight>
                  <a:srgbClr val="FFFFFF"/>
                </a:highlight>
                <a:latin typeface="Consolas"/>
                <a:ea typeface="Consolas"/>
                <a:cs typeface="Consolas"/>
                <a:sym typeface="Consolas"/>
              </a:rPr>
              <a:t>constructor(</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super</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457200" lvl="0" marL="0" rtl="0" algn="l">
              <a:spcBef>
                <a:spcPts val="1000"/>
              </a:spcBef>
              <a:spcAft>
                <a:spcPts val="0"/>
              </a:spcAft>
              <a:buNone/>
            </a:pP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chemeClr val="lt1"/>
                </a:highlight>
                <a:latin typeface="Consolas"/>
                <a:ea typeface="Consolas"/>
                <a:cs typeface="Consolas"/>
                <a:sym typeface="Consolas"/>
              </a:rPr>
              <a:t>// Prints </a:t>
            </a:r>
            <a:r>
              <a:rPr lang="en">
                <a:solidFill>
                  <a:srgbClr val="696969"/>
                </a:solidFill>
                <a:latin typeface="Consolas"/>
                <a:ea typeface="Consolas"/>
                <a:cs typeface="Consolas"/>
                <a:sym typeface="Consolas"/>
              </a:rPr>
              <a:t>"</a:t>
            </a:r>
            <a:r>
              <a:rPr lang="en" u="sng">
                <a:solidFill>
                  <a:srgbClr val="696969"/>
                </a:solidFill>
                <a:latin typeface="Consolas"/>
                <a:ea typeface="Consolas"/>
                <a:cs typeface="Consolas"/>
                <a:sym typeface="Consolas"/>
                <a:hlinkClick r:id="rId3"/>
              </a:rPr>
              <a:t>https://facebook.github.io/react-native/docs/assets/favicon.png</a:t>
            </a:r>
            <a:r>
              <a:rPr lang="en">
                <a:solidFill>
                  <a:srgbClr val="696969"/>
                </a:solidFill>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console.</a:t>
            </a:r>
            <a:r>
              <a:rPr lang="en">
                <a:solidFill>
                  <a:srgbClr val="FF7800"/>
                </a:solidFill>
                <a:highlight>
                  <a:srgbClr val="FFFFFF"/>
                </a:highlight>
                <a:latin typeface="Consolas"/>
                <a:ea typeface="Consolas"/>
                <a:cs typeface="Consolas"/>
                <a:sym typeface="Consolas"/>
              </a:rPr>
              <a:t>log</a:t>
            </a:r>
            <a:r>
              <a:rPr lang="en">
                <a:highlight>
                  <a:srgbClr val="FFFFFF"/>
                </a:highlight>
                <a:latin typeface="Consolas"/>
                <a:ea typeface="Consolas"/>
                <a:cs typeface="Consolas"/>
                <a:sym typeface="Consolas"/>
              </a:rPr>
              <a:t>(</a:t>
            </a:r>
            <a:r>
              <a:rPr lang="en">
                <a:solidFill>
                  <a:srgbClr val="FF7800"/>
                </a:solidFill>
                <a:highlight>
                  <a:srgbClr val="FFFFFF"/>
                </a:highlight>
                <a:latin typeface="Consolas"/>
                <a:ea typeface="Consolas"/>
                <a:cs typeface="Consolas"/>
                <a:sym typeface="Consolas"/>
              </a:rPr>
              <a:t>JSON.stringify</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props.source.uri</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457200" rtl="0" algn="l">
              <a:spcBef>
                <a:spcPts val="0"/>
              </a:spcBef>
              <a:spcAft>
                <a:spcPts val="0"/>
              </a:spcAft>
              <a:buNone/>
            </a:pPr>
            <a:r>
              <a:rPr lang="en">
                <a:solidFill>
                  <a:srgbClr val="800080"/>
                </a:solidFill>
                <a:highlight>
                  <a:srgbClr val="FFFFFF"/>
                </a:highlight>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1600"/>
              </a:spcAft>
              <a:buNone/>
            </a:pPr>
            <a:r>
              <a:rPr lang="en">
                <a:solidFill>
                  <a:schemeClr val="dk1"/>
                </a:solidFill>
                <a:latin typeface="Consolas"/>
                <a:ea typeface="Consolas"/>
                <a:cs typeface="Consolas"/>
                <a:sym typeface="Consolas"/>
              </a:rPr>
              <a:t>}</a:t>
            </a:r>
            <a:endParaRPr>
              <a:solidFill>
                <a:srgbClr val="800080"/>
              </a:solidFill>
              <a:highlight>
                <a:srgbClr val="FFFFFF"/>
              </a:highlight>
              <a:latin typeface="Consolas"/>
              <a:ea typeface="Consolas"/>
              <a:cs typeface="Consolas"/>
              <a:sym typeface="Consolas"/>
            </a:endParaRPr>
          </a:p>
        </p:txBody>
      </p:sp>
      <p:sp>
        <p:nvSpPr>
          <p:cNvPr id="276" name="Google Shape;276;p51"/>
          <p:cNvSpPr txBox="1"/>
          <p:nvPr/>
        </p:nvSpPr>
        <p:spPr>
          <a:xfrm>
            <a:off x="3304350" y="0"/>
            <a:ext cx="2535300" cy="6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rgbClr val="F4CCCC"/>
                </a:highlight>
                <a:latin typeface="Roboto"/>
                <a:ea typeface="Roboto"/>
                <a:cs typeface="Roboto"/>
                <a:sym typeface="Roboto"/>
              </a:rPr>
              <a:t> Child -- Image</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77" name="Google Shape;277;p51"/>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2"/>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83" name="Google Shape;283;p52"/>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84" name="Google Shape;284;p52"/>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3"/>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90" name="Google Shape;290;p53"/>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91" name="Google Shape;291;p53"/>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4"/>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State</a:t>
            </a:r>
            <a:endParaRPr sz="1800">
              <a:solidFill>
                <a:srgbClr val="666666"/>
              </a:solidFill>
              <a:latin typeface="Roboto"/>
              <a:ea typeface="Roboto"/>
              <a:cs typeface="Roboto"/>
              <a:sym typeface="Roboto"/>
            </a:endParaRPr>
          </a:p>
        </p:txBody>
      </p:sp>
      <p:sp>
        <p:nvSpPr>
          <p:cNvPr id="297" name="Google Shape;297;p54"/>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33333"/>
                </a:solidFill>
                <a:highlight>
                  <a:schemeClr val="lt1"/>
                </a:highlight>
                <a:latin typeface="Helvetica Neue"/>
                <a:ea typeface="Helvetica Neue"/>
                <a:cs typeface="Helvetica Neue"/>
                <a:sym typeface="Helvetica Neue"/>
              </a:rPr>
              <a:t>An object with details about how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chemeClr val="lt1"/>
                </a:highlight>
                <a:latin typeface="Helvetica Neue"/>
                <a:ea typeface="Helvetica Neue"/>
                <a:cs typeface="Helvetica Neue"/>
                <a:sym typeface="Helvetica Neue"/>
              </a:rPr>
              <a:t> should render.</a:t>
            </a:r>
            <a:endParaRPr>
              <a:solidFill>
                <a:schemeClr val="dk1"/>
              </a:solidFill>
              <a:latin typeface="Roboto Light"/>
              <a:ea typeface="Roboto Light"/>
              <a:cs typeface="Roboto Light"/>
              <a:sym typeface="Roboto Light"/>
            </a:endParaRPr>
          </a:p>
          <a:p>
            <a:pPr indent="0" lvl="0" marL="0" rtl="0" algn="ctr">
              <a:spcBef>
                <a:spcPts val="0"/>
              </a:spcBef>
              <a:spcAft>
                <a:spcPts val="0"/>
              </a:spcAft>
              <a:buNone/>
            </a:pPr>
            <a:r>
              <a:t/>
            </a:r>
            <a:endParaRPr>
              <a:solidFill>
                <a:srgbClr val="333333"/>
              </a:solidFill>
              <a:highlight>
                <a:srgbClr val="FFFFFF"/>
              </a:highlight>
              <a:latin typeface="Roboto"/>
              <a:ea typeface="Roboto"/>
              <a:cs typeface="Roboto"/>
              <a:sym typeface="Roboto"/>
            </a:endParaRPr>
          </a:p>
        </p:txBody>
      </p:sp>
      <p:sp>
        <p:nvSpPr>
          <p:cNvPr id="298" name="Google Shape;298;p54"/>
          <p:cNvSpPr txBox="1"/>
          <p:nvPr/>
        </p:nvSpPr>
        <p:spPr>
          <a:xfrm>
            <a:off x="1758725" y="1707675"/>
            <a:ext cx="7203300" cy="57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33333"/>
                </a:solidFill>
                <a:highlight>
                  <a:srgbClr val="FFFFFF"/>
                </a:highlight>
                <a:latin typeface="Helvetica Neue"/>
                <a:ea typeface="Helvetica Neue"/>
                <a:cs typeface="Helvetica Neue"/>
                <a:sym typeface="Helvetica Neue"/>
              </a:rPr>
              <a:t>This literally is an object named </a:t>
            </a:r>
            <a:r>
              <a:rPr b="1" lang="en">
                <a:solidFill>
                  <a:srgbClr val="555555"/>
                </a:solidFill>
                <a:highlight>
                  <a:srgbClr val="F3F3F3"/>
                </a:highlight>
                <a:latin typeface="Consolas"/>
                <a:ea typeface="Consolas"/>
                <a:cs typeface="Consolas"/>
                <a:sym typeface="Consolas"/>
              </a:rPr>
              <a:t>state</a:t>
            </a:r>
            <a:r>
              <a:rPr b="1" lang="en">
                <a:solidFill>
                  <a:srgbClr val="333333"/>
                </a:solidFill>
                <a:highlight>
                  <a:srgbClr val="FFFFFF"/>
                </a:highlight>
                <a:latin typeface="Helvetica Neue"/>
                <a:ea typeface="Helvetica Neue"/>
                <a:cs typeface="Helvetica Neue"/>
                <a:sym typeface="Helvetica Neue"/>
              </a:rPr>
              <a:t> </a:t>
            </a:r>
            <a:endParaRPr b="1">
              <a:latin typeface="Roboto"/>
              <a:ea typeface="Roboto"/>
              <a:cs typeface="Roboto"/>
              <a:sym typeface="Roboto"/>
            </a:endParaRPr>
          </a:p>
        </p:txBody>
      </p:sp>
      <p:cxnSp>
        <p:nvCxnSpPr>
          <p:cNvPr id="299" name="Google Shape;299;p54"/>
          <p:cNvCxnSpPr/>
          <p:nvPr/>
        </p:nvCxnSpPr>
        <p:spPr>
          <a:xfrm rot="10800000">
            <a:off x="2616075" y="1558875"/>
            <a:ext cx="1097400" cy="453600"/>
          </a:xfrm>
          <a:prstGeom prst="curvedConnector3">
            <a:avLst>
              <a:gd fmla="val 91619" name="adj1"/>
            </a:avLst>
          </a:prstGeom>
          <a:noFill/>
          <a:ln cap="flat" cmpd="sng" w="9525">
            <a:solidFill>
              <a:schemeClr val="dk2"/>
            </a:solidFill>
            <a:prstDash val="solid"/>
            <a:round/>
            <a:headEnd len="med" w="med" type="stealth"/>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097A3"/>
        </a:solidFill>
      </p:bgPr>
    </p:bg>
    <p:spTree>
      <p:nvGrpSpPr>
        <p:cNvPr id="116" name="Shape 116"/>
        <p:cNvGrpSpPr/>
        <p:nvPr/>
      </p:nvGrpSpPr>
      <p:grpSpPr>
        <a:xfrm>
          <a:off x="0" y="0"/>
          <a:ext cx="0" cy="0"/>
          <a:chOff x="0" y="0"/>
          <a:chExt cx="0" cy="0"/>
        </a:xfrm>
      </p:grpSpPr>
      <p:sp>
        <p:nvSpPr>
          <p:cNvPr id="117" name="Google Shape;117;p28"/>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FFFFFF"/>
                </a:solidFill>
                <a:latin typeface="Roboto"/>
                <a:ea typeface="Roboto"/>
                <a:cs typeface="Roboto"/>
                <a:sym typeface="Roboto"/>
              </a:rPr>
              <a:t>Overview for today</a:t>
            </a:r>
            <a:endParaRPr b="1" sz="2400">
              <a:solidFill>
                <a:srgbClr val="FFFFFF"/>
              </a:solidFill>
              <a:latin typeface="Roboto"/>
              <a:ea typeface="Roboto"/>
              <a:cs typeface="Roboto"/>
              <a:sym typeface="Roboto"/>
            </a:endParaRPr>
          </a:p>
        </p:txBody>
      </p:sp>
      <p:sp>
        <p:nvSpPr>
          <p:cNvPr id="118" name="Google Shape;118;p28"/>
          <p:cNvSpPr txBox="1"/>
          <p:nvPr/>
        </p:nvSpPr>
        <p:spPr>
          <a:xfrm>
            <a:off x="679725" y="1173401"/>
            <a:ext cx="5378400" cy="215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Live demo (throughout lecture)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Putting basic components to use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Styling layouts using Flexbox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Class Components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Props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State</a:t>
            </a:r>
            <a:endParaRPr>
              <a:solidFill>
                <a:srgbClr val="B7B7B7"/>
              </a:solidFill>
              <a:latin typeface="Roboto"/>
              <a:ea typeface="Roboto"/>
              <a:cs typeface="Roboto"/>
              <a:sym typeface="Roboto"/>
            </a:endParaRPr>
          </a:p>
          <a:p>
            <a:pPr indent="-317500" lvl="0" marL="4572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Functional Components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Hooks</a:t>
            </a:r>
            <a:endParaRPr>
              <a:solidFill>
                <a:srgbClr val="B7B7B7"/>
              </a:solidFill>
              <a:latin typeface="Roboto"/>
              <a:ea typeface="Roboto"/>
              <a:cs typeface="Roboto"/>
              <a:sym typeface="Roboto"/>
            </a:endParaRPr>
          </a:p>
        </p:txBody>
      </p:sp>
      <p:pic>
        <p:nvPicPr>
          <p:cNvPr id="119" name="Google Shape;119;p28"/>
          <p:cNvPicPr preferRelativeResize="0"/>
          <p:nvPr/>
        </p:nvPicPr>
        <p:blipFill>
          <a:blip r:embed="rId3">
            <a:alphaModFix/>
          </a:blip>
          <a:stretch>
            <a:fillRect/>
          </a:stretch>
        </p:blipFill>
        <p:spPr>
          <a:xfrm>
            <a:off x="6633500" y="918999"/>
            <a:ext cx="1371000" cy="1371000"/>
          </a:xfrm>
          <a:prstGeom prst="rect">
            <a:avLst/>
          </a:prstGeom>
          <a:noFill/>
          <a:ln>
            <a:noFill/>
          </a:ln>
        </p:spPr>
      </p:pic>
      <p:pic>
        <p:nvPicPr>
          <p:cNvPr id="120" name="Google Shape;120;p28"/>
          <p:cNvPicPr preferRelativeResize="0"/>
          <p:nvPr/>
        </p:nvPicPr>
        <p:blipFill>
          <a:blip r:embed="rId4">
            <a:alphaModFix/>
          </a:blip>
          <a:stretch>
            <a:fillRect/>
          </a:stretch>
        </p:blipFill>
        <p:spPr>
          <a:xfrm>
            <a:off x="6106300" y="413199"/>
            <a:ext cx="2548701" cy="25487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5"/>
          <p:cNvSpPr txBox="1"/>
          <p:nvPr/>
        </p:nvSpPr>
        <p:spPr>
          <a:xfrm>
            <a:off x="813925" y="884850"/>
            <a:ext cx="5149800" cy="33738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Text,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Hello World</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pic>
        <p:nvPicPr>
          <p:cNvPr id="305" name="Google Shape;305;p55"/>
          <p:cNvPicPr preferRelativeResize="0"/>
          <p:nvPr/>
        </p:nvPicPr>
        <p:blipFill>
          <a:blip r:embed="rId3">
            <a:alphaModFix/>
          </a:blip>
          <a:stretch>
            <a:fillRect/>
          </a:stretch>
        </p:blipFill>
        <p:spPr>
          <a:xfrm>
            <a:off x="5834125" y="152400"/>
            <a:ext cx="2735570" cy="4838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6"/>
          <p:cNvSpPr/>
          <p:nvPr/>
        </p:nvSpPr>
        <p:spPr>
          <a:xfrm>
            <a:off x="594650" y="1826900"/>
            <a:ext cx="3218400" cy="8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56"/>
          <p:cNvPicPr preferRelativeResize="0"/>
          <p:nvPr/>
        </p:nvPicPr>
        <p:blipFill>
          <a:blip r:embed="rId3">
            <a:alphaModFix/>
          </a:blip>
          <a:stretch>
            <a:fillRect/>
          </a:stretch>
        </p:blipFill>
        <p:spPr>
          <a:xfrm>
            <a:off x="5834125" y="152400"/>
            <a:ext cx="2735570" cy="4838697"/>
          </a:xfrm>
          <a:prstGeom prst="rect">
            <a:avLst/>
          </a:prstGeom>
          <a:noFill/>
          <a:ln>
            <a:noFill/>
          </a:ln>
        </p:spPr>
      </p:pic>
      <p:sp>
        <p:nvSpPr>
          <p:cNvPr id="312" name="Google Shape;312;p56"/>
          <p:cNvSpPr txBox="1"/>
          <p:nvPr/>
        </p:nvSpPr>
        <p:spPr>
          <a:xfrm>
            <a:off x="576275" y="1219975"/>
            <a:ext cx="5161800" cy="30000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Hello World</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7"/>
          <p:cNvSpPr/>
          <p:nvPr/>
        </p:nvSpPr>
        <p:spPr>
          <a:xfrm>
            <a:off x="1274275" y="3499650"/>
            <a:ext cx="2575800" cy="27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7"/>
          <p:cNvSpPr txBox="1"/>
          <p:nvPr/>
        </p:nvSpPr>
        <p:spPr>
          <a:xfrm>
            <a:off x="609625" y="1219975"/>
            <a:ext cx="5161800" cy="30000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&lt;</a:t>
            </a:r>
            <a:r>
              <a:rPr lang="en" sz="1050">
                <a:latin typeface="Consolas"/>
                <a:ea typeface="Consolas"/>
                <a:cs typeface="Consolas"/>
                <a:sym typeface="Consolas"/>
              </a:rPr>
              <a:t>Text</a:t>
            </a:r>
            <a:r>
              <a:rPr lang="en" sz="1050">
                <a:solidFill>
                  <a:srgbClr val="FF7800"/>
                </a:solidFill>
                <a:latin typeface="Consolas"/>
                <a:ea typeface="Consolas"/>
                <a:cs typeface="Consolas"/>
                <a:sym typeface="Consolas"/>
              </a:rPr>
              <a:t>&gt;</a:t>
            </a:r>
            <a:r>
              <a:rPr lang="en" sz="1050">
                <a:solidFill>
                  <a:schemeClr val="dk1"/>
                </a:solidFill>
                <a:latin typeface="Consolas"/>
                <a:ea typeface="Consolas"/>
                <a:cs typeface="Consolas"/>
                <a:sym typeface="Consolas"/>
              </a:rPr>
              <a:t>{this.state.headline}</a:t>
            </a:r>
            <a:r>
              <a:rPr lang="en" sz="1050">
                <a:solidFill>
                  <a:srgbClr val="FF7800"/>
                </a:solidFill>
                <a:latin typeface="Consolas"/>
                <a:ea typeface="Consolas"/>
                <a:cs typeface="Consolas"/>
                <a:sym typeface="Consolas"/>
              </a:rPr>
              <a:t>&lt;/</a:t>
            </a:r>
            <a:r>
              <a:rPr lang="en" sz="1050">
                <a:latin typeface="Consolas"/>
                <a:ea typeface="Consolas"/>
                <a:cs typeface="Consolas"/>
                <a:sym typeface="Consolas"/>
              </a:rPr>
              <a:t>Text</a:t>
            </a:r>
            <a:r>
              <a:rPr lang="en" sz="1050">
                <a:solidFill>
                  <a:srgbClr val="FF7800"/>
                </a:solidFill>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pic>
        <p:nvPicPr>
          <p:cNvPr id="319" name="Google Shape;319;p57"/>
          <p:cNvPicPr preferRelativeResize="0"/>
          <p:nvPr/>
        </p:nvPicPr>
        <p:blipFill>
          <a:blip r:embed="rId3">
            <a:alphaModFix/>
          </a:blip>
          <a:stretch>
            <a:fillRect/>
          </a:stretch>
        </p:blipFill>
        <p:spPr>
          <a:xfrm>
            <a:off x="5850442" y="181275"/>
            <a:ext cx="2719258" cy="4809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8"/>
          <p:cNvSpPr/>
          <p:nvPr/>
        </p:nvSpPr>
        <p:spPr>
          <a:xfrm>
            <a:off x="1052675" y="3034325"/>
            <a:ext cx="4209000" cy="27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58"/>
          <p:cNvPicPr preferRelativeResize="0"/>
          <p:nvPr/>
        </p:nvPicPr>
        <p:blipFill>
          <a:blip r:embed="rId3">
            <a:alphaModFix/>
          </a:blip>
          <a:stretch>
            <a:fillRect/>
          </a:stretch>
        </p:blipFill>
        <p:spPr>
          <a:xfrm>
            <a:off x="5850442" y="181275"/>
            <a:ext cx="2719258" cy="4809825"/>
          </a:xfrm>
          <a:prstGeom prst="rect">
            <a:avLst/>
          </a:prstGeom>
          <a:noFill/>
          <a:ln>
            <a:noFill/>
          </a:ln>
        </p:spPr>
      </p:pic>
      <p:sp>
        <p:nvSpPr>
          <p:cNvPr id="326" name="Google Shape;326;p58"/>
          <p:cNvSpPr txBox="1"/>
          <p:nvPr/>
        </p:nvSpPr>
        <p:spPr>
          <a:xfrm>
            <a:off x="576275" y="1219975"/>
            <a:ext cx="5161800" cy="30000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indent="0" lvl="0" marL="38100" marR="38100" rtl="0" algn="l">
              <a:lnSpc>
                <a:spcPct val="150000"/>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updateState </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 () </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r>
              <a:rPr lang="en" sz="1050">
                <a:solidFill>
                  <a:schemeClr val="dk1"/>
                </a:solidFill>
                <a:latin typeface="Consolas"/>
                <a:ea typeface="Consolas"/>
                <a:cs typeface="Consolas"/>
                <a:sym typeface="Consolas"/>
              </a:rPr>
              <a:t>this.</a:t>
            </a:r>
            <a:r>
              <a:rPr lang="en" sz="1050">
                <a:solidFill>
                  <a:srgbClr val="FF7800"/>
                </a:solidFill>
                <a:latin typeface="Consolas"/>
                <a:ea typeface="Consolas"/>
                <a:cs typeface="Consolas"/>
                <a:sym typeface="Consolas"/>
              </a:rPr>
              <a:t>setState</a:t>
            </a:r>
            <a:r>
              <a:rPr lang="en" sz="1050">
                <a:solidFill>
                  <a:schemeClr val="dk1"/>
                </a:solidFill>
                <a:latin typeface="Consolas"/>
                <a:ea typeface="Consolas"/>
                <a:cs typeface="Consolas"/>
                <a:sym typeface="Consolas"/>
              </a:rPr>
              <a:t>({ headline:</a:t>
            </a:r>
            <a:r>
              <a:rPr lang="en" sz="1050">
                <a:solidFill>
                  <a:srgbClr val="2AA198"/>
                </a:solidFill>
                <a:latin typeface="Consolas"/>
                <a:ea typeface="Consolas"/>
                <a:cs typeface="Consolas"/>
                <a:sym typeface="Consolas"/>
              </a:rPr>
              <a:t> ‘Welcome back to my app!’</a:t>
            </a: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indent="0" lvl="0" marL="38100" marR="38100" rtl="0" algn="l">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9"/>
          <p:cNvSpPr txBox="1"/>
          <p:nvPr/>
        </p:nvSpPr>
        <p:spPr>
          <a:xfrm>
            <a:off x="0" y="2021700"/>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nsolas"/>
                <a:ea typeface="Consolas"/>
                <a:cs typeface="Consolas"/>
                <a:sym typeface="Consolas"/>
              </a:rPr>
              <a:t>this.state.x = y </a:t>
            </a:r>
            <a:r>
              <a:rPr b="1" lang="en" sz="2400">
                <a:solidFill>
                  <a:srgbClr val="980000"/>
                </a:solidFill>
                <a:latin typeface="Roboto"/>
                <a:ea typeface="Roboto"/>
                <a:cs typeface="Roboto"/>
                <a:sym typeface="Roboto"/>
              </a:rPr>
              <a:t>VS.</a:t>
            </a:r>
            <a:r>
              <a:rPr lang="en" sz="2400">
                <a:latin typeface="Consolas"/>
                <a:ea typeface="Consolas"/>
                <a:cs typeface="Consolas"/>
                <a:sym typeface="Consolas"/>
              </a:rPr>
              <a:t> this.setState({x:y})</a:t>
            </a:r>
            <a:endParaRPr sz="1800">
              <a:solidFill>
                <a:srgbClr val="666666"/>
              </a:solidFill>
              <a:latin typeface="Consolas"/>
              <a:ea typeface="Consolas"/>
              <a:cs typeface="Consolas"/>
              <a:sym typeface="Consolas"/>
            </a:endParaRPr>
          </a:p>
        </p:txBody>
      </p:sp>
      <p:sp>
        <p:nvSpPr>
          <p:cNvPr id="332" name="Google Shape;332;p59"/>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State</a:t>
            </a:r>
            <a:endParaRPr>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097A3"/>
        </a:solidFill>
      </p:bgPr>
    </p:bg>
    <p:spTree>
      <p:nvGrpSpPr>
        <p:cNvPr id="336" name="Shape 336"/>
        <p:cNvGrpSpPr/>
        <p:nvPr/>
      </p:nvGrpSpPr>
      <p:grpSpPr>
        <a:xfrm>
          <a:off x="0" y="0"/>
          <a:ext cx="0" cy="0"/>
          <a:chOff x="0" y="0"/>
          <a:chExt cx="0" cy="0"/>
        </a:xfrm>
      </p:grpSpPr>
      <p:sp>
        <p:nvSpPr>
          <p:cNvPr id="337" name="Google Shape;337;p60"/>
          <p:cNvSpPr txBox="1"/>
          <p:nvPr/>
        </p:nvSpPr>
        <p:spPr>
          <a:xfrm>
            <a:off x="2291150" y="2085600"/>
            <a:ext cx="4473000" cy="97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Jedi ID Card</a:t>
            </a:r>
            <a:endParaRPr sz="2400">
              <a:solidFill>
                <a:srgbClr val="FFFFFF"/>
              </a:solidFill>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p:txBody>
      </p:sp>
      <p:pic>
        <p:nvPicPr>
          <p:cNvPr id="338" name="Google Shape;338;p60"/>
          <p:cNvPicPr preferRelativeResize="0"/>
          <p:nvPr/>
        </p:nvPicPr>
        <p:blipFill>
          <a:blip r:embed="rId3">
            <a:alphaModFix/>
          </a:blip>
          <a:stretch>
            <a:fillRect/>
          </a:stretch>
        </p:blipFill>
        <p:spPr>
          <a:xfrm>
            <a:off x="667200" y="253688"/>
            <a:ext cx="2309750" cy="4636126"/>
          </a:xfrm>
          <a:prstGeom prst="rect">
            <a:avLst/>
          </a:prstGeom>
          <a:noFill/>
          <a:ln>
            <a:noFill/>
          </a:ln>
        </p:spPr>
      </p:pic>
      <p:pic>
        <p:nvPicPr>
          <p:cNvPr id="339" name="Google Shape;339;p60"/>
          <p:cNvPicPr preferRelativeResize="0"/>
          <p:nvPr/>
        </p:nvPicPr>
        <p:blipFill>
          <a:blip r:embed="rId4">
            <a:alphaModFix/>
          </a:blip>
          <a:stretch>
            <a:fillRect/>
          </a:stretch>
        </p:blipFill>
        <p:spPr>
          <a:xfrm>
            <a:off x="6595300" y="-1"/>
            <a:ext cx="2548701" cy="254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61"/>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45" name="Google Shape;345;p61"/>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346" name="Google Shape;346;p61"/>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2"/>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52" name="Google Shape;352;p62"/>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353" name="Google Shape;353;p62"/>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3"/>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59" name="Google Shape;359;p63"/>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4"/>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65" name="Google Shape;365;p64"/>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
        <p:nvSpPr>
          <p:cNvPr id="366" name="Google Shape;366;p64"/>
          <p:cNvSpPr txBox="1"/>
          <p:nvPr/>
        </p:nvSpPr>
        <p:spPr>
          <a:xfrm>
            <a:off x="2461800" y="1607400"/>
            <a:ext cx="4220400" cy="33738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a:solidFill>
                  <a:srgbClr val="FF7800"/>
                </a:solidFill>
                <a:highlight>
                  <a:srgbClr val="FFFFFF"/>
                </a:highlight>
                <a:latin typeface="Consolas"/>
                <a:ea typeface="Consolas"/>
                <a:cs typeface="Consolas"/>
                <a:sym typeface="Consolas"/>
              </a:rPr>
              <a:t>const </a:t>
            </a:r>
            <a:r>
              <a:rPr lang="en">
                <a:solidFill>
                  <a:schemeClr val="dk1"/>
                </a:solidFill>
                <a:highlight>
                  <a:schemeClr val="lt1"/>
                </a:highlight>
                <a:latin typeface="Consolas"/>
                <a:ea typeface="Consolas"/>
                <a:cs typeface="Consolas"/>
                <a:sym typeface="Consolas"/>
              </a:rPr>
              <a:t>App</a:t>
            </a:r>
            <a:r>
              <a:rPr lang="en">
                <a:solidFill>
                  <a:schemeClr val="dk1"/>
                </a:solidFill>
                <a:highlight>
                  <a:schemeClr val="lt1"/>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 </a:t>
            </a:r>
            <a:r>
              <a:rPr lang="en">
                <a:solidFill>
                  <a:schemeClr val="dk1"/>
                </a:solidFill>
                <a:highlight>
                  <a:schemeClr val="lt1"/>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=&gt; </a:t>
            </a: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return</a:t>
            </a:r>
            <a:r>
              <a:rPr lang="en">
                <a:solidFill>
                  <a:schemeClr val="dk1"/>
                </a:solidFill>
                <a:highlight>
                  <a:schemeClr val="lt1"/>
                </a:highlight>
                <a:latin typeface="Consolas"/>
                <a:ea typeface="Consolas"/>
                <a:cs typeface="Consolas"/>
                <a:sym typeface="Consolas"/>
              </a:rPr>
              <a:t> (</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 </a:t>
            </a:r>
            <a:r>
              <a:rPr lang="en">
                <a:solidFill>
                  <a:srgbClr val="800080"/>
                </a:solidFill>
                <a:highlight>
                  <a:schemeClr val="lt1"/>
                </a:highlight>
                <a:latin typeface="Consolas"/>
                <a:ea typeface="Consolas"/>
                <a:cs typeface="Consolas"/>
                <a:sym typeface="Consolas"/>
              </a:rPr>
              <a:t>style</a:t>
            </a:r>
            <a:r>
              <a:rPr lang="en">
                <a:solidFill>
                  <a:srgbClr val="FF7800"/>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{styles.container}</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r>
              <a:rPr lang="en">
                <a:solidFill>
                  <a:schemeClr val="dk1"/>
                </a:solidFill>
                <a:highlight>
                  <a:schemeClr val="lt1"/>
                </a:highlight>
                <a:latin typeface="Consolas"/>
                <a:ea typeface="Consolas"/>
                <a:cs typeface="Consolas"/>
                <a:sym typeface="Consolas"/>
              </a:rPr>
              <a:t>Hello World</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a:t>
            </a:r>
            <a:r>
              <a:rPr lang="en">
                <a:solidFill>
                  <a:srgbClr val="FF7800"/>
                </a:solidFill>
                <a:highlight>
                  <a:schemeClr val="lt1"/>
                </a:highlight>
                <a:latin typeface="Consolas"/>
                <a:ea typeface="Consolas"/>
                <a:cs typeface="Consolas"/>
                <a:sym typeface="Consolas"/>
              </a:rPr>
              <a:t>&gt;</a:t>
            </a:r>
            <a:endParaRPr>
              <a:solidFill>
                <a:schemeClr val="dk1"/>
              </a:solidFill>
              <a:highlight>
                <a:schemeClr val="lt1"/>
              </a:highlight>
              <a:latin typeface="Consolas"/>
              <a:ea typeface="Consolas"/>
              <a:cs typeface="Consolas"/>
              <a:sym typeface="Consolas"/>
            </a:endParaRPr>
          </a:p>
          <a:p>
            <a:pPr indent="41910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38100" marR="38100" rtl="0" algn="l">
              <a:lnSpc>
                <a:spcPct val="150000"/>
              </a:lnSpc>
              <a:spcBef>
                <a:spcPts val="0"/>
              </a:spcBef>
              <a:spcAft>
                <a:spcPts val="0"/>
              </a:spcAft>
              <a:buNone/>
            </a:pPr>
            <a:r>
              <a:t/>
            </a:r>
            <a:endParaRPr>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9"/>
          <p:cNvSpPr txBox="1"/>
          <p:nvPr/>
        </p:nvSpPr>
        <p:spPr>
          <a:xfrm>
            <a:off x="2335500" y="1908900"/>
            <a:ext cx="4473000" cy="97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p:txBody>
      </p:sp>
      <p:pic>
        <p:nvPicPr>
          <p:cNvPr id="126" name="Google Shape;126;p29">
            <a:hlinkClick r:id="rId3"/>
          </p:cNvPr>
          <p:cNvPicPr preferRelativeResize="0"/>
          <p:nvPr/>
        </p:nvPicPr>
        <p:blipFill>
          <a:blip r:embed="rId4">
            <a:alphaModFix/>
          </a:blip>
          <a:stretch>
            <a:fillRect/>
          </a:stretch>
        </p:blipFill>
        <p:spPr>
          <a:xfrm>
            <a:off x="3783288" y="2909000"/>
            <a:ext cx="1577428" cy="494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5"/>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72" name="Google Shape;372;p65"/>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
        <p:nvSpPr>
          <p:cNvPr id="373" name="Google Shape;373;p65"/>
          <p:cNvSpPr txBox="1"/>
          <p:nvPr/>
        </p:nvSpPr>
        <p:spPr>
          <a:xfrm>
            <a:off x="2461800" y="1607400"/>
            <a:ext cx="4220400" cy="33738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a:solidFill>
                  <a:srgbClr val="FF7800"/>
                </a:solidFill>
                <a:highlight>
                  <a:srgbClr val="FFFFFF"/>
                </a:highlight>
                <a:latin typeface="Consolas"/>
                <a:ea typeface="Consolas"/>
                <a:cs typeface="Consolas"/>
                <a:sym typeface="Consolas"/>
              </a:rPr>
              <a:t>const </a:t>
            </a:r>
            <a:r>
              <a:rPr lang="en">
                <a:solidFill>
                  <a:schemeClr val="dk1"/>
                </a:solidFill>
                <a:highlight>
                  <a:schemeClr val="lt1"/>
                </a:highlight>
                <a:latin typeface="Consolas"/>
                <a:ea typeface="Consolas"/>
                <a:cs typeface="Consolas"/>
                <a:sym typeface="Consolas"/>
              </a:rPr>
              <a:t>App</a:t>
            </a:r>
            <a:r>
              <a:rPr lang="en">
                <a:solidFill>
                  <a:schemeClr val="dk1"/>
                </a:solidFill>
                <a:highlight>
                  <a:schemeClr val="lt1"/>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 </a:t>
            </a:r>
            <a:r>
              <a:rPr lang="en">
                <a:solidFill>
                  <a:schemeClr val="dk1"/>
                </a:solidFill>
                <a:highlight>
                  <a:schemeClr val="lt1"/>
                </a:highlight>
                <a:latin typeface="Consolas"/>
                <a:ea typeface="Consolas"/>
                <a:cs typeface="Consolas"/>
                <a:sym typeface="Consolas"/>
              </a:rPr>
              <a:t>(greeting) </a:t>
            </a:r>
            <a:r>
              <a:rPr lang="en">
                <a:solidFill>
                  <a:srgbClr val="FF7800"/>
                </a:solidFill>
                <a:highlight>
                  <a:srgbClr val="FFFFFF"/>
                </a:highlight>
                <a:latin typeface="Consolas"/>
                <a:ea typeface="Consolas"/>
                <a:cs typeface="Consolas"/>
                <a:sym typeface="Consolas"/>
              </a:rPr>
              <a:t>=&gt; </a:t>
            </a: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return</a:t>
            </a:r>
            <a:r>
              <a:rPr lang="en">
                <a:solidFill>
                  <a:schemeClr val="dk1"/>
                </a:solidFill>
                <a:highlight>
                  <a:schemeClr val="lt1"/>
                </a:highlight>
                <a:latin typeface="Consolas"/>
                <a:ea typeface="Consolas"/>
                <a:cs typeface="Consolas"/>
                <a:sym typeface="Consolas"/>
              </a:rPr>
              <a:t> (</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 </a:t>
            </a:r>
            <a:r>
              <a:rPr lang="en">
                <a:solidFill>
                  <a:srgbClr val="800080"/>
                </a:solidFill>
                <a:highlight>
                  <a:schemeClr val="lt1"/>
                </a:highlight>
                <a:latin typeface="Consolas"/>
                <a:ea typeface="Consolas"/>
                <a:cs typeface="Consolas"/>
                <a:sym typeface="Consolas"/>
              </a:rPr>
              <a:t>style</a:t>
            </a:r>
            <a:r>
              <a:rPr lang="en">
                <a:solidFill>
                  <a:srgbClr val="FF7800"/>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{styles.container}</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r>
              <a:rPr lang="en">
                <a:solidFill>
                  <a:schemeClr val="dk1"/>
                </a:solidFill>
                <a:highlight>
                  <a:schemeClr val="lt1"/>
                </a:highlight>
                <a:latin typeface="Consolas"/>
                <a:ea typeface="Consolas"/>
                <a:cs typeface="Consolas"/>
                <a:sym typeface="Consolas"/>
              </a:rPr>
              <a:t>{greeting}</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a:t>
            </a:r>
            <a:r>
              <a:rPr lang="en">
                <a:solidFill>
                  <a:srgbClr val="FF7800"/>
                </a:solidFill>
                <a:highlight>
                  <a:schemeClr val="lt1"/>
                </a:highlight>
                <a:latin typeface="Consolas"/>
                <a:ea typeface="Consolas"/>
                <a:cs typeface="Consolas"/>
                <a:sym typeface="Consolas"/>
              </a:rPr>
              <a:t>&gt;</a:t>
            </a:r>
            <a:endParaRPr>
              <a:solidFill>
                <a:schemeClr val="dk1"/>
              </a:solidFill>
              <a:highlight>
                <a:schemeClr val="lt1"/>
              </a:highlight>
              <a:latin typeface="Consolas"/>
              <a:ea typeface="Consolas"/>
              <a:cs typeface="Consolas"/>
              <a:sym typeface="Consolas"/>
            </a:endParaRPr>
          </a:p>
          <a:p>
            <a:pPr indent="41910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38100" marR="38100" rtl="0" algn="l">
              <a:lnSpc>
                <a:spcPct val="150000"/>
              </a:lnSpc>
              <a:spcBef>
                <a:spcPts val="0"/>
              </a:spcBef>
              <a:spcAft>
                <a:spcPts val="0"/>
              </a:spcAft>
              <a:buNone/>
            </a:pPr>
            <a:r>
              <a:t/>
            </a:r>
            <a:endParaRPr>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9097A3"/>
        </a:solidFill>
      </p:bgPr>
    </p:bg>
    <p:spTree>
      <p:nvGrpSpPr>
        <p:cNvPr id="377" name="Shape 377"/>
        <p:cNvGrpSpPr/>
        <p:nvPr/>
      </p:nvGrpSpPr>
      <p:grpSpPr>
        <a:xfrm>
          <a:off x="0" y="0"/>
          <a:ext cx="0" cy="0"/>
          <a:chOff x="0" y="0"/>
          <a:chExt cx="0" cy="0"/>
        </a:xfrm>
      </p:grpSpPr>
      <p:sp>
        <p:nvSpPr>
          <p:cNvPr id="378" name="Google Shape;378;p66"/>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Functional Component</a:t>
            </a:r>
            <a:endParaRPr sz="1800">
              <a:solidFill>
                <a:srgbClr val="FFFFFF"/>
              </a:solidFill>
              <a:latin typeface="Roboto"/>
              <a:ea typeface="Roboto"/>
              <a:cs typeface="Roboto"/>
              <a:sym typeface="Roboto"/>
            </a:endParaRPr>
          </a:p>
        </p:txBody>
      </p:sp>
      <p:sp>
        <p:nvSpPr>
          <p:cNvPr id="379" name="Google Shape;379;p66"/>
          <p:cNvSpPr txBox="1"/>
          <p:nvPr/>
        </p:nvSpPr>
        <p:spPr>
          <a:xfrm>
            <a:off x="970350" y="1201500"/>
            <a:ext cx="72033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 </a:t>
            </a:r>
            <a:r>
              <a:rPr lang="en">
                <a:solidFill>
                  <a:srgbClr val="FFFFFF"/>
                </a:solidFill>
                <a:highlight>
                  <a:srgbClr val="B7B7B7"/>
                </a:highlight>
                <a:latin typeface="Consolas"/>
                <a:ea typeface="Consolas"/>
                <a:cs typeface="Consolas"/>
                <a:sym typeface="Consolas"/>
              </a:rPr>
              <a:t>Component</a:t>
            </a:r>
            <a:r>
              <a:rPr lang="en">
                <a:solidFill>
                  <a:srgbClr val="FFFFFF"/>
                </a:solidFill>
                <a:latin typeface="Roboto"/>
                <a:ea typeface="Roboto"/>
                <a:cs typeface="Roboto"/>
                <a:sym typeface="Roboto"/>
              </a:rPr>
              <a:t> that is declared like a JS function.</a:t>
            </a:r>
            <a:endParaRPr>
              <a:solidFill>
                <a:srgbClr val="FFFFFF"/>
              </a:solidFill>
              <a:latin typeface="Roboto Light"/>
              <a:ea typeface="Roboto Light"/>
              <a:cs typeface="Roboto Light"/>
              <a:sym typeface="Roboto Light"/>
            </a:endParaRPr>
          </a:p>
        </p:txBody>
      </p:sp>
      <p:sp>
        <p:nvSpPr>
          <p:cNvPr id="380" name="Google Shape;380;p66"/>
          <p:cNvSpPr txBox="1"/>
          <p:nvPr/>
        </p:nvSpPr>
        <p:spPr>
          <a:xfrm>
            <a:off x="2461800" y="1607400"/>
            <a:ext cx="4220400" cy="33738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50000"/>
              </a:lnSpc>
              <a:spcBef>
                <a:spcPts val="0"/>
              </a:spcBef>
              <a:spcAft>
                <a:spcPts val="0"/>
              </a:spcAft>
              <a:buNone/>
            </a:pPr>
            <a:r>
              <a:rPr lang="en">
                <a:solidFill>
                  <a:schemeClr val="accent1"/>
                </a:solidFill>
                <a:latin typeface="Consolas"/>
                <a:ea typeface="Consolas"/>
                <a:cs typeface="Consolas"/>
                <a:sym typeface="Consolas"/>
              </a:rPr>
              <a:t>const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App</a:t>
            </a: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(greeting)</a:t>
            </a: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=&gt;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return</a:t>
            </a:r>
            <a:r>
              <a:rPr lang="en">
                <a:solidFill>
                  <a:schemeClr val="dk1"/>
                </a:solidFill>
                <a:latin typeface="Consolas"/>
                <a:ea typeface="Consolas"/>
                <a:cs typeface="Consolas"/>
                <a:sym typeface="Consolas"/>
              </a:rPr>
              <a:t> </a:t>
            </a:r>
            <a:r>
              <a:rPr lang="en">
                <a:solidFill>
                  <a:srgbClr val="FFFFFF"/>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View </a:t>
            </a:r>
            <a:r>
              <a:rPr lang="en">
                <a:solidFill>
                  <a:srgbClr val="800080"/>
                </a:solidFill>
                <a:latin typeface="Consolas"/>
                <a:ea typeface="Consolas"/>
                <a:cs typeface="Consolas"/>
                <a:sym typeface="Consolas"/>
              </a:rPr>
              <a:t>style</a:t>
            </a:r>
            <a:r>
              <a:rPr lang="en">
                <a:solidFill>
                  <a:schemeClr val="accent1"/>
                </a:solidFill>
                <a:latin typeface="Consolas"/>
                <a:ea typeface="Consolas"/>
                <a:cs typeface="Consolas"/>
                <a:sym typeface="Consolas"/>
              </a:rPr>
              <a:t>=</a:t>
            </a:r>
            <a:r>
              <a:rPr lang="en">
                <a:solidFill>
                  <a:srgbClr val="FFFFFF"/>
                </a:solidFill>
                <a:latin typeface="Consolas"/>
                <a:ea typeface="Consolas"/>
                <a:cs typeface="Consolas"/>
                <a:sym typeface="Consolas"/>
              </a:rPr>
              <a:t>{styles.container}</a:t>
            </a:r>
            <a:r>
              <a:rPr lang="en">
                <a:solidFill>
                  <a:schemeClr val="accent1"/>
                </a:solidFill>
                <a:latin typeface="Consolas"/>
                <a:ea typeface="Consolas"/>
                <a:cs typeface="Consolas"/>
                <a:sym typeface="Consolas"/>
              </a:rPr>
              <a:t>&gt;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Text</a:t>
            </a:r>
            <a:r>
              <a:rPr lang="en">
                <a:solidFill>
                  <a:schemeClr val="accent1"/>
                </a:solidFill>
                <a:latin typeface="Consolas"/>
                <a:ea typeface="Consolas"/>
                <a:cs typeface="Consolas"/>
                <a:sym typeface="Consolas"/>
              </a:rPr>
              <a:t>&gt;</a:t>
            </a:r>
            <a:r>
              <a:rPr lang="en">
                <a:solidFill>
                  <a:srgbClr val="FFFFFF"/>
                </a:solidFill>
                <a:latin typeface="Consolas"/>
                <a:ea typeface="Consolas"/>
                <a:cs typeface="Consolas"/>
                <a:sym typeface="Consolas"/>
              </a:rPr>
              <a:t>{greeting}</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Text</a:t>
            </a:r>
            <a:r>
              <a:rPr lang="en">
                <a:solidFill>
                  <a:schemeClr val="accent1"/>
                </a:solidFill>
                <a:latin typeface="Consolas"/>
                <a:ea typeface="Consolas"/>
                <a:cs typeface="Consolas"/>
                <a:sym typeface="Consolas"/>
              </a:rPr>
              <a:t>&gt;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View</a:t>
            </a:r>
            <a:r>
              <a:rPr lang="en">
                <a:solidFill>
                  <a:schemeClr val="accent1"/>
                </a:solidFill>
                <a:latin typeface="Consolas"/>
                <a:ea typeface="Consolas"/>
                <a:cs typeface="Consolas"/>
                <a:sym typeface="Consolas"/>
              </a:rPr>
              <a:t>&gt;</a:t>
            </a:r>
            <a:endParaRPr>
              <a:solidFill>
                <a:schemeClr val="accent1"/>
              </a:solidFill>
              <a:latin typeface="Consolas"/>
              <a:ea typeface="Consolas"/>
              <a:cs typeface="Consolas"/>
              <a:sym typeface="Consolas"/>
            </a:endParaRPr>
          </a:p>
          <a:p>
            <a:pPr indent="419100" lvl="0" marL="38100" marR="38100" rtl="0" algn="l">
              <a:lnSpc>
                <a:spcPct val="15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38100" marR="38100" rtl="0" algn="l">
              <a:lnSpc>
                <a:spcPct val="15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38100" marR="38100" rtl="0" algn="l">
              <a:lnSpc>
                <a:spcPct val="150000"/>
              </a:lnSpc>
              <a:spcBef>
                <a:spcPts val="0"/>
              </a:spcBef>
              <a:spcAft>
                <a:spcPts val="0"/>
              </a:spcAft>
              <a:buNone/>
            </a:pPr>
            <a:r>
              <a:t/>
            </a:r>
            <a:endParaRPr>
              <a:solidFill>
                <a:schemeClr val="dk1"/>
              </a:solidFill>
              <a:latin typeface="Consolas"/>
              <a:ea typeface="Consolas"/>
              <a:cs typeface="Consolas"/>
              <a:sym typeface="Consolas"/>
            </a:endParaRPr>
          </a:p>
        </p:txBody>
      </p:sp>
      <p:pic>
        <p:nvPicPr>
          <p:cNvPr id="381" name="Google Shape;381;p66"/>
          <p:cNvPicPr preferRelativeResize="0"/>
          <p:nvPr/>
        </p:nvPicPr>
        <p:blipFill>
          <a:blip r:embed="rId3">
            <a:alphaModFix/>
          </a:blip>
          <a:stretch>
            <a:fillRect/>
          </a:stretch>
        </p:blipFill>
        <p:spPr>
          <a:xfrm>
            <a:off x="6595300" y="-1"/>
            <a:ext cx="2548701" cy="25487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7"/>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87" name="Google Shape;387;p67"/>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388" name="Google Shape;388;p67"/>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8"/>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94" name="Google Shape;394;p68"/>
          <p:cNvSpPr txBox="1"/>
          <p:nvPr/>
        </p:nvSpPr>
        <p:spPr>
          <a:xfrm>
            <a:off x="679725" y="1173401"/>
            <a:ext cx="5378400" cy="22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395" name="Google Shape;395;p68"/>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9"/>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Hooks</a:t>
            </a:r>
            <a:endParaRPr sz="1800">
              <a:solidFill>
                <a:srgbClr val="666666"/>
              </a:solidFill>
              <a:latin typeface="Roboto"/>
              <a:ea typeface="Roboto"/>
              <a:cs typeface="Roboto"/>
              <a:sym typeface="Roboto"/>
            </a:endParaRPr>
          </a:p>
        </p:txBody>
      </p:sp>
      <p:sp>
        <p:nvSpPr>
          <p:cNvPr id="401" name="Google Shape;401;p69"/>
          <p:cNvSpPr txBox="1"/>
          <p:nvPr/>
        </p:nvSpPr>
        <p:spPr>
          <a:xfrm>
            <a:off x="0" y="1201500"/>
            <a:ext cx="91440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Functions that allow you to “hook into” React state and life cycle features from function components.</a:t>
            </a:r>
            <a:endParaRPr>
              <a:latin typeface="Roboto Light"/>
              <a:ea typeface="Roboto Light"/>
              <a:cs typeface="Roboto Light"/>
              <a:sym typeface="Robo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0"/>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Hooks</a:t>
            </a:r>
            <a:endParaRPr sz="1800">
              <a:solidFill>
                <a:srgbClr val="666666"/>
              </a:solidFill>
              <a:latin typeface="Roboto"/>
              <a:ea typeface="Roboto"/>
              <a:cs typeface="Roboto"/>
              <a:sym typeface="Roboto"/>
            </a:endParaRPr>
          </a:p>
        </p:txBody>
      </p:sp>
      <p:sp>
        <p:nvSpPr>
          <p:cNvPr id="407" name="Google Shape;407;p70"/>
          <p:cNvSpPr txBox="1"/>
          <p:nvPr/>
        </p:nvSpPr>
        <p:spPr>
          <a:xfrm>
            <a:off x="0" y="1201500"/>
            <a:ext cx="91440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Functions that allow you to “hook into” React state and life cycle features from function components.</a:t>
            </a:r>
            <a:endParaRPr>
              <a:latin typeface="Roboto Light"/>
              <a:ea typeface="Roboto Light"/>
              <a:cs typeface="Roboto Light"/>
              <a:sym typeface="Roboto Light"/>
            </a:endParaRPr>
          </a:p>
        </p:txBody>
      </p:sp>
      <p:sp>
        <p:nvSpPr>
          <p:cNvPr id="408" name="Google Shape;408;p70"/>
          <p:cNvSpPr/>
          <p:nvPr/>
        </p:nvSpPr>
        <p:spPr>
          <a:xfrm rot="1277551">
            <a:off x="1999327" y="1334258"/>
            <a:ext cx="5441794" cy="4265938"/>
          </a:xfrm>
          <a:prstGeom prst="irregularSeal2">
            <a:avLst/>
          </a:prstGeom>
          <a:solidFill>
            <a:srgbClr val="F4CCCC"/>
          </a:solid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0"/>
          <p:cNvSpPr txBox="1"/>
          <p:nvPr/>
        </p:nvSpPr>
        <p:spPr>
          <a:xfrm>
            <a:off x="3268638" y="2313300"/>
            <a:ext cx="24126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Two Rules of Hooks</a:t>
            </a:r>
            <a:endParaRPr sz="1800">
              <a:latin typeface="Roboto"/>
              <a:ea typeface="Roboto"/>
              <a:cs typeface="Roboto"/>
              <a:sym typeface="Roboto"/>
            </a:endParaRPr>
          </a:p>
        </p:txBody>
      </p:sp>
      <p:sp>
        <p:nvSpPr>
          <p:cNvPr id="410" name="Google Shape;410;p70"/>
          <p:cNvSpPr txBox="1"/>
          <p:nvPr/>
        </p:nvSpPr>
        <p:spPr>
          <a:xfrm>
            <a:off x="2637149" y="2899000"/>
            <a:ext cx="3869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Only call Hooks at the </a:t>
            </a:r>
            <a:r>
              <a:rPr b="1" lang="en" sz="1800">
                <a:latin typeface="Roboto"/>
                <a:ea typeface="Roboto"/>
                <a:cs typeface="Roboto"/>
                <a:sym typeface="Roboto"/>
              </a:rPr>
              <a:t>top level</a:t>
            </a:r>
            <a:endParaRPr b="1" sz="1800">
              <a:latin typeface="Roboto"/>
              <a:ea typeface="Roboto"/>
              <a:cs typeface="Roboto"/>
              <a:sym typeface="Roboto"/>
            </a:endParaRPr>
          </a:p>
        </p:txBody>
      </p:sp>
      <p:sp>
        <p:nvSpPr>
          <p:cNvPr id="411" name="Google Shape;411;p70"/>
          <p:cNvSpPr txBox="1"/>
          <p:nvPr/>
        </p:nvSpPr>
        <p:spPr>
          <a:xfrm>
            <a:off x="2782724" y="3472575"/>
            <a:ext cx="3869700" cy="7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 </a:t>
            </a:r>
            <a:r>
              <a:rPr lang="en" sz="1800">
                <a:latin typeface="Roboto"/>
                <a:ea typeface="Roboto"/>
                <a:cs typeface="Roboto"/>
                <a:sym typeface="Roboto"/>
              </a:rPr>
              <a:t>Only call Hooks from React  </a:t>
            </a:r>
            <a:endParaRPr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     </a:t>
            </a:r>
            <a:r>
              <a:rPr b="1" lang="en" sz="1800">
                <a:latin typeface="Roboto"/>
                <a:ea typeface="Roboto"/>
                <a:cs typeface="Roboto"/>
                <a:sym typeface="Roboto"/>
              </a:rPr>
              <a:t>functional components</a:t>
            </a:r>
            <a:endParaRPr b="1" sz="18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71"/>
          <p:cNvSpPr txBox="1"/>
          <p:nvPr/>
        </p:nvSpPr>
        <p:spPr>
          <a:xfrm>
            <a:off x="218350" y="2021700"/>
            <a:ext cx="3105600" cy="110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800080"/>
                </a:solidFill>
                <a:latin typeface="Consolas"/>
                <a:ea typeface="Consolas"/>
                <a:cs typeface="Consolas"/>
                <a:sym typeface="Consolas"/>
              </a:rPr>
              <a:t>state</a:t>
            </a:r>
            <a:r>
              <a:rPr lang="en" sz="1800">
                <a:latin typeface="Consolas"/>
                <a:ea typeface="Consolas"/>
                <a:cs typeface="Consolas"/>
                <a:sym typeface="Consolas"/>
              </a:rPr>
              <a:t> </a:t>
            </a:r>
            <a:r>
              <a:rPr lang="en" sz="1800">
                <a:solidFill>
                  <a:srgbClr val="FF7800"/>
                </a:solidFill>
                <a:latin typeface="Consolas"/>
                <a:ea typeface="Consolas"/>
                <a:cs typeface="Consolas"/>
                <a:sym typeface="Consolas"/>
              </a:rPr>
              <a:t>=</a:t>
            </a:r>
            <a:r>
              <a:rPr lang="en" sz="1800">
                <a:latin typeface="Consolas"/>
                <a:ea typeface="Consolas"/>
                <a:cs typeface="Consolas"/>
                <a:sym typeface="Consolas"/>
              </a:rPr>
              <a:t> { x: </a:t>
            </a:r>
            <a:r>
              <a:rPr lang="en" sz="1800">
                <a:solidFill>
                  <a:srgbClr val="2AA198"/>
                </a:solidFill>
                <a:latin typeface="Consolas"/>
                <a:ea typeface="Consolas"/>
                <a:cs typeface="Consolas"/>
                <a:sym typeface="Consolas"/>
              </a:rPr>
              <a:t>z </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r">
              <a:spcBef>
                <a:spcPts val="0"/>
              </a:spcBef>
              <a:spcAft>
                <a:spcPts val="0"/>
              </a:spcAft>
              <a:buNone/>
            </a:pPr>
            <a:r>
              <a:t/>
            </a:r>
            <a:endParaRPr sz="1800">
              <a:latin typeface="Consolas"/>
              <a:ea typeface="Consolas"/>
              <a:cs typeface="Consolas"/>
              <a:sym typeface="Consolas"/>
            </a:endParaRPr>
          </a:p>
          <a:p>
            <a:pPr indent="0" lvl="0" marL="0" rtl="0" algn="r">
              <a:spcBef>
                <a:spcPts val="0"/>
              </a:spcBef>
              <a:spcAft>
                <a:spcPts val="0"/>
              </a:spcAft>
              <a:buNone/>
            </a:pPr>
            <a:r>
              <a:t/>
            </a:r>
            <a:endParaRPr sz="1800">
              <a:latin typeface="Consolas"/>
              <a:ea typeface="Consolas"/>
              <a:cs typeface="Consolas"/>
              <a:sym typeface="Consolas"/>
            </a:endParaRPr>
          </a:p>
          <a:p>
            <a:pPr indent="0" lvl="0" marL="0" rtl="0" algn="r">
              <a:spcBef>
                <a:spcPts val="0"/>
              </a:spcBef>
              <a:spcAft>
                <a:spcPts val="0"/>
              </a:spcAft>
              <a:buNone/>
            </a:pPr>
            <a:r>
              <a:rPr lang="en" sz="1800">
                <a:latin typeface="Consolas"/>
                <a:ea typeface="Consolas"/>
                <a:cs typeface="Consolas"/>
                <a:sym typeface="Consolas"/>
              </a:rPr>
              <a:t>this.</a:t>
            </a:r>
            <a:r>
              <a:rPr lang="en" sz="1800">
                <a:solidFill>
                  <a:srgbClr val="FF7800"/>
                </a:solidFill>
                <a:latin typeface="Consolas"/>
                <a:ea typeface="Consolas"/>
                <a:cs typeface="Consolas"/>
                <a:sym typeface="Consolas"/>
              </a:rPr>
              <a:t>setState</a:t>
            </a:r>
            <a:r>
              <a:rPr lang="en" sz="1800">
                <a:latin typeface="Consolas"/>
                <a:ea typeface="Consolas"/>
                <a:cs typeface="Consolas"/>
                <a:sym typeface="Consolas"/>
              </a:rPr>
              <a:t>({ x: </a:t>
            </a:r>
            <a:r>
              <a:rPr lang="en" sz="1800">
                <a:solidFill>
                  <a:srgbClr val="2AA198"/>
                </a:solidFill>
                <a:latin typeface="Consolas"/>
                <a:ea typeface="Consolas"/>
                <a:cs typeface="Consolas"/>
                <a:sym typeface="Consolas"/>
              </a:rPr>
              <a:t>y</a:t>
            </a:r>
            <a:r>
              <a:rPr lang="en" sz="1800">
                <a:latin typeface="Consolas"/>
                <a:ea typeface="Consolas"/>
                <a:cs typeface="Consolas"/>
                <a:sym typeface="Consolas"/>
              </a:rPr>
              <a:t> })</a:t>
            </a:r>
            <a:endParaRPr sz="1800">
              <a:solidFill>
                <a:srgbClr val="666666"/>
              </a:solidFill>
              <a:latin typeface="Consolas"/>
              <a:ea typeface="Consolas"/>
              <a:cs typeface="Consolas"/>
              <a:sym typeface="Consolas"/>
            </a:endParaRPr>
          </a:p>
        </p:txBody>
      </p:sp>
      <p:sp>
        <p:nvSpPr>
          <p:cNvPr id="417" name="Google Shape;417;p71"/>
          <p:cNvSpPr txBox="1"/>
          <p:nvPr/>
        </p:nvSpPr>
        <p:spPr>
          <a:xfrm>
            <a:off x="5107375" y="1291950"/>
            <a:ext cx="3964200" cy="255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const [x, </a:t>
            </a:r>
            <a:r>
              <a:rPr lang="en" sz="1800">
                <a:solidFill>
                  <a:srgbClr val="FF7800"/>
                </a:solidFill>
                <a:latin typeface="Consolas"/>
                <a:ea typeface="Consolas"/>
                <a:cs typeface="Consolas"/>
                <a:sym typeface="Consolas"/>
              </a:rPr>
              <a:t>setX</a:t>
            </a:r>
            <a:r>
              <a:rPr lang="en" sz="1800">
                <a:latin typeface="Consolas"/>
                <a:ea typeface="Consolas"/>
                <a:cs typeface="Consolas"/>
                <a:sym typeface="Consolas"/>
              </a:rPr>
              <a:t>] = </a:t>
            </a:r>
            <a:r>
              <a:rPr lang="en" sz="1800">
                <a:solidFill>
                  <a:srgbClr val="FF7800"/>
                </a:solidFill>
                <a:latin typeface="Consolas"/>
                <a:ea typeface="Consolas"/>
                <a:cs typeface="Consolas"/>
                <a:sym typeface="Consolas"/>
              </a:rPr>
              <a:t>useState</a:t>
            </a:r>
            <a:r>
              <a:rPr lang="en" sz="1800">
                <a:latin typeface="Consolas"/>
                <a:ea typeface="Consolas"/>
                <a:cs typeface="Consolas"/>
                <a:sym typeface="Consolas"/>
              </a:rPr>
              <a:t>(</a:t>
            </a:r>
            <a:r>
              <a:rPr lang="en" sz="1800">
                <a:solidFill>
                  <a:srgbClr val="2AA198"/>
                </a:solidFill>
                <a:latin typeface="Consolas"/>
                <a:ea typeface="Consolas"/>
                <a:cs typeface="Consolas"/>
                <a:sym typeface="Consolas"/>
              </a:rPr>
              <a:t>z</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FF7800"/>
                </a:solidFill>
                <a:latin typeface="Consolas"/>
                <a:ea typeface="Consolas"/>
                <a:cs typeface="Consolas"/>
                <a:sym typeface="Consolas"/>
              </a:rPr>
              <a:t>setX</a:t>
            </a:r>
            <a:r>
              <a:rPr lang="en" sz="1800">
                <a:latin typeface="Consolas"/>
                <a:ea typeface="Consolas"/>
                <a:cs typeface="Consolas"/>
                <a:sym typeface="Consolas"/>
              </a:rPr>
              <a:t>(</a:t>
            </a:r>
            <a:r>
              <a:rPr lang="en" sz="1800">
                <a:solidFill>
                  <a:srgbClr val="2AA198"/>
                </a:solidFill>
                <a:latin typeface="Consolas"/>
                <a:ea typeface="Consolas"/>
                <a:cs typeface="Consolas"/>
                <a:sym typeface="Consolas"/>
              </a:rPr>
              <a:t>y</a:t>
            </a:r>
            <a:r>
              <a:rPr lang="en" sz="1800">
                <a:latin typeface="Consolas"/>
                <a:ea typeface="Consolas"/>
                <a:cs typeface="Consolas"/>
                <a:sym typeface="Consolas"/>
              </a:rPr>
              <a:t>)</a:t>
            </a:r>
            <a:endParaRPr sz="1800">
              <a:solidFill>
                <a:srgbClr val="666666"/>
              </a:solidFill>
              <a:latin typeface="Consolas"/>
              <a:ea typeface="Consolas"/>
              <a:cs typeface="Consolas"/>
              <a:sym typeface="Consolas"/>
            </a:endParaRPr>
          </a:p>
        </p:txBody>
      </p:sp>
      <p:sp>
        <p:nvSpPr>
          <p:cNvPr id="418" name="Google Shape;418;p71"/>
          <p:cNvSpPr/>
          <p:nvPr/>
        </p:nvSpPr>
        <p:spPr>
          <a:xfrm>
            <a:off x="3323875" y="1904525"/>
            <a:ext cx="1783500" cy="525900"/>
          </a:xfrm>
          <a:prstGeom prst="rightArrow">
            <a:avLst>
              <a:gd fmla="val 3862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1"/>
          <p:cNvSpPr/>
          <p:nvPr/>
        </p:nvSpPr>
        <p:spPr>
          <a:xfrm>
            <a:off x="3323875" y="2739675"/>
            <a:ext cx="1783500" cy="525900"/>
          </a:xfrm>
          <a:prstGeom prst="rightArrow">
            <a:avLst>
              <a:gd fmla="val 3862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1"/>
          <p:cNvSpPr txBox="1"/>
          <p:nvPr/>
        </p:nvSpPr>
        <p:spPr>
          <a:xfrm>
            <a:off x="218350" y="627325"/>
            <a:ext cx="31056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highlight>
                  <a:srgbClr val="F3F3F3"/>
                </a:highlight>
                <a:latin typeface="Consolas"/>
                <a:ea typeface="Consolas"/>
                <a:cs typeface="Consolas"/>
                <a:sym typeface="Consolas"/>
              </a:rPr>
              <a:t>state</a:t>
            </a:r>
            <a:r>
              <a:rPr lang="en" sz="2400">
                <a:latin typeface="Roboto"/>
                <a:ea typeface="Roboto"/>
                <a:cs typeface="Roboto"/>
                <a:sym typeface="Roboto"/>
              </a:rPr>
              <a:t> object</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(Class Components)</a:t>
            </a:r>
            <a:endParaRPr sz="2400">
              <a:latin typeface="Roboto"/>
              <a:ea typeface="Roboto"/>
              <a:cs typeface="Roboto"/>
              <a:sym typeface="Roboto"/>
            </a:endParaRPr>
          </a:p>
        </p:txBody>
      </p:sp>
      <p:sp>
        <p:nvSpPr>
          <p:cNvPr id="421" name="Google Shape;421;p71"/>
          <p:cNvSpPr txBox="1"/>
          <p:nvPr/>
        </p:nvSpPr>
        <p:spPr>
          <a:xfrm>
            <a:off x="5107375" y="627325"/>
            <a:ext cx="3681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highlight>
                  <a:srgbClr val="F3F3F3"/>
                </a:highlight>
                <a:latin typeface="Consolas"/>
                <a:ea typeface="Consolas"/>
                <a:cs typeface="Consolas"/>
                <a:sym typeface="Consolas"/>
              </a:rPr>
              <a:t>useS</a:t>
            </a:r>
            <a:r>
              <a:rPr lang="en" sz="2400">
                <a:solidFill>
                  <a:srgbClr val="434343"/>
                </a:solidFill>
                <a:highlight>
                  <a:srgbClr val="F3F3F3"/>
                </a:highlight>
                <a:latin typeface="Consolas"/>
                <a:ea typeface="Consolas"/>
                <a:cs typeface="Consolas"/>
                <a:sym typeface="Consolas"/>
              </a:rPr>
              <a:t>tate</a:t>
            </a:r>
            <a:r>
              <a:rPr lang="en" sz="2400">
                <a:latin typeface="Roboto"/>
                <a:ea typeface="Roboto"/>
                <a:cs typeface="Roboto"/>
                <a:sym typeface="Roboto"/>
              </a:rPr>
              <a:t> Hook</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(Functional Components)</a:t>
            </a:r>
            <a:endParaRPr sz="2400">
              <a:latin typeface="Roboto"/>
              <a:ea typeface="Roboto"/>
              <a:cs typeface="Roboto"/>
              <a:sym typeface="Roboto"/>
            </a:endParaRPr>
          </a:p>
        </p:txBody>
      </p:sp>
      <p:sp>
        <p:nvSpPr>
          <p:cNvPr id="422" name="Google Shape;422;p71"/>
          <p:cNvSpPr txBox="1"/>
          <p:nvPr/>
        </p:nvSpPr>
        <p:spPr>
          <a:xfrm>
            <a:off x="6087600" y="4021600"/>
            <a:ext cx="2817300" cy="102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Functional Components</a:t>
            </a:r>
            <a:endParaRPr sz="1800">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Hooks</a:t>
            </a:r>
            <a:endParaRPr>
              <a:solidFill>
                <a:srgbClr val="666666"/>
              </a:solidFill>
              <a:latin typeface="Roboto"/>
              <a:ea typeface="Roboto"/>
              <a:cs typeface="Roboto"/>
              <a:sym typeface="Roboto"/>
            </a:endParaRPr>
          </a:p>
        </p:txBody>
      </p:sp>
      <p:sp>
        <p:nvSpPr>
          <p:cNvPr id="423" name="Google Shape;423;p71"/>
          <p:cNvSpPr txBox="1"/>
          <p:nvPr/>
        </p:nvSpPr>
        <p:spPr>
          <a:xfrm>
            <a:off x="4965775" y="1489125"/>
            <a:ext cx="3964200" cy="471900"/>
          </a:xfrm>
          <a:prstGeom prst="rect">
            <a:avLst/>
          </a:prstGeom>
          <a:noFill/>
          <a:ln>
            <a:noFill/>
          </a:ln>
        </p:spPr>
        <p:txBody>
          <a:bodyPr anchorCtr="0" anchor="t" bIns="91425" lIns="91425" spcFirstLastPara="1" rIns="91425" wrap="square" tIns="91425">
            <a:noAutofit/>
          </a:bodyPr>
          <a:lstStyle/>
          <a:p>
            <a:pPr indent="0" lvl="0" marL="38100" marR="38100" rtl="0" algn="ctr">
              <a:lnSpc>
                <a:spcPct val="150000"/>
              </a:lnSpc>
              <a:spcBef>
                <a:spcPts val="0"/>
              </a:spcBef>
              <a:spcAft>
                <a:spcPts val="0"/>
              </a:spcAft>
              <a:buNone/>
            </a:pPr>
            <a:r>
              <a:rPr lang="en">
                <a:solidFill>
                  <a:srgbClr val="FF7800"/>
                </a:solidFill>
                <a:highlight>
                  <a:schemeClr val="lt1"/>
                </a:highlight>
                <a:latin typeface="Consolas"/>
                <a:ea typeface="Consolas"/>
                <a:cs typeface="Consolas"/>
                <a:sym typeface="Consolas"/>
              </a:rPr>
              <a:t>import</a:t>
            </a:r>
            <a:r>
              <a:rPr lang="en">
                <a:solidFill>
                  <a:schemeClr val="dk1"/>
                </a:solidFill>
                <a:highlight>
                  <a:schemeClr val="lt1"/>
                </a:highlight>
                <a:latin typeface="Consolas"/>
                <a:ea typeface="Consolas"/>
                <a:cs typeface="Consolas"/>
                <a:sym typeface="Consolas"/>
              </a:rPr>
              <a:t> { </a:t>
            </a:r>
            <a:r>
              <a:rPr lang="en">
                <a:solidFill>
                  <a:srgbClr val="FF7800"/>
                </a:solidFill>
                <a:highlight>
                  <a:schemeClr val="lt1"/>
                </a:highlight>
                <a:latin typeface="Consolas"/>
                <a:ea typeface="Consolas"/>
                <a:cs typeface="Consolas"/>
                <a:sym typeface="Consolas"/>
              </a:rPr>
              <a:t>useState</a:t>
            </a:r>
            <a:r>
              <a:rPr lang="en">
                <a:solidFill>
                  <a:schemeClr val="dk1"/>
                </a:solidFill>
                <a:highlight>
                  <a:schemeClr val="lt1"/>
                </a:highlight>
                <a:latin typeface="Consolas"/>
                <a:ea typeface="Consolas"/>
                <a:cs typeface="Consolas"/>
                <a:sym typeface="Consolas"/>
              </a:rPr>
              <a:t> } from </a:t>
            </a:r>
            <a:r>
              <a:rPr lang="en">
                <a:solidFill>
                  <a:srgbClr val="409B1C"/>
                </a:solidFill>
                <a:highlight>
                  <a:schemeClr val="lt1"/>
                </a:highlight>
                <a:latin typeface="Consolas"/>
                <a:ea typeface="Consolas"/>
                <a:cs typeface="Consolas"/>
                <a:sym typeface="Consolas"/>
              </a:rPr>
              <a:t>'react'</a:t>
            </a:r>
            <a:r>
              <a:rPr lang="en">
                <a:solidFill>
                  <a:schemeClr val="dk1"/>
                </a:solidFill>
                <a:highlight>
                  <a:schemeClr val="lt1"/>
                </a:highlight>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7" name="Shape 427"/>
        <p:cNvGrpSpPr/>
        <p:nvPr/>
      </p:nvGrpSpPr>
      <p:grpSpPr>
        <a:xfrm>
          <a:off x="0" y="0"/>
          <a:ext cx="0" cy="0"/>
          <a:chOff x="0" y="0"/>
          <a:chExt cx="0" cy="0"/>
        </a:xfrm>
      </p:grpSpPr>
      <p:sp>
        <p:nvSpPr>
          <p:cNvPr id="428" name="Google Shape;428;p72"/>
          <p:cNvSpPr/>
          <p:nvPr/>
        </p:nvSpPr>
        <p:spPr>
          <a:xfrm>
            <a:off x="6538550" y="2039325"/>
            <a:ext cx="2450400" cy="2595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2"/>
          <p:cNvSpPr txBox="1"/>
          <p:nvPr/>
        </p:nvSpPr>
        <p:spPr>
          <a:xfrm>
            <a:off x="0" y="336175"/>
            <a:ext cx="9144000" cy="11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Creating Your Own Hooks</a:t>
            </a:r>
            <a:endParaRPr sz="1800">
              <a:solidFill>
                <a:srgbClr val="666666"/>
              </a:solidFill>
              <a:latin typeface="Roboto"/>
              <a:ea typeface="Roboto"/>
              <a:cs typeface="Roboto"/>
              <a:sym typeface="Roboto"/>
            </a:endParaRPr>
          </a:p>
        </p:txBody>
      </p:sp>
      <p:sp>
        <p:nvSpPr>
          <p:cNvPr id="430" name="Google Shape;430;p72"/>
          <p:cNvSpPr txBox="1"/>
          <p:nvPr/>
        </p:nvSpPr>
        <p:spPr>
          <a:xfrm>
            <a:off x="0" y="1201500"/>
            <a:ext cx="91440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JS function whose name starts with “use” (ex: useX) and may call other Hooks. </a:t>
            </a:r>
            <a:endParaRPr>
              <a:latin typeface="Roboto Light"/>
              <a:ea typeface="Roboto Light"/>
              <a:cs typeface="Roboto Light"/>
              <a:sym typeface="Roboto Light"/>
            </a:endParaRPr>
          </a:p>
          <a:p>
            <a:pPr indent="0" lvl="0" marL="0" rtl="0" algn="ctr">
              <a:spcBef>
                <a:spcPts val="0"/>
              </a:spcBef>
              <a:spcAft>
                <a:spcPts val="0"/>
              </a:spcAft>
              <a:buNone/>
            </a:pPr>
            <a:r>
              <a:rPr lang="en">
                <a:latin typeface="Roboto Light"/>
                <a:ea typeface="Roboto Light"/>
                <a:cs typeface="Roboto Light"/>
                <a:sym typeface="Roboto Light"/>
              </a:rPr>
              <a:t>These a</a:t>
            </a:r>
            <a:r>
              <a:rPr lang="en">
                <a:latin typeface="Roboto Light"/>
                <a:ea typeface="Roboto Light"/>
                <a:cs typeface="Roboto Light"/>
                <a:sym typeface="Roboto Light"/>
              </a:rPr>
              <a:t>llow functional components to “subscribe” to specific information.</a:t>
            </a:r>
            <a:endParaRPr>
              <a:latin typeface="Roboto Light"/>
              <a:ea typeface="Roboto Light"/>
              <a:cs typeface="Roboto Light"/>
              <a:sym typeface="Roboto Light"/>
            </a:endParaRPr>
          </a:p>
        </p:txBody>
      </p:sp>
      <p:sp>
        <p:nvSpPr>
          <p:cNvPr id="431" name="Google Shape;431;p72"/>
          <p:cNvSpPr/>
          <p:nvPr/>
        </p:nvSpPr>
        <p:spPr>
          <a:xfrm>
            <a:off x="2899275" y="1924150"/>
            <a:ext cx="1380000" cy="1193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2"/>
          <p:cNvSpPr/>
          <p:nvPr/>
        </p:nvSpPr>
        <p:spPr>
          <a:xfrm>
            <a:off x="2891775" y="3505825"/>
            <a:ext cx="1395000" cy="1326000"/>
          </a:xfrm>
          <a:prstGeom prst="pentagon">
            <a:avLst>
              <a:gd fmla="val 105146" name="hf"/>
              <a:gd fmla="val 110557" name="vf"/>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2"/>
          <p:cNvSpPr/>
          <p:nvPr/>
        </p:nvSpPr>
        <p:spPr>
          <a:xfrm flipH="1">
            <a:off x="169725" y="1791550"/>
            <a:ext cx="2244300" cy="1326000"/>
          </a:xfrm>
          <a:prstGeom prst="cloudCallout">
            <a:avLst>
              <a:gd fmla="val -86756" name="adj1"/>
              <a:gd fmla="val -18607"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2"/>
          <p:cNvSpPr/>
          <p:nvPr/>
        </p:nvSpPr>
        <p:spPr>
          <a:xfrm flipH="1">
            <a:off x="60550" y="3301700"/>
            <a:ext cx="2244300" cy="1326000"/>
          </a:xfrm>
          <a:prstGeom prst="cloudCallout">
            <a:avLst>
              <a:gd fmla="val -77027" name="adj1"/>
              <a:gd fmla="val 28518"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2"/>
          <p:cNvSpPr txBox="1"/>
          <p:nvPr/>
        </p:nvSpPr>
        <p:spPr>
          <a:xfrm>
            <a:off x="516175" y="2040400"/>
            <a:ext cx="1703700" cy="8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I really want to know if Emily is online</a:t>
            </a:r>
            <a:endParaRPr>
              <a:latin typeface="Roboto Light"/>
              <a:ea typeface="Roboto Light"/>
              <a:cs typeface="Roboto Light"/>
              <a:sym typeface="Roboto Light"/>
            </a:endParaRPr>
          </a:p>
        </p:txBody>
      </p:sp>
      <p:sp>
        <p:nvSpPr>
          <p:cNvPr id="436" name="Google Shape;436;p72"/>
          <p:cNvSpPr txBox="1"/>
          <p:nvPr/>
        </p:nvSpPr>
        <p:spPr>
          <a:xfrm>
            <a:off x="459850" y="3550550"/>
            <a:ext cx="1598100" cy="8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I </a:t>
            </a:r>
            <a:r>
              <a:rPr i="1" lang="en">
                <a:latin typeface="Roboto Light"/>
                <a:ea typeface="Roboto Light"/>
                <a:cs typeface="Roboto Light"/>
                <a:sym typeface="Roboto Light"/>
              </a:rPr>
              <a:t>also</a:t>
            </a:r>
            <a:r>
              <a:rPr lang="en">
                <a:latin typeface="Roboto Light"/>
                <a:ea typeface="Roboto Light"/>
                <a:cs typeface="Roboto Light"/>
                <a:sym typeface="Roboto Light"/>
              </a:rPr>
              <a:t> want to know if Emily is online</a:t>
            </a:r>
            <a:endParaRPr>
              <a:latin typeface="Roboto Light"/>
              <a:ea typeface="Roboto Light"/>
              <a:cs typeface="Roboto Light"/>
              <a:sym typeface="Roboto Light"/>
            </a:endParaRPr>
          </a:p>
        </p:txBody>
      </p:sp>
      <p:sp>
        <p:nvSpPr>
          <p:cNvPr id="437" name="Google Shape;437;p72"/>
          <p:cNvSpPr/>
          <p:nvPr/>
        </p:nvSpPr>
        <p:spPr>
          <a:xfrm>
            <a:off x="3966800" y="2336400"/>
            <a:ext cx="2006913" cy="1013125"/>
          </a:xfrm>
          <a:custGeom>
            <a:rect b="b" l="l" r="r" t="t"/>
            <a:pathLst>
              <a:path extrusionOk="0" h="40525" w="88313">
                <a:moveTo>
                  <a:pt x="0" y="3379"/>
                </a:moveTo>
                <a:cubicBezTo>
                  <a:pt x="10837" y="3217"/>
                  <a:pt x="56369" y="-3172"/>
                  <a:pt x="65022" y="2408"/>
                </a:cubicBezTo>
                <a:cubicBezTo>
                  <a:pt x="73675" y="7988"/>
                  <a:pt x="48038" y="30633"/>
                  <a:pt x="51920" y="36860"/>
                </a:cubicBezTo>
                <a:cubicBezTo>
                  <a:pt x="55802" y="43087"/>
                  <a:pt x="82248" y="39287"/>
                  <a:pt x="88313" y="39772"/>
                </a:cubicBezTo>
              </a:path>
            </a:pathLst>
          </a:custGeom>
          <a:noFill/>
          <a:ln cap="flat" cmpd="sng" w="19050">
            <a:solidFill>
              <a:schemeClr val="dk2"/>
            </a:solidFill>
            <a:prstDash val="solid"/>
            <a:round/>
            <a:headEnd len="med" w="med" type="none"/>
            <a:tailEnd len="med" w="med" type="none"/>
          </a:ln>
        </p:spPr>
      </p:sp>
      <p:sp>
        <p:nvSpPr>
          <p:cNvPr id="438" name="Google Shape;438;p72"/>
          <p:cNvSpPr/>
          <p:nvPr/>
        </p:nvSpPr>
        <p:spPr>
          <a:xfrm>
            <a:off x="4209425" y="3330700"/>
            <a:ext cx="1800735" cy="1116675"/>
          </a:xfrm>
          <a:custGeom>
            <a:rect b="b" l="l" r="r" t="t"/>
            <a:pathLst>
              <a:path extrusionOk="0" h="44667" w="78123">
                <a:moveTo>
                  <a:pt x="0" y="42700"/>
                </a:moveTo>
                <a:cubicBezTo>
                  <a:pt x="9624" y="42538"/>
                  <a:pt x="51354" y="47553"/>
                  <a:pt x="57743" y="41730"/>
                </a:cubicBezTo>
                <a:cubicBezTo>
                  <a:pt x="64132" y="35907"/>
                  <a:pt x="34936" y="14718"/>
                  <a:pt x="38333" y="7763"/>
                </a:cubicBezTo>
                <a:cubicBezTo>
                  <a:pt x="41730" y="808"/>
                  <a:pt x="71491" y="1294"/>
                  <a:pt x="78123" y="0"/>
                </a:cubicBezTo>
              </a:path>
            </a:pathLst>
          </a:custGeom>
          <a:noFill/>
          <a:ln cap="flat" cmpd="sng" w="19050">
            <a:solidFill>
              <a:schemeClr val="dk2"/>
            </a:solidFill>
            <a:prstDash val="solid"/>
            <a:round/>
            <a:headEnd len="med" w="med" type="none"/>
            <a:tailEnd len="med" w="med" type="none"/>
          </a:ln>
        </p:spPr>
      </p:sp>
      <p:sp>
        <p:nvSpPr>
          <p:cNvPr id="439" name="Google Shape;439;p72"/>
          <p:cNvSpPr/>
          <p:nvPr/>
        </p:nvSpPr>
        <p:spPr>
          <a:xfrm>
            <a:off x="5536975" y="3063825"/>
            <a:ext cx="1516500" cy="546000"/>
          </a:xfrm>
          <a:prstGeom prst="roundRect">
            <a:avLst>
              <a:gd fmla="val 16667" name="adj"/>
            </a:avLst>
          </a:prstGeom>
          <a:solidFill>
            <a:srgbClr val="FF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2"/>
          <p:cNvSpPr txBox="1"/>
          <p:nvPr/>
        </p:nvSpPr>
        <p:spPr>
          <a:xfrm>
            <a:off x="5536975" y="3100275"/>
            <a:ext cx="1516500" cy="4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SUBSCRIBE</a:t>
            </a:r>
            <a:endParaRPr b="1" sz="1800">
              <a:solidFill>
                <a:srgbClr val="FFFFFF"/>
              </a:solidFill>
              <a:latin typeface="Roboto"/>
              <a:ea typeface="Roboto"/>
              <a:cs typeface="Roboto"/>
              <a:sym typeface="Roboto"/>
            </a:endParaRPr>
          </a:p>
        </p:txBody>
      </p:sp>
      <p:sp>
        <p:nvSpPr>
          <p:cNvPr id="441" name="Google Shape;441;p72"/>
          <p:cNvSpPr txBox="1"/>
          <p:nvPr/>
        </p:nvSpPr>
        <p:spPr>
          <a:xfrm>
            <a:off x="6911900" y="2106700"/>
            <a:ext cx="1703700" cy="8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Emily’s online status</a:t>
            </a:r>
            <a:endParaRPr>
              <a:latin typeface="Roboto Light"/>
              <a:ea typeface="Roboto Light"/>
              <a:cs typeface="Roboto Light"/>
              <a:sym typeface="Roboto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3"/>
          <p:cNvSpPr txBox="1"/>
          <p:nvPr/>
        </p:nvSpPr>
        <p:spPr>
          <a:xfrm>
            <a:off x="0" y="1471649"/>
            <a:ext cx="9144000" cy="11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How would you change the code for our Jedi ID Card to use </a:t>
            </a:r>
            <a:r>
              <a:rPr b="1" i="1" lang="en" sz="2400">
                <a:latin typeface="Roboto"/>
                <a:ea typeface="Roboto"/>
                <a:cs typeface="Roboto"/>
                <a:sym typeface="Roboto"/>
              </a:rPr>
              <a:t>functional components and the </a:t>
            </a:r>
            <a:r>
              <a:rPr b="1" i="1" lang="en" sz="2400">
                <a:solidFill>
                  <a:srgbClr val="434343"/>
                </a:solidFill>
                <a:highlight>
                  <a:srgbClr val="F3F3F3"/>
                </a:highlight>
                <a:latin typeface="Roboto"/>
                <a:ea typeface="Roboto"/>
                <a:cs typeface="Roboto"/>
                <a:sym typeface="Roboto"/>
              </a:rPr>
              <a:t>useState</a:t>
            </a:r>
            <a:r>
              <a:rPr b="1" i="1" lang="en" sz="2400">
                <a:latin typeface="Roboto"/>
                <a:ea typeface="Roboto"/>
                <a:cs typeface="Roboto"/>
                <a:sym typeface="Roboto"/>
              </a:rPr>
              <a:t> Hook</a:t>
            </a:r>
            <a:r>
              <a:rPr lang="en" sz="2400">
                <a:latin typeface="Roboto"/>
                <a:ea typeface="Roboto"/>
                <a:cs typeface="Roboto"/>
                <a:sym typeface="Roboto"/>
              </a:rPr>
              <a:t> (instead of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class components and props/state)?</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(We’ll leave this as a </a:t>
            </a:r>
            <a:r>
              <a:rPr b="1" i="1" lang="en" sz="1800">
                <a:solidFill>
                  <a:srgbClr val="666666"/>
                </a:solidFill>
                <a:latin typeface="Roboto"/>
                <a:ea typeface="Roboto"/>
                <a:cs typeface="Roboto"/>
                <a:sym typeface="Roboto"/>
              </a:rPr>
              <a:t>highly recommended</a:t>
            </a:r>
            <a:r>
              <a:rPr lang="en" sz="1800">
                <a:solidFill>
                  <a:srgbClr val="666666"/>
                </a:solidFill>
                <a:latin typeface="Roboto"/>
                <a:ea typeface="Roboto"/>
                <a:cs typeface="Roboto"/>
                <a:sym typeface="Roboto"/>
              </a:rPr>
              <a:t> exercise, </a:t>
            </a:r>
            <a:endParaRPr sz="1800">
              <a:solidFill>
                <a:srgbClr val="666666"/>
              </a:solidFill>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but the solution can be found </a:t>
            </a:r>
            <a:r>
              <a:rPr lang="en" sz="1800" u="sng">
                <a:solidFill>
                  <a:schemeClr val="hlink"/>
                </a:solidFill>
                <a:latin typeface="Roboto"/>
                <a:ea typeface="Roboto"/>
                <a:cs typeface="Roboto"/>
                <a:sym typeface="Roboto"/>
                <a:hlinkClick r:id="rId3"/>
              </a:rPr>
              <a:t>here</a:t>
            </a:r>
            <a:r>
              <a:rPr lang="en" sz="1800">
                <a:solidFill>
                  <a:srgbClr val="666666"/>
                </a:solidFill>
                <a:latin typeface="Roboto"/>
                <a:ea typeface="Roboto"/>
                <a:cs typeface="Roboto"/>
                <a:sym typeface="Roboto"/>
              </a:rPr>
              <a:t>.</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
        <p:nvSpPr>
          <p:cNvPr id="447" name="Google Shape;447;p73"/>
          <p:cNvSpPr txBox="1"/>
          <p:nvPr/>
        </p:nvSpPr>
        <p:spPr>
          <a:xfrm>
            <a:off x="0" y="4742475"/>
            <a:ext cx="9144000" cy="401100"/>
          </a:xfrm>
          <a:prstGeom prst="rect">
            <a:avLst/>
          </a:prstGeom>
          <a:solidFill>
            <a:srgbClr val="384048"/>
          </a:solidFill>
          <a:ln>
            <a:noFill/>
          </a:ln>
        </p:spPr>
        <p:txBody>
          <a:bodyPr anchorCtr="0" anchor="b" bIns="91425" lIns="91425" spcFirstLastPara="1" rIns="91425" wrap="square" tIns="91425">
            <a:noAutofit/>
          </a:bodyPr>
          <a:lstStyle/>
          <a:p>
            <a:pPr indent="0" lvl="0" marL="400050" marR="386759" rtl="0" algn="l">
              <a:spcBef>
                <a:spcPts val="0"/>
              </a:spcBef>
              <a:spcAft>
                <a:spcPts val="0"/>
              </a:spcAft>
              <a:buNone/>
            </a:pPr>
            <a:r>
              <a:rPr b="1" lang="en" sz="1300">
                <a:solidFill>
                  <a:srgbClr val="F0F3F3"/>
                </a:solidFill>
                <a:latin typeface="Roboto"/>
                <a:ea typeface="Roboto"/>
                <a:cs typeface="Roboto"/>
                <a:sym typeface="Roboto"/>
              </a:rPr>
              <a:t>USEFUL LINKS</a:t>
            </a:r>
            <a:r>
              <a:rPr lang="en">
                <a:solidFill>
                  <a:srgbClr val="F0F3F3"/>
                </a:solidFill>
                <a:latin typeface="Roboto"/>
                <a:ea typeface="Roboto"/>
                <a:cs typeface="Roboto"/>
                <a:sym typeface="Roboto"/>
              </a:rPr>
              <a:t> / </a:t>
            </a:r>
            <a:r>
              <a:rPr lang="en" u="sng">
                <a:solidFill>
                  <a:srgbClr val="4DD0E1"/>
                </a:solidFill>
                <a:latin typeface="Roboto"/>
                <a:ea typeface="Roboto"/>
                <a:cs typeface="Roboto"/>
                <a:sym typeface="Roboto"/>
                <a:hlinkClick r:id="rId4"/>
              </a:rPr>
              <a:t>React Hooks</a:t>
            </a:r>
            <a:endParaRPr b="1" sz="1300">
              <a:solidFill>
                <a:srgbClr val="4DD0E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4"/>
          <p:cNvSpPr txBox="1"/>
          <p:nvPr/>
        </p:nvSpPr>
        <p:spPr>
          <a:xfrm>
            <a:off x="0" y="602575"/>
            <a:ext cx="9144000" cy="811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800">
                <a:latin typeface="Roboto"/>
                <a:ea typeface="Roboto"/>
                <a:cs typeface="Roboto"/>
                <a:sym typeface="Roboto"/>
              </a:rPr>
              <a:t>Office Hours</a:t>
            </a:r>
            <a:endParaRPr sz="1800">
              <a:latin typeface="Roboto"/>
              <a:ea typeface="Roboto"/>
              <a:cs typeface="Roboto"/>
              <a:sym typeface="Roboto"/>
            </a:endParaRPr>
          </a:p>
          <a:p>
            <a:pPr indent="457200" lvl="0" marL="0" rtl="0" algn="l">
              <a:spcBef>
                <a:spcPts val="0"/>
              </a:spcBef>
              <a:spcAft>
                <a:spcPts val="0"/>
              </a:spcAft>
              <a:buNone/>
            </a:pPr>
            <a:r>
              <a:rPr lang="en">
                <a:solidFill>
                  <a:srgbClr val="666666"/>
                </a:solidFill>
                <a:latin typeface="Roboto"/>
                <a:ea typeface="Roboto"/>
                <a:cs typeface="Roboto"/>
                <a:sym typeface="Roboto"/>
              </a:rPr>
              <a:t>Email us directly if you’re not available at these times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sp>
        <p:nvSpPr>
          <p:cNvPr id="453" name="Google Shape;453;p74"/>
          <p:cNvSpPr txBox="1"/>
          <p:nvPr/>
        </p:nvSpPr>
        <p:spPr>
          <a:xfrm>
            <a:off x="562675" y="1413768"/>
            <a:ext cx="4733700" cy="25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Abdallah AbuHashem</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Monday (12-1 PM) @ Huang Basement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By appointment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Vy Mai</a:t>
            </a:r>
            <a:endParaRPr b="1">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Tuesday (3-4 PM) @ Old Union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By appointment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Cisco Vlahakis</a:t>
            </a:r>
            <a:endParaRPr b="1">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Wednesday (8-9 PM) @ Huang Basement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By appointment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Tiffany Manuel</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Thursday (2-3 PM) @ Huang Basement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By appointment</a:t>
            </a:r>
            <a:endParaRPr>
              <a:solidFill>
                <a:schemeClr val="dk1"/>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0"/>
          <p:cNvSpPr txBox="1"/>
          <p:nvPr/>
        </p:nvSpPr>
        <p:spPr>
          <a:xfrm>
            <a:off x="2335500" y="1908900"/>
            <a:ext cx="4473000" cy="97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p:txBody>
      </p:sp>
      <p:pic>
        <p:nvPicPr>
          <p:cNvPr id="132" name="Google Shape;132;p30">
            <a:hlinkClick r:id="rId3"/>
          </p:cNvPr>
          <p:cNvPicPr preferRelativeResize="0"/>
          <p:nvPr/>
        </p:nvPicPr>
        <p:blipFill>
          <a:blip r:embed="rId4">
            <a:alphaModFix/>
          </a:blip>
          <a:stretch>
            <a:fillRect/>
          </a:stretch>
        </p:blipFill>
        <p:spPr>
          <a:xfrm>
            <a:off x="3783288" y="2909000"/>
            <a:ext cx="1577428" cy="494625"/>
          </a:xfrm>
          <a:prstGeom prst="rect">
            <a:avLst/>
          </a:prstGeom>
          <a:noFill/>
          <a:ln>
            <a:noFill/>
          </a:ln>
        </p:spPr>
      </p:pic>
      <p:sp>
        <p:nvSpPr>
          <p:cNvPr id="133" name="Google Shape;133;p30"/>
          <p:cNvSpPr txBox="1"/>
          <p:nvPr/>
        </p:nvSpPr>
        <p:spPr>
          <a:xfrm>
            <a:off x="3460500" y="3698275"/>
            <a:ext cx="2223000" cy="585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arenR"/>
            </a:pPr>
            <a:r>
              <a:rPr lang="en">
                <a:latin typeface="Roboto"/>
                <a:ea typeface="Roboto"/>
                <a:cs typeface="Roboto"/>
                <a:sym typeface="Roboto"/>
              </a:rPr>
              <a:t>Run </a:t>
            </a:r>
            <a:r>
              <a:rPr lang="en">
                <a:solidFill>
                  <a:srgbClr val="555555"/>
                </a:solidFill>
                <a:highlight>
                  <a:srgbClr val="F3F3F3"/>
                </a:highlight>
                <a:latin typeface="Consolas"/>
                <a:ea typeface="Consolas"/>
                <a:cs typeface="Consolas"/>
                <a:sym typeface="Consolas"/>
              </a:rPr>
              <a:t>npm install</a:t>
            </a: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AutoNum type="arabicParenR"/>
            </a:pPr>
            <a:r>
              <a:rPr lang="en">
                <a:latin typeface="Roboto"/>
                <a:ea typeface="Roboto"/>
                <a:cs typeface="Roboto"/>
                <a:sym typeface="Roboto"/>
              </a:rPr>
              <a:t>Open with Expo</a:t>
            </a:r>
            <a:endParaRPr>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5"/>
          <p:cNvSpPr txBox="1"/>
          <p:nvPr/>
        </p:nvSpPr>
        <p:spPr>
          <a:xfrm>
            <a:off x="602650" y="1702675"/>
            <a:ext cx="7254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459" name="Google Shape;459;p75"/>
          <p:cNvSpPr txBox="1"/>
          <p:nvPr/>
        </p:nvSpPr>
        <p:spPr>
          <a:xfrm>
            <a:off x="5515050" y="3444825"/>
            <a:ext cx="3337800" cy="113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James Landay</a:t>
            </a:r>
            <a:endParaRPr>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Abdallah AbuHashem</a:t>
            </a:r>
            <a:endParaRPr>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Tiffany Manuel</a:t>
            </a:r>
            <a:endParaRPr>
              <a:solidFill>
                <a:schemeClr val="dk1"/>
              </a:solidFill>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Cisco Vlahakis</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Vy Mai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Fall 2019</a:t>
            </a:r>
            <a:endParaRPr>
              <a:solidFill>
                <a:srgbClr val="666666"/>
              </a:solidFill>
              <a:latin typeface="Roboto"/>
              <a:ea typeface="Roboto"/>
              <a:cs typeface="Roboto"/>
              <a:sym typeface="Roboto"/>
            </a:endParaRPr>
          </a:p>
        </p:txBody>
      </p:sp>
      <p:sp>
        <p:nvSpPr>
          <p:cNvPr id="460" name="Google Shape;460;p75"/>
          <p:cNvSpPr txBox="1"/>
          <p:nvPr/>
        </p:nvSpPr>
        <p:spPr>
          <a:xfrm>
            <a:off x="602650" y="4185525"/>
            <a:ext cx="24636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https://cs-47.stanford.edu</a:t>
            </a:r>
            <a:endParaRPr sz="1000">
              <a:latin typeface="Roboto"/>
              <a:ea typeface="Roboto"/>
              <a:cs typeface="Roboto"/>
              <a:sym typeface="Roboto"/>
            </a:endParaRPr>
          </a:p>
        </p:txBody>
      </p:sp>
      <p:sp>
        <p:nvSpPr>
          <p:cNvPr id="461" name="Google Shape;461;p75"/>
          <p:cNvSpPr txBox="1"/>
          <p:nvPr/>
        </p:nvSpPr>
        <p:spPr>
          <a:xfrm>
            <a:off x="938750" y="4540025"/>
            <a:ext cx="3337800" cy="22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Roboto"/>
                <a:ea typeface="Roboto"/>
                <a:cs typeface="Roboto"/>
                <a:sym typeface="Roboto"/>
                <a:hlinkClick r:id="rId4"/>
              </a:rPr>
              <a:t>cs47-fall19.slack.com</a:t>
            </a:r>
            <a:endParaRPr sz="1000">
              <a:solidFill>
                <a:srgbClr val="666666"/>
              </a:solidFill>
              <a:latin typeface="Roboto"/>
              <a:ea typeface="Roboto"/>
              <a:cs typeface="Roboto"/>
              <a:sym typeface="Roboto"/>
            </a:endParaRPr>
          </a:p>
        </p:txBody>
      </p:sp>
      <p:pic>
        <p:nvPicPr>
          <p:cNvPr id="462" name="Google Shape;462;p75"/>
          <p:cNvPicPr preferRelativeResize="0"/>
          <p:nvPr/>
        </p:nvPicPr>
        <p:blipFill>
          <a:blip r:embed="rId5">
            <a:alphaModFix/>
          </a:blip>
          <a:stretch>
            <a:fillRect/>
          </a:stretch>
        </p:blipFill>
        <p:spPr>
          <a:xfrm>
            <a:off x="697950" y="4511025"/>
            <a:ext cx="284100" cy="284100"/>
          </a:xfrm>
          <a:prstGeom prst="rect">
            <a:avLst/>
          </a:prstGeom>
          <a:noFill/>
          <a:ln>
            <a:noFill/>
          </a:ln>
        </p:spPr>
      </p:pic>
      <p:sp>
        <p:nvSpPr>
          <p:cNvPr id="463" name="Google Shape;463;p75"/>
          <p:cNvSpPr txBox="1"/>
          <p:nvPr/>
        </p:nvSpPr>
        <p:spPr>
          <a:xfrm>
            <a:off x="636549" y="2119025"/>
            <a:ext cx="63402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666666"/>
                </a:solidFill>
                <a:latin typeface="Roboto"/>
                <a:ea typeface="Roboto"/>
                <a:cs typeface="Roboto"/>
                <a:sym typeface="Roboto"/>
              </a:rPr>
              <a:t>Lecture 2B: Components, Props + State, Hooks</a:t>
            </a:r>
            <a:endParaRPr sz="18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1"/>
          <p:cNvSpPr txBox="1"/>
          <p:nvPr/>
        </p:nvSpPr>
        <p:spPr>
          <a:xfrm>
            <a:off x="455225" y="834513"/>
            <a:ext cx="4473000" cy="97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indent="0" lvl="0" marL="0" rtl="0" algn="ctr">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p:txBody>
      </p:sp>
      <p:sp>
        <p:nvSpPr>
          <p:cNvPr id="139" name="Google Shape;139;p31"/>
          <p:cNvSpPr txBox="1"/>
          <p:nvPr/>
        </p:nvSpPr>
        <p:spPr>
          <a:xfrm>
            <a:off x="926075" y="1794988"/>
            <a:ext cx="3531300" cy="25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Create an application that shows the following details about a Jedi:</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Name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Birth Year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Height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Weight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Hair Color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Eye Color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Picture?</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140" name="Google Shape;140;p31"/>
          <p:cNvPicPr preferRelativeResize="0"/>
          <p:nvPr/>
        </p:nvPicPr>
        <p:blipFill>
          <a:blip r:embed="rId3">
            <a:alphaModFix/>
          </a:blip>
          <a:stretch>
            <a:fillRect/>
          </a:stretch>
        </p:blipFill>
        <p:spPr>
          <a:xfrm>
            <a:off x="5708325" y="373175"/>
            <a:ext cx="2030698" cy="439713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2"/>
          <p:cNvSpPr txBox="1"/>
          <p:nvPr>
            <p:ph idx="4294967295" type="title"/>
          </p:nvPr>
        </p:nvSpPr>
        <p:spPr>
          <a:xfrm>
            <a:off x="381000" y="453225"/>
            <a:ext cx="419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Design to Code</a:t>
            </a:r>
            <a:endParaRPr>
              <a:latin typeface="Roboto Medium"/>
              <a:ea typeface="Roboto Medium"/>
              <a:cs typeface="Roboto Medium"/>
              <a:sym typeface="Roboto Medium"/>
            </a:endParaRPr>
          </a:p>
        </p:txBody>
      </p:sp>
      <p:sp>
        <p:nvSpPr>
          <p:cNvPr id="146" name="Google Shape;146;p32"/>
          <p:cNvSpPr/>
          <p:nvPr/>
        </p:nvSpPr>
        <p:spPr>
          <a:xfrm>
            <a:off x="0" y="1660778"/>
            <a:ext cx="9144000" cy="2370300"/>
          </a:xfrm>
          <a:prstGeom prst="snip2DiagRect">
            <a:avLst>
              <a:gd fmla="val 0" name="adj1"/>
              <a:gd fmla="val 16667" name="adj2"/>
            </a:avLst>
          </a:prstGeom>
          <a:solidFill>
            <a:srgbClr val="DFE0E2">
              <a:alpha val="34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2"/>
          <p:cNvSpPr txBox="1"/>
          <p:nvPr/>
        </p:nvSpPr>
        <p:spPr>
          <a:xfrm>
            <a:off x="457200" y="2134475"/>
            <a:ext cx="6200700" cy="1422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Break down the design</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Choose a component for each part</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Code the component tree and style it</a:t>
            </a:r>
            <a:endParaRPr sz="2400">
              <a:solidFill>
                <a:schemeClr val="dk1"/>
              </a:solidFill>
              <a:latin typeface="Roboto"/>
              <a:ea typeface="Roboto"/>
              <a:cs typeface="Roboto"/>
              <a:sym typeface="Roboto"/>
            </a:endParaRPr>
          </a:p>
        </p:txBody>
      </p:sp>
      <p:sp>
        <p:nvSpPr>
          <p:cNvPr id="148" name="Google Shape;148;p32"/>
          <p:cNvSpPr txBox="1"/>
          <p:nvPr/>
        </p:nvSpPr>
        <p:spPr>
          <a:xfrm>
            <a:off x="0" y="4742475"/>
            <a:ext cx="9144000" cy="401100"/>
          </a:xfrm>
          <a:prstGeom prst="rect">
            <a:avLst/>
          </a:prstGeom>
          <a:solidFill>
            <a:srgbClr val="384048"/>
          </a:solidFill>
          <a:ln>
            <a:noFill/>
          </a:ln>
        </p:spPr>
        <p:txBody>
          <a:bodyPr anchorCtr="0" anchor="b" bIns="91425" lIns="91425" spcFirstLastPara="1" rIns="91425" wrap="square" tIns="91425">
            <a:noAutofit/>
          </a:bodyPr>
          <a:lstStyle/>
          <a:p>
            <a:pPr indent="0" lvl="0" marL="400050" marR="386759" rtl="0" algn="l">
              <a:spcBef>
                <a:spcPts val="0"/>
              </a:spcBef>
              <a:spcAft>
                <a:spcPts val="0"/>
              </a:spcAft>
              <a:buNone/>
            </a:pPr>
            <a:r>
              <a:rPr b="1" lang="en" sz="1300">
                <a:solidFill>
                  <a:srgbClr val="F0F3F3"/>
                </a:solidFill>
                <a:latin typeface="Roboto"/>
                <a:ea typeface="Roboto"/>
                <a:cs typeface="Roboto"/>
                <a:sym typeface="Roboto"/>
              </a:rPr>
              <a:t>USEFUL LINKS</a:t>
            </a:r>
            <a:r>
              <a:rPr lang="en">
                <a:solidFill>
                  <a:srgbClr val="F0F3F3"/>
                </a:solidFill>
                <a:latin typeface="Roboto"/>
                <a:ea typeface="Roboto"/>
                <a:cs typeface="Roboto"/>
                <a:sym typeface="Roboto"/>
              </a:rPr>
              <a:t> / </a:t>
            </a:r>
            <a:r>
              <a:rPr lang="en" u="sng">
                <a:solidFill>
                  <a:schemeClr val="accent1"/>
                </a:solidFill>
                <a:latin typeface="Roboto"/>
                <a:ea typeface="Roboto"/>
                <a:cs typeface="Roboto"/>
                <a:sym typeface="Roboto"/>
                <a:hlinkClick r:id="rId3"/>
              </a:rPr>
              <a:t>React Native Docs</a:t>
            </a:r>
            <a:r>
              <a:rPr lang="en">
                <a:solidFill>
                  <a:srgbClr val="F0F3F3"/>
                </a:solidFill>
                <a:latin typeface="Roboto"/>
                <a:ea typeface="Roboto"/>
                <a:cs typeface="Roboto"/>
                <a:sym typeface="Roboto"/>
              </a:rPr>
              <a:t> / </a:t>
            </a:r>
            <a:r>
              <a:rPr lang="en" u="sng">
                <a:solidFill>
                  <a:srgbClr val="4DD0E1"/>
                </a:solidFill>
                <a:latin typeface="Roboto"/>
                <a:ea typeface="Roboto"/>
                <a:cs typeface="Roboto"/>
                <a:sym typeface="Roboto"/>
                <a:hlinkClick r:id="rId4"/>
              </a:rPr>
              <a:t>React Native Express</a:t>
            </a:r>
            <a:r>
              <a:rPr lang="en">
                <a:solidFill>
                  <a:srgbClr val="F2F0F5"/>
                </a:solidFill>
                <a:latin typeface="Roboto"/>
                <a:ea typeface="Roboto"/>
                <a:cs typeface="Roboto"/>
                <a:sym typeface="Roboto"/>
              </a:rPr>
              <a:t> / </a:t>
            </a:r>
            <a:r>
              <a:rPr lang="en" u="sng">
                <a:solidFill>
                  <a:schemeClr val="accent1"/>
                </a:solidFill>
                <a:latin typeface="Roboto"/>
                <a:ea typeface="Roboto"/>
                <a:cs typeface="Roboto"/>
                <a:sym typeface="Roboto"/>
                <a:hlinkClick r:id="rId5"/>
              </a:rPr>
              <a:t>Cheatsheet</a:t>
            </a:r>
            <a:r>
              <a:rPr lang="en">
                <a:solidFill>
                  <a:schemeClr val="accent1"/>
                </a:solidFill>
                <a:latin typeface="Roboto"/>
                <a:ea typeface="Roboto"/>
                <a:cs typeface="Roboto"/>
                <a:sym typeface="Roboto"/>
              </a:rPr>
              <a:t> </a:t>
            </a:r>
            <a:endParaRPr b="1" sz="1300">
              <a:solidFill>
                <a:srgbClr val="F0F3F3"/>
              </a:solidFill>
              <a:latin typeface="Roboto"/>
              <a:ea typeface="Roboto"/>
              <a:cs typeface="Roboto"/>
              <a:sym typeface="Roboto"/>
            </a:endParaRPr>
          </a:p>
        </p:txBody>
      </p:sp>
      <p:sp>
        <p:nvSpPr>
          <p:cNvPr id="149" name="Google Shape;149;p32"/>
          <p:cNvSpPr txBox="1"/>
          <p:nvPr/>
        </p:nvSpPr>
        <p:spPr>
          <a:xfrm>
            <a:off x="381000" y="1298375"/>
            <a:ext cx="41910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2"/>
                </a:solidFill>
                <a:latin typeface="Roboto"/>
                <a:ea typeface="Roboto"/>
                <a:cs typeface="Roboto"/>
                <a:sym typeface="Roboto"/>
              </a:rPr>
              <a:t>BEST PRACTICES</a:t>
            </a:r>
            <a:endParaRPr>
              <a:latin typeface="Roboto"/>
              <a:ea typeface="Roboto"/>
              <a:cs typeface="Roboto"/>
              <a:sym typeface="Roboto"/>
            </a:endParaRPr>
          </a:p>
        </p:txBody>
      </p:sp>
      <p:pic>
        <p:nvPicPr>
          <p:cNvPr id="150" name="Google Shape;150;p32"/>
          <p:cNvPicPr preferRelativeResize="0"/>
          <p:nvPr/>
        </p:nvPicPr>
        <p:blipFill>
          <a:blip r:embed="rId6">
            <a:alphaModFix/>
          </a:blip>
          <a:stretch>
            <a:fillRect/>
          </a:stretch>
        </p:blipFill>
        <p:spPr>
          <a:xfrm>
            <a:off x="6306100" y="179100"/>
            <a:ext cx="2030698" cy="439713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097A3"/>
        </a:solidFill>
      </p:bgPr>
    </p:bg>
    <p:spTree>
      <p:nvGrpSpPr>
        <p:cNvPr id="154" name="Shape 154"/>
        <p:cNvGrpSpPr/>
        <p:nvPr/>
      </p:nvGrpSpPr>
      <p:grpSpPr>
        <a:xfrm>
          <a:off x="0" y="0"/>
          <a:ext cx="0" cy="0"/>
          <a:chOff x="0" y="0"/>
          <a:chExt cx="0" cy="0"/>
        </a:xfrm>
      </p:grpSpPr>
      <p:sp>
        <p:nvSpPr>
          <p:cNvPr id="155" name="Google Shape;155;p33"/>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FFFFFF"/>
                </a:solidFill>
                <a:latin typeface="Roboto"/>
                <a:ea typeface="Roboto"/>
                <a:cs typeface="Roboto"/>
                <a:sym typeface="Roboto"/>
              </a:rPr>
              <a:t>Overview for today</a:t>
            </a:r>
            <a:endParaRPr b="1" sz="2400">
              <a:solidFill>
                <a:srgbClr val="FFFFFF"/>
              </a:solidFill>
              <a:latin typeface="Roboto"/>
              <a:ea typeface="Roboto"/>
              <a:cs typeface="Roboto"/>
              <a:sym typeface="Roboto"/>
            </a:endParaRPr>
          </a:p>
        </p:txBody>
      </p:sp>
      <p:sp>
        <p:nvSpPr>
          <p:cNvPr id="156" name="Google Shape;156;p33"/>
          <p:cNvSpPr txBox="1"/>
          <p:nvPr/>
        </p:nvSpPr>
        <p:spPr>
          <a:xfrm>
            <a:off x="679725" y="1173396"/>
            <a:ext cx="5378400" cy="174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Live demo (throughout lecture)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Putting basic components to use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Styling layouts using Flexbox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Class Components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Props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State</a:t>
            </a:r>
            <a:endParaRPr>
              <a:solidFill>
                <a:srgbClr val="B7B7B7"/>
              </a:solidFill>
              <a:latin typeface="Roboto"/>
              <a:ea typeface="Roboto"/>
              <a:cs typeface="Roboto"/>
              <a:sym typeface="Roboto"/>
            </a:endParaRPr>
          </a:p>
          <a:p>
            <a:pPr indent="-317500" lvl="0" marL="4572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Functional Components</a:t>
            </a:r>
            <a:endParaRPr>
              <a:solidFill>
                <a:srgbClr val="B7B7B7"/>
              </a:solidFill>
              <a:latin typeface="Roboto"/>
              <a:ea typeface="Roboto"/>
              <a:cs typeface="Roboto"/>
              <a:sym typeface="Roboto"/>
            </a:endParaRPr>
          </a:p>
          <a:p>
            <a:pPr indent="-317500" lvl="1" marL="914400" rtl="0" algn="l">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Hooks</a:t>
            </a:r>
            <a:endParaRPr>
              <a:solidFill>
                <a:srgbClr val="B7B7B7"/>
              </a:solidFill>
              <a:latin typeface="Roboto"/>
              <a:ea typeface="Roboto"/>
              <a:cs typeface="Roboto"/>
              <a:sym typeface="Roboto"/>
            </a:endParaRPr>
          </a:p>
        </p:txBody>
      </p:sp>
      <p:pic>
        <p:nvPicPr>
          <p:cNvPr id="157" name="Google Shape;157;p33"/>
          <p:cNvPicPr preferRelativeResize="0"/>
          <p:nvPr/>
        </p:nvPicPr>
        <p:blipFill>
          <a:blip r:embed="rId3">
            <a:alphaModFix/>
          </a:blip>
          <a:stretch>
            <a:fillRect/>
          </a:stretch>
        </p:blipFill>
        <p:spPr>
          <a:xfrm>
            <a:off x="6633500" y="918999"/>
            <a:ext cx="1371000" cy="1371000"/>
          </a:xfrm>
          <a:prstGeom prst="rect">
            <a:avLst/>
          </a:prstGeom>
          <a:noFill/>
          <a:ln>
            <a:noFill/>
          </a:ln>
        </p:spPr>
      </p:pic>
      <p:pic>
        <p:nvPicPr>
          <p:cNvPr id="158" name="Google Shape;158;p33"/>
          <p:cNvPicPr preferRelativeResize="0"/>
          <p:nvPr/>
        </p:nvPicPr>
        <p:blipFill>
          <a:blip r:embed="rId4">
            <a:alphaModFix/>
          </a:blip>
          <a:stretch>
            <a:fillRect/>
          </a:stretch>
        </p:blipFill>
        <p:spPr>
          <a:xfrm>
            <a:off x="6106300" y="413199"/>
            <a:ext cx="2548701" cy="254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nvSpPr>
        <p:spPr>
          <a:xfrm>
            <a:off x="153250" y="7269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64" name="Google Shape;164;p34"/>
          <p:cNvSpPr txBox="1"/>
          <p:nvPr/>
        </p:nvSpPr>
        <p:spPr>
          <a:xfrm>
            <a:off x="679725" y="1173401"/>
            <a:ext cx="5378400" cy="20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a:t>
            </a:r>
            <a:endParaRPr>
              <a:solidFill>
                <a:srgbClr val="D9D9D9"/>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indent="-317500" lvl="0" marL="4572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indent="-317500" lvl="1" marL="914400" rtl="0" algn="l">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65" name="Google Shape;165;p34"/>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424B54"/>
      </a:dk1>
      <a:lt1>
        <a:srgbClr val="FFFFFF"/>
      </a:lt1>
      <a:dk2>
        <a:srgbClr val="595959"/>
      </a:dk2>
      <a:lt2>
        <a:srgbClr val="EEEEEE"/>
      </a:lt2>
      <a:accent1>
        <a:srgbClr val="4DD0E1"/>
      </a:accent1>
      <a:accent2>
        <a:srgbClr val="212121"/>
      </a:accent2>
      <a:accent3>
        <a:srgbClr val="78909C"/>
      </a:accent3>
      <a:accent4>
        <a:srgbClr val="FFAB40"/>
      </a:accent4>
      <a:accent5>
        <a:srgbClr val="4DD0E1"/>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