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Roboto Medium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  <p:embeddedFont>
      <p:font typeface="Roboto Mono"/>
      <p:regular r:id="rId52"/>
      <p:bold r:id="rId53"/>
      <p:italic r:id="rId54"/>
      <p:boldItalic r:id="rId55"/>
    </p:embeddedFont>
    <p:embeddedFont>
      <p:font typeface="Kalam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regular.fntdata"/><Relationship Id="rId42" Type="http://schemas.openxmlformats.org/officeDocument/2006/relationships/font" Target="fonts/RobotoMedium-italic.fntdata"/><Relationship Id="rId41" Type="http://schemas.openxmlformats.org/officeDocument/2006/relationships/font" Target="fonts/RobotoMedium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RobotoMedium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4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3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6.xml"/><Relationship Id="rId57" Type="http://schemas.openxmlformats.org/officeDocument/2006/relationships/font" Target="fonts/Kalam-bold.fntdata"/><Relationship Id="rId12" Type="http://schemas.openxmlformats.org/officeDocument/2006/relationships/slide" Target="slides/slide5.xml"/><Relationship Id="rId56" Type="http://schemas.openxmlformats.org/officeDocument/2006/relationships/font" Target="fonts/Kalam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nativebase.io/Components.html#checkbox-headre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pmjs.com/package/react-native-swipe-gesture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pmjs.com/package/react-native-swipe-gestur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archriss/react-native-snap-carousel" TargetMode="External"/><Relationship Id="rId3" Type="http://schemas.openxmlformats.org/officeDocument/2006/relationships/hyperlink" Target="https://github.com/hectahertz/react-native-typography" TargetMode="External"/><Relationship Id="rId4" Type="http://schemas.openxmlformats.org/officeDocument/2006/relationships/hyperlink" Target="https://github.com/oblador/react-native-animatable" TargetMode="External"/><Relationship Id="rId5" Type="http://schemas.openxmlformats.org/officeDocument/2006/relationships/hyperlink" Target="https://github.com/oblador/react-native-vector-icons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a7e086f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a7e086f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b524c012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b524c012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don’t use </a:t>
            </a:r>
            <a:r>
              <a:rPr lang="en">
                <a:solidFill>
                  <a:schemeClr val="dk1"/>
                </a:solidFill>
                <a:highlight>
                  <a:srgbClr val="F0F3F3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lang="en">
                <a:highlight>
                  <a:srgbClr val="F0F3F3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library will not be saved in your package.json. And when someone else downloads your project and runs </a:t>
            </a:r>
            <a:r>
              <a:rPr lang="en">
                <a:highlight>
                  <a:srgbClr val="F0F3F3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the project will not know to install that library, and the person will need to manually install the library. That is, if they can even tell which library it 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b524c012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b524c012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 is an example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1b524c012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1b524c012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50237ac3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50237ac3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https://docs.nativebase.io/Components.html#checkbox-headref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1b524c012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1b524c012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50237ac3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50237ac3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now, avoid using MaterialCommunityIcons, they have not worked in the past for some mysterious reason.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0237ac3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0237ac3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1b524c012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1b524c01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Instead of full libraries, you can download singular components if you just want one specific UI.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50237ac3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50237ac3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https://www.npmjs.com/package/react-native-swipe-gesture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53fa70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53fa70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https://www.npmjs.com/package/react-native-swipe-gesture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help.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a7e086f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a7e086f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b524c012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b524c012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1b524c012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1b524c012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1b524c012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1b524c012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1b524c012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1b524c012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1b524c012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1b524c01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1b524c012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1b524c012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debugWorker.js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https://github.com/archriss/react-native-snap-carousel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https://github.com/hectahertz/react-native-typography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https://github.com/oblador/react-native-animatable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https://github.com/oblador/react-native-vector-icons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50237ac3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50237ac3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661b61d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661b61d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20e180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20e180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50237ac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50237ac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0237ac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0237ac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50237ac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50237ac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0237ac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0237ac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2a7e086f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2a7e086f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b524c01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b524c01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1b524c01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1b524c01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s47si.stanford.edu" TargetMode="External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 Light"/>
              <a:buNone/>
              <a:defRPr sz="5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602650" y="1729525"/>
            <a:ext cx="7847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CS47SI: Cross-Platform Mobile Development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602650" y="4185525"/>
            <a:ext cx="24636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https://cs47.stanford.edu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938750" y="4540025"/>
            <a:ext cx="33378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s47-fall19.slack.com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50" y="4511025"/>
            <a:ext cx="284100" cy="2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211990" y="3088725"/>
            <a:ext cx="3337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James Landay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Fall 2019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0">
          <p15:clr>
            <a:srgbClr val="FA7B17"/>
          </p15:clr>
        </p15:guide>
        <p15:guide id="2" pos="5323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nnouncement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638100" y="721950"/>
            <a:ext cx="223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22"/>
          <p:cNvSpPr txBox="1"/>
          <p:nvPr>
            <p:ph idx="1" type="subTitle"/>
          </p:nvPr>
        </p:nvSpPr>
        <p:spPr>
          <a:xfrm>
            <a:off x="6638100" y="2291850"/>
            <a:ext cx="223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rgbClr val="FA7B17"/>
          </p15:clr>
        </p15:guide>
        <p15:guide id="2" pos="554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74991" l="0" r="86462" t="0"/>
          <a:stretch/>
        </p:blipFill>
        <p:spPr>
          <a:xfrm>
            <a:off x="246700" y="386075"/>
            <a:ext cx="32721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(No block)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" name="Google Shape;10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6" name="Google Shape;136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1" name="Google Shape;1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None/>
              <a:defRPr sz="2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eact-native-training.github.io/react-native-elements/" TargetMode="External"/><Relationship Id="rId4" Type="http://schemas.openxmlformats.org/officeDocument/2006/relationships/hyperlink" Target="https://docs.nativebase.io/Components.html#Components" TargetMode="External"/><Relationship Id="rId5" Type="http://schemas.openxmlformats.org/officeDocument/2006/relationships/hyperlink" Target="https://docs.expo.io/versions/latest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gif"/><Relationship Id="rId4" Type="http://schemas.openxmlformats.org/officeDocument/2006/relationships/hyperlink" Target="https://reflect.sh/sole-sister" TargetMode="External"/><Relationship Id="rId5" Type="http://schemas.openxmlformats.org/officeDocument/2006/relationships/hyperlink" Target="https://docs.nativebase.io/Components.html#checkbox-headre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docs.expo.io/versions/lates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expo.io/versions/latest/guides/icons/" TargetMode="External"/><Relationship Id="rId4" Type="http://schemas.openxmlformats.org/officeDocument/2006/relationships/hyperlink" Target="https://expo.github.io/vector-icon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Relationship Id="rId4" Type="http://schemas.openxmlformats.org/officeDocument/2006/relationships/hyperlink" Target="https://reflect.sh/sole-sister" TargetMode="External"/><Relationship Id="rId5" Type="http://schemas.openxmlformats.org/officeDocument/2006/relationships/hyperlink" Target="https://docs.expo.io/versions/latest/guides/icon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pmjs.com/search?q=keywords%3Areact-native&amp;page=1&amp;perPage=20" TargetMode="External"/><Relationship Id="rId4" Type="http://schemas.openxmlformats.org/officeDocument/2006/relationships/hyperlink" Target="https://www.npmjs.com/package/react-native-swipe-gestures" TargetMode="External"/><Relationship Id="rId5" Type="http://schemas.openxmlformats.org/officeDocument/2006/relationships/hyperlink" Target="https://www.npmjs.com/package/react-native-modal" TargetMode="External"/><Relationship Id="rId6" Type="http://schemas.openxmlformats.org/officeDocument/2006/relationships/hyperlink" Target="https://www.npmjs.com/package/react-native-modal" TargetMode="External"/><Relationship Id="rId7" Type="http://schemas.openxmlformats.org/officeDocument/2006/relationships/hyperlink" Target="https://www.npmjs.com/package/react-native-animatable" TargetMode="External"/><Relationship Id="rId8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gif"/><Relationship Id="rId4" Type="http://schemas.openxmlformats.org/officeDocument/2006/relationships/hyperlink" Target="https://reflect.sh/sole-sister" TargetMode="External"/><Relationship Id="rId5" Type="http://schemas.openxmlformats.org/officeDocument/2006/relationships/hyperlink" Target="https://www.npmjs.com/package/react-native-swipe-gestur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flect.sh/sole-sister" TargetMode="External"/><Relationship Id="rId4" Type="http://schemas.openxmlformats.org/officeDocument/2006/relationships/hyperlink" Target="https://github.com/stanford-cs47/Lecture4a-Final" TargetMode="External"/><Relationship Id="rId5" Type="http://schemas.openxmlformats.org/officeDocument/2006/relationships/hyperlink" Target="https://github.com/stanford-cs47/Lecture4a-Fina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47si.stanford.edu" TargetMode="External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github.com/archriss/react-native-snap-carouse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ectahertz/react-native-typography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hyperlink" Target="https://github.com/oblador/react-native-vector-icons" TargetMode="External"/><Relationship Id="rId5" Type="http://schemas.openxmlformats.org/officeDocument/2006/relationships/hyperlink" Target="https://expo.github.io/vector-icon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hyperlink" Target="https://github.com/oblador/react-native-animatab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xpo.github.io/vector-icon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hyperlink" Target="https://tinyurl.com/cs47slack201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tanford-cs47/Lecture4a-Starter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js.org/docs/faq-function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actjs.org/docs/faq-functions.html" TargetMode="External"/><Relationship Id="rId4" Type="http://schemas.openxmlformats.org/officeDocument/2006/relationships/hyperlink" Target="https://snack.expo.io/S11E5GQF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gif"/><Relationship Id="rId4" Type="http://schemas.openxmlformats.org/officeDocument/2006/relationships/hyperlink" Target="https://reflect.sh/sole-sist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9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4A: Third-Party Components &amp; Expo Libraries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5" name="Google Shape;235;p48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8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37" name="Google Shape;237;p48"/>
          <p:cNvSpPr txBox="1"/>
          <p:nvPr/>
        </p:nvSpPr>
        <p:spPr>
          <a:xfrm>
            <a:off x="457200" y="2134475"/>
            <a:ext cx="78105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project directory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&lt;third-party library&gt; --save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super important because it saves the library in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package.json.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48"/>
          <p:cNvSpPr/>
          <p:nvPr/>
        </p:nvSpPr>
        <p:spPr>
          <a:xfrm>
            <a:off x="457200" y="2175405"/>
            <a:ext cx="401100" cy="40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8"/>
          <p:cNvSpPr/>
          <p:nvPr/>
        </p:nvSpPr>
        <p:spPr>
          <a:xfrm>
            <a:off x="457200" y="2928548"/>
            <a:ext cx="401100" cy="40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6" name="Google Shape;246;p49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9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457200" y="2134475"/>
            <a:ext cx="78105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into project directory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 sz="1800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 &lt;third-party library&gt; --save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DADFDF"/>
                </a:highlight>
                <a:latin typeface="Roboto Mono"/>
                <a:ea typeface="Roboto Mono"/>
                <a:cs typeface="Roboto Mono"/>
                <a:sym typeface="Roboto Mono"/>
              </a:rPr>
              <a:t>--save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super important because it saves the library in package.json.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49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457200" y="2175405"/>
            <a:ext cx="401100" cy="40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49"/>
          <p:cNvSpPr/>
          <p:nvPr/>
        </p:nvSpPr>
        <p:spPr>
          <a:xfrm>
            <a:off x="457200" y="2928548"/>
            <a:ext cx="401100" cy="40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57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9"/>
          <p:cNvSpPr txBox="1"/>
          <p:nvPr/>
        </p:nvSpPr>
        <p:spPr>
          <a:xfrm>
            <a:off x="2392800" y="177300"/>
            <a:ext cx="6408300" cy="4788900"/>
          </a:xfrm>
          <a:prstGeom prst="rect">
            <a:avLst/>
          </a:prstGeom>
          <a:solidFill>
            <a:srgbClr val="1E1E1E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"main"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"node_modules/expo/AppEntry.js"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"scripts"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"start"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"android"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--android"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"ios"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--ios"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start --web"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"eject"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 eject"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"dependencies"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"expo"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"^35.0.0"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"16.8.3"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"react-dom"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"16.8.3"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"react-native"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"https://github.com/expo/react-native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"react-native-web"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"^0.11.7",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“third-party-library”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“^0.1”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"devDependencies"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"babel-preset-expo"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CE9178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"^7.0.0"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9CDCFE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"private"</a:t>
            </a: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rgbClr val="569CD6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569CD6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E1E1E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highlight>
                <a:srgbClr val="1E1E1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49"/>
          <p:cNvSpPr/>
          <p:nvPr/>
        </p:nvSpPr>
        <p:spPr>
          <a:xfrm>
            <a:off x="2648250" y="3329800"/>
            <a:ext cx="3847500" cy="401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9"/>
          <p:cNvSpPr txBox="1"/>
          <p:nvPr/>
        </p:nvSpPr>
        <p:spPr>
          <a:xfrm>
            <a:off x="381000" y="4110588"/>
            <a:ext cx="73347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package.json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Libraries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" name="Google Shape;261;p50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0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63" name="Google Shape;263;p50"/>
          <p:cNvSpPr txBox="1"/>
          <p:nvPr/>
        </p:nvSpPr>
        <p:spPr>
          <a:xfrm>
            <a:off x="457200" y="2134475"/>
            <a:ext cx="5040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Elements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NativeBase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Expo Components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</a:t>
            </a: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Reference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 sidebar for list of components.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9344" y="2074707"/>
            <a:ext cx="2047660" cy="572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50"/>
          <p:cNvGrpSpPr/>
          <p:nvPr/>
        </p:nvGrpSpPr>
        <p:grpSpPr>
          <a:xfrm>
            <a:off x="5773013" y="3050944"/>
            <a:ext cx="2804642" cy="700827"/>
            <a:chOff x="5648300" y="2769575"/>
            <a:chExt cx="3152700" cy="787800"/>
          </a:xfrm>
        </p:grpSpPr>
        <p:sp>
          <p:nvSpPr>
            <p:cNvPr id="266" name="Google Shape;266;p50"/>
            <p:cNvSpPr/>
            <p:nvPr/>
          </p:nvSpPr>
          <p:spPr>
            <a:xfrm>
              <a:off x="5648300" y="2769575"/>
              <a:ext cx="3152700" cy="787800"/>
            </a:xfrm>
            <a:prstGeom prst="rect">
              <a:avLst/>
            </a:prstGeom>
            <a:solidFill>
              <a:srgbClr val="298B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5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53643" y="2877125"/>
              <a:ext cx="2942015" cy="57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35825" y="1459925"/>
            <a:ext cx="1096247" cy="126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80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51"/>
          <p:cNvSpPr txBox="1"/>
          <p:nvPr/>
        </p:nvSpPr>
        <p:spPr>
          <a:xfrm>
            <a:off x="2335500" y="31726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part 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1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new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51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Native Base CheckBox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2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Expo 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Libraries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2" name="Google Shape;282;p52"/>
          <p:cNvSpPr/>
          <p:nvPr/>
        </p:nvSpPr>
        <p:spPr>
          <a:xfrm>
            <a:off x="0" y="1660775"/>
            <a:ext cx="9144000" cy="2126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2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84" name="Google Shape;284;p52"/>
          <p:cNvSpPr txBox="1"/>
          <p:nvPr/>
        </p:nvSpPr>
        <p:spPr>
          <a:xfrm>
            <a:off x="457200" y="2134475"/>
            <a:ext cx="25170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LinearGradient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ImagePicker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94" y="2559582"/>
            <a:ext cx="204766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/>
          <p:nvPr/>
        </p:nvSpPr>
        <p:spPr>
          <a:xfrm>
            <a:off x="2974200" y="2134475"/>
            <a:ext cx="25170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WebView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Constants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etc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52"/>
          <p:cNvSpPr txBox="1"/>
          <p:nvPr/>
        </p:nvSpPr>
        <p:spPr>
          <a:xfrm>
            <a:off x="381000" y="3787475"/>
            <a:ext cx="73785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components do not need to be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expo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install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-ed and come with Expo. Some do need to be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expo install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-ed. Read the documentation for each specific component to understand which cases require extra installation.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Expo Vector Icons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3" name="Google Shape;293;p53"/>
          <p:cNvSpPr/>
          <p:nvPr/>
        </p:nvSpPr>
        <p:spPr>
          <a:xfrm>
            <a:off x="0" y="1660776"/>
            <a:ext cx="9144000" cy="1896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3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95" name="Google Shape;295;p53"/>
          <p:cNvSpPr txBox="1"/>
          <p:nvPr/>
        </p:nvSpPr>
        <p:spPr>
          <a:xfrm>
            <a:off x="457200" y="2134475"/>
            <a:ext cx="71763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Expo Documentation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Searchable Directory of Vector Icons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0063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4"/>
          <p:cNvSpPr txBox="1"/>
          <p:nvPr/>
        </p:nvSpPr>
        <p:spPr>
          <a:xfrm>
            <a:off x="2335500" y="31647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3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54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54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/>
          <p:nvPr/>
        </p:nvSpPr>
        <p:spPr>
          <a:xfrm>
            <a:off x="0" y="1660813"/>
            <a:ext cx="9144000" cy="1983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55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55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311" name="Google Shape;311;p55"/>
          <p:cNvSpPr txBox="1"/>
          <p:nvPr/>
        </p:nvSpPr>
        <p:spPr>
          <a:xfrm>
            <a:off x="457200" y="1941175"/>
            <a:ext cx="8343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 can also download singular components from the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npm registry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react-native-swipe-gestures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eact-native-modal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react-native-animatable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55"/>
          <p:cNvSpPr txBox="1"/>
          <p:nvPr/>
        </p:nvSpPr>
        <p:spPr>
          <a:xfrm>
            <a:off x="419100" y="3720625"/>
            <a:ext cx="63342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components require linking, which then requires ejecting from Expo. For now, it is much simpler to avoid using such components.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8975" y="3406150"/>
            <a:ext cx="1802125" cy="7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70063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6"/>
          <p:cNvSpPr txBox="1"/>
          <p:nvPr/>
        </p:nvSpPr>
        <p:spPr>
          <a:xfrm>
            <a:off x="2335500" y="31647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</a:rPr>
              <a:t>Complete part 4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6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56">
            <a:hlinkClick r:id="rId5"/>
          </p:cNvPr>
          <p:cNvSpPr/>
          <p:nvPr/>
        </p:nvSpPr>
        <p:spPr>
          <a:xfrm>
            <a:off x="2646150" y="4221138"/>
            <a:ext cx="3851700" cy="4068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react-native-swipe-gesture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/>
        </p:nvSpPr>
        <p:spPr>
          <a:xfrm>
            <a:off x="2335500" y="11085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7"/>
          <p:cNvSpPr txBox="1"/>
          <p:nvPr/>
        </p:nvSpPr>
        <p:spPr>
          <a:xfrm>
            <a:off x="3052650" y="3263175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7">
            <a:hlinkClick r:id="rId4"/>
          </p:cNvPr>
          <p:cNvSpPr/>
          <p:nvPr/>
        </p:nvSpPr>
        <p:spPr>
          <a:xfrm>
            <a:off x="2646150" y="2164938"/>
            <a:ext cx="3851700" cy="4068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Code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1751100" y="2655875"/>
            <a:ext cx="56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https://github.com/stanford-cs47/Lecture4a-Final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5939838" y="721950"/>
            <a:ext cx="2239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https://cs47.stanford.edu</a:t>
            </a:r>
            <a:endParaRPr sz="1200"/>
          </a:p>
        </p:txBody>
      </p:sp>
      <p:sp>
        <p:nvSpPr>
          <p:cNvPr id="158" name="Google Shape;158;p40"/>
          <p:cNvSpPr txBox="1"/>
          <p:nvPr>
            <p:ph idx="1" type="subTitle"/>
          </p:nvPr>
        </p:nvSpPr>
        <p:spPr>
          <a:xfrm>
            <a:off x="5939838" y="2291850"/>
            <a:ext cx="2239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lectures use Stanford email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965" y="0"/>
            <a:ext cx="48560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5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9"/>
          <p:cNvSpPr txBox="1"/>
          <p:nvPr/>
        </p:nvSpPr>
        <p:spPr>
          <a:xfrm>
            <a:off x="4905075" y="1411825"/>
            <a:ext cx="3179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240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59"/>
          <p:cNvCxnSpPr/>
          <p:nvPr/>
        </p:nvCxnSpPr>
        <p:spPr>
          <a:xfrm flipH="1">
            <a:off x="3595175" y="1630375"/>
            <a:ext cx="2203200" cy="498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2" name="Google Shape;342;p59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https://github.com/archriss/react-native-snap-carousel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0"/>
          <p:cNvSpPr txBox="1"/>
          <p:nvPr/>
        </p:nvSpPr>
        <p:spPr>
          <a:xfrm>
            <a:off x="4905075" y="1411825"/>
            <a:ext cx="3179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p60"/>
          <p:cNvCxnSpPr/>
          <p:nvPr/>
        </p:nvCxnSpPr>
        <p:spPr>
          <a:xfrm flipH="1">
            <a:off x="3404000" y="1971450"/>
            <a:ext cx="2530800" cy="736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0" name="Google Shape;350;p60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https://github.com/hectahertz/react-native-typography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1"/>
          <p:cNvSpPr txBox="1"/>
          <p:nvPr/>
        </p:nvSpPr>
        <p:spPr>
          <a:xfrm>
            <a:off x="4905075" y="1411825"/>
            <a:ext cx="3179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61"/>
          <p:cNvCxnSpPr/>
          <p:nvPr/>
        </p:nvCxnSpPr>
        <p:spPr>
          <a:xfrm flipH="1">
            <a:off x="3335850" y="2271600"/>
            <a:ext cx="2578500" cy="146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8" name="Google Shape;358;p61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https://github.com/oblador/react-native-vector-icons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https://expo.github.io/vector-icons/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2"/>
          <p:cNvSpPr txBox="1"/>
          <p:nvPr/>
        </p:nvSpPr>
        <p:spPr>
          <a:xfrm>
            <a:off x="4905075" y="1411825"/>
            <a:ext cx="31797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005068"/>
                </a:solidFill>
                <a:latin typeface="Roboto"/>
                <a:ea typeface="Roboto"/>
                <a:cs typeface="Roboto"/>
                <a:sym typeface="Roboto"/>
              </a:rPr>
              <a:t>Animatable</a:t>
            </a:r>
            <a:endParaRPr sz="1350">
              <a:solidFill>
                <a:srgbClr val="00506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62"/>
          <p:cNvCxnSpPr/>
          <p:nvPr/>
        </p:nvCxnSpPr>
        <p:spPr>
          <a:xfrm flipH="1">
            <a:off x="3056025" y="2605850"/>
            <a:ext cx="2851500" cy="13371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6" name="Google Shape;366;p62"/>
          <p:cNvSpPr txBox="1"/>
          <p:nvPr/>
        </p:nvSpPr>
        <p:spPr>
          <a:xfrm>
            <a:off x="4185825" y="3499375"/>
            <a:ext cx="4618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https://github.com/oblador/react-native-animatable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925" y="152400"/>
            <a:ext cx="2742958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63"/>
          <p:cNvSpPr txBox="1"/>
          <p:nvPr/>
        </p:nvSpPr>
        <p:spPr>
          <a:xfrm>
            <a:off x="4905075" y="1411825"/>
            <a:ext cx="31797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Snap Carousel 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Typography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Vector Icons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5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Animatable</a:t>
            </a:r>
            <a:endParaRPr sz="135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/>
          <p:nvPr/>
        </p:nvSpPr>
        <p:spPr>
          <a:xfrm>
            <a:off x="0" y="295601"/>
            <a:ext cx="9144000" cy="15666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Extend your ToDo app with any third-party component.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450600" y="2010100"/>
            <a:ext cx="82428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IDEAS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clickable ‘X’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vector icon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make each </a:t>
            </a:r>
            <a:r>
              <a:rPr lang="en" sz="18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ToDo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deleteable (again)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 third-party button element to clear the entire list of items (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Native Base or React Native Elements)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a toast appear when you add and/or delete an item (Native Base)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a functionality/UI you want to have and try to use a third-party component that pops 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/>
        </p:nvSpPr>
        <p:spPr>
          <a:xfrm>
            <a:off x="0" y="602575"/>
            <a:ext cx="9144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Email us directly if you’re not available at these times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65"/>
          <p:cNvSpPr txBox="1"/>
          <p:nvPr/>
        </p:nvSpPr>
        <p:spPr>
          <a:xfrm>
            <a:off x="0" y="1413768"/>
            <a:ext cx="4733700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Abdallah AbuHashem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Monday (12-1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Vy Mai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Tuesday (3-4 PM) @ Old Union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Cisco Vlahakis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Wednesday (8-9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Tiffany Manuel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Thursday (2-3 PM) @ Huang Basement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 by appointment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600" y="1632400"/>
            <a:ext cx="1427875" cy="14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65"/>
          <p:cNvSpPr txBox="1"/>
          <p:nvPr/>
        </p:nvSpPr>
        <p:spPr>
          <a:xfrm>
            <a:off x="5124986" y="3236775"/>
            <a:ext cx="3215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today’s attendance, please see #general channel in our Slack.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Invitation: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https://tinyurl.com/cs47slack2019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idx="1" type="subTitle"/>
          </p:nvPr>
        </p:nvSpPr>
        <p:spPr>
          <a:xfrm>
            <a:off x="602650" y="2181750"/>
            <a:ext cx="78474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Lecture 4A: Third-Party Components &amp; Expo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2335500" y="1384113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288" y="2384212"/>
            <a:ext cx="1577428" cy="4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1"/>
          <p:cNvSpPr txBox="1"/>
          <p:nvPr/>
        </p:nvSpPr>
        <p:spPr>
          <a:xfrm>
            <a:off x="3460500" y="3173488"/>
            <a:ext cx="22230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en">
                <a:solidFill>
                  <a:srgbClr val="555555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npm install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arenR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with Expo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Passing Function As Props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2" name="Google Shape;172;p42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Fat Arrows Only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173" name="Google Shape;173;p42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Docs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42"/>
          <p:cNvSpPr/>
          <p:nvPr/>
        </p:nvSpPr>
        <p:spPr>
          <a:xfrm>
            <a:off x="3741425" y="984200"/>
            <a:ext cx="4782300" cy="34992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const 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'Click happened'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CustomButton</a:t>
            </a:r>
            <a:endParaRPr sz="120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"Click me"</a:t>
            </a:r>
            <a:endParaRPr sz="12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handlePress=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783401" y="1362675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Write the function you want to pass in as a prop.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4026825" y="1438275"/>
            <a:ext cx="2919900" cy="654600"/>
          </a:xfrm>
          <a:prstGeom prst="roundRect">
            <a:avLst>
              <a:gd fmla="val 16667" name="adj"/>
            </a:avLst>
          </a:prstGeom>
          <a:solidFill>
            <a:srgbClr val="FF0000">
              <a:alpha val="1397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2"/>
          <p:cNvSpPr/>
          <p:nvPr/>
        </p:nvSpPr>
        <p:spPr>
          <a:xfrm>
            <a:off x="4775400" y="3090375"/>
            <a:ext cx="3290400" cy="299700"/>
          </a:xfrm>
          <a:prstGeom prst="roundRect">
            <a:avLst>
              <a:gd fmla="val 16667" name="adj"/>
            </a:avLst>
          </a:prstGeom>
          <a:solidFill>
            <a:srgbClr val="FF0000">
              <a:alpha val="1397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2"/>
          <p:cNvSpPr txBox="1"/>
          <p:nvPr/>
        </p:nvSpPr>
        <p:spPr>
          <a:xfrm>
            <a:off x="783225" y="2837325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Pass the function as a prop using a fat arrow function.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cxnSp>
        <p:nvCxnSpPr>
          <p:cNvPr id="179" name="Google Shape;179;p42"/>
          <p:cNvCxnSpPr>
            <a:stCxn id="176" idx="1"/>
            <a:endCxn id="175" idx="3"/>
          </p:cNvCxnSpPr>
          <p:nvPr/>
        </p:nvCxnSpPr>
        <p:spPr>
          <a:xfrm flipH="1">
            <a:off x="2994525" y="1765575"/>
            <a:ext cx="1032300" cy="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0" name="Google Shape;180;p42"/>
          <p:cNvCxnSpPr>
            <a:stCxn id="177" idx="1"/>
            <a:endCxn id="178" idx="3"/>
          </p:cNvCxnSpPr>
          <p:nvPr/>
        </p:nvCxnSpPr>
        <p:spPr>
          <a:xfrm flipH="1">
            <a:off x="2994300" y="3240225"/>
            <a:ext cx="1781100" cy="600"/>
          </a:xfrm>
          <a:prstGeom prst="curvedConnector3">
            <a:avLst>
              <a:gd fmla="val 50002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1" name="Google Shape;181;p42"/>
          <p:cNvSpPr/>
          <p:nvPr/>
        </p:nvSpPr>
        <p:spPr>
          <a:xfrm>
            <a:off x="457200" y="1274200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lam"/>
                <a:ea typeface="Kalam"/>
                <a:cs typeface="Kalam"/>
                <a:sym typeface="Kalam"/>
              </a:rPr>
              <a:t>1</a:t>
            </a:r>
            <a:endParaRPr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82" name="Google Shape;182;p42"/>
          <p:cNvSpPr/>
          <p:nvPr/>
        </p:nvSpPr>
        <p:spPr>
          <a:xfrm>
            <a:off x="457200" y="2761234"/>
            <a:ext cx="299700" cy="29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lam"/>
                <a:ea typeface="Kalam"/>
                <a:cs typeface="Kalam"/>
                <a:sym typeface="Kalam"/>
              </a:rPr>
              <a:t>2</a:t>
            </a:r>
            <a:endParaRPr>
              <a:latin typeface="Kalam"/>
              <a:ea typeface="Kalam"/>
              <a:cs typeface="Kalam"/>
              <a:sym typeface="Kala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3"/>
          <p:cNvSpPr txBox="1"/>
          <p:nvPr>
            <p:ph idx="4294967295" type="title"/>
          </p:nvPr>
        </p:nvSpPr>
        <p:spPr>
          <a:xfrm>
            <a:off x="381000" y="152400"/>
            <a:ext cx="489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Passing Function As Props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8" name="Google Shape;188;p43"/>
          <p:cNvSpPr txBox="1"/>
          <p:nvPr>
            <p:ph idx="4294967295" type="title"/>
          </p:nvPr>
        </p:nvSpPr>
        <p:spPr>
          <a:xfrm>
            <a:off x="4572000" y="152400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Fat Arrows Only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0" y="4742475"/>
            <a:ext cx="9144000" cy="401100"/>
          </a:xfrm>
          <a:prstGeom prst="rect">
            <a:avLst/>
          </a:prstGeom>
          <a:solidFill>
            <a:srgbClr val="38404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00050" marR="38675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USEFUL LINKS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/ </a:t>
            </a:r>
            <a:r>
              <a:rPr lang="en" u="sng">
                <a:solidFill>
                  <a:srgbClr val="4DD0E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React Native Docs</a:t>
            </a:r>
            <a:r>
              <a:rPr lang="en">
                <a:solidFill>
                  <a:srgbClr val="F0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300">
              <a:solidFill>
                <a:srgbClr val="F0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3741425" y="984200"/>
            <a:ext cx="4782300" cy="3499200"/>
          </a:xfrm>
          <a:prstGeom prst="roundRect">
            <a:avLst>
              <a:gd fmla="val 7145" name="adj"/>
            </a:avLst>
          </a:prstGeom>
          <a:solidFill>
            <a:srgbClr val="282C34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CustomButton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  render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sz="12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1200">
              <a:solidFill>
                <a:srgbClr val="4EC9B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onPress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handlePress</a:t>
            </a:r>
            <a:r>
              <a:rPr lang="en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716950" y="2272050"/>
            <a:ext cx="2472300" cy="229500"/>
          </a:xfrm>
          <a:prstGeom prst="roundRect">
            <a:avLst>
              <a:gd fmla="val 16667" name="adj"/>
            </a:avLst>
          </a:prstGeom>
          <a:solidFill>
            <a:srgbClr val="FF0000">
              <a:alpha val="13970"/>
            </a:srgbClr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3"/>
          <p:cNvSpPr txBox="1"/>
          <p:nvPr/>
        </p:nvSpPr>
        <p:spPr>
          <a:xfrm>
            <a:off x="783225" y="1983900"/>
            <a:ext cx="2211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rPr>
              <a:t>Call the function in the child component</a:t>
            </a:r>
            <a:endParaRPr sz="1800">
              <a:solidFill>
                <a:schemeClr val="dk1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cxnSp>
        <p:nvCxnSpPr>
          <p:cNvPr id="193" name="Google Shape;193;p43"/>
          <p:cNvCxnSpPr>
            <a:stCxn id="191" idx="1"/>
            <a:endCxn id="192" idx="3"/>
          </p:cNvCxnSpPr>
          <p:nvPr/>
        </p:nvCxnSpPr>
        <p:spPr>
          <a:xfrm flipH="1">
            <a:off x="2994350" y="2386800"/>
            <a:ext cx="1722600" cy="6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4" name="Google Shape;194;p43">
            <a:hlinkClick r:id="rId4"/>
          </p:cNvPr>
          <p:cNvSpPr/>
          <p:nvPr/>
        </p:nvSpPr>
        <p:spPr>
          <a:xfrm>
            <a:off x="1228300" y="3315750"/>
            <a:ext cx="1554600" cy="495000"/>
          </a:xfrm>
          <a:prstGeom prst="roundRect">
            <a:avLst>
              <a:gd fmla="val 16667" name="adj"/>
            </a:avLst>
          </a:prstGeom>
          <a:solidFill>
            <a:srgbClr val="9CDC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IN-DEPTH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Snack Example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87" y="489900"/>
            <a:ext cx="3766625" cy="28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4"/>
          <p:cNvSpPr txBox="1"/>
          <p:nvPr/>
        </p:nvSpPr>
        <p:spPr>
          <a:xfrm>
            <a:off x="2335500" y="3584550"/>
            <a:ext cx="4473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Live Exercise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To-Do List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Complete part 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5894100" y="1862850"/>
            <a:ext cx="30387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 along code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https://reflect.sh/sole-sister</a:t>
            </a:r>
            <a:r>
              <a:rPr lang="en"/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Components</a:t>
            </a: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7" name="Google Shape;207;p45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5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Building Blocks of React Native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457200" y="2134475"/>
            <a:ext cx="4114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blocks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 Native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4D4D4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  <a:endParaRPr sz="1800">
              <a:solidFill>
                <a:srgbClr val="D4D4D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25" y="1855475"/>
            <a:ext cx="4466926" cy="29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Components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46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6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Building Blocks of React Native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57200" y="2134475"/>
            <a:ext cx="41148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blocks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React Native Components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Custom Components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▸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Third-Party Components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925" y="1855475"/>
            <a:ext cx="4466926" cy="29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idx="4294967295" type="title"/>
          </p:nvPr>
        </p:nvSpPr>
        <p:spPr>
          <a:xfrm>
            <a:off x="381000" y="453225"/>
            <a:ext cx="41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Third-Party Components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5" name="Google Shape;225;p47"/>
          <p:cNvSpPr/>
          <p:nvPr/>
        </p:nvSpPr>
        <p:spPr>
          <a:xfrm>
            <a:off x="0" y="1660778"/>
            <a:ext cx="9144000" cy="23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DFE0E2">
              <a:alpha val="34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7"/>
          <p:cNvSpPr txBox="1"/>
          <p:nvPr>
            <p:ph idx="4294967295" type="title"/>
          </p:nvPr>
        </p:nvSpPr>
        <p:spPr>
          <a:xfrm>
            <a:off x="4572000" y="453225"/>
            <a:ext cx="422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FE0E2"/>
                </a:solidFill>
              </a:rPr>
              <a:t>Reduce, Reuse &amp; Recycle</a:t>
            </a:r>
            <a:endParaRPr b="1" sz="1800">
              <a:solidFill>
                <a:srgbClr val="DFE0E2"/>
              </a:solidFill>
            </a:endParaRPr>
          </a:p>
        </p:txBody>
      </p:sp>
      <p:sp>
        <p:nvSpPr>
          <p:cNvPr id="227" name="Google Shape;227;p47"/>
          <p:cNvSpPr txBox="1"/>
          <p:nvPr/>
        </p:nvSpPr>
        <p:spPr>
          <a:xfrm>
            <a:off x="457200" y="2134475"/>
            <a:ext cx="50409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Don’t reinvent the wheel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Same time and energy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47"/>
          <p:cNvSpPr txBox="1"/>
          <p:nvPr/>
        </p:nvSpPr>
        <p:spPr>
          <a:xfrm>
            <a:off x="381000" y="1298375"/>
            <a:ext cx="3000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WHY?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303" y="1958700"/>
            <a:ext cx="3378200" cy="27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424B54"/>
      </a:dk1>
      <a:lt1>
        <a:srgbClr val="FFFFFF"/>
      </a:lt1>
      <a:dk2>
        <a:srgbClr val="595959"/>
      </a:dk2>
      <a:lt2>
        <a:srgbClr val="EEEEEE"/>
      </a:lt2>
      <a:accent1>
        <a:srgbClr val="4DD0E1"/>
      </a:accent1>
      <a:accent2>
        <a:srgbClr val="212121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