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1c07339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1c07339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1c073397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1c073397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61c073397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61c073397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1c073397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1c073397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1c073397c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1c073397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1c073397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1c073397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61c073397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61c073397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1c073397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1c073397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61c073397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1c073397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1c073397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1c073397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41b88dd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41b88dd7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1c073397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1c073397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41b88dd7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41b88dd7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1c073397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1c073397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1c073397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1c073397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1c073397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1c073397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1c073397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1c073397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1c073397c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1c073397c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61c073397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61c073397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multis/collective data actions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641b88dd7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641b88dd7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641b88dd7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41b88dd7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1c073397c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1c073397c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1b88dd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1b88dd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1c073397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1c073397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61c073397c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1c073397c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61c073397c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1c073397c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1c073397c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1c073397c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61c073397c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1c073397c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641b88dd7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641b88dd7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641b88dd7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41b88dd7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5" name="Shape 555"/>
        <p:cNvGrpSpPr/>
        <p:nvPr/>
      </p:nvGrpSpPr>
      <p:grpSpPr>
        <a:xfrm>
          <a:off x="0" y="0"/>
          <a:ext cx="0" cy="0"/>
          <a:chOff x="0" y="0"/>
          <a:chExt cx="0" cy="0"/>
        </a:xfrm>
      </p:grpSpPr>
      <p:sp>
        <p:nvSpPr>
          <p:cNvPr id="556" name="Google Shape;556;g61c073397c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1c073397c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multis/collective data actions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1c073397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1c073397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1c073397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1c073397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1c07339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1c07339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1c073397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1c073397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1c073397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1c073397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1c073397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1c073397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1c073397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1c073397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s47.stanford.edu"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hyperlink" Target="https://facebook.github.io/react-native/docs/asyncstorage.html#removeitem" TargetMode="External"/><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ouchdb.com/api.html" TargetMode="Externa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hyperlink" Target="https://cs47.stanford.edu"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602650" y="1702675"/>
            <a:ext cx="7254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CS47: Cross-Platform Mobile Development</a:t>
            </a:r>
            <a:endParaRPr sz="2400">
              <a:latin typeface="Roboto"/>
              <a:ea typeface="Roboto"/>
              <a:cs typeface="Roboto"/>
              <a:sym typeface="Roboto"/>
            </a:endParaRPr>
          </a:p>
        </p:txBody>
      </p:sp>
      <p:sp>
        <p:nvSpPr>
          <p:cNvPr id="55" name="Google Shape;55;p13"/>
          <p:cNvSpPr txBox="1"/>
          <p:nvPr/>
        </p:nvSpPr>
        <p:spPr>
          <a:xfrm>
            <a:off x="636550" y="2119025"/>
            <a:ext cx="70233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Roboto"/>
                <a:ea typeface="Roboto"/>
                <a:cs typeface="Roboto"/>
                <a:sym typeface="Roboto"/>
              </a:rPr>
              <a:t>Lecture 4B: AsyncStorage, SecureStore and </a:t>
            </a:r>
            <a:r>
              <a:rPr lang="en" sz="1800">
                <a:solidFill>
                  <a:srgbClr val="666666"/>
                </a:solidFill>
                <a:latin typeface="Roboto"/>
                <a:ea typeface="Roboto"/>
                <a:cs typeface="Roboto"/>
                <a:sym typeface="Roboto"/>
              </a:rPr>
              <a:t>PouchDB</a:t>
            </a:r>
            <a:endParaRPr sz="1800">
              <a:solidFill>
                <a:srgbClr val="666666"/>
              </a:solidFill>
              <a:latin typeface="Roboto"/>
              <a:ea typeface="Roboto"/>
              <a:cs typeface="Roboto"/>
              <a:sym typeface="Roboto"/>
            </a:endParaRPr>
          </a:p>
        </p:txBody>
      </p:sp>
      <p:sp>
        <p:nvSpPr>
          <p:cNvPr id="56" name="Google Shape;56;p13"/>
          <p:cNvSpPr txBox="1"/>
          <p:nvPr/>
        </p:nvSpPr>
        <p:spPr>
          <a:xfrm>
            <a:off x="5515050" y="2339325"/>
            <a:ext cx="3337800" cy="245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James Landay</a:t>
            </a:r>
            <a:endParaRPr>
              <a:solidFill>
                <a:srgbClr val="000000"/>
              </a:solidFill>
              <a:latin typeface="Roboto"/>
              <a:ea typeface="Roboto"/>
              <a:cs typeface="Roboto"/>
              <a:sym typeface="Roboto"/>
            </a:endParaRPr>
          </a:p>
          <a:p>
            <a:pPr indent="0" lvl="0" marL="0" rtl="0" algn="r">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Abdallah AbuHashem</a:t>
            </a:r>
            <a:endParaRPr>
              <a:solidFill>
                <a:srgbClr val="000000"/>
              </a:solidFill>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Tiffany Manuel</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Cisco Vlahakis</a:t>
            </a:r>
            <a:endParaRPr>
              <a:latin typeface="Roboto"/>
              <a:ea typeface="Roboto"/>
              <a:cs typeface="Roboto"/>
              <a:sym typeface="Roboto"/>
            </a:endParaRPr>
          </a:p>
          <a:p>
            <a:pPr indent="0" lvl="0" marL="0" rtl="0" algn="r">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Vy Mai</a:t>
            </a:r>
            <a:endParaRPr>
              <a:latin typeface="Roboto"/>
              <a:ea typeface="Roboto"/>
              <a:cs typeface="Roboto"/>
              <a:sym typeface="Roboto"/>
            </a:endParaRPr>
          </a:p>
          <a:p>
            <a:pPr indent="0" lvl="0" marL="0" rtl="0" algn="r">
              <a:spcBef>
                <a:spcPts val="0"/>
              </a:spcBef>
              <a:spcAft>
                <a:spcPts val="0"/>
              </a:spcAft>
              <a:buNone/>
            </a:pPr>
            <a:r>
              <a:t/>
            </a:r>
            <a:endParaRPr>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Fall 2019</a:t>
            </a:r>
            <a:endParaRPr>
              <a:solidFill>
                <a:srgbClr val="666666"/>
              </a:solidFill>
              <a:latin typeface="Roboto"/>
              <a:ea typeface="Roboto"/>
              <a:cs typeface="Roboto"/>
              <a:sym typeface="Roboto"/>
            </a:endParaRPr>
          </a:p>
        </p:txBody>
      </p:sp>
      <p:sp>
        <p:nvSpPr>
          <p:cNvPr id="57" name="Google Shape;57;p13"/>
          <p:cNvSpPr txBox="1"/>
          <p:nvPr/>
        </p:nvSpPr>
        <p:spPr>
          <a:xfrm>
            <a:off x="602650" y="4185525"/>
            <a:ext cx="24636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rgbClr val="0097A7"/>
                </a:solidFill>
                <a:latin typeface="Roboto"/>
                <a:ea typeface="Roboto"/>
                <a:cs typeface="Roboto"/>
                <a:sym typeface="Roboto"/>
                <a:hlinkClick r:id="rId3"/>
              </a:rPr>
              <a:t>https://cs47.stanford.edu</a:t>
            </a:r>
            <a:endParaRPr sz="1000">
              <a:latin typeface="Roboto"/>
              <a:ea typeface="Roboto"/>
              <a:cs typeface="Roboto"/>
              <a:sym typeface="Roboto"/>
            </a:endParaRPr>
          </a:p>
        </p:txBody>
      </p:sp>
      <p:sp>
        <p:nvSpPr>
          <p:cNvPr id="58" name="Google Shape;58;p13"/>
          <p:cNvSpPr txBox="1"/>
          <p:nvPr/>
        </p:nvSpPr>
        <p:spPr>
          <a:xfrm>
            <a:off x="938750" y="4540025"/>
            <a:ext cx="3337800" cy="22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cs47-fall19.slack.com</a:t>
            </a:r>
            <a:endParaRPr sz="1000">
              <a:solidFill>
                <a:srgbClr val="666666"/>
              </a:solidFill>
              <a:latin typeface="Roboto"/>
              <a:ea typeface="Roboto"/>
              <a:cs typeface="Roboto"/>
              <a:sym typeface="Roboto"/>
            </a:endParaRPr>
          </a:p>
        </p:txBody>
      </p:sp>
      <p:pic>
        <p:nvPicPr>
          <p:cNvPr id="59" name="Google Shape;59;p13"/>
          <p:cNvPicPr preferRelativeResize="0"/>
          <p:nvPr/>
        </p:nvPicPr>
        <p:blipFill>
          <a:blip r:embed="rId4">
            <a:alphaModFix/>
          </a:blip>
          <a:stretch>
            <a:fillRect/>
          </a:stretch>
        </p:blipFill>
        <p:spPr>
          <a:xfrm>
            <a:off x="697950" y="4511025"/>
            <a:ext cx="284100" cy="284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2"/>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06" name="Google Shape;206;p22"/>
          <p:cNvSpPr txBox="1"/>
          <p:nvPr/>
        </p:nvSpPr>
        <p:spPr>
          <a:xfrm>
            <a:off x="841225" y="1084000"/>
            <a:ext cx="15822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207" name="Google Shape;207;p22"/>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pic>
        <p:nvPicPr>
          <p:cNvPr id="208" name="Google Shape;208;p22"/>
          <p:cNvPicPr preferRelativeResize="0"/>
          <p:nvPr/>
        </p:nvPicPr>
        <p:blipFill>
          <a:blip r:embed="rId3">
            <a:alphaModFix/>
          </a:blip>
          <a:stretch>
            <a:fillRect/>
          </a:stretch>
        </p:blipFill>
        <p:spPr>
          <a:xfrm>
            <a:off x="1300800" y="1610225"/>
            <a:ext cx="4733664" cy="991200"/>
          </a:xfrm>
          <a:prstGeom prst="rect">
            <a:avLst/>
          </a:prstGeom>
          <a:noFill/>
          <a:ln>
            <a:noFill/>
          </a:ln>
        </p:spPr>
      </p:pic>
      <p:sp>
        <p:nvSpPr>
          <p:cNvPr id="209" name="Google Shape;209;p22"/>
          <p:cNvSpPr txBox="1"/>
          <p:nvPr/>
        </p:nvSpPr>
        <p:spPr>
          <a:xfrm>
            <a:off x="841225" y="2788575"/>
            <a:ext cx="18543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Fetching Data</a:t>
            </a:r>
            <a:endParaRPr sz="1800">
              <a:latin typeface="Roboto"/>
              <a:ea typeface="Roboto"/>
              <a:cs typeface="Roboto"/>
              <a:sym typeface="Roboto"/>
            </a:endParaRPr>
          </a:p>
        </p:txBody>
      </p:sp>
      <p:pic>
        <p:nvPicPr>
          <p:cNvPr id="210" name="Google Shape;210;p22"/>
          <p:cNvPicPr preferRelativeResize="0"/>
          <p:nvPr/>
        </p:nvPicPr>
        <p:blipFill>
          <a:blip r:embed="rId4">
            <a:alphaModFix/>
          </a:blip>
          <a:stretch>
            <a:fillRect/>
          </a:stretch>
        </p:blipFill>
        <p:spPr>
          <a:xfrm>
            <a:off x="1300800" y="3264067"/>
            <a:ext cx="4733674" cy="1621357"/>
          </a:xfrm>
          <a:prstGeom prst="rect">
            <a:avLst/>
          </a:prstGeom>
          <a:noFill/>
          <a:ln>
            <a:noFill/>
          </a:ln>
        </p:spPr>
      </p:pic>
      <p:cxnSp>
        <p:nvCxnSpPr>
          <p:cNvPr id="211" name="Google Shape;211;p22"/>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212" name="Google Shape;212;p22"/>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213" name="Google Shape;213;p22"/>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sp>
        <p:nvSpPr>
          <p:cNvPr id="214" name="Google Shape;214;p22"/>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15" name="Google Shape;215;p22"/>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descr="Image result for curly brackets" id="216" name="Google Shape;216;p22"/>
          <p:cNvPicPr preferRelativeResize="0"/>
          <p:nvPr/>
        </p:nvPicPr>
        <p:blipFill>
          <a:blip r:embed="rId5">
            <a:alphaModFix/>
          </a:blip>
          <a:stretch>
            <a:fillRect/>
          </a:stretch>
        </p:blipFill>
        <p:spPr>
          <a:xfrm>
            <a:off x="6761855" y="3062812"/>
            <a:ext cx="232600" cy="893550"/>
          </a:xfrm>
          <a:prstGeom prst="rect">
            <a:avLst/>
          </a:prstGeom>
          <a:noFill/>
          <a:ln>
            <a:noFill/>
          </a:ln>
        </p:spPr>
      </p:pic>
      <p:pic>
        <p:nvPicPr>
          <p:cNvPr descr="Image result for curly brackets" id="217" name="Google Shape;217;p22"/>
          <p:cNvPicPr preferRelativeResize="0"/>
          <p:nvPr/>
        </p:nvPicPr>
        <p:blipFill>
          <a:blip r:embed="rId5">
            <a:alphaModFix/>
          </a:blip>
          <a:stretch>
            <a:fillRect/>
          </a:stretch>
        </p:blipFill>
        <p:spPr>
          <a:xfrm rot="10800000">
            <a:off x="8114180" y="3061287"/>
            <a:ext cx="232600" cy="893550"/>
          </a:xfrm>
          <a:prstGeom prst="rect">
            <a:avLst/>
          </a:prstGeom>
          <a:noFill/>
          <a:ln>
            <a:noFill/>
          </a:ln>
        </p:spPr>
      </p:pic>
      <p:sp>
        <p:nvSpPr>
          <p:cNvPr id="218" name="Google Shape;218;p22"/>
          <p:cNvSpPr txBox="1"/>
          <p:nvPr/>
        </p:nvSpPr>
        <p:spPr>
          <a:xfrm>
            <a:off x="6920510" y="3247156"/>
            <a:ext cx="1076400" cy="3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219" name="Google Shape;219;p22"/>
          <p:cNvSpPr txBox="1"/>
          <p:nvPr/>
        </p:nvSpPr>
        <p:spPr>
          <a:xfrm>
            <a:off x="4926150" y="3433750"/>
            <a:ext cx="716100" cy="262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‘175’</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3"/>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25" name="Google Shape;225;p23"/>
          <p:cNvSpPr txBox="1"/>
          <p:nvPr/>
        </p:nvSpPr>
        <p:spPr>
          <a:xfrm>
            <a:off x="841225" y="108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 - </a:t>
            </a:r>
            <a:r>
              <a:rPr lang="en" sz="1800">
                <a:latin typeface="Consolas"/>
                <a:ea typeface="Consolas"/>
                <a:cs typeface="Consolas"/>
                <a:sym typeface="Consolas"/>
              </a:rPr>
              <a:t>AsynchStorage.setItem(key, val)</a:t>
            </a:r>
            <a:endParaRPr sz="1800">
              <a:latin typeface="Consolas"/>
              <a:ea typeface="Consolas"/>
              <a:cs typeface="Consolas"/>
              <a:sym typeface="Consolas"/>
            </a:endParaRPr>
          </a:p>
        </p:txBody>
      </p:sp>
      <p:sp>
        <p:nvSpPr>
          <p:cNvPr id="226" name="Google Shape;226;p23"/>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sp>
        <p:nvSpPr>
          <p:cNvPr id="227" name="Google Shape;227;p23"/>
          <p:cNvSpPr txBox="1"/>
          <p:nvPr/>
        </p:nvSpPr>
        <p:spPr>
          <a:xfrm>
            <a:off x="841225" y="1564000"/>
            <a:ext cx="58116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Fetching Data - </a:t>
            </a:r>
            <a:r>
              <a:rPr lang="en" sz="1800">
                <a:solidFill>
                  <a:schemeClr val="dk1"/>
                </a:solidFill>
                <a:latin typeface="Consolas"/>
                <a:ea typeface="Consolas"/>
                <a:cs typeface="Consolas"/>
                <a:sym typeface="Consolas"/>
              </a:rPr>
              <a:t>AsynchStorage.getItem(key)</a:t>
            </a:r>
            <a:endParaRPr sz="1800">
              <a:latin typeface="Roboto"/>
              <a:ea typeface="Roboto"/>
              <a:cs typeface="Roboto"/>
              <a:sym typeface="Roboto"/>
            </a:endParaRPr>
          </a:p>
        </p:txBody>
      </p:sp>
      <p:cxnSp>
        <p:nvCxnSpPr>
          <p:cNvPr id="228" name="Google Shape;228;p23"/>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p23"/>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230" name="Google Shape;230;p23"/>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sp>
        <p:nvSpPr>
          <p:cNvPr id="231" name="Google Shape;231;p23"/>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32" name="Google Shape;232;p23"/>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descr="Image result for curly brackets" id="233" name="Google Shape;233;p23"/>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234" name="Google Shape;234;p23"/>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sp>
        <p:nvSpPr>
          <p:cNvPr id="235" name="Google Shape;235;p23"/>
          <p:cNvSpPr txBox="1"/>
          <p:nvPr/>
        </p:nvSpPr>
        <p:spPr>
          <a:xfrm>
            <a:off x="6920510" y="3247156"/>
            <a:ext cx="1076400" cy="3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236" name="Google Shape;236;p23"/>
          <p:cNvSpPr txBox="1"/>
          <p:nvPr/>
        </p:nvSpPr>
        <p:spPr>
          <a:xfrm>
            <a:off x="841225" y="204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u="sng">
                <a:solidFill>
                  <a:schemeClr val="hlink"/>
                </a:solidFill>
                <a:latin typeface="Roboto"/>
                <a:ea typeface="Roboto"/>
                <a:cs typeface="Roboto"/>
                <a:sym typeface="Roboto"/>
                <a:hlinkClick r:id="rId4"/>
              </a:rPr>
              <a:t>Removing Data</a:t>
            </a:r>
            <a:endParaRPr sz="1800">
              <a:latin typeface="Roboto"/>
              <a:ea typeface="Roboto"/>
              <a:cs typeface="Roboto"/>
              <a:sym typeface="Roboto"/>
            </a:endParaRPr>
          </a:p>
        </p:txBody>
      </p:sp>
      <p:pic>
        <p:nvPicPr>
          <p:cNvPr id="237" name="Google Shape;237;p23"/>
          <p:cNvPicPr preferRelativeResize="0"/>
          <p:nvPr/>
        </p:nvPicPr>
        <p:blipFill rotWithShape="1">
          <a:blip r:embed="rId5">
            <a:alphaModFix/>
          </a:blip>
          <a:srcRect b="7961" l="0" r="0" t="0"/>
          <a:stretch/>
        </p:blipFill>
        <p:spPr>
          <a:xfrm>
            <a:off x="1237900" y="2524000"/>
            <a:ext cx="4590426" cy="2467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4"/>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43" name="Google Shape;243;p24"/>
          <p:cNvSpPr txBox="1"/>
          <p:nvPr/>
        </p:nvSpPr>
        <p:spPr>
          <a:xfrm>
            <a:off x="841225" y="108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 - </a:t>
            </a:r>
            <a:r>
              <a:rPr lang="en" sz="1800">
                <a:latin typeface="Consolas"/>
                <a:ea typeface="Consolas"/>
                <a:cs typeface="Consolas"/>
                <a:sym typeface="Consolas"/>
              </a:rPr>
              <a:t>AsyncStorage.setItem(key, val)</a:t>
            </a:r>
            <a:endParaRPr sz="1800">
              <a:latin typeface="Consolas"/>
              <a:ea typeface="Consolas"/>
              <a:cs typeface="Consolas"/>
              <a:sym typeface="Consolas"/>
            </a:endParaRPr>
          </a:p>
        </p:txBody>
      </p:sp>
      <p:sp>
        <p:nvSpPr>
          <p:cNvPr id="244" name="Google Shape;244;p24"/>
          <p:cNvSpPr txBox="1"/>
          <p:nvPr/>
        </p:nvSpPr>
        <p:spPr>
          <a:xfrm>
            <a:off x="841225" y="1564000"/>
            <a:ext cx="58116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Fetching Data - </a:t>
            </a:r>
            <a:r>
              <a:rPr lang="en" sz="1800">
                <a:solidFill>
                  <a:schemeClr val="dk1"/>
                </a:solidFill>
                <a:latin typeface="Consolas"/>
                <a:ea typeface="Consolas"/>
                <a:cs typeface="Consolas"/>
                <a:sym typeface="Consolas"/>
              </a:rPr>
              <a:t>AsyncStorage.getItem(key)</a:t>
            </a:r>
            <a:endParaRPr sz="1800">
              <a:latin typeface="Roboto"/>
              <a:ea typeface="Roboto"/>
              <a:cs typeface="Roboto"/>
              <a:sym typeface="Roboto"/>
            </a:endParaRPr>
          </a:p>
        </p:txBody>
      </p:sp>
      <p:sp>
        <p:nvSpPr>
          <p:cNvPr id="245" name="Google Shape;245;p24"/>
          <p:cNvSpPr txBox="1"/>
          <p:nvPr/>
        </p:nvSpPr>
        <p:spPr>
          <a:xfrm>
            <a:off x="841225" y="204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Removing Data - </a:t>
            </a:r>
            <a:r>
              <a:rPr lang="en" sz="1800">
                <a:solidFill>
                  <a:schemeClr val="dk1"/>
                </a:solidFill>
                <a:latin typeface="Consolas"/>
                <a:ea typeface="Consolas"/>
                <a:cs typeface="Consolas"/>
                <a:sym typeface="Consolas"/>
              </a:rPr>
              <a:t>AsyncStorage.removeItem(key)</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
        <p:nvSpPr>
          <p:cNvPr id="246" name="Google Shape;246;p24"/>
          <p:cNvSpPr txBox="1"/>
          <p:nvPr/>
        </p:nvSpPr>
        <p:spPr>
          <a:xfrm>
            <a:off x="841218" y="252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Clearing - </a:t>
            </a:r>
            <a:r>
              <a:rPr lang="en" sz="1800">
                <a:solidFill>
                  <a:schemeClr val="dk1"/>
                </a:solidFill>
                <a:latin typeface="Consolas"/>
                <a:ea typeface="Consolas"/>
                <a:cs typeface="Consolas"/>
                <a:sym typeface="Consolas"/>
              </a:rPr>
              <a:t>AsyncStorage.clear()</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
        <p:nvSpPr>
          <p:cNvPr id="247" name="Google Shape;247;p24"/>
          <p:cNvSpPr txBox="1"/>
          <p:nvPr/>
        </p:nvSpPr>
        <p:spPr>
          <a:xfrm>
            <a:off x="841218" y="300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All keys - </a:t>
            </a:r>
            <a:r>
              <a:rPr lang="en" sz="1800">
                <a:solidFill>
                  <a:schemeClr val="dk1"/>
                </a:solidFill>
                <a:latin typeface="Consolas"/>
                <a:ea typeface="Consolas"/>
                <a:cs typeface="Consolas"/>
                <a:sym typeface="Consolas"/>
              </a:rPr>
              <a:t>AsyncStorage.getAllKeys()</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25"/>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53" name="Google Shape;253;p25"/>
          <p:cNvSpPr txBox="1"/>
          <p:nvPr/>
        </p:nvSpPr>
        <p:spPr>
          <a:xfrm>
            <a:off x="841225" y="108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254" name="Google Shape;254;p25"/>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cxnSp>
        <p:nvCxnSpPr>
          <p:cNvPr id="255" name="Google Shape;255;p25"/>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25"/>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257" name="Google Shape;257;p25"/>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pic>
        <p:nvPicPr>
          <p:cNvPr descr="Image result for curly brackets" id="258" name="Google Shape;258;p25"/>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259" name="Google Shape;259;p25"/>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260" name="Google Shape;260;p25"/>
          <p:cNvPicPr preferRelativeResize="0"/>
          <p:nvPr/>
        </p:nvPicPr>
        <p:blipFill>
          <a:blip r:embed="rId4">
            <a:alphaModFix/>
          </a:blip>
          <a:stretch>
            <a:fillRect/>
          </a:stretch>
        </p:blipFill>
        <p:spPr>
          <a:xfrm>
            <a:off x="1077075" y="1564000"/>
            <a:ext cx="5456176" cy="12591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6"/>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66" name="Google Shape;266;p26"/>
          <p:cNvSpPr txBox="1"/>
          <p:nvPr/>
        </p:nvSpPr>
        <p:spPr>
          <a:xfrm>
            <a:off x="841225" y="108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267" name="Google Shape;267;p26"/>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cxnSp>
        <p:nvCxnSpPr>
          <p:cNvPr id="268" name="Google Shape;268;p26"/>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269" name="Google Shape;269;p26"/>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26"/>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pic>
        <p:nvPicPr>
          <p:cNvPr descr="Image result for curly brackets" id="271" name="Google Shape;271;p26"/>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272" name="Google Shape;272;p26"/>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sp>
        <p:nvSpPr>
          <p:cNvPr id="273" name="Google Shape;273;p26"/>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74" name="Google Shape;274;p26"/>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sp>
        <p:nvSpPr>
          <p:cNvPr id="275" name="Google Shape;275;p26"/>
          <p:cNvSpPr txBox="1"/>
          <p:nvPr/>
        </p:nvSpPr>
        <p:spPr>
          <a:xfrm>
            <a:off x="6920510" y="3247156"/>
            <a:ext cx="1076400" cy="3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pic>
        <p:nvPicPr>
          <p:cNvPr id="276" name="Google Shape;276;p26"/>
          <p:cNvPicPr preferRelativeResize="0"/>
          <p:nvPr/>
        </p:nvPicPr>
        <p:blipFill>
          <a:blip r:embed="rId4">
            <a:alphaModFix/>
          </a:blip>
          <a:stretch>
            <a:fillRect/>
          </a:stretch>
        </p:blipFill>
        <p:spPr>
          <a:xfrm>
            <a:off x="1077075" y="1564000"/>
            <a:ext cx="5456176" cy="12591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27"/>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282" name="Google Shape;282;p27"/>
          <p:cNvSpPr txBox="1"/>
          <p:nvPr/>
        </p:nvSpPr>
        <p:spPr>
          <a:xfrm>
            <a:off x="841225" y="1084000"/>
            <a:ext cx="73959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283" name="Google Shape;283;p27"/>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cxnSp>
        <p:nvCxnSpPr>
          <p:cNvPr id="284" name="Google Shape;284;p27"/>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285" name="Google Shape;285;p27"/>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286" name="Google Shape;286;p27"/>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pic>
        <p:nvPicPr>
          <p:cNvPr descr="Image result for curly brackets" id="287" name="Google Shape;287;p27"/>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288" name="Google Shape;288;p27"/>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289" name="Google Shape;289;p27"/>
          <p:cNvPicPr preferRelativeResize="0"/>
          <p:nvPr/>
        </p:nvPicPr>
        <p:blipFill>
          <a:blip r:embed="rId4">
            <a:alphaModFix/>
          </a:blip>
          <a:stretch>
            <a:fillRect/>
          </a:stretch>
        </p:blipFill>
        <p:spPr>
          <a:xfrm>
            <a:off x="1077075" y="1564000"/>
            <a:ext cx="5456176" cy="1259115"/>
          </a:xfrm>
          <a:prstGeom prst="rect">
            <a:avLst/>
          </a:prstGeom>
          <a:noFill/>
          <a:ln>
            <a:noFill/>
          </a:ln>
        </p:spPr>
      </p:pic>
      <p:sp>
        <p:nvSpPr>
          <p:cNvPr id="290" name="Google Shape;290;p27"/>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291" name="Google Shape;291;p27"/>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sp>
        <p:nvSpPr>
          <p:cNvPr id="292" name="Google Shape;292;p27"/>
          <p:cNvSpPr txBox="1"/>
          <p:nvPr/>
        </p:nvSpPr>
        <p:spPr>
          <a:xfrm>
            <a:off x="6920510" y="3247156"/>
            <a:ext cx="1076400" cy="3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293" name="Google Shape;293;p27"/>
          <p:cNvSpPr txBox="1"/>
          <p:nvPr/>
        </p:nvSpPr>
        <p:spPr>
          <a:xfrm>
            <a:off x="841225" y="2957025"/>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getting</a:t>
            </a:r>
            <a:endParaRPr sz="1800">
              <a:latin typeface="Consolas"/>
              <a:ea typeface="Consolas"/>
              <a:cs typeface="Consolas"/>
              <a:sym typeface="Consolas"/>
            </a:endParaRPr>
          </a:p>
        </p:txBody>
      </p:sp>
      <p:pic>
        <p:nvPicPr>
          <p:cNvPr id="294" name="Google Shape;294;p27"/>
          <p:cNvPicPr preferRelativeResize="0"/>
          <p:nvPr/>
        </p:nvPicPr>
        <p:blipFill>
          <a:blip r:embed="rId5">
            <a:alphaModFix/>
          </a:blip>
          <a:stretch>
            <a:fillRect/>
          </a:stretch>
        </p:blipFill>
        <p:spPr>
          <a:xfrm>
            <a:off x="1077075" y="3484650"/>
            <a:ext cx="5374113" cy="125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28"/>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300" name="Google Shape;300;p28"/>
          <p:cNvSpPr txBox="1"/>
          <p:nvPr/>
        </p:nvSpPr>
        <p:spPr>
          <a:xfrm>
            <a:off x="841225" y="1084000"/>
            <a:ext cx="73959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pushing</a:t>
            </a:r>
            <a:endParaRPr sz="1800">
              <a:latin typeface="Consolas"/>
              <a:ea typeface="Consolas"/>
              <a:cs typeface="Consolas"/>
              <a:sym typeface="Consolas"/>
            </a:endParaRPr>
          </a:p>
        </p:txBody>
      </p:sp>
      <p:sp>
        <p:nvSpPr>
          <p:cNvPr id="301" name="Google Shape;301;p28"/>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cxnSp>
        <p:nvCxnSpPr>
          <p:cNvPr id="302" name="Google Shape;302;p28"/>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303" name="Google Shape;303;p28"/>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304" name="Google Shape;304;p28"/>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pic>
        <p:nvPicPr>
          <p:cNvPr descr="Image result for curly brackets" id="305" name="Google Shape;305;p28"/>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306" name="Google Shape;306;p28"/>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307" name="Google Shape;307;p28"/>
          <p:cNvPicPr preferRelativeResize="0"/>
          <p:nvPr/>
        </p:nvPicPr>
        <p:blipFill>
          <a:blip r:embed="rId4">
            <a:alphaModFix/>
          </a:blip>
          <a:stretch>
            <a:fillRect/>
          </a:stretch>
        </p:blipFill>
        <p:spPr>
          <a:xfrm>
            <a:off x="1077075" y="1564000"/>
            <a:ext cx="5456176" cy="1259115"/>
          </a:xfrm>
          <a:prstGeom prst="rect">
            <a:avLst/>
          </a:prstGeom>
          <a:noFill/>
          <a:ln>
            <a:noFill/>
          </a:ln>
        </p:spPr>
      </p:pic>
      <p:sp>
        <p:nvSpPr>
          <p:cNvPr id="308" name="Google Shape;308;p28"/>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309" name="Google Shape;309;p28"/>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sp>
        <p:nvSpPr>
          <p:cNvPr id="310" name="Google Shape;310;p28"/>
          <p:cNvSpPr txBox="1"/>
          <p:nvPr/>
        </p:nvSpPr>
        <p:spPr>
          <a:xfrm>
            <a:off x="6920510" y="3247156"/>
            <a:ext cx="1076400" cy="3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
        <p:nvSpPr>
          <p:cNvPr id="311" name="Google Shape;311;p28"/>
          <p:cNvSpPr txBox="1"/>
          <p:nvPr/>
        </p:nvSpPr>
        <p:spPr>
          <a:xfrm>
            <a:off x="841225" y="2957025"/>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getting</a:t>
            </a:r>
            <a:endParaRPr sz="1800">
              <a:latin typeface="Consolas"/>
              <a:ea typeface="Consolas"/>
              <a:cs typeface="Consolas"/>
              <a:sym typeface="Consolas"/>
            </a:endParaRPr>
          </a:p>
        </p:txBody>
      </p:sp>
      <p:pic>
        <p:nvPicPr>
          <p:cNvPr id="312" name="Google Shape;312;p28"/>
          <p:cNvPicPr preferRelativeResize="0"/>
          <p:nvPr/>
        </p:nvPicPr>
        <p:blipFill>
          <a:blip r:embed="rId5">
            <a:alphaModFix/>
          </a:blip>
          <a:stretch>
            <a:fillRect/>
          </a:stretch>
        </p:blipFill>
        <p:spPr>
          <a:xfrm>
            <a:off x="1077075" y="3484650"/>
            <a:ext cx="5374113" cy="1259125"/>
          </a:xfrm>
          <a:prstGeom prst="rect">
            <a:avLst/>
          </a:prstGeom>
          <a:noFill/>
          <a:ln>
            <a:noFill/>
          </a:ln>
        </p:spPr>
      </p:pic>
      <p:sp>
        <p:nvSpPr>
          <p:cNvPr id="313" name="Google Shape;313;p28"/>
          <p:cNvSpPr txBox="1"/>
          <p:nvPr/>
        </p:nvSpPr>
        <p:spPr>
          <a:xfrm>
            <a:off x="3138650" y="4099775"/>
            <a:ext cx="3191400" cy="36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[[‘year’,‘97’], [‘Hei’,‘175’], [‘Wei’,‘75’]]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29"/>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319" name="Google Shape;319;p29"/>
          <p:cNvSpPr txBox="1"/>
          <p:nvPr/>
        </p:nvSpPr>
        <p:spPr>
          <a:xfrm>
            <a:off x="841225" y="108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 - </a:t>
            </a:r>
            <a:r>
              <a:rPr lang="en" sz="1800">
                <a:latin typeface="Consolas"/>
                <a:ea typeface="Consolas"/>
                <a:cs typeface="Consolas"/>
                <a:sym typeface="Consolas"/>
              </a:rPr>
              <a:t>AsyncStorage.setItem(key, val)</a:t>
            </a:r>
            <a:endParaRPr sz="1800">
              <a:latin typeface="Consolas"/>
              <a:ea typeface="Consolas"/>
              <a:cs typeface="Consolas"/>
              <a:sym typeface="Consolas"/>
            </a:endParaRPr>
          </a:p>
        </p:txBody>
      </p:sp>
      <p:sp>
        <p:nvSpPr>
          <p:cNvPr id="320" name="Google Shape;320;p29"/>
          <p:cNvSpPr txBox="1"/>
          <p:nvPr/>
        </p:nvSpPr>
        <p:spPr>
          <a:xfrm>
            <a:off x="841225" y="1564000"/>
            <a:ext cx="58116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Fetching Data - </a:t>
            </a:r>
            <a:r>
              <a:rPr lang="en" sz="1800">
                <a:solidFill>
                  <a:schemeClr val="dk1"/>
                </a:solidFill>
                <a:latin typeface="Consolas"/>
                <a:ea typeface="Consolas"/>
                <a:cs typeface="Consolas"/>
                <a:sym typeface="Consolas"/>
              </a:rPr>
              <a:t>AsyncStorage.getItem(key)</a:t>
            </a:r>
            <a:endParaRPr sz="1800">
              <a:latin typeface="Roboto"/>
              <a:ea typeface="Roboto"/>
              <a:cs typeface="Roboto"/>
              <a:sym typeface="Roboto"/>
            </a:endParaRPr>
          </a:p>
        </p:txBody>
      </p:sp>
      <p:sp>
        <p:nvSpPr>
          <p:cNvPr id="321" name="Google Shape;321;p29"/>
          <p:cNvSpPr txBox="1"/>
          <p:nvPr/>
        </p:nvSpPr>
        <p:spPr>
          <a:xfrm>
            <a:off x="841225" y="204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Removing Data - </a:t>
            </a:r>
            <a:r>
              <a:rPr lang="en" sz="1800">
                <a:solidFill>
                  <a:schemeClr val="dk1"/>
                </a:solidFill>
                <a:latin typeface="Consolas"/>
                <a:ea typeface="Consolas"/>
                <a:cs typeface="Consolas"/>
                <a:sym typeface="Consolas"/>
              </a:rPr>
              <a:t>AsyncStorage.removeItem(key)</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
        <p:nvSpPr>
          <p:cNvPr id="322" name="Google Shape;322;p29"/>
          <p:cNvSpPr txBox="1"/>
          <p:nvPr/>
        </p:nvSpPr>
        <p:spPr>
          <a:xfrm>
            <a:off x="841218" y="252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Clearing - </a:t>
            </a:r>
            <a:r>
              <a:rPr lang="en" sz="1800">
                <a:solidFill>
                  <a:schemeClr val="dk1"/>
                </a:solidFill>
                <a:latin typeface="Consolas"/>
                <a:ea typeface="Consolas"/>
                <a:cs typeface="Consolas"/>
                <a:sym typeface="Consolas"/>
              </a:rPr>
              <a:t>AsyncStorage.clear()</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
        <p:nvSpPr>
          <p:cNvPr id="323" name="Google Shape;323;p29"/>
          <p:cNvSpPr txBox="1"/>
          <p:nvPr/>
        </p:nvSpPr>
        <p:spPr>
          <a:xfrm>
            <a:off x="841218" y="3004000"/>
            <a:ext cx="6083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All keys - </a:t>
            </a:r>
            <a:r>
              <a:rPr lang="en" sz="1800">
                <a:solidFill>
                  <a:schemeClr val="dk1"/>
                </a:solidFill>
                <a:latin typeface="Consolas"/>
                <a:ea typeface="Consolas"/>
                <a:cs typeface="Consolas"/>
                <a:sym typeface="Consolas"/>
              </a:rPr>
              <a:t>AsyncStorage.getAllKeys()</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
        <p:nvSpPr>
          <p:cNvPr id="324" name="Google Shape;324;p29"/>
          <p:cNvSpPr txBox="1"/>
          <p:nvPr/>
        </p:nvSpPr>
        <p:spPr>
          <a:xfrm>
            <a:off x="841225" y="3484000"/>
            <a:ext cx="73959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pushing - </a:t>
            </a:r>
            <a:r>
              <a:rPr lang="en" sz="1800">
                <a:latin typeface="Consolas"/>
                <a:ea typeface="Consolas"/>
                <a:cs typeface="Consolas"/>
                <a:sym typeface="Consolas"/>
              </a:rPr>
              <a:t>AsyncStorage.multiSet(array&lt;array&lt;string&gt;&gt;)</a:t>
            </a:r>
            <a:endParaRPr sz="1800">
              <a:latin typeface="Consolas"/>
              <a:ea typeface="Consolas"/>
              <a:cs typeface="Consolas"/>
              <a:sym typeface="Consolas"/>
            </a:endParaRPr>
          </a:p>
        </p:txBody>
      </p:sp>
      <p:sp>
        <p:nvSpPr>
          <p:cNvPr id="325" name="Google Shape;325;p29"/>
          <p:cNvSpPr txBox="1"/>
          <p:nvPr/>
        </p:nvSpPr>
        <p:spPr>
          <a:xfrm>
            <a:off x="841225" y="3964000"/>
            <a:ext cx="73959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Multi getting - </a:t>
            </a:r>
            <a:r>
              <a:rPr lang="en" sz="1800">
                <a:latin typeface="Consolas"/>
                <a:ea typeface="Consolas"/>
                <a:cs typeface="Consolas"/>
                <a:sym typeface="Consolas"/>
              </a:rPr>
              <a:t>AsyncStorage.multiGet(array&lt;string&gt;)</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pic>
        <p:nvPicPr>
          <p:cNvPr descr="Related image" id="330" name="Google Shape;330;p30"/>
          <p:cNvPicPr preferRelativeResize="0"/>
          <p:nvPr/>
        </p:nvPicPr>
        <p:blipFill>
          <a:blip r:embed="rId3">
            <a:alphaModFix/>
          </a:blip>
          <a:stretch>
            <a:fillRect/>
          </a:stretch>
        </p:blipFill>
        <p:spPr>
          <a:xfrm>
            <a:off x="3697214" y="450525"/>
            <a:ext cx="1749525" cy="1749525"/>
          </a:xfrm>
          <a:prstGeom prst="rect">
            <a:avLst/>
          </a:prstGeom>
          <a:noFill/>
          <a:ln>
            <a:noFill/>
          </a:ln>
        </p:spPr>
      </p:pic>
      <p:sp>
        <p:nvSpPr>
          <p:cNvPr id="331" name="Google Shape;331;p30"/>
          <p:cNvSpPr txBox="1"/>
          <p:nvPr/>
        </p:nvSpPr>
        <p:spPr>
          <a:xfrm>
            <a:off x="3624425" y="2125000"/>
            <a:ext cx="1895100" cy="54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Droid Sans"/>
                <a:ea typeface="Droid Sans"/>
                <a:cs typeface="Droid Sans"/>
                <a:sym typeface="Droid Sans"/>
              </a:rPr>
              <a:t>NOTE</a:t>
            </a:r>
            <a:endParaRPr b="1" sz="3000">
              <a:latin typeface="Droid Sans"/>
              <a:ea typeface="Droid Sans"/>
              <a:cs typeface="Droid Sans"/>
              <a:sym typeface="Droid Sans"/>
            </a:endParaRPr>
          </a:p>
        </p:txBody>
      </p:sp>
      <p:sp>
        <p:nvSpPr>
          <p:cNvPr id="332" name="Google Shape;332;p30"/>
          <p:cNvSpPr txBox="1"/>
          <p:nvPr/>
        </p:nvSpPr>
        <p:spPr>
          <a:xfrm>
            <a:off x="1046688" y="2980975"/>
            <a:ext cx="7050600" cy="138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666666"/>
                </a:solidFill>
                <a:latin typeface="Roboto"/>
                <a:ea typeface="Roboto"/>
                <a:cs typeface="Roboto"/>
                <a:sym typeface="Roboto"/>
              </a:rPr>
              <a:t>All functions of AsyncStorage are asynchronous (Did that surprise you? :o) Make sure you use async/await with it to get desired result</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1"/>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338" name="Google Shape;338;p31"/>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339" name="Google Shape;339;p31"/>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340" name="Google Shape;340;p31"/>
          <p:cNvPicPr preferRelativeResize="0"/>
          <p:nvPr/>
        </p:nvPicPr>
        <p:blipFill>
          <a:blip r:embed="rId4">
            <a:alphaModFix/>
          </a:blip>
          <a:stretch>
            <a:fillRect/>
          </a:stretch>
        </p:blipFill>
        <p:spPr>
          <a:xfrm>
            <a:off x="2237102" y="1514840"/>
            <a:ext cx="200250" cy="20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65" name="Google Shape;65;p14"/>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66" name="Google Shape;66;p14"/>
          <p:cNvPicPr preferRelativeResize="0"/>
          <p:nvPr/>
        </p:nvPicPr>
        <p:blipFill>
          <a:blip r:embed="rId3">
            <a:alphaModFix/>
          </a:blip>
          <a:stretch>
            <a:fillRect/>
          </a:stretch>
        </p:blipFill>
        <p:spPr>
          <a:xfrm>
            <a:off x="6553800" y="1369524"/>
            <a:ext cx="1371000" cy="1371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2"/>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346" name="Google Shape;346;p32"/>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347" name="Google Shape;347;p32"/>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348" name="Google Shape;348;p32"/>
          <p:cNvPicPr preferRelativeResize="0"/>
          <p:nvPr/>
        </p:nvPicPr>
        <p:blipFill>
          <a:blip r:embed="rId4">
            <a:alphaModFix/>
          </a:blip>
          <a:stretch>
            <a:fillRect/>
          </a:stretch>
        </p:blipFill>
        <p:spPr>
          <a:xfrm>
            <a:off x="679346" y="1715096"/>
            <a:ext cx="224200" cy="224200"/>
          </a:xfrm>
          <a:prstGeom prst="rect">
            <a:avLst/>
          </a:prstGeom>
          <a:noFill/>
          <a:ln>
            <a:noFill/>
          </a:ln>
        </p:spPr>
      </p:pic>
      <p:pic>
        <p:nvPicPr>
          <p:cNvPr id="349" name="Google Shape;349;p32"/>
          <p:cNvPicPr preferRelativeResize="0"/>
          <p:nvPr/>
        </p:nvPicPr>
        <p:blipFill>
          <a:blip r:embed="rId5">
            <a:alphaModFix/>
          </a:blip>
          <a:stretch>
            <a:fillRect/>
          </a:stretch>
        </p:blipFill>
        <p:spPr>
          <a:xfrm>
            <a:off x="2237102" y="1514840"/>
            <a:ext cx="200250" cy="20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33"/>
          <p:cNvSpPr txBox="1"/>
          <p:nvPr/>
        </p:nvSpPr>
        <p:spPr>
          <a:xfrm>
            <a:off x="0" y="1361858"/>
            <a:ext cx="91440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Roboto"/>
                <a:ea typeface="Roboto"/>
                <a:cs typeface="Roboto"/>
                <a:sym typeface="Roboto"/>
              </a:rPr>
              <a:t>Secure Storage</a:t>
            </a:r>
            <a:endParaRPr sz="3000">
              <a:latin typeface="Roboto"/>
              <a:ea typeface="Roboto"/>
              <a:cs typeface="Roboto"/>
              <a:sym typeface="Roboto"/>
            </a:endParaRPr>
          </a:p>
        </p:txBody>
      </p:sp>
      <p:grpSp>
        <p:nvGrpSpPr>
          <p:cNvPr id="355" name="Google Shape;355;p33"/>
          <p:cNvGrpSpPr/>
          <p:nvPr/>
        </p:nvGrpSpPr>
        <p:grpSpPr>
          <a:xfrm>
            <a:off x="2262199" y="2333574"/>
            <a:ext cx="4619601" cy="2094127"/>
            <a:chOff x="2320199" y="2332449"/>
            <a:chExt cx="4619601" cy="2094127"/>
          </a:xfrm>
        </p:grpSpPr>
        <p:pic>
          <p:nvPicPr>
            <p:cNvPr descr="Related image" id="356" name="Google Shape;356;p33"/>
            <p:cNvPicPr preferRelativeResize="0"/>
            <p:nvPr/>
          </p:nvPicPr>
          <p:blipFill>
            <a:blip r:embed="rId3">
              <a:alphaModFix/>
            </a:blip>
            <a:stretch>
              <a:fillRect/>
            </a:stretch>
          </p:blipFill>
          <p:spPr>
            <a:xfrm>
              <a:off x="2320199" y="2362501"/>
              <a:ext cx="2064100" cy="2064074"/>
            </a:xfrm>
            <a:prstGeom prst="rect">
              <a:avLst/>
            </a:prstGeom>
            <a:noFill/>
            <a:ln>
              <a:noFill/>
            </a:ln>
          </p:spPr>
        </p:pic>
        <p:pic>
          <p:nvPicPr>
            <p:cNvPr descr="Image result for expo.io" id="357" name="Google Shape;357;p33"/>
            <p:cNvPicPr preferRelativeResize="0"/>
            <p:nvPr/>
          </p:nvPicPr>
          <p:blipFill>
            <a:blip r:embed="rId4">
              <a:alphaModFix/>
            </a:blip>
            <a:stretch>
              <a:fillRect/>
            </a:stretch>
          </p:blipFill>
          <p:spPr>
            <a:xfrm>
              <a:off x="4875700" y="2332449"/>
              <a:ext cx="2064100" cy="2064078"/>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34"/>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SecureStore</a:t>
            </a:r>
            <a:endParaRPr sz="2400">
              <a:latin typeface="Roboto"/>
              <a:ea typeface="Roboto"/>
              <a:cs typeface="Roboto"/>
              <a:sym typeface="Roboto"/>
            </a:endParaRPr>
          </a:p>
        </p:txBody>
      </p:sp>
      <p:sp>
        <p:nvSpPr>
          <p:cNvPr id="363" name="Google Shape;363;p34"/>
          <p:cNvSpPr txBox="1"/>
          <p:nvPr/>
        </p:nvSpPr>
        <p:spPr>
          <a:xfrm>
            <a:off x="460218" y="10840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Provides a way to encrypt and securely store key–value pairs locally on the device. Each Expo project has a separate storage system and has no access to the storage of other Expo projects.</a:t>
            </a:r>
            <a:endParaRPr sz="1800">
              <a:solidFill>
                <a:srgbClr val="666666"/>
              </a:solidFill>
              <a:latin typeface="Roboto"/>
              <a:ea typeface="Roboto"/>
              <a:cs typeface="Roboto"/>
              <a:sym typeface="Roboto"/>
            </a:endParaRPr>
          </a:p>
        </p:txBody>
      </p:sp>
      <p:cxnSp>
        <p:nvCxnSpPr>
          <p:cNvPr id="364" name="Google Shape;364;p34"/>
          <p:cNvCxnSpPr/>
          <p:nvPr/>
        </p:nvCxnSpPr>
        <p:spPr>
          <a:xfrm>
            <a:off x="773409"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365" name="Google Shape;365;p34"/>
          <p:cNvCxnSpPr/>
          <p:nvPr/>
        </p:nvCxnSpPr>
        <p:spPr>
          <a:xfrm>
            <a:off x="773400"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34"/>
          <p:cNvCxnSpPr/>
          <p:nvPr/>
        </p:nvCxnSpPr>
        <p:spPr>
          <a:xfrm>
            <a:off x="2500500"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367" name="Google Shape;367;p34"/>
          <p:cNvSpPr txBox="1"/>
          <p:nvPr/>
        </p:nvSpPr>
        <p:spPr>
          <a:xfrm>
            <a:off x="1284000" y="3882025"/>
            <a:ext cx="7059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Tinder</a:t>
            </a:r>
            <a:endParaRPr/>
          </a:p>
        </p:txBody>
      </p:sp>
      <p:cxnSp>
        <p:nvCxnSpPr>
          <p:cNvPr id="368" name="Google Shape;368;p34"/>
          <p:cNvCxnSpPr/>
          <p:nvPr/>
        </p:nvCxnSpPr>
        <p:spPr>
          <a:xfrm>
            <a:off x="3708459"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369" name="Google Shape;369;p34"/>
          <p:cNvCxnSpPr/>
          <p:nvPr/>
        </p:nvCxnSpPr>
        <p:spPr>
          <a:xfrm>
            <a:off x="3708450"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370" name="Google Shape;370;p34"/>
          <p:cNvCxnSpPr/>
          <p:nvPr/>
        </p:nvCxnSpPr>
        <p:spPr>
          <a:xfrm>
            <a:off x="5435550"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371" name="Google Shape;371;p34"/>
          <p:cNvSpPr txBox="1"/>
          <p:nvPr/>
        </p:nvSpPr>
        <p:spPr>
          <a:xfrm>
            <a:off x="4219050" y="3882025"/>
            <a:ext cx="7059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NYT</a:t>
            </a:r>
            <a:endParaRPr/>
          </a:p>
        </p:txBody>
      </p:sp>
      <p:sp>
        <p:nvSpPr>
          <p:cNvPr id="372" name="Google Shape;372;p34"/>
          <p:cNvSpPr txBox="1"/>
          <p:nvPr/>
        </p:nvSpPr>
        <p:spPr>
          <a:xfrm>
            <a:off x="6883800" y="388202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pic>
        <p:nvPicPr>
          <p:cNvPr descr="Image result for curly brackets" id="373" name="Google Shape;373;p34"/>
          <p:cNvPicPr preferRelativeResize="0"/>
          <p:nvPr/>
        </p:nvPicPr>
        <p:blipFill>
          <a:blip r:embed="rId3">
            <a:alphaModFix/>
          </a:blip>
          <a:stretch>
            <a:fillRect/>
          </a:stretch>
        </p:blipFill>
        <p:spPr>
          <a:xfrm>
            <a:off x="848500" y="2845825"/>
            <a:ext cx="232600" cy="893550"/>
          </a:xfrm>
          <a:prstGeom prst="rect">
            <a:avLst/>
          </a:prstGeom>
          <a:noFill/>
          <a:ln>
            <a:noFill/>
          </a:ln>
        </p:spPr>
      </p:pic>
      <p:pic>
        <p:nvPicPr>
          <p:cNvPr descr="Image result for curly brackets" id="374" name="Google Shape;374;p34"/>
          <p:cNvPicPr preferRelativeResize="0"/>
          <p:nvPr/>
        </p:nvPicPr>
        <p:blipFill>
          <a:blip r:embed="rId3">
            <a:alphaModFix/>
          </a:blip>
          <a:stretch>
            <a:fillRect/>
          </a:stretch>
        </p:blipFill>
        <p:spPr>
          <a:xfrm rot="10800000">
            <a:off x="2200825" y="2844300"/>
            <a:ext cx="232600" cy="893550"/>
          </a:xfrm>
          <a:prstGeom prst="rect">
            <a:avLst/>
          </a:prstGeom>
          <a:noFill/>
          <a:ln>
            <a:noFill/>
          </a:ln>
        </p:spPr>
      </p:pic>
      <p:sp>
        <p:nvSpPr>
          <p:cNvPr id="375" name="Google Shape;375;p34"/>
          <p:cNvSpPr txBox="1"/>
          <p:nvPr/>
        </p:nvSpPr>
        <p:spPr>
          <a:xfrm>
            <a:off x="1024175" y="3413450"/>
            <a:ext cx="13332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Name :  Abd</a:t>
            </a:r>
            <a:endParaRPr>
              <a:latin typeface="Consolas"/>
              <a:ea typeface="Consolas"/>
              <a:cs typeface="Consolas"/>
              <a:sym typeface="Consolas"/>
            </a:endParaRPr>
          </a:p>
        </p:txBody>
      </p:sp>
      <p:sp>
        <p:nvSpPr>
          <p:cNvPr id="376" name="Google Shape;376;p34"/>
          <p:cNvSpPr txBox="1"/>
          <p:nvPr/>
        </p:nvSpPr>
        <p:spPr>
          <a:xfrm>
            <a:off x="1031675"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Age  :  20</a:t>
            </a:r>
            <a:endParaRPr>
              <a:latin typeface="Consolas"/>
              <a:ea typeface="Consolas"/>
              <a:cs typeface="Consolas"/>
              <a:sym typeface="Consolas"/>
            </a:endParaRPr>
          </a:p>
        </p:txBody>
      </p:sp>
      <p:sp>
        <p:nvSpPr>
          <p:cNvPr id="377" name="Google Shape;377;p34"/>
          <p:cNvSpPr txBox="1"/>
          <p:nvPr/>
        </p:nvSpPr>
        <p:spPr>
          <a:xfrm>
            <a:off x="1030925" y="3030497"/>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378" name="Google Shape;378;p34"/>
          <p:cNvGrpSpPr/>
          <p:nvPr/>
        </p:nvGrpSpPr>
        <p:grpSpPr>
          <a:xfrm>
            <a:off x="1060734" y="2625470"/>
            <a:ext cx="1167451" cy="480121"/>
            <a:chOff x="1053300" y="2430232"/>
            <a:chExt cx="1167451" cy="480121"/>
          </a:xfrm>
        </p:grpSpPr>
        <p:sp>
          <p:nvSpPr>
            <p:cNvPr id="379" name="Google Shape;379;p34"/>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0" name="Google Shape;380;p34"/>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1" name="Google Shape;381;p34"/>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sp>
        <p:nvSpPr>
          <p:cNvPr id="382" name="Google Shape;382;p34"/>
          <p:cNvSpPr txBox="1"/>
          <p:nvPr/>
        </p:nvSpPr>
        <p:spPr>
          <a:xfrm>
            <a:off x="3934802" y="341345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Fav  : World</a:t>
            </a:r>
            <a:endParaRPr>
              <a:latin typeface="Consolas"/>
              <a:ea typeface="Consolas"/>
              <a:cs typeface="Consolas"/>
              <a:sym typeface="Consolas"/>
            </a:endParaRPr>
          </a:p>
        </p:txBody>
      </p:sp>
      <p:sp>
        <p:nvSpPr>
          <p:cNvPr id="383" name="Google Shape;383;p34"/>
          <p:cNvSpPr txBox="1"/>
          <p:nvPr/>
        </p:nvSpPr>
        <p:spPr>
          <a:xfrm>
            <a:off x="3942293"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384" name="Google Shape;384;p34"/>
          <p:cNvGrpSpPr/>
          <p:nvPr/>
        </p:nvGrpSpPr>
        <p:grpSpPr>
          <a:xfrm>
            <a:off x="3988284" y="2822920"/>
            <a:ext cx="1167451" cy="480121"/>
            <a:chOff x="1053300" y="2430232"/>
            <a:chExt cx="1167451" cy="480121"/>
          </a:xfrm>
        </p:grpSpPr>
        <p:sp>
          <p:nvSpPr>
            <p:cNvPr id="385" name="Google Shape;385;p34"/>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6" name="Google Shape;386;p34"/>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87" name="Google Shape;387;p34"/>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descr="Image result for curly brackets" id="388" name="Google Shape;388;p34"/>
          <p:cNvPicPr preferRelativeResize="0"/>
          <p:nvPr/>
        </p:nvPicPr>
        <p:blipFill>
          <a:blip r:embed="rId3">
            <a:alphaModFix/>
          </a:blip>
          <a:stretch>
            <a:fillRect/>
          </a:stretch>
        </p:blipFill>
        <p:spPr>
          <a:xfrm>
            <a:off x="3779538" y="2845062"/>
            <a:ext cx="232600" cy="893550"/>
          </a:xfrm>
          <a:prstGeom prst="rect">
            <a:avLst/>
          </a:prstGeom>
          <a:noFill/>
          <a:ln>
            <a:noFill/>
          </a:ln>
        </p:spPr>
      </p:pic>
      <p:pic>
        <p:nvPicPr>
          <p:cNvPr descr="Image result for curly brackets" id="389" name="Google Shape;389;p34"/>
          <p:cNvPicPr preferRelativeResize="0"/>
          <p:nvPr/>
        </p:nvPicPr>
        <p:blipFill>
          <a:blip r:embed="rId3">
            <a:alphaModFix/>
          </a:blip>
          <a:stretch>
            <a:fillRect/>
          </a:stretch>
        </p:blipFill>
        <p:spPr>
          <a:xfrm rot="10800000">
            <a:off x="5131863" y="2843537"/>
            <a:ext cx="232600" cy="893550"/>
          </a:xfrm>
          <a:prstGeom prst="rect">
            <a:avLst/>
          </a:prstGeom>
          <a:noFill/>
          <a:ln>
            <a:noFill/>
          </a:ln>
        </p:spPr>
      </p:pic>
      <p:cxnSp>
        <p:nvCxnSpPr>
          <p:cNvPr id="390" name="Google Shape;390;p34"/>
          <p:cNvCxnSpPr/>
          <p:nvPr/>
        </p:nvCxnSpPr>
        <p:spPr>
          <a:xfrm>
            <a:off x="6619076"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391" name="Google Shape;391;p34"/>
          <p:cNvCxnSpPr/>
          <p:nvPr/>
        </p:nvCxnSpPr>
        <p:spPr>
          <a:xfrm>
            <a:off x="6619068"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392" name="Google Shape;392;p34"/>
          <p:cNvCxnSpPr/>
          <p:nvPr/>
        </p:nvCxnSpPr>
        <p:spPr>
          <a:xfrm>
            <a:off x="8346168"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393" name="Google Shape;393;p34"/>
          <p:cNvSpPr txBox="1"/>
          <p:nvPr/>
        </p:nvSpPr>
        <p:spPr>
          <a:xfrm>
            <a:off x="6845419" y="341345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394" name="Google Shape;394;p34"/>
          <p:cNvSpPr txBox="1"/>
          <p:nvPr/>
        </p:nvSpPr>
        <p:spPr>
          <a:xfrm>
            <a:off x="6852910"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395" name="Google Shape;395;p34"/>
          <p:cNvGrpSpPr/>
          <p:nvPr/>
        </p:nvGrpSpPr>
        <p:grpSpPr>
          <a:xfrm>
            <a:off x="6898902" y="2822920"/>
            <a:ext cx="1167451" cy="480121"/>
            <a:chOff x="1053300" y="2430232"/>
            <a:chExt cx="1167451" cy="480121"/>
          </a:xfrm>
        </p:grpSpPr>
        <p:sp>
          <p:nvSpPr>
            <p:cNvPr id="396" name="Google Shape;396;p34"/>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97" name="Google Shape;397;p34"/>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398" name="Google Shape;398;p34"/>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descr="Image result for curly brackets" id="399" name="Google Shape;399;p34"/>
          <p:cNvPicPr preferRelativeResize="0"/>
          <p:nvPr/>
        </p:nvPicPr>
        <p:blipFill>
          <a:blip r:embed="rId3">
            <a:alphaModFix/>
          </a:blip>
          <a:stretch>
            <a:fillRect/>
          </a:stretch>
        </p:blipFill>
        <p:spPr>
          <a:xfrm>
            <a:off x="6690155" y="2845062"/>
            <a:ext cx="232600" cy="893550"/>
          </a:xfrm>
          <a:prstGeom prst="rect">
            <a:avLst/>
          </a:prstGeom>
          <a:noFill/>
          <a:ln>
            <a:noFill/>
          </a:ln>
        </p:spPr>
      </p:pic>
      <p:pic>
        <p:nvPicPr>
          <p:cNvPr descr="Image result for curly brackets" id="400" name="Google Shape;400;p34"/>
          <p:cNvPicPr preferRelativeResize="0"/>
          <p:nvPr/>
        </p:nvPicPr>
        <p:blipFill>
          <a:blip r:embed="rId3">
            <a:alphaModFix/>
          </a:blip>
          <a:stretch>
            <a:fillRect/>
          </a:stretch>
        </p:blipFill>
        <p:spPr>
          <a:xfrm rot="10800000">
            <a:off x="8042480" y="2843537"/>
            <a:ext cx="232600" cy="893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35"/>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SecureStore</a:t>
            </a:r>
            <a:endParaRPr sz="2400">
              <a:latin typeface="Roboto"/>
              <a:ea typeface="Roboto"/>
              <a:cs typeface="Roboto"/>
              <a:sym typeface="Roboto"/>
            </a:endParaRPr>
          </a:p>
        </p:txBody>
      </p:sp>
      <p:sp>
        <p:nvSpPr>
          <p:cNvPr id="406" name="Google Shape;406;p35"/>
          <p:cNvSpPr txBox="1"/>
          <p:nvPr/>
        </p:nvSpPr>
        <p:spPr>
          <a:xfrm>
            <a:off x="460218" y="10840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Provides a way to encrypt and securely store key–value pairs locally on the device. Each Expo project has a separate storage system and has no access to the storage of other Expo projects.</a:t>
            </a:r>
            <a:endParaRPr sz="1800">
              <a:solidFill>
                <a:srgbClr val="666666"/>
              </a:solidFill>
              <a:latin typeface="Roboto"/>
              <a:ea typeface="Roboto"/>
              <a:cs typeface="Roboto"/>
              <a:sym typeface="Roboto"/>
            </a:endParaRPr>
          </a:p>
        </p:txBody>
      </p:sp>
      <p:cxnSp>
        <p:nvCxnSpPr>
          <p:cNvPr id="407" name="Google Shape;407;p35"/>
          <p:cNvCxnSpPr/>
          <p:nvPr/>
        </p:nvCxnSpPr>
        <p:spPr>
          <a:xfrm>
            <a:off x="773409"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408" name="Google Shape;408;p35"/>
          <p:cNvCxnSpPr/>
          <p:nvPr/>
        </p:nvCxnSpPr>
        <p:spPr>
          <a:xfrm>
            <a:off x="773400"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409" name="Google Shape;409;p35"/>
          <p:cNvCxnSpPr/>
          <p:nvPr/>
        </p:nvCxnSpPr>
        <p:spPr>
          <a:xfrm>
            <a:off x="2500500"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410" name="Google Shape;410;p35"/>
          <p:cNvSpPr txBox="1"/>
          <p:nvPr/>
        </p:nvSpPr>
        <p:spPr>
          <a:xfrm>
            <a:off x="1284000" y="3882025"/>
            <a:ext cx="7059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Tinder</a:t>
            </a:r>
            <a:endParaRPr/>
          </a:p>
        </p:txBody>
      </p:sp>
      <p:cxnSp>
        <p:nvCxnSpPr>
          <p:cNvPr id="411" name="Google Shape;411;p35"/>
          <p:cNvCxnSpPr/>
          <p:nvPr/>
        </p:nvCxnSpPr>
        <p:spPr>
          <a:xfrm>
            <a:off x="3708459"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412" name="Google Shape;412;p35"/>
          <p:cNvCxnSpPr/>
          <p:nvPr/>
        </p:nvCxnSpPr>
        <p:spPr>
          <a:xfrm>
            <a:off x="3708450"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413" name="Google Shape;413;p35"/>
          <p:cNvCxnSpPr/>
          <p:nvPr/>
        </p:nvCxnSpPr>
        <p:spPr>
          <a:xfrm>
            <a:off x="5435550"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414" name="Google Shape;414;p35"/>
          <p:cNvSpPr txBox="1"/>
          <p:nvPr/>
        </p:nvSpPr>
        <p:spPr>
          <a:xfrm>
            <a:off x="4219050" y="3882025"/>
            <a:ext cx="7059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NYT</a:t>
            </a:r>
            <a:endParaRPr/>
          </a:p>
        </p:txBody>
      </p:sp>
      <p:sp>
        <p:nvSpPr>
          <p:cNvPr id="415" name="Google Shape;415;p35"/>
          <p:cNvSpPr txBox="1"/>
          <p:nvPr/>
        </p:nvSpPr>
        <p:spPr>
          <a:xfrm>
            <a:off x="6883800" y="388202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pic>
        <p:nvPicPr>
          <p:cNvPr descr="Image result for curly brackets" id="416" name="Google Shape;416;p35"/>
          <p:cNvPicPr preferRelativeResize="0"/>
          <p:nvPr/>
        </p:nvPicPr>
        <p:blipFill>
          <a:blip r:embed="rId3">
            <a:alphaModFix/>
          </a:blip>
          <a:stretch>
            <a:fillRect/>
          </a:stretch>
        </p:blipFill>
        <p:spPr>
          <a:xfrm>
            <a:off x="848500" y="2845825"/>
            <a:ext cx="232600" cy="893550"/>
          </a:xfrm>
          <a:prstGeom prst="rect">
            <a:avLst/>
          </a:prstGeom>
          <a:noFill/>
          <a:ln>
            <a:noFill/>
          </a:ln>
        </p:spPr>
      </p:pic>
      <p:pic>
        <p:nvPicPr>
          <p:cNvPr descr="Image result for curly brackets" id="417" name="Google Shape;417;p35"/>
          <p:cNvPicPr preferRelativeResize="0"/>
          <p:nvPr/>
        </p:nvPicPr>
        <p:blipFill>
          <a:blip r:embed="rId3">
            <a:alphaModFix/>
          </a:blip>
          <a:stretch>
            <a:fillRect/>
          </a:stretch>
        </p:blipFill>
        <p:spPr>
          <a:xfrm rot="10800000">
            <a:off x="2200825" y="2844300"/>
            <a:ext cx="232600" cy="893550"/>
          </a:xfrm>
          <a:prstGeom prst="rect">
            <a:avLst/>
          </a:prstGeom>
          <a:noFill/>
          <a:ln>
            <a:noFill/>
          </a:ln>
        </p:spPr>
      </p:pic>
      <p:sp>
        <p:nvSpPr>
          <p:cNvPr id="418" name="Google Shape;418;p35"/>
          <p:cNvSpPr txBox="1"/>
          <p:nvPr/>
        </p:nvSpPr>
        <p:spPr>
          <a:xfrm>
            <a:off x="1024175" y="3413450"/>
            <a:ext cx="13332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Name :  Abd</a:t>
            </a:r>
            <a:endParaRPr>
              <a:latin typeface="Consolas"/>
              <a:ea typeface="Consolas"/>
              <a:cs typeface="Consolas"/>
              <a:sym typeface="Consolas"/>
            </a:endParaRPr>
          </a:p>
        </p:txBody>
      </p:sp>
      <p:sp>
        <p:nvSpPr>
          <p:cNvPr id="419" name="Google Shape;419;p35"/>
          <p:cNvSpPr txBox="1"/>
          <p:nvPr/>
        </p:nvSpPr>
        <p:spPr>
          <a:xfrm>
            <a:off x="1031675"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Age  :  20</a:t>
            </a:r>
            <a:endParaRPr>
              <a:latin typeface="Consolas"/>
              <a:ea typeface="Consolas"/>
              <a:cs typeface="Consolas"/>
              <a:sym typeface="Consolas"/>
            </a:endParaRPr>
          </a:p>
        </p:txBody>
      </p:sp>
      <p:sp>
        <p:nvSpPr>
          <p:cNvPr id="420" name="Google Shape;420;p35"/>
          <p:cNvSpPr txBox="1"/>
          <p:nvPr/>
        </p:nvSpPr>
        <p:spPr>
          <a:xfrm>
            <a:off x="1030925" y="3030497"/>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sp>
        <p:nvSpPr>
          <p:cNvPr id="421" name="Google Shape;421;p35"/>
          <p:cNvSpPr txBox="1"/>
          <p:nvPr/>
        </p:nvSpPr>
        <p:spPr>
          <a:xfrm>
            <a:off x="3934802" y="341345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Fav  : World</a:t>
            </a:r>
            <a:endParaRPr>
              <a:latin typeface="Consolas"/>
              <a:ea typeface="Consolas"/>
              <a:cs typeface="Consolas"/>
              <a:sym typeface="Consolas"/>
            </a:endParaRPr>
          </a:p>
        </p:txBody>
      </p:sp>
      <p:sp>
        <p:nvSpPr>
          <p:cNvPr id="422" name="Google Shape;422;p35"/>
          <p:cNvSpPr txBox="1"/>
          <p:nvPr/>
        </p:nvSpPr>
        <p:spPr>
          <a:xfrm>
            <a:off x="3942293"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pic>
        <p:nvPicPr>
          <p:cNvPr descr="Image result for curly brackets" id="423" name="Google Shape;423;p35"/>
          <p:cNvPicPr preferRelativeResize="0"/>
          <p:nvPr/>
        </p:nvPicPr>
        <p:blipFill>
          <a:blip r:embed="rId3">
            <a:alphaModFix/>
          </a:blip>
          <a:stretch>
            <a:fillRect/>
          </a:stretch>
        </p:blipFill>
        <p:spPr>
          <a:xfrm>
            <a:off x="3779538" y="2845062"/>
            <a:ext cx="232600" cy="893550"/>
          </a:xfrm>
          <a:prstGeom prst="rect">
            <a:avLst/>
          </a:prstGeom>
          <a:noFill/>
          <a:ln>
            <a:noFill/>
          </a:ln>
        </p:spPr>
      </p:pic>
      <p:pic>
        <p:nvPicPr>
          <p:cNvPr descr="Image result for curly brackets" id="424" name="Google Shape;424;p35"/>
          <p:cNvPicPr preferRelativeResize="0"/>
          <p:nvPr/>
        </p:nvPicPr>
        <p:blipFill>
          <a:blip r:embed="rId3">
            <a:alphaModFix/>
          </a:blip>
          <a:stretch>
            <a:fillRect/>
          </a:stretch>
        </p:blipFill>
        <p:spPr>
          <a:xfrm rot="10800000">
            <a:off x="5131863" y="2843537"/>
            <a:ext cx="232600" cy="893550"/>
          </a:xfrm>
          <a:prstGeom prst="rect">
            <a:avLst/>
          </a:prstGeom>
          <a:noFill/>
          <a:ln>
            <a:noFill/>
          </a:ln>
        </p:spPr>
      </p:pic>
      <p:cxnSp>
        <p:nvCxnSpPr>
          <p:cNvPr id="425" name="Google Shape;425;p35"/>
          <p:cNvCxnSpPr/>
          <p:nvPr/>
        </p:nvCxnSpPr>
        <p:spPr>
          <a:xfrm>
            <a:off x="6619076"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426" name="Google Shape;426;p35"/>
          <p:cNvCxnSpPr/>
          <p:nvPr/>
        </p:nvCxnSpPr>
        <p:spPr>
          <a:xfrm>
            <a:off x="6619068"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427" name="Google Shape;427;p35"/>
          <p:cNvCxnSpPr/>
          <p:nvPr/>
        </p:nvCxnSpPr>
        <p:spPr>
          <a:xfrm>
            <a:off x="8346168"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p35"/>
          <p:cNvSpPr txBox="1"/>
          <p:nvPr/>
        </p:nvSpPr>
        <p:spPr>
          <a:xfrm>
            <a:off x="6845419" y="341345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429" name="Google Shape;429;p35"/>
          <p:cNvSpPr txBox="1"/>
          <p:nvPr/>
        </p:nvSpPr>
        <p:spPr>
          <a:xfrm>
            <a:off x="6852910"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descr="Image result for curly brackets" id="430" name="Google Shape;430;p35"/>
          <p:cNvPicPr preferRelativeResize="0"/>
          <p:nvPr/>
        </p:nvPicPr>
        <p:blipFill>
          <a:blip r:embed="rId3">
            <a:alphaModFix/>
          </a:blip>
          <a:stretch>
            <a:fillRect/>
          </a:stretch>
        </p:blipFill>
        <p:spPr>
          <a:xfrm>
            <a:off x="6690155" y="2845062"/>
            <a:ext cx="232600" cy="893550"/>
          </a:xfrm>
          <a:prstGeom prst="rect">
            <a:avLst/>
          </a:prstGeom>
          <a:noFill/>
          <a:ln>
            <a:noFill/>
          </a:ln>
        </p:spPr>
      </p:pic>
      <p:pic>
        <p:nvPicPr>
          <p:cNvPr descr="Image result for curly brackets" id="431" name="Google Shape;431;p35"/>
          <p:cNvPicPr preferRelativeResize="0"/>
          <p:nvPr/>
        </p:nvPicPr>
        <p:blipFill>
          <a:blip r:embed="rId3">
            <a:alphaModFix/>
          </a:blip>
          <a:stretch>
            <a:fillRect/>
          </a:stretch>
        </p:blipFill>
        <p:spPr>
          <a:xfrm rot="10800000">
            <a:off x="8042480" y="2843537"/>
            <a:ext cx="232600" cy="893550"/>
          </a:xfrm>
          <a:prstGeom prst="rect">
            <a:avLst/>
          </a:prstGeom>
          <a:noFill/>
          <a:ln>
            <a:noFill/>
          </a:ln>
        </p:spPr>
      </p:pic>
      <p:pic>
        <p:nvPicPr>
          <p:cNvPr descr="Related image" id="432" name="Google Shape;432;p35"/>
          <p:cNvPicPr preferRelativeResize="0"/>
          <p:nvPr/>
        </p:nvPicPr>
        <p:blipFill>
          <a:blip r:embed="rId4">
            <a:alphaModFix/>
          </a:blip>
          <a:stretch>
            <a:fillRect/>
          </a:stretch>
        </p:blipFill>
        <p:spPr>
          <a:xfrm>
            <a:off x="1339604" y="2307650"/>
            <a:ext cx="602716" cy="602699"/>
          </a:xfrm>
          <a:prstGeom prst="rect">
            <a:avLst/>
          </a:prstGeom>
          <a:noFill/>
          <a:ln>
            <a:noFill/>
          </a:ln>
        </p:spPr>
      </p:pic>
      <p:pic>
        <p:nvPicPr>
          <p:cNvPr descr="Related image" id="433" name="Google Shape;433;p35"/>
          <p:cNvPicPr preferRelativeResize="0"/>
          <p:nvPr/>
        </p:nvPicPr>
        <p:blipFill>
          <a:blip r:embed="rId4">
            <a:alphaModFix/>
          </a:blip>
          <a:stretch>
            <a:fillRect/>
          </a:stretch>
        </p:blipFill>
        <p:spPr>
          <a:xfrm>
            <a:off x="4270654" y="2328975"/>
            <a:ext cx="602716" cy="602699"/>
          </a:xfrm>
          <a:prstGeom prst="rect">
            <a:avLst/>
          </a:prstGeom>
          <a:noFill/>
          <a:ln>
            <a:noFill/>
          </a:ln>
        </p:spPr>
      </p:pic>
      <p:pic>
        <p:nvPicPr>
          <p:cNvPr descr="Related image" id="434" name="Google Shape;434;p35"/>
          <p:cNvPicPr preferRelativeResize="0"/>
          <p:nvPr/>
        </p:nvPicPr>
        <p:blipFill>
          <a:blip r:embed="rId4">
            <a:alphaModFix/>
          </a:blip>
          <a:stretch>
            <a:fillRect/>
          </a:stretch>
        </p:blipFill>
        <p:spPr>
          <a:xfrm>
            <a:off x="7166254" y="2328975"/>
            <a:ext cx="602716" cy="6026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6"/>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SecureStore</a:t>
            </a:r>
            <a:endParaRPr sz="2400">
              <a:latin typeface="Roboto"/>
              <a:ea typeface="Roboto"/>
              <a:cs typeface="Roboto"/>
              <a:sym typeface="Roboto"/>
            </a:endParaRPr>
          </a:p>
        </p:txBody>
      </p:sp>
      <p:pic>
        <p:nvPicPr>
          <p:cNvPr id="440" name="Google Shape;440;p36"/>
          <p:cNvPicPr preferRelativeResize="0"/>
          <p:nvPr/>
        </p:nvPicPr>
        <p:blipFill>
          <a:blip r:embed="rId3">
            <a:alphaModFix/>
          </a:blip>
          <a:stretch>
            <a:fillRect/>
          </a:stretch>
        </p:blipFill>
        <p:spPr>
          <a:xfrm>
            <a:off x="1368825" y="1564000"/>
            <a:ext cx="5726950" cy="1087500"/>
          </a:xfrm>
          <a:prstGeom prst="rect">
            <a:avLst/>
          </a:prstGeom>
          <a:noFill/>
          <a:ln>
            <a:noFill/>
          </a:ln>
        </p:spPr>
      </p:pic>
      <p:sp>
        <p:nvSpPr>
          <p:cNvPr id="441" name="Google Shape;441;p36"/>
          <p:cNvSpPr txBox="1"/>
          <p:nvPr/>
        </p:nvSpPr>
        <p:spPr>
          <a:xfrm>
            <a:off x="841225" y="1084000"/>
            <a:ext cx="76737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7"/>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SecureStore</a:t>
            </a:r>
            <a:endParaRPr sz="2400">
              <a:latin typeface="Roboto"/>
              <a:ea typeface="Roboto"/>
              <a:cs typeface="Roboto"/>
              <a:sym typeface="Roboto"/>
            </a:endParaRPr>
          </a:p>
        </p:txBody>
      </p:sp>
      <p:sp>
        <p:nvSpPr>
          <p:cNvPr id="447" name="Google Shape;447;p37"/>
          <p:cNvSpPr txBox="1"/>
          <p:nvPr/>
        </p:nvSpPr>
        <p:spPr>
          <a:xfrm>
            <a:off x="841225" y="1084000"/>
            <a:ext cx="76737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pic>
        <p:nvPicPr>
          <p:cNvPr id="448" name="Google Shape;448;p37"/>
          <p:cNvPicPr preferRelativeResize="0"/>
          <p:nvPr/>
        </p:nvPicPr>
        <p:blipFill>
          <a:blip r:embed="rId3">
            <a:alphaModFix/>
          </a:blip>
          <a:stretch>
            <a:fillRect/>
          </a:stretch>
        </p:blipFill>
        <p:spPr>
          <a:xfrm>
            <a:off x="1368825" y="1564000"/>
            <a:ext cx="5726950" cy="1087500"/>
          </a:xfrm>
          <a:prstGeom prst="rect">
            <a:avLst/>
          </a:prstGeom>
          <a:noFill/>
          <a:ln>
            <a:noFill/>
          </a:ln>
        </p:spPr>
      </p:pic>
      <p:sp>
        <p:nvSpPr>
          <p:cNvPr id="449" name="Google Shape;449;p37"/>
          <p:cNvSpPr txBox="1"/>
          <p:nvPr/>
        </p:nvSpPr>
        <p:spPr>
          <a:xfrm>
            <a:off x="841225" y="2836600"/>
            <a:ext cx="76737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Getting Data</a:t>
            </a:r>
            <a:endParaRPr sz="1800">
              <a:latin typeface="Consolas"/>
              <a:ea typeface="Consolas"/>
              <a:cs typeface="Consolas"/>
              <a:sym typeface="Consolas"/>
            </a:endParaRPr>
          </a:p>
        </p:txBody>
      </p:sp>
      <p:pic>
        <p:nvPicPr>
          <p:cNvPr id="450" name="Google Shape;450;p37"/>
          <p:cNvPicPr preferRelativeResize="0"/>
          <p:nvPr/>
        </p:nvPicPr>
        <p:blipFill>
          <a:blip r:embed="rId4">
            <a:alphaModFix/>
          </a:blip>
          <a:stretch>
            <a:fillRect/>
          </a:stretch>
        </p:blipFill>
        <p:spPr>
          <a:xfrm>
            <a:off x="1368825" y="3316597"/>
            <a:ext cx="5726950" cy="13992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8"/>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SecureStore</a:t>
            </a:r>
            <a:endParaRPr sz="2400">
              <a:latin typeface="Roboto"/>
              <a:ea typeface="Roboto"/>
              <a:cs typeface="Roboto"/>
              <a:sym typeface="Roboto"/>
            </a:endParaRPr>
          </a:p>
        </p:txBody>
      </p:sp>
      <p:sp>
        <p:nvSpPr>
          <p:cNvPr id="456" name="Google Shape;456;p38"/>
          <p:cNvSpPr txBox="1"/>
          <p:nvPr/>
        </p:nvSpPr>
        <p:spPr>
          <a:xfrm>
            <a:off x="841225" y="1084000"/>
            <a:ext cx="76737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 - </a:t>
            </a:r>
            <a:r>
              <a:rPr lang="en" sz="1800">
                <a:solidFill>
                  <a:schemeClr val="dk1"/>
                </a:solidFill>
                <a:latin typeface="Consolas"/>
                <a:ea typeface="Consolas"/>
                <a:cs typeface="Consolas"/>
                <a:sym typeface="Consolas"/>
              </a:rPr>
              <a:t>SecureStore.setItemAsync(key, value, options)</a:t>
            </a:r>
            <a:endParaRPr sz="18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800">
              <a:latin typeface="Roboto"/>
              <a:ea typeface="Roboto"/>
              <a:cs typeface="Roboto"/>
              <a:sym typeface="Roboto"/>
            </a:endParaRPr>
          </a:p>
        </p:txBody>
      </p:sp>
      <p:sp>
        <p:nvSpPr>
          <p:cNvPr id="457" name="Google Shape;457;p38"/>
          <p:cNvSpPr txBox="1"/>
          <p:nvPr/>
        </p:nvSpPr>
        <p:spPr>
          <a:xfrm>
            <a:off x="841225" y="1564000"/>
            <a:ext cx="76737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Getting Data - </a:t>
            </a:r>
            <a:r>
              <a:rPr lang="en" sz="1800">
                <a:solidFill>
                  <a:schemeClr val="dk1"/>
                </a:solidFill>
                <a:latin typeface="Consolas"/>
                <a:ea typeface="Consolas"/>
                <a:cs typeface="Consolas"/>
                <a:sym typeface="Consolas"/>
              </a:rPr>
              <a:t>SecureStore.getItemAsync(key, value, options)</a:t>
            </a:r>
            <a:endParaRPr sz="1800">
              <a:latin typeface="Consolas"/>
              <a:ea typeface="Consolas"/>
              <a:cs typeface="Consolas"/>
              <a:sym typeface="Consolas"/>
            </a:endParaRPr>
          </a:p>
        </p:txBody>
      </p:sp>
      <p:sp>
        <p:nvSpPr>
          <p:cNvPr id="458" name="Google Shape;458;p38"/>
          <p:cNvSpPr txBox="1"/>
          <p:nvPr/>
        </p:nvSpPr>
        <p:spPr>
          <a:xfrm>
            <a:off x="841225" y="2044000"/>
            <a:ext cx="79290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Deleting Data - </a:t>
            </a:r>
            <a:r>
              <a:rPr lang="en" sz="1800">
                <a:solidFill>
                  <a:schemeClr val="dk1"/>
                </a:solidFill>
                <a:latin typeface="Consolas"/>
                <a:ea typeface="Consolas"/>
                <a:cs typeface="Consolas"/>
                <a:sym typeface="Consolas"/>
              </a:rPr>
              <a:t>SecureStore.deleteItemAsync(key, value, options)</a:t>
            </a:r>
            <a:endParaRPr sz="18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39"/>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464" name="Google Shape;464;p39"/>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465" name="Google Shape;465;p39"/>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466" name="Google Shape;466;p39"/>
          <p:cNvPicPr preferRelativeResize="0"/>
          <p:nvPr/>
        </p:nvPicPr>
        <p:blipFill>
          <a:blip r:embed="rId4">
            <a:alphaModFix/>
          </a:blip>
          <a:stretch>
            <a:fillRect/>
          </a:stretch>
        </p:blipFill>
        <p:spPr>
          <a:xfrm>
            <a:off x="2237102" y="1514840"/>
            <a:ext cx="200250" cy="200250"/>
          </a:xfrm>
          <a:prstGeom prst="rect">
            <a:avLst/>
          </a:prstGeom>
          <a:noFill/>
          <a:ln>
            <a:noFill/>
          </a:ln>
        </p:spPr>
      </p:pic>
      <p:pic>
        <p:nvPicPr>
          <p:cNvPr id="467" name="Google Shape;467;p39"/>
          <p:cNvPicPr preferRelativeResize="0"/>
          <p:nvPr/>
        </p:nvPicPr>
        <p:blipFill>
          <a:blip r:embed="rId4">
            <a:alphaModFix/>
          </a:blip>
          <a:stretch>
            <a:fillRect/>
          </a:stretch>
        </p:blipFill>
        <p:spPr>
          <a:xfrm>
            <a:off x="2098094" y="1729661"/>
            <a:ext cx="200250" cy="200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40"/>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473" name="Google Shape;473;p40"/>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474" name="Google Shape;474;p40"/>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475" name="Google Shape;475;p40"/>
          <p:cNvPicPr preferRelativeResize="0"/>
          <p:nvPr/>
        </p:nvPicPr>
        <p:blipFill>
          <a:blip r:embed="rId4">
            <a:alphaModFix/>
          </a:blip>
          <a:stretch>
            <a:fillRect/>
          </a:stretch>
        </p:blipFill>
        <p:spPr>
          <a:xfrm>
            <a:off x="679346" y="1921840"/>
            <a:ext cx="224200" cy="224200"/>
          </a:xfrm>
          <a:prstGeom prst="rect">
            <a:avLst/>
          </a:prstGeom>
          <a:noFill/>
          <a:ln>
            <a:noFill/>
          </a:ln>
        </p:spPr>
      </p:pic>
      <p:pic>
        <p:nvPicPr>
          <p:cNvPr id="476" name="Google Shape;476;p40"/>
          <p:cNvPicPr preferRelativeResize="0"/>
          <p:nvPr/>
        </p:nvPicPr>
        <p:blipFill>
          <a:blip r:embed="rId5">
            <a:alphaModFix/>
          </a:blip>
          <a:stretch>
            <a:fillRect/>
          </a:stretch>
        </p:blipFill>
        <p:spPr>
          <a:xfrm>
            <a:off x="2237102" y="1514840"/>
            <a:ext cx="200250" cy="200250"/>
          </a:xfrm>
          <a:prstGeom prst="rect">
            <a:avLst/>
          </a:prstGeom>
          <a:noFill/>
          <a:ln>
            <a:noFill/>
          </a:ln>
        </p:spPr>
      </p:pic>
      <p:pic>
        <p:nvPicPr>
          <p:cNvPr id="477" name="Google Shape;477;p40"/>
          <p:cNvPicPr preferRelativeResize="0"/>
          <p:nvPr/>
        </p:nvPicPr>
        <p:blipFill>
          <a:blip r:embed="rId5">
            <a:alphaModFix/>
          </a:blip>
          <a:stretch>
            <a:fillRect/>
          </a:stretch>
        </p:blipFill>
        <p:spPr>
          <a:xfrm>
            <a:off x="2098094" y="1729661"/>
            <a:ext cx="200250" cy="200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41"/>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483" name="Google Shape;483;p41"/>
          <p:cNvSpPr txBox="1"/>
          <p:nvPr/>
        </p:nvSpPr>
        <p:spPr>
          <a:xfrm>
            <a:off x="460218" y="10840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555555"/>
                </a:solidFill>
                <a:latin typeface="Roboto"/>
                <a:ea typeface="Roboto"/>
                <a:cs typeface="Roboto"/>
                <a:sym typeface="Roboto"/>
              </a:rPr>
              <a:t>PouchDB is an </a:t>
            </a:r>
            <a:r>
              <a:rPr b="1" lang="en" sz="1800">
                <a:solidFill>
                  <a:srgbClr val="555555"/>
                </a:solidFill>
                <a:latin typeface="Roboto"/>
                <a:ea typeface="Roboto"/>
                <a:cs typeface="Roboto"/>
                <a:sym typeface="Roboto"/>
              </a:rPr>
              <a:t>in-browser database</a:t>
            </a:r>
            <a:r>
              <a:rPr lang="en" sz="1800">
                <a:solidFill>
                  <a:srgbClr val="555555"/>
                </a:solidFill>
                <a:latin typeface="Roboto"/>
                <a:ea typeface="Roboto"/>
                <a:cs typeface="Roboto"/>
                <a:sym typeface="Roboto"/>
              </a:rPr>
              <a:t> that allows applications to save data locally, so that users can enjoy all the features of an app even when they're offline. Plus, the data is synchronized between clients, so users can stay up-to-date wherever they go.</a:t>
            </a:r>
            <a:endParaRPr sz="18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72" name="Google Shape;72;p15"/>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73" name="Google Shape;73;p15"/>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74" name="Google Shape;74;p15"/>
          <p:cNvPicPr preferRelativeResize="0"/>
          <p:nvPr/>
        </p:nvPicPr>
        <p:blipFill>
          <a:blip r:embed="rId4">
            <a:alphaModFix/>
          </a:blip>
          <a:stretch>
            <a:fillRect/>
          </a:stretch>
        </p:blipFill>
        <p:spPr>
          <a:xfrm>
            <a:off x="686646" y="1502871"/>
            <a:ext cx="224200" cy="224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2"/>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489" name="Google Shape;489;p42"/>
          <p:cNvSpPr txBox="1"/>
          <p:nvPr/>
        </p:nvSpPr>
        <p:spPr>
          <a:xfrm>
            <a:off x="460218" y="10840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u="sng">
                <a:solidFill>
                  <a:schemeClr val="hlink"/>
                </a:solidFill>
                <a:latin typeface="Roboto"/>
                <a:ea typeface="Roboto"/>
                <a:cs typeface="Roboto"/>
                <a:sym typeface="Roboto"/>
                <a:hlinkClick r:id="rId3"/>
              </a:rPr>
              <a:t>https://pouchdb.com/api.html</a:t>
            </a:r>
            <a:endParaRPr sz="1800">
              <a:solidFill>
                <a:srgbClr val="666666"/>
              </a:solidFill>
              <a:latin typeface="Roboto"/>
              <a:ea typeface="Roboto"/>
              <a:cs typeface="Roboto"/>
              <a:sym typeface="Roboto"/>
            </a:endParaRPr>
          </a:p>
        </p:txBody>
      </p:sp>
      <p:pic>
        <p:nvPicPr>
          <p:cNvPr id="490" name="Google Shape;490;p42"/>
          <p:cNvPicPr preferRelativeResize="0"/>
          <p:nvPr/>
        </p:nvPicPr>
        <p:blipFill>
          <a:blip r:embed="rId4">
            <a:alphaModFix/>
          </a:blip>
          <a:stretch>
            <a:fillRect/>
          </a:stretch>
        </p:blipFill>
        <p:spPr>
          <a:xfrm>
            <a:off x="152400" y="2663925"/>
            <a:ext cx="8839202" cy="1758140"/>
          </a:xfrm>
          <a:prstGeom prst="rect">
            <a:avLst/>
          </a:prstGeom>
          <a:noFill/>
          <a:ln>
            <a:noFill/>
          </a:ln>
        </p:spPr>
      </p:pic>
      <p:sp>
        <p:nvSpPr>
          <p:cNvPr id="491" name="Google Shape;491;p42"/>
          <p:cNvSpPr txBox="1"/>
          <p:nvPr/>
        </p:nvSpPr>
        <p:spPr>
          <a:xfrm>
            <a:off x="152393" y="18472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Initializing DB reference</a:t>
            </a:r>
            <a:endParaRPr sz="1800">
              <a:solidFill>
                <a:srgbClr val="666666"/>
              </a:solidFill>
              <a:latin typeface="Roboto"/>
              <a:ea typeface="Roboto"/>
              <a:cs typeface="Roboto"/>
              <a:sym typeface="Roboto"/>
            </a:endParaRPr>
          </a:p>
        </p:txBody>
      </p:sp>
      <p:cxnSp>
        <p:nvCxnSpPr>
          <p:cNvPr id="492" name="Google Shape;492;p42"/>
          <p:cNvCxnSpPr/>
          <p:nvPr/>
        </p:nvCxnSpPr>
        <p:spPr>
          <a:xfrm flipH="1">
            <a:off x="3587175" y="1928500"/>
            <a:ext cx="1046100" cy="1168500"/>
          </a:xfrm>
          <a:prstGeom prst="straightConnector1">
            <a:avLst/>
          </a:prstGeom>
          <a:noFill/>
          <a:ln cap="flat" cmpd="sng" w="9525">
            <a:solidFill>
              <a:schemeClr val="dk2"/>
            </a:solidFill>
            <a:prstDash val="solid"/>
            <a:round/>
            <a:headEnd len="med" w="med" type="none"/>
            <a:tailEnd len="med" w="med" type="triangle"/>
          </a:ln>
        </p:spPr>
      </p:cxnSp>
      <p:sp>
        <p:nvSpPr>
          <p:cNvPr id="493" name="Google Shape;493;p42"/>
          <p:cNvSpPr txBox="1"/>
          <p:nvPr/>
        </p:nvSpPr>
        <p:spPr>
          <a:xfrm>
            <a:off x="3783425" y="1269550"/>
            <a:ext cx="2051100" cy="47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Initialize via name</a:t>
            </a:r>
            <a:endParaRPr sz="1800">
              <a:solidFill>
                <a:srgbClr val="666666"/>
              </a:solidFill>
              <a:latin typeface="Roboto"/>
              <a:ea typeface="Roboto"/>
              <a:cs typeface="Roboto"/>
              <a:sym typeface="Roboto"/>
            </a:endParaRPr>
          </a:p>
        </p:txBody>
      </p:sp>
      <p:sp>
        <p:nvSpPr>
          <p:cNvPr id="494" name="Google Shape;494;p42"/>
          <p:cNvSpPr txBox="1"/>
          <p:nvPr/>
        </p:nvSpPr>
        <p:spPr>
          <a:xfrm>
            <a:off x="6133975" y="1601725"/>
            <a:ext cx="2315400" cy="47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Initialize via API URL</a:t>
            </a:r>
            <a:endParaRPr sz="1800">
              <a:solidFill>
                <a:srgbClr val="666666"/>
              </a:solidFill>
              <a:latin typeface="Roboto"/>
              <a:ea typeface="Roboto"/>
              <a:cs typeface="Roboto"/>
              <a:sym typeface="Roboto"/>
            </a:endParaRPr>
          </a:p>
        </p:txBody>
      </p:sp>
      <p:cxnSp>
        <p:nvCxnSpPr>
          <p:cNvPr id="495" name="Google Shape;495;p42"/>
          <p:cNvCxnSpPr/>
          <p:nvPr/>
        </p:nvCxnSpPr>
        <p:spPr>
          <a:xfrm flipH="1">
            <a:off x="6134100" y="2178225"/>
            <a:ext cx="885300" cy="977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43"/>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01" name="Google Shape;501;p43"/>
          <p:cNvSpPr txBox="1"/>
          <p:nvPr/>
        </p:nvSpPr>
        <p:spPr>
          <a:xfrm>
            <a:off x="445194" y="1084000"/>
            <a:ext cx="1426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Putting data</a:t>
            </a:r>
            <a:endParaRPr sz="1800">
              <a:solidFill>
                <a:srgbClr val="666666"/>
              </a:solidFill>
              <a:latin typeface="Roboto"/>
              <a:ea typeface="Roboto"/>
              <a:cs typeface="Roboto"/>
              <a:sym typeface="Roboto"/>
            </a:endParaRPr>
          </a:p>
        </p:txBody>
      </p:sp>
      <p:pic>
        <p:nvPicPr>
          <p:cNvPr id="502" name="Google Shape;502;p43"/>
          <p:cNvPicPr preferRelativeResize="0"/>
          <p:nvPr/>
        </p:nvPicPr>
        <p:blipFill>
          <a:blip r:embed="rId3">
            <a:alphaModFix/>
          </a:blip>
          <a:stretch>
            <a:fillRect/>
          </a:stretch>
        </p:blipFill>
        <p:spPr>
          <a:xfrm>
            <a:off x="152400" y="1999600"/>
            <a:ext cx="8839204" cy="2685328"/>
          </a:xfrm>
          <a:prstGeom prst="rect">
            <a:avLst/>
          </a:prstGeom>
          <a:noFill/>
          <a:ln>
            <a:noFill/>
          </a:ln>
        </p:spPr>
      </p:pic>
      <p:cxnSp>
        <p:nvCxnSpPr>
          <p:cNvPr id="503" name="Google Shape;503;p43"/>
          <p:cNvCxnSpPr/>
          <p:nvPr/>
        </p:nvCxnSpPr>
        <p:spPr>
          <a:xfrm flipH="1">
            <a:off x="2263475" y="1168525"/>
            <a:ext cx="1021500" cy="111150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43"/>
          <p:cNvSpPr txBox="1"/>
          <p:nvPr/>
        </p:nvSpPr>
        <p:spPr>
          <a:xfrm>
            <a:off x="2663925" y="634150"/>
            <a:ext cx="2353500" cy="4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Property-value pairs</a:t>
            </a:r>
            <a:endParaRPr sz="1800">
              <a:solidFill>
                <a:srgbClr val="666666"/>
              </a:solidFill>
              <a:latin typeface="Roboto"/>
              <a:ea typeface="Roboto"/>
              <a:cs typeface="Roboto"/>
              <a:sym typeface="Roboto"/>
            </a:endParaRPr>
          </a:p>
        </p:txBody>
      </p:sp>
      <p:sp>
        <p:nvSpPr>
          <p:cNvPr id="505" name="Google Shape;505;p43"/>
          <p:cNvSpPr txBox="1"/>
          <p:nvPr/>
        </p:nvSpPr>
        <p:spPr>
          <a:xfrm>
            <a:off x="3772400" y="1129750"/>
            <a:ext cx="2353500" cy="4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Upon success, execute this code</a:t>
            </a:r>
            <a:endParaRPr sz="1800">
              <a:solidFill>
                <a:srgbClr val="666666"/>
              </a:solidFill>
              <a:latin typeface="Roboto"/>
              <a:ea typeface="Roboto"/>
              <a:cs typeface="Roboto"/>
              <a:sym typeface="Roboto"/>
            </a:endParaRPr>
          </a:p>
        </p:txBody>
      </p:sp>
      <p:cxnSp>
        <p:nvCxnSpPr>
          <p:cNvPr id="506" name="Google Shape;506;p43"/>
          <p:cNvCxnSpPr/>
          <p:nvPr/>
        </p:nvCxnSpPr>
        <p:spPr>
          <a:xfrm flipH="1">
            <a:off x="2930700" y="1901100"/>
            <a:ext cx="1021500" cy="1111500"/>
          </a:xfrm>
          <a:prstGeom prst="straightConnector1">
            <a:avLst/>
          </a:prstGeom>
          <a:noFill/>
          <a:ln cap="flat" cmpd="sng" w="9525">
            <a:solidFill>
              <a:schemeClr val="dk2"/>
            </a:solidFill>
            <a:prstDash val="solid"/>
            <a:round/>
            <a:headEnd len="med" w="med" type="none"/>
            <a:tailEnd len="med" w="med" type="triangle"/>
          </a:ln>
        </p:spPr>
      </p:cxnSp>
      <p:sp>
        <p:nvSpPr>
          <p:cNvPr id="507" name="Google Shape;507;p43"/>
          <p:cNvSpPr txBox="1"/>
          <p:nvPr/>
        </p:nvSpPr>
        <p:spPr>
          <a:xfrm>
            <a:off x="5959525" y="1129750"/>
            <a:ext cx="2353500" cy="4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Upon error, execute this code</a:t>
            </a:r>
            <a:endParaRPr sz="1800">
              <a:solidFill>
                <a:srgbClr val="666666"/>
              </a:solidFill>
              <a:latin typeface="Roboto"/>
              <a:ea typeface="Roboto"/>
              <a:cs typeface="Roboto"/>
              <a:sym typeface="Roboto"/>
            </a:endParaRPr>
          </a:p>
        </p:txBody>
      </p:sp>
      <p:cxnSp>
        <p:nvCxnSpPr>
          <p:cNvPr id="508" name="Google Shape;508;p43"/>
          <p:cNvCxnSpPr/>
          <p:nvPr/>
        </p:nvCxnSpPr>
        <p:spPr>
          <a:xfrm flipH="1">
            <a:off x="3418100" y="1903975"/>
            <a:ext cx="2939400" cy="177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4"/>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14" name="Google Shape;514;p44"/>
          <p:cNvSpPr txBox="1"/>
          <p:nvPr/>
        </p:nvSpPr>
        <p:spPr>
          <a:xfrm>
            <a:off x="460219" y="1084000"/>
            <a:ext cx="14436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Getting data</a:t>
            </a:r>
            <a:endParaRPr sz="1800">
              <a:solidFill>
                <a:srgbClr val="666666"/>
              </a:solidFill>
              <a:latin typeface="Roboto"/>
              <a:ea typeface="Roboto"/>
              <a:cs typeface="Roboto"/>
              <a:sym typeface="Roboto"/>
            </a:endParaRPr>
          </a:p>
        </p:txBody>
      </p:sp>
      <p:sp>
        <p:nvSpPr>
          <p:cNvPr id="515" name="Google Shape;515;p44"/>
          <p:cNvSpPr txBox="1"/>
          <p:nvPr/>
        </p:nvSpPr>
        <p:spPr>
          <a:xfrm>
            <a:off x="2565600" y="1084000"/>
            <a:ext cx="34404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Return object with id “mydoc” </a:t>
            </a:r>
            <a:endParaRPr sz="1800">
              <a:solidFill>
                <a:srgbClr val="666666"/>
              </a:solidFill>
              <a:latin typeface="Roboto"/>
              <a:ea typeface="Roboto"/>
              <a:cs typeface="Roboto"/>
              <a:sym typeface="Roboto"/>
            </a:endParaRPr>
          </a:p>
        </p:txBody>
      </p:sp>
      <p:pic>
        <p:nvPicPr>
          <p:cNvPr id="516" name="Google Shape;516;p44"/>
          <p:cNvPicPr preferRelativeResize="0"/>
          <p:nvPr/>
        </p:nvPicPr>
        <p:blipFill rotWithShape="1">
          <a:blip r:embed="rId3">
            <a:alphaModFix/>
          </a:blip>
          <a:srcRect b="59698" l="0" r="0" t="0"/>
          <a:stretch/>
        </p:blipFill>
        <p:spPr>
          <a:xfrm>
            <a:off x="460225" y="1676900"/>
            <a:ext cx="8335250" cy="1667725"/>
          </a:xfrm>
          <a:prstGeom prst="rect">
            <a:avLst/>
          </a:prstGeom>
          <a:noFill/>
          <a:ln>
            <a:noFill/>
          </a:ln>
        </p:spPr>
      </p:pic>
      <p:pic>
        <p:nvPicPr>
          <p:cNvPr id="517" name="Google Shape;517;p44"/>
          <p:cNvPicPr preferRelativeResize="0"/>
          <p:nvPr/>
        </p:nvPicPr>
        <p:blipFill rotWithShape="1">
          <a:blip r:embed="rId3">
            <a:alphaModFix/>
          </a:blip>
          <a:srcRect b="0" l="0" r="0" t="62500"/>
          <a:stretch/>
        </p:blipFill>
        <p:spPr>
          <a:xfrm>
            <a:off x="460225" y="3482425"/>
            <a:ext cx="8335250" cy="1551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45"/>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23" name="Google Shape;523;p45"/>
          <p:cNvSpPr txBox="1"/>
          <p:nvPr/>
        </p:nvSpPr>
        <p:spPr>
          <a:xfrm>
            <a:off x="460218" y="10840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Batch putting</a:t>
            </a:r>
            <a:endParaRPr sz="1800">
              <a:solidFill>
                <a:srgbClr val="666666"/>
              </a:solidFill>
              <a:latin typeface="Roboto"/>
              <a:ea typeface="Roboto"/>
              <a:cs typeface="Roboto"/>
              <a:sym typeface="Roboto"/>
            </a:endParaRPr>
          </a:p>
        </p:txBody>
      </p:sp>
      <p:pic>
        <p:nvPicPr>
          <p:cNvPr id="524" name="Google Shape;524;p45"/>
          <p:cNvPicPr preferRelativeResize="0"/>
          <p:nvPr/>
        </p:nvPicPr>
        <p:blipFill>
          <a:blip r:embed="rId3">
            <a:alphaModFix/>
          </a:blip>
          <a:stretch>
            <a:fillRect/>
          </a:stretch>
        </p:blipFill>
        <p:spPr>
          <a:xfrm>
            <a:off x="243000" y="1847200"/>
            <a:ext cx="8839198" cy="2620853"/>
          </a:xfrm>
          <a:prstGeom prst="rect">
            <a:avLst/>
          </a:prstGeom>
          <a:noFill/>
          <a:ln>
            <a:noFill/>
          </a:ln>
        </p:spPr>
      </p:pic>
      <p:sp>
        <p:nvSpPr>
          <p:cNvPr id="525" name="Google Shape;525;p45"/>
          <p:cNvSpPr txBox="1"/>
          <p:nvPr/>
        </p:nvSpPr>
        <p:spPr>
          <a:xfrm>
            <a:off x="2590125" y="1304650"/>
            <a:ext cx="34404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Specify an array of objects</a:t>
            </a:r>
            <a:endParaRPr sz="1800">
              <a:solidFill>
                <a:srgbClr val="666666"/>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46"/>
          <p:cNvSpPr txBox="1"/>
          <p:nvPr/>
        </p:nvSpPr>
        <p:spPr>
          <a:xfrm>
            <a:off x="0" y="35045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PouchDB</a:t>
            </a:r>
            <a:endParaRPr sz="2400">
              <a:latin typeface="Roboto"/>
              <a:ea typeface="Roboto"/>
              <a:cs typeface="Roboto"/>
              <a:sym typeface="Roboto"/>
            </a:endParaRPr>
          </a:p>
        </p:txBody>
      </p:sp>
      <p:sp>
        <p:nvSpPr>
          <p:cNvPr id="531" name="Google Shape;531;p46"/>
          <p:cNvSpPr txBox="1"/>
          <p:nvPr/>
        </p:nvSpPr>
        <p:spPr>
          <a:xfrm>
            <a:off x="450143" y="842425"/>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Batch deleting</a:t>
            </a:r>
            <a:endParaRPr sz="1800">
              <a:solidFill>
                <a:srgbClr val="666666"/>
              </a:solidFill>
              <a:latin typeface="Roboto"/>
              <a:ea typeface="Roboto"/>
              <a:cs typeface="Roboto"/>
              <a:sym typeface="Roboto"/>
            </a:endParaRPr>
          </a:p>
        </p:txBody>
      </p:sp>
      <p:pic>
        <p:nvPicPr>
          <p:cNvPr id="532" name="Google Shape;532;p46"/>
          <p:cNvPicPr preferRelativeResize="0"/>
          <p:nvPr/>
        </p:nvPicPr>
        <p:blipFill>
          <a:blip r:embed="rId3">
            <a:alphaModFix/>
          </a:blip>
          <a:stretch>
            <a:fillRect/>
          </a:stretch>
        </p:blipFill>
        <p:spPr>
          <a:xfrm>
            <a:off x="450150" y="1475275"/>
            <a:ext cx="5766151" cy="3518876"/>
          </a:xfrm>
          <a:prstGeom prst="rect">
            <a:avLst/>
          </a:prstGeom>
          <a:noFill/>
          <a:ln>
            <a:noFill/>
          </a:ln>
        </p:spPr>
      </p:pic>
      <p:sp>
        <p:nvSpPr>
          <p:cNvPr id="533" name="Google Shape;533;p46"/>
          <p:cNvSpPr txBox="1"/>
          <p:nvPr/>
        </p:nvSpPr>
        <p:spPr>
          <a:xfrm>
            <a:off x="6320550" y="2195375"/>
            <a:ext cx="2230800" cy="11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To delete, set the _deleted flag to be true</a:t>
            </a:r>
            <a:endParaRPr sz="1800">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47"/>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539" name="Google Shape;539;p47"/>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540" name="Google Shape;540;p47"/>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541" name="Google Shape;541;p47"/>
          <p:cNvPicPr preferRelativeResize="0"/>
          <p:nvPr/>
        </p:nvPicPr>
        <p:blipFill>
          <a:blip r:embed="rId4">
            <a:alphaModFix/>
          </a:blip>
          <a:stretch>
            <a:fillRect/>
          </a:stretch>
        </p:blipFill>
        <p:spPr>
          <a:xfrm>
            <a:off x="2237102" y="1514840"/>
            <a:ext cx="200250" cy="200250"/>
          </a:xfrm>
          <a:prstGeom prst="rect">
            <a:avLst/>
          </a:prstGeom>
          <a:noFill/>
          <a:ln>
            <a:noFill/>
          </a:ln>
        </p:spPr>
      </p:pic>
      <p:pic>
        <p:nvPicPr>
          <p:cNvPr id="542" name="Google Shape;542;p47"/>
          <p:cNvPicPr preferRelativeResize="0"/>
          <p:nvPr/>
        </p:nvPicPr>
        <p:blipFill>
          <a:blip r:embed="rId4">
            <a:alphaModFix/>
          </a:blip>
          <a:stretch>
            <a:fillRect/>
          </a:stretch>
        </p:blipFill>
        <p:spPr>
          <a:xfrm>
            <a:off x="2098094" y="1729661"/>
            <a:ext cx="200250" cy="200250"/>
          </a:xfrm>
          <a:prstGeom prst="rect">
            <a:avLst/>
          </a:prstGeom>
          <a:noFill/>
          <a:ln>
            <a:noFill/>
          </a:ln>
        </p:spPr>
      </p:pic>
      <p:pic>
        <p:nvPicPr>
          <p:cNvPr id="543" name="Google Shape;543;p47"/>
          <p:cNvPicPr preferRelativeResize="0"/>
          <p:nvPr/>
        </p:nvPicPr>
        <p:blipFill>
          <a:blip r:embed="rId4">
            <a:alphaModFix/>
          </a:blip>
          <a:stretch>
            <a:fillRect/>
          </a:stretch>
        </p:blipFill>
        <p:spPr>
          <a:xfrm>
            <a:off x="1871629" y="1933836"/>
            <a:ext cx="200250" cy="2002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48"/>
          <p:cNvSpPr txBox="1"/>
          <p:nvPr/>
        </p:nvSpPr>
        <p:spPr>
          <a:xfrm>
            <a:off x="526475" y="1414375"/>
            <a:ext cx="5378400" cy="1427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AsyncStorage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SecureStore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solidFill>
                  <a:schemeClr val="dk1"/>
                </a:solidFill>
                <a:latin typeface="Roboto"/>
                <a:ea typeface="Roboto"/>
                <a:cs typeface="Roboto"/>
                <a:sym typeface="Roboto"/>
              </a:rPr>
              <a:t>PouchDB</a:t>
            </a:r>
            <a:endParaRPr>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Build a to-do list</a:t>
            </a:r>
            <a:endParaRPr>
              <a:latin typeface="Roboto"/>
              <a:ea typeface="Roboto"/>
              <a:cs typeface="Roboto"/>
              <a:sym typeface="Roboto"/>
            </a:endParaRPr>
          </a:p>
        </p:txBody>
      </p:sp>
      <p:sp>
        <p:nvSpPr>
          <p:cNvPr id="549" name="Google Shape;549;p48"/>
          <p:cNvSpPr txBox="1"/>
          <p:nvPr/>
        </p:nvSpPr>
        <p:spPr>
          <a:xfrm>
            <a:off x="0" y="9621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Overview for today</a:t>
            </a:r>
            <a:endParaRPr sz="2400">
              <a:latin typeface="Roboto"/>
              <a:ea typeface="Roboto"/>
              <a:cs typeface="Roboto"/>
              <a:sym typeface="Roboto"/>
            </a:endParaRPr>
          </a:p>
        </p:txBody>
      </p:sp>
      <p:pic>
        <p:nvPicPr>
          <p:cNvPr id="550" name="Google Shape;550;p48"/>
          <p:cNvPicPr preferRelativeResize="0"/>
          <p:nvPr/>
        </p:nvPicPr>
        <p:blipFill>
          <a:blip r:embed="rId3">
            <a:alphaModFix/>
          </a:blip>
          <a:stretch>
            <a:fillRect/>
          </a:stretch>
        </p:blipFill>
        <p:spPr>
          <a:xfrm>
            <a:off x="6553800" y="1369524"/>
            <a:ext cx="1371000" cy="1371000"/>
          </a:xfrm>
          <a:prstGeom prst="rect">
            <a:avLst/>
          </a:prstGeom>
          <a:noFill/>
          <a:ln>
            <a:noFill/>
          </a:ln>
        </p:spPr>
      </p:pic>
      <p:pic>
        <p:nvPicPr>
          <p:cNvPr id="551" name="Google Shape;551;p48"/>
          <p:cNvPicPr preferRelativeResize="0"/>
          <p:nvPr/>
        </p:nvPicPr>
        <p:blipFill>
          <a:blip r:embed="rId4">
            <a:alphaModFix/>
          </a:blip>
          <a:stretch>
            <a:fillRect/>
          </a:stretch>
        </p:blipFill>
        <p:spPr>
          <a:xfrm>
            <a:off x="679346" y="2143154"/>
            <a:ext cx="224200" cy="224200"/>
          </a:xfrm>
          <a:prstGeom prst="rect">
            <a:avLst/>
          </a:prstGeom>
          <a:noFill/>
          <a:ln>
            <a:noFill/>
          </a:ln>
        </p:spPr>
      </p:pic>
      <p:pic>
        <p:nvPicPr>
          <p:cNvPr id="552" name="Google Shape;552;p48"/>
          <p:cNvPicPr preferRelativeResize="0"/>
          <p:nvPr/>
        </p:nvPicPr>
        <p:blipFill>
          <a:blip r:embed="rId5">
            <a:alphaModFix/>
          </a:blip>
          <a:stretch>
            <a:fillRect/>
          </a:stretch>
        </p:blipFill>
        <p:spPr>
          <a:xfrm>
            <a:off x="2237102" y="1514840"/>
            <a:ext cx="200250" cy="200250"/>
          </a:xfrm>
          <a:prstGeom prst="rect">
            <a:avLst/>
          </a:prstGeom>
          <a:noFill/>
          <a:ln>
            <a:noFill/>
          </a:ln>
        </p:spPr>
      </p:pic>
      <p:pic>
        <p:nvPicPr>
          <p:cNvPr id="553" name="Google Shape;553;p48"/>
          <p:cNvPicPr preferRelativeResize="0"/>
          <p:nvPr/>
        </p:nvPicPr>
        <p:blipFill>
          <a:blip r:embed="rId5">
            <a:alphaModFix/>
          </a:blip>
          <a:stretch>
            <a:fillRect/>
          </a:stretch>
        </p:blipFill>
        <p:spPr>
          <a:xfrm>
            <a:off x="2098094" y="1729661"/>
            <a:ext cx="200250" cy="200250"/>
          </a:xfrm>
          <a:prstGeom prst="rect">
            <a:avLst/>
          </a:prstGeom>
          <a:noFill/>
          <a:ln>
            <a:noFill/>
          </a:ln>
        </p:spPr>
      </p:pic>
      <p:pic>
        <p:nvPicPr>
          <p:cNvPr id="554" name="Google Shape;554;p48"/>
          <p:cNvPicPr preferRelativeResize="0"/>
          <p:nvPr/>
        </p:nvPicPr>
        <p:blipFill>
          <a:blip r:embed="rId5">
            <a:alphaModFix/>
          </a:blip>
          <a:stretch>
            <a:fillRect/>
          </a:stretch>
        </p:blipFill>
        <p:spPr>
          <a:xfrm>
            <a:off x="1871629" y="1933836"/>
            <a:ext cx="200250" cy="200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49"/>
          <p:cNvSpPr txBox="1"/>
          <p:nvPr/>
        </p:nvSpPr>
        <p:spPr>
          <a:xfrm>
            <a:off x="0" y="2032494"/>
            <a:ext cx="9144000" cy="10785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400">
                <a:latin typeface="Roboto"/>
                <a:ea typeface="Roboto"/>
                <a:cs typeface="Roboto"/>
                <a:sym typeface="Roboto"/>
              </a:rPr>
              <a:t>Exercise</a:t>
            </a:r>
            <a:endParaRPr sz="2400">
              <a:latin typeface="Roboto"/>
              <a:ea typeface="Roboto"/>
              <a:cs typeface="Roboto"/>
              <a:sym typeface="Roboto"/>
            </a:endParaRPr>
          </a:p>
          <a:p>
            <a:pPr indent="0" lvl="0" marL="0" rtl="0" algn="ctr">
              <a:spcBef>
                <a:spcPts val="0"/>
              </a:spcBef>
              <a:spcAft>
                <a:spcPts val="0"/>
              </a:spcAft>
              <a:buNone/>
            </a:pPr>
            <a:r>
              <a:t/>
            </a:r>
            <a:endParaRPr sz="2400">
              <a:latin typeface="Roboto"/>
              <a:ea typeface="Roboto"/>
              <a:cs typeface="Roboto"/>
              <a:sym typeface="Roboto"/>
            </a:endParaRPr>
          </a:p>
        </p:txBody>
      </p:sp>
      <p:pic>
        <p:nvPicPr>
          <p:cNvPr id="560" name="Google Shape;560;p49"/>
          <p:cNvPicPr preferRelativeResize="0"/>
          <p:nvPr/>
        </p:nvPicPr>
        <p:blipFill>
          <a:blip r:embed="rId3">
            <a:alphaModFix/>
          </a:blip>
          <a:stretch>
            <a:fillRect/>
          </a:stretch>
        </p:blipFill>
        <p:spPr>
          <a:xfrm>
            <a:off x="3783275" y="3291500"/>
            <a:ext cx="1577428" cy="494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50"/>
          <p:cNvSpPr txBox="1"/>
          <p:nvPr/>
        </p:nvSpPr>
        <p:spPr>
          <a:xfrm>
            <a:off x="602650" y="1702675"/>
            <a:ext cx="72549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CS47: Cross-Platform Mobile Development</a:t>
            </a:r>
            <a:endParaRPr sz="2400">
              <a:latin typeface="Roboto"/>
              <a:ea typeface="Roboto"/>
              <a:cs typeface="Roboto"/>
              <a:sym typeface="Roboto"/>
            </a:endParaRPr>
          </a:p>
        </p:txBody>
      </p:sp>
      <p:sp>
        <p:nvSpPr>
          <p:cNvPr id="566" name="Google Shape;566;p50"/>
          <p:cNvSpPr txBox="1"/>
          <p:nvPr/>
        </p:nvSpPr>
        <p:spPr>
          <a:xfrm>
            <a:off x="5515050" y="2339325"/>
            <a:ext cx="3337800" cy="2455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James Landay</a:t>
            </a:r>
            <a:endParaRPr>
              <a:solidFill>
                <a:srgbClr val="000000"/>
              </a:solidFill>
              <a:latin typeface="Roboto"/>
              <a:ea typeface="Roboto"/>
              <a:cs typeface="Roboto"/>
              <a:sym typeface="Roboto"/>
            </a:endParaRPr>
          </a:p>
          <a:p>
            <a:pPr indent="0" lvl="0" marL="0" rtl="0" algn="r">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Abdallah AbuHashem</a:t>
            </a:r>
            <a:endParaRPr>
              <a:solidFill>
                <a:srgbClr val="000000"/>
              </a:solidFill>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Tiffany Manuel</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Cisco Vlahakis</a:t>
            </a:r>
            <a:endParaRPr>
              <a:latin typeface="Roboto"/>
              <a:ea typeface="Roboto"/>
              <a:cs typeface="Roboto"/>
              <a:sym typeface="Roboto"/>
            </a:endParaRPr>
          </a:p>
          <a:p>
            <a:pPr indent="0" lvl="0" marL="0" rtl="0" algn="r">
              <a:spcBef>
                <a:spcPts val="0"/>
              </a:spcBef>
              <a:spcAft>
                <a:spcPts val="0"/>
              </a:spcAft>
              <a:buClr>
                <a:srgbClr val="000000"/>
              </a:buClr>
              <a:buSzPts val="1100"/>
              <a:buFont typeface="Arial"/>
              <a:buNone/>
            </a:pPr>
            <a:r>
              <a:rPr lang="en">
                <a:solidFill>
                  <a:srgbClr val="000000"/>
                </a:solidFill>
                <a:latin typeface="Roboto"/>
                <a:ea typeface="Roboto"/>
                <a:cs typeface="Roboto"/>
                <a:sym typeface="Roboto"/>
              </a:rPr>
              <a:t>Vy Mai</a:t>
            </a:r>
            <a:endParaRPr>
              <a:latin typeface="Roboto"/>
              <a:ea typeface="Roboto"/>
              <a:cs typeface="Roboto"/>
              <a:sym typeface="Roboto"/>
            </a:endParaRPr>
          </a:p>
          <a:p>
            <a:pPr indent="0" lvl="0" marL="0" rtl="0" algn="r">
              <a:spcBef>
                <a:spcPts val="0"/>
              </a:spcBef>
              <a:spcAft>
                <a:spcPts val="0"/>
              </a:spcAft>
              <a:buNone/>
            </a:pPr>
            <a:r>
              <a:t/>
            </a:r>
            <a:endParaRPr>
              <a:latin typeface="Roboto"/>
              <a:ea typeface="Roboto"/>
              <a:cs typeface="Roboto"/>
              <a:sym typeface="Roboto"/>
            </a:endParaRPr>
          </a:p>
          <a:p>
            <a:pPr indent="0" lvl="0" marL="0" rtl="0" algn="r">
              <a:spcBef>
                <a:spcPts val="0"/>
              </a:spcBef>
              <a:spcAft>
                <a:spcPts val="0"/>
              </a:spcAft>
              <a:buNone/>
            </a:pPr>
            <a:r>
              <a:rPr lang="en">
                <a:solidFill>
                  <a:srgbClr val="666666"/>
                </a:solidFill>
                <a:latin typeface="Roboto"/>
                <a:ea typeface="Roboto"/>
                <a:cs typeface="Roboto"/>
                <a:sym typeface="Roboto"/>
              </a:rPr>
              <a:t>Fall 2019</a:t>
            </a:r>
            <a:endParaRPr>
              <a:solidFill>
                <a:srgbClr val="666666"/>
              </a:solidFill>
              <a:latin typeface="Roboto"/>
              <a:ea typeface="Roboto"/>
              <a:cs typeface="Roboto"/>
              <a:sym typeface="Roboto"/>
            </a:endParaRPr>
          </a:p>
        </p:txBody>
      </p:sp>
      <p:sp>
        <p:nvSpPr>
          <p:cNvPr id="567" name="Google Shape;567;p50"/>
          <p:cNvSpPr txBox="1"/>
          <p:nvPr/>
        </p:nvSpPr>
        <p:spPr>
          <a:xfrm>
            <a:off x="602650" y="4185525"/>
            <a:ext cx="2463600" cy="38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u="sng">
                <a:solidFill>
                  <a:srgbClr val="0097A7"/>
                </a:solidFill>
                <a:latin typeface="Roboto"/>
                <a:ea typeface="Roboto"/>
                <a:cs typeface="Roboto"/>
                <a:sym typeface="Roboto"/>
                <a:hlinkClick r:id="rId3"/>
              </a:rPr>
              <a:t>https://cs47.stanford.edu</a:t>
            </a:r>
            <a:endParaRPr sz="1000">
              <a:latin typeface="Roboto"/>
              <a:ea typeface="Roboto"/>
              <a:cs typeface="Roboto"/>
              <a:sym typeface="Roboto"/>
            </a:endParaRPr>
          </a:p>
        </p:txBody>
      </p:sp>
      <p:sp>
        <p:nvSpPr>
          <p:cNvPr id="568" name="Google Shape;568;p50"/>
          <p:cNvSpPr txBox="1"/>
          <p:nvPr/>
        </p:nvSpPr>
        <p:spPr>
          <a:xfrm>
            <a:off x="938750" y="4540025"/>
            <a:ext cx="3337800" cy="22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cs47-fall19.slack.com</a:t>
            </a:r>
            <a:endParaRPr sz="1000">
              <a:solidFill>
                <a:srgbClr val="666666"/>
              </a:solidFill>
              <a:latin typeface="Roboto"/>
              <a:ea typeface="Roboto"/>
              <a:cs typeface="Roboto"/>
              <a:sym typeface="Roboto"/>
            </a:endParaRPr>
          </a:p>
        </p:txBody>
      </p:sp>
      <p:pic>
        <p:nvPicPr>
          <p:cNvPr id="569" name="Google Shape;569;p50"/>
          <p:cNvPicPr preferRelativeResize="0"/>
          <p:nvPr/>
        </p:nvPicPr>
        <p:blipFill>
          <a:blip r:embed="rId4">
            <a:alphaModFix/>
          </a:blip>
          <a:stretch>
            <a:fillRect/>
          </a:stretch>
        </p:blipFill>
        <p:spPr>
          <a:xfrm>
            <a:off x="697950" y="4511025"/>
            <a:ext cx="284100" cy="284100"/>
          </a:xfrm>
          <a:prstGeom prst="rect">
            <a:avLst/>
          </a:prstGeom>
          <a:noFill/>
          <a:ln>
            <a:noFill/>
          </a:ln>
        </p:spPr>
      </p:pic>
      <p:sp>
        <p:nvSpPr>
          <p:cNvPr id="570" name="Google Shape;570;p50"/>
          <p:cNvSpPr txBox="1"/>
          <p:nvPr/>
        </p:nvSpPr>
        <p:spPr>
          <a:xfrm>
            <a:off x="636550" y="2119025"/>
            <a:ext cx="7023300" cy="6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66666"/>
                </a:solidFill>
                <a:latin typeface="Roboto"/>
                <a:ea typeface="Roboto"/>
                <a:cs typeface="Roboto"/>
                <a:sym typeface="Roboto"/>
              </a:rPr>
              <a:t>Lecture 4B: AsyncStorage, SecureStore and PouchDB</a:t>
            </a:r>
            <a:endParaRPr sz="18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AsyncStorage</a:t>
            </a:r>
            <a:endParaRPr sz="2400">
              <a:latin typeface="Roboto"/>
              <a:ea typeface="Roboto"/>
              <a:cs typeface="Roboto"/>
              <a:sym typeface="Roboto"/>
            </a:endParaRPr>
          </a:p>
        </p:txBody>
      </p:sp>
      <p:sp>
        <p:nvSpPr>
          <p:cNvPr id="80" name="Google Shape;80;p16"/>
          <p:cNvSpPr txBox="1"/>
          <p:nvPr/>
        </p:nvSpPr>
        <p:spPr>
          <a:xfrm>
            <a:off x="460218" y="10840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A simple, unencrypted, asynchronous, persistent, key-value storage system that is global to the app.</a:t>
            </a:r>
            <a:endParaRPr sz="18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AsyncStorage</a:t>
            </a:r>
            <a:endParaRPr sz="2400">
              <a:latin typeface="Roboto"/>
              <a:ea typeface="Roboto"/>
              <a:cs typeface="Roboto"/>
              <a:sym typeface="Roboto"/>
            </a:endParaRPr>
          </a:p>
        </p:txBody>
      </p:sp>
      <p:sp>
        <p:nvSpPr>
          <p:cNvPr id="86" name="Google Shape;86;p17"/>
          <p:cNvSpPr txBox="1"/>
          <p:nvPr/>
        </p:nvSpPr>
        <p:spPr>
          <a:xfrm>
            <a:off x="460218" y="1084000"/>
            <a:ext cx="8101200" cy="76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solidFill>
                  <a:srgbClr val="666666"/>
                </a:solidFill>
                <a:latin typeface="Roboto"/>
                <a:ea typeface="Roboto"/>
                <a:cs typeface="Roboto"/>
                <a:sym typeface="Roboto"/>
              </a:rPr>
              <a:t>A simple, unencrypted, asynchronous, persistent, key-value storage system that is global to the app.</a:t>
            </a:r>
            <a:endParaRPr sz="1800">
              <a:solidFill>
                <a:srgbClr val="666666"/>
              </a:solidFill>
              <a:latin typeface="Roboto"/>
              <a:ea typeface="Roboto"/>
              <a:cs typeface="Roboto"/>
              <a:sym typeface="Roboto"/>
            </a:endParaRPr>
          </a:p>
        </p:txBody>
      </p:sp>
      <p:cxnSp>
        <p:nvCxnSpPr>
          <p:cNvPr id="87" name="Google Shape;87;p17"/>
          <p:cNvCxnSpPr/>
          <p:nvPr/>
        </p:nvCxnSpPr>
        <p:spPr>
          <a:xfrm>
            <a:off x="773409"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88" name="Google Shape;88;p17"/>
          <p:cNvCxnSpPr/>
          <p:nvPr/>
        </p:nvCxnSpPr>
        <p:spPr>
          <a:xfrm>
            <a:off x="773400"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89" name="Google Shape;89;p17"/>
          <p:cNvCxnSpPr/>
          <p:nvPr/>
        </p:nvCxnSpPr>
        <p:spPr>
          <a:xfrm>
            <a:off x="2500500"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90" name="Google Shape;90;p17"/>
          <p:cNvSpPr txBox="1"/>
          <p:nvPr/>
        </p:nvSpPr>
        <p:spPr>
          <a:xfrm>
            <a:off x="1284000" y="3882025"/>
            <a:ext cx="7059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Tinder</a:t>
            </a:r>
            <a:endParaRPr/>
          </a:p>
        </p:txBody>
      </p:sp>
      <p:cxnSp>
        <p:nvCxnSpPr>
          <p:cNvPr id="91" name="Google Shape;91;p17"/>
          <p:cNvCxnSpPr/>
          <p:nvPr/>
        </p:nvCxnSpPr>
        <p:spPr>
          <a:xfrm>
            <a:off x="3708459"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92" name="Google Shape;92;p17"/>
          <p:cNvCxnSpPr/>
          <p:nvPr/>
        </p:nvCxnSpPr>
        <p:spPr>
          <a:xfrm>
            <a:off x="3708450"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93" name="Google Shape;93;p17"/>
          <p:cNvCxnSpPr/>
          <p:nvPr/>
        </p:nvCxnSpPr>
        <p:spPr>
          <a:xfrm>
            <a:off x="5435550"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94" name="Google Shape;94;p17"/>
          <p:cNvSpPr txBox="1"/>
          <p:nvPr/>
        </p:nvSpPr>
        <p:spPr>
          <a:xfrm>
            <a:off x="4219050" y="3882025"/>
            <a:ext cx="7059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NYT</a:t>
            </a:r>
            <a:endParaRPr/>
          </a:p>
        </p:txBody>
      </p:sp>
      <p:sp>
        <p:nvSpPr>
          <p:cNvPr id="95" name="Google Shape;95;p17"/>
          <p:cNvSpPr txBox="1"/>
          <p:nvPr/>
        </p:nvSpPr>
        <p:spPr>
          <a:xfrm>
            <a:off x="6883800" y="388202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pic>
        <p:nvPicPr>
          <p:cNvPr descr="Image result for curly brackets" id="96" name="Google Shape;96;p17"/>
          <p:cNvPicPr preferRelativeResize="0"/>
          <p:nvPr/>
        </p:nvPicPr>
        <p:blipFill>
          <a:blip r:embed="rId3">
            <a:alphaModFix/>
          </a:blip>
          <a:stretch>
            <a:fillRect/>
          </a:stretch>
        </p:blipFill>
        <p:spPr>
          <a:xfrm>
            <a:off x="848500" y="2845825"/>
            <a:ext cx="232600" cy="893550"/>
          </a:xfrm>
          <a:prstGeom prst="rect">
            <a:avLst/>
          </a:prstGeom>
          <a:noFill/>
          <a:ln>
            <a:noFill/>
          </a:ln>
        </p:spPr>
      </p:pic>
      <p:pic>
        <p:nvPicPr>
          <p:cNvPr descr="Image result for curly brackets" id="97" name="Google Shape;97;p17"/>
          <p:cNvPicPr preferRelativeResize="0"/>
          <p:nvPr/>
        </p:nvPicPr>
        <p:blipFill>
          <a:blip r:embed="rId3">
            <a:alphaModFix/>
          </a:blip>
          <a:stretch>
            <a:fillRect/>
          </a:stretch>
        </p:blipFill>
        <p:spPr>
          <a:xfrm rot="10800000">
            <a:off x="2200825" y="2844300"/>
            <a:ext cx="232600" cy="893550"/>
          </a:xfrm>
          <a:prstGeom prst="rect">
            <a:avLst/>
          </a:prstGeom>
          <a:noFill/>
          <a:ln>
            <a:noFill/>
          </a:ln>
        </p:spPr>
      </p:pic>
      <p:sp>
        <p:nvSpPr>
          <p:cNvPr id="98" name="Google Shape;98;p17"/>
          <p:cNvSpPr txBox="1"/>
          <p:nvPr/>
        </p:nvSpPr>
        <p:spPr>
          <a:xfrm>
            <a:off x="1024175" y="3413450"/>
            <a:ext cx="13332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Name :  Abd</a:t>
            </a:r>
            <a:endParaRPr>
              <a:latin typeface="Consolas"/>
              <a:ea typeface="Consolas"/>
              <a:cs typeface="Consolas"/>
              <a:sym typeface="Consolas"/>
            </a:endParaRPr>
          </a:p>
        </p:txBody>
      </p:sp>
      <p:sp>
        <p:nvSpPr>
          <p:cNvPr id="99" name="Google Shape;99;p17"/>
          <p:cNvSpPr txBox="1"/>
          <p:nvPr/>
        </p:nvSpPr>
        <p:spPr>
          <a:xfrm>
            <a:off x="1031675"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Age  :  20</a:t>
            </a:r>
            <a:endParaRPr>
              <a:latin typeface="Consolas"/>
              <a:ea typeface="Consolas"/>
              <a:cs typeface="Consolas"/>
              <a:sym typeface="Consolas"/>
            </a:endParaRPr>
          </a:p>
        </p:txBody>
      </p:sp>
      <p:sp>
        <p:nvSpPr>
          <p:cNvPr id="100" name="Google Shape;100;p17"/>
          <p:cNvSpPr txBox="1"/>
          <p:nvPr/>
        </p:nvSpPr>
        <p:spPr>
          <a:xfrm>
            <a:off x="1030925" y="3030497"/>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101" name="Google Shape;101;p17"/>
          <p:cNvGrpSpPr/>
          <p:nvPr/>
        </p:nvGrpSpPr>
        <p:grpSpPr>
          <a:xfrm>
            <a:off x="1060734" y="2625470"/>
            <a:ext cx="1167451" cy="480121"/>
            <a:chOff x="1053300" y="2430232"/>
            <a:chExt cx="1167451" cy="480121"/>
          </a:xfrm>
        </p:grpSpPr>
        <p:sp>
          <p:nvSpPr>
            <p:cNvPr id="102" name="Google Shape;102;p17"/>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03" name="Google Shape;103;p17"/>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04" name="Google Shape;104;p17"/>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sp>
        <p:nvSpPr>
          <p:cNvPr id="105" name="Google Shape;105;p17"/>
          <p:cNvSpPr txBox="1"/>
          <p:nvPr/>
        </p:nvSpPr>
        <p:spPr>
          <a:xfrm>
            <a:off x="3934802" y="341345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Fav  : World</a:t>
            </a:r>
            <a:endParaRPr>
              <a:latin typeface="Consolas"/>
              <a:ea typeface="Consolas"/>
              <a:cs typeface="Consolas"/>
              <a:sym typeface="Consolas"/>
            </a:endParaRPr>
          </a:p>
        </p:txBody>
      </p:sp>
      <p:sp>
        <p:nvSpPr>
          <p:cNvPr id="106" name="Google Shape;106;p17"/>
          <p:cNvSpPr txBox="1"/>
          <p:nvPr/>
        </p:nvSpPr>
        <p:spPr>
          <a:xfrm>
            <a:off x="3942293"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Loc  : CA</a:t>
            </a:r>
            <a:endParaRPr>
              <a:latin typeface="Consolas"/>
              <a:ea typeface="Consolas"/>
              <a:cs typeface="Consolas"/>
              <a:sym typeface="Consolas"/>
            </a:endParaRPr>
          </a:p>
        </p:txBody>
      </p:sp>
      <p:grpSp>
        <p:nvGrpSpPr>
          <p:cNvPr id="107" name="Google Shape;107;p17"/>
          <p:cNvGrpSpPr/>
          <p:nvPr/>
        </p:nvGrpSpPr>
        <p:grpSpPr>
          <a:xfrm>
            <a:off x="3988284" y="2822920"/>
            <a:ext cx="1167451" cy="480121"/>
            <a:chOff x="1053300" y="2430232"/>
            <a:chExt cx="1167451" cy="480121"/>
          </a:xfrm>
        </p:grpSpPr>
        <p:sp>
          <p:nvSpPr>
            <p:cNvPr id="108" name="Google Shape;108;p17"/>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09" name="Google Shape;109;p17"/>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10" name="Google Shape;110;p17"/>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descr="Image result for curly brackets" id="111" name="Google Shape;111;p17"/>
          <p:cNvPicPr preferRelativeResize="0"/>
          <p:nvPr/>
        </p:nvPicPr>
        <p:blipFill>
          <a:blip r:embed="rId3">
            <a:alphaModFix/>
          </a:blip>
          <a:stretch>
            <a:fillRect/>
          </a:stretch>
        </p:blipFill>
        <p:spPr>
          <a:xfrm>
            <a:off x="3779538" y="2845062"/>
            <a:ext cx="232600" cy="893550"/>
          </a:xfrm>
          <a:prstGeom prst="rect">
            <a:avLst/>
          </a:prstGeom>
          <a:noFill/>
          <a:ln>
            <a:noFill/>
          </a:ln>
        </p:spPr>
      </p:pic>
      <p:pic>
        <p:nvPicPr>
          <p:cNvPr descr="Image result for curly brackets" id="112" name="Google Shape;112;p17"/>
          <p:cNvPicPr preferRelativeResize="0"/>
          <p:nvPr/>
        </p:nvPicPr>
        <p:blipFill>
          <a:blip r:embed="rId3">
            <a:alphaModFix/>
          </a:blip>
          <a:stretch>
            <a:fillRect/>
          </a:stretch>
        </p:blipFill>
        <p:spPr>
          <a:xfrm rot="10800000">
            <a:off x="5131863" y="2843537"/>
            <a:ext cx="232600" cy="893550"/>
          </a:xfrm>
          <a:prstGeom prst="rect">
            <a:avLst/>
          </a:prstGeom>
          <a:noFill/>
          <a:ln>
            <a:noFill/>
          </a:ln>
        </p:spPr>
      </p:pic>
      <p:cxnSp>
        <p:nvCxnSpPr>
          <p:cNvPr id="113" name="Google Shape;113;p17"/>
          <p:cNvCxnSpPr/>
          <p:nvPr/>
        </p:nvCxnSpPr>
        <p:spPr>
          <a:xfrm>
            <a:off x="6619076" y="279547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114" name="Google Shape;114;p17"/>
          <p:cNvCxnSpPr/>
          <p:nvPr/>
        </p:nvCxnSpPr>
        <p:spPr>
          <a:xfrm>
            <a:off x="6619068" y="378665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115" name="Google Shape;115;p17"/>
          <p:cNvCxnSpPr/>
          <p:nvPr/>
        </p:nvCxnSpPr>
        <p:spPr>
          <a:xfrm>
            <a:off x="8346168" y="2795475"/>
            <a:ext cx="0" cy="991200"/>
          </a:xfrm>
          <a:prstGeom prst="straightConnector1">
            <a:avLst/>
          </a:prstGeom>
          <a:noFill/>
          <a:ln cap="flat" cmpd="sng" w="19050">
            <a:solidFill>
              <a:schemeClr val="dk2"/>
            </a:solidFill>
            <a:prstDash val="solid"/>
            <a:round/>
            <a:headEnd len="med" w="med" type="none"/>
            <a:tailEnd len="med" w="med" type="none"/>
          </a:ln>
        </p:spPr>
      </p:cxnSp>
      <p:sp>
        <p:nvSpPr>
          <p:cNvPr id="116" name="Google Shape;116;p17"/>
          <p:cNvSpPr txBox="1"/>
          <p:nvPr/>
        </p:nvSpPr>
        <p:spPr>
          <a:xfrm>
            <a:off x="6845419" y="341345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17" name="Google Shape;117;p17"/>
          <p:cNvSpPr txBox="1"/>
          <p:nvPr/>
        </p:nvSpPr>
        <p:spPr>
          <a:xfrm>
            <a:off x="6852910" y="321600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118" name="Google Shape;118;p17"/>
          <p:cNvGrpSpPr/>
          <p:nvPr/>
        </p:nvGrpSpPr>
        <p:grpSpPr>
          <a:xfrm>
            <a:off x="6898902" y="2822920"/>
            <a:ext cx="1167451" cy="480121"/>
            <a:chOff x="1053300" y="2430232"/>
            <a:chExt cx="1167451" cy="480121"/>
          </a:xfrm>
        </p:grpSpPr>
        <p:sp>
          <p:nvSpPr>
            <p:cNvPr id="119" name="Google Shape;119;p17"/>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20" name="Google Shape;120;p17"/>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21" name="Google Shape;121;p17"/>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descr="Image result for curly brackets" id="122" name="Google Shape;122;p17"/>
          <p:cNvPicPr preferRelativeResize="0"/>
          <p:nvPr/>
        </p:nvPicPr>
        <p:blipFill>
          <a:blip r:embed="rId3">
            <a:alphaModFix/>
          </a:blip>
          <a:stretch>
            <a:fillRect/>
          </a:stretch>
        </p:blipFill>
        <p:spPr>
          <a:xfrm>
            <a:off x="6690155" y="2845062"/>
            <a:ext cx="232600" cy="893550"/>
          </a:xfrm>
          <a:prstGeom prst="rect">
            <a:avLst/>
          </a:prstGeom>
          <a:noFill/>
          <a:ln>
            <a:noFill/>
          </a:ln>
        </p:spPr>
      </p:pic>
      <p:pic>
        <p:nvPicPr>
          <p:cNvPr descr="Image result for curly brackets" id="123" name="Google Shape;123;p17"/>
          <p:cNvPicPr preferRelativeResize="0"/>
          <p:nvPr/>
        </p:nvPicPr>
        <p:blipFill>
          <a:blip r:embed="rId3">
            <a:alphaModFix/>
          </a:blip>
          <a:stretch>
            <a:fillRect/>
          </a:stretch>
        </p:blipFill>
        <p:spPr>
          <a:xfrm rot="10800000">
            <a:off x="8042480" y="2843537"/>
            <a:ext cx="232600" cy="89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8"/>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29" name="Google Shape;129;p18"/>
          <p:cNvSpPr txBox="1"/>
          <p:nvPr/>
        </p:nvSpPr>
        <p:spPr>
          <a:xfrm>
            <a:off x="841225" y="1084000"/>
            <a:ext cx="15822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30" name="Google Shape;130;p18"/>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cxnSp>
        <p:nvCxnSpPr>
          <p:cNvPr id="131" name="Google Shape;131;p18"/>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132" name="Google Shape;132;p18"/>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133" name="Google Shape;133;p18"/>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sp>
        <p:nvSpPr>
          <p:cNvPr id="134" name="Google Shape;134;p18"/>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35" name="Google Shape;135;p18"/>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136" name="Google Shape;136;p18"/>
          <p:cNvGrpSpPr/>
          <p:nvPr/>
        </p:nvGrpSpPr>
        <p:grpSpPr>
          <a:xfrm>
            <a:off x="6970602" y="3040670"/>
            <a:ext cx="1167451" cy="480121"/>
            <a:chOff x="1053300" y="2430232"/>
            <a:chExt cx="1167451" cy="480121"/>
          </a:xfrm>
        </p:grpSpPr>
        <p:sp>
          <p:nvSpPr>
            <p:cNvPr id="137" name="Google Shape;137;p18"/>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38" name="Google Shape;138;p18"/>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39" name="Google Shape;139;p18"/>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descr="Image result for curly brackets" id="140" name="Google Shape;140;p18"/>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141" name="Google Shape;141;p18"/>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142" name="Google Shape;142;p18"/>
          <p:cNvPicPr preferRelativeResize="0"/>
          <p:nvPr/>
        </p:nvPicPr>
        <p:blipFill>
          <a:blip r:embed="rId4">
            <a:alphaModFix/>
          </a:blip>
          <a:stretch>
            <a:fillRect/>
          </a:stretch>
        </p:blipFill>
        <p:spPr>
          <a:xfrm>
            <a:off x="1300800" y="1610225"/>
            <a:ext cx="4733664" cy="99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48" name="Google Shape;148;p19"/>
          <p:cNvSpPr txBox="1"/>
          <p:nvPr/>
        </p:nvSpPr>
        <p:spPr>
          <a:xfrm>
            <a:off x="841225" y="1084000"/>
            <a:ext cx="15822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49" name="Google Shape;149;p19"/>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cxnSp>
        <p:nvCxnSpPr>
          <p:cNvPr id="150" name="Google Shape;150;p19"/>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151" name="Google Shape;151;p19"/>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152" name="Google Shape;152;p19"/>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sp>
        <p:nvSpPr>
          <p:cNvPr id="153" name="Google Shape;153;p19"/>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54" name="Google Shape;154;p19"/>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grpSp>
        <p:nvGrpSpPr>
          <p:cNvPr id="155" name="Google Shape;155;p19"/>
          <p:cNvGrpSpPr/>
          <p:nvPr/>
        </p:nvGrpSpPr>
        <p:grpSpPr>
          <a:xfrm>
            <a:off x="6970602" y="3040670"/>
            <a:ext cx="1167451" cy="480121"/>
            <a:chOff x="1053300" y="2430232"/>
            <a:chExt cx="1167451" cy="480121"/>
          </a:xfrm>
        </p:grpSpPr>
        <p:sp>
          <p:nvSpPr>
            <p:cNvPr id="156" name="Google Shape;156;p19"/>
            <p:cNvSpPr txBox="1"/>
            <p:nvPr/>
          </p:nvSpPr>
          <p:spPr>
            <a:xfrm>
              <a:off x="1053300" y="2430232"/>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57" name="Google Shape;157;p19"/>
            <p:cNvSpPr txBox="1"/>
            <p:nvPr/>
          </p:nvSpPr>
          <p:spPr>
            <a:xfrm>
              <a:off x="1053452" y="2540206"/>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58" name="Google Shape;158;p19"/>
            <p:cNvSpPr txBox="1"/>
            <p:nvPr/>
          </p:nvSpPr>
          <p:spPr>
            <a:xfrm>
              <a:off x="1053452" y="2647554"/>
              <a:ext cx="1167300" cy="2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grpSp>
      <p:pic>
        <p:nvPicPr>
          <p:cNvPr descr="Image result for curly brackets" id="159" name="Google Shape;159;p19"/>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160" name="Google Shape;160;p19"/>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161" name="Google Shape;161;p19"/>
          <p:cNvPicPr preferRelativeResize="0"/>
          <p:nvPr/>
        </p:nvPicPr>
        <p:blipFill>
          <a:blip r:embed="rId4">
            <a:alphaModFix/>
          </a:blip>
          <a:stretch>
            <a:fillRect/>
          </a:stretch>
        </p:blipFill>
        <p:spPr>
          <a:xfrm>
            <a:off x="1300800" y="1610225"/>
            <a:ext cx="4733664" cy="991200"/>
          </a:xfrm>
          <a:prstGeom prst="rect">
            <a:avLst/>
          </a:prstGeom>
          <a:noFill/>
          <a:ln>
            <a:noFill/>
          </a:ln>
        </p:spPr>
      </p:pic>
      <p:sp>
        <p:nvSpPr>
          <p:cNvPr id="162" name="Google Shape;162;p19"/>
          <p:cNvSpPr txBox="1"/>
          <p:nvPr/>
        </p:nvSpPr>
        <p:spPr>
          <a:xfrm>
            <a:off x="4881900" y="1727000"/>
            <a:ext cx="1076400" cy="337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cxnSp>
        <p:nvCxnSpPr>
          <p:cNvPr id="163" name="Google Shape;163;p19"/>
          <p:cNvCxnSpPr>
            <a:endCxn id="164" idx="0"/>
          </p:cNvCxnSpPr>
          <p:nvPr/>
        </p:nvCxnSpPr>
        <p:spPr>
          <a:xfrm>
            <a:off x="5886850" y="1914725"/>
            <a:ext cx="1734600" cy="1021200"/>
          </a:xfrm>
          <a:prstGeom prst="curvedConnector2">
            <a:avLst/>
          </a:prstGeom>
          <a:noFill/>
          <a:ln cap="flat" cmpd="sng" w="28575">
            <a:solidFill>
              <a:schemeClr val="dk2"/>
            </a:solidFill>
            <a:prstDash val="solid"/>
            <a:round/>
            <a:headEnd len="med" w="med" type="none"/>
            <a:tailEnd len="med" w="med" type="none"/>
          </a:ln>
        </p:spPr>
      </p:cxnSp>
      <p:sp>
        <p:nvSpPr>
          <p:cNvPr id="164" name="Google Shape;164;p19"/>
          <p:cNvSpPr/>
          <p:nvPr/>
        </p:nvSpPr>
        <p:spPr>
          <a:xfrm>
            <a:off x="7538800" y="2935925"/>
            <a:ext cx="165300" cy="189900"/>
          </a:xfrm>
          <a:prstGeom prst="downArrow">
            <a:avLst>
              <a:gd fmla="val 9164"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70" name="Google Shape;170;p20"/>
          <p:cNvSpPr txBox="1"/>
          <p:nvPr/>
        </p:nvSpPr>
        <p:spPr>
          <a:xfrm>
            <a:off x="841225" y="1084000"/>
            <a:ext cx="15822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71" name="Google Shape;171;p20"/>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cxnSp>
        <p:nvCxnSpPr>
          <p:cNvPr id="172" name="Google Shape;172;p20"/>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173" name="Google Shape;173;p20"/>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174" name="Google Shape;174;p20"/>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sp>
        <p:nvSpPr>
          <p:cNvPr id="175" name="Google Shape;175;p20"/>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76" name="Google Shape;176;p20"/>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descr="Image result for curly brackets" id="177" name="Google Shape;177;p20"/>
          <p:cNvPicPr preferRelativeResize="0"/>
          <p:nvPr/>
        </p:nvPicPr>
        <p:blipFill>
          <a:blip r:embed="rId3">
            <a:alphaModFix/>
          </a:blip>
          <a:stretch>
            <a:fillRect/>
          </a:stretch>
        </p:blipFill>
        <p:spPr>
          <a:xfrm>
            <a:off x="6761855" y="3062812"/>
            <a:ext cx="232600" cy="893550"/>
          </a:xfrm>
          <a:prstGeom prst="rect">
            <a:avLst/>
          </a:prstGeom>
          <a:noFill/>
          <a:ln>
            <a:noFill/>
          </a:ln>
        </p:spPr>
      </p:pic>
      <p:pic>
        <p:nvPicPr>
          <p:cNvPr descr="Image result for curly brackets" id="178" name="Google Shape;178;p20"/>
          <p:cNvPicPr preferRelativeResize="0"/>
          <p:nvPr/>
        </p:nvPicPr>
        <p:blipFill>
          <a:blip r:embed="rId3">
            <a:alphaModFix/>
          </a:blip>
          <a:stretch>
            <a:fillRect/>
          </a:stretch>
        </p:blipFill>
        <p:spPr>
          <a:xfrm rot="10800000">
            <a:off x="8114180" y="3061287"/>
            <a:ext cx="232600" cy="893550"/>
          </a:xfrm>
          <a:prstGeom prst="rect">
            <a:avLst/>
          </a:prstGeom>
          <a:noFill/>
          <a:ln>
            <a:noFill/>
          </a:ln>
        </p:spPr>
      </p:pic>
      <p:pic>
        <p:nvPicPr>
          <p:cNvPr id="179" name="Google Shape;179;p20"/>
          <p:cNvPicPr preferRelativeResize="0"/>
          <p:nvPr/>
        </p:nvPicPr>
        <p:blipFill>
          <a:blip r:embed="rId4">
            <a:alphaModFix/>
          </a:blip>
          <a:stretch>
            <a:fillRect/>
          </a:stretch>
        </p:blipFill>
        <p:spPr>
          <a:xfrm>
            <a:off x="1300800" y="1610225"/>
            <a:ext cx="4733664" cy="991200"/>
          </a:xfrm>
          <a:prstGeom prst="rect">
            <a:avLst/>
          </a:prstGeom>
          <a:noFill/>
          <a:ln>
            <a:noFill/>
          </a:ln>
        </p:spPr>
      </p:pic>
      <p:sp>
        <p:nvSpPr>
          <p:cNvPr id="180" name="Google Shape;180;p20"/>
          <p:cNvSpPr txBox="1"/>
          <p:nvPr/>
        </p:nvSpPr>
        <p:spPr>
          <a:xfrm>
            <a:off x="6920510" y="3247156"/>
            <a:ext cx="1076400" cy="3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cxnSp>
        <p:nvCxnSpPr>
          <p:cNvPr id="181" name="Google Shape;181;p20"/>
          <p:cNvCxnSpPr>
            <a:endCxn id="182" idx="0"/>
          </p:cNvCxnSpPr>
          <p:nvPr/>
        </p:nvCxnSpPr>
        <p:spPr>
          <a:xfrm>
            <a:off x="5886850" y="1914725"/>
            <a:ext cx="1734600" cy="1021200"/>
          </a:xfrm>
          <a:prstGeom prst="curvedConnector2">
            <a:avLst/>
          </a:prstGeom>
          <a:noFill/>
          <a:ln cap="flat" cmpd="sng" w="28575">
            <a:solidFill>
              <a:schemeClr val="dk2"/>
            </a:solidFill>
            <a:prstDash val="solid"/>
            <a:round/>
            <a:headEnd len="med" w="med" type="none"/>
            <a:tailEnd len="med" w="med" type="none"/>
          </a:ln>
        </p:spPr>
      </p:cxnSp>
      <p:sp>
        <p:nvSpPr>
          <p:cNvPr id="182" name="Google Shape;182;p20"/>
          <p:cNvSpPr/>
          <p:nvPr/>
        </p:nvSpPr>
        <p:spPr>
          <a:xfrm>
            <a:off x="7538800" y="2935925"/>
            <a:ext cx="165300" cy="189900"/>
          </a:xfrm>
          <a:prstGeom prst="downArrow">
            <a:avLst>
              <a:gd fmla="val 9164"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nvSpPr>
        <p:spPr>
          <a:xfrm>
            <a:off x="0" y="481308"/>
            <a:ext cx="9144000" cy="6027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400">
                <a:latin typeface="Roboto"/>
                <a:ea typeface="Roboto"/>
                <a:cs typeface="Roboto"/>
                <a:sym typeface="Roboto"/>
              </a:rPr>
              <a:t>Using AsyncStorage</a:t>
            </a:r>
            <a:endParaRPr sz="2400">
              <a:latin typeface="Roboto"/>
              <a:ea typeface="Roboto"/>
              <a:cs typeface="Roboto"/>
              <a:sym typeface="Roboto"/>
            </a:endParaRPr>
          </a:p>
        </p:txBody>
      </p:sp>
      <p:sp>
        <p:nvSpPr>
          <p:cNvPr id="188" name="Google Shape;188;p21"/>
          <p:cNvSpPr txBox="1"/>
          <p:nvPr/>
        </p:nvSpPr>
        <p:spPr>
          <a:xfrm>
            <a:off x="841225" y="1084000"/>
            <a:ext cx="15822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Pushing Data</a:t>
            </a:r>
            <a:endParaRPr sz="1800">
              <a:latin typeface="Roboto"/>
              <a:ea typeface="Roboto"/>
              <a:cs typeface="Roboto"/>
              <a:sym typeface="Roboto"/>
            </a:endParaRPr>
          </a:p>
        </p:txBody>
      </p:sp>
      <p:sp>
        <p:nvSpPr>
          <p:cNvPr id="189" name="Google Shape;189;p21"/>
          <p:cNvSpPr txBox="1"/>
          <p:nvPr/>
        </p:nvSpPr>
        <p:spPr>
          <a:xfrm>
            <a:off x="6955500" y="4099775"/>
            <a:ext cx="12465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Jedi ID</a:t>
            </a:r>
            <a:endParaRPr/>
          </a:p>
        </p:txBody>
      </p:sp>
      <p:pic>
        <p:nvPicPr>
          <p:cNvPr id="190" name="Google Shape;190;p21"/>
          <p:cNvPicPr preferRelativeResize="0"/>
          <p:nvPr/>
        </p:nvPicPr>
        <p:blipFill>
          <a:blip r:embed="rId3">
            <a:alphaModFix/>
          </a:blip>
          <a:stretch>
            <a:fillRect/>
          </a:stretch>
        </p:blipFill>
        <p:spPr>
          <a:xfrm>
            <a:off x="1300800" y="1610225"/>
            <a:ext cx="4733664" cy="991200"/>
          </a:xfrm>
          <a:prstGeom prst="rect">
            <a:avLst/>
          </a:prstGeom>
          <a:noFill/>
          <a:ln>
            <a:noFill/>
          </a:ln>
        </p:spPr>
      </p:pic>
      <p:sp>
        <p:nvSpPr>
          <p:cNvPr id="191" name="Google Shape;191;p21"/>
          <p:cNvSpPr txBox="1"/>
          <p:nvPr/>
        </p:nvSpPr>
        <p:spPr>
          <a:xfrm>
            <a:off x="841225" y="2788575"/>
            <a:ext cx="18543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800">
                <a:latin typeface="Roboto"/>
                <a:ea typeface="Roboto"/>
                <a:cs typeface="Roboto"/>
                <a:sym typeface="Roboto"/>
              </a:rPr>
              <a:t>Fetching Data</a:t>
            </a:r>
            <a:endParaRPr sz="1800">
              <a:latin typeface="Roboto"/>
              <a:ea typeface="Roboto"/>
              <a:cs typeface="Roboto"/>
              <a:sym typeface="Roboto"/>
            </a:endParaRPr>
          </a:p>
        </p:txBody>
      </p:sp>
      <p:pic>
        <p:nvPicPr>
          <p:cNvPr id="192" name="Google Shape;192;p21"/>
          <p:cNvPicPr preferRelativeResize="0"/>
          <p:nvPr/>
        </p:nvPicPr>
        <p:blipFill>
          <a:blip r:embed="rId4">
            <a:alphaModFix/>
          </a:blip>
          <a:stretch>
            <a:fillRect/>
          </a:stretch>
        </p:blipFill>
        <p:spPr>
          <a:xfrm>
            <a:off x="1300800" y="3264067"/>
            <a:ext cx="4733674" cy="1621357"/>
          </a:xfrm>
          <a:prstGeom prst="rect">
            <a:avLst/>
          </a:prstGeom>
          <a:noFill/>
          <a:ln>
            <a:noFill/>
          </a:ln>
        </p:spPr>
      </p:pic>
      <p:cxnSp>
        <p:nvCxnSpPr>
          <p:cNvPr id="193" name="Google Shape;193;p21"/>
          <p:cNvCxnSpPr/>
          <p:nvPr/>
        </p:nvCxnSpPr>
        <p:spPr>
          <a:xfrm>
            <a:off x="6690776" y="3013225"/>
            <a:ext cx="0" cy="991200"/>
          </a:xfrm>
          <a:prstGeom prst="straightConnector1">
            <a:avLst/>
          </a:prstGeom>
          <a:noFill/>
          <a:ln cap="flat" cmpd="sng" w="19050">
            <a:solidFill>
              <a:schemeClr val="dk2"/>
            </a:solidFill>
            <a:prstDash val="solid"/>
            <a:round/>
            <a:headEnd len="med" w="med" type="none"/>
            <a:tailEnd len="med" w="med" type="none"/>
          </a:ln>
        </p:spPr>
      </p:cxnSp>
      <p:cxnSp>
        <p:nvCxnSpPr>
          <p:cNvPr id="194" name="Google Shape;194;p21"/>
          <p:cNvCxnSpPr/>
          <p:nvPr/>
        </p:nvCxnSpPr>
        <p:spPr>
          <a:xfrm>
            <a:off x="6690768" y="4004400"/>
            <a:ext cx="1727100" cy="0"/>
          </a:xfrm>
          <a:prstGeom prst="straightConnector1">
            <a:avLst/>
          </a:prstGeom>
          <a:noFill/>
          <a:ln cap="flat" cmpd="sng" w="19050">
            <a:solidFill>
              <a:schemeClr val="dk2"/>
            </a:solidFill>
            <a:prstDash val="solid"/>
            <a:round/>
            <a:headEnd len="med" w="med" type="none"/>
            <a:tailEnd len="med" w="med" type="none"/>
          </a:ln>
        </p:spPr>
      </p:cxnSp>
      <p:cxnSp>
        <p:nvCxnSpPr>
          <p:cNvPr id="195" name="Google Shape;195;p21"/>
          <p:cNvCxnSpPr/>
          <p:nvPr/>
        </p:nvCxnSpPr>
        <p:spPr>
          <a:xfrm>
            <a:off x="8417868" y="3013225"/>
            <a:ext cx="0" cy="991200"/>
          </a:xfrm>
          <a:prstGeom prst="straightConnector1">
            <a:avLst/>
          </a:prstGeom>
          <a:noFill/>
          <a:ln cap="flat" cmpd="sng" w="19050">
            <a:solidFill>
              <a:schemeClr val="dk2"/>
            </a:solidFill>
            <a:prstDash val="solid"/>
            <a:round/>
            <a:headEnd len="med" w="med" type="none"/>
            <a:tailEnd len="med" w="med" type="none"/>
          </a:ln>
        </p:spPr>
      </p:cxnSp>
      <p:sp>
        <p:nvSpPr>
          <p:cNvPr id="196" name="Google Shape;196;p21"/>
          <p:cNvSpPr txBox="1"/>
          <p:nvPr/>
        </p:nvSpPr>
        <p:spPr>
          <a:xfrm>
            <a:off x="6917119" y="3631200"/>
            <a:ext cx="1644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Wei  : 75</a:t>
            </a:r>
            <a:endParaRPr>
              <a:latin typeface="Consolas"/>
              <a:ea typeface="Consolas"/>
              <a:cs typeface="Consolas"/>
              <a:sym typeface="Consolas"/>
            </a:endParaRPr>
          </a:p>
        </p:txBody>
      </p:sp>
      <p:sp>
        <p:nvSpPr>
          <p:cNvPr id="197" name="Google Shape;197;p21"/>
          <p:cNvSpPr txBox="1"/>
          <p:nvPr/>
        </p:nvSpPr>
        <p:spPr>
          <a:xfrm>
            <a:off x="6924610" y="3433750"/>
            <a:ext cx="11673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Hei  : 175</a:t>
            </a:r>
            <a:endParaRPr>
              <a:latin typeface="Consolas"/>
              <a:ea typeface="Consolas"/>
              <a:cs typeface="Consolas"/>
              <a:sym typeface="Consolas"/>
            </a:endParaRPr>
          </a:p>
        </p:txBody>
      </p:sp>
      <p:pic>
        <p:nvPicPr>
          <p:cNvPr descr="Image result for curly brackets" id="198" name="Google Shape;198;p21"/>
          <p:cNvPicPr preferRelativeResize="0"/>
          <p:nvPr/>
        </p:nvPicPr>
        <p:blipFill>
          <a:blip r:embed="rId5">
            <a:alphaModFix/>
          </a:blip>
          <a:stretch>
            <a:fillRect/>
          </a:stretch>
        </p:blipFill>
        <p:spPr>
          <a:xfrm>
            <a:off x="6761855" y="3062812"/>
            <a:ext cx="232600" cy="893550"/>
          </a:xfrm>
          <a:prstGeom prst="rect">
            <a:avLst/>
          </a:prstGeom>
          <a:noFill/>
          <a:ln>
            <a:noFill/>
          </a:ln>
        </p:spPr>
      </p:pic>
      <p:pic>
        <p:nvPicPr>
          <p:cNvPr descr="Image result for curly brackets" id="199" name="Google Shape;199;p21"/>
          <p:cNvPicPr preferRelativeResize="0"/>
          <p:nvPr/>
        </p:nvPicPr>
        <p:blipFill>
          <a:blip r:embed="rId5">
            <a:alphaModFix/>
          </a:blip>
          <a:stretch>
            <a:fillRect/>
          </a:stretch>
        </p:blipFill>
        <p:spPr>
          <a:xfrm rot="10800000">
            <a:off x="8114180" y="3061287"/>
            <a:ext cx="232600" cy="893550"/>
          </a:xfrm>
          <a:prstGeom prst="rect">
            <a:avLst/>
          </a:prstGeom>
          <a:noFill/>
          <a:ln>
            <a:noFill/>
          </a:ln>
        </p:spPr>
      </p:pic>
      <p:sp>
        <p:nvSpPr>
          <p:cNvPr id="200" name="Google Shape;200;p21"/>
          <p:cNvSpPr txBox="1"/>
          <p:nvPr/>
        </p:nvSpPr>
        <p:spPr>
          <a:xfrm>
            <a:off x="6920510" y="3247156"/>
            <a:ext cx="1076400" cy="33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year : 97</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