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142532384" r:id="rId4"/>
    <p:sldId id="2142532385" r:id="rId5"/>
    <p:sldId id="21425323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ishwarya.sivasurya\Desktop\USAID%20Forecasting%20Challenge\raw%20data\his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Product_Site SKU with zero</a:t>
            </a:r>
            <a:r>
              <a:rPr lang="en-US" baseline="0"/>
              <a:t> demand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Sheet1!$B$13</c:f>
              <c:strCache>
                <c:ptCount val="1"/>
                <c:pt idx="0">
                  <c:v>Number of Product_Site SKU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Sheet1!$A$14:$A$17</c:f>
              <c:strCache>
                <c:ptCount val="4"/>
                <c:pt idx="0">
                  <c:v>Less than 40%</c:v>
                </c:pt>
                <c:pt idx="1">
                  <c:v>40 - 60%</c:v>
                </c:pt>
                <c:pt idx="2">
                  <c:v>60 - 80%</c:v>
                </c:pt>
                <c:pt idx="3">
                  <c:v>Greater than 80%</c:v>
                </c:pt>
              </c:strCache>
            </c:strRef>
          </c:cat>
          <c:val>
            <c:numRef>
              <c:f>Sheet1!$B$14:$B$17</c:f>
              <c:numCache>
                <c:formatCode>General</c:formatCode>
                <c:ptCount val="4"/>
                <c:pt idx="0">
                  <c:v>335</c:v>
                </c:pt>
                <c:pt idx="1">
                  <c:v>223</c:v>
                </c:pt>
                <c:pt idx="2">
                  <c:v>165</c:v>
                </c:pt>
                <c:pt idx="3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3-4A8A-A2F0-704ED5862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966479"/>
        <c:axId val="508619311"/>
      </c:barChart>
      <c:catAx>
        <c:axId val="4999664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</a:t>
                </a:r>
                <a:r>
                  <a:rPr lang="en-US" baseline="0"/>
                  <a:t> of records with 0 demand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619311"/>
        <c:crosses val="autoZero"/>
        <c:auto val="1"/>
        <c:lblAlgn val="ctr"/>
        <c:lblOffset val="100"/>
        <c:noMultiLvlLbl val="0"/>
      </c:catAx>
      <c:valAx>
        <c:axId val="50861931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SKU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96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5BF2A-4DCD-49DE-97BB-65EB0430368D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0B4E4-06C7-4008-8CD6-E3F339F6E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84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3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3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072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05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1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92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7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0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789A93-E122-4FF9-BABA-95B1310629B0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1CB6-B3AA-45AF-960E-7DDDF9EFA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04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4E8A1-CD0D-4B64-985C-ADEF066C0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USAID - Intelligent Forecasting Competition Results Summary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09ADC-6D22-4DB2-88BB-A5F6637D4979}"/>
              </a:ext>
            </a:extLst>
          </p:cNvPr>
          <p:cNvSpPr txBox="1"/>
          <p:nvPr/>
        </p:nvSpPr>
        <p:spPr>
          <a:xfrm>
            <a:off x="1295400" y="548640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Aishwarya Sivasurya</a:t>
            </a:r>
          </a:p>
        </p:txBody>
      </p:sp>
    </p:spTree>
    <p:extLst>
      <p:ext uri="{BB962C8B-B14F-4D97-AF65-F5344CB8AC3E}">
        <p14:creationId xmlns:p14="http://schemas.microsoft.com/office/powerpoint/2010/main" val="97650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3FD17B58-1658-4EBA-8546-56B9E88EC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7" y="1440245"/>
            <a:ext cx="4653366" cy="314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4FAD772-154A-4C2C-892A-144EE298E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615710"/>
              </p:ext>
            </p:extLst>
          </p:nvPr>
        </p:nvGraphicFramePr>
        <p:xfrm>
          <a:off x="6358941" y="16489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" name="Title 3">
            <a:extLst>
              <a:ext uri="{FF2B5EF4-FFF2-40B4-BE49-F238E27FC236}">
                <a16:creationId xmlns:a16="http://schemas.microsoft.com/office/drawing/2014/main" id="{E8BC25C4-E7C6-40D4-B429-8789CCAC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41" y="479029"/>
            <a:ext cx="10515600" cy="618252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E2DF3-21CD-4186-8E1C-A2D127B17EAB}"/>
              </a:ext>
            </a:extLst>
          </p:cNvPr>
          <p:cNvSpPr txBox="1"/>
          <p:nvPr/>
        </p:nvSpPr>
        <p:spPr>
          <a:xfrm>
            <a:off x="811567" y="4679091"/>
            <a:ext cx="10268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Demand follows a </a:t>
            </a:r>
            <a:r>
              <a:rPr lang="en-US" dirty="0" err="1"/>
              <a:t>tweedie</a:t>
            </a:r>
            <a:r>
              <a:rPr lang="en-US" dirty="0"/>
              <a:t> distribution.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and Machine Learning Algorithms – Global Models - on SKUs with less than 80% of records with zero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Forecasting Algorithm(Traditional) – Local Model - on SKUs with greater than 80% of records with zero demand</a:t>
            </a:r>
          </a:p>
        </p:txBody>
      </p:sp>
    </p:spTree>
    <p:extLst>
      <p:ext uri="{BB962C8B-B14F-4D97-AF65-F5344CB8AC3E}">
        <p14:creationId xmlns:p14="http://schemas.microsoft.com/office/powerpoint/2010/main" val="232693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0B1A900-045E-4C89-907C-AC1BF76E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479425"/>
            <a:ext cx="10515600" cy="617538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A6668B7-6D1F-4E6E-B4DD-110175DAD32B}"/>
              </a:ext>
            </a:extLst>
          </p:cNvPr>
          <p:cNvSpPr txBox="1">
            <a:spLocks/>
          </p:cNvSpPr>
          <p:nvPr/>
        </p:nvSpPr>
        <p:spPr>
          <a:xfrm>
            <a:off x="536359" y="1368741"/>
            <a:ext cx="448042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  <a:ea typeface="+mn-ea"/>
                <a:cs typeface="+mn-cs"/>
              </a:rPr>
              <a:t>Product Causals	</a:t>
            </a:r>
          </a:p>
          <a:p>
            <a:r>
              <a:rPr lang="en-US" sz="2400" dirty="0">
                <a:latin typeface="+mn-lt"/>
                <a:ea typeface="+mn-ea"/>
                <a:cs typeface="+mn-cs"/>
              </a:rPr>
              <a:t>Site Causals</a:t>
            </a:r>
          </a:p>
          <a:p>
            <a:r>
              <a:rPr lang="en-US" sz="2400" dirty="0">
                <a:latin typeface="+mn-lt"/>
                <a:ea typeface="+mn-ea"/>
                <a:cs typeface="+mn-cs"/>
              </a:rPr>
              <a:t>Trend</a:t>
            </a:r>
          </a:p>
          <a:p>
            <a:r>
              <a:rPr lang="en-US" sz="2400" dirty="0">
                <a:latin typeface="+mn-lt"/>
                <a:ea typeface="+mn-ea"/>
                <a:cs typeface="+mn-cs"/>
              </a:rPr>
              <a:t>Seasonality</a:t>
            </a:r>
          </a:p>
          <a:p>
            <a:r>
              <a:rPr lang="en-US" sz="2400" dirty="0">
                <a:latin typeface="+mn-lt"/>
                <a:ea typeface="+mn-ea"/>
                <a:cs typeface="+mn-cs"/>
              </a:rPr>
              <a:t>Categorical features </a:t>
            </a:r>
          </a:p>
          <a:p>
            <a:pPr lvl="1"/>
            <a:r>
              <a:rPr lang="en-US" dirty="0">
                <a:latin typeface="+mn-lt"/>
                <a:ea typeface="+mn-ea"/>
                <a:cs typeface="+mn-cs"/>
              </a:rPr>
              <a:t>Product code</a:t>
            </a:r>
          </a:p>
          <a:p>
            <a:pPr lvl="1"/>
            <a:r>
              <a:rPr lang="en-US" dirty="0">
                <a:latin typeface="+mn-lt"/>
                <a:ea typeface="+mn-ea"/>
                <a:cs typeface="+mn-cs"/>
              </a:rPr>
              <a:t>Site code</a:t>
            </a:r>
          </a:p>
          <a:p>
            <a:pPr lvl="1"/>
            <a:r>
              <a:rPr lang="en-US" dirty="0">
                <a:latin typeface="+mn-lt"/>
                <a:ea typeface="+mn-ea"/>
                <a:cs typeface="+mn-cs"/>
              </a:rPr>
              <a:t>District</a:t>
            </a:r>
          </a:p>
          <a:p>
            <a:pPr lvl="1"/>
            <a:endParaRPr lang="en-US" sz="2000" dirty="0"/>
          </a:p>
          <a:p>
            <a:pPr marL="285750" indent="-285750"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D4964C-34E0-43DC-B84F-DF3068E37AC1}"/>
              </a:ext>
            </a:extLst>
          </p:cNvPr>
          <p:cNvSpPr txBox="1">
            <a:spLocks/>
          </p:cNvSpPr>
          <p:nvPr/>
        </p:nvSpPr>
        <p:spPr>
          <a:xfrm>
            <a:off x="5673141" y="1260631"/>
            <a:ext cx="56031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Average Monthly consumption lags (3 - 5)</a:t>
            </a:r>
          </a:p>
          <a:p>
            <a:r>
              <a:rPr lang="en-US" sz="2400" dirty="0"/>
              <a:t>Opening Stock Lags (3 - 5)</a:t>
            </a:r>
          </a:p>
          <a:p>
            <a:r>
              <a:rPr lang="en-US" sz="2400" dirty="0"/>
              <a:t>Simple Moving Average of Demand Lags (6 - 8)</a:t>
            </a:r>
          </a:p>
          <a:p>
            <a:r>
              <a:rPr lang="en-US" sz="2400" dirty="0"/>
              <a:t>Demand Lags (3 - 8)</a:t>
            </a:r>
          </a:p>
          <a:p>
            <a:r>
              <a:rPr lang="en-US" sz="2400" dirty="0"/>
              <a:t>Calendar Features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Month</a:t>
            </a:r>
          </a:p>
          <a:p>
            <a:pPr lvl="1"/>
            <a:r>
              <a:rPr lang="en-US" dirty="0"/>
              <a:t>Quarter</a:t>
            </a:r>
          </a:p>
          <a:p>
            <a:pPr marL="285750" indent="-285750"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</a:pPr>
            <a:endParaRPr lang="en-US" sz="2400" dirty="0"/>
          </a:p>
          <a:p>
            <a:pPr marL="285750" indent="-285750"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0388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DDD4C01-D21F-4929-BADB-642AA132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479425"/>
            <a:ext cx="10515600" cy="617538"/>
          </a:xfrm>
        </p:spPr>
        <p:txBody>
          <a:bodyPr/>
          <a:lstStyle/>
          <a:p>
            <a:r>
              <a:rPr lang="en-US" dirty="0"/>
              <a:t>Algorithms – Local and Global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2B07405-AE2F-4357-97AD-FF0831B7AEDB}"/>
              </a:ext>
            </a:extLst>
          </p:cNvPr>
          <p:cNvSpPr txBox="1">
            <a:spLocks/>
          </p:cNvSpPr>
          <p:nvPr/>
        </p:nvSpPr>
        <p:spPr>
          <a:xfrm>
            <a:off x="411480" y="1426678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Naïve Forecasting (Local Model)</a:t>
            </a:r>
          </a:p>
          <a:p>
            <a:pPr>
              <a:lnSpc>
                <a:spcPct val="120000"/>
              </a:lnSpc>
            </a:pPr>
            <a:r>
              <a:rPr lang="en-US" dirty="0"/>
              <a:t>Croston’s Method – Intermittent Forecasting (Local Model)</a:t>
            </a:r>
          </a:p>
          <a:p>
            <a:pPr>
              <a:lnSpc>
                <a:spcPct val="120000"/>
              </a:lnSpc>
            </a:pPr>
            <a:r>
              <a:rPr lang="en-US" dirty="0"/>
              <a:t>Catboost Regressor with Tweedie loss function (Global Model)</a:t>
            </a:r>
          </a:p>
          <a:p>
            <a:pPr>
              <a:lnSpc>
                <a:spcPct val="120000"/>
              </a:lnSpc>
            </a:pPr>
            <a:r>
              <a:rPr lang="en-US" dirty="0"/>
              <a:t>LightGBM Regressor with Tweedie loss function (Global Model)</a:t>
            </a:r>
          </a:p>
          <a:p>
            <a:pPr>
              <a:lnSpc>
                <a:spcPct val="120000"/>
              </a:lnSpc>
            </a:pPr>
            <a:r>
              <a:rPr lang="en-US" dirty="0"/>
              <a:t>Random Forest (Global Model)</a:t>
            </a:r>
          </a:p>
          <a:p>
            <a:pPr>
              <a:lnSpc>
                <a:spcPct val="120000"/>
              </a:lnSpc>
            </a:pPr>
            <a:r>
              <a:rPr lang="en-US" dirty="0"/>
              <a:t>XG Boost (Global Model)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4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FA569F9-6291-4E8E-94AA-6EF27ACB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94172"/>
              </p:ext>
            </p:extLst>
          </p:nvPr>
        </p:nvGraphicFramePr>
        <p:xfrm>
          <a:off x="673104" y="1814925"/>
          <a:ext cx="10661644" cy="271665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23092">
                  <a:extLst>
                    <a:ext uri="{9D8B030D-6E8A-4147-A177-3AD203B41FA5}">
                      <a16:colId xmlns:a16="http://schemas.microsoft.com/office/drawing/2014/main" val="2897824590"/>
                    </a:ext>
                  </a:extLst>
                </a:gridCol>
                <a:gridCol w="1523092">
                  <a:extLst>
                    <a:ext uri="{9D8B030D-6E8A-4147-A177-3AD203B41FA5}">
                      <a16:colId xmlns:a16="http://schemas.microsoft.com/office/drawing/2014/main" val="4286364127"/>
                    </a:ext>
                  </a:extLst>
                </a:gridCol>
                <a:gridCol w="1523092">
                  <a:extLst>
                    <a:ext uri="{9D8B030D-6E8A-4147-A177-3AD203B41FA5}">
                      <a16:colId xmlns:a16="http://schemas.microsoft.com/office/drawing/2014/main" val="2725889195"/>
                    </a:ext>
                  </a:extLst>
                </a:gridCol>
                <a:gridCol w="1523092">
                  <a:extLst>
                    <a:ext uri="{9D8B030D-6E8A-4147-A177-3AD203B41FA5}">
                      <a16:colId xmlns:a16="http://schemas.microsoft.com/office/drawing/2014/main" val="147503419"/>
                    </a:ext>
                  </a:extLst>
                </a:gridCol>
                <a:gridCol w="1523092">
                  <a:extLst>
                    <a:ext uri="{9D8B030D-6E8A-4147-A177-3AD203B41FA5}">
                      <a16:colId xmlns:a16="http://schemas.microsoft.com/office/drawing/2014/main" val="424303796"/>
                    </a:ext>
                  </a:extLst>
                </a:gridCol>
                <a:gridCol w="1523092">
                  <a:extLst>
                    <a:ext uri="{9D8B030D-6E8A-4147-A177-3AD203B41FA5}">
                      <a16:colId xmlns:a16="http://schemas.microsoft.com/office/drawing/2014/main" val="3090575764"/>
                    </a:ext>
                  </a:extLst>
                </a:gridCol>
                <a:gridCol w="1523092">
                  <a:extLst>
                    <a:ext uri="{9D8B030D-6E8A-4147-A177-3AD203B41FA5}">
                      <a16:colId xmlns:a16="http://schemas.microsoft.com/office/drawing/2014/main" val="3853006758"/>
                    </a:ext>
                  </a:extLst>
                </a:gridCol>
              </a:tblGrid>
              <a:tr h="338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Algorithms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Less than 40%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40 - 60%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60 - 80%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40 - 80%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Greater than 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426094"/>
                  </a:ext>
                </a:extLst>
              </a:tr>
              <a:tr h="338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Forecasting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725267"/>
                  </a:ext>
                </a:extLst>
              </a:tr>
              <a:tr h="381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RandomForest Regressor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5629547"/>
                  </a:ext>
                </a:extLst>
              </a:tr>
              <a:tr h="338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Catboost Regressor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74415"/>
                  </a:ext>
                </a:extLst>
              </a:tr>
              <a:tr h="338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Croston's Method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6904029"/>
                  </a:ext>
                </a:extLst>
              </a:tr>
              <a:tr h="338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LightGBM Regressor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929365"/>
                  </a:ext>
                </a:extLst>
              </a:tr>
              <a:tr h="3380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 Regressor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3150155"/>
                  </a:ext>
                </a:extLst>
              </a:tr>
              <a:tr h="252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579228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2E490F2-A723-4234-B2A3-5B154F587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86453"/>
              </p:ext>
            </p:extLst>
          </p:nvPr>
        </p:nvGraphicFramePr>
        <p:xfrm>
          <a:off x="625479" y="5087620"/>
          <a:ext cx="8128000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826297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487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Records with zero demand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Average MASE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9054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Less than 40%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02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40 - 80%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00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Greater than 80%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531223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54F0ED2D-8312-4891-9790-C6A894401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460375"/>
            <a:ext cx="10515600" cy="617538"/>
          </a:xfrm>
        </p:spPr>
        <p:txBody>
          <a:bodyPr/>
          <a:lstStyle/>
          <a:p>
            <a:r>
              <a:rPr lang="en-US" dirty="0"/>
              <a:t>Best Model Selection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3C800-BE7B-4D7E-9A96-4943A3E3C6A7}"/>
              </a:ext>
            </a:extLst>
          </p:cNvPr>
          <p:cNvSpPr/>
          <p:nvPr/>
        </p:nvSpPr>
        <p:spPr>
          <a:xfrm>
            <a:off x="411480" y="1306248"/>
            <a:ext cx="7702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with the lowest MASE on test data </a:t>
            </a:r>
          </a:p>
        </p:txBody>
      </p:sp>
    </p:spTree>
    <p:extLst>
      <p:ext uri="{BB962C8B-B14F-4D97-AF65-F5344CB8AC3E}">
        <p14:creationId xmlns:p14="http://schemas.microsoft.com/office/powerpoint/2010/main" val="672627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764</TotalTime>
  <Words>295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Open Sans</vt:lpstr>
      <vt:lpstr>Wingdings 3</vt:lpstr>
      <vt:lpstr>Ion</vt:lpstr>
      <vt:lpstr>USAID - Intelligent Forecasting Competition Results Summary</vt:lpstr>
      <vt:lpstr>Exploratory Data Analysis</vt:lpstr>
      <vt:lpstr>Feature Engineering</vt:lpstr>
      <vt:lpstr>Algorithms – Local and Global Models</vt:lpstr>
      <vt:lpstr>Best Model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USAID - Intelligent Forecasting Competition Results Summary</dc:title>
  <dc:creator>Aishwarya Sivasurya</dc:creator>
  <cp:lastModifiedBy>Aishwarya Sivasurya</cp:lastModifiedBy>
  <cp:revision>6</cp:revision>
  <dcterms:created xsi:type="dcterms:W3CDTF">2021-03-19T23:25:45Z</dcterms:created>
  <dcterms:modified xsi:type="dcterms:W3CDTF">2021-03-20T12:10:11Z</dcterms:modified>
</cp:coreProperties>
</file>