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4" roundtripDataSignature="AMtx7mj9jDl8NSD/rEjktRVNq/3MMm3q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480818-A179-48CB-9B07-B002C35BF1B3}">
  <a:tblStyle styleId="{8C480818-A179-48CB-9B07-B002C35BF1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wellesley.edu/~cs110/lectures/L16/"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urses.lumenlearning.com/microbiology/chapter/visualizing-and-characterizing-dna-rna-and-protei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The goal of the </a:t>
            </a:r>
            <a:r>
              <a:rPr lang="en">
                <a:solidFill>
                  <a:schemeClr val="dk1"/>
                </a:solidFill>
              </a:rPr>
              <a:t>lesson</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To develop programming vocabulary and grammar to code, and fundamentals to be independent later.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We will focus on key, but limited set of tools and you will try new things on your own.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Like learning a new language - not going through the dictionary, but a few common </a:t>
            </a:r>
            <a:r>
              <a:rPr lang="en">
                <a:solidFill>
                  <a:schemeClr val="dk1"/>
                </a:solidFill>
              </a:rPr>
              <a:t>phrases</a:t>
            </a:r>
            <a:r>
              <a:rPr lang="en">
                <a:solidFill>
                  <a:schemeClr val="dk1"/>
                </a:solidFill>
              </a:rPr>
              <a:t> for you to get around with...a computer.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Programming language is the common language between humans and computers.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Computers = powerful + stupid -- we need to speak the language, and also troubleshoot when it does something we don’t intend.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By the end of the week: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To look at some information about cancer cell lines, and write code to find out some background information, such as the number of cancer types, age of the samples, etc. Sets the stage to investigate complex genomics data next week.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Objective of this lesson: Students should be able to…</a:t>
            </a:r>
            <a:endParaRPr b="1">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Explain why abstraction/representation in computation is useful/powerful/efficient.</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Given a line of code, identify data types, expression, and functions.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Given a function, identify the function name, arguments, and </a:t>
            </a:r>
            <a:r>
              <a:rPr i="1" lang="en"/>
              <a:t>possible</a:t>
            </a:r>
            <a:r>
              <a:rPr lang="en"/>
              <a:t> return data type.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Break down a nested function to describe the iterative process that takes place in the nested function.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Describe what the computing environment is, and how variables are created, stored, and updated in it.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Predict what basic lines of R code will do.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Recognize data types that hold other data types (dataframes, vectors), and recall the commands to extract other data types from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Interpret boolean expressions and predict what they will return. Recognize that operations used for data types can be also used on R Objects (vectors, dataframes)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Operators and functions have appropriate inputs and outputs.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we can understand how a function is read, most of the other parts of understanding an expression falls into place.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Nested functions: think FoG(x) from algebra.</a:t>
            </a:r>
            <a:endParaRPr/>
          </a:p>
          <a:p>
            <a:pPr indent="0" lvl="0" marL="0" rtl="0" algn="l">
              <a:lnSpc>
                <a:spcPct val="100000"/>
              </a:lnSpc>
              <a:spcBef>
                <a:spcPts val="0"/>
              </a:spcBef>
              <a:spcAft>
                <a:spcPts val="0"/>
              </a:spcAft>
              <a:buSzPts val="1100"/>
              <a:buNone/>
            </a:pPr>
            <a:r>
              <a:rPr lang="en"/>
              <a:t>Parentheses are not technically functions, but they give the order of what operations should take place first.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Datacamp does &lt;-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Datacamp does &lt;-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this in RStudio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Break?</a:t>
            </a:r>
            <a:endParaRPr/>
          </a:p>
          <a:p>
            <a:pPr indent="0" lvl="0" marL="0" rtl="0" algn="l">
              <a:lnSpc>
                <a:spcPct val="100000"/>
              </a:lnSpc>
              <a:spcBef>
                <a:spcPts val="0"/>
              </a:spcBef>
              <a:spcAft>
                <a:spcPts val="0"/>
              </a:spcAft>
              <a:buSzPts val="1100"/>
              <a:buNone/>
            </a:pPr>
            <a:r>
              <a:rPr lang="en"/>
              <a:t>Takes 45 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01de72e0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01de72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Operators and functions have appropriate inputs and outputs.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bracket [ ] is an operation to pull out elements from a vector.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Similar to a function, if there are any additional operations or functions within the [ ], expression those expressions first before evaluating the [ ].</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Index vectors are tricky because there’s 3 vectors going on at once.</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the Datacamp exercises, you will learn how to do arithmetic on vectors. Ie vec1 + vec2, etc. You will also learn 1:5 way of creating vectors. You will also learn about names for vectors, and selection using the vector element name.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can store a dataframe in just one variable.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Where in the table is this accessing?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Where in the table is this accessing?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d43d5f1e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d43d5f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function machine as a schema to understand an computational expression.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Think about high school algebra for functions and variables.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2"/>
              </a:rPr>
              <a:t>https://cs.wellesley.edu/~cs110/lectures/L16/</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useful for subsetting in vectors and dataframes.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Comparison operators can be used for vectors.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It returns a vector of the same length, and each element is a T/F value corresponding to the comparison operation as if it is performed element-by-element.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Datacamp will show you a different way using the subset() function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Datacamp will show you a different way using the subset() function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Operators and functions have appropriate inputs and outputs.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e68f1667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e68f166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Examples beyond the calculator metaphor: </a:t>
            </a:r>
            <a:r>
              <a:rPr b="1" lang="en"/>
              <a:t>Using numbers and strings to </a:t>
            </a:r>
            <a:r>
              <a:rPr b="1" i="1" lang="en"/>
              <a:t>encode</a:t>
            </a:r>
            <a:r>
              <a:rPr b="1" lang="en"/>
              <a:t> biology. </a:t>
            </a:r>
            <a:r>
              <a:rPr lang="en"/>
              <a:t>There is no biology in our computers.</a:t>
            </a:r>
            <a:endParaRPr/>
          </a:p>
          <a:p>
            <a:pPr indent="0" lvl="0" marL="0" rtl="0" algn="l">
              <a:lnSpc>
                <a:spcPct val="100000"/>
              </a:lnSpc>
              <a:spcBef>
                <a:spcPts val="0"/>
              </a:spcBef>
              <a:spcAft>
                <a:spcPts val="0"/>
              </a:spcAft>
              <a:buClr>
                <a:schemeClr val="dk1"/>
              </a:buClr>
              <a:buSzPts val="1100"/>
              <a:buFont typeface="Arial"/>
              <a:buNone/>
            </a:pPr>
            <a:r>
              <a:rPr lang="en"/>
              <a:t>#2: </a:t>
            </a:r>
            <a:endParaRPr/>
          </a:p>
          <a:p>
            <a:pPr indent="0" lvl="0" marL="0" rtl="0" algn="l">
              <a:lnSpc>
                <a:spcPct val="100000"/>
              </a:lnSpc>
              <a:spcBef>
                <a:spcPts val="0"/>
              </a:spcBef>
              <a:spcAft>
                <a:spcPts val="0"/>
              </a:spcAft>
              <a:buClr>
                <a:schemeClr val="dk1"/>
              </a:buClr>
              <a:buSzPts val="1100"/>
              <a:buFont typeface="Arial"/>
              <a:buNone/>
            </a:pPr>
            <a:r>
              <a:rPr lang="en"/>
              <a:t>"ATCG"</a:t>
            </a:r>
            <a:endParaRPr/>
          </a:p>
          <a:p>
            <a:pPr indent="0" lvl="0" marL="0" rtl="0" algn="l">
              <a:lnSpc>
                <a:spcPct val="100000"/>
              </a:lnSpc>
              <a:spcBef>
                <a:spcPts val="0"/>
              </a:spcBef>
              <a:spcAft>
                <a:spcPts val="0"/>
              </a:spcAft>
              <a:buClr>
                <a:schemeClr val="dk1"/>
              </a:buClr>
              <a:buSzPts val="1100"/>
              <a:buFont typeface="Arial"/>
              <a:buNone/>
            </a:pPr>
            <a:r>
              <a:rPr lang="en"/>
              <a:t>seq = "ATCG"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Vector: can we use more complex structures to organize more complex biology?</a:t>
            </a:r>
            <a:endParaRPr b="1"/>
          </a:p>
          <a:p>
            <a:pPr indent="0" lvl="0" marL="0" rtl="0" algn="l">
              <a:lnSpc>
                <a:spcPct val="100000"/>
              </a:lnSpc>
              <a:spcBef>
                <a:spcPts val="0"/>
              </a:spcBef>
              <a:spcAft>
                <a:spcPts val="0"/>
              </a:spcAft>
              <a:buClr>
                <a:schemeClr val="dk1"/>
              </a:buClr>
              <a:buSzPts val="1100"/>
              <a:buFont typeface="Arial"/>
              <a:buNone/>
            </a:pPr>
            <a:r>
              <a:rPr lang="en"/>
              <a:t>#3:</a:t>
            </a:r>
            <a:endParaRPr/>
          </a:p>
          <a:p>
            <a:pPr indent="0" lvl="0" marL="0" rtl="0" algn="l">
              <a:lnSpc>
                <a:spcPct val="100000"/>
              </a:lnSpc>
              <a:spcBef>
                <a:spcPts val="0"/>
              </a:spcBef>
              <a:spcAft>
                <a:spcPts val="0"/>
              </a:spcAft>
              <a:buClr>
                <a:schemeClr val="dk1"/>
              </a:buClr>
              <a:buSzPts val="1100"/>
              <a:buFont typeface="Arial"/>
              <a:buNone/>
            </a:pPr>
            <a:r>
              <a:rPr lang="en"/>
              <a:t>c("ATCG", "AGCG")</a:t>
            </a:r>
            <a:endParaRPr/>
          </a:p>
          <a:p>
            <a:pPr indent="0" lvl="0" marL="0" rtl="0" algn="l">
              <a:lnSpc>
                <a:spcPct val="100000"/>
              </a:lnSpc>
              <a:spcBef>
                <a:spcPts val="0"/>
              </a:spcBef>
              <a:spcAft>
                <a:spcPts val="0"/>
              </a:spcAft>
              <a:buClr>
                <a:schemeClr val="dk1"/>
              </a:buClr>
              <a:buSzPts val="1100"/>
              <a:buFont typeface="Arial"/>
              <a:buNone/>
            </a:pPr>
            <a:r>
              <a:rPr lang="en"/>
              <a:t>seq = c("ATCG", "AGCG")</a:t>
            </a:r>
            <a:endParaRPr/>
          </a:p>
          <a:p>
            <a:pPr indent="0" lvl="0" marL="0" rtl="0" algn="l">
              <a:lnSpc>
                <a:spcPct val="100000"/>
              </a:lnSpc>
              <a:spcBef>
                <a:spcPts val="0"/>
              </a:spcBef>
              <a:spcAft>
                <a:spcPts val="0"/>
              </a:spcAft>
              <a:buClr>
                <a:schemeClr val="dk1"/>
              </a:buClr>
              <a:buSzPts val="1100"/>
              <a:buFont typeface="Arial"/>
              <a:buNone/>
            </a:pPr>
            <a:r>
              <a:rPr lang="en"/>
              <a:t>Maybe we can have a collection of gene isoforms of amino acids in a vector.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#Number of elements in the vector</a:t>
            </a:r>
            <a:endParaRPr/>
          </a:p>
          <a:p>
            <a:pPr indent="0" lvl="0" marL="0" rtl="0" algn="l">
              <a:lnSpc>
                <a:spcPct val="100000"/>
              </a:lnSpc>
              <a:spcBef>
                <a:spcPts val="0"/>
              </a:spcBef>
              <a:spcAft>
                <a:spcPts val="0"/>
              </a:spcAft>
              <a:buClr>
                <a:schemeClr val="dk1"/>
              </a:buClr>
              <a:buSzPts val="1100"/>
              <a:buFont typeface="Arial"/>
              <a:buNone/>
            </a:pPr>
            <a:r>
              <a:rPr lang="en"/>
              <a:t>seq[1]</a:t>
            </a:r>
            <a:endParaRPr/>
          </a:p>
          <a:p>
            <a:pPr indent="0" lvl="0" marL="0" rtl="0" algn="l">
              <a:lnSpc>
                <a:spcPct val="100000"/>
              </a:lnSpc>
              <a:spcBef>
                <a:spcPts val="0"/>
              </a:spcBef>
              <a:spcAft>
                <a:spcPts val="0"/>
              </a:spcAft>
              <a:buClr>
                <a:schemeClr val="dk1"/>
              </a:buClr>
              <a:buSzPts val="1100"/>
              <a:buFont typeface="Arial"/>
              <a:buNone/>
            </a:pPr>
            <a:r>
              <a:rPr lang="en"/>
              <a:t>seq[2]</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#4: </a:t>
            </a:r>
            <a:endParaRPr/>
          </a:p>
          <a:p>
            <a:pPr indent="0" lvl="0" marL="0" rtl="0" algn="l">
              <a:lnSpc>
                <a:spcPct val="100000"/>
              </a:lnSpc>
              <a:spcBef>
                <a:spcPts val="0"/>
              </a:spcBef>
              <a:spcAft>
                <a:spcPts val="0"/>
              </a:spcAft>
              <a:buClr>
                <a:schemeClr val="dk1"/>
              </a:buClr>
              <a:buSzPts val="1100"/>
              <a:buFont typeface="Arial"/>
              <a:buNone/>
            </a:pPr>
            <a:r>
              <a:rPr lang="en"/>
              <a:t>length(names)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Examples beyond the calculator metaphor: </a:t>
            </a:r>
            <a:r>
              <a:rPr b="1" lang="en"/>
              <a:t>Using numbers and strings to </a:t>
            </a:r>
            <a:r>
              <a:rPr b="1" i="1" lang="en"/>
              <a:t>encode</a:t>
            </a:r>
            <a:r>
              <a:rPr b="1" lang="en"/>
              <a:t> biology. </a:t>
            </a:r>
            <a:r>
              <a:rPr lang="en"/>
              <a:t>There is no biology in our computers.</a:t>
            </a:r>
            <a:endParaRPr/>
          </a:p>
          <a:p>
            <a:pPr indent="0" lvl="0" marL="0" rtl="0" algn="l">
              <a:lnSpc>
                <a:spcPct val="100000"/>
              </a:lnSpc>
              <a:spcBef>
                <a:spcPts val="0"/>
              </a:spcBef>
              <a:spcAft>
                <a:spcPts val="0"/>
              </a:spcAft>
              <a:buClr>
                <a:schemeClr val="dk1"/>
              </a:buClr>
              <a:buSzPts val="1100"/>
              <a:buFont typeface="Arial"/>
              <a:buNone/>
            </a:pPr>
            <a:r>
              <a:rPr lang="en"/>
              <a:t>#2: </a:t>
            </a:r>
            <a:endParaRPr/>
          </a:p>
          <a:p>
            <a:pPr indent="0" lvl="0" marL="0" rtl="0" algn="l">
              <a:lnSpc>
                <a:spcPct val="100000"/>
              </a:lnSpc>
              <a:spcBef>
                <a:spcPts val="0"/>
              </a:spcBef>
              <a:spcAft>
                <a:spcPts val="0"/>
              </a:spcAft>
              <a:buClr>
                <a:schemeClr val="dk1"/>
              </a:buClr>
              <a:buSzPts val="1100"/>
              <a:buFont typeface="Arial"/>
              <a:buNone/>
            </a:pPr>
            <a:r>
              <a:rPr lang="en"/>
              <a:t>"ATCG"</a:t>
            </a:r>
            <a:endParaRPr/>
          </a:p>
          <a:p>
            <a:pPr indent="0" lvl="0" marL="0" rtl="0" algn="l">
              <a:lnSpc>
                <a:spcPct val="100000"/>
              </a:lnSpc>
              <a:spcBef>
                <a:spcPts val="0"/>
              </a:spcBef>
              <a:spcAft>
                <a:spcPts val="0"/>
              </a:spcAft>
              <a:buClr>
                <a:schemeClr val="dk1"/>
              </a:buClr>
              <a:buSzPts val="1100"/>
              <a:buFont typeface="Arial"/>
              <a:buNone/>
            </a:pPr>
            <a:r>
              <a:rPr lang="en"/>
              <a:t>seq = "ATCG"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Vector: can we use more complex structures to organize more complex biology?</a:t>
            </a:r>
            <a:endParaRPr b="1"/>
          </a:p>
          <a:p>
            <a:pPr indent="0" lvl="0" marL="0" rtl="0" algn="l">
              <a:lnSpc>
                <a:spcPct val="100000"/>
              </a:lnSpc>
              <a:spcBef>
                <a:spcPts val="0"/>
              </a:spcBef>
              <a:spcAft>
                <a:spcPts val="0"/>
              </a:spcAft>
              <a:buClr>
                <a:schemeClr val="dk1"/>
              </a:buClr>
              <a:buSzPts val="1100"/>
              <a:buFont typeface="Arial"/>
              <a:buNone/>
            </a:pPr>
            <a:r>
              <a:rPr lang="en"/>
              <a:t>#3:</a:t>
            </a:r>
            <a:endParaRPr/>
          </a:p>
          <a:p>
            <a:pPr indent="0" lvl="0" marL="0" rtl="0" algn="l">
              <a:lnSpc>
                <a:spcPct val="100000"/>
              </a:lnSpc>
              <a:spcBef>
                <a:spcPts val="0"/>
              </a:spcBef>
              <a:spcAft>
                <a:spcPts val="0"/>
              </a:spcAft>
              <a:buClr>
                <a:schemeClr val="dk1"/>
              </a:buClr>
              <a:buSzPts val="1100"/>
              <a:buFont typeface="Arial"/>
              <a:buNone/>
            </a:pPr>
            <a:r>
              <a:rPr lang="en"/>
              <a:t>c("ATCG", "AGCG")</a:t>
            </a:r>
            <a:endParaRPr/>
          </a:p>
          <a:p>
            <a:pPr indent="0" lvl="0" marL="0" rtl="0" algn="l">
              <a:lnSpc>
                <a:spcPct val="100000"/>
              </a:lnSpc>
              <a:spcBef>
                <a:spcPts val="0"/>
              </a:spcBef>
              <a:spcAft>
                <a:spcPts val="0"/>
              </a:spcAft>
              <a:buClr>
                <a:schemeClr val="dk1"/>
              </a:buClr>
              <a:buSzPts val="1100"/>
              <a:buFont typeface="Arial"/>
              <a:buNone/>
            </a:pPr>
            <a:r>
              <a:rPr lang="en"/>
              <a:t>seq = c("ATCG", "AGCG")</a:t>
            </a:r>
            <a:endParaRPr/>
          </a:p>
          <a:p>
            <a:pPr indent="0" lvl="0" marL="0" rtl="0" algn="l">
              <a:lnSpc>
                <a:spcPct val="100000"/>
              </a:lnSpc>
              <a:spcBef>
                <a:spcPts val="0"/>
              </a:spcBef>
              <a:spcAft>
                <a:spcPts val="0"/>
              </a:spcAft>
              <a:buClr>
                <a:schemeClr val="dk1"/>
              </a:buClr>
              <a:buSzPts val="1100"/>
              <a:buFont typeface="Arial"/>
              <a:buNone/>
            </a:pPr>
            <a:r>
              <a:rPr lang="en"/>
              <a:t>Maybe we can have a collection of gene isoforms of amino acids in a vector.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#Number of elements in the vector</a:t>
            </a:r>
            <a:endParaRPr/>
          </a:p>
          <a:p>
            <a:pPr indent="0" lvl="0" marL="0" rtl="0" algn="l">
              <a:lnSpc>
                <a:spcPct val="100000"/>
              </a:lnSpc>
              <a:spcBef>
                <a:spcPts val="0"/>
              </a:spcBef>
              <a:spcAft>
                <a:spcPts val="0"/>
              </a:spcAft>
              <a:buClr>
                <a:schemeClr val="dk1"/>
              </a:buClr>
              <a:buSzPts val="1100"/>
              <a:buFont typeface="Arial"/>
              <a:buNone/>
            </a:pPr>
            <a:r>
              <a:rPr lang="en"/>
              <a:t>seq[1]</a:t>
            </a:r>
            <a:endParaRPr/>
          </a:p>
          <a:p>
            <a:pPr indent="0" lvl="0" marL="0" rtl="0" algn="l">
              <a:lnSpc>
                <a:spcPct val="100000"/>
              </a:lnSpc>
              <a:spcBef>
                <a:spcPts val="0"/>
              </a:spcBef>
              <a:spcAft>
                <a:spcPts val="0"/>
              </a:spcAft>
              <a:buClr>
                <a:schemeClr val="dk1"/>
              </a:buClr>
              <a:buSzPts val="1100"/>
              <a:buFont typeface="Arial"/>
              <a:buNone/>
            </a:pPr>
            <a:r>
              <a:rPr lang="en"/>
              <a:t>seq[2]</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#4: </a:t>
            </a:r>
            <a:endParaRPr/>
          </a:p>
          <a:p>
            <a:pPr indent="0" lvl="0" marL="0" rtl="0" algn="l">
              <a:lnSpc>
                <a:spcPct val="100000"/>
              </a:lnSpc>
              <a:spcBef>
                <a:spcPts val="0"/>
              </a:spcBef>
              <a:spcAft>
                <a:spcPts val="0"/>
              </a:spcAft>
              <a:buClr>
                <a:schemeClr val="dk1"/>
              </a:buClr>
              <a:buSzPts val="1100"/>
              <a:buFont typeface="Arial"/>
              <a:buNone/>
            </a:pPr>
            <a:r>
              <a:rPr lang="en"/>
              <a:t>length(names)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u="sng">
                <a:solidFill>
                  <a:schemeClr val="hlink"/>
                </a:solidFill>
                <a:hlinkClick r:id="rId2"/>
              </a:rPr>
              <a:t>https://courses.lumenlearning.com/microbiology/chapter/visualizing-and-characterizing-dna-rna-and-protein/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Operators and functions have appropriate inputs and outputs.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0"/>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9"/>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9"/>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4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2"/>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3"/>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3"/>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5"/>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5"/>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6"/>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7"/>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7"/>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7"/>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4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8"/>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learn.datacamp.com/courses/free-introduction-to-r" TargetMode="External"/><Relationship Id="rId4" Type="http://schemas.openxmlformats.org/officeDocument/2006/relationships/hyperlink" Target="https://bookdown.org/rdpeng/rprogdata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Introduction to computing</a:t>
            </a:r>
            <a:endParaRPr sz="4200"/>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1,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0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Fundamentals of R programming grammar</a:t>
            </a:r>
            <a:endParaRPr/>
          </a:p>
        </p:txBody>
      </p:sp>
      <p:sp>
        <p:nvSpPr>
          <p:cNvPr id="121" name="Google Shape;121;p11"/>
          <p:cNvSpPr txBox="1"/>
          <p:nvPr>
            <p:ph idx="1" type="body"/>
          </p:nvPr>
        </p:nvSpPr>
        <p:spPr>
          <a:xfrm>
            <a:off x="195475" y="1356000"/>
            <a:ext cx="8520600" cy="55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rPr>
              <a:t>Data types</a:t>
            </a:r>
            <a:endParaRPr b="1">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Numeric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String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Logical</a:t>
            </a:r>
            <a:endParaRPr>
              <a:solidFill>
                <a:srgbClr val="000000"/>
              </a:solidFill>
            </a:endParaRPr>
          </a:p>
          <a:p>
            <a:pPr indent="0" lvl="0" marL="0" rtl="0" algn="l">
              <a:lnSpc>
                <a:spcPct val="115000"/>
              </a:lnSpc>
              <a:spcBef>
                <a:spcPts val="1600"/>
              </a:spcBef>
              <a:spcAft>
                <a:spcPts val="0"/>
              </a:spcAft>
              <a:buSzPts val="1800"/>
              <a:buNone/>
            </a:pPr>
            <a:r>
              <a:rPr b="1" lang="en">
                <a:solidFill>
                  <a:schemeClr val="dk1"/>
                </a:solidFill>
              </a:rPr>
              <a:t>Data objects</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Vector</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Dataframe</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In computation </a:t>
            </a:r>
            <a:r>
              <a:rPr b="1" lang="en">
                <a:solidFill>
                  <a:srgbClr val="000000"/>
                </a:solidFill>
                <a:latin typeface="Courier New"/>
                <a:ea typeface="Courier New"/>
                <a:cs typeface="Courier New"/>
                <a:sym typeface="Courier New"/>
              </a:rPr>
              <a:t>expressions</a:t>
            </a:r>
            <a:r>
              <a:rPr lang="en">
                <a:solidFill>
                  <a:srgbClr val="000000"/>
                </a:solidFill>
                <a:latin typeface="Courier New"/>
                <a:ea typeface="Courier New"/>
                <a:cs typeface="Courier New"/>
                <a:sym typeface="Courier New"/>
              </a:rPr>
              <a:t>, we apply </a:t>
            </a:r>
            <a:r>
              <a:rPr b="1" lang="en">
                <a:solidFill>
                  <a:srgbClr val="000000"/>
                </a:solidFill>
                <a:latin typeface="Courier New"/>
                <a:ea typeface="Courier New"/>
                <a:cs typeface="Courier New"/>
                <a:sym typeface="Courier New"/>
              </a:rPr>
              <a:t>operations </a:t>
            </a:r>
            <a:r>
              <a:rPr lang="en">
                <a:solidFill>
                  <a:srgbClr val="000000"/>
                </a:solidFill>
                <a:latin typeface="Courier New"/>
                <a:ea typeface="Courier New"/>
                <a:cs typeface="Courier New"/>
                <a:sym typeface="Courier New"/>
              </a:rPr>
              <a:t>and</a:t>
            </a:r>
            <a:r>
              <a:rPr b="1" lang="en">
                <a:solidFill>
                  <a:srgbClr val="000000"/>
                </a:solidFill>
                <a:latin typeface="Courier New"/>
                <a:ea typeface="Courier New"/>
                <a:cs typeface="Courier New"/>
                <a:sym typeface="Courier New"/>
              </a:rPr>
              <a:t> functions </a:t>
            </a:r>
            <a:r>
              <a:rPr lang="en">
                <a:solidFill>
                  <a:srgbClr val="000000"/>
                </a:solidFill>
                <a:latin typeface="Courier New"/>
                <a:ea typeface="Courier New"/>
                <a:cs typeface="Courier New"/>
                <a:sym typeface="Courier New"/>
              </a:rPr>
              <a:t>to </a:t>
            </a:r>
            <a:r>
              <a:rPr b="1" lang="en">
                <a:solidFill>
                  <a:srgbClr val="000000"/>
                </a:solidFill>
                <a:latin typeface="Courier New"/>
                <a:ea typeface="Courier New"/>
                <a:cs typeface="Courier New"/>
                <a:sym typeface="Courier New"/>
              </a:rPr>
              <a:t>data types</a:t>
            </a:r>
            <a:r>
              <a:rPr lang="en">
                <a:solidFill>
                  <a:srgbClr val="000000"/>
                </a:solidFill>
                <a:latin typeface="Courier New"/>
                <a:ea typeface="Courier New"/>
                <a:cs typeface="Courier New"/>
                <a:sym typeface="Courier New"/>
              </a:rPr>
              <a:t> and </a:t>
            </a:r>
            <a:r>
              <a:rPr b="1" lang="en">
                <a:solidFill>
                  <a:srgbClr val="000000"/>
                </a:solidFill>
                <a:latin typeface="Courier New"/>
                <a:ea typeface="Courier New"/>
                <a:cs typeface="Courier New"/>
                <a:sym typeface="Courier New"/>
              </a:rPr>
              <a:t>data objects.</a:t>
            </a: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A function has a </a:t>
            </a:r>
            <a:r>
              <a:rPr b="1" lang="en">
                <a:solidFill>
                  <a:srgbClr val="000000"/>
                </a:solidFill>
                <a:latin typeface="Courier New"/>
                <a:ea typeface="Courier New"/>
                <a:cs typeface="Courier New"/>
                <a:sym typeface="Courier New"/>
              </a:rPr>
              <a:t>function name</a:t>
            </a:r>
            <a:r>
              <a:rPr lang="en">
                <a:solidFill>
                  <a:srgbClr val="000000"/>
                </a:solidFill>
                <a:latin typeface="Courier New"/>
                <a:ea typeface="Courier New"/>
                <a:cs typeface="Courier New"/>
                <a:sym typeface="Courier New"/>
              </a:rPr>
              <a:t>, </a:t>
            </a:r>
            <a:r>
              <a:rPr b="1" lang="en">
                <a:solidFill>
                  <a:srgbClr val="000000"/>
                </a:solidFill>
                <a:latin typeface="Courier New"/>
                <a:ea typeface="Courier New"/>
                <a:cs typeface="Courier New"/>
                <a:sym typeface="Courier New"/>
              </a:rPr>
              <a:t>arguments, </a:t>
            </a:r>
            <a:r>
              <a:rPr lang="en">
                <a:solidFill>
                  <a:srgbClr val="000000"/>
                </a:solidFill>
                <a:latin typeface="Courier New"/>
                <a:ea typeface="Courier New"/>
                <a:cs typeface="Courier New"/>
                <a:sym typeface="Courier New"/>
              </a:rPr>
              <a:t>and </a:t>
            </a:r>
            <a:r>
              <a:rPr b="1" lang="en">
                <a:solidFill>
                  <a:srgbClr val="000000"/>
                </a:solidFill>
                <a:latin typeface="Courier New"/>
                <a:ea typeface="Courier New"/>
                <a:cs typeface="Courier New"/>
                <a:sym typeface="Courier New"/>
              </a:rPr>
              <a:t>returns </a:t>
            </a:r>
            <a:r>
              <a:rPr lang="en">
                <a:solidFill>
                  <a:srgbClr val="000000"/>
                </a:solidFill>
                <a:latin typeface="Courier New"/>
                <a:ea typeface="Courier New"/>
                <a:cs typeface="Courier New"/>
                <a:sym typeface="Courier New"/>
              </a:rPr>
              <a:t>a data type.</a:t>
            </a:r>
            <a:endParaRPr>
              <a:solidFill>
                <a:srgbClr val="000000"/>
              </a:solidFill>
              <a:latin typeface="Courier New"/>
              <a:ea typeface="Courier New"/>
              <a:cs typeface="Courier New"/>
              <a:sym typeface="Courier New"/>
            </a:endParaRPr>
          </a:p>
          <a:p>
            <a:pPr indent="0" lvl="0" marL="457200" rtl="0" algn="l">
              <a:lnSpc>
                <a:spcPct val="115000"/>
              </a:lnSpc>
              <a:spcBef>
                <a:spcPts val="1600"/>
              </a:spcBef>
              <a:spcAft>
                <a:spcPts val="1600"/>
              </a:spcAft>
              <a:buSzPts val="1800"/>
              <a:buNone/>
            </a:pPr>
            <a:r>
              <a:t/>
            </a:r>
            <a:endParaRPr>
              <a:solidFill>
                <a:srgbClr val="000000"/>
              </a:solidFill>
            </a:endParaRPr>
          </a:p>
        </p:txBody>
      </p:sp>
      <p:sp>
        <p:nvSpPr>
          <p:cNvPr id="122" name="Google Shape;122;p11"/>
          <p:cNvSpPr txBox="1"/>
          <p:nvPr/>
        </p:nvSpPr>
        <p:spPr>
          <a:xfrm>
            <a:off x="4440275" y="1277325"/>
            <a:ext cx="4207800" cy="261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Operations</a:t>
            </a:r>
            <a:endParaRPr b="1" i="0" sz="18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   *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Comparison operations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&lt; &lt;= &gt;= &amp;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Functions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1"/>
              </a:buClr>
              <a:buSzPts val="1100"/>
              <a:buFont typeface="Arial"/>
              <a:buNone/>
            </a:pPr>
            <a:r>
              <a:rPr b="0" i="0" lang="en" sz="1800" u="none" cap="none" strike="noStrike">
                <a:solidFill>
                  <a:srgbClr val="000000"/>
                </a:solidFill>
                <a:latin typeface="Arial"/>
                <a:ea typeface="Arial"/>
                <a:cs typeface="Arial"/>
                <a:sym typeface="Arial"/>
              </a:rPr>
              <a:t>function(argument1, argument2)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does a computer read a function?</a:t>
            </a:r>
            <a:endParaRPr/>
          </a:p>
        </p:txBody>
      </p:sp>
      <p:sp>
        <p:nvSpPr>
          <p:cNvPr id="128" name="Google Shape;128;p12"/>
          <p:cNvSpPr txBox="1"/>
          <p:nvPr>
            <p:ph idx="1" type="body"/>
          </p:nvPr>
        </p:nvSpPr>
        <p:spPr>
          <a:xfrm>
            <a:off x="311700" y="1374049"/>
            <a:ext cx="8520600" cy="50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&gt; sqrt(2 + 3 + 4)</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nchar(“hello”)</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c(2, </a:t>
            </a:r>
            <a:r>
              <a:rPr lang="en">
                <a:solidFill>
                  <a:schemeClr val="dk1"/>
                </a:solidFill>
                <a:latin typeface="Courier New"/>
                <a:ea typeface="Courier New"/>
                <a:cs typeface="Courier New"/>
                <a:sym typeface="Courier New"/>
              </a:rPr>
              <a:t>nchar(“hello”)</a:t>
            </a:r>
            <a:r>
              <a:rPr lang="en">
                <a:solidFill>
                  <a:srgbClr val="000000"/>
                </a:solidFill>
                <a:latin typeface="Courier New"/>
                <a:ea typeface="Courier New"/>
                <a:cs typeface="Courier New"/>
                <a:sym typeface="Courier New"/>
              </a:rPr>
              <a:t>, 4)</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Execution rule for functions:</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Evaluate the function by its arguments, and if the arguments are functions or contains operations, evaluate those functions or operations first. The output of functions is called the “returned value”.</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b="1">
              <a:solidFill>
                <a:srgbClr val="000000"/>
              </a:solidFill>
            </a:endParaRPr>
          </a:p>
          <a:p>
            <a:pPr indent="0" lvl="0" marL="0" rtl="0" algn="l">
              <a:lnSpc>
                <a:spcPct val="115000"/>
              </a:lnSpc>
              <a:spcBef>
                <a:spcPts val="1600"/>
              </a:spcBef>
              <a:spcAft>
                <a:spcPts val="0"/>
              </a:spcAft>
              <a:buSzPts val="1800"/>
              <a:buNone/>
            </a:pPr>
            <a:r>
              <a:t/>
            </a:r>
            <a:endParaRPr b="1">
              <a:solidFill>
                <a:srgbClr val="000000"/>
              </a:solidFill>
            </a:endParaRPr>
          </a:p>
          <a:p>
            <a:pPr indent="0" lvl="0" marL="0" rtl="0" algn="l">
              <a:lnSpc>
                <a:spcPct val="115000"/>
              </a:lnSpc>
              <a:spcBef>
                <a:spcPts val="1600"/>
              </a:spcBef>
              <a:spcAft>
                <a:spcPts val="1600"/>
              </a:spcAft>
              <a:buSzPts val="1800"/>
              <a:buNone/>
            </a:pPr>
            <a:r>
              <a:t/>
            </a:r>
            <a:endParaRPr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How does a computer read a function?</a:t>
            </a:r>
            <a:endParaRPr/>
          </a:p>
          <a:p>
            <a:pPr indent="0" lvl="0" marL="0" rtl="0" algn="l">
              <a:lnSpc>
                <a:spcPct val="100000"/>
              </a:lnSpc>
              <a:spcBef>
                <a:spcPts val="0"/>
              </a:spcBef>
              <a:spcAft>
                <a:spcPts val="0"/>
              </a:spcAft>
              <a:buSzPts val="2800"/>
              <a:buNone/>
            </a:pPr>
            <a:r>
              <a:t/>
            </a:r>
            <a:endParaRPr/>
          </a:p>
        </p:txBody>
      </p:sp>
      <p:sp>
        <p:nvSpPr>
          <p:cNvPr id="134" name="Google Shape;134;p13"/>
          <p:cNvSpPr txBox="1"/>
          <p:nvPr>
            <p:ph idx="1" type="body"/>
          </p:nvPr>
        </p:nvSpPr>
        <p:spPr>
          <a:xfrm>
            <a:off x="311700" y="1755049"/>
            <a:ext cx="8520600" cy="50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&gt; sqrt(nchar(“hello”))</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c(2, nchar(“hello”), sqrt(nchar(“hello world”)))</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(nchar(“hello”) + 4) * 2</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311700" y="129709"/>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Variable assignment and environments</a:t>
            </a:r>
            <a:endParaRPr/>
          </a:p>
        </p:txBody>
      </p:sp>
      <p:sp>
        <p:nvSpPr>
          <p:cNvPr id="140" name="Google Shape;140;p14"/>
          <p:cNvSpPr txBox="1"/>
          <p:nvPr>
            <p:ph idx="1" type="body"/>
          </p:nvPr>
        </p:nvSpPr>
        <p:spPr>
          <a:xfrm>
            <a:off x="311700" y="894500"/>
            <a:ext cx="8520600" cy="55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latin typeface="Courier New"/>
                <a:ea typeface="Courier New"/>
                <a:cs typeface="Courier New"/>
                <a:sym typeface="Courier New"/>
              </a:rPr>
              <a:t>Execution rule for variable assignment:</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Evaluate the expression to the right of =. </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Bind variable to the left of = to the resulting value</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The variable is stored in the environment. </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b="1" lang="en">
                <a:solidFill>
                  <a:srgbClr val="000000"/>
                </a:solidFill>
                <a:latin typeface="Courier New"/>
                <a:ea typeface="Courier New"/>
                <a:cs typeface="Courier New"/>
                <a:sym typeface="Courier New"/>
              </a:rPr>
              <a:t>&lt;- is okay too!</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The </a:t>
            </a:r>
            <a:r>
              <a:rPr b="1" lang="en">
                <a:solidFill>
                  <a:srgbClr val="000000"/>
                </a:solidFill>
              </a:rPr>
              <a:t>environment</a:t>
            </a:r>
            <a:r>
              <a:rPr lang="en">
                <a:solidFill>
                  <a:srgbClr val="000000"/>
                </a:solidFill>
              </a:rPr>
              <a:t> is where all the variables are stored, and can be used for an expression anytime. Only one unique variable name can be defined.</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311700" y="129709"/>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Variable assignment and environments</a:t>
            </a:r>
            <a:endParaRPr/>
          </a:p>
        </p:txBody>
      </p:sp>
      <p:sp>
        <p:nvSpPr>
          <p:cNvPr id="146" name="Google Shape;146;p15"/>
          <p:cNvSpPr txBox="1"/>
          <p:nvPr>
            <p:ph idx="1" type="body"/>
          </p:nvPr>
        </p:nvSpPr>
        <p:spPr>
          <a:xfrm>
            <a:off x="311700" y="894500"/>
            <a:ext cx="8520600" cy="55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latin typeface="Courier New"/>
                <a:ea typeface="Courier New"/>
                <a:cs typeface="Courier New"/>
                <a:sym typeface="Courier New"/>
              </a:rPr>
              <a:t>Execution rule for variable assignment:</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Evaluate the expression to the right of =. </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Bind variable to the left of = to the resulting value</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rgbClr val="000000"/>
                </a:solidFill>
                <a:latin typeface="Courier New"/>
                <a:ea typeface="Courier New"/>
                <a:cs typeface="Courier New"/>
                <a:sym typeface="Courier New"/>
              </a:rPr>
              <a:t>The variable is stored in the environment. </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b="1" lang="en">
                <a:solidFill>
                  <a:srgbClr val="000000"/>
                </a:solidFill>
                <a:latin typeface="Courier New"/>
                <a:ea typeface="Courier New"/>
                <a:cs typeface="Courier New"/>
                <a:sym typeface="Courier New"/>
              </a:rPr>
              <a:t>&lt;- is okay too!</a:t>
            </a:r>
            <a:endParaRPr b="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The </a:t>
            </a:r>
            <a:r>
              <a:rPr b="1" lang="en">
                <a:solidFill>
                  <a:srgbClr val="000000"/>
                </a:solidFill>
              </a:rPr>
              <a:t>environment</a:t>
            </a:r>
            <a:r>
              <a:rPr lang="en">
                <a:solidFill>
                  <a:srgbClr val="000000"/>
                </a:solidFill>
              </a:rPr>
              <a:t> is where all the variables are stored, and can be used for an expression anytime. Only one unique variable name can be defined.</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nChrs = 23</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myVector = c(2, 3, 4)</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completed = FALSE</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52" name="Google Shape;152;p16"/>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&gt; 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53" name="Google Shape;153;p16"/>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Console                               Environment</a:t>
            </a:r>
            <a:endParaRPr/>
          </a:p>
          <a:p>
            <a:pPr indent="0" lvl="0" marL="0" rtl="0" algn="l">
              <a:lnSpc>
                <a:spcPct val="100000"/>
              </a:lnSpc>
              <a:spcBef>
                <a:spcPts val="0"/>
              </a:spcBef>
              <a:spcAft>
                <a:spcPts val="0"/>
              </a:spcAft>
              <a:buSzPts val="2800"/>
              <a:buNone/>
            </a:pPr>
            <a:r>
              <a:t/>
            </a:r>
            <a:endParaRPr/>
          </a:p>
        </p:txBody>
      </p:sp>
      <p:sp>
        <p:nvSpPr>
          <p:cNvPr id="159" name="Google Shape;159;p17"/>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&gt; 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nAutosomes = nChrs - 1</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0" name="Google Shape;160;p17"/>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en">
                <a:solidFill>
                  <a:srgbClr val="000000"/>
                </a:solidFill>
                <a:latin typeface="Courier New"/>
                <a:ea typeface="Courier New"/>
                <a:cs typeface="Courier New"/>
                <a:sym typeface="Courier New"/>
              </a:rPr>
              <a:t>nAutosomes = 22</a:t>
            </a:r>
            <a:endParaRPr>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Console                               Environment</a:t>
            </a:r>
            <a:endParaRPr/>
          </a:p>
          <a:p>
            <a:pPr indent="0" lvl="0" marL="0" rtl="0" algn="l">
              <a:lnSpc>
                <a:spcPct val="100000"/>
              </a:lnSpc>
              <a:spcBef>
                <a:spcPts val="0"/>
              </a:spcBef>
              <a:spcAft>
                <a:spcPts val="0"/>
              </a:spcAft>
              <a:buSzPts val="2800"/>
              <a:buNone/>
            </a:pPr>
            <a:r>
              <a:t/>
            </a:r>
            <a:endParaRPr/>
          </a:p>
        </p:txBody>
      </p:sp>
      <p:sp>
        <p:nvSpPr>
          <p:cNvPr id="166" name="Google Shape;166;p18"/>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&gt; 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nAutosomes = nChrs - 1</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totalChrs = nChrs *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7" name="Google Shape;167;p18"/>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nAutosomes = 22</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en">
                <a:solidFill>
                  <a:srgbClr val="000000"/>
                </a:solidFill>
                <a:latin typeface="Courier New"/>
                <a:ea typeface="Courier New"/>
                <a:cs typeface="Courier New"/>
                <a:sym typeface="Courier New"/>
              </a:rPr>
              <a:t>totalChrs = 46</a:t>
            </a:r>
            <a:endParaRPr>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Console                               Environment</a:t>
            </a:r>
            <a:endParaRPr/>
          </a:p>
          <a:p>
            <a:pPr indent="0" lvl="0" marL="0" rtl="0" algn="l">
              <a:lnSpc>
                <a:spcPct val="100000"/>
              </a:lnSpc>
              <a:spcBef>
                <a:spcPts val="0"/>
              </a:spcBef>
              <a:spcAft>
                <a:spcPts val="0"/>
              </a:spcAft>
              <a:buSzPts val="2800"/>
              <a:buNone/>
            </a:pPr>
            <a:r>
              <a:t/>
            </a:r>
            <a:endParaRPr/>
          </a:p>
        </p:txBody>
      </p:sp>
      <p:sp>
        <p:nvSpPr>
          <p:cNvPr id="173" name="Google Shape;173;p19"/>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&gt; nChrs = 23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nAutosomes = nChrs - 1</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totalChrs = nChrs *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nChrs = 8 #fly genome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74" name="Google Shape;174;p19"/>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nChrs = 8</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nAutosomes = 22</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totalChrs = 46</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Rstudio Demo</a:t>
            </a:r>
            <a:endParaRPr/>
          </a:p>
        </p:txBody>
      </p:sp>
      <p:sp>
        <p:nvSpPr>
          <p:cNvPr id="180" name="Google Shape;180;p2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Console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Environment </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Source document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Problem set 1: Rmarkdown</a:t>
            </a:r>
            <a:endParaRPr>
              <a:solidFill>
                <a:srgbClr val="000000"/>
              </a:solidFill>
            </a:endParaRPr>
          </a:p>
          <a:p>
            <a:pPr indent="0" lvl="0" marL="45720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e01de72e05_0_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code/compute is like learning a new language</a:t>
            </a:r>
            <a:endParaRPr/>
          </a:p>
        </p:txBody>
      </p:sp>
      <p:sp>
        <p:nvSpPr>
          <p:cNvPr id="61" name="Google Shape;61;ge01de72e05_0_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There is...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Grammar structure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Vocabulary</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Culture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A new way to think about a problem!</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Requires lot’s of practice to be fluent!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440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Fundamentals of R programming grammar</a:t>
            </a:r>
            <a:endParaRPr/>
          </a:p>
        </p:txBody>
      </p:sp>
      <p:sp>
        <p:nvSpPr>
          <p:cNvPr id="186" name="Google Shape;186;p23"/>
          <p:cNvSpPr txBox="1"/>
          <p:nvPr>
            <p:ph idx="1" type="body"/>
          </p:nvPr>
        </p:nvSpPr>
        <p:spPr>
          <a:xfrm>
            <a:off x="195475" y="1356000"/>
            <a:ext cx="8520600" cy="55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rPr>
              <a:t>Data types</a:t>
            </a:r>
            <a:endParaRPr b="1">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Numeric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String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Logical</a:t>
            </a:r>
            <a:endParaRPr>
              <a:solidFill>
                <a:srgbClr val="000000"/>
              </a:solidFill>
            </a:endParaRPr>
          </a:p>
          <a:p>
            <a:pPr indent="0" lvl="0" marL="0" rtl="0" algn="l">
              <a:lnSpc>
                <a:spcPct val="115000"/>
              </a:lnSpc>
              <a:spcBef>
                <a:spcPts val="1600"/>
              </a:spcBef>
              <a:spcAft>
                <a:spcPts val="0"/>
              </a:spcAft>
              <a:buSzPts val="1800"/>
              <a:buNone/>
            </a:pPr>
            <a:r>
              <a:rPr b="1" lang="en">
                <a:solidFill>
                  <a:schemeClr val="dk1"/>
                </a:solidFill>
              </a:rPr>
              <a:t>Data objects</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Vector</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Dataframe</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Data objects have </a:t>
            </a:r>
            <a:r>
              <a:rPr b="1" lang="en">
                <a:solidFill>
                  <a:schemeClr val="dk1"/>
                </a:solidFill>
                <a:latin typeface="Courier New"/>
                <a:ea typeface="Courier New"/>
                <a:cs typeface="Courier New"/>
                <a:sym typeface="Courier New"/>
              </a:rPr>
              <a:t>properties</a:t>
            </a:r>
            <a:r>
              <a:rPr lang="en">
                <a:solidFill>
                  <a:schemeClr val="dk1"/>
                </a:solidFill>
                <a:latin typeface="Courier New"/>
                <a:ea typeface="Courier New"/>
                <a:cs typeface="Courier New"/>
                <a:sym typeface="Courier New"/>
              </a:rPr>
              <a:t> that can be accessed by functions, and have [], $ operations for </a:t>
            </a:r>
            <a:r>
              <a:rPr b="1" lang="en">
                <a:solidFill>
                  <a:schemeClr val="dk1"/>
                </a:solidFill>
                <a:latin typeface="Courier New"/>
                <a:ea typeface="Courier New"/>
                <a:cs typeface="Courier New"/>
                <a:sym typeface="Courier New"/>
              </a:rPr>
              <a:t>subsetting</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457200" rtl="0" algn="l">
              <a:lnSpc>
                <a:spcPct val="115000"/>
              </a:lnSpc>
              <a:spcBef>
                <a:spcPts val="1600"/>
              </a:spcBef>
              <a:spcAft>
                <a:spcPts val="1600"/>
              </a:spcAft>
              <a:buSzPts val="1800"/>
              <a:buNone/>
            </a:pPr>
            <a:r>
              <a:t/>
            </a:r>
            <a:endParaRPr>
              <a:solidFill>
                <a:srgbClr val="000000"/>
              </a:solidFill>
            </a:endParaRPr>
          </a:p>
        </p:txBody>
      </p:sp>
      <p:sp>
        <p:nvSpPr>
          <p:cNvPr id="187" name="Google Shape;187;p23"/>
          <p:cNvSpPr txBox="1"/>
          <p:nvPr/>
        </p:nvSpPr>
        <p:spPr>
          <a:xfrm>
            <a:off x="4440275" y="1277325"/>
            <a:ext cx="4207800" cy="261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Operations</a:t>
            </a:r>
            <a:endParaRPr b="1" i="0" sz="18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   *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Comparison operations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&lt; &lt;= &gt;= &amp;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Functions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1"/>
              </a:buClr>
              <a:buSzPts val="1100"/>
              <a:buFont typeface="Arial"/>
              <a:buNone/>
            </a:pPr>
            <a:r>
              <a:rPr b="0" i="0" lang="en" sz="1800" u="none" cap="none" strike="noStrike">
                <a:solidFill>
                  <a:srgbClr val="000000"/>
                </a:solidFill>
                <a:latin typeface="Arial"/>
                <a:ea typeface="Arial"/>
                <a:cs typeface="Arial"/>
                <a:sym typeface="Arial"/>
              </a:rPr>
              <a:t>function(argument1, argument2)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Vector</a:t>
            </a:r>
            <a:endParaRPr/>
          </a:p>
        </p:txBody>
      </p:sp>
      <p:sp>
        <p:nvSpPr>
          <p:cNvPr id="193" name="Google Shape;193;p24"/>
          <p:cNvSpPr txBox="1"/>
          <p:nvPr>
            <p:ph idx="1" type="body"/>
          </p:nvPr>
        </p:nvSpPr>
        <p:spPr>
          <a:xfrm>
            <a:off x="1593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 ordered collection of data types.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b="1" lang="en">
                <a:solidFill>
                  <a:srgbClr val="000000"/>
                </a:solidFill>
              </a:rPr>
              <a:t>Numeric</a:t>
            </a:r>
            <a:endParaRPr b="1">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b="1" lang="en">
                <a:solidFill>
                  <a:srgbClr val="000000"/>
                </a:solidFill>
              </a:rPr>
              <a:t>String</a:t>
            </a:r>
            <a:endParaRPr b="1">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b="1" lang="en">
                <a:solidFill>
                  <a:srgbClr val="000000"/>
                </a:solidFill>
              </a:rPr>
              <a:t>Logical</a:t>
            </a:r>
            <a:endParaRPr b="1">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pic>
        <p:nvPicPr>
          <p:cNvPr id="194" name="Google Shape;194;p24"/>
          <p:cNvPicPr preferRelativeResize="0"/>
          <p:nvPr/>
        </p:nvPicPr>
        <p:blipFill rotWithShape="1">
          <a:blip r:embed="rId3">
            <a:alphaModFix/>
          </a:blip>
          <a:srcRect b="0" l="0" r="0" t="0"/>
          <a:stretch/>
        </p:blipFill>
        <p:spPr>
          <a:xfrm>
            <a:off x="4110925" y="2310788"/>
            <a:ext cx="3810000" cy="981075"/>
          </a:xfrm>
          <a:prstGeom prst="rect">
            <a:avLst/>
          </a:prstGeom>
          <a:noFill/>
          <a:ln>
            <a:noFill/>
          </a:ln>
        </p:spPr>
      </p:pic>
      <p:pic>
        <p:nvPicPr>
          <p:cNvPr id="195" name="Google Shape;195;p24"/>
          <p:cNvPicPr preferRelativeResize="0"/>
          <p:nvPr/>
        </p:nvPicPr>
        <p:blipFill rotWithShape="1">
          <a:blip r:embed="rId4">
            <a:alphaModFix/>
          </a:blip>
          <a:srcRect b="0" l="0" r="0" t="0"/>
          <a:stretch/>
        </p:blipFill>
        <p:spPr>
          <a:xfrm>
            <a:off x="4110925" y="3552275"/>
            <a:ext cx="3810000" cy="981075"/>
          </a:xfrm>
          <a:prstGeom prst="rect">
            <a:avLst/>
          </a:prstGeom>
          <a:noFill/>
          <a:ln>
            <a:noFill/>
          </a:ln>
        </p:spPr>
      </p:pic>
      <p:pic>
        <p:nvPicPr>
          <p:cNvPr id="196" name="Google Shape;196;p24"/>
          <p:cNvPicPr preferRelativeResize="0"/>
          <p:nvPr/>
        </p:nvPicPr>
        <p:blipFill rotWithShape="1">
          <a:blip r:embed="rId5">
            <a:alphaModFix/>
          </a:blip>
          <a:srcRect b="0" l="0" r="0" t="0"/>
          <a:stretch/>
        </p:blipFill>
        <p:spPr>
          <a:xfrm>
            <a:off x="4110925" y="4899650"/>
            <a:ext cx="3810000" cy="97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Vector</a:t>
            </a:r>
            <a:endParaRPr/>
          </a:p>
        </p:txBody>
      </p:sp>
      <p:sp>
        <p:nvSpPr>
          <p:cNvPr id="202" name="Google Shape;202;p25"/>
          <p:cNvSpPr txBox="1"/>
          <p:nvPr>
            <p:ph idx="1" type="body"/>
          </p:nvPr>
        </p:nvSpPr>
        <p:spPr>
          <a:xfrm>
            <a:off x="1593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t>
            </a:r>
            <a:r>
              <a:rPr i="1" lang="en" u="sng">
                <a:solidFill>
                  <a:schemeClr val="dk1"/>
                </a:solidFill>
              </a:rPr>
              <a:t>c</a:t>
            </a:r>
            <a:r>
              <a:rPr i="1" lang="en">
                <a:solidFill>
                  <a:schemeClr val="dk1"/>
                </a:solidFill>
              </a:rPr>
              <a:t>ombine</a:t>
            </a:r>
            <a:r>
              <a:rPr lang="en">
                <a:solidFill>
                  <a:schemeClr val="dk1"/>
                </a:solidFill>
              </a:rPr>
              <a:t> function creates a vector. </a:t>
            </a:r>
            <a:endParaRPr>
              <a:solidFill>
                <a:schemeClr val="dk1"/>
              </a:solidFill>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numbers = c(1, 50, 9, 42)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strings = c(“A”, “B”, “C”, “D”)</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logical = c(TRUE, FALSE, FALSE, TRUE)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a:solidFill>
                  <a:schemeClr val="dk1"/>
                </a:solidFill>
              </a:rPr>
              <a:t>Properties</a:t>
            </a:r>
            <a:endParaRPr b="1">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length(numbers)</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pic>
        <p:nvPicPr>
          <p:cNvPr id="203" name="Google Shape;203;p25"/>
          <p:cNvPicPr preferRelativeResize="0"/>
          <p:nvPr/>
        </p:nvPicPr>
        <p:blipFill rotWithShape="1">
          <a:blip r:embed="rId3">
            <a:alphaModFix/>
          </a:blip>
          <a:srcRect b="0" l="0" r="0" t="0"/>
          <a:stretch/>
        </p:blipFill>
        <p:spPr>
          <a:xfrm>
            <a:off x="5755750" y="1807400"/>
            <a:ext cx="3321425" cy="855264"/>
          </a:xfrm>
          <a:prstGeom prst="rect">
            <a:avLst/>
          </a:prstGeom>
          <a:noFill/>
          <a:ln>
            <a:noFill/>
          </a:ln>
        </p:spPr>
      </p:pic>
      <p:pic>
        <p:nvPicPr>
          <p:cNvPr id="204" name="Google Shape;204;p25"/>
          <p:cNvPicPr preferRelativeResize="0"/>
          <p:nvPr/>
        </p:nvPicPr>
        <p:blipFill rotWithShape="1">
          <a:blip r:embed="rId4">
            <a:alphaModFix/>
          </a:blip>
          <a:srcRect b="0" l="0" r="0" t="0"/>
          <a:stretch/>
        </p:blipFill>
        <p:spPr>
          <a:xfrm>
            <a:off x="5755750" y="2889681"/>
            <a:ext cx="3321425" cy="855264"/>
          </a:xfrm>
          <a:prstGeom prst="rect">
            <a:avLst/>
          </a:prstGeom>
          <a:noFill/>
          <a:ln>
            <a:noFill/>
          </a:ln>
        </p:spPr>
      </p:pic>
      <p:pic>
        <p:nvPicPr>
          <p:cNvPr id="205" name="Google Shape;205;p25"/>
          <p:cNvPicPr preferRelativeResize="0"/>
          <p:nvPr/>
        </p:nvPicPr>
        <p:blipFill rotWithShape="1">
          <a:blip r:embed="rId5">
            <a:alphaModFix/>
          </a:blip>
          <a:srcRect b="0" l="0" r="0" t="0"/>
          <a:stretch/>
        </p:blipFill>
        <p:spPr>
          <a:xfrm>
            <a:off x="5755750" y="4007615"/>
            <a:ext cx="3321425" cy="8469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Vector</a:t>
            </a:r>
            <a:endParaRPr/>
          </a:p>
        </p:txBody>
      </p:sp>
      <p:sp>
        <p:nvSpPr>
          <p:cNvPr id="211" name="Google Shape;211;p26"/>
          <p:cNvSpPr txBox="1"/>
          <p:nvPr>
            <p:ph idx="1" type="body"/>
          </p:nvPr>
        </p:nvSpPr>
        <p:spPr>
          <a:xfrm>
            <a:off x="311700" y="1304150"/>
            <a:ext cx="5192400" cy="525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We can </a:t>
            </a:r>
            <a:r>
              <a:rPr b="1" lang="en">
                <a:solidFill>
                  <a:srgbClr val="000000"/>
                </a:solidFill>
              </a:rPr>
              <a:t>subset</a:t>
            </a:r>
            <a:r>
              <a:rPr lang="en">
                <a:solidFill>
                  <a:srgbClr val="000000"/>
                </a:solidFill>
              </a:rPr>
              <a:t> a vector using [ ] operations,</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by using </a:t>
            </a:r>
            <a:r>
              <a:rPr i="1" lang="en">
                <a:solidFill>
                  <a:srgbClr val="000000"/>
                </a:solidFill>
              </a:rPr>
              <a:t>numerics, </a:t>
            </a:r>
            <a:r>
              <a:rPr i="1" lang="en">
                <a:solidFill>
                  <a:srgbClr val="000000"/>
                </a:solidFill>
              </a:rPr>
              <a:t>indexing vector, </a:t>
            </a:r>
            <a:r>
              <a:rPr lang="en">
                <a:solidFill>
                  <a:srgbClr val="000000"/>
                </a:solidFill>
              </a:rPr>
              <a:t>or</a:t>
            </a:r>
            <a:r>
              <a:rPr i="1" lang="en">
                <a:solidFill>
                  <a:srgbClr val="000000"/>
                </a:solidFill>
              </a:rPr>
              <a:t> logical indexing vector.</a:t>
            </a:r>
            <a:endParaRPr i="1">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numbers[1] #numerics</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numbers[c(2, 4)] #indexing vector</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numbers[c(FALSE, TRUE, FALSE, TRUE)] #logical indexing vector</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pic>
        <p:nvPicPr>
          <p:cNvPr id="212" name="Google Shape;212;p26"/>
          <p:cNvPicPr preferRelativeResize="0"/>
          <p:nvPr/>
        </p:nvPicPr>
        <p:blipFill rotWithShape="1">
          <a:blip r:embed="rId3">
            <a:alphaModFix/>
          </a:blip>
          <a:srcRect b="0" l="0" r="0" t="0"/>
          <a:stretch/>
        </p:blipFill>
        <p:spPr>
          <a:xfrm>
            <a:off x="5755750" y="1807400"/>
            <a:ext cx="3321425" cy="855264"/>
          </a:xfrm>
          <a:prstGeom prst="rect">
            <a:avLst/>
          </a:prstGeom>
          <a:noFill/>
          <a:ln>
            <a:noFill/>
          </a:ln>
        </p:spPr>
      </p:pic>
      <p:pic>
        <p:nvPicPr>
          <p:cNvPr id="213" name="Google Shape;213;p26"/>
          <p:cNvPicPr preferRelativeResize="0"/>
          <p:nvPr/>
        </p:nvPicPr>
        <p:blipFill rotWithShape="1">
          <a:blip r:embed="rId4">
            <a:alphaModFix/>
          </a:blip>
          <a:srcRect b="0" l="0" r="0" t="0"/>
          <a:stretch/>
        </p:blipFill>
        <p:spPr>
          <a:xfrm>
            <a:off x="5755750" y="2889681"/>
            <a:ext cx="3321425" cy="855264"/>
          </a:xfrm>
          <a:prstGeom prst="rect">
            <a:avLst/>
          </a:prstGeom>
          <a:noFill/>
          <a:ln>
            <a:noFill/>
          </a:ln>
        </p:spPr>
      </p:pic>
      <p:pic>
        <p:nvPicPr>
          <p:cNvPr id="214" name="Google Shape;214;p26"/>
          <p:cNvPicPr preferRelativeResize="0"/>
          <p:nvPr/>
        </p:nvPicPr>
        <p:blipFill rotWithShape="1">
          <a:blip r:embed="rId5">
            <a:alphaModFix/>
          </a:blip>
          <a:srcRect b="0" l="0" r="0" t="0"/>
          <a:stretch/>
        </p:blipFill>
        <p:spPr>
          <a:xfrm>
            <a:off x="5755750" y="4007615"/>
            <a:ext cx="3321425" cy="8469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Dataframe</a:t>
            </a:r>
            <a:endParaRPr/>
          </a:p>
        </p:txBody>
      </p:sp>
      <p:sp>
        <p:nvSpPr>
          <p:cNvPr id="220" name="Google Shape;220;p2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50">
                <a:solidFill>
                  <a:srgbClr val="000000"/>
                </a:solidFill>
                <a:highlight>
                  <a:srgbClr val="FFFFFF"/>
                </a:highlight>
              </a:rPr>
              <a:t>Each column is a vector, and they can hold different kinds of data.</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Like Excel spreadsheets.</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graphicFrame>
        <p:nvGraphicFramePr>
          <p:cNvPr id="221" name="Google Shape;221;p27"/>
          <p:cNvGraphicFramePr/>
          <p:nvPr/>
        </p:nvGraphicFramePr>
        <p:xfrm>
          <a:off x="1984300" y="3286800"/>
          <a:ext cx="3000000" cy="3000000"/>
        </p:xfrm>
        <a:graphic>
          <a:graphicData uri="http://schemas.openxmlformats.org/drawingml/2006/table">
            <a:tbl>
              <a:tblPr>
                <a:noFill/>
                <a:tableStyleId>{8C480818-A179-48CB-9B07-B002C35BF1B3}</a:tableStyleId>
              </a:tblPr>
              <a:tblGrid>
                <a:gridCol w="1260025"/>
                <a:gridCol w="1260025"/>
                <a:gridCol w="1260025"/>
              </a:tblGrid>
              <a:tr h="598100">
                <a:tc>
                  <a:txBody>
                    <a:bodyPr/>
                    <a:lstStyle/>
                    <a:p>
                      <a:pPr indent="0" lvl="0" marL="0" rtl="0" algn="ctr">
                        <a:spcBef>
                          <a:spcPts val="0"/>
                        </a:spcBef>
                        <a:spcAft>
                          <a:spcPts val="0"/>
                        </a:spcAft>
                        <a:buNone/>
                      </a:pPr>
                      <a:r>
                        <a:rPr lang="en" sz="1700"/>
                        <a:t>1</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“A”</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50</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“B”</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9</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“C”</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42</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“D”</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Dataframe</a:t>
            </a:r>
            <a:endParaRPr/>
          </a:p>
        </p:txBody>
      </p:sp>
      <p:sp>
        <p:nvSpPr>
          <p:cNvPr id="227" name="Google Shape;227;p28"/>
          <p:cNvSpPr txBox="1"/>
          <p:nvPr>
            <p:ph idx="1" type="body"/>
          </p:nvPr>
        </p:nvSpPr>
        <p:spPr>
          <a:xfrm>
            <a:off x="311700" y="999349"/>
            <a:ext cx="8520600" cy="53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Dataframes are often created using existing sources.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gene_expr = read.delim(‘gene_expression.csv’, sep = ”,”, stringsAsFactors = F)</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dataframe = data.frame(numbers, strings, logical)</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Dataframe</a:t>
            </a:r>
            <a:endParaRPr/>
          </a:p>
        </p:txBody>
      </p:sp>
      <p:sp>
        <p:nvSpPr>
          <p:cNvPr id="233" name="Google Shape;233;p29"/>
          <p:cNvSpPr txBox="1"/>
          <p:nvPr>
            <p:ph idx="1" type="body"/>
          </p:nvPr>
        </p:nvSpPr>
        <p:spPr>
          <a:xfrm>
            <a:off x="311700" y="999350"/>
            <a:ext cx="8520600" cy="58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Dataframes are often created using existing sources.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gene_expr = read.delim(‘gene_expression.csv’, sep = ”,”, stringsAsFactors = F)</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dataframe = data.frame(numbers, strings, booleans)</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b="1" lang="en">
                <a:solidFill>
                  <a:srgbClr val="000000"/>
                </a:solidFill>
              </a:rPr>
              <a:t>Properties </a:t>
            </a:r>
            <a:endParaRPr b="1">
              <a:solidFill>
                <a:srgbClr val="000000"/>
              </a:solidFill>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nrow(dataframe)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ncol(dataframe)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dim(dataframe)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colnames(dataframe)</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Dataframe</a:t>
            </a:r>
            <a:endParaRPr/>
          </a:p>
        </p:txBody>
      </p:sp>
      <p:sp>
        <p:nvSpPr>
          <p:cNvPr id="239" name="Google Shape;239;p30"/>
          <p:cNvSpPr txBox="1"/>
          <p:nvPr>
            <p:ph idx="1" type="body"/>
          </p:nvPr>
        </p:nvSpPr>
        <p:spPr>
          <a:xfrm>
            <a:off x="311700" y="999349"/>
            <a:ext cx="8520600" cy="53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We can </a:t>
            </a:r>
            <a:r>
              <a:rPr b="1" lang="en">
                <a:solidFill>
                  <a:srgbClr val="000000"/>
                </a:solidFill>
              </a:rPr>
              <a:t>subset</a:t>
            </a:r>
            <a:r>
              <a:rPr lang="en">
                <a:solidFill>
                  <a:srgbClr val="000000"/>
                </a:solidFill>
              </a:rPr>
              <a:t> a dataframe using [ ] and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i="1" lang="en">
                <a:solidFill>
                  <a:srgbClr val="000000"/>
                </a:solidFill>
                <a:latin typeface="Courier New"/>
                <a:ea typeface="Courier New"/>
                <a:cs typeface="Courier New"/>
                <a:sym typeface="Courier New"/>
              </a:rPr>
              <a:t>Numerically</a:t>
            </a:r>
            <a:endParaRPr i="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dataframe[row, col]</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dataframe[2, 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dataframe[ , 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dataframe[2,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With</a:t>
            </a:r>
            <a:r>
              <a:rPr i="1" lang="en">
                <a:solidFill>
                  <a:srgbClr val="000000"/>
                </a:solidFill>
                <a:latin typeface="Courier New"/>
                <a:ea typeface="Courier New"/>
                <a:cs typeface="Courier New"/>
                <a:sym typeface="Courier New"/>
              </a:rPr>
              <a:t> indexing vectors</a:t>
            </a:r>
            <a:endParaRPr i="1">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dataframe[c(2, 3), c(2, 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dataframe[c(1, 3), c(2, 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graphicFrame>
        <p:nvGraphicFramePr>
          <p:cNvPr id="240" name="Google Shape;240;p30"/>
          <p:cNvGraphicFramePr/>
          <p:nvPr/>
        </p:nvGraphicFramePr>
        <p:xfrm>
          <a:off x="5211525" y="2788400"/>
          <a:ext cx="3000000" cy="3000000"/>
        </p:xfrm>
        <a:graphic>
          <a:graphicData uri="http://schemas.openxmlformats.org/drawingml/2006/table">
            <a:tbl>
              <a:tblPr>
                <a:noFill/>
                <a:tableStyleId>{8C480818-A179-48CB-9B07-B002C35BF1B3}</a:tableStyleId>
              </a:tblPr>
              <a:tblGrid>
                <a:gridCol w="1260025"/>
                <a:gridCol w="1260025"/>
                <a:gridCol w="1260025"/>
              </a:tblGrid>
              <a:tr h="598100">
                <a:tc>
                  <a:txBody>
                    <a:bodyPr/>
                    <a:lstStyle/>
                    <a:p>
                      <a:pPr indent="0" lvl="0" marL="0" rtl="0" algn="ctr">
                        <a:spcBef>
                          <a:spcPts val="0"/>
                        </a:spcBef>
                        <a:spcAft>
                          <a:spcPts val="0"/>
                        </a:spcAft>
                        <a:buNone/>
                      </a:pPr>
                      <a:r>
                        <a:rPr lang="en" sz="1700"/>
                        <a:t>1</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“A”</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50</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“B”</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9</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“C”</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42</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“D”</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1170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Dataframe</a:t>
            </a:r>
            <a:endParaRPr/>
          </a:p>
        </p:txBody>
      </p:sp>
      <p:sp>
        <p:nvSpPr>
          <p:cNvPr id="246" name="Google Shape;246;p31"/>
          <p:cNvSpPr txBox="1"/>
          <p:nvPr>
            <p:ph idx="1" type="body"/>
          </p:nvPr>
        </p:nvSpPr>
        <p:spPr>
          <a:xfrm>
            <a:off x="311700" y="999349"/>
            <a:ext cx="8520600" cy="53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We can </a:t>
            </a:r>
            <a:r>
              <a:rPr b="1" lang="en">
                <a:solidFill>
                  <a:schemeClr val="dk1"/>
                </a:solidFill>
              </a:rPr>
              <a:t>subset</a:t>
            </a:r>
            <a:r>
              <a:rPr lang="en">
                <a:solidFill>
                  <a:schemeClr val="dk1"/>
                </a:solidFill>
              </a:rPr>
              <a:t> a dataframe using [ ] and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colnames(dataframe)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dataframe$logical</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dataframe$logical[c(1,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dataframe[c(1, 2), c(“logical”)]</a:t>
            </a:r>
            <a:endParaRPr>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dataframe[c(1, 2), c(“numbers”, </a:t>
            </a:r>
            <a:endParaRPr>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“logical”)]</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47" name="Google Shape;247;p31"/>
          <p:cNvSpPr txBox="1"/>
          <p:nvPr/>
        </p:nvSpPr>
        <p:spPr>
          <a:xfrm>
            <a:off x="5193725" y="2414150"/>
            <a:ext cx="425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t>
            </a:r>
            <a:r>
              <a:rPr b="1" lang="en"/>
              <a:t>numbers</a:t>
            </a:r>
            <a:r>
              <a:rPr b="1" i="0" lang="en" sz="1400" u="none" cap="none" strike="noStrike">
                <a:solidFill>
                  <a:srgbClr val="000000"/>
                </a:solidFill>
                <a:latin typeface="Arial"/>
                <a:ea typeface="Arial"/>
                <a:cs typeface="Arial"/>
                <a:sym typeface="Arial"/>
              </a:rPr>
              <a:t>”    “</a:t>
            </a:r>
            <a:r>
              <a:rPr b="1" lang="en"/>
              <a:t>strings</a:t>
            </a:r>
            <a:r>
              <a:rPr b="1" i="0" lang="en" sz="1400" u="none" cap="none" strike="noStrike">
                <a:solidFill>
                  <a:srgbClr val="000000"/>
                </a:solidFill>
                <a:latin typeface="Arial"/>
                <a:ea typeface="Arial"/>
                <a:cs typeface="Arial"/>
                <a:sym typeface="Arial"/>
              </a:rPr>
              <a:t>”      “</a:t>
            </a:r>
            <a:r>
              <a:rPr b="1" lang="en"/>
              <a:t>logical</a:t>
            </a:r>
            <a:r>
              <a:rPr b="1" i="0" lang="en"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p:txBody>
      </p:sp>
      <p:graphicFrame>
        <p:nvGraphicFramePr>
          <p:cNvPr id="248" name="Google Shape;248;p31"/>
          <p:cNvGraphicFramePr/>
          <p:nvPr/>
        </p:nvGraphicFramePr>
        <p:xfrm>
          <a:off x="5184700" y="2982000"/>
          <a:ext cx="3000000" cy="3000000"/>
        </p:xfrm>
        <a:graphic>
          <a:graphicData uri="http://schemas.openxmlformats.org/drawingml/2006/table">
            <a:tbl>
              <a:tblPr>
                <a:noFill/>
                <a:tableStyleId>{8C480818-A179-48CB-9B07-B002C35BF1B3}</a:tableStyleId>
              </a:tblPr>
              <a:tblGrid>
                <a:gridCol w="1260025"/>
                <a:gridCol w="1260025"/>
                <a:gridCol w="1260025"/>
              </a:tblGrid>
              <a:tr h="598100">
                <a:tc>
                  <a:txBody>
                    <a:bodyPr/>
                    <a:lstStyle/>
                    <a:p>
                      <a:pPr indent="0" lvl="0" marL="0" rtl="0" algn="ctr">
                        <a:spcBef>
                          <a:spcPts val="0"/>
                        </a:spcBef>
                        <a:spcAft>
                          <a:spcPts val="0"/>
                        </a:spcAft>
                        <a:buNone/>
                      </a:pPr>
                      <a:r>
                        <a:rPr lang="en" sz="1700"/>
                        <a:t>1</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“A”</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50</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“B”</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9</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“C”</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42</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“D”</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dd43d5f1e8_0_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vs. implicit subsetting</a:t>
            </a:r>
            <a:endParaRPr/>
          </a:p>
        </p:txBody>
      </p:sp>
      <p:sp>
        <p:nvSpPr>
          <p:cNvPr id="254" name="Google Shape;254;gdd43d5f1e8_0_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Explicit</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Suppose someone approaches you a 1000-length vector of people’s ages, and say that they want to subset to the </a:t>
            </a:r>
            <a:r>
              <a:rPr lang="en" u="sng">
                <a:solidFill>
                  <a:schemeClr val="dk1"/>
                </a:solidFill>
              </a:rPr>
              <a:t>first 100 elements.</a:t>
            </a:r>
            <a:endParaRPr u="sng">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Implicit</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Suppose someone approaches you a 1000-length vector of people’s ages, and say that they want to subset to </a:t>
            </a:r>
            <a:r>
              <a:rPr lang="en" u="sng">
                <a:solidFill>
                  <a:schemeClr val="dk1"/>
                </a:solidFill>
              </a:rPr>
              <a:t>elements &lt; 18 age.</a:t>
            </a:r>
            <a:endParaRPr>
              <a:solidFill>
                <a:schemeClr val="dk1"/>
              </a:solidFill>
            </a:endParaRPr>
          </a:p>
        </p:txBody>
      </p:sp>
      <p:pic>
        <p:nvPicPr>
          <p:cNvPr id="255" name="Google Shape;255;gdd43d5f1e8_0_0"/>
          <p:cNvPicPr preferRelativeResize="0"/>
          <p:nvPr/>
        </p:nvPicPr>
        <p:blipFill rotWithShape="1">
          <a:blip r:embed="rId3">
            <a:alphaModFix/>
          </a:blip>
          <a:srcRect b="0" l="0" r="0" t="0"/>
          <a:stretch/>
        </p:blipFill>
        <p:spPr>
          <a:xfrm>
            <a:off x="2102413" y="5341925"/>
            <a:ext cx="3321425" cy="855264"/>
          </a:xfrm>
          <a:prstGeom prst="rect">
            <a:avLst/>
          </a:prstGeom>
          <a:noFill/>
          <a:ln>
            <a:noFill/>
          </a:ln>
        </p:spPr>
      </p:pic>
      <p:sp>
        <p:nvSpPr>
          <p:cNvPr id="256" name="Google Shape;256;gdd43d5f1e8_0_0"/>
          <p:cNvSpPr txBox="1"/>
          <p:nvPr/>
        </p:nvSpPr>
        <p:spPr>
          <a:xfrm>
            <a:off x="5621225" y="5416050"/>
            <a:ext cx="2567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t>...</a:t>
            </a:r>
            <a:endParaRPr b="1"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t>
            </a:r>
            <a:r>
              <a:rPr lang="en"/>
              <a:t>computing</a:t>
            </a:r>
            <a:r>
              <a:rPr lang="en"/>
              <a:t>?</a:t>
            </a:r>
            <a:endParaRPr/>
          </a:p>
        </p:txBody>
      </p:sp>
      <p:sp>
        <p:nvSpPr>
          <p:cNvPr id="67" name="Google Shape;67;p3"/>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 powerful calculator that can perform </a:t>
            </a:r>
            <a:r>
              <a:rPr lang="en" u="sng">
                <a:solidFill>
                  <a:srgbClr val="000000"/>
                </a:solidFill>
              </a:rPr>
              <a:t>expressions</a:t>
            </a:r>
            <a:r>
              <a:rPr lang="en">
                <a:solidFill>
                  <a:srgbClr val="000000"/>
                </a:solidFill>
              </a:rPr>
              <a:t> using </a:t>
            </a:r>
            <a:r>
              <a:rPr lang="en" u="sng">
                <a:solidFill>
                  <a:srgbClr val="000000"/>
                </a:solidFill>
              </a:rPr>
              <a:t>operations</a:t>
            </a:r>
            <a:r>
              <a:rPr lang="en">
                <a:solidFill>
                  <a:srgbClr val="000000"/>
                </a:solidFill>
              </a:rPr>
              <a:t> or </a:t>
            </a:r>
            <a:r>
              <a:rPr lang="en" u="sng">
                <a:solidFill>
                  <a:srgbClr val="000000"/>
                </a:solidFill>
              </a:rPr>
              <a:t>functions</a:t>
            </a:r>
            <a:r>
              <a:rPr lang="en">
                <a:solidFill>
                  <a:srgbClr val="000000"/>
                </a:solidFill>
              </a:rPr>
              <a:t> on </a:t>
            </a:r>
            <a:r>
              <a:rPr lang="en" u="sng">
                <a:solidFill>
                  <a:srgbClr val="000000"/>
                </a:solidFill>
              </a:rPr>
              <a:t>data types</a:t>
            </a:r>
            <a:r>
              <a:rPr lang="en">
                <a:solidFill>
                  <a:srgbClr val="000000"/>
                </a:solidFill>
              </a:rPr>
              <a:t> that can be represented by </a:t>
            </a:r>
            <a:r>
              <a:rPr lang="en" u="sng">
                <a:solidFill>
                  <a:srgbClr val="000000"/>
                </a:solidFill>
              </a:rPr>
              <a:t>variables. </a:t>
            </a:r>
            <a:endParaRPr u="sng">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457200" rtl="0" algn="l">
              <a:lnSpc>
                <a:spcPct val="115000"/>
              </a:lnSpc>
              <a:spcBef>
                <a:spcPts val="1600"/>
              </a:spcBef>
              <a:spcAft>
                <a:spcPts val="1600"/>
              </a:spcAft>
              <a:buSzPts val="1800"/>
              <a:buNone/>
            </a:pPr>
            <a:r>
              <a:t/>
            </a:r>
            <a:endParaRPr>
              <a:solidFill>
                <a:srgbClr val="000000"/>
              </a:solidFill>
            </a:endParaRPr>
          </a:p>
        </p:txBody>
      </p:sp>
      <p:pic>
        <p:nvPicPr>
          <p:cNvPr id="68" name="Google Shape;68;p3"/>
          <p:cNvPicPr preferRelativeResize="0"/>
          <p:nvPr/>
        </p:nvPicPr>
        <p:blipFill rotWithShape="1">
          <a:blip r:embed="rId3">
            <a:alphaModFix/>
          </a:blip>
          <a:srcRect b="0" l="0" r="0" t="0"/>
          <a:stretch/>
        </p:blipFill>
        <p:spPr>
          <a:xfrm>
            <a:off x="2951750" y="3274575"/>
            <a:ext cx="2724150" cy="23622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212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Comparison operations and logical data types</a:t>
            </a:r>
            <a:endParaRPr/>
          </a:p>
        </p:txBody>
      </p:sp>
      <p:sp>
        <p:nvSpPr>
          <p:cNvPr id="262" name="Google Shape;262;p32"/>
          <p:cNvSpPr txBox="1"/>
          <p:nvPr>
            <p:ph idx="1" type="body"/>
          </p:nvPr>
        </p:nvSpPr>
        <p:spPr>
          <a:xfrm>
            <a:off x="311700" y="14604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Operators that compare data types: &gt;, =&gt;, &lt;, &lt;=, ==, !=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4 &gt;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4 &lt;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4 ==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&gt; “Gene1” == “Gene2”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“Gene1” != “Gene2”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t/>
            </a:r>
            <a:endParaRPr>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212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Comparison operations and logical data types</a:t>
            </a:r>
            <a:endParaRPr/>
          </a:p>
        </p:txBody>
      </p:sp>
      <p:sp>
        <p:nvSpPr>
          <p:cNvPr id="268" name="Google Shape;268;p33"/>
          <p:cNvSpPr txBox="1"/>
          <p:nvPr>
            <p:ph idx="1" type="body"/>
          </p:nvPr>
        </p:nvSpPr>
        <p:spPr>
          <a:xfrm>
            <a:off x="311700" y="14604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Operators that compare data types: &gt;, =&gt;, &lt;, &lt;=, ==, !=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Operators that extend comparisons: &amp;,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4 &gt; 2 &amp; “Gene1” != “Gene2”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a:solidFill>
                  <a:schemeClr val="dk1"/>
                </a:solidFill>
                <a:latin typeface="Courier New"/>
                <a:ea typeface="Courier New"/>
                <a:cs typeface="Courier New"/>
                <a:sym typeface="Courier New"/>
              </a:rPr>
              <a:t>&gt; 4 &gt; 2 | 4 &lt; 2</a:t>
            </a:r>
            <a:endParaRPr>
              <a:solidFill>
                <a:srgbClr val="00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11700" y="212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Comparison operations and logical data types</a:t>
            </a:r>
            <a:endParaRPr/>
          </a:p>
        </p:txBody>
      </p:sp>
      <p:sp>
        <p:nvSpPr>
          <p:cNvPr id="274" name="Google Shape;274;p34"/>
          <p:cNvSpPr txBox="1"/>
          <p:nvPr>
            <p:ph idx="1" type="body"/>
          </p:nvPr>
        </p:nvSpPr>
        <p:spPr>
          <a:xfrm>
            <a:off x="311700" y="14604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Operators that compare data types: &gt;, =&gt;, &lt;, &lt;=, ==, !=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Operators that extend comparisons: &amp;,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vectors:</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age = c(45, 23, 80, 3)</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age &gt; 30</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a:solidFill>
                  <a:schemeClr val="dk1"/>
                </a:solidFill>
                <a:latin typeface="Courier New"/>
                <a:ea typeface="Courier New"/>
                <a:cs typeface="Courier New"/>
                <a:sym typeface="Courier New"/>
              </a:rPr>
              <a:t>&gt; TRUE, FALSE, TRUE, FALSE</a:t>
            </a:r>
            <a:endParaRPr>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212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Comparison operators for subsetting vectors</a:t>
            </a:r>
            <a:endParaRPr/>
          </a:p>
          <a:p>
            <a:pPr indent="0" lvl="0" marL="0" rtl="0" algn="l">
              <a:lnSpc>
                <a:spcPct val="100000"/>
              </a:lnSpc>
              <a:spcBef>
                <a:spcPts val="0"/>
              </a:spcBef>
              <a:spcAft>
                <a:spcPts val="0"/>
              </a:spcAft>
              <a:buSzPts val="2800"/>
              <a:buNone/>
            </a:pPr>
            <a:r>
              <a:t/>
            </a:r>
            <a:endParaRPr/>
          </a:p>
        </p:txBody>
      </p:sp>
      <p:sp>
        <p:nvSpPr>
          <p:cNvPr id="280" name="Google Shape;280;p35"/>
          <p:cNvSpPr txBox="1"/>
          <p:nvPr>
            <p:ph idx="1" type="body"/>
          </p:nvPr>
        </p:nvSpPr>
        <p:spPr>
          <a:xfrm>
            <a:off x="311700" y="1231824"/>
            <a:ext cx="8520600" cy="52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&gt; vector = c(2, 3, 4)</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indexing_vector = vector &gt;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vector[indexing_vector]</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vector[vector &gt; 2]</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vector[vector &gt; 2 &amp; vector &lt; 4]</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212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Comparison operators for subsetting dataframes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286" name="Google Shape;286;p36"/>
          <p:cNvSpPr txBox="1"/>
          <p:nvPr>
            <p:ph idx="1" type="body"/>
          </p:nvPr>
        </p:nvSpPr>
        <p:spPr>
          <a:xfrm>
            <a:off x="311700" y="1384224"/>
            <a:ext cx="8520600" cy="19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dataframe$numbers[dataframe$numbers &gt; 3]</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 dataframe[dataframe$numbers &gt; 3, c(“numbers”)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latin typeface="Courier New"/>
              <a:ea typeface="Courier New"/>
              <a:cs typeface="Courier New"/>
              <a:sym typeface="Courier New"/>
            </a:endParaRPr>
          </a:p>
        </p:txBody>
      </p:sp>
      <p:sp>
        <p:nvSpPr>
          <p:cNvPr id="287" name="Google Shape;287;p36"/>
          <p:cNvSpPr txBox="1"/>
          <p:nvPr/>
        </p:nvSpPr>
        <p:spPr>
          <a:xfrm>
            <a:off x="5117525" y="2947550"/>
            <a:ext cx="434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t>
            </a:r>
            <a:r>
              <a:rPr b="1" lang="en"/>
              <a:t>numbers</a:t>
            </a:r>
            <a:r>
              <a:rPr b="1" i="0" lang="en" sz="1400" u="none" cap="none" strike="noStrike">
                <a:solidFill>
                  <a:srgbClr val="000000"/>
                </a:solidFill>
                <a:latin typeface="Arial"/>
                <a:ea typeface="Arial"/>
                <a:cs typeface="Arial"/>
                <a:sym typeface="Arial"/>
              </a:rPr>
              <a:t>”          “</a:t>
            </a:r>
            <a:r>
              <a:rPr b="1" lang="en"/>
              <a:t>strings</a:t>
            </a:r>
            <a:r>
              <a:rPr b="1" i="0" lang="en" sz="1400" u="none" cap="none" strike="noStrike">
                <a:solidFill>
                  <a:srgbClr val="000000"/>
                </a:solidFill>
                <a:latin typeface="Arial"/>
                <a:ea typeface="Arial"/>
                <a:cs typeface="Arial"/>
                <a:sym typeface="Arial"/>
              </a:rPr>
              <a:t>”         “</a:t>
            </a:r>
            <a:r>
              <a:rPr b="1" lang="en"/>
              <a:t>logical</a:t>
            </a:r>
            <a:r>
              <a:rPr b="1" i="0" lang="en"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p:txBody>
      </p:sp>
      <p:graphicFrame>
        <p:nvGraphicFramePr>
          <p:cNvPr id="288" name="Google Shape;288;p36"/>
          <p:cNvGraphicFramePr/>
          <p:nvPr/>
        </p:nvGraphicFramePr>
        <p:xfrm>
          <a:off x="5184700" y="3363000"/>
          <a:ext cx="3000000" cy="3000000"/>
        </p:xfrm>
        <a:graphic>
          <a:graphicData uri="http://schemas.openxmlformats.org/drawingml/2006/table">
            <a:tbl>
              <a:tblPr>
                <a:noFill/>
                <a:tableStyleId>{8C480818-A179-48CB-9B07-B002C35BF1B3}</a:tableStyleId>
              </a:tblPr>
              <a:tblGrid>
                <a:gridCol w="1260025"/>
                <a:gridCol w="1260025"/>
                <a:gridCol w="1260025"/>
              </a:tblGrid>
              <a:tr h="598100">
                <a:tc>
                  <a:txBody>
                    <a:bodyPr/>
                    <a:lstStyle/>
                    <a:p>
                      <a:pPr indent="0" lvl="0" marL="0" rtl="0" algn="ctr">
                        <a:spcBef>
                          <a:spcPts val="0"/>
                        </a:spcBef>
                        <a:spcAft>
                          <a:spcPts val="0"/>
                        </a:spcAft>
                        <a:buNone/>
                      </a:pPr>
                      <a:r>
                        <a:rPr lang="en" sz="1700"/>
                        <a:t>1</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“A”</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50</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“B”</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9</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“C”</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FALSE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r h="598100">
                <a:tc>
                  <a:txBody>
                    <a:bodyPr/>
                    <a:lstStyle/>
                    <a:p>
                      <a:pPr indent="0" lvl="0" marL="0" rtl="0" algn="ctr">
                        <a:spcBef>
                          <a:spcPts val="0"/>
                        </a:spcBef>
                        <a:spcAft>
                          <a:spcPts val="0"/>
                        </a:spcAft>
                        <a:buNone/>
                      </a:pPr>
                      <a:r>
                        <a:rPr lang="en" sz="1700"/>
                        <a:t>42</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700"/>
                        <a:t>“D”</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700"/>
                        <a:t>TRUE</a:t>
                      </a:r>
                      <a:endParaRPr sz="17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6B8A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311700" y="440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Fundamentals of R programming grammar</a:t>
            </a:r>
            <a:endParaRPr/>
          </a:p>
        </p:txBody>
      </p:sp>
      <p:sp>
        <p:nvSpPr>
          <p:cNvPr id="294" name="Google Shape;294;p37"/>
          <p:cNvSpPr txBox="1"/>
          <p:nvPr>
            <p:ph idx="1" type="body"/>
          </p:nvPr>
        </p:nvSpPr>
        <p:spPr>
          <a:xfrm>
            <a:off x="195475" y="1356000"/>
            <a:ext cx="8520600" cy="55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rPr>
              <a:t>Data types</a:t>
            </a:r>
            <a:endParaRPr b="1">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Numeric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String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Logical</a:t>
            </a:r>
            <a:endParaRPr>
              <a:solidFill>
                <a:srgbClr val="000000"/>
              </a:solidFill>
            </a:endParaRPr>
          </a:p>
          <a:p>
            <a:pPr indent="0" lvl="0" marL="0" rtl="0" algn="l">
              <a:lnSpc>
                <a:spcPct val="115000"/>
              </a:lnSpc>
              <a:spcBef>
                <a:spcPts val="1600"/>
              </a:spcBef>
              <a:spcAft>
                <a:spcPts val="0"/>
              </a:spcAft>
              <a:buSzPts val="1800"/>
              <a:buNone/>
            </a:pPr>
            <a:r>
              <a:rPr b="1" lang="en">
                <a:solidFill>
                  <a:schemeClr val="dk1"/>
                </a:solidFill>
              </a:rPr>
              <a:t>Data objects</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Vector</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Dataframe</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95" name="Google Shape;295;p37"/>
          <p:cNvSpPr txBox="1"/>
          <p:nvPr/>
        </p:nvSpPr>
        <p:spPr>
          <a:xfrm>
            <a:off x="4440275" y="1277325"/>
            <a:ext cx="4207800" cy="261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Operations</a:t>
            </a:r>
            <a:endParaRPr b="1" i="0" sz="18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   *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Comparison operations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&lt; &lt;= &gt;= &amp;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Functions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1"/>
              </a:buClr>
              <a:buSzPts val="1100"/>
              <a:buFont typeface="Arial"/>
              <a:buNone/>
            </a:pPr>
            <a:r>
              <a:rPr b="0" i="0" lang="en" sz="1800" u="none" cap="none" strike="noStrike">
                <a:solidFill>
                  <a:srgbClr val="000000"/>
                </a:solidFill>
                <a:latin typeface="Arial"/>
                <a:ea typeface="Arial"/>
                <a:cs typeface="Arial"/>
                <a:sym typeface="Arial"/>
              </a:rPr>
              <a:t>function(argument1, argument2)</a:t>
            </a:r>
            <a:endParaRPr b="0" i="0" sz="1400" u="none" cap="none" strike="noStrike">
              <a:solidFill>
                <a:srgbClr val="000000"/>
              </a:solidFill>
              <a:latin typeface="Arial"/>
              <a:ea typeface="Arial"/>
              <a:cs typeface="Arial"/>
              <a:sym typeface="Arial"/>
            </a:endParaRPr>
          </a:p>
        </p:txBody>
      </p:sp>
      <p:sp>
        <p:nvSpPr>
          <p:cNvPr id="296" name="Google Shape;296;p37"/>
          <p:cNvSpPr txBox="1"/>
          <p:nvPr/>
        </p:nvSpPr>
        <p:spPr>
          <a:xfrm>
            <a:off x="866400" y="4267175"/>
            <a:ext cx="7965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t>Properties</a:t>
            </a:r>
            <a:endParaRPr i="1" sz="1800"/>
          </a:p>
          <a:p>
            <a:pPr indent="0" lvl="0" marL="0" rtl="0" algn="l">
              <a:spcBef>
                <a:spcPts val="0"/>
              </a:spcBef>
              <a:spcAft>
                <a:spcPts val="0"/>
              </a:spcAft>
              <a:buNone/>
            </a:pPr>
            <a:r>
              <a:rPr i="1" lang="en" sz="1800"/>
              <a:t>Subsetting</a:t>
            </a:r>
            <a:endParaRPr i="1" sz="1800"/>
          </a:p>
          <a:p>
            <a:pPr indent="-342900" lvl="0" marL="457200" rtl="0" algn="l">
              <a:spcBef>
                <a:spcPts val="0"/>
              </a:spcBef>
              <a:spcAft>
                <a:spcPts val="0"/>
              </a:spcAft>
              <a:buSzPts val="1800"/>
              <a:buChar char="-"/>
            </a:pPr>
            <a:r>
              <a:rPr i="1" lang="en" sz="1800"/>
              <a:t>Explicit</a:t>
            </a:r>
            <a:endParaRPr i="1" sz="1800"/>
          </a:p>
          <a:p>
            <a:pPr indent="-342900" lvl="0" marL="457200" rtl="0" algn="l">
              <a:spcBef>
                <a:spcPts val="0"/>
              </a:spcBef>
              <a:spcAft>
                <a:spcPts val="0"/>
              </a:spcAft>
              <a:buSzPts val="1800"/>
              <a:buChar char="-"/>
            </a:pPr>
            <a:r>
              <a:rPr i="1" lang="en" sz="1800"/>
              <a:t>Implicit</a:t>
            </a:r>
            <a:endParaRPr i="1"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a:t>
            </a:r>
            <a:endParaRPr/>
          </a:p>
        </p:txBody>
      </p:sp>
      <p:sp>
        <p:nvSpPr>
          <p:cNvPr id="302" name="Google Shape;302;p3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A powerful calculator that can perform </a:t>
            </a:r>
            <a:r>
              <a:rPr lang="en" u="sng">
                <a:solidFill>
                  <a:schemeClr val="dk1"/>
                </a:solidFill>
              </a:rPr>
              <a:t>expressions</a:t>
            </a:r>
            <a:r>
              <a:rPr lang="en">
                <a:solidFill>
                  <a:schemeClr val="dk1"/>
                </a:solidFill>
              </a:rPr>
              <a:t> using </a:t>
            </a:r>
            <a:r>
              <a:rPr lang="en" u="sng">
                <a:solidFill>
                  <a:schemeClr val="dk1"/>
                </a:solidFill>
              </a:rPr>
              <a:t>operations</a:t>
            </a:r>
            <a:r>
              <a:rPr lang="en">
                <a:solidFill>
                  <a:schemeClr val="dk1"/>
                </a:solidFill>
              </a:rPr>
              <a:t> or </a:t>
            </a:r>
            <a:r>
              <a:rPr lang="en" u="sng">
                <a:solidFill>
                  <a:schemeClr val="dk1"/>
                </a:solidFill>
              </a:rPr>
              <a:t>functions</a:t>
            </a:r>
            <a:r>
              <a:rPr lang="en">
                <a:solidFill>
                  <a:schemeClr val="dk1"/>
                </a:solidFill>
              </a:rPr>
              <a:t> on </a:t>
            </a:r>
            <a:r>
              <a:rPr lang="en" u="sng">
                <a:solidFill>
                  <a:schemeClr val="dk1"/>
                </a:solidFill>
              </a:rPr>
              <a:t>data types</a:t>
            </a:r>
            <a:r>
              <a:rPr lang="en">
                <a:solidFill>
                  <a:schemeClr val="dk1"/>
                </a:solidFill>
              </a:rPr>
              <a:t> that can be represented by </a:t>
            </a:r>
            <a:r>
              <a:rPr lang="en" u="sng">
                <a:solidFill>
                  <a:schemeClr val="dk1"/>
                </a:solidFill>
              </a:rPr>
              <a:t>variables. </a:t>
            </a:r>
            <a:endParaRPr u="sng">
              <a:solidFill>
                <a:schemeClr val="dk1"/>
              </a:solidFill>
            </a:endParaRPr>
          </a:p>
          <a:p>
            <a:pPr indent="0" lvl="0" marL="0" rtl="0" algn="l">
              <a:lnSpc>
                <a:spcPct val="115000"/>
              </a:lnSpc>
              <a:spcBef>
                <a:spcPts val="1600"/>
              </a:spcBef>
              <a:spcAft>
                <a:spcPts val="0"/>
              </a:spcAft>
              <a:buSzPts val="1800"/>
              <a:buNone/>
            </a:pPr>
            <a:r>
              <a:rPr lang="en">
                <a:solidFill>
                  <a:srgbClr val="000000"/>
                </a:solidFill>
              </a:rPr>
              <a:t>What are the strategies of </a:t>
            </a:r>
            <a:r>
              <a:rPr lang="en" u="sng">
                <a:solidFill>
                  <a:srgbClr val="000000"/>
                </a:solidFill>
              </a:rPr>
              <a:t>encoding</a:t>
            </a:r>
            <a:r>
              <a:rPr lang="en">
                <a:solidFill>
                  <a:srgbClr val="000000"/>
                </a:solidFill>
              </a:rPr>
              <a:t> and </a:t>
            </a:r>
            <a:r>
              <a:rPr lang="en" u="sng">
                <a:solidFill>
                  <a:srgbClr val="000000"/>
                </a:solidFill>
              </a:rPr>
              <a:t>organizing</a:t>
            </a:r>
            <a:r>
              <a:rPr lang="en">
                <a:solidFill>
                  <a:srgbClr val="000000"/>
                </a:solidFill>
              </a:rPr>
              <a:t> biological information digitally?</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t/>
            </a:r>
            <a:endParaRPr u="sng">
              <a:solidFill>
                <a:schemeClr val="dk1"/>
              </a:solidFill>
            </a:endParaRPr>
          </a:p>
          <a:p>
            <a:pPr indent="0" lvl="0" marL="0" rtl="0" algn="l">
              <a:lnSpc>
                <a:spcPct val="115000"/>
              </a:lnSpc>
              <a:spcBef>
                <a:spcPts val="1600"/>
              </a:spcBef>
              <a:spcAft>
                <a:spcPts val="0"/>
              </a:spcAft>
              <a:buSzPts val="1800"/>
              <a:buNone/>
            </a:pPr>
            <a:r>
              <a:t/>
            </a:r>
            <a:endParaRPr u="sng">
              <a:solidFill>
                <a:srgbClr val="000000"/>
              </a:solidFill>
            </a:endParaRPr>
          </a:p>
          <a:p>
            <a:pPr indent="0" lvl="0" marL="0" rtl="0" algn="l">
              <a:lnSpc>
                <a:spcPct val="115000"/>
              </a:lnSpc>
              <a:spcBef>
                <a:spcPts val="1600"/>
              </a:spcBef>
              <a:spcAft>
                <a:spcPts val="1600"/>
              </a:spcAft>
              <a:buClr>
                <a:schemeClr val="dk1"/>
              </a:buClr>
              <a:buSzPts val="1100"/>
              <a:buFont typeface="Arial"/>
              <a:buNone/>
            </a:pPr>
            <a:r>
              <a:t/>
            </a:r>
            <a:endParaRPr>
              <a:solidFill>
                <a:srgbClr val="000000"/>
              </a:solidFill>
            </a:endParaRPr>
          </a:p>
        </p:txBody>
      </p:sp>
      <p:pic>
        <p:nvPicPr>
          <p:cNvPr id="303" name="Google Shape;303;p38"/>
          <p:cNvPicPr preferRelativeResize="0"/>
          <p:nvPr/>
        </p:nvPicPr>
        <p:blipFill rotWithShape="1">
          <a:blip r:embed="rId3">
            <a:alphaModFix/>
          </a:blip>
          <a:srcRect b="0" l="0" r="0" t="0"/>
          <a:stretch/>
        </p:blipFill>
        <p:spPr>
          <a:xfrm>
            <a:off x="3044275" y="3771350"/>
            <a:ext cx="2724150" cy="23622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e68f1667e_0_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309" name="Google Shape;309;gde68f1667e_0_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Datacamp: Introduction to R. </a:t>
            </a:r>
            <a:r>
              <a:rPr lang="en">
                <a:solidFill>
                  <a:schemeClr val="dk1"/>
                </a:solidFill>
              </a:rPr>
              <a:t>Sections 1, 2, 5: Intro, Vectors, Dataframes: </a:t>
            </a:r>
            <a:r>
              <a:rPr lang="en" u="sng">
                <a:solidFill>
                  <a:schemeClr val="dk1"/>
                </a:solidFill>
                <a:hlinkClick r:id="rId3">
                  <a:extLst>
                    <a:ext uri="{A12FA001-AC4F-418D-AE19-62706E023703}">
                      <ahyp:hlinkClr val="tx"/>
                    </a:ext>
                  </a:extLst>
                </a:hlinkClick>
              </a:rPr>
              <a:t>https://learn.datacamp.com/courses/free-introduction-to-r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 Programming for Data Science.</a:t>
            </a:r>
            <a:r>
              <a:rPr lang="en">
                <a:solidFill>
                  <a:schemeClr val="dk1"/>
                </a:solidFill>
              </a:rPr>
              <a:t> Chapters 4 and 9. </a:t>
            </a:r>
            <a:r>
              <a:rPr lang="en" u="sng">
                <a:solidFill>
                  <a:schemeClr val="dk1"/>
                </a:solidFill>
                <a:hlinkClick r:id="rId4">
                  <a:extLst>
                    <a:ext uri="{A12FA001-AC4F-418D-AE19-62706E023703}">
                      <ahyp:hlinkClr val="tx"/>
                    </a:ext>
                  </a:extLst>
                </a:hlinkClick>
              </a:rPr>
              <a:t>https://bookdown.org/rdpeng/rprogdatascience/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computing?</a:t>
            </a:r>
            <a:endParaRPr/>
          </a:p>
        </p:txBody>
      </p:sp>
      <p:sp>
        <p:nvSpPr>
          <p:cNvPr id="74" name="Google Shape;74;p4"/>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 powerful calculator that can perform </a:t>
            </a:r>
            <a:r>
              <a:rPr lang="en" u="sng">
                <a:solidFill>
                  <a:srgbClr val="000000"/>
                </a:solidFill>
              </a:rPr>
              <a:t>expressions</a:t>
            </a:r>
            <a:r>
              <a:rPr lang="en">
                <a:solidFill>
                  <a:srgbClr val="000000"/>
                </a:solidFill>
              </a:rPr>
              <a:t> using </a:t>
            </a:r>
            <a:r>
              <a:rPr lang="en" u="sng">
                <a:solidFill>
                  <a:srgbClr val="000000"/>
                </a:solidFill>
              </a:rPr>
              <a:t>operations</a:t>
            </a:r>
            <a:r>
              <a:rPr lang="en">
                <a:solidFill>
                  <a:srgbClr val="000000"/>
                </a:solidFill>
              </a:rPr>
              <a:t> or </a:t>
            </a:r>
            <a:r>
              <a:rPr lang="en" u="sng">
                <a:solidFill>
                  <a:srgbClr val="000000"/>
                </a:solidFill>
              </a:rPr>
              <a:t>functions</a:t>
            </a:r>
            <a:r>
              <a:rPr lang="en">
                <a:solidFill>
                  <a:srgbClr val="000000"/>
                </a:solidFill>
              </a:rPr>
              <a:t> on </a:t>
            </a:r>
            <a:r>
              <a:rPr lang="en" u="sng">
                <a:solidFill>
                  <a:srgbClr val="000000"/>
                </a:solidFill>
              </a:rPr>
              <a:t>data types</a:t>
            </a:r>
            <a:r>
              <a:rPr lang="en">
                <a:solidFill>
                  <a:srgbClr val="000000"/>
                </a:solidFill>
              </a:rPr>
              <a:t> that can be represented by </a:t>
            </a:r>
            <a:r>
              <a:rPr lang="en" u="sng">
                <a:solidFill>
                  <a:srgbClr val="000000"/>
                </a:solidFill>
              </a:rPr>
              <a:t>variables. </a:t>
            </a:r>
            <a:endParaRPr u="sng">
              <a:solidFill>
                <a:srgbClr val="000000"/>
              </a:solidFill>
            </a:endParaRPr>
          </a:p>
          <a:p>
            <a:pPr indent="0" lvl="0" marL="0" rtl="0" algn="l">
              <a:lnSpc>
                <a:spcPct val="115000"/>
              </a:lnSpc>
              <a:spcBef>
                <a:spcPts val="1600"/>
              </a:spcBef>
              <a:spcAft>
                <a:spcPts val="0"/>
              </a:spcAft>
              <a:buSzPts val="1800"/>
              <a:buNone/>
            </a:pPr>
            <a:r>
              <a:t/>
            </a:r>
            <a:endParaRPr u="sng">
              <a:solidFill>
                <a:srgbClr val="000000"/>
              </a:solidFill>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18 + 21</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sum_of_ages = 18 + 21</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&gt; max(18, 21)</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45720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computing?</a:t>
            </a:r>
            <a:endParaRPr/>
          </a:p>
        </p:txBody>
      </p:sp>
      <p:sp>
        <p:nvSpPr>
          <p:cNvPr id="80" name="Google Shape;80;p6"/>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powerful calculator that can perform </a:t>
            </a:r>
            <a:r>
              <a:rPr lang="en" u="sng">
                <a:solidFill>
                  <a:schemeClr val="dk1"/>
                </a:solidFill>
              </a:rPr>
              <a:t>expressions</a:t>
            </a:r>
            <a:r>
              <a:rPr lang="en">
                <a:solidFill>
                  <a:schemeClr val="dk1"/>
                </a:solidFill>
              </a:rPr>
              <a:t> using </a:t>
            </a:r>
            <a:r>
              <a:rPr lang="en" u="sng">
                <a:solidFill>
                  <a:schemeClr val="dk1"/>
                </a:solidFill>
              </a:rPr>
              <a:t>operations</a:t>
            </a:r>
            <a:r>
              <a:rPr lang="en">
                <a:solidFill>
                  <a:schemeClr val="dk1"/>
                </a:solidFill>
              </a:rPr>
              <a:t> or </a:t>
            </a:r>
            <a:r>
              <a:rPr lang="en" u="sng">
                <a:solidFill>
                  <a:schemeClr val="dk1"/>
                </a:solidFill>
              </a:rPr>
              <a:t>functions</a:t>
            </a:r>
            <a:r>
              <a:rPr lang="en">
                <a:solidFill>
                  <a:schemeClr val="dk1"/>
                </a:solidFill>
              </a:rPr>
              <a:t> on </a:t>
            </a:r>
            <a:r>
              <a:rPr lang="en" u="sng">
                <a:solidFill>
                  <a:schemeClr val="dk1"/>
                </a:solidFill>
              </a:rPr>
              <a:t>data types</a:t>
            </a:r>
            <a:r>
              <a:rPr lang="en">
                <a:solidFill>
                  <a:schemeClr val="dk1"/>
                </a:solidFill>
              </a:rPr>
              <a:t> that can be represented by </a:t>
            </a:r>
            <a:r>
              <a:rPr lang="en" u="sng">
                <a:solidFill>
                  <a:schemeClr val="dk1"/>
                </a:solidFill>
              </a:rPr>
              <a:t>variables. </a:t>
            </a:r>
            <a:endParaRPr>
              <a:solidFill>
                <a:schemeClr val="dk1"/>
              </a:solidFill>
            </a:endParaRPr>
          </a:p>
          <a:p>
            <a:pPr indent="0" lvl="0" marL="0" rtl="0" algn="l">
              <a:lnSpc>
                <a:spcPct val="115000"/>
              </a:lnSpc>
              <a:spcBef>
                <a:spcPts val="1600"/>
              </a:spcBef>
              <a:spcAft>
                <a:spcPts val="0"/>
              </a:spcAft>
              <a:buSzPts val="1800"/>
              <a:buNone/>
            </a:pPr>
            <a:r>
              <a:rPr lang="en">
                <a:solidFill>
                  <a:srgbClr val="000000"/>
                </a:solidFill>
              </a:rPr>
              <a:t>Demo:</a:t>
            </a:r>
            <a:endParaRPr>
              <a:solidFill>
                <a:srgbClr val="000000"/>
              </a:solidFill>
            </a:endParaRPr>
          </a:p>
          <a:p>
            <a:pPr indent="-342900" lvl="0" marL="457200" rtl="0" algn="l">
              <a:lnSpc>
                <a:spcPct val="115000"/>
              </a:lnSpc>
              <a:spcBef>
                <a:spcPts val="1600"/>
              </a:spcBef>
              <a:spcAft>
                <a:spcPts val="0"/>
              </a:spcAft>
              <a:buClr>
                <a:srgbClr val="000000"/>
              </a:buClr>
              <a:buSzPts val="1800"/>
              <a:buAutoNum type="arabicPeriod"/>
            </a:pPr>
            <a:r>
              <a:rPr lang="en">
                <a:solidFill>
                  <a:srgbClr val="000000"/>
                </a:solidFill>
              </a:rPr>
              <a:t>human age: </a:t>
            </a:r>
            <a:r>
              <a:rPr i="1" lang="en">
                <a:solidFill>
                  <a:srgbClr val="000000"/>
                </a:solidFill>
              </a:rPr>
              <a:t>operation </a:t>
            </a:r>
            <a:r>
              <a:rPr lang="en">
                <a:solidFill>
                  <a:srgbClr val="000000"/>
                </a:solidFill>
              </a:rPr>
              <a:t>with </a:t>
            </a:r>
            <a:r>
              <a:rPr i="1" lang="en">
                <a:solidFill>
                  <a:srgbClr val="000000"/>
                </a:solidFill>
              </a:rPr>
              <a:t>numeric</a:t>
            </a:r>
            <a:r>
              <a:rPr lang="en">
                <a:solidFill>
                  <a:srgbClr val="000000"/>
                </a:solidFill>
              </a:rPr>
              <a:t> data type</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a:solidFill>
                  <a:srgbClr val="000000"/>
                </a:solidFill>
              </a:rPr>
              <a:t>nucleotide sequences: </a:t>
            </a:r>
            <a:r>
              <a:rPr i="1" lang="en">
                <a:solidFill>
                  <a:srgbClr val="000000"/>
                </a:solidFill>
              </a:rPr>
              <a:t>string</a:t>
            </a:r>
            <a:r>
              <a:rPr lang="en">
                <a:solidFill>
                  <a:srgbClr val="000000"/>
                </a:solidFill>
              </a:rPr>
              <a:t> data type</a:t>
            </a:r>
            <a:endParaRPr>
              <a:solidFill>
                <a:srgbClr val="000000"/>
              </a:solidFill>
            </a:endParaRPr>
          </a:p>
          <a:p>
            <a:pPr indent="457200" lvl="0" marL="0" rtl="0" algn="l">
              <a:lnSpc>
                <a:spcPct val="100000"/>
              </a:lnSpc>
              <a:spcBef>
                <a:spcPts val="1600"/>
              </a:spcBef>
              <a:spcAft>
                <a:spcPts val="0"/>
              </a:spcAft>
              <a:buSzPts val="1800"/>
              <a:buNone/>
            </a:pPr>
            <a:r>
              <a:rPr lang="en">
                <a:solidFill>
                  <a:schemeClr val="dk1"/>
                </a:solidFill>
                <a:latin typeface="Courier New"/>
                <a:ea typeface="Courier New"/>
                <a:cs typeface="Courier New"/>
                <a:sym typeface="Courier New"/>
              </a:rPr>
              <a:t>seq = "ATCG"</a:t>
            </a:r>
            <a:endParaRPr>
              <a:solidFill>
                <a:schemeClr val="dk1"/>
              </a:solidFill>
              <a:latin typeface="Courier New"/>
              <a:ea typeface="Courier New"/>
              <a:cs typeface="Courier New"/>
              <a:sym typeface="Courier New"/>
            </a:endParaRPr>
          </a:p>
          <a:p>
            <a:pPr indent="457200" lvl="0" marL="0" rtl="0" algn="l">
              <a:lnSpc>
                <a:spcPct val="100000"/>
              </a:lnSpc>
              <a:spcBef>
                <a:spcPts val="1600"/>
              </a:spcBef>
              <a:spcAft>
                <a:spcPts val="0"/>
              </a:spcAft>
              <a:buSzPts val="1800"/>
              <a:buNone/>
            </a:pPr>
            <a:r>
              <a:rPr lang="en">
                <a:solidFill>
                  <a:schemeClr val="dk1"/>
                </a:solidFill>
                <a:latin typeface="Courier New"/>
                <a:ea typeface="Courier New"/>
                <a:cs typeface="Courier New"/>
                <a:sym typeface="Courier New"/>
              </a:rPr>
              <a:t>nchar(seq)</a:t>
            </a:r>
            <a:endParaRPr>
              <a:solidFill>
                <a:schemeClr val="dk1"/>
              </a:solidFill>
              <a:latin typeface="Courier New"/>
              <a:ea typeface="Courier New"/>
              <a:cs typeface="Courier New"/>
              <a:sym typeface="Courier New"/>
            </a:endParaRPr>
          </a:p>
          <a:p>
            <a:pPr indent="0" lvl="0" marL="457200" rtl="0" algn="l">
              <a:lnSpc>
                <a:spcPct val="115000"/>
              </a:lnSpc>
              <a:spcBef>
                <a:spcPts val="0"/>
              </a:spcBef>
              <a:spcAft>
                <a:spcPts val="1600"/>
              </a:spcAft>
              <a:buSzPts val="1800"/>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computing?</a:t>
            </a:r>
            <a:endParaRPr/>
          </a:p>
        </p:txBody>
      </p:sp>
      <p:sp>
        <p:nvSpPr>
          <p:cNvPr id="86" name="Google Shape;86;p7"/>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powerful calculator that can perform </a:t>
            </a:r>
            <a:r>
              <a:rPr lang="en" u="sng">
                <a:solidFill>
                  <a:schemeClr val="dk1"/>
                </a:solidFill>
              </a:rPr>
              <a:t>expressions</a:t>
            </a:r>
            <a:r>
              <a:rPr lang="en">
                <a:solidFill>
                  <a:schemeClr val="dk1"/>
                </a:solidFill>
              </a:rPr>
              <a:t> using </a:t>
            </a:r>
            <a:r>
              <a:rPr lang="en" u="sng">
                <a:solidFill>
                  <a:schemeClr val="dk1"/>
                </a:solidFill>
              </a:rPr>
              <a:t>operations</a:t>
            </a:r>
            <a:r>
              <a:rPr lang="en">
                <a:solidFill>
                  <a:schemeClr val="dk1"/>
                </a:solidFill>
              </a:rPr>
              <a:t> or </a:t>
            </a:r>
            <a:r>
              <a:rPr lang="en" u="sng">
                <a:solidFill>
                  <a:schemeClr val="dk1"/>
                </a:solidFill>
              </a:rPr>
              <a:t>functions</a:t>
            </a:r>
            <a:r>
              <a:rPr lang="en">
                <a:solidFill>
                  <a:schemeClr val="dk1"/>
                </a:solidFill>
              </a:rPr>
              <a:t> on </a:t>
            </a:r>
            <a:r>
              <a:rPr lang="en" u="sng">
                <a:solidFill>
                  <a:schemeClr val="dk1"/>
                </a:solidFill>
              </a:rPr>
              <a:t>data types</a:t>
            </a:r>
            <a:r>
              <a:rPr lang="en">
                <a:solidFill>
                  <a:schemeClr val="dk1"/>
                </a:solidFill>
              </a:rPr>
              <a:t> that can be represented by </a:t>
            </a:r>
            <a:r>
              <a:rPr lang="en" u="sng">
                <a:solidFill>
                  <a:schemeClr val="dk1"/>
                </a:solidFill>
              </a:rPr>
              <a:t>variables. </a:t>
            </a:r>
            <a:endParaRPr>
              <a:solidFill>
                <a:schemeClr val="dk1"/>
              </a:solidFill>
            </a:endParaRPr>
          </a:p>
          <a:p>
            <a:pPr indent="0" lvl="0" marL="0" rtl="0" algn="l">
              <a:lnSpc>
                <a:spcPct val="115000"/>
              </a:lnSpc>
              <a:spcBef>
                <a:spcPts val="1600"/>
              </a:spcBef>
              <a:spcAft>
                <a:spcPts val="0"/>
              </a:spcAft>
              <a:buSzPts val="1800"/>
              <a:buNone/>
            </a:pPr>
            <a:r>
              <a:rPr lang="en">
                <a:solidFill>
                  <a:srgbClr val="000000"/>
                </a:solidFill>
              </a:rPr>
              <a:t>Demo:</a:t>
            </a:r>
            <a:endParaRPr>
              <a:solidFill>
                <a:srgbClr val="000000"/>
              </a:solidFill>
            </a:endParaRPr>
          </a:p>
          <a:p>
            <a:pPr indent="-342900" lvl="0" marL="457200" rtl="0" algn="l">
              <a:spcBef>
                <a:spcPts val="1600"/>
              </a:spcBef>
              <a:spcAft>
                <a:spcPts val="0"/>
              </a:spcAft>
              <a:buClr>
                <a:schemeClr val="dk1"/>
              </a:buClr>
              <a:buSzPts val="1800"/>
              <a:buAutoNum type="arabicPeriod"/>
            </a:pPr>
            <a:r>
              <a:rPr lang="en">
                <a:solidFill>
                  <a:schemeClr val="dk1"/>
                </a:solidFill>
              </a:rPr>
              <a:t>human age: </a:t>
            </a:r>
            <a:r>
              <a:rPr i="1" lang="en">
                <a:solidFill>
                  <a:schemeClr val="dk1"/>
                </a:solidFill>
              </a:rPr>
              <a:t>operation </a:t>
            </a:r>
            <a:r>
              <a:rPr lang="en">
                <a:solidFill>
                  <a:schemeClr val="dk1"/>
                </a:solidFill>
              </a:rPr>
              <a:t>with </a:t>
            </a:r>
            <a:r>
              <a:rPr i="1" lang="en">
                <a:solidFill>
                  <a:schemeClr val="dk1"/>
                </a:solidFill>
              </a:rPr>
              <a:t>numeric</a:t>
            </a:r>
            <a:r>
              <a:rPr lang="en">
                <a:solidFill>
                  <a:schemeClr val="dk1"/>
                </a:solidFill>
              </a:rPr>
              <a:t> data type</a:t>
            </a:r>
            <a:endParaRPr i="1">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a:solidFill>
                  <a:srgbClr val="000000"/>
                </a:solidFill>
              </a:rPr>
              <a:t>nucleotide sequence: </a:t>
            </a:r>
            <a:r>
              <a:rPr i="1" lang="en">
                <a:solidFill>
                  <a:srgbClr val="000000"/>
                </a:solidFill>
              </a:rPr>
              <a:t>string</a:t>
            </a:r>
            <a:r>
              <a:rPr lang="en">
                <a:solidFill>
                  <a:srgbClr val="000000"/>
                </a:solidFill>
              </a:rPr>
              <a:t> data type</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a:solidFill>
                  <a:srgbClr val="000000"/>
                </a:solidFill>
              </a:rPr>
              <a:t>g</a:t>
            </a:r>
            <a:r>
              <a:rPr lang="en">
                <a:solidFill>
                  <a:srgbClr val="000000"/>
                </a:solidFill>
              </a:rPr>
              <a:t>ene expression of several samples : </a:t>
            </a:r>
            <a:r>
              <a:rPr i="1" lang="en">
                <a:solidFill>
                  <a:srgbClr val="000000"/>
                </a:solidFill>
              </a:rPr>
              <a:t>vector </a:t>
            </a:r>
            <a:r>
              <a:rPr lang="en">
                <a:solidFill>
                  <a:srgbClr val="000000"/>
                </a:solidFill>
              </a:rPr>
              <a:t>data object</a:t>
            </a:r>
            <a:r>
              <a:rPr i="1" lang="en">
                <a:solidFill>
                  <a:srgbClr val="000000"/>
                </a:solidFill>
              </a:rPr>
              <a:t> </a:t>
            </a:r>
            <a:r>
              <a:rPr lang="en">
                <a:solidFill>
                  <a:srgbClr val="000000"/>
                </a:solidFill>
              </a:rPr>
              <a:t>that contains other data types</a:t>
            </a:r>
            <a:endParaRPr>
              <a:solidFill>
                <a:srgbClr val="000000"/>
              </a:solidFill>
            </a:endParaRPr>
          </a:p>
          <a:p>
            <a:pPr indent="457200" lvl="0" marL="0" rtl="0" algn="l">
              <a:lnSpc>
                <a:spcPct val="100000"/>
              </a:lnSpc>
              <a:spcBef>
                <a:spcPts val="1600"/>
              </a:spcBef>
              <a:spcAft>
                <a:spcPts val="0"/>
              </a:spcAft>
              <a:buSzPts val="1800"/>
              <a:buNone/>
            </a:pPr>
            <a:r>
              <a:rPr lang="en">
                <a:solidFill>
                  <a:schemeClr val="dk1"/>
                </a:solidFill>
                <a:latin typeface="Courier New"/>
                <a:ea typeface="Courier New"/>
                <a:cs typeface="Courier New"/>
                <a:sym typeface="Courier New"/>
              </a:rPr>
              <a:t>geneZ_expression = c(8, 2, 3.5, 2.1)</a:t>
            </a:r>
            <a:endParaRPr>
              <a:solidFill>
                <a:schemeClr val="dk1"/>
              </a:solidFill>
              <a:latin typeface="Courier New"/>
              <a:ea typeface="Courier New"/>
              <a:cs typeface="Courier New"/>
              <a:sym typeface="Courier New"/>
            </a:endParaRPr>
          </a:p>
          <a:p>
            <a:pPr indent="457200" lvl="0" marL="0" rtl="0" algn="l">
              <a:lnSpc>
                <a:spcPct val="100000"/>
              </a:lnSpc>
              <a:spcBef>
                <a:spcPts val="1600"/>
              </a:spcBef>
              <a:spcAft>
                <a:spcPts val="0"/>
              </a:spcAft>
              <a:buClr>
                <a:schemeClr val="dk1"/>
              </a:buClr>
              <a:buSzPts val="1800"/>
              <a:buFont typeface="Arial"/>
              <a:buNone/>
            </a:pPr>
            <a:r>
              <a:rPr lang="en">
                <a:solidFill>
                  <a:schemeClr val="dk1"/>
                </a:solidFill>
                <a:latin typeface="Courier New"/>
                <a:ea typeface="Courier New"/>
                <a:cs typeface="Courier New"/>
                <a:sym typeface="Courier New"/>
              </a:rPr>
              <a:t>geneQ_expression = c(0.2, .2, 1.2, 3)</a:t>
            </a:r>
            <a:endParaRPr>
              <a:solidFill>
                <a:schemeClr val="dk1"/>
              </a:solidFill>
              <a:latin typeface="Courier New"/>
              <a:ea typeface="Courier New"/>
              <a:cs typeface="Courier New"/>
              <a:sym typeface="Courier New"/>
            </a:endParaRPr>
          </a:p>
          <a:p>
            <a:pPr indent="457200" lvl="0" marL="0" rtl="0" algn="l">
              <a:lnSpc>
                <a:spcPct val="100000"/>
              </a:lnSpc>
              <a:spcBef>
                <a:spcPts val="1600"/>
              </a:spcBef>
              <a:spcAft>
                <a:spcPts val="0"/>
              </a:spcAft>
              <a:buClr>
                <a:schemeClr val="dk1"/>
              </a:buClr>
              <a:buSzPts val="1800"/>
              <a:buFont typeface="Arial"/>
              <a:buNone/>
            </a:pPr>
            <a:r>
              <a:rPr lang="en">
                <a:solidFill>
                  <a:schemeClr val="dk1"/>
                </a:solidFill>
                <a:latin typeface="Courier New"/>
                <a:ea typeface="Courier New"/>
                <a:cs typeface="Courier New"/>
                <a:sym typeface="Courier New"/>
              </a:rPr>
              <a:t>length(geneZ_expression)</a:t>
            </a:r>
            <a:endParaRPr>
              <a:solidFill>
                <a:schemeClr val="dk1"/>
              </a:solidFill>
              <a:latin typeface="Courier New"/>
              <a:ea typeface="Courier New"/>
              <a:cs typeface="Courier New"/>
              <a:sym typeface="Courier New"/>
            </a:endParaRPr>
          </a:p>
          <a:p>
            <a:pPr indent="457200" lvl="0" marL="0" rtl="0" algn="l">
              <a:lnSpc>
                <a:spcPct val="100000"/>
              </a:lnSpc>
              <a:spcBef>
                <a:spcPts val="1600"/>
              </a:spcBef>
              <a:spcAft>
                <a:spcPts val="0"/>
              </a:spcAft>
              <a:buSzPts val="1800"/>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ph type="title"/>
          </p:nvPr>
        </p:nvSpPr>
        <p:spPr>
          <a:xfrm>
            <a:off x="311700" y="440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Theme: How do we </a:t>
            </a:r>
            <a:r>
              <a:rPr i="1" lang="en" sz="2600"/>
              <a:t>encode</a:t>
            </a:r>
            <a:r>
              <a:rPr lang="en" sz="2600"/>
              <a:t> and </a:t>
            </a:r>
            <a:r>
              <a:rPr i="1" lang="en" sz="2600"/>
              <a:t>organize</a:t>
            </a:r>
            <a:r>
              <a:rPr lang="en" sz="2600"/>
              <a:t> biology digitally?</a:t>
            </a:r>
            <a:endParaRPr sz="2600"/>
          </a:p>
          <a:p>
            <a:pPr indent="0" lvl="0" marL="0" rtl="0" algn="l">
              <a:lnSpc>
                <a:spcPct val="100000"/>
              </a:lnSpc>
              <a:spcBef>
                <a:spcPts val="0"/>
              </a:spcBef>
              <a:spcAft>
                <a:spcPts val="0"/>
              </a:spcAft>
              <a:buSzPts val="2800"/>
              <a:buNone/>
            </a:pPr>
            <a:r>
              <a:t/>
            </a:r>
            <a:endParaRPr sz="2600"/>
          </a:p>
          <a:p>
            <a:pPr indent="0" lvl="0" marL="0" rtl="0" algn="l">
              <a:lnSpc>
                <a:spcPct val="100000"/>
              </a:lnSpc>
              <a:spcBef>
                <a:spcPts val="0"/>
              </a:spcBef>
              <a:spcAft>
                <a:spcPts val="0"/>
              </a:spcAft>
              <a:buSzPts val="2800"/>
              <a:buNone/>
            </a:pPr>
            <a:r>
              <a:t/>
            </a:r>
            <a:endParaRPr sz="2600"/>
          </a:p>
        </p:txBody>
      </p:sp>
      <p:pic>
        <p:nvPicPr>
          <p:cNvPr id="92" name="Google Shape;92;p8"/>
          <p:cNvPicPr preferRelativeResize="0"/>
          <p:nvPr/>
        </p:nvPicPr>
        <p:blipFill rotWithShape="1">
          <a:blip r:embed="rId3">
            <a:alphaModFix/>
          </a:blip>
          <a:srcRect b="0" l="0" r="0" t="0"/>
          <a:stretch/>
        </p:blipFill>
        <p:spPr>
          <a:xfrm>
            <a:off x="1695475" y="1487850"/>
            <a:ext cx="4848851" cy="3280599"/>
          </a:xfrm>
          <a:prstGeom prst="rect">
            <a:avLst/>
          </a:prstGeom>
          <a:noFill/>
          <a:ln>
            <a:noFill/>
          </a:ln>
        </p:spPr>
      </p:pic>
      <p:cxnSp>
        <p:nvCxnSpPr>
          <p:cNvPr id="93" name="Google Shape;93;p8"/>
          <p:cNvCxnSpPr/>
          <p:nvPr/>
        </p:nvCxnSpPr>
        <p:spPr>
          <a:xfrm>
            <a:off x="3032525" y="5068500"/>
            <a:ext cx="21300" cy="889500"/>
          </a:xfrm>
          <a:prstGeom prst="straightConnector1">
            <a:avLst/>
          </a:prstGeom>
          <a:noFill/>
          <a:ln cap="flat" cmpd="sng" w="19050">
            <a:solidFill>
              <a:schemeClr val="dk2"/>
            </a:solidFill>
            <a:prstDash val="solid"/>
            <a:round/>
            <a:headEnd len="sm" w="sm" type="none"/>
            <a:tailEnd len="med" w="med" type="triangle"/>
          </a:ln>
        </p:spPr>
      </p:cxnSp>
      <p:sp>
        <p:nvSpPr>
          <p:cNvPr id="94" name="Google Shape;94;p8"/>
          <p:cNvSpPr txBox="1"/>
          <p:nvPr/>
        </p:nvSpPr>
        <p:spPr>
          <a:xfrm>
            <a:off x="1695475" y="6150775"/>
            <a:ext cx="3996900" cy="99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MT_WT = c(“ATCG”, “ATGG”)</a:t>
            </a:r>
            <a:endParaRPr b="0" i="0" sz="1400" u="none" cap="none" strike="noStrike">
              <a:solidFill>
                <a:srgbClr val="000000"/>
              </a:solidFill>
              <a:latin typeface="Courier New"/>
              <a:ea typeface="Courier New"/>
              <a:cs typeface="Courier New"/>
              <a:sym typeface="Courier New"/>
            </a:endParaRPr>
          </a:p>
        </p:txBody>
      </p:sp>
      <p:sp>
        <p:nvSpPr>
          <p:cNvPr id="95" name="Google Shape;95;p8"/>
          <p:cNvSpPr txBox="1"/>
          <p:nvPr/>
        </p:nvSpPr>
        <p:spPr>
          <a:xfrm>
            <a:off x="3252800" y="5247075"/>
            <a:ext cx="2871900" cy="3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sequence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104550" y="593375"/>
            <a:ext cx="9492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sz="2600"/>
              <a:t>Theme: How do we </a:t>
            </a:r>
            <a:r>
              <a:rPr i="1" lang="en" sz="2600"/>
              <a:t>encode</a:t>
            </a:r>
            <a:r>
              <a:rPr lang="en" sz="2600"/>
              <a:t> and </a:t>
            </a:r>
            <a:r>
              <a:rPr i="1" lang="en" sz="2600"/>
              <a:t>organize</a:t>
            </a:r>
            <a:r>
              <a:rPr lang="en" sz="2600"/>
              <a:t> biology digitally?</a:t>
            </a:r>
            <a:endParaRPr sz="2600"/>
          </a:p>
          <a:p>
            <a:pPr indent="0" lvl="0" marL="0" rtl="0" algn="l">
              <a:lnSpc>
                <a:spcPct val="100000"/>
              </a:lnSpc>
              <a:spcBef>
                <a:spcPts val="0"/>
              </a:spcBef>
              <a:spcAft>
                <a:spcPts val="0"/>
              </a:spcAft>
              <a:buSzPts val="2800"/>
              <a:buNone/>
            </a:pPr>
            <a:r>
              <a:t/>
            </a:r>
            <a:endParaRPr/>
          </a:p>
        </p:txBody>
      </p:sp>
      <p:sp>
        <p:nvSpPr>
          <p:cNvPr id="101" name="Google Shape;101;p9"/>
          <p:cNvSpPr txBox="1"/>
          <p:nvPr/>
        </p:nvSpPr>
        <p:spPr>
          <a:xfrm>
            <a:off x="104550" y="3481375"/>
            <a:ext cx="3641100" cy="77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400" u="none" cap="none" strike="noStrike">
                <a:solidFill>
                  <a:schemeClr val="dk1"/>
                </a:solidFill>
                <a:latin typeface="Courier New"/>
                <a:ea typeface="Courier New"/>
                <a:cs typeface="Courier New"/>
                <a:sym typeface="Courier New"/>
              </a:rPr>
              <a:t>&gt; </a:t>
            </a:r>
            <a:r>
              <a:rPr lang="en" sz="2400">
                <a:solidFill>
                  <a:schemeClr val="dk1"/>
                </a:solidFill>
                <a:latin typeface="Courier New"/>
                <a:ea typeface="Courier New"/>
                <a:cs typeface="Courier New"/>
                <a:sym typeface="Courier New"/>
              </a:rPr>
              <a:t>GeneExpression</a:t>
            </a:r>
            <a:r>
              <a:rPr b="0" i="0" lang="en" sz="2400" u="none" cap="none" strike="noStrike">
                <a:solidFill>
                  <a:schemeClr val="dk1"/>
                </a:solidFill>
                <a:latin typeface="Courier New"/>
                <a:ea typeface="Courier New"/>
                <a:cs typeface="Courier New"/>
                <a:sym typeface="Courier New"/>
              </a:rPr>
              <a:t> =</a:t>
            </a:r>
            <a:endParaRPr b="0" i="0" sz="2700" u="none" cap="none" strike="noStrike">
              <a:solidFill>
                <a:srgbClr val="000000"/>
              </a:solidFill>
              <a:latin typeface="Courier New"/>
              <a:ea typeface="Courier New"/>
              <a:cs typeface="Courier New"/>
              <a:sym typeface="Courier New"/>
            </a:endParaRPr>
          </a:p>
        </p:txBody>
      </p:sp>
      <p:pic>
        <p:nvPicPr>
          <p:cNvPr id="102" name="Google Shape;102;p9"/>
          <p:cNvPicPr preferRelativeResize="0"/>
          <p:nvPr/>
        </p:nvPicPr>
        <p:blipFill rotWithShape="1">
          <a:blip r:embed="rId3">
            <a:alphaModFix/>
          </a:blip>
          <a:srcRect b="0" l="0" r="0" t="0"/>
          <a:stretch/>
        </p:blipFill>
        <p:spPr>
          <a:xfrm>
            <a:off x="3451450" y="1813367"/>
            <a:ext cx="7429500" cy="4572000"/>
          </a:xfrm>
          <a:prstGeom prst="rect">
            <a:avLst/>
          </a:prstGeom>
          <a:noFill/>
          <a:ln>
            <a:noFill/>
          </a:ln>
        </p:spPr>
      </p:pic>
      <p:sp>
        <p:nvSpPr>
          <p:cNvPr id="103" name="Google Shape;103;p9"/>
          <p:cNvSpPr/>
          <p:nvPr/>
        </p:nvSpPr>
        <p:spPr>
          <a:xfrm>
            <a:off x="9105575" y="2558925"/>
            <a:ext cx="1179900" cy="354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5157200" y="2173900"/>
            <a:ext cx="3831600" cy="44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3977300" y="2466500"/>
            <a:ext cx="1179900" cy="354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txBox="1"/>
          <p:nvPr/>
        </p:nvSpPr>
        <p:spPr>
          <a:xfrm>
            <a:off x="5157200" y="2066300"/>
            <a:ext cx="3633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gene  gene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1        2</a:t>
            </a:r>
            <a:endParaRPr b="0" i="0" sz="1400" u="none" cap="none" strike="noStrike">
              <a:solidFill>
                <a:srgbClr val="000000"/>
              </a:solidFill>
              <a:latin typeface="Arial"/>
              <a:ea typeface="Arial"/>
              <a:cs typeface="Arial"/>
              <a:sym typeface="Arial"/>
            </a:endParaRPr>
          </a:p>
        </p:txBody>
      </p:sp>
      <p:sp>
        <p:nvSpPr>
          <p:cNvPr id="107" name="Google Shape;107;p9"/>
          <p:cNvSpPr txBox="1"/>
          <p:nvPr/>
        </p:nvSpPr>
        <p:spPr>
          <a:xfrm>
            <a:off x="4205825" y="3294650"/>
            <a:ext cx="363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Sample 2</a:t>
            </a:r>
            <a:endParaRPr b="0" i="0" sz="1400" u="none" cap="none" strike="noStrike">
              <a:solidFill>
                <a:srgbClr val="000000"/>
              </a:solidFill>
              <a:latin typeface="Arial"/>
              <a:ea typeface="Arial"/>
              <a:cs typeface="Arial"/>
              <a:sym typeface="Arial"/>
            </a:endParaRPr>
          </a:p>
        </p:txBody>
      </p:sp>
      <p:sp>
        <p:nvSpPr>
          <p:cNvPr id="108" name="Google Shape;108;p9"/>
          <p:cNvSpPr txBox="1"/>
          <p:nvPr/>
        </p:nvSpPr>
        <p:spPr>
          <a:xfrm>
            <a:off x="4240859" y="2755875"/>
            <a:ext cx="363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Sample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0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Fundamentals of R programming grammar</a:t>
            </a:r>
            <a:endParaRPr/>
          </a:p>
        </p:txBody>
      </p:sp>
      <p:sp>
        <p:nvSpPr>
          <p:cNvPr id="114" name="Google Shape;114;p10"/>
          <p:cNvSpPr txBox="1"/>
          <p:nvPr>
            <p:ph idx="1" type="body"/>
          </p:nvPr>
        </p:nvSpPr>
        <p:spPr>
          <a:xfrm>
            <a:off x="195475" y="1356000"/>
            <a:ext cx="8520600" cy="55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rPr>
              <a:t>Data types</a:t>
            </a:r>
            <a:endParaRPr b="1">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Numeric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String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Logical</a:t>
            </a:r>
            <a:endParaRPr>
              <a:solidFill>
                <a:srgbClr val="000000"/>
              </a:solidFill>
            </a:endParaRPr>
          </a:p>
          <a:p>
            <a:pPr indent="0" lvl="0" marL="0" rtl="0" algn="l">
              <a:lnSpc>
                <a:spcPct val="115000"/>
              </a:lnSpc>
              <a:spcBef>
                <a:spcPts val="1600"/>
              </a:spcBef>
              <a:spcAft>
                <a:spcPts val="0"/>
              </a:spcAft>
              <a:buSzPts val="1800"/>
              <a:buNone/>
            </a:pPr>
            <a:r>
              <a:rPr b="1" lang="en">
                <a:solidFill>
                  <a:schemeClr val="dk1"/>
                </a:solidFill>
              </a:rPr>
              <a:t>Data objects</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Vector</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Dataframe</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spcBef>
                <a:spcPts val="1600"/>
              </a:spcBef>
              <a:spcAft>
                <a:spcPts val="0"/>
              </a:spcAft>
              <a:buClr>
                <a:schemeClr val="dk1"/>
              </a:buClr>
              <a:buSzPts val="1800"/>
              <a:buFont typeface="Arial"/>
              <a:buNone/>
            </a:pPr>
            <a:r>
              <a:rPr lang="en">
                <a:solidFill>
                  <a:schemeClr val="dk1"/>
                </a:solidFill>
                <a:latin typeface="Courier New"/>
                <a:ea typeface="Courier New"/>
                <a:cs typeface="Courier New"/>
                <a:sym typeface="Courier New"/>
              </a:rPr>
              <a:t>In computation </a:t>
            </a:r>
            <a:r>
              <a:rPr b="1" lang="en">
                <a:solidFill>
                  <a:schemeClr val="dk1"/>
                </a:solidFill>
                <a:latin typeface="Courier New"/>
                <a:ea typeface="Courier New"/>
                <a:cs typeface="Courier New"/>
                <a:sym typeface="Courier New"/>
              </a:rPr>
              <a:t>expressions</a:t>
            </a:r>
            <a:r>
              <a:rPr lang="en">
                <a:solidFill>
                  <a:schemeClr val="dk1"/>
                </a:solidFill>
                <a:latin typeface="Courier New"/>
                <a:ea typeface="Courier New"/>
                <a:cs typeface="Courier New"/>
                <a:sym typeface="Courier New"/>
              </a:rPr>
              <a:t>, we apply </a:t>
            </a:r>
            <a:r>
              <a:rPr b="1" lang="en">
                <a:solidFill>
                  <a:schemeClr val="dk1"/>
                </a:solidFill>
                <a:latin typeface="Courier New"/>
                <a:ea typeface="Courier New"/>
                <a:cs typeface="Courier New"/>
                <a:sym typeface="Courier New"/>
              </a:rPr>
              <a:t>operations </a:t>
            </a:r>
            <a:r>
              <a:rPr lang="en">
                <a:solidFill>
                  <a:schemeClr val="dk1"/>
                </a:solidFill>
                <a:latin typeface="Courier New"/>
                <a:ea typeface="Courier New"/>
                <a:cs typeface="Courier New"/>
                <a:sym typeface="Courier New"/>
              </a:rPr>
              <a:t>and</a:t>
            </a:r>
            <a:r>
              <a:rPr b="1" lang="en">
                <a:solidFill>
                  <a:schemeClr val="dk1"/>
                </a:solidFill>
                <a:latin typeface="Courier New"/>
                <a:ea typeface="Courier New"/>
                <a:cs typeface="Courier New"/>
                <a:sym typeface="Courier New"/>
              </a:rPr>
              <a:t> functions </a:t>
            </a:r>
            <a:r>
              <a:rPr lang="en">
                <a:solidFill>
                  <a:schemeClr val="dk1"/>
                </a:solidFill>
                <a:latin typeface="Courier New"/>
                <a:ea typeface="Courier New"/>
                <a:cs typeface="Courier New"/>
                <a:sym typeface="Courier New"/>
              </a:rPr>
              <a:t>to </a:t>
            </a:r>
            <a:r>
              <a:rPr b="1" lang="en">
                <a:solidFill>
                  <a:schemeClr val="dk1"/>
                </a:solidFill>
                <a:latin typeface="Courier New"/>
                <a:ea typeface="Courier New"/>
                <a:cs typeface="Courier New"/>
                <a:sym typeface="Courier New"/>
              </a:rPr>
              <a:t>data types</a:t>
            </a:r>
            <a:r>
              <a:rPr lang="en">
                <a:solidFill>
                  <a:schemeClr val="dk1"/>
                </a:solidFill>
                <a:latin typeface="Courier New"/>
                <a:ea typeface="Courier New"/>
                <a:cs typeface="Courier New"/>
                <a:sym typeface="Courier New"/>
              </a:rPr>
              <a:t> and </a:t>
            </a:r>
            <a:r>
              <a:rPr b="1" lang="en">
                <a:solidFill>
                  <a:schemeClr val="dk1"/>
                </a:solidFill>
                <a:latin typeface="Courier New"/>
                <a:ea typeface="Courier New"/>
                <a:cs typeface="Courier New"/>
                <a:sym typeface="Courier New"/>
              </a:rPr>
              <a:t>data objects.</a:t>
            </a:r>
            <a:r>
              <a:rPr lang="en">
                <a:solidFill>
                  <a:schemeClr val="dk1"/>
                </a:solidFill>
                <a:latin typeface="Courier New"/>
                <a:ea typeface="Courier New"/>
                <a:cs typeface="Courier New"/>
                <a:sym typeface="Courier New"/>
              </a:rPr>
              <a:t>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15" name="Google Shape;115;p10"/>
          <p:cNvSpPr txBox="1"/>
          <p:nvPr/>
        </p:nvSpPr>
        <p:spPr>
          <a:xfrm>
            <a:off x="4440275" y="1277325"/>
            <a:ext cx="4207800" cy="261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Operations</a:t>
            </a:r>
            <a:endParaRPr b="1" i="0" sz="18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   *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Comparison operations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&lt; &lt;= &gt;= &amp; |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1" i="0" lang="en" sz="1800" u="none" cap="none" strike="noStrike">
                <a:solidFill>
                  <a:srgbClr val="000000"/>
                </a:solidFill>
                <a:latin typeface="Arial"/>
                <a:ea typeface="Arial"/>
                <a:cs typeface="Arial"/>
                <a:sym typeface="Arial"/>
              </a:rPr>
              <a:t>Functions</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function(argument1, argument2)</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1"/>
              </a:buClr>
              <a:buSzPts val="1100"/>
              <a:buFont typeface="Arial"/>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