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iuu5ZdVtkAIKkbrWocZhgsNBr6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CD07B9-A2FA-4E94-8771-E82409EF9B74}">
  <a:tblStyle styleId="{D8CD07B9-A2FA-4E94-8771-E82409EF9B7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broadinstitute/taig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VAvMSzBJaqQ"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bi.ac.uk/gwas/diagram" TargetMode="External"/><Relationship Id="rId3" Type="http://schemas.openxmlformats.org/officeDocument/2006/relationships/hyperlink" Target="https://youtu.be/18nOsCsuSc4?t=3880"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hole_genome_sequenc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oadinstitute.org/blog/harnessing-flood-scaling-data-science-big-genomics-er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High level introduction of genomics and how does the Broad play a role in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Where does computation play a role in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Syllabus for the course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Setup your computers!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900"/>
              <a:t>Use “How is genomics data generated?” to frame which part of the comp. genomics we will be focusing on this summer.</a:t>
            </a:r>
            <a:endParaRPr sz="1900"/>
          </a:p>
          <a:p>
            <a:pPr indent="0" lvl="0" marL="0" rtl="0" algn="l">
              <a:lnSpc>
                <a:spcPct val="100000"/>
              </a:lnSpc>
              <a:spcBef>
                <a:spcPts val="0"/>
              </a:spcBef>
              <a:spcAft>
                <a:spcPts val="0"/>
              </a:spcAft>
              <a:buSzPts val="1100"/>
              <a:buNone/>
            </a:pPr>
            <a:r>
              <a:t/>
            </a:r>
            <a:endParaRPr sz="1900"/>
          </a:p>
          <a:p>
            <a:pPr indent="0" lvl="0" marL="0" rtl="0" algn="l">
              <a:lnSpc>
                <a:spcPct val="100000"/>
              </a:lnSpc>
              <a:spcBef>
                <a:spcPts val="0"/>
              </a:spcBef>
              <a:spcAft>
                <a:spcPts val="0"/>
              </a:spcAft>
              <a:buSzPts val="1100"/>
              <a:buNone/>
            </a:pPr>
            <a:r>
              <a:t/>
            </a:r>
            <a:endParaRPr sz="1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d5b4d296d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d5b4d29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af9716c79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af9716c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Culture emphasis - what kind of questions are tackled in coding, and who gets to tackle the problems? We will be starting from scratch in this course, in a collaborative way.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900"/>
              <a:t>Underlying these modules are scientific foundations in computer science and statistics. </a:t>
            </a:r>
            <a:endParaRPr sz="1900"/>
          </a:p>
          <a:p>
            <a:pPr indent="0" lvl="0" marL="0" rtl="0" algn="l">
              <a:lnSpc>
                <a:spcPct val="100000"/>
              </a:lnSpc>
              <a:spcBef>
                <a:spcPts val="0"/>
              </a:spcBef>
              <a:spcAft>
                <a:spcPts val="0"/>
              </a:spcAft>
              <a:buSzPts val="1100"/>
              <a:buNone/>
            </a:pPr>
            <a:r>
              <a:rPr lang="en" sz="1900"/>
              <a:t>The content of the course will cut across several different fields. </a:t>
            </a:r>
            <a:endParaRPr sz="1900"/>
          </a:p>
          <a:p>
            <a:pPr indent="0" lvl="0" marL="0" rtl="0" algn="l">
              <a:lnSpc>
                <a:spcPct val="100000"/>
              </a:lnSpc>
              <a:spcBef>
                <a:spcPts val="0"/>
              </a:spcBef>
              <a:spcAft>
                <a:spcPts val="0"/>
              </a:spcAft>
              <a:buSzPts val="1100"/>
              <a:buNone/>
            </a:pPr>
            <a:r>
              <a:t/>
            </a:r>
            <a:endParaRPr sz="1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900"/>
          </a:p>
          <a:p>
            <a:pPr indent="0" lvl="0" marL="0" rtl="0" algn="l">
              <a:lnSpc>
                <a:spcPct val="100000"/>
              </a:lnSpc>
              <a:spcBef>
                <a:spcPts val="0"/>
              </a:spcBef>
              <a:spcAft>
                <a:spcPts val="0"/>
              </a:spcAft>
              <a:buSzPts val="1100"/>
              <a:buNone/>
            </a:pPr>
            <a:r>
              <a:rPr lang="en" sz="1900"/>
              <a:t>Can you fill out any of this right now?</a:t>
            </a:r>
            <a:endParaRPr sz="1900"/>
          </a:p>
          <a:p>
            <a:pPr indent="0" lvl="0" marL="0" rtl="0" algn="l">
              <a:lnSpc>
                <a:spcPct val="100000"/>
              </a:lnSpc>
              <a:spcBef>
                <a:spcPts val="0"/>
              </a:spcBef>
              <a:spcAft>
                <a:spcPts val="0"/>
              </a:spcAft>
              <a:buSzPts val="1100"/>
              <a:buNone/>
            </a:pPr>
            <a:r>
              <a:t/>
            </a:r>
            <a:endParaRPr sz="1900"/>
          </a:p>
          <a:p>
            <a:pPr indent="0" lvl="0" marL="0" rtl="0" algn="l">
              <a:lnSpc>
                <a:spcPct val="100000"/>
              </a:lnSpc>
              <a:spcBef>
                <a:spcPts val="0"/>
              </a:spcBef>
              <a:spcAft>
                <a:spcPts val="0"/>
              </a:spcAft>
              <a:buSzPts val="1100"/>
              <a:buNone/>
            </a:pPr>
            <a:r>
              <a:rPr lang="en" sz="1900"/>
              <a:t>By the end of the course, we want you be able to fill these out, and be able to implement it in code!</a:t>
            </a:r>
            <a:endParaRPr sz="1900"/>
          </a:p>
          <a:p>
            <a:pPr indent="0" lvl="0" marL="0" rtl="0" algn="l">
              <a:lnSpc>
                <a:spcPct val="100000"/>
              </a:lnSpc>
              <a:spcBef>
                <a:spcPts val="0"/>
              </a:spcBef>
              <a:spcAft>
                <a:spcPts val="0"/>
              </a:spcAft>
              <a:buSzPts val="1100"/>
              <a:buNone/>
            </a:pPr>
            <a:r>
              <a:t/>
            </a:r>
            <a:endParaRPr sz="1900"/>
          </a:p>
          <a:p>
            <a:pPr indent="0" lvl="0" marL="0" rtl="0" algn="l">
              <a:lnSpc>
                <a:spcPct val="100000"/>
              </a:lnSpc>
              <a:spcBef>
                <a:spcPts val="0"/>
              </a:spcBef>
              <a:spcAft>
                <a:spcPts val="0"/>
              </a:spcAft>
              <a:buSzPts val="1100"/>
              <a:buNone/>
            </a:pPr>
            <a:r>
              <a:t/>
            </a:r>
            <a:endParaRPr sz="1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4ee9b2e6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4ee9b2e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ee9b2e63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ee9b2e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cfce022a1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cfce022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https://github.com/broadinstitute/taigr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Taiga: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metadata = load.from.taiga(data.name='public-21q1-4b39', data.version=33, data.file='sample_info', quiet = 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900">
                <a:solidFill>
                  <a:schemeClr val="dk1"/>
                </a:solidFill>
              </a:rPr>
              <a:t> Eric Lander’s talk: </a:t>
            </a:r>
            <a:r>
              <a:rPr lang="en" u="sng">
                <a:solidFill>
                  <a:srgbClr val="0097A7"/>
                </a:solidFill>
                <a:hlinkClick r:id="rId2">
                  <a:extLst>
                    <a:ext uri="{A12FA001-AC4F-418D-AE19-62706E023703}">
                      <ahyp:hlinkClr val="tx"/>
                    </a:ext>
                  </a:extLst>
                </a:hlinkClick>
              </a:rPr>
              <a:t>https://www.youtube.com/watch?v=VAvMSzBJaqQ</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A big part of the course is to recognize that we all come from different scientific backgrounds from all over the country, and it is important to learn that from each other as we learn a very interdisciplinary scientific practice.  </a:t>
            </a:r>
            <a:endParaRPr sz="1900">
              <a:solidFill>
                <a:schemeClr val="dk1"/>
              </a:solidFill>
            </a:endParaRPr>
          </a:p>
          <a:p>
            <a:pPr indent="0" lvl="0" marL="0" rtl="0" algn="l">
              <a:lnSpc>
                <a:spcPct val="115000"/>
              </a:lnSpc>
              <a:spcBef>
                <a:spcPts val="1600"/>
              </a:spcBef>
              <a:spcAft>
                <a:spcPts val="0"/>
              </a:spcAft>
              <a:buSzPts val="1100"/>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 sz="2000">
                <a:solidFill>
                  <a:schemeClr val="dk1"/>
                </a:solidFill>
              </a:rPr>
              <a:t>What excites you in your field of study?</a:t>
            </a:r>
            <a:endParaRPr sz="2000">
              <a:solidFill>
                <a:schemeClr val="dk1"/>
              </a:solidFill>
            </a:endParaRPr>
          </a:p>
          <a:p>
            <a:pPr indent="-349250" lvl="0" marL="457200" rtl="0" algn="l">
              <a:spcBef>
                <a:spcPts val="0"/>
              </a:spcBef>
              <a:spcAft>
                <a:spcPts val="0"/>
              </a:spcAft>
              <a:buClr>
                <a:schemeClr val="dk1"/>
              </a:buClr>
              <a:buSzPts val="1900"/>
              <a:buChar char="-"/>
            </a:pPr>
            <a:r>
              <a:rPr lang="en" sz="2000">
                <a:solidFill>
                  <a:schemeClr val="dk1"/>
                </a:solidFill>
              </a:rPr>
              <a:t>Where in your scientific background or personal life has intersected with genomics, and what do you want to learn more about in genomics?</a:t>
            </a:r>
            <a:endParaRPr sz="1900">
              <a:solidFill>
                <a:schemeClr val="dk1"/>
              </a:solidFill>
            </a:endParaRPr>
          </a:p>
          <a:p>
            <a:pPr indent="0" lvl="0" marL="0" rtl="0" algn="l">
              <a:lnSpc>
                <a:spcPct val="115000"/>
              </a:lnSpc>
              <a:spcBef>
                <a:spcPts val="1600"/>
              </a:spcBef>
              <a:spcAft>
                <a:spcPts val="1600"/>
              </a:spcAft>
              <a:buSzPts val="1100"/>
              <a:buNone/>
            </a:pPr>
            <a:r>
              <a:rPr lang="en" sz="1900">
                <a:solidFill>
                  <a:schemeClr val="dk1"/>
                </a:solidFill>
              </a:rPr>
              <a:t>This lesson is to give a recap of what Eric talked about in the context of our course, and give a roadmap of what this summer is going to look like. </a:t>
            </a:r>
            <a:endParaRPr sz="19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d2b66cc1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d2b66cc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chemeClr val="dk1"/>
              </a:solidFill>
            </a:endParaRPr>
          </a:p>
          <a:p>
            <a:pPr indent="0" lvl="0" marL="0" rtl="0" algn="l">
              <a:lnSpc>
                <a:spcPct val="115000"/>
              </a:lnSpc>
              <a:spcBef>
                <a:spcPts val="1600"/>
              </a:spcBef>
              <a:spcAft>
                <a:spcPts val="0"/>
              </a:spcAft>
              <a:buNone/>
            </a:pPr>
            <a:r>
              <a:rPr lang="en" sz="1900">
                <a:solidFill>
                  <a:schemeClr val="dk1"/>
                </a:solidFill>
              </a:rPr>
              <a:t>Why is sequencing of the human genome useful?</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If we want to understand the genetic cause of disease, the</a:t>
            </a:r>
            <a:r>
              <a:rPr lang="en" sz="1900">
                <a:solidFill>
                  <a:schemeClr val="dk1"/>
                </a:solidFill>
              </a:rPr>
              <a:t> map of samples to variants was made </a:t>
            </a:r>
            <a:r>
              <a:rPr i="1" lang="en" sz="1900">
                <a:solidFill>
                  <a:schemeClr val="dk1"/>
                </a:solidFill>
              </a:rPr>
              <a:t>systematically</a:t>
            </a:r>
            <a:r>
              <a:rPr lang="en" sz="1900">
                <a:solidFill>
                  <a:schemeClr val="dk1"/>
                </a:solidFill>
              </a:rPr>
              <a:t> possible through the human genome project.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S</a:t>
            </a:r>
            <a:r>
              <a:rPr lang="en" sz="1900">
                <a:solidFill>
                  <a:schemeClr val="dk1"/>
                </a:solidFill>
              </a:rPr>
              <a:t>ample: disease phenotype, variant: genotype.</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Eric gave several disease examples throughout the talk: sick cell anemia, alzheimers disease. We are going to focus on cancer this summer.</a:t>
            </a:r>
            <a:endParaRPr sz="1900">
              <a:solidFill>
                <a:schemeClr val="dk1"/>
              </a:solidFill>
            </a:endParaRPr>
          </a:p>
          <a:p>
            <a:pPr indent="0" lvl="0" marL="0" rtl="0" algn="l">
              <a:lnSpc>
                <a:spcPct val="115000"/>
              </a:lnSpc>
              <a:spcBef>
                <a:spcPts val="1600"/>
              </a:spcBef>
              <a:spcAft>
                <a:spcPts val="0"/>
              </a:spcAft>
              <a:buSzPts val="1100"/>
              <a:buNone/>
            </a:pPr>
            <a:r>
              <a:rPr lang="en" sz="1800">
                <a:solidFill>
                  <a:schemeClr val="dk1"/>
                </a:solidFill>
              </a:rPr>
              <a:t>Before the human genome project, variants associated with a disease are mapped through genetic maps via linkage analysis. (Sickle Cell Anemia). You needed families, pedigrees, physical markers (short tandem repeat markers, SNPs) to find the genetic distance between disease phenotype and physical markers (positional cloning, recombination freq, LoD scores). These physical markers gives approx physical distance in order to pinpoint/estimate the loci of the disease-causing gene. One can PCR that location to find the gene. </a:t>
            </a:r>
            <a:endParaRPr sz="18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1"/>
                </a:solidFill>
              </a:rPr>
              <a:t>The human genome project made it possible that one can have access to genomic landscape of alterations so that the mapping process no longer needs an intermediate physical marker, so one can quickly find a candidate variant associated with the disease. This allowed the study of mendelian diseases with acceleration: close to 5,000 mendelian disorders mapped. The genes, cell types, and processes are straight-forward -- there’s only one variant, with strong penetrance, and rarely occurs in the population. </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1"/>
                </a:solidFill>
              </a:rPr>
              <a:t>What about  polygenetic disorders, such as cancer?</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1"/>
                </a:solidFill>
              </a:rPr>
              <a:t>Terminology/concept check:</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1"/>
                </a:solidFill>
              </a:rPr>
              <a:t>What’s the difference between genetics and genomics?</a:t>
            </a:r>
            <a:endParaRPr sz="1900">
              <a:solidFill>
                <a:schemeClr val="dk1"/>
              </a:solidFill>
            </a:endParaRPr>
          </a:p>
          <a:p>
            <a:pPr indent="0" lvl="0" marL="0" rtl="0" algn="l">
              <a:lnSpc>
                <a:spcPct val="115000"/>
              </a:lnSpc>
              <a:spcBef>
                <a:spcPts val="1600"/>
              </a:spcBef>
              <a:spcAft>
                <a:spcPts val="1600"/>
              </a:spcAft>
              <a:buClr>
                <a:schemeClr val="dk1"/>
              </a:buClr>
              <a:buSzPts val="1100"/>
              <a:buFont typeface="Arial"/>
              <a:buNone/>
            </a:pPr>
            <a:r>
              <a:t/>
            </a:r>
            <a:endParaRPr sz="19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900">
                <a:solidFill>
                  <a:schemeClr val="dk1"/>
                </a:solidFill>
              </a:rPr>
              <a:t>Studying polygenetic diseases</a:t>
            </a:r>
            <a:endParaRPr sz="1900">
              <a:solidFill>
                <a:schemeClr val="dk1"/>
              </a:solidFill>
            </a:endParaRPr>
          </a:p>
          <a:p>
            <a:pPr indent="-349250" lvl="0" marL="457200" rtl="0" algn="l">
              <a:lnSpc>
                <a:spcPct val="115000"/>
              </a:lnSpc>
              <a:spcBef>
                <a:spcPts val="1600"/>
              </a:spcBef>
              <a:spcAft>
                <a:spcPts val="0"/>
              </a:spcAft>
              <a:buClr>
                <a:schemeClr val="dk1"/>
              </a:buClr>
              <a:buSzPts val="1900"/>
              <a:buChar char="-"/>
            </a:pPr>
            <a:r>
              <a:rPr lang="en" sz="1900">
                <a:solidFill>
                  <a:schemeClr val="dk1"/>
                </a:solidFill>
              </a:rPr>
              <a:t>Need a huge sample size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GWAS returns a huge number of candidate variants causal for the disease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Fine mapping is needed</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90% Non-coding regions: which gene? (obesity example)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Which cell type? Pathway type? Mechanism?</a:t>
            </a:r>
            <a:endParaRPr sz="1900">
              <a:solidFill>
                <a:schemeClr val="dk1"/>
              </a:solidFill>
            </a:endParaRPr>
          </a:p>
          <a:p>
            <a:pPr indent="0" lvl="0" marL="0" rtl="0" algn="l">
              <a:lnSpc>
                <a:spcPct val="115000"/>
              </a:lnSpc>
              <a:spcBef>
                <a:spcPts val="1600"/>
              </a:spcBef>
              <a:spcAft>
                <a:spcPts val="0"/>
              </a:spcAft>
              <a:buSzPts val="1100"/>
              <a:buNone/>
            </a:pPr>
            <a:r>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(Take a look at </a:t>
            </a:r>
            <a:r>
              <a:rPr lang="en" u="sng">
                <a:solidFill>
                  <a:schemeClr val="hlink"/>
                </a:solidFill>
                <a:hlinkClick r:id="rId2"/>
              </a:rPr>
              <a:t>https://www.ebi.ac.uk/gwas/diagram</a:t>
            </a:r>
            <a:r>
              <a:rPr lang="en" sz="1900">
                <a:solidFill>
                  <a:schemeClr val="dk1"/>
                </a:solidFill>
              </a:rPr>
              <a:t> to see the amount of variants annotated over the years.)</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1"/>
                </a:solidFill>
              </a:rPr>
              <a:t>(</a:t>
            </a:r>
            <a:r>
              <a:rPr lang="en" sz="1900">
                <a:solidFill>
                  <a:schemeClr val="dk1"/>
                </a:solidFill>
              </a:rPr>
              <a:t>Example of a variant to function study: </a:t>
            </a:r>
            <a:r>
              <a:rPr lang="en" sz="1900" u="sng">
                <a:solidFill>
                  <a:srgbClr val="0097A7"/>
                </a:solidFill>
                <a:hlinkClick r:id="rId3">
                  <a:extLst>
                    <a:ext uri="{A12FA001-AC4F-418D-AE19-62706E023703}">
                      <ahyp:hlinkClr val="tx"/>
                    </a:ext>
                  </a:extLst>
                </a:hlinkClick>
              </a:rPr>
              <a:t>https://youtu.be/18nOsCsuSc4?t=3880</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He starts to look at data beyond just DNA to uncover the mechanisms.)</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(To do look at polygenic disorders, one needs have a more complete picture of total human genetic variation, because there are many variants contributing to a disease.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How does one do that? WGS was still expensive, so the next project after the human genome project is to build a haplotype map.</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Haplotype - a group of alleles that are inherited together from a single parent</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Haplogroup - a group of haplotypes that share a common ancestor.</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If one reads an allele from a haplogroup, then one should be able to predict the genotype of other alleles in the haplogroup with some accuracy.</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Hapmap project was used for haplotype imputation as genomic sequencing was still expensive.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Genotyping just a few SNPs to understand an entire haplotype block (using linkage disequilibrium metrics)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$100 can genotype one person vs. $3 billion for the human genome project</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With that, able to use genome association studies to identify variants associated with non-mendelian diseases.)</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sz="1900">
              <a:solidFill>
                <a:schemeClr val="dk1"/>
              </a:solidFill>
            </a:endParaRPr>
          </a:p>
          <a:p>
            <a:pPr indent="0" lvl="0" marL="0" rtl="0" algn="l">
              <a:lnSpc>
                <a:spcPct val="115000"/>
              </a:lnSpc>
              <a:spcBef>
                <a:spcPts val="1600"/>
              </a:spcBef>
              <a:spcAft>
                <a:spcPts val="1600"/>
              </a:spcAft>
              <a:buSzPts val="1100"/>
              <a:buNone/>
            </a:pPr>
            <a:r>
              <a:t/>
            </a:r>
            <a:endParaRPr sz="19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To go from variant to disease (genotype to phenotype), one needs a lot more complex data besides just DNA readout:</a:t>
            </a:r>
            <a:endParaRPr sz="1300"/>
          </a:p>
          <a:p>
            <a:pPr indent="-311150" lvl="0" marL="457200" rtl="0" algn="l">
              <a:lnSpc>
                <a:spcPct val="100000"/>
              </a:lnSpc>
              <a:spcBef>
                <a:spcPts val="0"/>
              </a:spcBef>
              <a:spcAft>
                <a:spcPts val="0"/>
              </a:spcAft>
              <a:buSzPts val="1300"/>
              <a:buChar char="-"/>
            </a:pPr>
            <a:r>
              <a:rPr lang="en" sz="1300"/>
              <a:t>consider the central dogma of molecular biology</a:t>
            </a:r>
            <a:endParaRPr sz="1300"/>
          </a:p>
          <a:p>
            <a:pPr indent="-311150" lvl="0" marL="457200" rtl="0" algn="l">
              <a:lnSpc>
                <a:spcPct val="100000"/>
              </a:lnSpc>
              <a:spcBef>
                <a:spcPts val="0"/>
              </a:spcBef>
              <a:spcAft>
                <a:spcPts val="0"/>
              </a:spcAft>
              <a:buSzPts val="1300"/>
              <a:buChar char="-"/>
            </a:pPr>
            <a:r>
              <a:rPr lang="en" sz="1300"/>
              <a:t>Transcriptional and translational regulation</a:t>
            </a:r>
            <a:endParaRPr sz="1300"/>
          </a:p>
          <a:p>
            <a:pPr indent="-311150" lvl="0" marL="457200" rtl="0" algn="l">
              <a:lnSpc>
                <a:spcPct val="100000"/>
              </a:lnSpc>
              <a:spcBef>
                <a:spcPts val="0"/>
              </a:spcBef>
              <a:spcAft>
                <a:spcPts val="0"/>
              </a:spcAft>
              <a:buSzPts val="1300"/>
              <a:buChar char="-"/>
            </a:pPr>
            <a:r>
              <a:rPr lang="en" sz="1300"/>
              <a:t>Cell and tissue signaling</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As you saw in the video, the disease context drive the motivation to do deep profiling of different genomic features, cell type, and model systems. Projects start to emerge that focus on a particular disease: today, there are consortiums on infectious disease, psychiatric disease, rare genetics, etc. </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With a question about a disease, we ask whether we have the data and technology to study it well. Besides the human genome project and Hapmap project, numerous biotechnology advances in sequencing were being made. Genomics, as we alluded to before, is looking at DNA, RNA, epigenetics, protein to assemble a mechanistic story.</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The summer’s focus is on cancer genomics, using resources from Broad’s cancer program.</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What are the questions unique to the disease that requires specific data? Do we have the technology?</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Cancer: is less driven by heritable, germline variants, but much more by somatic events. </a:t>
            </a:r>
            <a:endParaRPr sz="1300"/>
          </a:p>
          <a:p>
            <a:pPr indent="-311150" lvl="0" marL="914400" rtl="0" algn="l">
              <a:lnSpc>
                <a:spcPct val="100000"/>
              </a:lnSpc>
              <a:spcBef>
                <a:spcPts val="0"/>
              </a:spcBef>
              <a:spcAft>
                <a:spcPts val="0"/>
              </a:spcAft>
              <a:buSzPts val="1300"/>
              <a:buChar char="-"/>
            </a:pPr>
            <a:r>
              <a:rPr lang="en" sz="1300"/>
              <a:t>These are strong, mitotic events.</a:t>
            </a:r>
            <a:endParaRPr sz="1300"/>
          </a:p>
          <a:p>
            <a:pPr indent="-311150" lvl="0" marL="914400" rtl="0" algn="l">
              <a:lnSpc>
                <a:spcPct val="100000"/>
              </a:lnSpc>
              <a:spcBef>
                <a:spcPts val="0"/>
              </a:spcBef>
              <a:spcAft>
                <a:spcPts val="0"/>
              </a:spcAft>
              <a:buSzPts val="1300"/>
              <a:buChar char="-"/>
            </a:pPr>
            <a:r>
              <a:rPr lang="en" sz="1300"/>
              <a:t>Haplotype imputation won’t find all the variants one is looking for. </a:t>
            </a:r>
            <a:endParaRPr sz="1300"/>
          </a:p>
          <a:p>
            <a:pPr indent="-311150" lvl="0" marL="914400" rtl="0" algn="l">
              <a:lnSpc>
                <a:spcPct val="100000"/>
              </a:lnSpc>
              <a:spcBef>
                <a:spcPts val="0"/>
              </a:spcBef>
              <a:spcAft>
                <a:spcPts val="0"/>
              </a:spcAft>
              <a:buSzPts val="1300"/>
              <a:buChar char="-"/>
            </a:pPr>
            <a:r>
              <a:rPr lang="en" sz="1300"/>
              <a:t>Need to sequence the exome or genome, tumor/normal comparisons.</a:t>
            </a:r>
            <a:endParaRPr sz="1300"/>
          </a:p>
          <a:p>
            <a:pPr indent="-311150" lvl="0" marL="457200" rtl="0" algn="l">
              <a:lnSpc>
                <a:spcPct val="100000"/>
              </a:lnSpc>
              <a:spcBef>
                <a:spcPts val="0"/>
              </a:spcBef>
              <a:spcAft>
                <a:spcPts val="0"/>
              </a:spcAft>
              <a:buSzPts val="1300"/>
              <a:buChar char="-"/>
            </a:pPr>
            <a:r>
              <a:rPr lang="en" sz="1300"/>
              <a:t>Somatic mutations, copy number changes, gene expression, methylation, microRNA, clinical data…</a:t>
            </a:r>
            <a:endParaRPr sz="1300"/>
          </a:p>
          <a:p>
            <a:pPr indent="-311150" lvl="0" marL="457200" rtl="0" algn="l">
              <a:lnSpc>
                <a:spcPct val="100000"/>
              </a:lnSpc>
              <a:spcBef>
                <a:spcPts val="0"/>
              </a:spcBef>
              <a:spcAft>
                <a:spcPts val="0"/>
              </a:spcAft>
              <a:buSzPts val="1300"/>
              <a:buChar char="-"/>
            </a:pPr>
            <a:r>
              <a:rPr lang="en" sz="1300"/>
              <a:t>(Specialized analysis in studying somatic alterations: problem of tumor purity, so allele fractions are very continuous.)</a:t>
            </a:r>
            <a:endParaRPr sz="1300"/>
          </a:p>
          <a:p>
            <a:pPr indent="0" lvl="0" marL="45720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TCGA project - deep profiling of omics and cancer subtypes. </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(Specific questions in the field that people ask.</a:t>
            </a:r>
            <a:endParaRPr sz="1300"/>
          </a:p>
          <a:p>
            <a:pPr indent="0" lvl="0" marL="0" rtl="0" algn="l">
              <a:lnSpc>
                <a:spcPct val="100000"/>
              </a:lnSpc>
              <a:spcBef>
                <a:spcPts val="0"/>
              </a:spcBef>
              <a:spcAft>
                <a:spcPts val="0"/>
              </a:spcAft>
              <a:buSzPts val="1100"/>
              <a:buNone/>
            </a:pPr>
            <a:r>
              <a:rPr lang="en" sz="1300"/>
              <a:t>What are the drivers of cancer? What are the passengers? What pathways is it associated with?</a:t>
            </a:r>
            <a:endParaRPr sz="1300"/>
          </a:p>
          <a:p>
            <a:pPr indent="0" lvl="0" marL="0" rtl="0" algn="l">
              <a:lnSpc>
                <a:spcPct val="100000"/>
              </a:lnSpc>
              <a:spcBef>
                <a:spcPts val="0"/>
              </a:spcBef>
              <a:spcAft>
                <a:spcPts val="0"/>
              </a:spcAft>
              <a:buSzPts val="1100"/>
              <a:buNone/>
            </a:pPr>
            <a:r>
              <a:rPr lang="en" sz="1300"/>
              <a:t>How does identifying drivers lead to targeted therapies?</a:t>
            </a:r>
            <a:endParaRPr sz="1300"/>
          </a:p>
          <a:p>
            <a:pPr indent="0" lvl="0" marL="0" rtl="0" algn="l">
              <a:lnSpc>
                <a:spcPct val="100000"/>
              </a:lnSpc>
              <a:spcBef>
                <a:spcPts val="0"/>
              </a:spcBef>
              <a:spcAft>
                <a:spcPts val="0"/>
              </a:spcAft>
              <a:buSzPts val="1100"/>
              <a:buNone/>
            </a:pPr>
            <a:r>
              <a:rPr lang="en" sz="1300"/>
              <a:t>How does cancer evolve through time? </a:t>
            </a:r>
            <a:endParaRPr sz="1300"/>
          </a:p>
          <a:p>
            <a:pPr indent="0" lvl="0" marL="0" rtl="0" algn="l">
              <a:lnSpc>
                <a:spcPct val="100000"/>
              </a:lnSpc>
              <a:spcBef>
                <a:spcPts val="0"/>
              </a:spcBef>
              <a:spcAft>
                <a:spcPts val="0"/>
              </a:spcAft>
              <a:buSzPts val="1100"/>
              <a:buNone/>
            </a:pPr>
            <a:r>
              <a:rPr lang="en" sz="1300"/>
              <a:t>How does cancer resistance occur?</a:t>
            </a:r>
            <a:endParaRPr sz="1300"/>
          </a:p>
          <a:p>
            <a:pPr indent="0" lvl="0" marL="0" rtl="0" algn="l">
              <a:lnSpc>
                <a:spcPct val="100000"/>
              </a:lnSpc>
              <a:spcBef>
                <a:spcPts val="0"/>
              </a:spcBef>
              <a:spcAft>
                <a:spcPts val="0"/>
              </a:spcAft>
              <a:buSzPts val="1100"/>
              <a:buNone/>
            </a:pPr>
            <a:r>
              <a:rPr lang="en" sz="1300"/>
              <a:t>What are the signatures that occur from environmental effects?</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rPr lang="en" sz="1300"/>
              <a:t>Other specific genomic datasets:</a:t>
            </a:r>
            <a:endParaRPr sz="1300"/>
          </a:p>
          <a:p>
            <a:pPr indent="-311150" lvl="0" marL="457200" rtl="0" algn="l">
              <a:lnSpc>
                <a:spcPct val="100000"/>
              </a:lnSpc>
              <a:spcBef>
                <a:spcPts val="0"/>
              </a:spcBef>
              <a:spcAft>
                <a:spcPts val="0"/>
              </a:spcAft>
              <a:buSzPts val="1300"/>
              <a:buChar char="-"/>
            </a:pPr>
            <a:r>
              <a:rPr lang="en" sz="1300"/>
              <a:t>ENCODE (epigenetics)</a:t>
            </a:r>
            <a:endParaRPr sz="1300"/>
          </a:p>
          <a:p>
            <a:pPr indent="-311150" lvl="0" marL="457200" rtl="0" algn="l">
              <a:lnSpc>
                <a:spcPct val="100000"/>
              </a:lnSpc>
              <a:spcBef>
                <a:spcPts val="0"/>
              </a:spcBef>
              <a:spcAft>
                <a:spcPts val="0"/>
              </a:spcAft>
              <a:buSzPts val="1300"/>
              <a:buChar char="-"/>
            </a:pPr>
            <a:r>
              <a:rPr lang="en" sz="1300"/>
              <a:t>GTEx (tissue specific expression and regulation)</a:t>
            </a:r>
            <a:endParaRPr sz="1300"/>
          </a:p>
          <a:p>
            <a:pPr indent="-311150" lvl="0" marL="457200" rtl="0" algn="l">
              <a:lnSpc>
                <a:spcPct val="100000"/>
              </a:lnSpc>
              <a:spcBef>
                <a:spcPts val="0"/>
              </a:spcBef>
              <a:spcAft>
                <a:spcPts val="0"/>
              </a:spcAft>
              <a:buSzPts val="1300"/>
              <a:buChar char="-"/>
            </a:pPr>
            <a:r>
              <a:rPr lang="en" sz="1300"/>
              <a:t>Genome Aggregation Database (extension of HapMap - SVs, etc.)</a:t>
            </a:r>
            <a:endParaRPr sz="1300"/>
          </a:p>
          <a:p>
            <a:pPr indent="-311150" lvl="0" marL="457200" rtl="0" algn="l">
              <a:lnSpc>
                <a:spcPct val="100000"/>
              </a:lnSpc>
              <a:spcBef>
                <a:spcPts val="0"/>
              </a:spcBef>
              <a:spcAft>
                <a:spcPts val="0"/>
              </a:spcAft>
              <a:buSzPts val="1300"/>
              <a:buChar char="-"/>
            </a:pPr>
            <a:r>
              <a:rPr lang="en" sz="1300"/>
              <a:t>UK Biobank</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900">
                <a:solidFill>
                  <a:schemeClr val="dk1"/>
                </a:solidFill>
              </a:rPr>
              <a:t>What made all of this data generation and analysis tools possible?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One big difference is that this technology is becoming </a:t>
            </a:r>
            <a:r>
              <a:rPr i="1" lang="en" sz="1900">
                <a:solidFill>
                  <a:schemeClr val="dk1"/>
                </a:solidFill>
              </a:rPr>
              <a:t>digital</a:t>
            </a:r>
            <a:r>
              <a:rPr lang="en" sz="1900">
                <a:solidFill>
                  <a:schemeClr val="dk1"/>
                </a:solidFill>
              </a:rPr>
              <a:t>.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Computationally,</a:t>
            </a:r>
            <a:endParaRPr sz="1900">
              <a:solidFill>
                <a:schemeClr val="dk1"/>
              </a:solidFill>
            </a:endParaRPr>
          </a:p>
          <a:p>
            <a:pPr indent="-349250" lvl="0" marL="457200" rtl="0" algn="l">
              <a:lnSpc>
                <a:spcPct val="115000"/>
              </a:lnSpc>
              <a:spcBef>
                <a:spcPts val="1600"/>
              </a:spcBef>
              <a:spcAft>
                <a:spcPts val="0"/>
              </a:spcAft>
              <a:buClr>
                <a:schemeClr val="dk1"/>
              </a:buClr>
              <a:buSzPts val="1900"/>
              <a:buChar char="-"/>
            </a:pPr>
            <a:r>
              <a:rPr lang="en" sz="1900">
                <a:solidFill>
                  <a:schemeClr val="dk1"/>
                </a:solidFill>
              </a:rPr>
              <a:t>Computational software to analyze the results</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Accurate methods to align</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Genotype (germline, somatic)</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That is the connection to make for computational genomics. </a:t>
            </a:r>
            <a:endParaRPr sz="1900">
              <a:solidFill>
                <a:schemeClr val="dk1"/>
              </a:solidFill>
            </a:endParaRPr>
          </a:p>
          <a:p>
            <a:pPr indent="0" lvl="0" marL="0" rtl="0" algn="l">
              <a:lnSpc>
                <a:spcPct val="115000"/>
              </a:lnSpc>
              <a:spcBef>
                <a:spcPts val="1600"/>
              </a:spcBef>
              <a:spcAft>
                <a:spcPts val="0"/>
              </a:spcAft>
              <a:buSzPts val="1100"/>
              <a:buNone/>
            </a:pPr>
            <a:r>
              <a:t/>
            </a:r>
            <a:endParaRPr sz="1900">
              <a:solidFill>
                <a:schemeClr val="dk1"/>
              </a:solidFill>
            </a:endParaRPr>
          </a:p>
          <a:p>
            <a:pPr indent="0" lvl="0" marL="0" rtl="0" algn="l">
              <a:lnSpc>
                <a:spcPct val="115000"/>
              </a:lnSpc>
              <a:spcBef>
                <a:spcPts val="1600"/>
              </a:spcBef>
              <a:spcAft>
                <a:spcPts val="0"/>
              </a:spcAft>
              <a:buSzPts val="1100"/>
              <a:buNone/>
            </a:pPr>
            <a:r>
              <a:rPr lang="en" sz="1900">
                <a:solidFill>
                  <a:schemeClr val="dk1"/>
                </a:solidFill>
              </a:rPr>
              <a:t>---</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900">
                <a:solidFill>
                  <a:schemeClr val="dk1"/>
                </a:solidFill>
              </a:rPr>
              <a:t>Rapid advancement in technology, in digital form. </a:t>
            </a:r>
            <a:endParaRPr sz="1900">
              <a:solidFill>
                <a:schemeClr val="dk1"/>
              </a:solidFill>
            </a:endParaRPr>
          </a:p>
          <a:p>
            <a:pPr indent="-349250" lvl="0" marL="457200" rtl="0" algn="l">
              <a:lnSpc>
                <a:spcPct val="115000"/>
              </a:lnSpc>
              <a:spcBef>
                <a:spcPts val="1600"/>
              </a:spcBef>
              <a:spcAft>
                <a:spcPts val="0"/>
              </a:spcAft>
              <a:buClr>
                <a:schemeClr val="dk1"/>
              </a:buClr>
              <a:buSzPts val="1900"/>
              <a:buChar char="-"/>
            </a:pPr>
            <a:r>
              <a:rPr lang="en" sz="1900">
                <a:solidFill>
                  <a:schemeClr val="dk1"/>
                </a:solidFill>
              </a:rPr>
              <a:t>Sanger sequencing</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Array based technologies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Second, third-gen sequencing technologies</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Cost-effective illumina sequencing</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Blood biopsy example</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Single-cell sequencing</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 sz="1900">
                <a:solidFill>
                  <a:schemeClr val="dk1"/>
                </a:solidFill>
              </a:rPr>
              <a:t>Nanopore sequencing</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Functional perturbation</a:t>
            </a:r>
            <a:endParaRPr sz="1900">
              <a:solidFill>
                <a:schemeClr val="dk1"/>
              </a:solidFill>
            </a:endParaRPr>
          </a:p>
          <a:p>
            <a:pPr indent="0" lvl="0" marL="0" rtl="0" algn="l">
              <a:lnSpc>
                <a:spcPct val="115000"/>
              </a:lnSpc>
              <a:spcBef>
                <a:spcPts val="1600"/>
              </a:spcBef>
              <a:spcAft>
                <a:spcPts val="1600"/>
              </a:spcAft>
              <a:buSzPts val="1100"/>
              <a:buNone/>
            </a:pPr>
            <a:r>
              <a:t/>
            </a:r>
            <a:endParaRPr sz="19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https://en.wikipedia.org/wiki/Whole_genome_sequencing</a:t>
            </a:r>
            <a:r>
              <a:rPr lang="en">
                <a:solidFill>
                  <a:schemeClr val="dk1"/>
                </a:solidFill>
              </a:rPr>
              <a:t>, NHGRI</a:t>
            </a:r>
            <a:endParaRPr>
              <a:solidFill>
                <a:schemeClr val="dk1"/>
              </a:solidFill>
            </a:endParaRPr>
          </a:p>
          <a:p>
            <a:pPr indent="0" lvl="0" marL="0" rtl="0" algn="l">
              <a:lnSpc>
                <a:spcPct val="100000"/>
              </a:lnSpc>
              <a:spcBef>
                <a:spcPts val="1600"/>
              </a:spcBef>
              <a:spcAft>
                <a:spcPts val="0"/>
              </a:spcAft>
              <a:buSzPts val="1100"/>
              <a:buNone/>
            </a:pPr>
            <a:r>
              <a:rPr lang="en"/>
              <a:t>Not only there’s a connection between biology and computers, the cost is decreasing the amount of data generated is increasing.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https://www.broadinstitute.org/blog/harnessing-flood-scaling-data-science-big-genomics-era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7"/>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classroom.google.com/c/MTkxNDg5MTAwMDI4?cjc=6xydvqk" TargetMode="External"/><Relationship Id="rId4" Type="http://schemas.openxmlformats.org/officeDocument/2006/relationships/hyperlink" Target="https://cran.r-project.org/bin/macosx/base/R-4.1.0.pkg" TargetMode="External"/><Relationship Id="rId5" Type="http://schemas.openxmlformats.org/officeDocument/2006/relationships/hyperlink" Target="https://download1.rstudio.org/desktop/macos/RStudio-1.4.1106.dm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cds.team/taiga/token/" TargetMode="External"/><Relationship Id="rId4" Type="http://schemas.openxmlformats.org/officeDocument/2006/relationships/hyperlink" Target="https://github.com/broadinstitute/taigr.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broadinstitute.org/node/4051"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Introduction to genomics</a:t>
            </a:r>
            <a:endParaRPr sz="4200"/>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1,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59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is genomics data generated?</a:t>
            </a:r>
            <a:endParaRPr/>
          </a:p>
        </p:txBody>
      </p:sp>
      <p:sp>
        <p:nvSpPr>
          <p:cNvPr id="120" name="Google Shape;120;p9"/>
          <p:cNvSpPr txBox="1"/>
          <p:nvPr/>
        </p:nvSpPr>
        <p:spPr>
          <a:xfrm>
            <a:off x="509100" y="943350"/>
            <a:ext cx="8937600" cy="56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Gather samples and clinical data</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Molecular biology sequencing prep</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Sequence samples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Alignment to reference genome using software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Quality control using software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Extracting genomic features using software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Answer biological question using computational analysis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6818"/>
              </a:lnSpc>
              <a:spcBef>
                <a:spcPts val="1200"/>
              </a:spcBef>
              <a:spcAft>
                <a:spcPts val="0"/>
              </a:spcAft>
              <a:buClr>
                <a:schemeClr val="dk1"/>
              </a:buClr>
              <a:buSzPts val="1100"/>
              <a:buFont typeface="Arial"/>
              <a:buNone/>
            </a:pPr>
            <a:r>
              <a:t/>
            </a:r>
            <a:endParaRPr b="1" i="1"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dd5b4d296d_0_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of data from “</a:t>
            </a:r>
            <a:r>
              <a:rPr lang="en">
                <a:extLst>
                  <a:ext uri="http://customooxmlschemas.google.com/">
                    <go:slidesCustomData xmlns:go="http://customooxmlschemas.google.com/" textRoundtripDataId="0"/>
                  </a:ext>
                </a:extLst>
              </a:rPr>
              <a:t>bench</a:t>
            </a:r>
            <a:r>
              <a:rPr lang="en"/>
              <a:t> to beach”</a:t>
            </a:r>
            <a:endParaRPr/>
          </a:p>
        </p:txBody>
      </p:sp>
      <p:sp>
        <p:nvSpPr>
          <p:cNvPr id="126" name="Google Shape;126;gdd5b4d296d_0_7"/>
          <p:cNvSpPr/>
          <p:nvPr/>
        </p:nvSpPr>
        <p:spPr>
          <a:xfrm>
            <a:off x="177625" y="2299150"/>
            <a:ext cx="2802300" cy="763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High throughput biology experiments</a:t>
            </a:r>
            <a:endParaRPr/>
          </a:p>
        </p:txBody>
      </p:sp>
      <p:sp>
        <p:nvSpPr>
          <p:cNvPr id="127" name="Google Shape;127;gdd5b4d296d_0_7"/>
          <p:cNvSpPr/>
          <p:nvPr/>
        </p:nvSpPr>
        <p:spPr>
          <a:xfrm>
            <a:off x="2979925" y="2299150"/>
            <a:ext cx="2802300" cy="763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Computational analysis and lead generation</a:t>
            </a:r>
            <a:endParaRPr/>
          </a:p>
        </p:txBody>
      </p:sp>
      <p:sp>
        <p:nvSpPr>
          <p:cNvPr id="128" name="Google Shape;128;gdd5b4d296d_0_7"/>
          <p:cNvSpPr/>
          <p:nvPr/>
        </p:nvSpPr>
        <p:spPr>
          <a:xfrm>
            <a:off x="5782225" y="2299150"/>
            <a:ext cx="2802300" cy="763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Validation and clinical studies</a:t>
            </a:r>
            <a:endParaRPr/>
          </a:p>
        </p:txBody>
      </p:sp>
      <p:pic>
        <p:nvPicPr>
          <p:cNvPr id="129" name="Google Shape;129;gdd5b4d296d_0_7"/>
          <p:cNvPicPr preferRelativeResize="0"/>
          <p:nvPr/>
        </p:nvPicPr>
        <p:blipFill>
          <a:blip r:embed="rId3">
            <a:alphaModFix/>
          </a:blip>
          <a:stretch>
            <a:fillRect/>
          </a:stretch>
        </p:blipFill>
        <p:spPr>
          <a:xfrm>
            <a:off x="177625" y="3345125"/>
            <a:ext cx="2761301" cy="1549225"/>
          </a:xfrm>
          <a:prstGeom prst="rect">
            <a:avLst/>
          </a:prstGeom>
          <a:noFill/>
          <a:ln>
            <a:noFill/>
          </a:ln>
        </p:spPr>
      </p:pic>
      <p:pic>
        <p:nvPicPr>
          <p:cNvPr id="130" name="Google Shape;130;gdd5b4d296d_0_7"/>
          <p:cNvPicPr preferRelativeResize="0"/>
          <p:nvPr/>
        </p:nvPicPr>
        <p:blipFill>
          <a:blip r:embed="rId4">
            <a:alphaModFix/>
          </a:blip>
          <a:stretch>
            <a:fillRect/>
          </a:stretch>
        </p:blipFill>
        <p:spPr>
          <a:xfrm>
            <a:off x="3091325" y="3215050"/>
            <a:ext cx="2630775" cy="1718775"/>
          </a:xfrm>
          <a:prstGeom prst="rect">
            <a:avLst/>
          </a:prstGeom>
          <a:noFill/>
          <a:ln>
            <a:noFill/>
          </a:ln>
        </p:spPr>
      </p:pic>
      <p:sp>
        <p:nvSpPr>
          <p:cNvPr id="131" name="Google Shape;131;gdd5b4d296d_0_7"/>
          <p:cNvSpPr txBox="1"/>
          <p:nvPr/>
        </p:nvSpPr>
        <p:spPr>
          <a:xfrm>
            <a:off x="3276050" y="5229850"/>
            <a:ext cx="25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(Literally Cooper right now)</a:t>
            </a:r>
            <a:endParaRPr/>
          </a:p>
        </p:txBody>
      </p:sp>
      <p:pic>
        <p:nvPicPr>
          <p:cNvPr id="132" name="Google Shape;132;gdd5b4d296d_0_7"/>
          <p:cNvPicPr preferRelativeResize="0"/>
          <p:nvPr/>
        </p:nvPicPr>
        <p:blipFill>
          <a:blip r:embed="rId5">
            <a:alphaModFix/>
          </a:blip>
          <a:stretch>
            <a:fillRect/>
          </a:stretch>
        </p:blipFill>
        <p:spPr>
          <a:xfrm>
            <a:off x="5874500" y="3215050"/>
            <a:ext cx="3069242" cy="1718775"/>
          </a:xfrm>
          <a:prstGeom prst="rect">
            <a:avLst/>
          </a:prstGeom>
          <a:noFill/>
          <a:ln>
            <a:noFill/>
          </a:ln>
        </p:spPr>
      </p:pic>
      <p:sp>
        <p:nvSpPr>
          <p:cNvPr id="133" name="Google Shape;133;gdd5b4d296d_0_7"/>
          <p:cNvSpPr/>
          <p:nvPr/>
        </p:nvSpPr>
        <p:spPr>
          <a:xfrm rot="5401576">
            <a:off x="3382581" y="72406"/>
            <a:ext cx="654600" cy="3798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dd5b4d296d_0_7"/>
          <p:cNvSpPr txBox="1"/>
          <p:nvPr/>
        </p:nvSpPr>
        <p:spPr>
          <a:xfrm>
            <a:off x="1892925" y="1317400"/>
            <a:ext cx="56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“Leads” (chemicals with anti-cancer properties)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daf9716c79_0_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to code is like learning a new language</a:t>
            </a:r>
            <a:endParaRPr/>
          </a:p>
        </p:txBody>
      </p:sp>
      <p:sp>
        <p:nvSpPr>
          <p:cNvPr id="140" name="Google Shape;140;gdaf9716c79_0_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There is...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Grammar structure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Vocabulary</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Culture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A new way to think about a problem!</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Requires lot’s of practice, and referring back to our language in common</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247500" y="1782495"/>
            <a:ext cx="8832300" cy="24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t>The goals this summer:</a:t>
            </a:r>
            <a:endParaRPr b="1" sz="2500"/>
          </a:p>
          <a:p>
            <a:pPr indent="0" lvl="0" marL="0" rtl="0" algn="l">
              <a:lnSpc>
                <a:spcPct val="100000"/>
              </a:lnSpc>
              <a:spcBef>
                <a:spcPts val="0"/>
              </a:spcBef>
              <a:spcAft>
                <a:spcPts val="0"/>
              </a:spcAft>
              <a:buSzPts val="2800"/>
              <a:buNone/>
            </a:pPr>
            <a:r>
              <a:t/>
            </a:r>
            <a:endParaRPr sz="2500"/>
          </a:p>
          <a:p>
            <a:pPr indent="0" lvl="0" marL="0" rtl="0" algn="l">
              <a:lnSpc>
                <a:spcPct val="100000"/>
              </a:lnSpc>
              <a:spcBef>
                <a:spcPts val="0"/>
              </a:spcBef>
              <a:spcAft>
                <a:spcPts val="0"/>
              </a:spcAft>
              <a:buSzPts val="2800"/>
              <a:buNone/>
            </a:pPr>
            <a:r>
              <a:rPr lang="en" sz="2500"/>
              <a:t>biological question &lt;-&gt; computational analysis</a:t>
            </a:r>
            <a:endParaRPr sz="2500"/>
          </a:p>
          <a:p>
            <a:pPr indent="0" lvl="0" marL="0" rtl="0" algn="l">
              <a:lnSpc>
                <a:spcPct val="100000"/>
              </a:lnSpc>
              <a:spcBef>
                <a:spcPts val="0"/>
              </a:spcBef>
              <a:spcAft>
                <a:spcPts val="0"/>
              </a:spcAft>
              <a:buSzPts val="2800"/>
              <a:buNone/>
            </a:pPr>
            <a:r>
              <a:t/>
            </a:r>
            <a:endParaRPr sz="2500"/>
          </a:p>
          <a:p>
            <a:pPr indent="0" lvl="0" marL="0" rtl="0" algn="l">
              <a:lnSpc>
                <a:spcPct val="100000"/>
              </a:lnSpc>
              <a:spcBef>
                <a:spcPts val="0"/>
              </a:spcBef>
              <a:spcAft>
                <a:spcPts val="0"/>
              </a:spcAft>
              <a:buSzPts val="2800"/>
              <a:buNone/>
            </a:pPr>
            <a:r>
              <a:rPr i="1" lang="en" sz="2500"/>
              <a:t>samples → variants</a:t>
            </a:r>
            <a:r>
              <a:rPr b="1" i="1" lang="en" sz="2500"/>
              <a:t> </a:t>
            </a:r>
            <a:r>
              <a:rPr i="1" lang="en" sz="2500"/>
              <a:t>→ genes → cell types → processes → disease</a:t>
            </a:r>
            <a:endParaRPr i="1" sz="2500"/>
          </a:p>
          <a:p>
            <a:pPr indent="0" lvl="0" marL="457200" rtl="0" algn="l">
              <a:lnSpc>
                <a:spcPct val="100000"/>
              </a:lnSpc>
              <a:spcBef>
                <a:spcPts val="0"/>
              </a:spcBef>
              <a:spcAft>
                <a:spcPts val="0"/>
              </a:spcAft>
              <a:buSzPts val="2800"/>
              <a:buNone/>
            </a:pPr>
            <a:r>
              <a:t/>
            </a:r>
            <a:endParaRPr sz="2500"/>
          </a:p>
          <a:p>
            <a:pPr indent="0" lvl="0" marL="0" rtl="0" algn="l">
              <a:lnSpc>
                <a:spcPct val="100000"/>
              </a:lnSpc>
              <a:spcBef>
                <a:spcPts val="0"/>
              </a:spcBef>
              <a:spcAft>
                <a:spcPts val="0"/>
              </a:spcAft>
              <a:buSzPts val="2800"/>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311700" y="59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en"/>
              <a:t>biological question &lt;-&gt; computational analysis</a:t>
            </a:r>
            <a:endParaRPr i="1"/>
          </a:p>
          <a:p>
            <a:pPr indent="0" lvl="0" marL="0" rtl="0" algn="l">
              <a:lnSpc>
                <a:spcPct val="100000"/>
              </a:lnSpc>
              <a:spcBef>
                <a:spcPts val="0"/>
              </a:spcBef>
              <a:spcAft>
                <a:spcPts val="0"/>
              </a:spcAft>
              <a:buSzPts val="2800"/>
              <a:buNone/>
            </a:pPr>
            <a:r>
              <a:t/>
            </a:r>
            <a:endParaRPr/>
          </a:p>
        </p:txBody>
      </p:sp>
      <p:pic>
        <p:nvPicPr>
          <p:cNvPr id="151" name="Google Shape;151;p11"/>
          <p:cNvPicPr preferRelativeResize="0"/>
          <p:nvPr/>
        </p:nvPicPr>
        <p:blipFill rotWithShape="1">
          <a:blip r:embed="rId3">
            <a:alphaModFix/>
          </a:blip>
          <a:srcRect b="20011" l="6214" r="3197" t="10141"/>
          <a:stretch/>
        </p:blipFill>
        <p:spPr>
          <a:xfrm>
            <a:off x="1111738" y="1688450"/>
            <a:ext cx="6920525" cy="400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311700" y="59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i="1" lang="en"/>
              <a:t>biological question &lt;-&gt; computational analysis</a:t>
            </a:r>
            <a:endParaRPr i="1"/>
          </a:p>
          <a:p>
            <a:pPr indent="0" lvl="0" marL="0" rtl="0" algn="l">
              <a:lnSpc>
                <a:spcPct val="100000"/>
              </a:lnSpc>
              <a:spcBef>
                <a:spcPts val="0"/>
              </a:spcBef>
              <a:spcAft>
                <a:spcPts val="0"/>
              </a:spcAft>
              <a:buSzPts val="2800"/>
              <a:buNone/>
            </a:pPr>
            <a:r>
              <a:t/>
            </a:r>
            <a:endParaRPr/>
          </a:p>
        </p:txBody>
      </p:sp>
      <p:graphicFrame>
        <p:nvGraphicFramePr>
          <p:cNvPr id="157" name="Google Shape;157;p12"/>
          <p:cNvGraphicFramePr/>
          <p:nvPr/>
        </p:nvGraphicFramePr>
        <p:xfrm>
          <a:off x="809400" y="1478575"/>
          <a:ext cx="3000000" cy="3000000"/>
        </p:xfrm>
        <a:graphic>
          <a:graphicData uri="http://schemas.openxmlformats.org/drawingml/2006/table">
            <a:tbl>
              <a:tblPr>
                <a:noFill/>
                <a:tableStyleId>{D8CD07B9-A2FA-4E94-8771-E82409EF9B74}</a:tableStyleId>
              </a:tblPr>
              <a:tblGrid>
                <a:gridCol w="3998325"/>
                <a:gridCol w="3240675"/>
              </a:tblGrid>
              <a:tr h="759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What </a:t>
                      </a:r>
                      <a:r>
                        <a:rPr lang="en"/>
                        <a:t>variations do we see in Gene X within a population?</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r h="854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Is mutation of gene X associated with </a:t>
                      </a:r>
                      <a:r>
                        <a:rPr lang="en"/>
                        <a:t>the development of a certain cancer?</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r h="854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Which genes are most differentially expressed under gene X’s mutation?</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r h="854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What biological pathways are </a:t>
                      </a:r>
                      <a:r>
                        <a:rPr lang="en"/>
                        <a:t>associated with a set of genes?</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r h="854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Does gene X’s expression associate with gene Y’s expression?</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r h="8547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Is gene X associated with gene Y’s </a:t>
                      </a:r>
                      <a:r>
                        <a:rPr lang="en"/>
                        <a:t>deletion</a:t>
                      </a:r>
                      <a:r>
                        <a:rPr lang="en" sz="1400" u="none" cap="none" strike="noStrike"/>
                        <a:t>?</a:t>
                      </a:r>
                      <a:endParaRPr sz="1400" u="none" cap="none" strike="noStrike"/>
                    </a:p>
                  </a:txBody>
                  <a:tcPr marT="88900" marB="88900" marR="88900" marL="88900">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2700">
                      <a:solidFill>
                        <a:srgbClr val="9E9E9E"/>
                      </a:solidFill>
                      <a:prstDash val="solid"/>
                      <a:round/>
                      <a:headEnd len="sm" w="sm" type="none"/>
                      <a:tailEnd len="sm" w="sm" type="none"/>
                    </a:ln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4ee9b2e63_0_0"/>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of class</a:t>
            </a:r>
            <a:endParaRPr/>
          </a:p>
        </p:txBody>
      </p:sp>
      <p:sp>
        <p:nvSpPr>
          <p:cNvPr id="163" name="Google Shape;163;gd4ee9b2e63_0_0"/>
          <p:cNvSpPr txBox="1"/>
          <p:nvPr>
            <p:ph idx="1" type="body"/>
          </p:nvPr>
        </p:nvSpPr>
        <p:spPr>
          <a:xfrm>
            <a:off x="311700" y="1308024"/>
            <a:ext cx="8520600" cy="51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Weeks 1-5</a:t>
            </a:r>
            <a:endParaRPr b="1" sz="2000">
              <a:solidFill>
                <a:schemeClr val="dk1"/>
              </a:solidFill>
            </a:endParaRPr>
          </a:p>
          <a:p>
            <a:pPr indent="0" lvl="0" marL="0" rtl="0" algn="l">
              <a:spcBef>
                <a:spcPts val="0"/>
              </a:spcBef>
              <a:spcAft>
                <a:spcPts val="0"/>
              </a:spcAft>
              <a:buNone/>
            </a:pPr>
            <a:r>
              <a:rPr lang="en" sz="2000">
                <a:solidFill>
                  <a:schemeClr val="dk1"/>
                </a:solidFill>
              </a:rPr>
              <a:t>	Learning how to code in R</a:t>
            </a:r>
            <a:endParaRPr sz="2000">
              <a:solidFill>
                <a:schemeClr val="dk1"/>
              </a:solidFill>
            </a:endParaRPr>
          </a:p>
          <a:p>
            <a:pPr indent="0" lvl="0" marL="0" rtl="0" algn="l">
              <a:spcBef>
                <a:spcPts val="0"/>
              </a:spcBef>
              <a:spcAft>
                <a:spcPts val="0"/>
              </a:spcAft>
              <a:buNone/>
            </a:pPr>
            <a:r>
              <a:rPr lang="en" sz="2000">
                <a:solidFill>
                  <a:schemeClr val="dk1"/>
                </a:solidFill>
              </a:rPr>
              <a:t>	Exploring various genomics datasets</a:t>
            </a:r>
            <a:endParaRPr sz="2000">
              <a:solidFill>
                <a:schemeClr val="dk1"/>
              </a:solidFill>
            </a:endParaRPr>
          </a:p>
          <a:p>
            <a:pPr indent="0" lvl="0" marL="0" rtl="0" algn="l">
              <a:spcBef>
                <a:spcPts val="0"/>
              </a:spcBef>
              <a:spcAft>
                <a:spcPts val="0"/>
              </a:spcAft>
              <a:buNone/>
            </a:pPr>
            <a:r>
              <a:rPr lang="en" sz="2000">
                <a:solidFill>
                  <a:schemeClr val="dk1"/>
                </a:solidFill>
              </a:rPr>
              <a:t>	Data wrangling, visualization, statistical analysis</a:t>
            </a:r>
            <a:endParaRPr sz="2000">
              <a:solidFill>
                <a:schemeClr val="dk1"/>
              </a:solidFill>
            </a:endParaRPr>
          </a:p>
          <a:p>
            <a:pPr indent="0" lvl="0" marL="0" rtl="0" algn="l">
              <a:spcBef>
                <a:spcPts val="0"/>
              </a:spcBef>
              <a:spcAft>
                <a:spcPts val="0"/>
              </a:spcAft>
              <a:buNone/>
            </a:pPr>
            <a:r>
              <a:rPr lang="en" sz="2000">
                <a:solidFill>
                  <a:schemeClr val="dk1"/>
                </a:solidFill>
              </a:rPr>
              <a:t>	Cancer biology and cancer genomics through CCLE, DepMap</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	</a:t>
            </a:r>
            <a:r>
              <a:rPr i="1" lang="en" sz="2000">
                <a:solidFill>
                  <a:schemeClr val="dk1"/>
                </a:solidFill>
              </a:rPr>
              <a:t>Lessons (2/week), Discussions (Fridays), Problem sets (due Friday or Monday)</a:t>
            </a:r>
            <a:endParaRPr i="1" sz="2000">
              <a:solidFill>
                <a:schemeClr val="dk1"/>
              </a:solidFill>
            </a:endParaRPr>
          </a:p>
          <a:p>
            <a:pPr indent="0" lvl="0" marL="0" rtl="0" algn="l">
              <a:spcBef>
                <a:spcPts val="0"/>
              </a:spcBef>
              <a:spcAft>
                <a:spcPts val="0"/>
              </a:spcAft>
              <a:buNone/>
            </a:pPr>
            <a:r>
              <a:t/>
            </a:r>
            <a:endParaRPr i="1" sz="2000">
              <a:solidFill>
                <a:schemeClr val="dk1"/>
              </a:solidFill>
            </a:endParaRPr>
          </a:p>
          <a:p>
            <a:pPr indent="0" lvl="0" marL="0" rtl="0" algn="l">
              <a:spcBef>
                <a:spcPts val="0"/>
              </a:spcBef>
              <a:spcAft>
                <a:spcPts val="0"/>
              </a:spcAft>
              <a:buNone/>
            </a:pPr>
            <a:r>
              <a:rPr b="1" lang="en" sz="2000">
                <a:solidFill>
                  <a:schemeClr val="dk1"/>
                </a:solidFill>
              </a:rPr>
              <a:t>Weeks 5-9</a:t>
            </a:r>
            <a:endParaRPr b="1" sz="2000">
              <a:solidFill>
                <a:schemeClr val="dk1"/>
              </a:solidFill>
            </a:endParaRPr>
          </a:p>
          <a:p>
            <a:pPr indent="0" lvl="0" marL="0" rtl="0" algn="l">
              <a:spcBef>
                <a:spcPts val="0"/>
              </a:spcBef>
              <a:spcAft>
                <a:spcPts val="0"/>
              </a:spcAft>
              <a:buNone/>
            </a:pPr>
            <a:r>
              <a:rPr lang="en" sz="2000">
                <a:solidFill>
                  <a:schemeClr val="dk1"/>
                </a:solidFill>
              </a:rPr>
              <a:t>	Group projects with guidance from Broad Computational Associates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i="1" lang="en" sz="2000">
                <a:solidFill>
                  <a:schemeClr val="dk1"/>
                </a:solidFill>
              </a:rPr>
              <a:t>	Meetings, Presentations, Scientific talk</a:t>
            </a:r>
            <a:endParaRPr i="1" sz="2000">
              <a:solidFill>
                <a:schemeClr val="dk1"/>
              </a:solidFill>
            </a:endParaRPr>
          </a:p>
          <a:p>
            <a:pPr indent="0" lvl="0" marL="0" rtl="0" algn="l">
              <a:spcBef>
                <a:spcPts val="0"/>
              </a:spcBef>
              <a:spcAft>
                <a:spcPts val="0"/>
              </a:spcAft>
              <a:buNone/>
            </a:pPr>
            <a:r>
              <a:t/>
            </a:r>
            <a:endParaRPr i="1" sz="2000">
              <a:solidFill>
                <a:schemeClr val="dk1"/>
              </a:solidFill>
            </a:endParaRPr>
          </a:p>
          <a:p>
            <a:pPr indent="0" lvl="0" marL="0" rtl="0" algn="l">
              <a:spcBef>
                <a:spcPts val="0"/>
              </a:spcBef>
              <a:spcAft>
                <a:spcPts val="0"/>
              </a:spcAft>
              <a:buNone/>
            </a:pPr>
            <a:r>
              <a:rPr i="1" lang="en" sz="2000">
                <a:solidFill>
                  <a:schemeClr val="dk1"/>
                </a:solidFill>
              </a:rPr>
              <a:t>Coworking space with peers, teams, and instructors</a:t>
            </a:r>
            <a:endParaRPr i="1"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4ee9b2e63_0_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169" name="Google Shape;169;gd4ee9b2e63_0_5"/>
          <p:cNvSpPr txBox="1"/>
          <p:nvPr>
            <p:ph idx="1" type="body"/>
          </p:nvPr>
        </p:nvSpPr>
        <p:spPr>
          <a:xfrm>
            <a:off x="311700" y="1384224"/>
            <a:ext cx="8520600" cy="49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Google Classroom invitation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3"/>
              </a:rPr>
              <a:t>https://classroom.google.com/c/MTkxNDg5MTAwMDI4?cjc=6xydvqk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Install R and Rstudio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4"/>
              </a:rPr>
              <a:t>https://cran.r-project.org/bin/macosx/base/R-4.1.0.pkg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5"/>
              </a:rPr>
              <a:t>https://download1.rstudio.org/desktop/macos/RStudio-1.4.1106.dmg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dcfce022a1_0_8"/>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Setup</a:t>
            </a:r>
            <a:endParaRPr/>
          </a:p>
        </p:txBody>
      </p:sp>
      <p:sp>
        <p:nvSpPr>
          <p:cNvPr id="175" name="Google Shape;175;gdcfce022a1_0_8"/>
          <p:cNvSpPr txBox="1"/>
          <p:nvPr>
            <p:ph idx="1" type="body"/>
          </p:nvPr>
        </p:nvSpPr>
        <p:spPr>
          <a:xfrm>
            <a:off x="311700" y="1003224"/>
            <a:ext cx="8520600" cy="49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u="sng">
                <a:solidFill>
                  <a:schemeClr val="hlink"/>
                </a:solidFill>
                <a:hlinkClick r:id="rId3"/>
              </a:rPr>
              <a:t>https://cds.team/taiga/token/</a:t>
            </a:r>
            <a:endParaRPr/>
          </a:p>
          <a:p>
            <a:pPr indent="0" lvl="0" marL="457200" rtl="0" algn="l">
              <a:spcBef>
                <a:spcPts val="0"/>
              </a:spcBef>
              <a:spcAft>
                <a:spcPts val="0"/>
              </a:spcAft>
              <a:buNone/>
            </a:pPr>
            <a:r>
              <a:rPr lang="en"/>
              <a:t>Copy token</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In Terminal, </a:t>
            </a:r>
            <a:endParaRPr/>
          </a:p>
          <a:p>
            <a:pPr indent="0" lvl="0" marL="457200" rtl="0" algn="l">
              <a:spcBef>
                <a:spcPts val="0"/>
              </a:spcBef>
              <a:spcAft>
                <a:spcPts val="0"/>
              </a:spcAft>
              <a:buNone/>
            </a:pPr>
            <a:r>
              <a:rPr lang="en"/>
              <a:t>mkdir ~/.taiga/</a:t>
            </a:r>
            <a:endParaRPr/>
          </a:p>
          <a:p>
            <a:pPr indent="0" lvl="0" marL="457200" rtl="0" algn="l">
              <a:spcBef>
                <a:spcPts val="0"/>
              </a:spcBef>
              <a:spcAft>
                <a:spcPts val="0"/>
              </a:spcAft>
              <a:buClr>
                <a:schemeClr val="dk1"/>
              </a:buClr>
              <a:buSzPts val="1100"/>
              <a:buFont typeface="Arial"/>
              <a:buNone/>
            </a:pPr>
            <a:r>
              <a:rPr lang="en"/>
              <a:t>echo YOUR_TOKEN_HERE &gt; ~/.taiga/token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endParaRPr/>
          </a:p>
          <a:p>
            <a:pPr indent="457200" lvl="0" marL="0" rtl="0" algn="l">
              <a:spcBef>
                <a:spcPts val="0"/>
              </a:spcBef>
              <a:spcAft>
                <a:spcPts val="0"/>
              </a:spcAft>
              <a:buNone/>
            </a:pPr>
            <a:r>
              <a:rPr lang="en"/>
              <a:t>git clone </a:t>
            </a:r>
            <a:r>
              <a:rPr lang="en" u="sng">
                <a:solidFill>
                  <a:schemeClr val="hlink"/>
                </a:solidFill>
                <a:hlinkClick r:id="rId4"/>
              </a:rPr>
              <a:t>https://github.com/broadinstitute/taigr.git</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3. </a:t>
            </a:r>
            <a:endParaRPr/>
          </a:p>
          <a:p>
            <a:pPr indent="0" lvl="0" marL="457200" rtl="0" algn="l">
              <a:spcBef>
                <a:spcPts val="0"/>
              </a:spcBef>
              <a:spcAft>
                <a:spcPts val="0"/>
              </a:spcAft>
              <a:buNone/>
            </a:pPr>
            <a:r>
              <a:rPr lang="en"/>
              <a:t>R</a:t>
            </a:r>
            <a:endParaRPr/>
          </a:p>
          <a:p>
            <a:pPr indent="0" lvl="0" marL="457200" rtl="0" algn="l">
              <a:spcBef>
                <a:spcPts val="0"/>
              </a:spcBef>
              <a:spcAft>
                <a:spcPts val="0"/>
              </a:spcAft>
              <a:buNone/>
            </a:pPr>
            <a:r>
              <a:rPr lang="en"/>
              <a:t>&gt; install.packages(“devtools”)</a:t>
            </a:r>
            <a:endParaRPr/>
          </a:p>
          <a:p>
            <a:pPr indent="0" lvl="0" marL="457200" rtl="0" algn="l">
              <a:spcBef>
                <a:spcPts val="0"/>
              </a:spcBef>
              <a:spcAft>
                <a:spcPts val="0"/>
              </a:spcAft>
              <a:buNone/>
            </a:pPr>
            <a:r>
              <a:rPr lang="en"/>
              <a:t>&gt; library(devtools)</a:t>
            </a:r>
            <a:endParaRPr/>
          </a:p>
          <a:p>
            <a:pPr indent="0" lvl="0" marL="457200" rtl="0" algn="l">
              <a:spcBef>
                <a:spcPts val="0"/>
              </a:spcBef>
              <a:spcAft>
                <a:spcPts val="0"/>
              </a:spcAft>
              <a:buClr>
                <a:schemeClr val="dk1"/>
              </a:buClr>
              <a:buSzPts val="1100"/>
              <a:buFont typeface="Arial"/>
              <a:buNone/>
            </a:pPr>
            <a:r>
              <a:rPr lang="en"/>
              <a:t>&gt; install("taigr/.")</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1361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Human genomic revolution: past, present, and future</a:t>
            </a:r>
            <a:endParaRPr/>
          </a:p>
          <a:p>
            <a:pPr indent="0" lvl="0" marL="0" rtl="0" algn="l">
              <a:lnSpc>
                <a:spcPct val="100000"/>
              </a:lnSpc>
              <a:spcBef>
                <a:spcPts val="0"/>
              </a:spcBef>
              <a:spcAft>
                <a:spcPts val="0"/>
              </a:spcAft>
              <a:buSzPts val="2800"/>
              <a:buNone/>
            </a:pPr>
            <a:r>
              <a:t/>
            </a:r>
            <a:endParaRPr/>
          </a:p>
        </p:txBody>
      </p:sp>
      <p:sp>
        <p:nvSpPr>
          <p:cNvPr id="61" name="Google Shape;61;p2"/>
          <p:cNvSpPr txBox="1"/>
          <p:nvPr>
            <p:ph idx="1" type="body"/>
          </p:nvPr>
        </p:nvSpPr>
        <p:spPr>
          <a:xfrm>
            <a:off x="311700" y="10794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i="1" lang="en" sz="2100">
                <a:solidFill>
                  <a:schemeClr val="dk1"/>
                </a:solidFill>
              </a:rPr>
              <a:t>samples → variants</a:t>
            </a:r>
            <a:r>
              <a:rPr b="1" i="1" lang="en" sz="2100">
                <a:solidFill>
                  <a:schemeClr val="dk1"/>
                </a:solidFill>
              </a:rPr>
              <a:t> </a:t>
            </a:r>
            <a:r>
              <a:rPr i="1" lang="en" sz="2100">
                <a:solidFill>
                  <a:schemeClr val="dk1"/>
                </a:solidFill>
              </a:rPr>
              <a:t>→ genes → cell types → processes → disease</a:t>
            </a:r>
            <a:endParaRPr i="1" sz="2100">
              <a:solidFill>
                <a:schemeClr val="dk1"/>
              </a:solidFill>
            </a:endParaRPr>
          </a:p>
          <a:p>
            <a:pPr indent="0" lvl="0" marL="0" rtl="0" algn="l">
              <a:lnSpc>
                <a:spcPct val="115000"/>
              </a:lnSpc>
              <a:spcBef>
                <a:spcPts val="0"/>
              </a:spcBef>
              <a:spcAft>
                <a:spcPts val="0"/>
              </a:spcAft>
              <a:buSzPts val="1800"/>
              <a:buNone/>
            </a:pPr>
            <a:r>
              <a:t/>
            </a:r>
            <a:endParaRPr sz="2800"/>
          </a:p>
          <a:p>
            <a:pPr indent="0" lvl="0" marL="0" rtl="0" algn="l">
              <a:lnSpc>
                <a:spcPct val="115000"/>
              </a:lnSpc>
              <a:spcBef>
                <a:spcPts val="1600"/>
              </a:spcBef>
              <a:spcAft>
                <a:spcPts val="1600"/>
              </a:spcAft>
              <a:buSzPts val="1800"/>
              <a:buNone/>
            </a:pPr>
            <a:r>
              <a:t/>
            </a:r>
            <a:endParaRPr sz="1900">
              <a:solidFill>
                <a:srgbClr val="000000"/>
              </a:solidFill>
            </a:endParaRPr>
          </a:p>
        </p:txBody>
      </p:sp>
      <p:sp>
        <p:nvSpPr>
          <p:cNvPr id="62" name="Google Shape;62;p2"/>
          <p:cNvSpPr txBox="1"/>
          <p:nvPr/>
        </p:nvSpPr>
        <p:spPr>
          <a:xfrm>
            <a:off x="584025" y="1802100"/>
            <a:ext cx="7508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What excites you in your field of study?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Where in your scientific background or personal life has intersected with genomics, and what do you want to learn more about in genomics?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dd2b66cc19_0_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focus this summer: cancer genomics</a:t>
            </a:r>
            <a:endParaRPr/>
          </a:p>
        </p:txBody>
      </p:sp>
      <p:sp>
        <p:nvSpPr>
          <p:cNvPr id="68" name="Google Shape;68;gdd2b66cc19_0_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gdd2b66cc19_0_0"/>
          <p:cNvPicPr preferRelativeResize="0"/>
          <p:nvPr/>
        </p:nvPicPr>
        <p:blipFill>
          <a:blip r:embed="rId3">
            <a:alphaModFix/>
          </a:blip>
          <a:stretch>
            <a:fillRect/>
          </a:stretch>
        </p:blipFill>
        <p:spPr>
          <a:xfrm>
            <a:off x="6991350" y="4816020"/>
            <a:ext cx="1307325" cy="2041975"/>
          </a:xfrm>
          <a:prstGeom prst="rect">
            <a:avLst/>
          </a:prstGeom>
          <a:noFill/>
          <a:ln>
            <a:noFill/>
          </a:ln>
        </p:spPr>
      </p:pic>
      <p:sp>
        <p:nvSpPr>
          <p:cNvPr id="70" name="Google Shape;70;gdd2b66cc19_0_0"/>
          <p:cNvSpPr txBox="1"/>
          <p:nvPr/>
        </p:nvSpPr>
        <p:spPr>
          <a:xfrm>
            <a:off x="4144400" y="6242400"/>
            <a:ext cx="568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Strongly recommended:</a:t>
            </a:r>
            <a:endParaRPr/>
          </a:p>
          <a:p>
            <a:pPr indent="0" lvl="0" marL="0" rtl="0" algn="l">
              <a:spcBef>
                <a:spcPts val="0"/>
              </a:spcBef>
              <a:spcAft>
                <a:spcPts val="0"/>
              </a:spcAft>
              <a:buNone/>
            </a:pPr>
            <a:r>
              <a:rPr lang="en"/>
              <a:t>(for a history of cancer biology)</a:t>
            </a:r>
            <a:endParaRPr/>
          </a:p>
        </p:txBody>
      </p:sp>
      <p:pic>
        <p:nvPicPr>
          <p:cNvPr id="71" name="Google Shape;71;gdd2b66cc19_0_0"/>
          <p:cNvPicPr preferRelativeResize="0"/>
          <p:nvPr/>
        </p:nvPicPr>
        <p:blipFill>
          <a:blip r:embed="rId4">
            <a:alphaModFix/>
          </a:blip>
          <a:stretch>
            <a:fillRect/>
          </a:stretch>
        </p:blipFill>
        <p:spPr>
          <a:xfrm>
            <a:off x="152400" y="1536625"/>
            <a:ext cx="6413250" cy="2717150"/>
          </a:xfrm>
          <a:prstGeom prst="rect">
            <a:avLst/>
          </a:prstGeom>
          <a:noFill/>
          <a:ln>
            <a:noFill/>
          </a:ln>
        </p:spPr>
      </p:pic>
      <p:sp>
        <p:nvSpPr>
          <p:cNvPr id="72" name="Google Shape;72;gdd2b66cc19_0_0"/>
          <p:cNvSpPr txBox="1"/>
          <p:nvPr/>
        </p:nvSpPr>
        <p:spPr>
          <a:xfrm>
            <a:off x="6679500" y="2309025"/>
            <a:ext cx="2152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What comes next?</a:t>
            </a:r>
            <a:endParaRPr>
              <a:solidFill>
                <a:srgbClr val="0000FF"/>
              </a:solidFill>
            </a:endParaRPr>
          </a:p>
          <a:p>
            <a:pPr indent="0" lvl="0" marL="0" rtl="0" algn="l">
              <a:spcBef>
                <a:spcPts val="0"/>
              </a:spcBef>
              <a:spcAft>
                <a:spcPts val="0"/>
              </a:spcAft>
              <a:buNone/>
            </a:pPr>
            <a:r>
              <a:rPr lang="en"/>
              <a:t>Cell therapies?</a:t>
            </a:r>
            <a:endParaRPr/>
          </a:p>
          <a:p>
            <a:pPr indent="0" lvl="0" marL="0" rtl="0" algn="l">
              <a:spcBef>
                <a:spcPts val="0"/>
              </a:spcBef>
              <a:spcAft>
                <a:spcPts val="0"/>
              </a:spcAft>
              <a:buNone/>
            </a:pPr>
            <a:r>
              <a:rPr lang="en"/>
              <a:t>Gene therapies?</a:t>
            </a:r>
            <a:endParaRPr/>
          </a:p>
          <a:p>
            <a:pPr indent="0" lvl="0" marL="0" rtl="0" algn="l">
              <a:spcBef>
                <a:spcPts val="0"/>
              </a:spcBef>
              <a:spcAft>
                <a:spcPts val="0"/>
              </a:spcAft>
              <a:buNone/>
            </a:pPr>
            <a:r>
              <a:rPr lang="en"/>
              <a:t>Phage therapies?</a:t>
            </a:r>
            <a:endParaRPr/>
          </a:p>
          <a:p>
            <a:pPr indent="0" lvl="0" marL="0" rtl="0" algn="l">
              <a:spcBef>
                <a:spcPts val="0"/>
              </a:spcBef>
              <a:spcAft>
                <a:spcPts val="0"/>
              </a:spcAft>
              <a:buNone/>
            </a:pPr>
            <a:r>
              <a:rPr lang="en"/>
              <a:t>Personalized therapies?</a:t>
            </a:r>
            <a:endParaRPr/>
          </a:p>
          <a:p>
            <a:pPr indent="0" lvl="0" marL="0" rtl="0" algn="l">
              <a:spcBef>
                <a:spcPts val="0"/>
              </a:spcBef>
              <a:spcAft>
                <a:spcPts val="0"/>
              </a:spcAft>
              <a:buNone/>
            </a:pPr>
            <a:r>
              <a:rPr lang="en"/>
              <a:t>(up to you all and discoveries about the basic biology of cancer)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00" y="1361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Human genomic revolution: </a:t>
            </a:r>
            <a:r>
              <a:rPr lang="en" u="sng"/>
              <a:t>past</a:t>
            </a:r>
            <a:r>
              <a:rPr lang="en"/>
              <a:t>, present, and future</a:t>
            </a:r>
            <a:endParaRPr/>
          </a:p>
          <a:p>
            <a:pPr indent="0" lvl="0" marL="0" rtl="0" algn="l">
              <a:lnSpc>
                <a:spcPct val="100000"/>
              </a:lnSpc>
              <a:spcBef>
                <a:spcPts val="0"/>
              </a:spcBef>
              <a:spcAft>
                <a:spcPts val="0"/>
              </a:spcAft>
              <a:buSzPts val="2800"/>
              <a:buNone/>
            </a:pPr>
            <a:r>
              <a:t/>
            </a:r>
            <a:endParaRPr/>
          </a:p>
        </p:txBody>
      </p:sp>
      <p:sp>
        <p:nvSpPr>
          <p:cNvPr id="78" name="Google Shape;78;p3"/>
          <p:cNvSpPr txBox="1"/>
          <p:nvPr>
            <p:ph idx="1" type="body"/>
          </p:nvPr>
        </p:nvSpPr>
        <p:spPr>
          <a:xfrm>
            <a:off x="311700" y="10794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b="1" i="1" lang="en" sz="2100">
                <a:solidFill>
                  <a:schemeClr val="dk1"/>
                </a:solidFill>
              </a:rPr>
              <a:t>samples → variants </a:t>
            </a:r>
            <a:r>
              <a:rPr i="1" lang="en" sz="2100">
                <a:solidFill>
                  <a:schemeClr val="dk1"/>
                </a:solidFill>
              </a:rPr>
              <a:t>→ genes → cell types → processes → disease</a:t>
            </a:r>
            <a:endParaRPr i="1" sz="2100">
              <a:solidFill>
                <a:schemeClr val="dk1"/>
              </a:solidFill>
            </a:endParaRPr>
          </a:p>
          <a:p>
            <a:pPr indent="0" lvl="0" marL="0" rtl="0" algn="l">
              <a:lnSpc>
                <a:spcPct val="115000"/>
              </a:lnSpc>
              <a:spcBef>
                <a:spcPts val="0"/>
              </a:spcBef>
              <a:spcAft>
                <a:spcPts val="0"/>
              </a:spcAft>
              <a:buSzPts val="1800"/>
              <a:buNone/>
            </a:pPr>
            <a:r>
              <a:t/>
            </a:r>
            <a:endParaRPr sz="2800"/>
          </a:p>
          <a:p>
            <a:pPr indent="0" lvl="0" marL="0" rtl="0" algn="l">
              <a:lnSpc>
                <a:spcPct val="115000"/>
              </a:lnSpc>
              <a:spcBef>
                <a:spcPts val="1600"/>
              </a:spcBef>
              <a:spcAft>
                <a:spcPts val="1600"/>
              </a:spcAft>
              <a:buSzPts val="1800"/>
              <a:buNone/>
            </a:pPr>
            <a:r>
              <a:t/>
            </a:r>
            <a:endParaRPr sz="1900">
              <a:solidFill>
                <a:srgbClr val="000000"/>
              </a:solidFill>
            </a:endParaRPr>
          </a:p>
        </p:txBody>
      </p:sp>
      <p:pic>
        <p:nvPicPr>
          <p:cNvPr id="79" name="Google Shape;79;p3"/>
          <p:cNvPicPr preferRelativeResize="0"/>
          <p:nvPr/>
        </p:nvPicPr>
        <p:blipFill rotWithShape="1">
          <a:blip r:embed="rId3">
            <a:alphaModFix/>
          </a:blip>
          <a:srcRect b="9828" l="0" r="0" t="0"/>
          <a:stretch/>
        </p:blipFill>
        <p:spPr>
          <a:xfrm>
            <a:off x="1768875" y="2447775"/>
            <a:ext cx="5587476" cy="359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1361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Human genomic revolution: </a:t>
            </a:r>
            <a:r>
              <a:rPr lang="en" u="sng"/>
              <a:t>past</a:t>
            </a:r>
            <a:r>
              <a:rPr lang="en"/>
              <a:t>, </a:t>
            </a:r>
            <a:r>
              <a:rPr lang="en" u="sng"/>
              <a:t>present</a:t>
            </a:r>
            <a:r>
              <a:rPr lang="en"/>
              <a:t>, and future</a:t>
            </a:r>
            <a:endParaRPr/>
          </a:p>
          <a:p>
            <a:pPr indent="0" lvl="0" marL="0" rtl="0" algn="l">
              <a:lnSpc>
                <a:spcPct val="100000"/>
              </a:lnSpc>
              <a:spcBef>
                <a:spcPts val="0"/>
              </a:spcBef>
              <a:spcAft>
                <a:spcPts val="0"/>
              </a:spcAft>
              <a:buSzPts val="2800"/>
              <a:buNone/>
            </a:pPr>
            <a:r>
              <a:t/>
            </a:r>
            <a:endParaRPr/>
          </a:p>
        </p:txBody>
      </p:sp>
      <p:sp>
        <p:nvSpPr>
          <p:cNvPr id="85" name="Google Shape;85;p4"/>
          <p:cNvSpPr txBox="1"/>
          <p:nvPr>
            <p:ph idx="1" type="body"/>
          </p:nvPr>
        </p:nvSpPr>
        <p:spPr>
          <a:xfrm>
            <a:off x="311700" y="10794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b="1" i="1" lang="en" sz="2100">
                <a:solidFill>
                  <a:schemeClr val="dk1"/>
                </a:solidFill>
              </a:rPr>
              <a:t>samples → variants </a:t>
            </a:r>
            <a:r>
              <a:rPr i="1" lang="en" sz="2100">
                <a:solidFill>
                  <a:schemeClr val="dk1"/>
                </a:solidFill>
              </a:rPr>
              <a:t>→ genes → cell types → processes → disease</a:t>
            </a:r>
            <a:endParaRPr i="1" sz="2100">
              <a:solidFill>
                <a:schemeClr val="dk1"/>
              </a:solidFill>
            </a:endParaRPr>
          </a:p>
          <a:p>
            <a:pPr indent="0" lvl="0" marL="0" rtl="0" algn="l">
              <a:lnSpc>
                <a:spcPct val="115000"/>
              </a:lnSpc>
              <a:spcBef>
                <a:spcPts val="0"/>
              </a:spcBef>
              <a:spcAft>
                <a:spcPts val="0"/>
              </a:spcAft>
              <a:buSzPts val="1800"/>
              <a:buNone/>
            </a:pPr>
            <a:r>
              <a:t/>
            </a:r>
            <a:endParaRPr sz="2800"/>
          </a:p>
          <a:p>
            <a:pPr indent="0" lvl="0" marL="0" rtl="0" algn="l">
              <a:lnSpc>
                <a:spcPct val="115000"/>
              </a:lnSpc>
              <a:spcBef>
                <a:spcPts val="1600"/>
              </a:spcBef>
              <a:spcAft>
                <a:spcPts val="1600"/>
              </a:spcAft>
              <a:buSzPts val="1800"/>
              <a:buNone/>
            </a:pPr>
            <a:r>
              <a:t/>
            </a:r>
            <a:endParaRPr sz="1900">
              <a:solidFill>
                <a:srgbClr val="000000"/>
              </a:solidFill>
            </a:endParaRPr>
          </a:p>
        </p:txBody>
      </p:sp>
      <p:pic>
        <p:nvPicPr>
          <p:cNvPr id="86" name="Google Shape;86;p4"/>
          <p:cNvPicPr preferRelativeResize="0"/>
          <p:nvPr/>
        </p:nvPicPr>
        <p:blipFill rotWithShape="1">
          <a:blip r:embed="rId3">
            <a:alphaModFix/>
          </a:blip>
          <a:srcRect b="0" l="2496" r="0" t="0"/>
          <a:stretch/>
        </p:blipFill>
        <p:spPr>
          <a:xfrm>
            <a:off x="228600" y="2409200"/>
            <a:ext cx="8915399" cy="3558800"/>
          </a:xfrm>
          <a:prstGeom prst="rect">
            <a:avLst/>
          </a:prstGeom>
          <a:noFill/>
          <a:ln>
            <a:noFill/>
          </a:ln>
        </p:spPr>
      </p:pic>
      <p:sp>
        <p:nvSpPr>
          <p:cNvPr id="87" name="Google Shape;87;p4"/>
          <p:cNvSpPr txBox="1"/>
          <p:nvPr/>
        </p:nvSpPr>
        <p:spPr>
          <a:xfrm rot="-5400000">
            <a:off x="-1118250" y="3836100"/>
            <a:ext cx="24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Association with phenotype</a:t>
            </a:r>
            <a:endParaRPr/>
          </a:p>
        </p:txBody>
      </p:sp>
      <p:sp>
        <p:nvSpPr>
          <p:cNvPr id="88" name="Google Shape;88;p4"/>
          <p:cNvSpPr txBox="1"/>
          <p:nvPr/>
        </p:nvSpPr>
        <p:spPr>
          <a:xfrm>
            <a:off x="3868625" y="5914300"/>
            <a:ext cx="20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Genome location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00" y="91245"/>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Human genomic revolution: </a:t>
            </a:r>
            <a:r>
              <a:rPr lang="en" u="sng"/>
              <a:t>past</a:t>
            </a:r>
            <a:r>
              <a:rPr lang="en"/>
              <a:t>, </a:t>
            </a:r>
            <a:r>
              <a:rPr lang="en" u="sng"/>
              <a:t>present</a:t>
            </a:r>
            <a:r>
              <a:rPr lang="en"/>
              <a:t>, and </a:t>
            </a:r>
            <a:r>
              <a:rPr lang="en" u="sng"/>
              <a:t>future</a:t>
            </a:r>
            <a:endParaRPr u="sng"/>
          </a:p>
          <a:p>
            <a:pPr indent="0" lvl="0" marL="0" rtl="0" algn="l">
              <a:lnSpc>
                <a:spcPct val="100000"/>
              </a:lnSpc>
              <a:spcBef>
                <a:spcPts val="0"/>
              </a:spcBef>
              <a:spcAft>
                <a:spcPts val="0"/>
              </a:spcAft>
              <a:buSzPts val="2800"/>
              <a:buNone/>
            </a:pPr>
            <a:r>
              <a:t/>
            </a:r>
            <a:endParaRPr/>
          </a:p>
        </p:txBody>
      </p:sp>
      <p:sp>
        <p:nvSpPr>
          <p:cNvPr id="94" name="Google Shape;94;p5"/>
          <p:cNvSpPr txBox="1"/>
          <p:nvPr>
            <p:ph idx="1" type="body"/>
          </p:nvPr>
        </p:nvSpPr>
        <p:spPr>
          <a:xfrm>
            <a:off x="354500" y="854754"/>
            <a:ext cx="8693100" cy="4555200"/>
          </a:xfrm>
          <a:prstGeom prst="rect">
            <a:avLst/>
          </a:prstGeom>
          <a:noFill/>
          <a:ln>
            <a:noFill/>
          </a:ln>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b="1" i="1" lang="en" sz="2100">
                <a:solidFill>
                  <a:schemeClr val="dk1"/>
                </a:solidFill>
              </a:rPr>
              <a:t>samples → variants → genes → cell types → processes → disease</a:t>
            </a:r>
            <a:endParaRPr b="1" i="1" sz="2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n" sz="1900">
                <a:solidFill>
                  <a:schemeClr val="dk1"/>
                </a:solidFill>
              </a:rPr>
              <a:t>Question &lt;-&gt; Data</a:t>
            </a:r>
            <a:r>
              <a:rPr lang="en" sz="1900">
                <a:solidFill>
                  <a:schemeClr val="dk1"/>
                </a:solidFill>
              </a:rPr>
              <a:t> &lt;-&gt; Technology</a:t>
            </a:r>
            <a:endParaRPr sz="1900">
              <a:solidFill>
                <a:schemeClr val="dk1"/>
              </a:solidFill>
            </a:endParaRPr>
          </a:p>
          <a:p>
            <a:pPr indent="0" lvl="0" marL="0" rtl="0" algn="l">
              <a:lnSpc>
                <a:spcPct val="6818"/>
              </a:lnSpc>
              <a:spcBef>
                <a:spcPts val="1600"/>
              </a:spcBef>
              <a:spcAft>
                <a:spcPts val="0"/>
              </a:spcAft>
              <a:buClr>
                <a:schemeClr val="dk1"/>
              </a:buClr>
              <a:buSzPts val="1100"/>
              <a:buFont typeface="Arial"/>
              <a:buNone/>
            </a:pPr>
            <a:r>
              <a:t/>
            </a:r>
            <a:endParaRPr b="1" i="1" sz="2100">
              <a:solidFill>
                <a:schemeClr val="dk1"/>
              </a:solidFill>
            </a:endParaRPr>
          </a:p>
          <a:p>
            <a:pPr indent="0" lvl="0" marL="0" rtl="0" algn="l">
              <a:lnSpc>
                <a:spcPct val="115000"/>
              </a:lnSpc>
              <a:spcBef>
                <a:spcPts val="0"/>
              </a:spcBef>
              <a:spcAft>
                <a:spcPts val="0"/>
              </a:spcAft>
              <a:buSzPts val="1800"/>
              <a:buNone/>
            </a:pPr>
            <a:r>
              <a:t/>
            </a:r>
            <a:endParaRPr sz="2800"/>
          </a:p>
          <a:p>
            <a:pPr indent="0" lvl="0" marL="0" rtl="0" algn="l">
              <a:lnSpc>
                <a:spcPct val="115000"/>
              </a:lnSpc>
              <a:spcBef>
                <a:spcPts val="1600"/>
              </a:spcBef>
              <a:spcAft>
                <a:spcPts val="1600"/>
              </a:spcAft>
              <a:buSzPts val="1800"/>
              <a:buNone/>
            </a:pPr>
            <a:r>
              <a:t/>
            </a:r>
            <a:endParaRPr sz="1900">
              <a:solidFill>
                <a:srgbClr val="000000"/>
              </a:solidFill>
            </a:endParaRPr>
          </a:p>
        </p:txBody>
      </p:sp>
      <p:pic>
        <p:nvPicPr>
          <p:cNvPr id="95" name="Google Shape;95;p5"/>
          <p:cNvPicPr preferRelativeResize="0"/>
          <p:nvPr/>
        </p:nvPicPr>
        <p:blipFill rotWithShape="1">
          <a:blip r:embed="rId3">
            <a:alphaModFix/>
          </a:blip>
          <a:srcRect b="0" l="43123" r="0" t="0"/>
          <a:stretch/>
        </p:blipFill>
        <p:spPr>
          <a:xfrm>
            <a:off x="2678825" y="1857600"/>
            <a:ext cx="4044449" cy="5394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00" y="36084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Question &lt;-&gt;</a:t>
            </a:r>
            <a:r>
              <a:rPr b="1" lang="en" sz="2400"/>
              <a:t> Data</a:t>
            </a:r>
            <a:r>
              <a:rPr lang="en" sz="2400"/>
              <a:t> &lt;-&gt; </a:t>
            </a:r>
            <a:r>
              <a:rPr b="1" lang="en" sz="2400"/>
              <a:t>Technology</a:t>
            </a:r>
            <a:endParaRPr b="1" sz="2400"/>
          </a:p>
          <a:p>
            <a:pPr indent="0" lvl="0" marL="0" rtl="0" algn="l">
              <a:lnSpc>
                <a:spcPct val="100000"/>
              </a:lnSpc>
              <a:spcBef>
                <a:spcPts val="1600"/>
              </a:spcBef>
              <a:spcAft>
                <a:spcPts val="0"/>
              </a:spcAft>
              <a:buSzPts val="2800"/>
              <a:buNone/>
            </a:pPr>
            <a:r>
              <a:t/>
            </a:r>
            <a:endParaRPr sz="2400"/>
          </a:p>
          <a:p>
            <a:pPr indent="0" lvl="0" marL="0" rtl="0" algn="l">
              <a:lnSpc>
                <a:spcPct val="100000"/>
              </a:lnSpc>
              <a:spcBef>
                <a:spcPts val="0"/>
              </a:spcBef>
              <a:spcAft>
                <a:spcPts val="0"/>
              </a:spcAft>
              <a:buSzPts val="2800"/>
              <a:buNone/>
            </a:pPr>
            <a:r>
              <a:t/>
            </a:r>
            <a:endParaRPr sz="2400"/>
          </a:p>
        </p:txBody>
      </p:sp>
      <p:sp>
        <p:nvSpPr>
          <p:cNvPr id="101" name="Google Shape;101;p6"/>
          <p:cNvSpPr txBox="1"/>
          <p:nvPr>
            <p:ph idx="1" type="body"/>
          </p:nvPr>
        </p:nvSpPr>
        <p:spPr>
          <a:xfrm>
            <a:off x="311700" y="1079425"/>
            <a:ext cx="8693100" cy="4555200"/>
          </a:xfrm>
          <a:prstGeom prst="rect">
            <a:avLst/>
          </a:prstGeom>
          <a:noFill/>
          <a:ln>
            <a:noFill/>
          </a:ln>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t/>
            </a:r>
            <a:endParaRPr b="1" i="1" sz="2100">
              <a:solidFill>
                <a:schemeClr val="dk1"/>
              </a:solidFill>
            </a:endParaRPr>
          </a:p>
          <a:p>
            <a:pPr indent="0" lvl="0" marL="0" rtl="0" algn="l">
              <a:lnSpc>
                <a:spcPct val="115000"/>
              </a:lnSpc>
              <a:spcBef>
                <a:spcPts val="0"/>
              </a:spcBef>
              <a:spcAft>
                <a:spcPts val="0"/>
              </a:spcAft>
              <a:buSzPts val="1800"/>
              <a:buNone/>
            </a:pPr>
            <a:r>
              <a:t/>
            </a:r>
            <a:endParaRPr sz="2800"/>
          </a:p>
          <a:p>
            <a:pPr indent="0" lvl="0" marL="0" rtl="0" algn="l">
              <a:lnSpc>
                <a:spcPct val="115000"/>
              </a:lnSpc>
              <a:spcBef>
                <a:spcPts val="1600"/>
              </a:spcBef>
              <a:spcAft>
                <a:spcPts val="1600"/>
              </a:spcAft>
              <a:buSzPts val="1800"/>
              <a:buNone/>
            </a:pPr>
            <a:r>
              <a:t/>
            </a:r>
            <a:endParaRPr sz="1900">
              <a:solidFill>
                <a:srgbClr val="000000"/>
              </a:solidFill>
            </a:endParaRPr>
          </a:p>
        </p:txBody>
      </p:sp>
      <p:pic>
        <p:nvPicPr>
          <p:cNvPr id="102" name="Google Shape;102;p6"/>
          <p:cNvPicPr preferRelativeResize="0"/>
          <p:nvPr/>
        </p:nvPicPr>
        <p:blipFill rotWithShape="1">
          <a:blip r:embed="rId3">
            <a:alphaModFix/>
          </a:blip>
          <a:srcRect b="0" l="0" r="0" t="0"/>
          <a:stretch/>
        </p:blipFill>
        <p:spPr>
          <a:xfrm>
            <a:off x="2074125" y="1689375"/>
            <a:ext cx="5264750" cy="5016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599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computational genomics? To make sense of all of this information. </a:t>
            </a:r>
            <a:endParaRPr/>
          </a:p>
        </p:txBody>
      </p:sp>
      <p:pic>
        <p:nvPicPr>
          <p:cNvPr id="108" name="Google Shape;108;p7"/>
          <p:cNvPicPr preferRelativeResize="0"/>
          <p:nvPr/>
        </p:nvPicPr>
        <p:blipFill rotWithShape="1">
          <a:blip r:embed="rId3">
            <a:alphaModFix/>
          </a:blip>
          <a:srcRect b="0" l="0" r="0" t="0"/>
          <a:stretch/>
        </p:blipFill>
        <p:spPr>
          <a:xfrm>
            <a:off x="311700" y="1172225"/>
            <a:ext cx="8098176" cy="539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idx="1" type="body"/>
          </p:nvPr>
        </p:nvSpPr>
        <p:spPr>
          <a:xfrm>
            <a:off x="289000" y="55508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5172"/>
              </a:lnSpc>
              <a:spcBef>
                <a:spcPts val="0"/>
              </a:spcBef>
              <a:spcAft>
                <a:spcPts val="0"/>
              </a:spcAft>
              <a:buClr>
                <a:schemeClr val="dk1"/>
              </a:buClr>
              <a:buSzPts val="1100"/>
              <a:buFont typeface="Arial"/>
              <a:buNone/>
            </a:pPr>
            <a:r>
              <a:rPr lang="en" sz="1450">
                <a:solidFill>
                  <a:schemeClr val="dk1"/>
                </a:solidFill>
              </a:rPr>
              <a:t>“Genomic datasets double in size roughly every eight months,” said </a:t>
            </a:r>
            <a:r>
              <a:rPr lang="en" sz="1450">
                <a:solidFill>
                  <a:srgbClr val="0F6DB7"/>
                </a:solidFill>
                <a:uFill>
                  <a:noFill/>
                </a:uFill>
                <a:hlinkClick r:id="rId3">
                  <a:extLst>
                    <a:ext uri="{A12FA001-AC4F-418D-AE19-62706E023703}">
                      <ahyp:hlinkClr val="tx"/>
                    </a:ext>
                  </a:extLst>
                </a:hlinkClick>
              </a:rPr>
              <a:t>Eric Banks</a:t>
            </a:r>
            <a:r>
              <a:rPr lang="en" sz="1450">
                <a:solidFill>
                  <a:schemeClr val="dk1"/>
                </a:solidFill>
              </a:rPr>
              <a:t>, senior director of the Broad Data Sciences and Data Engineering (DSDE) group. “It’s a level of growth that for years has far exceeded Moore’s law.”</a:t>
            </a:r>
            <a:endParaRPr sz="1450">
              <a:solidFill>
                <a:schemeClr val="dk1"/>
              </a:solidFill>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600"/>
              </a:spcAft>
              <a:buSzPts val="1800"/>
              <a:buNone/>
            </a:pPr>
            <a:r>
              <a:t/>
            </a:r>
            <a:endParaRPr/>
          </a:p>
        </p:txBody>
      </p:sp>
      <p:pic>
        <p:nvPicPr>
          <p:cNvPr id="114" name="Google Shape;114;p8"/>
          <p:cNvPicPr preferRelativeResize="0"/>
          <p:nvPr/>
        </p:nvPicPr>
        <p:blipFill rotWithShape="1">
          <a:blip r:embed="rId4">
            <a:alphaModFix/>
          </a:blip>
          <a:srcRect b="6498" l="0" r="7587" t="0"/>
          <a:stretch/>
        </p:blipFill>
        <p:spPr>
          <a:xfrm>
            <a:off x="-69750" y="340600"/>
            <a:ext cx="9143999" cy="521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