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ipDssNHcbyJLjX2QOuP6YUCrDF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6c84687cb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6c84687c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past way of finding driver genes: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Viral infections to find oncogenes:  One can infect, look for cancer phenotype, then probe for the viral sequence to locate the oncogene.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Transfection experiments to put human tumor DNA in mice, then fish out the incorporated genome via human specific sequences, such as Alu repeats. Cut it, then reinfect. Repeat.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Genetic mapping of tumor suppressor genes using physical markers such as copy number decreases.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new way of finding driver genes: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Sequence a population, find recurrent mutated genes.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will look at patterns of mismatch back to the reference to tease out candidates for driver genes.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a:t>Which one looks like an oncogene? Tumor suppressor gene?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20/20 rule for oncogenes: 20% of recorded mutations in the gene are recurrent and missense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20/20 rule for TSGs: 20% of recorded mutations in the gene are inactivating</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Cancer Genome Landscapes, Vogelstein et al.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Connect to KRAS homework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6c84687cb_0_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6c84687c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what?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Empirical methods of drug discovery for cancer were originally not mechanistic. People threw compounds at cell lines and see whether it decreased proliferation.</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Gefitinib was a modest candidate to target epithelial growth factor receptor, showing moderate responses (10-20%), but using sequencing it was discovered that EGFR mutation at the kinase domain was strongly responsive to Gefitinib - Meyerson and Sellers paper. </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Show first 12 minutes of Bill Sellers interview. 1:15 and to 14:00.</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Understanding the genetic landscape leads to precision medicine. -- &gt; our homework.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would this study be done today in the modern sense? Associations of EGFR mutations in gefitnib in CCLE data. </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Prioritizing treatment using a patient’s genomic profile.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patient has Bcr-Abl in CML, use Gleevec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patient has EGFR in lung cancer, use gefitinib.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CCLE enables this, because one can get drug sensitivity data from cell lines also.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if a cancer subtype is sensitive to a drug, we can figure out what common genomics features there 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To show that the drug works on its supposed target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Why does this drug work? (chemo, X-ray)</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Prioritizing ~ stratisfying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6c84687cb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b6c84687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How do we have candidate cancer genes that cause cancer? How can do that computationally? Or from the wet lab? (Cancer genetics)</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What are the implications for cancer therapy if we can find these candidate cancer genes?</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SzPts val="1100"/>
              <a:buNone/>
            </a:pPr>
            <a:r>
              <a:rPr lang="en" sz="2000">
                <a:solidFill>
                  <a:schemeClr val="dk1"/>
                </a:solidFill>
              </a:rPr>
              <a:t>What else?</a:t>
            </a:r>
            <a:endParaRPr sz="2000">
              <a:solidFill>
                <a:schemeClr val="dk1"/>
              </a:solidFill>
            </a:endParaRPr>
          </a:p>
          <a:p>
            <a:pPr indent="0" lvl="0" marL="0" rtl="0" algn="l">
              <a:spcBef>
                <a:spcPts val="0"/>
              </a:spcBef>
              <a:spcAft>
                <a:spcPts val="0"/>
              </a:spcAft>
              <a:buSzPts val="1100"/>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Goal of the summer is to see how genomics can play a role in all parts of this pathway to understand a disease</a:t>
            </a:r>
            <a:endParaRPr sz="2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look at the types of mutations in more detail.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sz="1050">
                <a:solidFill>
                  <a:srgbClr val="202122"/>
                </a:solidFill>
                <a:highlight>
                  <a:srgbClr val="FFFFFF"/>
                </a:highlight>
              </a:rPr>
              <a:t>Synonymous mutations are not necessary </a:t>
            </a:r>
            <a:r>
              <a:rPr lang="en"/>
              <a:t>silent mutations.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the problem set, you also considered within SNVs:</a:t>
            </a:r>
            <a:endParaRPr/>
          </a:p>
          <a:p>
            <a:pPr indent="0" lvl="0" marL="0" rtl="0" algn="l">
              <a:lnSpc>
                <a:spcPct val="100000"/>
              </a:lnSpc>
              <a:spcBef>
                <a:spcPts val="0"/>
              </a:spcBef>
              <a:spcAft>
                <a:spcPts val="0"/>
              </a:spcAft>
              <a:buClr>
                <a:schemeClr val="dk1"/>
              </a:buClr>
              <a:buSzPts val="1100"/>
              <a:buFont typeface="Arial"/>
              <a:buNone/>
            </a:pPr>
            <a:r>
              <a:rPr lang="en"/>
              <a:t>"3'UTR"                    "5'Flank"                  "5'UTR"                    "De_novo_Start_OutOfFrame"</a:t>
            </a:r>
            <a:endParaRPr/>
          </a:p>
          <a:p>
            <a:pPr indent="0" lvl="0" marL="0" rtl="0" algn="l">
              <a:lnSpc>
                <a:spcPct val="100000"/>
              </a:lnSpc>
              <a:spcBef>
                <a:spcPts val="0"/>
              </a:spcBef>
              <a:spcAft>
                <a:spcPts val="0"/>
              </a:spcAft>
              <a:buClr>
                <a:schemeClr val="dk1"/>
              </a:buClr>
              <a:buSzPts val="1100"/>
              <a:buFont typeface="Arial"/>
              <a:buNone/>
            </a:pPr>
            <a:r>
              <a:rPr lang="en"/>
              <a:t> [6] "Frame_Shift_Del"          "Frame_Shift_Ins"          "IGR"                      "In_Frame_Del"             "In_Frame_Ins"            </a:t>
            </a:r>
            <a:endParaRPr/>
          </a:p>
          <a:p>
            <a:pPr indent="0" lvl="0" marL="0" rtl="0" algn="l">
              <a:lnSpc>
                <a:spcPct val="100000"/>
              </a:lnSpc>
              <a:spcBef>
                <a:spcPts val="0"/>
              </a:spcBef>
              <a:spcAft>
                <a:spcPts val="0"/>
              </a:spcAft>
              <a:buClr>
                <a:schemeClr val="dk1"/>
              </a:buClr>
              <a:buSzPts val="1100"/>
              <a:buFont typeface="Arial"/>
              <a:buNone/>
            </a:pPr>
            <a:r>
              <a:rPr lang="en"/>
              <a:t>[11] "Intron"                   </a:t>
            </a:r>
            <a:r>
              <a:rPr b="1" lang="en"/>
              <a:t>"Missense_Mutation" </a:t>
            </a:r>
            <a:r>
              <a:rPr lang="en"/>
              <a:t>      </a:t>
            </a:r>
            <a:r>
              <a:rPr b="1" lang="en"/>
              <a:t> "</a:t>
            </a:r>
            <a:r>
              <a:rPr lang="en"/>
              <a:t>Nonsense_Mutation</a:t>
            </a:r>
            <a:r>
              <a:rPr b="1" lang="en"/>
              <a:t>"</a:t>
            </a:r>
            <a:r>
              <a:rPr lang="en"/>
              <a:t>        "Nonstop_Mutation"         "Silent"                  </a:t>
            </a:r>
            <a:endParaRPr/>
          </a:p>
          <a:p>
            <a:pPr indent="0" lvl="0" marL="0" rtl="0" algn="l">
              <a:lnSpc>
                <a:spcPct val="100000"/>
              </a:lnSpc>
              <a:spcBef>
                <a:spcPts val="0"/>
              </a:spcBef>
              <a:spcAft>
                <a:spcPts val="0"/>
              </a:spcAft>
              <a:buClr>
                <a:schemeClr val="dk1"/>
              </a:buClr>
              <a:buSzPts val="1100"/>
              <a:buFont typeface="Arial"/>
              <a:buNone/>
            </a:pPr>
            <a:r>
              <a:rPr lang="en"/>
              <a:t>[16] "Splice_Site"              "Start_Codon_Del"          "Start_Codon_Ins"          "Start_Codon_SNP"          "Stop_Codon_Del"          </a:t>
            </a:r>
            <a:endParaRPr/>
          </a:p>
          <a:p>
            <a:pPr indent="0" lvl="0" marL="0" rtl="0" algn="l">
              <a:lnSpc>
                <a:spcPct val="100000"/>
              </a:lnSpc>
              <a:spcBef>
                <a:spcPts val="0"/>
              </a:spcBef>
              <a:spcAft>
                <a:spcPts val="0"/>
              </a:spcAft>
              <a:buSzPts val="1100"/>
              <a:buNone/>
            </a:pPr>
            <a:r>
              <a:rPr lang="en"/>
              <a:t>[21] "Stop_Codon_Ins"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Mechanisms</a:t>
            </a:r>
            <a:endParaRPr/>
          </a:p>
          <a:p>
            <a:pPr indent="-298450" lvl="0" marL="457200" rtl="0" algn="l">
              <a:lnSpc>
                <a:spcPct val="100000"/>
              </a:lnSpc>
              <a:spcBef>
                <a:spcPts val="0"/>
              </a:spcBef>
              <a:spcAft>
                <a:spcPts val="0"/>
              </a:spcAft>
              <a:buSzPts val="1100"/>
              <a:buChar char="-"/>
            </a:pPr>
            <a:r>
              <a:rPr lang="en"/>
              <a:t>SNV </a:t>
            </a:r>
            <a:r>
              <a:rPr lang="en">
                <a:solidFill>
                  <a:schemeClr val="dk1"/>
                </a:solidFill>
              </a:rPr>
              <a:t>(SNV vs. SNP - somatic vs germline)</a:t>
            </a:r>
            <a:endParaRPr/>
          </a:p>
          <a:p>
            <a:pPr indent="-298450" lvl="0" marL="457200" rtl="0" algn="l">
              <a:lnSpc>
                <a:spcPct val="100000"/>
              </a:lnSpc>
              <a:spcBef>
                <a:spcPts val="0"/>
              </a:spcBef>
              <a:spcAft>
                <a:spcPts val="0"/>
              </a:spcAft>
              <a:buSzPts val="1100"/>
              <a:buChar char="-"/>
            </a:pPr>
            <a:r>
              <a:rPr lang="en"/>
              <a:t>Insertion - polymerase slippage at repetitive regions</a:t>
            </a:r>
            <a:endParaRPr/>
          </a:p>
          <a:p>
            <a:pPr indent="-298450" lvl="0" marL="457200" rtl="0" algn="l">
              <a:lnSpc>
                <a:spcPct val="100000"/>
              </a:lnSpc>
              <a:spcBef>
                <a:spcPts val="0"/>
              </a:spcBef>
              <a:spcAft>
                <a:spcPts val="0"/>
              </a:spcAft>
              <a:buSzPts val="1100"/>
              <a:buChar char="-"/>
            </a:pPr>
            <a:r>
              <a:rPr lang="en"/>
              <a:t>Deletion - slippage, nuc flipping</a:t>
            </a:r>
            <a:endParaRPr/>
          </a:p>
          <a:p>
            <a:pPr indent="-298450" lvl="0" marL="457200" rtl="0" algn="l">
              <a:lnSpc>
                <a:spcPct val="100000"/>
              </a:lnSpc>
              <a:spcBef>
                <a:spcPts val="0"/>
              </a:spcBef>
              <a:spcAft>
                <a:spcPts val="0"/>
              </a:spcAft>
              <a:buSzPts val="1100"/>
              <a:buChar char="-"/>
            </a:pPr>
            <a:r>
              <a:rPr lang="en"/>
              <a:t>CNV - template switching, non-allelic homologous recombination, non-homologous end joining, 1kb</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Driver mutation: a mutation that directly or indirectly confers a selective growth advantage to the cell in which it occurs. Missense mutations. (and: frameshifts, nonsense, etc.)</a:t>
            </a:r>
            <a:endParaRPr/>
          </a:p>
          <a:p>
            <a:pPr indent="0" lvl="0" marL="0" rtl="0" algn="l">
              <a:lnSpc>
                <a:spcPct val="100000"/>
              </a:lnSpc>
              <a:spcBef>
                <a:spcPts val="0"/>
              </a:spcBef>
              <a:spcAft>
                <a:spcPts val="0"/>
              </a:spcAft>
              <a:buSzPts val="1100"/>
              <a:buNone/>
            </a:pPr>
            <a:r>
              <a:rPr lang="en"/>
              <a:t>Passenger mutation: A mutation that has no direct or indirect effect on the select growth advantage of the cell. Could be silent/synonymous mutations.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Driver gene can contain both driver and passenger genes.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
              <a:t>“A driver gene is one that contains driver gene mutations, but driver genes may also contain passenger gene mutations.” What does that mean?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Prevalence of mismatches to the reference genome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“Developing Algorithms to Discover Novel Cancer Genes”, Saksensa et al. (2012)</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GoF - oncogene: a gene that when activated by mutation, increases selective growth advantage of the cell in which it resides.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SNV - KRAS GTPase function deactivated, leading to hyper active - (SNV vs. SNP - somatic vs germline)</a:t>
            </a:r>
            <a:endParaRPr/>
          </a:p>
          <a:p>
            <a:pPr indent="0" lvl="0" marL="0" rtl="0" algn="l">
              <a:lnSpc>
                <a:spcPct val="100000"/>
              </a:lnSpc>
              <a:spcBef>
                <a:spcPts val="0"/>
              </a:spcBef>
              <a:spcAft>
                <a:spcPts val="0"/>
              </a:spcAft>
              <a:buSzPts val="1100"/>
              <a:buNone/>
            </a:pPr>
            <a:r>
              <a:rPr lang="en"/>
              <a:t>Amplification - Myc targets important genes in cell cycle checkpoint</a:t>
            </a:r>
            <a:endParaRPr/>
          </a:p>
          <a:p>
            <a:pPr indent="0" lvl="0" marL="0" rtl="0" algn="l">
              <a:lnSpc>
                <a:spcPct val="100000"/>
              </a:lnSpc>
              <a:spcBef>
                <a:spcPts val="0"/>
              </a:spcBef>
              <a:spcAft>
                <a:spcPts val="0"/>
              </a:spcAft>
              <a:buSzPts val="1100"/>
              <a:buNone/>
            </a:pPr>
            <a:r>
              <a:rPr lang="en"/>
              <a:t>Translocation - Tumor viruses activate promoter of Myc</a:t>
            </a:r>
            <a:endParaRPr/>
          </a:p>
          <a:p>
            <a:pPr indent="0" lvl="0" marL="0" rtl="0" algn="l">
              <a:lnSpc>
                <a:spcPct val="100000"/>
              </a:lnSpc>
              <a:spcBef>
                <a:spcPts val="0"/>
              </a:spcBef>
              <a:spcAft>
                <a:spcPts val="0"/>
              </a:spcAft>
              <a:buSzPts val="1100"/>
              <a:buNone/>
            </a:pPr>
            <a:r>
              <a:rPr lang="en"/>
              <a:t>Fusion - Bcr-Abl - cell cycle and proliferation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LoF - tumor suppressor gene: a gene that, when inactivated by mutation, increases selective growth advantage of the cell where it resides. These genes tend to protect the cells from excessive growth or damage.</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Deletion - TP53, VHL (turns off proteins for functioning in hypoxic states)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Robert Weinberg’s illustration of themes in cancer: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Sustaining proliferative signaling - </a:t>
            </a:r>
            <a:r>
              <a:rPr lang="en">
                <a:solidFill>
                  <a:schemeClr val="dk1"/>
                </a:solidFill>
              </a:rPr>
              <a:t>production of growth factors,</a:t>
            </a:r>
            <a:r>
              <a:rPr lang="en"/>
              <a:t> overactivation of growth factor receptors, and dysregulation of proteins that give growth advantage: KRAS example. Myc example. Ability to generate their own mitogenic signals endogenously (autocrine)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solidFill>
                  <a:schemeClr val="dk1"/>
                </a:solidFill>
              </a:rPr>
              <a:t>Evading growth suppressors - Tumor suppressor genes are the guards against growth and encourages apoptosis. Rb binds to E2F, guarding the Restriction point for the S phase of the cell cycle.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Activation invasion and metastasis - Ability of cells to migrate - epithelial to mesenchymal transition, induced by TGF-beta. Loss of E-cadherin. CTCs. Increased PDL-1 expression to suppress the immune system.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Replicative immortality - changing the lifecycle of cells to continue cell division without going through crisis when telomeres shorten. </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Sustained angiogenesis - increase in blood supply via recruitment of immune cells to generate growth factors such as VEGF that help create blood vessels. Epithelial - stromal interactions. Activation of pathways that cleave away ECM to help VEGF to stay.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Resisting cell death - loss of tp53, alteration of proteins that look for ds breaks, such as ATM. Mutations in apoptosis pathway.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Hallmarks of Cancer, Weinberg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Etiology - </a:t>
            </a:r>
            <a:r>
              <a:rPr lang="en" sz="1050">
                <a:solidFill>
                  <a:srgbClr val="202124"/>
                </a:solidFill>
                <a:highlight>
                  <a:srgbClr val="FFFFFF"/>
                </a:highlight>
                <a:latin typeface="Roboto"/>
                <a:ea typeface="Roboto"/>
                <a:cs typeface="Roboto"/>
                <a:sym typeface="Roboto"/>
              </a:rPr>
              <a:t>the cause, set of causes, or manner of causation of a disease or condition.</a:t>
            </a:r>
            <a:endParaRPr sz="1050">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Cancer is...a dysregulation of the cell circuit, leading to uncontrollable growth, breaking down the function of normal organs and tissues.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It is less about forming new circuits, but rewiring a few important one.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Genetically, this is through the accumulation of (mostly) somatic mutations. The somatic mutations that </a:t>
            </a:r>
            <a:r>
              <a:rPr i="1" lang="en">
                <a:solidFill>
                  <a:schemeClr val="dk1"/>
                </a:solidFill>
              </a:rPr>
              <a:t>drive</a:t>
            </a:r>
            <a:r>
              <a:rPr lang="en">
                <a:solidFill>
                  <a:schemeClr val="dk1"/>
                </a:solidFill>
              </a:rPr>
              <a:t> (or cause) cancer are by driver mutations, while passenger mutations sit along for the ride.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Probability of accumulating driver mutations increases over our lifespan. Hyperplastic, dysplastic, neoplastic cells.  By the time a cancer neoplastic, they have x drivers. Metastasis.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Where do the mutations come from? Germline mutations, environmental factors (UV, smoking, radiation, viral infection), internal factors (chemical changes in the DNA, replication errors, mitosis or meiosis errors leading to nondisjunction)</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Let’s look at the types of mutations in more detail.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“Critical Computational Challenges in Cancer Genomics” - Broad MIA Seminar, 2016</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6"/>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9"/>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0"/>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0"/>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2"/>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3"/>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4"/>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4"/>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4"/>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5"/>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Cancer genomics &amp; precision medicine</a:t>
            </a:r>
            <a:endParaRPr/>
          </a:p>
        </p:txBody>
      </p:sp>
      <p:sp>
        <p:nvSpPr>
          <p:cNvPr id="55" name="Google Shape;55;p1"/>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Week 2, Computational Genomics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b6c84687cb_0_51"/>
          <p:cNvPicPr preferRelativeResize="0"/>
          <p:nvPr/>
        </p:nvPicPr>
        <p:blipFill>
          <a:blip r:embed="rId3">
            <a:alphaModFix/>
          </a:blip>
          <a:stretch>
            <a:fillRect/>
          </a:stretch>
        </p:blipFill>
        <p:spPr>
          <a:xfrm>
            <a:off x="1518350" y="391800"/>
            <a:ext cx="5676900" cy="594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0"/>
          <p:cNvPicPr preferRelativeResize="0"/>
          <p:nvPr/>
        </p:nvPicPr>
        <p:blipFill rotWithShape="1">
          <a:blip r:embed="rId3">
            <a:alphaModFix/>
          </a:blip>
          <a:srcRect b="17631" l="25878" r="17505" t="33101"/>
          <a:stretch/>
        </p:blipFill>
        <p:spPr>
          <a:xfrm>
            <a:off x="236850" y="831213"/>
            <a:ext cx="8670299" cy="4241821"/>
          </a:xfrm>
          <a:prstGeom prst="rect">
            <a:avLst/>
          </a:prstGeom>
          <a:noFill/>
          <a:ln>
            <a:noFill/>
          </a:ln>
        </p:spPr>
      </p:pic>
      <p:sp>
        <p:nvSpPr>
          <p:cNvPr id="114" name="Google Shape;114;p10"/>
          <p:cNvSpPr txBox="1"/>
          <p:nvPr/>
        </p:nvSpPr>
        <p:spPr>
          <a:xfrm>
            <a:off x="518675" y="5272588"/>
            <a:ext cx="8107200" cy="7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b6c84687cb_0_6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a:t>
            </a:r>
            <a:endParaRPr/>
          </a:p>
        </p:txBody>
      </p:sp>
      <p:sp>
        <p:nvSpPr>
          <p:cNvPr id="120" name="Google Shape;120;gb6c84687cb_0_6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2"/>
          <p:cNvPicPr preferRelativeResize="0"/>
          <p:nvPr/>
        </p:nvPicPr>
        <p:blipFill rotWithShape="1">
          <a:blip r:embed="rId3">
            <a:alphaModFix/>
          </a:blip>
          <a:srcRect b="18719" l="41203" r="24401" t="35103"/>
          <a:stretch/>
        </p:blipFill>
        <p:spPr>
          <a:xfrm>
            <a:off x="1338025" y="920787"/>
            <a:ext cx="6645901" cy="5016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precision medicine?</a:t>
            </a:r>
            <a:endParaRPr/>
          </a:p>
        </p:txBody>
      </p:sp>
      <p:sp>
        <p:nvSpPr>
          <p:cNvPr id="131" name="Google Shape;131;p13"/>
          <p:cNvSpPr txBox="1"/>
          <p:nvPr/>
        </p:nvSpPr>
        <p:spPr>
          <a:xfrm>
            <a:off x="267000" y="1588025"/>
            <a:ext cx="8610000" cy="173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Prioritizing treatment using a patient’s genomic profile.</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If patient has BCR-ABL in CML, use Gleevec.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If patient has EGFR in lung cancer, use gefitinib. </a:t>
            </a:r>
            <a:endParaRPr sz="18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b6c84687cb_0_0"/>
          <p:cNvSpPr txBox="1"/>
          <p:nvPr/>
        </p:nvSpPr>
        <p:spPr>
          <a:xfrm>
            <a:off x="155850" y="31523"/>
            <a:ext cx="8832300" cy="14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00"/>
              </a:solidFill>
            </a:endParaRPr>
          </a:p>
          <a:p>
            <a:pPr indent="0" lvl="0" marL="0" rtl="0" algn="l">
              <a:spcBef>
                <a:spcPts val="0"/>
              </a:spcBef>
              <a:spcAft>
                <a:spcPts val="0"/>
              </a:spcAft>
              <a:buNone/>
            </a:pPr>
            <a:r>
              <a:rPr i="1" lang="en" sz="2100">
                <a:solidFill>
                  <a:srgbClr val="000000"/>
                </a:solidFill>
              </a:rPr>
              <a:t>samples → variants</a:t>
            </a:r>
            <a:r>
              <a:rPr b="1" i="1" lang="en" sz="2100">
                <a:solidFill>
                  <a:srgbClr val="000000"/>
                </a:solidFill>
              </a:rPr>
              <a:t> → </a:t>
            </a:r>
            <a:r>
              <a:rPr i="1" lang="en" sz="2100">
                <a:solidFill>
                  <a:srgbClr val="000000"/>
                </a:solidFill>
              </a:rPr>
              <a:t>genes → cell types → processes </a:t>
            </a:r>
            <a:r>
              <a:rPr i="1" lang="en" sz="2100">
                <a:solidFill>
                  <a:srgbClr val="000000"/>
                </a:solidFill>
              </a:rPr>
              <a:t>→ disease</a:t>
            </a:r>
            <a:endParaRPr i="1" sz="2100">
              <a:solidFill>
                <a:srgbClr val="000000"/>
              </a:solidFill>
            </a:endParaRPr>
          </a:p>
          <a:p>
            <a:pPr indent="0" lvl="0" marL="457200" rtl="0" algn="l">
              <a:spcBef>
                <a:spcPts val="0"/>
              </a:spcBef>
              <a:spcAft>
                <a:spcPts val="0"/>
              </a:spcAft>
              <a:buNone/>
            </a:pPr>
            <a:r>
              <a:t/>
            </a:r>
            <a:endParaRPr sz="2100">
              <a:solidFill>
                <a:srgbClr val="000000"/>
              </a:solidFill>
            </a:endParaRPr>
          </a:p>
          <a:p>
            <a:pPr indent="0" lvl="0" marL="0" rtl="0" algn="l">
              <a:spcBef>
                <a:spcPts val="0"/>
              </a:spcBef>
              <a:spcAft>
                <a:spcPts val="0"/>
              </a:spcAft>
              <a:buNone/>
            </a:pPr>
            <a:r>
              <a:t/>
            </a:r>
            <a:endParaRPr sz="2100">
              <a:solidFill>
                <a:srgbClr val="000000"/>
              </a:solidFill>
            </a:endParaRPr>
          </a:p>
        </p:txBody>
      </p:sp>
      <p:sp>
        <p:nvSpPr>
          <p:cNvPr id="61" name="Google Shape;61;gb6c84687cb_0_0"/>
          <p:cNvSpPr txBox="1"/>
          <p:nvPr/>
        </p:nvSpPr>
        <p:spPr>
          <a:xfrm>
            <a:off x="492875" y="1309650"/>
            <a:ext cx="79704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What do we want to learn about in (cancer) genomics?</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lang="en" sz="2000"/>
              <a:t>How do we find candidate genes that can cause cancer?</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What are the implications for treating cancer if we have all of this genomics information?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Common genetic alterations</a:t>
            </a:r>
            <a:endParaRPr/>
          </a:p>
        </p:txBody>
      </p:sp>
      <p:pic>
        <p:nvPicPr>
          <p:cNvPr id="67" name="Google Shape;67;p4"/>
          <p:cNvPicPr preferRelativeResize="0"/>
          <p:nvPr/>
        </p:nvPicPr>
        <p:blipFill rotWithShape="1">
          <a:blip r:embed="rId3">
            <a:alphaModFix/>
          </a:blip>
          <a:srcRect b="0" l="0" r="0" t="0"/>
          <a:stretch/>
        </p:blipFill>
        <p:spPr>
          <a:xfrm>
            <a:off x="155850" y="2058700"/>
            <a:ext cx="8832300" cy="34037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Categorizing these alterations</a:t>
            </a:r>
            <a:endParaRPr/>
          </a:p>
        </p:txBody>
      </p:sp>
      <p:sp>
        <p:nvSpPr>
          <p:cNvPr id="73" name="Google Shape;73;p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solidFill>
                  <a:schemeClr val="dk1"/>
                </a:solidFill>
              </a:rPr>
              <a:t>What cell type? Germline vs. Somatic mutations</a:t>
            </a:r>
            <a:endParaRPr>
              <a:solidFill>
                <a:schemeClr val="dk1"/>
              </a:solidFill>
            </a:endParaRPr>
          </a:p>
          <a:p>
            <a:pPr indent="0" lvl="0" marL="0" rtl="0" algn="l">
              <a:lnSpc>
                <a:spcPct val="115000"/>
              </a:lnSpc>
              <a:spcBef>
                <a:spcPts val="1600"/>
              </a:spcBef>
              <a:spcAft>
                <a:spcPts val="0"/>
              </a:spcAft>
              <a:buSzPts val="1800"/>
              <a:buNone/>
            </a:pPr>
            <a:r>
              <a:rPr lang="en">
                <a:solidFill>
                  <a:schemeClr val="dk1"/>
                </a:solidFill>
              </a:rPr>
              <a:t>Does it have a function? Driver vs. </a:t>
            </a:r>
            <a:r>
              <a:rPr lang="en">
                <a:solidFill>
                  <a:schemeClr val="dk1"/>
                </a:solidFill>
              </a:rPr>
              <a:t>Passenger </a:t>
            </a:r>
            <a:r>
              <a:rPr lang="en">
                <a:solidFill>
                  <a:schemeClr val="dk1"/>
                </a:solidFill>
              </a:rPr>
              <a:t>mutation</a:t>
            </a:r>
            <a:endParaRPr>
              <a:solidFill>
                <a:schemeClr val="dk1"/>
              </a:solidFill>
            </a:endParaRPr>
          </a:p>
          <a:p>
            <a:pPr indent="0" lvl="0" marL="0" rtl="0" algn="l">
              <a:lnSpc>
                <a:spcPct val="115000"/>
              </a:lnSpc>
              <a:spcBef>
                <a:spcPts val="1600"/>
              </a:spcBef>
              <a:spcAft>
                <a:spcPts val="0"/>
              </a:spcAft>
              <a:buSzPts val="1800"/>
              <a:buNone/>
            </a:pPr>
            <a:r>
              <a:rPr lang="en">
                <a:solidFill>
                  <a:schemeClr val="dk1"/>
                </a:solidFill>
              </a:rPr>
              <a:t>What is its function? Oncogene vs. Tumor </a:t>
            </a:r>
            <a:r>
              <a:rPr lang="en">
                <a:solidFill>
                  <a:schemeClr val="dk1"/>
                </a:solidFill>
              </a:rPr>
              <a:t>suppressor</a:t>
            </a:r>
            <a:r>
              <a:rPr lang="en">
                <a:solidFill>
                  <a:schemeClr val="dk1"/>
                </a:solidFill>
              </a:rPr>
              <a:t> gene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type="title"/>
          </p:nvPr>
        </p:nvSpPr>
        <p:spPr>
          <a:xfrm>
            <a:off x="311700" y="2885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driver gene is in the haystack</a:t>
            </a:r>
            <a:endParaRPr/>
          </a:p>
        </p:txBody>
      </p:sp>
      <p:pic>
        <p:nvPicPr>
          <p:cNvPr id="79" name="Google Shape;79;p8"/>
          <p:cNvPicPr preferRelativeResize="0"/>
          <p:nvPr/>
        </p:nvPicPr>
        <p:blipFill rotWithShape="1">
          <a:blip r:embed="rId3">
            <a:alphaModFix/>
          </a:blip>
          <a:srcRect b="0" l="0" r="0" t="0"/>
          <a:stretch/>
        </p:blipFill>
        <p:spPr>
          <a:xfrm>
            <a:off x="2757063" y="1110925"/>
            <a:ext cx="3629875" cy="5393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2885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Oncogene vs. Tumor </a:t>
            </a:r>
            <a:r>
              <a:rPr lang="en"/>
              <a:t>suppressor</a:t>
            </a:r>
            <a:r>
              <a:rPr lang="en"/>
              <a:t> gene</a:t>
            </a:r>
            <a:endParaRPr/>
          </a:p>
        </p:txBody>
      </p:sp>
      <p:pic>
        <p:nvPicPr>
          <p:cNvPr id="85" name="Google Shape;85;p5"/>
          <p:cNvPicPr preferRelativeResize="0"/>
          <p:nvPr/>
        </p:nvPicPr>
        <p:blipFill rotWithShape="1">
          <a:blip r:embed="rId3">
            <a:alphaModFix/>
          </a:blip>
          <a:srcRect b="0" l="0" r="0" t="0"/>
          <a:stretch/>
        </p:blipFill>
        <p:spPr>
          <a:xfrm>
            <a:off x="152400" y="1509276"/>
            <a:ext cx="4118600" cy="5182475"/>
          </a:xfrm>
          <a:prstGeom prst="rect">
            <a:avLst/>
          </a:prstGeom>
          <a:noFill/>
          <a:ln>
            <a:noFill/>
          </a:ln>
        </p:spPr>
      </p:pic>
      <p:pic>
        <p:nvPicPr>
          <p:cNvPr id="86" name="Google Shape;86;p5"/>
          <p:cNvPicPr preferRelativeResize="0"/>
          <p:nvPr/>
        </p:nvPicPr>
        <p:blipFill rotWithShape="1">
          <a:blip r:embed="rId4">
            <a:alphaModFix/>
          </a:blip>
          <a:srcRect b="0" l="0" r="0" t="0"/>
          <a:stretch/>
        </p:blipFill>
        <p:spPr>
          <a:xfrm>
            <a:off x="4791075" y="1661676"/>
            <a:ext cx="4198625" cy="471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6"/>
          <p:cNvPicPr preferRelativeResize="0"/>
          <p:nvPr/>
        </p:nvPicPr>
        <p:blipFill rotWithShape="1">
          <a:blip r:embed="rId3">
            <a:alphaModFix/>
          </a:blip>
          <a:srcRect b="0" l="0" r="0" t="0"/>
          <a:stretch/>
        </p:blipFill>
        <p:spPr>
          <a:xfrm>
            <a:off x="423988" y="1132799"/>
            <a:ext cx="8296026" cy="498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Cancer Etiology </a:t>
            </a:r>
            <a:endParaRPr/>
          </a:p>
        </p:txBody>
      </p:sp>
      <p:pic>
        <p:nvPicPr>
          <p:cNvPr id="97" name="Google Shape;97;p3"/>
          <p:cNvPicPr preferRelativeResize="0"/>
          <p:nvPr/>
        </p:nvPicPr>
        <p:blipFill rotWithShape="1">
          <a:blip r:embed="rId3">
            <a:alphaModFix/>
          </a:blip>
          <a:srcRect b="21604" l="0" r="2296" t="24839"/>
          <a:stretch/>
        </p:blipFill>
        <p:spPr>
          <a:xfrm>
            <a:off x="311688" y="1956763"/>
            <a:ext cx="8325173" cy="3422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do we find driver oncogenes or tumor </a:t>
            </a:r>
            <a:r>
              <a:rPr lang="en"/>
              <a:t>suppressor</a:t>
            </a:r>
            <a:r>
              <a:rPr lang="en"/>
              <a:t> genes? Cloning and sequencing using model systems, such as cell lines and mouse models...</a:t>
            </a:r>
            <a:endParaRPr/>
          </a:p>
        </p:txBody>
      </p:sp>
      <p:sp>
        <p:nvSpPr>
          <p:cNvPr id="103" name="Google Shape;103;p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